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58"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70" d="100"/>
          <a:sy n="70"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x</c:v>
          </c:tx>
          <c:spPr>
            <a:ln w="28575">
              <a:noFill/>
            </a:ln>
          </c:spPr>
          <c:marker>
            <c:symbol val="none"/>
          </c:marker>
          <c:xVal>
            <c:numRef>
              <c:f>Sheet1!$A$3:$A$7</c:f>
              <c:numCache>
                <c:formatCode>General</c:formatCode>
                <c:ptCount val="5"/>
                <c:pt idx="0">
                  <c:v>1E-4</c:v>
                </c:pt>
                <c:pt idx="1">
                  <c:v>1E-3</c:v>
                </c:pt>
                <c:pt idx="2">
                  <c:v>0.01</c:v>
                </c:pt>
                <c:pt idx="3">
                  <c:v>0.1</c:v>
                </c:pt>
                <c:pt idx="4">
                  <c:v>1</c:v>
                </c:pt>
              </c:numCache>
            </c:numRef>
          </c:xVal>
          <c:yVal>
            <c:numRef>
              <c:f>Sheet1!$B$3:$B$11</c:f>
              <c:numCache>
                <c:formatCode>0.00E+00</c:formatCode>
                <c:ptCount val="9"/>
                <c:pt idx="0">
                  <c:v>1E+30</c:v>
                </c:pt>
                <c:pt idx="1">
                  <c:v>9.9999999999999996E+30</c:v>
                </c:pt>
                <c:pt idx="2">
                  <c:v>1.0000000000000001E+32</c:v>
                </c:pt>
                <c:pt idx="3">
                  <c:v>9.9999999999999995E+32</c:v>
                </c:pt>
                <c:pt idx="4">
                  <c:v>9.9999999999999995E+33</c:v>
                </c:pt>
                <c:pt idx="5">
                  <c:v>9.9999999999999997E+34</c:v>
                </c:pt>
                <c:pt idx="6">
                  <c:v>1E+36</c:v>
                </c:pt>
                <c:pt idx="7">
                  <c:v>9.9999999999999995E+36</c:v>
                </c:pt>
                <c:pt idx="8">
                  <c:v>9.9999999999999998E+37</c:v>
                </c:pt>
              </c:numCache>
            </c:numRef>
          </c:yVal>
          <c:smooth val="0"/>
        </c:ser>
        <c:dLbls>
          <c:showLegendKey val="0"/>
          <c:showVal val="0"/>
          <c:showCatName val="0"/>
          <c:showSerName val="0"/>
          <c:showPercent val="0"/>
          <c:showBubbleSize val="0"/>
        </c:dLbls>
        <c:axId val="73786496"/>
        <c:axId val="73788800"/>
      </c:scatterChart>
      <c:valAx>
        <c:axId val="73786496"/>
        <c:scaling>
          <c:logBase val="10"/>
          <c:orientation val="minMax"/>
          <c:max val="1"/>
          <c:min val="1.0000000000000007E-4"/>
        </c:scaling>
        <c:delete val="0"/>
        <c:axPos val="b"/>
        <c:majorGridlines>
          <c:spPr>
            <a:ln w="0"/>
          </c:spPr>
        </c:majorGridlines>
        <c:numFmt formatCode="General" sourceLinked="1"/>
        <c:majorTickMark val="none"/>
        <c:minorTickMark val="none"/>
        <c:tickLblPos val="nextTo"/>
        <c:txPr>
          <a:bodyPr/>
          <a:lstStyle/>
          <a:p>
            <a:pPr>
              <a:defRPr sz="1600" b="1" i="0" baseline="0"/>
            </a:pPr>
            <a:endParaRPr lang="en-US"/>
          </a:p>
        </c:txPr>
        <c:crossAx val="73788800"/>
        <c:crosses val="autoZero"/>
        <c:crossBetween val="midCat"/>
      </c:valAx>
      <c:valAx>
        <c:axId val="73788800"/>
        <c:scaling>
          <c:logBase val="10"/>
          <c:orientation val="minMax"/>
          <c:max val="1.0000000000000002E+38"/>
          <c:min val="1E+30"/>
        </c:scaling>
        <c:delete val="0"/>
        <c:axPos val="l"/>
        <c:majorGridlines/>
        <c:numFmt formatCode="0.00E+00" sourceLinked="1"/>
        <c:majorTickMark val="none"/>
        <c:minorTickMark val="none"/>
        <c:tickLblPos val="nextTo"/>
        <c:txPr>
          <a:bodyPr/>
          <a:lstStyle/>
          <a:p>
            <a:pPr>
              <a:defRPr b="1" i="0" baseline="0"/>
            </a:pPr>
            <a:endParaRPr lang="en-US"/>
          </a:p>
        </c:txPr>
        <c:crossAx val="73786496"/>
        <c:crossesAt val="1.0000000000000007E-4"/>
        <c:crossBetween val="midCat"/>
      </c:valAx>
    </c:plotArea>
    <c:legend>
      <c:legendPos val="b"/>
      <c:legendEntry>
        <c:idx val="0"/>
        <c:txPr>
          <a:bodyPr/>
          <a:lstStyle/>
          <a:p>
            <a:pPr>
              <a:defRPr sz="1600" b="1" i="0" baseline="0"/>
            </a:pPr>
            <a:endParaRPr lang="en-US"/>
          </a:p>
        </c:txPr>
      </c:legendEntry>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0.15179</cdr:x>
      <cdr:y>0.64312</cdr:y>
    </cdr:from>
    <cdr:to>
      <cdr:x>0.17343</cdr:x>
      <cdr:y>0.79928</cdr:y>
    </cdr:to>
    <cdr:sp macro="" textlink="">
      <cdr:nvSpPr>
        <cdr:cNvPr id="2" name="TextBox 1"/>
        <cdr:cNvSpPr txBox="1"/>
      </cdr:nvSpPr>
      <cdr:spPr>
        <a:xfrm xmlns:a="http://schemas.openxmlformats.org/drawingml/2006/main">
          <a:off x="1295400" y="1647825"/>
          <a:ext cx="184731" cy="4001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en-US" sz="2000" b="1" dirty="0" smtClean="0">
            <a:solidFill>
              <a:srgbClr val="002060"/>
            </a:solidFill>
            <a:latin typeface="Arial" pitchFamily="34" charset="0"/>
            <a:cs typeface="Arial" pitchFamily="34" charset="0"/>
          </a:endParaRPr>
        </a:p>
      </cdr:txBody>
    </cdr:sp>
  </cdr:relSizeAnchor>
  <cdr:relSizeAnchor xmlns:cdr="http://schemas.openxmlformats.org/drawingml/2006/chartDrawing">
    <cdr:from>
      <cdr:x>0.11429</cdr:x>
      <cdr:y>0.69468</cdr:y>
    </cdr:from>
    <cdr:to>
      <cdr:x>0.29464</cdr:x>
      <cdr:y>0.8148</cdr:y>
    </cdr:to>
    <cdr:sp macro="" textlink="">
      <cdr:nvSpPr>
        <cdr:cNvPr id="3" name="TextBox 2"/>
        <cdr:cNvSpPr txBox="1"/>
      </cdr:nvSpPr>
      <cdr:spPr>
        <a:xfrm xmlns:a="http://schemas.openxmlformats.org/drawingml/2006/main">
          <a:off x="609600" y="2362200"/>
          <a:ext cx="962002" cy="40846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1400" dirty="0" smtClean="0">
              <a:solidFill>
                <a:srgbClr val="002060"/>
              </a:solidFill>
              <a:latin typeface="Arial" pitchFamily="34" charset="0"/>
              <a:cs typeface="Arial" pitchFamily="34" charset="0"/>
            </a:rPr>
            <a:t>HERA (no p pol.)</a:t>
          </a:r>
        </a:p>
      </cdr:txBody>
    </cdr:sp>
  </cdr:relSizeAnchor>
  <cdr:relSizeAnchor xmlns:cdr="http://schemas.openxmlformats.org/drawingml/2006/chartDrawing">
    <cdr:from>
      <cdr:x>0.42857</cdr:x>
      <cdr:y>0.58263</cdr:y>
    </cdr:from>
    <cdr:to>
      <cdr:x>0.96607</cdr:x>
      <cdr:y>0.67185</cdr:y>
    </cdr:to>
    <cdr:sp macro="" textlink="">
      <cdr:nvSpPr>
        <cdr:cNvPr id="4" name="Rectangle 3"/>
        <cdr:cNvSpPr/>
      </cdr:nvSpPr>
      <cdr:spPr bwMode="auto">
        <a:xfrm xmlns:a="http://schemas.openxmlformats.org/drawingml/2006/main">
          <a:off x="2286000" y="1981200"/>
          <a:ext cx="2867026" cy="303384"/>
        </a:xfrm>
        <a:prstGeom xmlns:a="http://schemas.openxmlformats.org/drawingml/2006/main" prst="rect">
          <a:avLst/>
        </a:prstGeom>
        <a:solidFill xmlns:a="http://schemas.openxmlformats.org/drawingml/2006/main">
          <a:srgbClr val="DAC4D7"/>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r>
            <a:rPr lang="en-US" sz="1400" dirty="0" smtClean="0">
              <a:solidFill>
                <a:srgbClr val="7A0000"/>
              </a:solidFill>
              <a:latin typeface="Arial" pitchFamily="34" charset="0"/>
              <a:cs typeface="Arial" pitchFamily="34" charset="0"/>
            </a:rPr>
            <a:t>COMPASS</a:t>
          </a:r>
          <a:endParaRPr lang="en-US" sz="1400" dirty="0">
            <a:solidFill>
              <a:srgbClr val="7A0000"/>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9/13/2014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85B0494-9698-864F-A770-B0B06E274A54}"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a:noFill/>
        </p:spPr>
        <p:txBody>
          <a:bodyPr/>
          <a:lstStyle/>
          <a:p>
            <a:endParaRPr lang="en-US">
              <a:latin typeface="Times" pitchFamily="-109" charset="0"/>
              <a:ea typeface="ＭＳ Ｐゴシック" pitchFamily="-109" charset="-128"/>
              <a:cs typeface="ＭＳ Ｐゴシック" pitchFamily="-109" charset="-128"/>
            </a:endParaRPr>
          </a:p>
        </p:txBody>
      </p:sp>
      <p:sp>
        <p:nvSpPr>
          <p:cNvPr id="14340" name="Footer Placeholder 3"/>
          <p:cNvSpPr>
            <a:spLocks noGrp="1"/>
          </p:cNvSpPr>
          <p:nvPr>
            <p:ph type="ftr" sz="quarter" idx="4"/>
          </p:nvPr>
        </p:nvSpPr>
        <p:spPr bwMode="auto">
          <a:noFill/>
          <a:ln>
            <a:miter lim="800000"/>
            <a:headEnd/>
            <a:tailEnd/>
          </a:ln>
        </p:spPr>
        <p:txBody>
          <a:bodyPr/>
          <a:lstStyle/>
          <a:p>
            <a:endParaRPr lang="en-US">
              <a:latin typeface="Times" pitchFamily="-109" charset="0"/>
              <a:ea typeface="ＭＳ Ｐゴシック" pitchFamily="-109" charset="-128"/>
              <a:cs typeface="ＭＳ Ｐゴシック" pitchFamily="-109" charset="-128"/>
            </a:endParaRPr>
          </a:p>
        </p:txBody>
      </p:sp>
      <p:sp>
        <p:nvSpPr>
          <p:cNvPr id="14341" name="Slide Number Placeholder 4"/>
          <p:cNvSpPr>
            <a:spLocks noGrp="1"/>
          </p:cNvSpPr>
          <p:nvPr>
            <p:ph type="sldNum" sz="quarter" idx="5"/>
          </p:nvPr>
        </p:nvSpPr>
        <p:spPr bwMode="auto">
          <a:noFill/>
          <a:ln>
            <a:miter lim="800000"/>
            <a:headEnd/>
            <a:tailEnd/>
          </a:ln>
        </p:spPr>
        <p:txBody>
          <a:bodyPr/>
          <a:lstStyle/>
          <a:p>
            <a:fld id="{2B0F1589-C360-0846-84B0-9A94F1BDD025}" type="slidenum">
              <a:rPr lang="en-US">
                <a:latin typeface="Times" pitchFamily="-109" charset="0"/>
                <a:ea typeface="ＭＳ Ｐゴシック" pitchFamily="-109" charset="-128"/>
                <a:cs typeface="ＭＳ Ｐゴシック" pitchFamily="-109" charset="-128"/>
              </a:rPr>
              <a:pPr/>
              <a:t>15</a:t>
            </a:fld>
            <a:endParaRPr lang="en-US">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D5FC8-5514-4D5E-9FCE-248C23E1BE17}" type="slidenum">
              <a:rPr lang="en-US" smtClean="0">
                <a:solidFill>
                  <a:prstClr val="black"/>
                </a:solidFill>
              </a:rPr>
              <a:p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Rectangle 11"/>
          <p:cNvSpPr/>
          <p:nvPr userDrawn="1"/>
        </p:nvSpPr>
        <p:spPr>
          <a:xfrm>
            <a:off x="0" y="6437376"/>
            <a:ext cx="9143999" cy="4206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8" name="TextBox 7"/>
          <p:cNvSpPr txBox="1"/>
          <p:nvPr userDrawn="1"/>
        </p:nvSpPr>
        <p:spPr>
          <a:xfrm>
            <a:off x="2247900" y="6522313"/>
            <a:ext cx="196215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Sept.</a:t>
            </a:r>
            <a:r>
              <a:rPr lang="en-US" sz="1000" baseline="0" dirty="0" smtClean="0">
                <a:solidFill>
                  <a:schemeClr val="bg1"/>
                </a:solidFill>
                <a:latin typeface="Arial" panose="020B0604020202020204" pitchFamily="34" charset="0"/>
                <a:cs typeface="Arial" panose="020B0604020202020204" pitchFamily="34" charset="0"/>
              </a:rPr>
              <a:t>  13, 2014</a:t>
            </a:r>
            <a:endParaRPr lang="en-US" sz="1000" dirty="0">
              <a:solidFill>
                <a:schemeClr val="bg1"/>
              </a:solidFill>
              <a:latin typeface="Arial" panose="020B0604020202020204" pitchFamily="34" charset="0"/>
              <a:cs typeface="Arial" panose="020B0604020202020204" pitchFamily="34" charset="0"/>
            </a:endParaRPr>
          </a:p>
        </p:txBody>
      </p:sp>
      <p:sp>
        <p:nvSpPr>
          <p:cNvPr id="9"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294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
        <p:nvSpPr>
          <p:cNvPr id="4" name="TextBox 3"/>
          <p:cNvSpPr txBox="1"/>
          <p:nvPr userDrawn="1"/>
        </p:nvSpPr>
        <p:spPr>
          <a:xfrm>
            <a:off x="2247900" y="6522313"/>
            <a:ext cx="196215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Sept.</a:t>
            </a:r>
            <a:r>
              <a:rPr lang="en-US" sz="1000" baseline="0" dirty="0" smtClean="0">
                <a:solidFill>
                  <a:schemeClr val="bg1"/>
                </a:solidFill>
                <a:latin typeface="Arial" panose="020B0604020202020204" pitchFamily="34" charset="0"/>
                <a:cs typeface="Arial" panose="020B0604020202020204" pitchFamily="34" charset="0"/>
              </a:rPr>
              <a:t>  13, 2014</a:t>
            </a:r>
            <a:endParaRPr lang="en-US" sz="1000" dirty="0">
              <a:solidFill>
                <a:schemeClr val="bg1"/>
              </a:solidFill>
              <a:latin typeface="Arial" panose="020B0604020202020204" pitchFamily="34" charset="0"/>
              <a:cs typeface="Arial" panose="020B0604020202020204" pitchFamily="34" charset="0"/>
            </a:endParaRPr>
          </a:p>
        </p:txBody>
      </p:sp>
      <p:sp>
        <p:nvSpPr>
          <p:cNvPr id="6" name="Rectangle 5"/>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Rectangle 6"/>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7" name="TextBox 6"/>
          <p:cNvSpPr txBox="1"/>
          <p:nvPr userDrawn="1"/>
        </p:nvSpPr>
        <p:spPr>
          <a:xfrm>
            <a:off x="2247900" y="6522313"/>
            <a:ext cx="196215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Sept.</a:t>
            </a:r>
            <a:r>
              <a:rPr lang="en-US" sz="1000" baseline="0" dirty="0" smtClean="0">
                <a:solidFill>
                  <a:schemeClr val="bg1"/>
                </a:solidFill>
                <a:latin typeface="Arial" panose="020B0604020202020204" pitchFamily="34" charset="0"/>
                <a:cs typeface="Arial" panose="020B0604020202020204" pitchFamily="34" charset="0"/>
              </a:rPr>
              <a:t>  13, 2014</a:t>
            </a:r>
            <a:endParaRPr lang="en-US" sz="1000" dirty="0">
              <a:solidFill>
                <a:schemeClr val="bg1"/>
              </a:solidFill>
              <a:latin typeface="Arial" panose="020B0604020202020204" pitchFamily="34" charset="0"/>
              <a:cs typeface="Arial" panose="020B0604020202020204" pitchFamily="34" charset="0"/>
            </a:endParaRPr>
          </a:p>
        </p:txBody>
      </p:sp>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Rectangle 6"/>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9" name="TextBox 8"/>
          <p:cNvSpPr txBox="1"/>
          <p:nvPr userDrawn="1"/>
        </p:nvSpPr>
        <p:spPr>
          <a:xfrm>
            <a:off x="2247900" y="6522313"/>
            <a:ext cx="196215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Sept.</a:t>
            </a:r>
            <a:r>
              <a:rPr lang="en-US" sz="1000" baseline="0" dirty="0" smtClean="0">
                <a:solidFill>
                  <a:schemeClr val="bg1"/>
                </a:solidFill>
                <a:latin typeface="Arial" panose="020B0604020202020204" pitchFamily="34" charset="0"/>
                <a:cs typeface="Arial" panose="020B0604020202020204" pitchFamily="34" charset="0"/>
              </a:rPr>
              <a:t>  13, 2014</a:t>
            </a:r>
            <a:endParaRPr lang="en-US" sz="1000" dirty="0">
              <a:solidFill>
                <a:schemeClr val="bg1"/>
              </a:solidFill>
              <a:latin typeface="Arial" panose="020B0604020202020204" pitchFamily="34" charset="0"/>
              <a:cs typeface="Arial" panose="020B0604020202020204" pitchFamily="34" charset="0"/>
            </a:endParaRPr>
          </a:p>
        </p:txBody>
      </p:sp>
      <p:sp>
        <p:nvSpPr>
          <p:cNvPr id="10"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8" name="Rectangle 7"/>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9" name="TextBox 8"/>
          <p:cNvSpPr txBox="1"/>
          <p:nvPr userDrawn="1"/>
        </p:nvSpPr>
        <p:spPr>
          <a:xfrm>
            <a:off x="2247900" y="6522313"/>
            <a:ext cx="196215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Sept.</a:t>
            </a:r>
            <a:r>
              <a:rPr lang="en-US" sz="1000" baseline="0" dirty="0" smtClean="0">
                <a:solidFill>
                  <a:schemeClr val="bg1"/>
                </a:solidFill>
                <a:latin typeface="Arial" panose="020B0604020202020204" pitchFamily="34" charset="0"/>
                <a:cs typeface="Arial" panose="020B0604020202020204" pitchFamily="34" charset="0"/>
              </a:rPr>
              <a:t>  13, 2014</a:t>
            </a:r>
            <a:endParaRPr lang="en-US" sz="1000" dirty="0">
              <a:solidFill>
                <a:schemeClr val="bg1"/>
              </a:solidFill>
              <a:latin typeface="Arial" panose="020B0604020202020204" pitchFamily="34" charset="0"/>
              <a:cs typeface="Arial" panose="020B0604020202020204" pitchFamily="34" charset="0"/>
            </a:endParaRPr>
          </a:p>
        </p:txBody>
      </p:sp>
      <p:sp>
        <p:nvSpPr>
          <p:cNvPr id="10"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7" name="TextBox 6"/>
          <p:cNvSpPr txBox="1"/>
          <p:nvPr userDrawn="1"/>
        </p:nvSpPr>
        <p:spPr>
          <a:xfrm>
            <a:off x="2247900" y="6522313"/>
            <a:ext cx="196215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Sept.</a:t>
            </a:r>
            <a:r>
              <a:rPr lang="en-US" sz="1000" baseline="0" dirty="0" smtClean="0">
                <a:solidFill>
                  <a:schemeClr val="bg1"/>
                </a:solidFill>
                <a:latin typeface="Arial" panose="020B0604020202020204" pitchFamily="34" charset="0"/>
                <a:cs typeface="Arial" panose="020B0604020202020204" pitchFamily="34" charset="0"/>
              </a:rPr>
              <a:t>  13, 2014</a:t>
            </a:r>
            <a:endParaRPr lang="en-US" sz="1000" dirty="0">
              <a:solidFill>
                <a:schemeClr val="bg1"/>
              </a:solidFill>
              <a:latin typeface="Arial" panose="020B0604020202020204" pitchFamily="34" charset="0"/>
              <a:cs typeface="Arial" panose="020B0604020202020204" pitchFamily="34" charset="0"/>
            </a:endParaRPr>
          </a:p>
        </p:txBody>
      </p:sp>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Rectangle 3"/>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6" name="TextBox 5"/>
          <p:cNvSpPr txBox="1"/>
          <p:nvPr userDrawn="1"/>
        </p:nvSpPr>
        <p:spPr>
          <a:xfrm>
            <a:off x="2247900" y="6522313"/>
            <a:ext cx="196215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Sept.</a:t>
            </a:r>
            <a:r>
              <a:rPr lang="en-US" sz="1000" baseline="0" dirty="0" smtClean="0">
                <a:solidFill>
                  <a:schemeClr val="bg1"/>
                </a:solidFill>
                <a:latin typeface="Arial" panose="020B0604020202020204" pitchFamily="34" charset="0"/>
                <a:cs typeface="Arial" panose="020B0604020202020204" pitchFamily="34" charset="0"/>
              </a:rPr>
              <a:t>  13, 2014</a:t>
            </a:r>
            <a:endParaRPr lang="en-US" sz="1000" dirty="0">
              <a:solidFill>
                <a:schemeClr val="bg1"/>
              </a:solidFill>
              <a:latin typeface="Arial" panose="020B0604020202020204" pitchFamily="34" charset="0"/>
              <a:cs typeface="Arial" panose="020B0604020202020204" pitchFamily="34" charset="0"/>
            </a:endParaRPr>
          </a:p>
        </p:txBody>
      </p:sp>
      <p:sp>
        <p:nvSpPr>
          <p:cNvPr id="7"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Rectangle 6"/>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9" name="TextBox 8"/>
          <p:cNvSpPr txBox="1"/>
          <p:nvPr userDrawn="1"/>
        </p:nvSpPr>
        <p:spPr>
          <a:xfrm>
            <a:off x="2247900" y="6522313"/>
            <a:ext cx="196215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Sept.</a:t>
            </a:r>
            <a:r>
              <a:rPr lang="en-US" sz="1000" baseline="0" dirty="0" smtClean="0">
                <a:solidFill>
                  <a:schemeClr val="bg1"/>
                </a:solidFill>
                <a:latin typeface="Arial" panose="020B0604020202020204" pitchFamily="34" charset="0"/>
                <a:cs typeface="Arial" panose="020B0604020202020204" pitchFamily="34" charset="0"/>
              </a:rPr>
              <a:t>  13, 2014</a:t>
            </a:r>
            <a:endParaRPr lang="en-US" sz="1000" dirty="0">
              <a:solidFill>
                <a:schemeClr val="bg1"/>
              </a:solidFill>
              <a:latin typeface="Arial" panose="020B0604020202020204" pitchFamily="34" charset="0"/>
              <a:cs typeface="Arial" panose="020B0604020202020204" pitchFamily="34" charset="0"/>
            </a:endParaRPr>
          </a:p>
        </p:txBody>
      </p:sp>
      <p:sp>
        <p:nvSpPr>
          <p:cNvPr id="10"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
        <p:nvSpPr>
          <p:cNvPr id="8" name="TextBox 7"/>
          <p:cNvSpPr txBox="1"/>
          <p:nvPr userDrawn="1"/>
        </p:nvSpPr>
        <p:spPr>
          <a:xfrm>
            <a:off x="2247900" y="6522313"/>
            <a:ext cx="196215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Sept.</a:t>
            </a:r>
            <a:r>
              <a:rPr lang="en-US" sz="1000" baseline="0" dirty="0" smtClean="0">
                <a:solidFill>
                  <a:schemeClr val="bg1"/>
                </a:solidFill>
                <a:latin typeface="Arial" panose="020B0604020202020204" pitchFamily="34" charset="0"/>
                <a:cs typeface="Arial" panose="020B0604020202020204" pitchFamily="34" charset="0"/>
              </a:rPr>
              <a:t>  13, 2014</a:t>
            </a:r>
            <a:endParaRPr lang="en-US" sz="1000" dirty="0">
              <a:solidFill>
                <a:schemeClr val="bg1"/>
              </a:solidFill>
              <a:latin typeface="Arial" panose="020B0604020202020204" pitchFamily="34" charset="0"/>
              <a:cs typeface="Arial" panose="020B0604020202020204" pitchFamily="34" charset="0"/>
            </a:endParaRPr>
          </a:p>
        </p:txBody>
      </p:sp>
      <p:sp>
        <p:nvSpPr>
          <p:cNvPr id="9"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4726"/>
            <a:ext cx="91440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4926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xStyles>
    <p:title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solidFill>
                  <a:prstClr val="white"/>
                </a:solidFill>
              </a:rPr>
              <a:pPr/>
              <a:t>9/13/2014</a:t>
            </a:fld>
            <a:endParaRPr lang="en-US" dirty="0">
              <a:solidFill>
                <a:prstClr val="white"/>
              </a:solidFill>
            </a:endParaRPr>
          </a:p>
        </p:txBody>
      </p:sp>
    </p:spTree>
    <p:extLst>
      <p:ext uri="{BB962C8B-B14F-4D97-AF65-F5344CB8AC3E}">
        <p14:creationId xmlns:p14="http://schemas.microsoft.com/office/powerpoint/2010/main" val="426883766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1.pdf"/><Relationship Id="rId3" Type="http://schemas.openxmlformats.org/officeDocument/2006/relationships/image" Target="../media/image15.png"/><Relationship Id="rId7" Type="http://schemas.openxmlformats.org/officeDocument/2006/relationships/image" Target="../media/image19.emf"/><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image" Target="../media/image22.emf"/><Relationship Id="rId5" Type="http://schemas.openxmlformats.org/officeDocument/2006/relationships/image" Target="../media/image17.wmf"/><Relationship Id="rId10" Type="http://schemas.openxmlformats.org/officeDocument/2006/relationships/image" Target="../media/image21.emf"/><Relationship Id="rId4" Type="http://schemas.openxmlformats.org/officeDocument/2006/relationships/image" Target="../media/image16.emf"/><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2"/>
          <p:cNvSpPr txBox="1">
            <a:spLocks noChangeArrowheads="1"/>
          </p:cNvSpPr>
          <p:nvPr/>
        </p:nvSpPr>
        <p:spPr bwMode="auto">
          <a:xfrm>
            <a:off x="-19050" y="762000"/>
            <a:ext cx="91440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600" b="1" dirty="0" smtClean="0">
                <a:solidFill>
                  <a:srgbClr val="C00000"/>
                </a:solidFill>
                <a:effectLst>
                  <a:outerShdw blurRad="60007" dist="200025" dir="15000000" sy="30000" kx="-1800000" algn="bl" rotWithShape="0">
                    <a:prstClr val="black">
                      <a:alpha val="32000"/>
                    </a:prstClr>
                  </a:outerShdw>
                </a:effectLst>
                <a:latin typeface="Arial" pitchFamily="34" charset="0"/>
                <a:cs typeface="Arial" pitchFamily="34" charset="0"/>
              </a:rPr>
              <a:t>Why we need an EIC:</a:t>
            </a:r>
          </a:p>
          <a:p>
            <a:pPr fontAlgn="base">
              <a:spcBef>
                <a:spcPct val="0"/>
              </a:spcBef>
              <a:spcAft>
                <a:spcPct val="0"/>
              </a:spcAft>
              <a:defRPr/>
            </a:pPr>
            <a:r>
              <a:rPr lang="en-US" sz="3600" b="1" dirty="0">
                <a:solidFill>
                  <a:srgbClr val="C00000"/>
                </a:solidFill>
                <a:effectLst>
                  <a:outerShdw blurRad="60007" dist="200025" dir="15000000" sy="30000" kx="-1800000" algn="bl" rotWithShape="0">
                    <a:prstClr val="black">
                      <a:alpha val="32000"/>
                    </a:prstClr>
                  </a:outerShdw>
                </a:effectLst>
                <a:latin typeface="Arial" pitchFamily="34" charset="0"/>
                <a:cs typeface="Arial" pitchFamily="34" charset="0"/>
              </a:rPr>
              <a:t>t</a:t>
            </a:r>
            <a:r>
              <a:rPr lang="en-US" sz="3600" b="1" dirty="0" smtClean="0">
                <a:solidFill>
                  <a:srgbClr val="C00000"/>
                </a:solidFill>
                <a:effectLst>
                  <a:outerShdw blurRad="60007" dist="200025" dir="15000000" sy="30000" kx="-1800000" algn="bl" rotWithShape="0">
                    <a:prstClr val="black">
                      <a:alpha val="32000"/>
                    </a:prstClr>
                  </a:outerShdw>
                </a:effectLst>
                <a:latin typeface="Arial" pitchFamily="34" charset="0"/>
                <a:cs typeface="Arial" pitchFamily="34" charset="0"/>
              </a:rPr>
              <a:t>he view from 10,000 meters</a:t>
            </a:r>
            <a:endParaRPr lang="en-US" sz="3600" b="1" dirty="0">
              <a:solidFill>
                <a:srgbClr val="C00000"/>
              </a:solidFill>
              <a:effectLst>
                <a:outerShdw blurRad="60007" dist="200025" dir="15000000" sy="30000" kx="-1800000" algn="bl" rotWithShape="0">
                  <a:prstClr val="black">
                    <a:alpha val="32000"/>
                  </a:prstClr>
                </a:outerShdw>
              </a:effectLst>
              <a:latin typeface="Arial" pitchFamily="34" charset="0"/>
              <a:cs typeface="Arial" pitchFamily="34" charset="0"/>
            </a:endParaRP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r>
              <a:rPr lang="en-US" sz="3600" b="1" dirty="0">
                <a:solidFill>
                  <a:srgbClr val="000000"/>
                </a:solidFill>
                <a:latin typeface="Arial" pitchFamily="34" charset="0"/>
                <a:cs typeface="Arial" pitchFamily="34" charset="0"/>
              </a:rPr>
              <a:t> </a:t>
            </a:r>
          </a:p>
        </p:txBody>
      </p:sp>
      <p:sp>
        <p:nvSpPr>
          <p:cNvPr id="6" name="Rectangle 8"/>
          <p:cNvSpPr>
            <a:spLocks noChangeArrowheads="1"/>
          </p:cNvSpPr>
          <p:nvPr/>
        </p:nvSpPr>
        <p:spPr bwMode="auto">
          <a:xfrm>
            <a:off x="0" y="2769101"/>
            <a:ext cx="3505200" cy="736099"/>
          </a:xfrm>
          <a:prstGeom prst="rect">
            <a:avLst/>
          </a:prstGeom>
          <a:gradFill>
            <a:gsLst>
              <a:gs pos="0">
                <a:srgbClr val="49701E"/>
              </a:gs>
              <a:gs pos="50000">
                <a:schemeClr val="accent1">
                  <a:shade val="67500"/>
                  <a:satMod val="115000"/>
                </a:schemeClr>
              </a:gs>
              <a:gs pos="100000">
                <a:schemeClr val="accent1">
                  <a:shade val="100000"/>
                  <a:satMod val="115000"/>
                </a:schemeClr>
              </a:gs>
            </a:gsLst>
            <a:lin ang="16200000" scaled="0"/>
          </a:gradFill>
          <a:ln w="12700">
            <a:noFill/>
            <a:miter lim="800000"/>
            <a:headEnd/>
            <a:tailEnd/>
          </a:ln>
        </p:spPr>
        <p:txBody>
          <a:bodyPr wrap="square" lIns="90487" tIns="44450" rIns="90487" bIns="44450">
            <a:spAutoFit/>
          </a:bodyPr>
          <a:lstStyle/>
          <a:p>
            <a:r>
              <a:rPr lang="en-US" sz="2400" b="1" dirty="0" smtClean="0">
                <a:solidFill>
                  <a:srgbClr val="FFFFFF"/>
                </a:solidFill>
                <a:latin typeface="Arial" pitchFamily="34" charset="0"/>
                <a:cs typeface="Arial" pitchFamily="34" charset="0"/>
              </a:rPr>
              <a:t>R. D. </a:t>
            </a:r>
            <a:r>
              <a:rPr lang="en-US" sz="2400" b="1" dirty="0" err="1" smtClean="0">
                <a:solidFill>
                  <a:srgbClr val="FFFFFF"/>
                </a:solidFill>
                <a:latin typeface="Arial" pitchFamily="34" charset="0"/>
                <a:cs typeface="Arial" pitchFamily="34" charset="0"/>
              </a:rPr>
              <a:t>McKeown</a:t>
            </a:r>
            <a:endParaRPr lang="en-US" sz="2400" b="1" dirty="0" smtClean="0">
              <a:solidFill>
                <a:srgbClr val="FFFFFF"/>
              </a:solidFill>
              <a:latin typeface="Arial" pitchFamily="34" charset="0"/>
              <a:cs typeface="Arial" pitchFamily="34" charset="0"/>
            </a:endParaRPr>
          </a:p>
          <a:p>
            <a:r>
              <a:rPr lang="en-US" b="1" dirty="0" smtClean="0">
                <a:solidFill>
                  <a:srgbClr val="FFFFFF"/>
                </a:solidFill>
                <a:latin typeface="Arial" pitchFamily="34" charset="0"/>
                <a:cs typeface="Arial" pitchFamily="34" charset="0"/>
              </a:rPr>
              <a:t>Jefferson Lab</a:t>
            </a:r>
          </a:p>
        </p:txBody>
      </p:sp>
      <p:sp>
        <p:nvSpPr>
          <p:cNvPr id="9" name="TextBox 8"/>
          <p:cNvSpPr txBox="1"/>
          <p:nvPr/>
        </p:nvSpPr>
        <p:spPr>
          <a:xfrm>
            <a:off x="9525" y="6135469"/>
            <a:ext cx="4998804" cy="646331"/>
          </a:xfrm>
          <a:prstGeom prst="rect">
            <a:avLst/>
          </a:prstGeom>
          <a:noFill/>
        </p:spPr>
        <p:txBody>
          <a:bodyPr wrap="square" rtlCol="0">
            <a:spAutoFit/>
          </a:bodyPr>
          <a:lstStyle/>
          <a:p>
            <a:r>
              <a:rPr lang="en-US" b="1" dirty="0" smtClean="0">
                <a:solidFill>
                  <a:srgbClr val="FFFFFF"/>
                </a:solidFill>
                <a:latin typeface="Arial" pitchFamily="34" charset="0"/>
                <a:cs typeface="Arial" pitchFamily="34" charset="0"/>
              </a:rPr>
              <a:t>QCD Town Meeting</a:t>
            </a:r>
          </a:p>
          <a:p>
            <a:r>
              <a:rPr lang="en-US" b="1" dirty="0" smtClean="0">
                <a:solidFill>
                  <a:srgbClr val="FFFFFF"/>
                </a:solidFill>
                <a:latin typeface="Arial" pitchFamily="34" charset="0"/>
                <a:cs typeface="Arial" pitchFamily="34" charset="0"/>
              </a:rPr>
              <a:t>Sept. 13, 2014</a:t>
            </a:r>
            <a:endParaRPr lang="en-US" b="1" dirty="0">
              <a:solidFill>
                <a:srgbClr val="000000"/>
              </a:solidFill>
            </a:endParaRPr>
          </a:p>
        </p:txBody>
      </p:sp>
      <p:pic>
        <p:nvPicPr>
          <p:cNvPr id="10" name="Picture 2" descr="C:\Users\bmck\Desktop\D_drive\NSAC\LRP15\20081216_space_elev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239" y="0"/>
            <a:ext cx="2878119" cy="31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87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z="3600" dirty="0" smtClean="0"/>
              <a:t>Gluon Saturation at EIC</a:t>
            </a:r>
            <a:endParaRPr lang="en-US" sz="3600" dirty="0"/>
          </a:p>
        </p:txBody>
      </p:sp>
      <p:pic>
        <p:nvPicPr>
          <p:cNvPr id="3" name="Picture 17" descr="Diffractive-DIS"/>
          <p:cNvPicPr>
            <a:picLocks noChangeAspect="1" noChangeArrowheads="1"/>
          </p:cNvPicPr>
          <p:nvPr/>
        </p:nvPicPr>
        <p:blipFill>
          <a:blip r:embed="rId2" cstate="print"/>
          <a:srcRect/>
          <a:stretch>
            <a:fillRect/>
          </a:stretch>
        </p:blipFill>
        <p:spPr bwMode="auto">
          <a:xfrm>
            <a:off x="1981200" y="4190999"/>
            <a:ext cx="2443162" cy="2092325"/>
          </a:xfrm>
          <a:prstGeom prst="rect">
            <a:avLst/>
          </a:prstGeom>
          <a:noFill/>
          <a:ln w="9525">
            <a:noFill/>
            <a:miter lim="800000"/>
            <a:headEnd/>
            <a:tailEnd/>
          </a:ln>
        </p:spPr>
      </p:pic>
      <p:sp>
        <p:nvSpPr>
          <p:cNvPr id="4" name="Text Box 16"/>
          <p:cNvSpPr txBox="1">
            <a:spLocks noChangeArrowheads="1"/>
          </p:cNvSpPr>
          <p:nvPr/>
        </p:nvSpPr>
        <p:spPr bwMode="auto">
          <a:xfrm>
            <a:off x="304800" y="5272627"/>
            <a:ext cx="2386423" cy="461665"/>
          </a:xfrm>
          <a:prstGeom prst="rect">
            <a:avLst/>
          </a:prstGeom>
          <a:noFill/>
          <a:ln w="9525">
            <a:noFill/>
            <a:miter lim="800000"/>
            <a:headEnd/>
            <a:tailEnd/>
          </a:ln>
        </p:spPr>
        <p:txBody>
          <a:bodyPr wrap="none">
            <a:spAutoFit/>
          </a:bodyPr>
          <a:lstStyle/>
          <a:p>
            <a:r>
              <a:rPr lang="en-US" sz="2400" dirty="0">
                <a:solidFill>
                  <a:srgbClr val="000000"/>
                </a:solidFill>
                <a:latin typeface="Arial" pitchFamily="34" charset="0"/>
                <a:cs typeface="Arial" pitchFamily="34" charset="0"/>
              </a:rPr>
              <a:t>Diffractive event</a:t>
            </a:r>
            <a:endParaRPr lang="en-GB" sz="2400" dirty="0">
              <a:solidFill>
                <a:srgbClr val="000000"/>
              </a:solidFill>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4" y="835120"/>
            <a:ext cx="4409166" cy="3203480"/>
          </a:xfrm>
          <a:prstGeom prst="rect">
            <a:avLst/>
          </a:prstGeom>
          <a:noFill/>
          <a:ln>
            <a:noFill/>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410200" y="911320"/>
            <a:ext cx="3352800" cy="1679480"/>
            <a:chOff x="4953000" y="835120"/>
            <a:chExt cx="3352800" cy="1679480"/>
          </a:xfrm>
        </p:grpSpPr>
        <p:sp>
          <p:nvSpPr>
            <p:cNvPr id="9" name="Rectangle 8"/>
            <p:cNvSpPr/>
            <p:nvPr/>
          </p:nvSpPr>
          <p:spPr bwMode="auto">
            <a:xfrm>
              <a:off x="4953000" y="835120"/>
              <a:ext cx="3352800" cy="1679480"/>
            </a:xfrm>
            <a:prstGeom prst="rect">
              <a:avLst/>
            </a:prstGeom>
            <a:solidFill>
              <a:schemeClr val="bg1"/>
            </a:solidFill>
            <a:ln w="9525" cap="flat" cmpd="sng" algn="ctr">
              <a:noFill/>
              <a:prstDash val="solid"/>
              <a:round/>
              <a:headEnd type="none" w="med" len="med"/>
              <a:tailEnd type="none" w="med" len="med"/>
            </a:ln>
            <a:effectLst>
              <a:outerShdw blurRad="292100" dist="139700" dir="2700000" algn="ctr" rotWithShape="0">
                <a:srgbClr val="000000">
                  <a:alpha val="65000"/>
                </a:srgb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grpSp>
          <p:nvGrpSpPr>
            <p:cNvPr id="11" name="Group 10"/>
            <p:cNvGrpSpPr/>
            <p:nvPr/>
          </p:nvGrpSpPr>
          <p:grpSpPr>
            <a:xfrm>
              <a:off x="5029200" y="940141"/>
              <a:ext cx="3097154" cy="1475871"/>
              <a:chOff x="5029200" y="940141"/>
              <a:chExt cx="3097154" cy="1475871"/>
            </a:xfrm>
          </p:grpSpPr>
          <p:pic>
            <p:nvPicPr>
              <p:cNvPr id="7" name="Picture 6"/>
              <p:cNvPicPr>
                <a:picLocks noChangeAspect="1"/>
              </p:cNvPicPr>
              <p:nvPr/>
            </p:nvPicPr>
            <p:blipFill>
              <a:blip r:embed="rId4"/>
              <a:stretch>
                <a:fillRect/>
              </a:stretch>
            </p:blipFill>
            <p:spPr>
              <a:xfrm>
                <a:off x="7105997" y="940141"/>
                <a:ext cx="1020357" cy="567216"/>
              </a:xfrm>
              <a:prstGeom prst="rect">
                <a:avLst/>
              </a:prstGeom>
            </p:spPr>
          </p:pic>
          <p:pic>
            <p:nvPicPr>
              <p:cNvPr id="8" name="Picture 7"/>
              <p:cNvPicPr>
                <a:picLocks noChangeAspect="1"/>
              </p:cNvPicPr>
              <p:nvPr/>
            </p:nvPicPr>
            <p:blipFill>
              <a:blip r:embed="rId5"/>
              <a:stretch>
                <a:fillRect/>
              </a:stretch>
            </p:blipFill>
            <p:spPr>
              <a:xfrm>
                <a:off x="7096898" y="1957466"/>
                <a:ext cx="1020357" cy="458546"/>
              </a:xfrm>
              <a:prstGeom prst="rect">
                <a:avLst/>
              </a:prstGeom>
            </p:spPr>
          </p:pic>
          <p:sp>
            <p:nvSpPr>
              <p:cNvPr id="6" name="TextBox 5"/>
              <p:cNvSpPr txBox="1"/>
              <p:nvPr/>
            </p:nvSpPr>
            <p:spPr>
              <a:xfrm>
                <a:off x="5715000" y="991849"/>
                <a:ext cx="1353256"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Radiation</a:t>
                </a:r>
              </a:p>
            </p:txBody>
          </p:sp>
          <p:sp>
            <p:nvSpPr>
              <p:cNvPr id="10" name="TextBox 9"/>
              <p:cNvSpPr txBox="1"/>
              <p:nvPr/>
            </p:nvSpPr>
            <p:spPr>
              <a:xfrm>
                <a:off x="5029200" y="1981200"/>
                <a:ext cx="2037737"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Recombination</a:t>
                </a:r>
              </a:p>
            </p:txBody>
          </p:sp>
        </p:grpSp>
      </p:grpSp>
      <p:grpSp>
        <p:nvGrpSpPr>
          <p:cNvPr id="15" name="Group 14"/>
          <p:cNvGrpSpPr/>
          <p:nvPr/>
        </p:nvGrpSpPr>
        <p:grpSpPr>
          <a:xfrm>
            <a:off x="5410200" y="2824672"/>
            <a:ext cx="3373397" cy="3529462"/>
            <a:chOff x="5410200" y="2824672"/>
            <a:chExt cx="3373397" cy="3529462"/>
          </a:xfrm>
        </p:grpSpPr>
        <p:pic>
          <p:nvPicPr>
            <p:cNvPr id="5" name="Picture 4" descr="Screen shot 2013-02-10 at 4.58.26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824672"/>
              <a:ext cx="3373397" cy="3529462"/>
            </a:xfrm>
            <a:prstGeom prst="rect">
              <a:avLst/>
            </a:prstGeom>
            <a:effectLst>
              <a:outerShdw blurRad="292100" dist="139700" dir="2700000" algn="ctr" rotWithShape="0">
                <a:srgbClr val="000000">
                  <a:alpha val="65000"/>
                </a:srgbClr>
              </a:outerShdw>
            </a:effectLst>
          </p:spPr>
        </p:pic>
        <p:sp>
          <p:nvSpPr>
            <p:cNvPr id="13" name="Rectangle 12"/>
            <p:cNvSpPr/>
            <p:nvPr/>
          </p:nvSpPr>
          <p:spPr bwMode="auto">
            <a:xfrm>
              <a:off x="6096000" y="3352800"/>
              <a:ext cx="9144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Tree>
    <p:extLst>
      <p:ext uri="{BB962C8B-B14F-4D97-AF65-F5344CB8AC3E}">
        <p14:creationId xmlns:p14="http://schemas.microsoft.com/office/powerpoint/2010/main" val="247333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62000"/>
          </a:xfrm>
        </p:spPr>
        <p:txBody>
          <a:bodyPr/>
          <a:lstStyle/>
          <a:p>
            <a:r>
              <a:rPr lang="en-US" sz="3600" dirty="0" smtClean="0"/>
              <a:t>Electron Ion Collider: A QCD Laboratory</a:t>
            </a:r>
            <a:endParaRPr lang="en-US" sz="3600" dirty="0"/>
          </a:p>
        </p:txBody>
      </p:sp>
      <p:pic>
        <p:nvPicPr>
          <p:cNvPr id="9"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619875" y="3733800"/>
            <a:ext cx="2295525" cy="2227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16" y="990600"/>
            <a:ext cx="3759277"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1" name="Content Placeholder 3"/>
          <p:cNvSpPr txBox="1">
            <a:spLocks/>
          </p:cNvSpPr>
          <p:nvPr/>
        </p:nvSpPr>
        <p:spPr>
          <a:xfrm>
            <a:off x="-16858" y="3581400"/>
            <a:ext cx="6400800" cy="2209799"/>
          </a:xfrm>
          <a:prstGeom prst="rect">
            <a:avLst/>
          </a:prstGeom>
        </p:spPr>
        <p:txBody>
          <a:bodyPr lIns="91268" tIns="45634" rIns="91268" bIns="45634"/>
          <a:lstStyle>
            <a:lvl1pPr marL="342259" indent="-342259" algn="l" rtl="0" fontAlgn="base">
              <a:spcBef>
                <a:spcPct val="20000"/>
              </a:spcBef>
              <a:spcAft>
                <a:spcPct val="0"/>
              </a:spcAft>
              <a:buChar char="•"/>
              <a:defRPr sz="1800">
                <a:solidFill>
                  <a:schemeClr val="tx1"/>
                </a:solidFill>
                <a:latin typeface="+mj-lt"/>
                <a:ea typeface="+mn-ea"/>
                <a:cs typeface="+mn-cs"/>
              </a:defRPr>
            </a:lvl1pPr>
            <a:lvl2pPr marL="741561" indent="-285215" algn="l" rtl="0" fontAlgn="base">
              <a:spcBef>
                <a:spcPct val="20000"/>
              </a:spcBef>
              <a:spcAft>
                <a:spcPct val="0"/>
              </a:spcAft>
              <a:buChar char="–"/>
              <a:defRPr sz="1800">
                <a:solidFill>
                  <a:schemeClr val="tx1"/>
                </a:solidFill>
                <a:latin typeface="+mj-lt"/>
              </a:defRPr>
            </a:lvl2pPr>
            <a:lvl3pPr marL="1140861" indent="-228174" algn="l" rtl="0" fontAlgn="base">
              <a:spcBef>
                <a:spcPct val="20000"/>
              </a:spcBef>
              <a:spcAft>
                <a:spcPct val="0"/>
              </a:spcAft>
              <a:buChar char="•"/>
              <a:defRPr sz="1800">
                <a:solidFill>
                  <a:schemeClr val="tx1"/>
                </a:solidFill>
                <a:latin typeface="+mj-lt"/>
              </a:defRPr>
            </a:lvl3pPr>
            <a:lvl4pPr marL="1597210" indent="-228174" algn="l" rtl="0" fontAlgn="base">
              <a:spcBef>
                <a:spcPct val="20000"/>
              </a:spcBef>
              <a:spcAft>
                <a:spcPct val="0"/>
              </a:spcAft>
              <a:buChar char="–"/>
              <a:defRPr sz="1800">
                <a:solidFill>
                  <a:schemeClr val="tx1"/>
                </a:solidFill>
                <a:latin typeface="+mj-lt"/>
              </a:defRPr>
            </a:lvl4pPr>
            <a:lvl5pPr marL="2053552" indent="-228174" algn="l" rtl="0" fontAlgn="base">
              <a:spcBef>
                <a:spcPct val="20000"/>
              </a:spcBef>
              <a:spcAft>
                <a:spcPct val="0"/>
              </a:spcAft>
              <a:buChar char="»"/>
              <a:defRPr sz="1800">
                <a:solidFill>
                  <a:schemeClr val="tx1"/>
                </a:solidFill>
                <a:latin typeface="+mj-lt"/>
              </a:defRPr>
            </a:lvl5pPr>
            <a:lvl6pPr marL="2509899" indent="-228174" algn="l" rtl="0" fontAlgn="base">
              <a:spcBef>
                <a:spcPct val="20000"/>
              </a:spcBef>
              <a:spcAft>
                <a:spcPct val="0"/>
              </a:spcAft>
              <a:buChar char="»"/>
              <a:defRPr sz="2400">
                <a:solidFill>
                  <a:schemeClr val="tx1"/>
                </a:solidFill>
                <a:latin typeface="+mn-lt"/>
              </a:defRPr>
            </a:lvl6pPr>
            <a:lvl7pPr marL="2966246" indent="-228174" algn="l" rtl="0" fontAlgn="base">
              <a:spcBef>
                <a:spcPct val="20000"/>
              </a:spcBef>
              <a:spcAft>
                <a:spcPct val="0"/>
              </a:spcAft>
              <a:buChar char="»"/>
              <a:defRPr sz="2400">
                <a:solidFill>
                  <a:schemeClr val="tx1"/>
                </a:solidFill>
                <a:latin typeface="+mn-lt"/>
              </a:defRPr>
            </a:lvl7pPr>
            <a:lvl8pPr marL="3422588" indent="-228174" algn="l" rtl="0" fontAlgn="base">
              <a:spcBef>
                <a:spcPct val="20000"/>
              </a:spcBef>
              <a:spcAft>
                <a:spcPct val="0"/>
              </a:spcAft>
              <a:buChar char="»"/>
              <a:defRPr sz="2400">
                <a:solidFill>
                  <a:schemeClr val="tx1"/>
                </a:solidFill>
                <a:latin typeface="+mn-lt"/>
              </a:defRPr>
            </a:lvl8pPr>
            <a:lvl9pPr marL="3878934" indent="-228174" algn="l" rtl="0" fontAlgn="base">
              <a:spcBef>
                <a:spcPct val="20000"/>
              </a:spcBef>
              <a:spcAft>
                <a:spcPct val="0"/>
              </a:spcAft>
              <a:buChar char="»"/>
              <a:defRPr sz="2400">
                <a:solidFill>
                  <a:schemeClr val="tx1"/>
                </a:solidFill>
                <a:latin typeface="+mn-lt"/>
              </a:defRPr>
            </a:lvl9pPr>
          </a:lstStyle>
          <a:p>
            <a:pPr marL="0" indent="0" algn="ctr">
              <a:buFontTx/>
              <a:buNone/>
            </a:pPr>
            <a:r>
              <a:rPr lang="en-US" sz="2000" b="1" kern="0" dirty="0" smtClean="0">
                <a:solidFill>
                  <a:srgbClr val="000000"/>
                </a:solidFill>
                <a:latin typeface="Arial" panose="020B0604020202020204" pitchFamily="34" charset="0"/>
                <a:cs typeface="Arial" panose="020B0604020202020204" pitchFamily="34" charset="0"/>
              </a:rPr>
              <a:t>Understanding the “99%”, the glue that binds us</a:t>
            </a:r>
          </a:p>
          <a:p>
            <a:pPr marL="512763" lvl="1" indent="-342900">
              <a:buFont typeface="Arial" panose="020B0604020202020204" pitchFamily="34" charset="0"/>
              <a:buChar char="•"/>
            </a:pPr>
            <a:r>
              <a:rPr lang="en-US" sz="2000" kern="0" dirty="0" smtClean="0">
                <a:solidFill>
                  <a:srgbClr val="000000"/>
                </a:solidFill>
                <a:latin typeface="Arial" panose="020B0604020202020204" pitchFamily="34" charset="0"/>
                <a:cs typeface="Arial" panose="020B0604020202020204" pitchFamily="34" charset="0"/>
              </a:rPr>
              <a:t>Tomography of the nucleus</a:t>
            </a:r>
          </a:p>
          <a:p>
            <a:pPr marL="512763" lvl="1" indent="-342900">
              <a:buFont typeface="Arial" panose="020B0604020202020204" pitchFamily="34" charset="0"/>
              <a:buChar char="•"/>
            </a:pPr>
            <a:r>
              <a:rPr lang="en-US" sz="2000" kern="0" dirty="0" smtClean="0">
                <a:solidFill>
                  <a:srgbClr val="000000"/>
                </a:solidFill>
                <a:latin typeface="Arial" panose="020B0604020202020204" pitchFamily="34" charset="0"/>
                <a:cs typeface="Arial" panose="020B0604020202020204" pitchFamily="34" charset="0"/>
              </a:rPr>
              <a:t>Gluon and sea quarks</a:t>
            </a:r>
          </a:p>
          <a:p>
            <a:pPr marL="914400" lvl="1" indent="-339725">
              <a:buFont typeface="Arial" panose="020B0604020202020204" pitchFamily="34" charset="0"/>
              <a:buChar char="–"/>
            </a:pPr>
            <a:r>
              <a:rPr lang="en-US" sz="2000" kern="0" dirty="0" smtClean="0">
                <a:solidFill>
                  <a:srgbClr val="000000"/>
                </a:solidFill>
                <a:latin typeface="Arial" panose="020B0604020202020204" pitchFamily="34" charset="0"/>
                <a:cs typeface="Arial" panose="020B0604020202020204" pitchFamily="34" charset="0"/>
              </a:rPr>
              <a:t>spin</a:t>
            </a:r>
          </a:p>
          <a:p>
            <a:pPr marL="914400" lvl="1" indent="-339725">
              <a:buFont typeface="Arial" panose="020B0604020202020204" pitchFamily="34" charset="0"/>
              <a:buChar char="–"/>
            </a:pPr>
            <a:r>
              <a:rPr lang="en-US" sz="2000" kern="0" dirty="0" smtClean="0">
                <a:solidFill>
                  <a:srgbClr val="000000"/>
                </a:solidFill>
                <a:latin typeface="Arial" panose="020B0604020202020204" pitchFamily="34" charset="0"/>
                <a:cs typeface="Arial" panose="020B0604020202020204" pitchFamily="34" charset="0"/>
              </a:rPr>
              <a:t>orbital angular momentum</a:t>
            </a:r>
          </a:p>
          <a:p>
            <a:pPr marL="512763" lvl="1" indent="-342900">
              <a:buFont typeface="Arial" panose="020B0604020202020204" pitchFamily="34" charset="0"/>
              <a:buChar char="•"/>
            </a:pPr>
            <a:r>
              <a:rPr lang="en-US" sz="2000" kern="0" dirty="0" smtClean="0">
                <a:solidFill>
                  <a:srgbClr val="000000"/>
                </a:solidFill>
                <a:latin typeface="Arial" panose="020B0604020202020204" pitchFamily="34" charset="0"/>
                <a:cs typeface="Arial" panose="020B0604020202020204" pitchFamily="34" charset="0"/>
              </a:rPr>
              <a:t>QCD at high gluon density</a:t>
            </a:r>
          </a:p>
          <a:p>
            <a:pPr marL="512763" lvl="1" indent="-342900">
              <a:buFont typeface="Arial" panose="020B0604020202020204" pitchFamily="34" charset="0"/>
              <a:buChar char="•"/>
            </a:pPr>
            <a:r>
              <a:rPr lang="en-US" sz="2000" kern="0" dirty="0" smtClean="0">
                <a:solidFill>
                  <a:srgbClr val="000000"/>
                </a:solidFill>
                <a:latin typeface="Arial" panose="020B0604020202020204" pitchFamily="34" charset="0"/>
                <a:cs typeface="Arial" panose="020B0604020202020204" pitchFamily="34" charset="0"/>
              </a:rPr>
              <a:t> Propagation of color in nuclei, formation of hadrons</a:t>
            </a:r>
            <a:endParaRPr lang="en-US" sz="2000" kern="0" dirty="0">
              <a:solidFill>
                <a:srgbClr val="000000"/>
              </a:solidFill>
              <a:latin typeface="Arial" panose="020B0604020202020204" pitchFamily="34" charset="0"/>
              <a:cs typeface="Arial" panose="020B0604020202020204" pitchFamily="34" charset="0"/>
            </a:endParaRPr>
          </a:p>
        </p:txBody>
      </p:sp>
      <p:pic>
        <p:nvPicPr>
          <p:cNvPr id="8" name="Picture 3"/>
          <p:cNvPicPr>
            <a:picLocks noChangeAspect="1" noChangeArrowheads="1"/>
          </p:cNvPicPr>
          <p:nvPr/>
        </p:nvPicPr>
        <p:blipFill>
          <a:blip r:embed="rId4" cstate="print"/>
          <a:srcRect l="6720" t="3174" b="3487"/>
          <a:stretch>
            <a:fillRect/>
          </a:stretch>
        </p:blipFill>
        <p:spPr bwMode="auto">
          <a:xfrm>
            <a:off x="4876800" y="990600"/>
            <a:ext cx="3945082"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64662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EIC Properties</a:t>
            </a:r>
            <a:endParaRPr lang="en-US" sz="3600" dirty="0"/>
          </a:p>
        </p:txBody>
      </p:sp>
      <p:sp>
        <p:nvSpPr>
          <p:cNvPr id="3" name="Content Placeholder 2"/>
          <p:cNvSpPr>
            <a:spLocks noGrp="1"/>
          </p:cNvSpPr>
          <p:nvPr>
            <p:ph idx="1"/>
          </p:nvPr>
        </p:nvSpPr>
        <p:spPr/>
        <p:txBody>
          <a:bodyPr/>
          <a:lstStyle/>
          <a:p>
            <a:pPr>
              <a:spcAft>
                <a:spcPts val="1500"/>
              </a:spcAft>
            </a:pPr>
            <a:r>
              <a:rPr lang="en-US" sz="2000" dirty="0" smtClean="0"/>
              <a:t>Access </a:t>
            </a:r>
            <a:r>
              <a:rPr lang="en-US" sz="2000" dirty="0"/>
              <a:t>to low values of </a:t>
            </a:r>
            <a:r>
              <a:rPr lang="en-US" sz="2000" dirty="0" smtClean="0"/>
              <a:t>x~0.0001 (not available at JLab12),  </a:t>
            </a:r>
            <a:r>
              <a:rPr lang="en-US" sz="2000" dirty="0"/>
              <a:t>which requires collisions of high energy electrons with high energy nucleons and nuclei.</a:t>
            </a:r>
          </a:p>
          <a:p>
            <a:pPr>
              <a:spcAft>
                <a:spcPts val="1500"/>
              </a:spcAft>
            </a:pPr>
            <a:r>
              <a:rPr lang="en-US" sz="2000" dirty="0" smtClean="0"/>
              <a:t>Highly </a:t>
            </a:r>
            <a:r>
              <a:rPr lang="en-US" sz="2000" dirty="0"/>
              <a:t>polarized beams of </a:t>
            </a:r>
            <a:r>
              <a:rPr lang="en-US" sz="2000" dirty="0" smtClean="0"/>
              <a:t>nucleons and light ions </a:t>
            </a:r>
            <a:r>
              <a:rPr lang="en-US" sz="2000" dirty="0"/>
              <a:t>(not available at HERA), and polarized electrons to access the spin and orbital motion of the </a:t>
            </a:r>
            <a:r>
              <a:rPr lang="en-US" sz="2000" dirty="0" err="1"/>
              <a:t>partons</a:t>
            </a:r>
            <a:r>
              <a:rPr lang="en-US" sz="2000" dirty="0"/>
              <a:t>.</a:t>
            </a:r>
          </a:p>
          <a:p>
            <a:pPr>
              <a:spcAft>
                <a:spcPts val="1500"/>
              </a:spcAft>
            </a:pPr>
            <a:r>
              <a:rPr lang="en-US" sz="2000" dirty="0" smtClean="0"/>
              <a:t>High </a:t>
            </a:r>
            <a:r>
              <a:rPr lang="en-US" sz="2000" dirty="0"/>
              <a:t>luminosity to enable 3D tomography of the distributions of </a:t>
            </a:r>
            <a:r>
              <a:rPr lang="en-US" sz="2000" dirty="0" err="1"/>
              <a:t>partons</a:t>
            </a:r>
            <a:r>
              <a:rPr lang="en-US" sz="2000" dirty="0"/>
              <a:t> (not available at HERA).</a:t>
            </a:r>
          </a:p>
          <a:p>
            <a:pPr>
              <a:spcAft>
                <a:spcPts val="1500"/>
              </a:spcAft>
            </a:pPr>
            <a:r>
              <a:rPr lang="en-US" sz="2000" dirty="0" smtClean="0"/>
              <a:t>Collisions </a:t>
            </a:r>
            <a:r>
              <a:rPr lang="en-US" sz="2000" dirty="0"/>
              <a:t>of electrons with atomic nuclei (not available at HERA), up to the heaviest available, to provide information on the effect of the nuclear medium on the </a:t>
            </a:r>
            <a:r>
              <a:rPr lang="en-US" sz="2000" dirty="0" err="1"/>
              <a:t>parton</a:t>
            </a:r>
            <a:r>
              <a:rPr lang="en-US" sz="2000" dirty="0"/>
              <a:t> distributions as well as the properties of </a:t>
            </a:r>
            <a:r>
              <a:rPr lang="en-US" sz="2000" dirty="0" err="1"/>
              <a:t>partons</a:t>
            </a:r>
            <a:r>
              <a:rPr lang="en-US" sz="2000" dirty="0"/>
              <a:t> traversing the nuclear medium. </a:t>
            </a:r>
          </a:p>
          <a:p>
            <a:pPr marL="0" indent="0">
              <a:buNone/>
            </a:pPr>
            <a:endParaRPr lang="en-US" dirty="0"/>
          </a:p>
        </p:txBody>
      </p:sp>
    </p:spTree>
    <p:extLst>
      <p:ext uri="{BB962C8B-B14F-4D97-AF65-F5344CB8AC3E}">
        <p14:creationId xmlns:p14="http://schemas.microsoft.com/office/powerpoint/2010/main" val="2859199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dirty="0" smtClean="0"/>
              <a:t>EIC Requirements</a:t>
            </a:r>
            <a:endParaRPr lang="en-US" sz="3600" dirty="0"/>
          </a:p>
        </p:txBody>
      </p:sp>
      <p:pic>
        <p:nvPicPr>
          <p:cNvPr id="2050" name="Picture 2"/>
          <p:cNvPicPr>
            <a:picLocks noChangeAspect="1" noChangeArrowheads="1"/>
          </p:cNvPicPr>
          <p:nvPr/>
        </p:nvPicPr>
        <p:blipFill rotWithShape="1">
          <a:blip r:embed="rId2" cstate="print"/>
          <a:srcRect r="1078"/>
          <a:stretch/>
        </p:blipFill>
        <p:spPr bwMode="auto">
          <a:xfrm>
            <a:off x="-2" y="3733800"/>
            <a:ext cx="9144001" cy="2476500"/>
          </a:xfrm>
          <a:prstGeom prst="rect">
            <a:avLst/>
          </a:prstGeom>
          <a:noFill/>
          <a:ln w="9525">
            <a:noFill/>
            <a:miter lim="800000"/>
            <a:headEnd/>
            <a:tailEnd/>
          </a:ln>
        </p:spPr>
      </p:pic>
      <p:sp>
        <p:nvSpPr>
          <p:cNvPr id="4" name="TextBox 3"/>
          <p:cNvSpPr txBox="1"/>
          <p:nvPr/>
        </p:nvSpPr>
        <p:spPr>
          <a:xfrm>
            <a:off x="162945" y="2438400"/>
            <a:ext cx="5615640" cy="523220"/>
          </a:xfrm>
          <a:prstGeom prst="rect">
            <a:avLst/>
          </a:prstGeom>
          <a:noFill/>
        </p:spPr>
        <p:txBody>
          <a:bodyPr wrap="none" rtlCol="0">
            <a:spAutoFit/>
          </a:bodyPr>
          <a:lstStyle/>
          <a:p>
            <a:r>
              <a:rPr lang="en-US" sz="2800" b="1" dirty="0" smtClean="0">
                <a:solidFill>
                  <a:srgbClr val="C00000"/>
                </a:solidFill>
                <a:latin typeface="Arial" pitchFamily="34" charset="0"/>
                <a:cs typeface="Arial" pitchFamily="34" charset="0"/>
              </a:rPr>
              <a:t>From the 2013 EIC White Paper:</a:t>
            </a:r>
          </a:p>
        </p:txBody>
      </p:sp>
      <p:pic>
        <p:nvPicPr>
          <p:cNvPr id="5" name="Picture 2"/>
          <p:cNvPicPr>
            <a:picLocks noChangeAspect="1" noChangeArrowheads="1"/>
          </p:cNvPicPr>
          <p:nvPr/>
        </p:nvPicPr>
        <p:blipFill>
          <a:blip r:embed="rId3" cstate="print"/>
          <a:srcRect/>
          <a:stretch>
            <a:fillRect/>
          </a:stretch>
        </p:blipFill>
        <p:spPr bwMode="auto">
          <a:xfrm rot="20878513">
            <a:off x="6090619" y="524784"/>
            <a:ext cx="2741346" cy="328423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630738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04800" y="0"/>
            <a:ext cx="90678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3333FF"/>
                </a:solidFill>
                <a:effectLst/>
                <a:uLnTx/>
                <a:uFillTx/>
                <a:latin typeface="Arial" charset="0"/>
                <a:ea typeface="+mj-ea"/>
                <a:cs typeface="+mj-cs"/>
              </a:rPr>
              <a:t>          </a:t>
            </a:r>
            <a:r>
              <a:rPr kumimoji="0" lang="en-US" sz="4000" b="1" i="0" u="none" strike="noStrike" kern="1200" cap="none" spc="0" normalizeH="0" baseline="0" noProof="0" dirty="0" smtClean="0">
                <a:ln>
                  <a:noFill/>
                </a:ln>
                <a:effectLst/>
                <a:uLnTx/>
                <a:uFillTx/>
                <a:latin typeface="Arial" charset="0"/>
                <a:ea typeface="+mj-ea"/>
                <a:cs typeface="+mj-cs"/>
              </a:rPr>
              <a:t>Medium Energy </a:t>
            </a:r>
            <a:r>
              <a:rPr kumimoji="0" lang="en-US" sz="4000" b="1" i="0" u="none" strike="noStrike" kern="1200" cap="none" spc="0" normalizeH="0" baseline="0" noProof="0" dirty="0" err="1" smtClean="0">
                <a:ln>
                  <a:noFill/>
                </a:ln>
                <a:effectLst/>
                <a:uLnTx/>
                <a:uFillTx/>
                <a:latin typeface="Arial" charset="0"/>
                <a:ea typeface="+mj-ea"/>
                <a:cs typeface="+mj-cs"/>
              </a:rPr>
              <a:t>EIC@JLab</a:t>
            </a:r>
            <a:endParaRPr kumimoji="0" lang="en-US" sz="4000" b="1" i="0" u="none" strike="noStrike" kern="1200" cap="none" spc="0" normalizeH="0" baseline="0" noProof="0" dirty="0" smtClean="0">
              <a:ln>
                <a:noFill/>
              </a:ln>
              <a:effectLst/>
              <a:uLnTx/>
              <a:uFillTx/>
              <a:latin typeface="Arial" charset="0"/>
              <a:ea typeface="+mj-ea"/>
              <a:cs typeface="+mj-cs"/>
            </a:endParaRPr>
          </a:p>
        </p:txBody>
      </p:sp>
      <p:pic>
        <p:nvPicPr>
          <p:cNvPr id="21" name="Picture 1"/>
          <p:cNvPicPr>
            <a:picLocks noChangeAspect="1" noChangeArrowheads="1"/>
          </p:cNvPicPr>
          <p:nvPr/>
        </p:nvPicPr>
        <p:blipFill>
          <a:blip r:embed="rId2" cstate="print"/>
          <a:srcRect/>
          <a:stretch>
            <a:fillRect/>
          </a:stretch>
        </p:blipFill>
        <p:spPr bwMode="auto">
          <a:xfrm>
            <a:off x="0" y="0"/>
            <a:ext cx="1905000" cy="645530"/>
          </a:xfrm>
          <a:prstGeom prst="rect">
            <a:avLst/>
          </a:prstGeom>
          <a:gradFill>
            <a:gsLst>
              <a:gs pos="0">
                <a:srgbClr val="FFEFD1"/>
              </a:gs>
              <a:gs pos="64999">
                <a:srgbClr val="F0EBD5"/>
              </a:gs>
              <a:gs pos="100000">
                <a:srgbClr val="D1C39F"/>
              </a:gs>
            </a:gsLst>
            <a:lin ang="16200000" scaled="0"/>
          </a:gradFill>
          <a:ln w="9525">
            <a:noFill/>
            <a:miter lim="800000"/>
            <a:headEnd/>
            <a:tailEnd/>
          </a:ln>
        </p:spPr>
      </p:pic>
      <p:sp>
        <p:nvSpPr>
          <p:cNvPr id="23" name="TextBox 2"/>
          <p:cNvSpPr txBox="1">
            <a:spLocks noChangeArrowheads="1"/>
          </p:cNvSpPr>
          <p:nvPr/>
        </p:nvSpPr>
        <p:spPr bwMode="auto">
          <a:xfrm>
            <a:off x="10633" y="3886200"/>
            <a:ext cx="5410200" cy="2800767"/>
          </a:xfrm>
          <a:prstGeom prst="rect">
            <a:avLst/>
          </a:prstGeom>
          <a:noFill/>
          <a:ln w="9525">
            <a:noFill/>
            <a:miter lim="800000"/>
            <a:headEnd/>
            <a:tailEnd/>
          </a:ln>
        </p:spPr>
        <p:txBody>
          <a:bodyPr wrap="square">
            <a:spAutoFit/>
          </a:bodyPr>
          <a:lstStyle/>
          <a:p>
            <a:pPr>
              <a:defRPr/>
            </a:pPr>
            <a:r>
              <a:rPr lang="en-US" b="1" dirty="0" err="1" smtClean="0">
                <a:solidFill>
                  <a:srgbClr val="002060"/>
                </a:solidFill>
                <a:latin typeface="Arial" pitchFamily="34" charset="0"/>
                <a:ea typeface="ＭＳ Ｐゴシック" pitchFamily="1" charset="-128"/>
                <a:cs typeface="Arial" pitchFamily="34" charset="0"/>
              </a:rPr>
              <a:t>JLab</a:t>
            </a:r>
            <a:r>
              <a:rPr lang="en-US" b="1" dirty="0" smtClean="0">
                <a:solidFill>
                  <a:srgbClr val="002060"/>
                </a:solidFill>
                <a:latin typeface="Arial" pitchFamily="34" charset="0"/>
                <a:ea typeface="ＭＳ Ｐゴシック" pitchFamily="1" charset="-128"/>
                <a:cs typeface="Arial" pitchFamily="34" charset="0"/>
              </a:rPr>
              <a:t> Concept</a:t>
            </a:r>
          </a:p>
          <a:p>
            <a:pPr>
              <a:defRPr/>
            </a:pPr>
            <a:endParaRPr lang="en-US" sz="1000" b="1" dirty="0" smtClean="0">
              <a:solidFill>
                <a:srgbClr val="002060"/>
              </a:solidFill>
              <a:latin typeface="Arial" pitchFamily="34" charset="0"/>
              <a:ea typeface="ＭＳ Ｐゴシック" pitchFamily="1" charset="-128"/>
              <a:cs typeface="Arial" pitchFamily="34" charset="0"/>
            </a:endParaRPr>
          </a:p>
          <a:p>
            <a:pPr>
              <a:buBlip>
                <a:blip r:embed="rId3"/>
              </a:buBlip>
              <a:defRPr/>
            </a:pPr>
            <a:r>
              <a:rPr lang="en-US" sz="1700" dirty="0" smtClean="0">
                <a:latin typeface="Arial" pitchFamily="34" charset="0"/>
                <a:ea typeface="ＭＳ Ｐゴシック" pitchFamily="1" charset="-128"/>
                <a:cs typeface="Arial" pitchFamily="34" charset="0"/>
              </a:rPr>
              <a:t>  Initial configuration (MEIC):</a:t>
            </a:r>
          </a:p>
          <a:p>
            <a:pPr marL="461963" lvl="1" indent="-176213">
              <a:buFont typeface="Arial" pitchFamily="34" charset="0"/>
              <a:buChar char="•"/>
              <a:defRPr/>
            </a:pPr>
            <a:r>
              <a:rPr lang="en-US" sz="1700" dirty="0" smtClean="0">
                <a:latin typeface="Arial" pitchFamily="34" charset="0"/>
                <a:ea typeface="ＭＳ Ｐゴシック" pitchFamily="1" charset="-128"/>
                <a:cs typeface="Arial" pitchFamily="34" charset="0"/>
              </a:rPr>
              <a:t>3-12 </a:t>
            </a:r>
            <a:r>
              <a:rPr lang="en-US" sz="1700" dirty="0" err="1">
                <a:latin typeface="Arial" pitchFamily="34" charset="0"/>
                <a:ea typeface="ＭＳ Ｐゴシック" pitchFamily="1" charset="-128"/>
                <a:cs typeface="Arial" pitchFamily="34" charset="0"/>
              </a:rPr>
              <a:t>GeV</a:t>
            </a:r>
            <a:r>
              <a:rPr lang="en-US" sz="1700" dirty="0">
                <a:latin typeface="Arial" pitchFamily="34" charset="0"/>
                <a:ea typeface="ＭＳ Ｐゴシック" pitchFamily="1" charset="-128"/>
                <a:cs typeface="Arial" pitchFamily="34" charset="0"/>
              </a:rPr>
              <a:t> on </a:t>
            </a:r>
            <a:r>
              <a:rPr lang="en-US" sz="1700" dirty="0" smtClean="0">
                <a:latin typeface="Arial" pitchFamily="34" charset="0"/>
                <a:ea typeface="ＭＳ Ｐゴシック" pitchFamily="1" charset="-128"/>
                <a:cs typeface="Arial" pitchFamily="34" charset="0"/>
              </a:rPr>
              <a:t>20-100 </a:t>
            </a:r>
            <a:r>
              <a:rPr lang="en-US" sz="1700" dirty="0" err="1">
                <a:latin typeface="Arial" pitchFamily="34" charset="0"/>
                <a:ea typeface="ＭＳ Ｐゴシック" pitchFamily="1" charset="-128"/>
                <a:cs typeface="Arial" pitchFamily="34" charset="0"/>
              </a:rPr>
              <a:t>GeV</a:t>
            </a:r>
            <a:r>
              <a:rPr lang="en-US" sz="1700" dirty="0">
                <a:latin typeface="Arial" pitchFamily="34" charset="0"/>
                <a:ea typeface="ＭＳ Ｐゴシック" pitchFamily="1" charset="-128"/>
                <a:cs typeface="Arial" pitchFamily="34" charset="0"/>
              </a:rPr>
              <a:t> </a:t>
            </a:r>
            <a:r>
              <a:rPr lang="en-US" sz="1700" dirty="0" err="1">
                <a:latin typeface="Arial" pitchFamily="34" charset="0"/>
                <a:ea typeface="ＭＳ Ｐゴシック" pitchFamily="1" charset="-128"/>
                <a:cs typeface="Arial" pitchFamily="34" charset="0"/>
              </a:rPr>
              <a:t>ep</a:t>
            </a:r>
            <a:r>
              <a:rPr lang="en-US" sz="1700" dirty="0">
                <a:latin typeface="Arial" pitchFamily="34" charset="0"/>
                <a:ea typeface="ＭＳ Ｐゴシック" pitchFamily="1" charset="-128"/>
                <a:cs typeface="Arial" pitchFamily="34" charset="0"/>
              </a:rPr>
              <a:t>/</a:t>
            </a:r>
            <a:r>
              <a:rPr lang="en-US" sz="1700" dirty="0" err="1">
                <a:latin typeface="Arial" pitchFamily="34" charset="0"/>
                <a:ea typeface="ＭＳ Ｐゴシック" pitchFamily="1" charset="-128"/>
                <a:cs typeface="Arial" pitchFamily="34" charset="0"/>
              </a:rPr>
              <a:t>eA</a:t>
            </a:r>
            <a:r>
              <a:rPr lang="en-US" sz="1700" dirty="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collider</a:t>
            </a:r>
          </a:p>
          <a:p>
            <a:pPr marL="461963" lvl="1" indent="-176213">
              <a:buFont typeface="Arial" pitchFamily="34" charset="0"/>
              <a:buChar char="•"/>
              <a:defRPr/>
            </a:pPr>
            <a:r>
              <a:rPr lang="en-US" sz="1700" dirty="0" smtClean="0">
                <a:latin typeface="Arial" pitchFamily="34" charset="0"/>
                <a:ea typeface="ＭＳ Ｐゴシック" pitchFamily="1" charset="-128"/>
                <a:cs typeface="Arial" pitchFamily="34" charset="0"/>
              </a:rPr>
              <a:t>Fully-polarized</a:t>
            </a:r>
            <a:r>
              <a:rPr lang="en-US" sz="1700" dirty="0">
                <a:latin typeface="Arial" pitchFamily="34" charset="0"/>
                <a:ea typeface="ＭＳ Ｐゴシック" pitchFamily="1" charset="-128"/>
                <a:cs typeface="Arial" pitchFamily="34" charset="0"/>
              </a:rPr>
              <a:t>, longitudinal and </a:t>
            </a:r>
            <a:r>
              <a:rPr lang="en-US" sz="1700" dirty="0" smtClean="0">
                <a:latin typeface="Arial" pitchFamily="34" charset="0"/>
                <a:ea typeface="ＭＳ Ｐゴシック" pitchFamily="1" charset="-128"/>
                <a:cs typeface="Arial" pitchFamily="34" charset="0"/>
              </a:rPr>
              <a:t>transverse</a:t>
            </a:r>
          </a:p>
          <a:p>
            <a:pPr marL="461963" lvl="1" indent="-176213">
              <a:buFont typeface="Arial" pitchFamily="34" charset="0"/>
              <a:buChar char="•"/>
              <a:defRPr/>
            </a:pPr>
            <a:r>
              <a:rPr lang="en-US" sz="1700" dirty="0" smtClean="0">
                <a:latin typeface="Arial" pitchFamily="34" charset="0"/>
                <a:ea typeface="ＭＳ Ｐゴシック" pitchFamily="1" charset="-128"/>
                <a:cs typeface="Arial" pitchFamily="34" charset="0"/>
              </a:rPr>
              <a:t>Luminosity</a:t>
            </a:r>
            <a:r>
              <a:rPr lang="en-US" sz="1700" dirty="0">
                <a:latin typeface="Arial" pitchFamily="34" charset="0"/>
                <a:ea typeface="ＭＳ Ｐゴシック" pitchFamily="1" charset="-128"/>
                <a:cs typeface="Arial" pitchFamily="34" charset="0"/>
              </a:rPr>
              <a:t>: </a:t>
            </a:r>
            <a:endParaRPr lang="en-US" sz="1700" dirty="0" smtClean="0">
              <a:latin typeface="Arial" pitchFamily="34" charset="0"/>
              <a:ea typeface="ＭＳ Ｐゴシック" pitchFamily="1" charset="-128"/>
              <a:cs typeface="Arial" pitchFamily="34" charset="0"/>
            </a:endParaRPr>
          </a:p>
          <a:p>
            <a:pPr marL="285750" lvl="1">
              <a:defRPr/>
            </a:pPr>
            <a:r>
              <a:rPr lang="en-US" sz="1700" dirty="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up </a:t>
            </a:r>
            <a:r>
              <a:rPr lang="en-US" sz="1700" dirty="0">
                <a:latin typeface="Arial" pitchFamily="34" charset="0"/>
                <a:ea typeface="ＭＳ Ｐゴシック" pitchFamily="1" charset="-128"/>
                <a:cs typeface="Arial" pitchFamily="34" charset="0"/>
              </a:rPr>
              <a:t>to few x 10</a:t>
            </a:r>
            <a:r>
              <a:rPr lang="en-US" sz="1700" baseline="30000" dirty="0">
                <a:latin typeface="Arial" pitchFamily="34" charset="0"/>
                <a:ea typeface="ＭＳ Ｐゴシック" pitchFamily="1" charset="-128"/>
                <a:cs typeface="Arial" pitchFamily="34" charset="0"/>
              </a:rPr>
              <a:t>34</a:t>
            </a:r>
            <a:r>
              <a:rPr lang="en-US" sz="1700" dirty="0">
                <a:latin typeface="Arial" pitchFamily="34" charset="0"/>
                <a:ea typeface="ＭＳ Ｐゴシック" pitchFamily="1" charset="-128"/>
                <a:cs typeface="Arial" pitchFamily="34" charset="0"/>
              </a:rPr>
              <a:t> e-nucleons cm</a:t>
            </a:r>
            <a:r>
              <a:rPr lang="en-US" sz="1700" baseline="30000" dirty="0">
                <a:latin typeface="Arial" pitchFamily="34" charset="0"/>
                <a:ea typeface="ＭＳ Ｐゴシック" pitchFamily="1" charset="-128"/>
                <a:cs typeface="Arial" pitchFamily="34" charset="0"/>
              </a:rPr>
              <a:t>-2</a:t>
            </a:r>
            <a:r>
              <a:rPr lang="en-US" sz="1700" dirty="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s</a:t>
            </a:r>
            <a:r>
              <a:rPr lang="en-US" sz="1700" baseline="30000" dirty="0" smtClean="0">
                <a:latin typeface="Arial" pitchFamily="34" charset="0"/>
                <a:ea typeface="ＭＳ Ｐゴシック" pitchFamily="1" charset="-128"/>
                <a:cs typeface="Arial" pitchFamily="34" charset="0"/>
              </a:rPr>
              <a:t>-1</a:t>
            </a:r>
          </a:p>
          <a:p>
            <a:pPr marL="461963" lvl="1" indent="-176213">
              <a:defRPr/>
            </a:pPr>
            <a:endParaRPr lang="en-US" sz="1000" dirty="0">
              <a:latin typeface="Arial" pitchFamily="34" charset="0"/>
              <a:ea typeface="ＭＳ Ｐゴシック" pitchFamily="1" charset="-128"/>
              <a:cs typeface="Arial" pitchFamily="34" charset="0"/>
            </a:endParaRPr>
          </a:p>
          <a:p>
            <a:pPr marL="0" lvl="2">
              <a:buBlip>
                <a:blip r:embed="rId3"/>
              </a:buBlip>
              <a:defRPr/>
            </a:pPr>
            <a:r>
              <a:rPr lang="en-US" dirty="0">
                <a:latin typeface="Arial" pitchFamily="34" charset="0"/>
                <a:ea typeface="ＭＳ Ｐゴシック" pitchFamily="1" charset="-128"/>
                <a:cs typeface="Arial" pitchFamily="34" charset="0"/>
              </a:rPr>
              <a:t> </a:t>
            </a:r>
            <a:r>
              <a:rPr lang="en-US" dirty="0" smtClean="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Upgradable </a:t>
            </a:r>
            <a:r>
              <a:rPr lang="en-US" sz="1700" dirty="0">
                <a:latin typeface="Arial" pitchFamily="34" charset="0"/>
                <a:ea typeface="ＭＳ Ｐゴシック" pitchFamily="1" charset="-128"/>
                <a:cs typeface="Arial" pitchFamily="34" charset="0"/>
              </a:rPr>
              <a:t>to higher energies </a:t>
            </a:r>
            <a:endParaRPr lang="en-US" sz="1700" dirty="0" smtClean="0">
              <a:latin typeface="Arial" pitchFamily="34" charset="0"/>
              <a:ea typeface="ＭＳ Ｐゴシック" pitchFamily="1" charset="-128"/>
              <a:cs typeface="Arial" pitchFamily="34" charset="0"/>
            </a:endParaRPr>
          </a:p>
          <a:p>
            <a:pPr marL="0" lvl="2">
              <a:defRPr/>
            </a:pPr>
            <a:r>
              <a:rPr lang="en-US" sz="1700" dirty="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250 </a:t>
            </a:r>
            <a:r>
              <a:rPr lang="en-US" sz="1700" dirty="0" err="1">
                <a:latin typeface="Arial" pitchFamily="34" charset="0"/>
                <a:ea typeface="ＭＳ Ｐゴシック" pitchFamily="1" charset="-128"/>
                <a:cs typeface="Arial" pitchFamily="34" charset="0"/>
              </a:rPr>
              <a:t>GeV</a:t>
            </a:r>
            <a:r>
              <a:rPr lang="en-US" sz="1700" dirty="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protons + 20 </a:t>
            </a:r>
            <a:r>
              <a:rPr lang="en-US" sz="1700" dirty="0" err="1" smtClean="0">
                <a:latin typeface="Arial" pitchFamily="34" charset="0"/>
                <a:ea typeface="ＭＳ Ｐゴシック" pitchFamily="1" charset="-128"/>
                <a:cs typeface="Arial" pitchFamily="34" charset="0"/>
              </a:rPr>
              <a:t>GeV</a:t>
            </a:r>
            <a:r>
              <a:rPr lang="en-US" sz="1700" dirty="0" smtClean="0">
                <a:latin typeface="Arial" pitchFamily="34" charset="0"/>
                <a:ea typeface="ＭＳ Ｐゴシック" pitchFamily="1" charset="-128"/>
                <a:cs typeface="Arial" pitchFamily="34" charset="0"/>
              </a:rPr>
              <a:t> electrons</a:t>
            </a:r>
            <a:endParaRPr lang="en-US" sz="1700" dirty="0">
              <a:latin typeface="Arial" pitchFamily="34" charset="0"/>
              <a:ea typeface="ＭＳ Ｐゴシック" pitchFamily="1" charset="-128"/>
              <a:cs typeface="Arial" pitchFamily="34" charset="0"/>
            </a:endParaRPr>
          </a:p>
          <a:p>
            <a:pPr lvl="2">
              <a:defRPr/>
            </a:pPr>
            <a:r>
              <a:rPr lang="en-US" dirty="0" smtClean="0">
                <a:latin typeface="Arial" pitchFamily="34" charset="0"/>
                <a:ea typeface="ＭＳ Ｐゴシック" pitchFamily="1" charset="-128"/>
                <a:cs typeface="Arial" pitchFamily="34" charset="0"/>
              </a:rPr>
              <a:t> </a:t>
            </a:r>
            <a:endParaRPr lang="en-US" dirty="0">
              <a:latin typeface="Arial" pitchFamily="34" charset="0"/>
              <a:ea typeface="ＭＳ Ｐゴシック" pitchFamily="1" charset="-128"/>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5181600" cy="264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962"/>
          <a:stretch/>
        </p:blipFill>
        <p:spPr>
          <a:xfrm>
            <a:off x="4724400" y="1798142"/>
            <a:ext cx="4340188" cy="4145458"/>
          </a:xfrm>
          <a:prstGeom prst="rect">
            <a:avLst/>
          </a:prstGeom>
          <a:ln w="63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9555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prstClr val="black"/>
              <a:srgbClr val="D9C3A5">
                <a:tint val="50000"/>
                <a:satMod val="180000"/>
              </a:srgbClr>
            </a:duotone>
            <a:extLst/>
          </a:blip>
          <a:srcRect l="31570" t="15289" r="31157" b="4961"/>
          <a:stretch/>
        </p:blipFill>
        <p:spPr>
          <a:xfrm rot="1086051">
            <a:off x="5937339" y="2044363"/>
            <a:ext cx="2726594" cy="3524631"/>
          </a:xfrm>
          <a:prstGeom prst="rect">
            <a:avLst/>
          </a:prstGeom>
          <a:noFill/>
          <a:ln>
            <a:noFill/>
          </a:ln>
          <a:effectLst>
            <a:outerShdw blurRad="292100" dist="139700" dir="2700000" algn="tl" rotWithShape="0">
              <a:srgbClr val="333333">
                <a:alpha val="65000"/>
              </a:srgbClr>
            </a:outerShdw>
          </a:effectLst>
        </p:spPr>
      </p:pic>
      <p:sp>
        <p:nvSpPr>
          <p:cNvPr id="13314" name="Rectangle 2"/>
          <p:cNvSpPr txBox="1">
            <a:spLocks noChangeArrowheads="1"/>
          </p:cNvSpPr>
          <p:nvPr/>
        </p:nvSpPr>
        <p:spPr bwMode="auto">
          <a:xfrm>
            <a:off x="0" y="76200"/>
            <a:ext cx="9144000" cy="609600"/>
          </a:xfrm>
          <a:prstGeom prst="rect">
            <a:avLst/>
          </a:prstGeom>
          <a:noFill/>
          <a:ln w="9525">
            <a:noFill/>
            <a:miter lim="800000"/>
            <a:headEnd/>
            <a:tailEnd/>
          </a:ln>
        </p:spPr>
        <p:txBody>
          <a:bodyPr anchor="ctr">
            <a:prstTxWarp prst="textNoShape">
              <a:avLst/>
            </a:prstTxWarp>
          </a:bodyPr>
          <a:lstStyle/>
          <a:p>
            <a:pPr algn="ctr" eaLnBrk="1" hangingPunct="1"/>
            <a:r>
              <a:rPr lang="en-US" sz="3600" b="1" dirty="0">
                <a:solidFill>
                  <a:srgbClr val="000000"/>
                </a:solidFill>
                <a:latin typeface="Arial" pitchFamily="-109" charset="0"/>
                <a:ea typeface="Arial" pitchFamily="-109" charset="0"/>
                <a:cs typeface="Arial" pitchFamily="-109" charset="0"/>
              </a:rPr>
              <a:t>MEIC Design Goals</a:t>
            </a:r>
            <a:endParaRPr lang="ru-RU" sz="3600" b="1" dirty="0">
              <a:solidFill>
                <a:srgbClr val="000000"/>
              </a:solidFill>
              <a:latin typeface="Times New Roman" pitchFamily="-109" charset="0"/>
              <a:ea typeface="Times New Roman" pitchFamily="-109" charset="0"/>
              <a:cs typeface="Times New Roman" pitchFamily="-109" charset="0"/>
            </a:endParaRPr>
          </a:p>
        </p:txBody>
      </p:sp>
      <p:sp>
        <p:nvSpPr>
          <p:cNvPr id="13315" name="Rectangle 1"/>
          <p:cNvSpPr>
            <a:spLocks noChangeArrowheads="1"/>
          </p:cNvSpPr>
          <p:nvPr/>
        </p:nvSpPr>
        <p:spPr bwMode="auto">
          <a:xfrm>
            <a:off x="228600" y="838200"/>
            <a:ext cx="8305800" cy="5626156"/>
          </a:xfrm>
          <a:prstGeom prst="rect">
            <a:avLst/>
          </a:prstGeom>
          <a:noFill/>
          <a:ln w="9525">
            <a:noFill/>
            <a:miter lim="800000"/>
            <a:headEnd/>
            <a:tailEnd/>
          </a:ln>
        </p:spPr>
        <p:txBody>
          <a:bodyPr>
            <a:prstTxWarp prst="textNoShape">
              <a:avLst/>
            </a:prstTxWarp>
            <a:spAutoFit/>
          </a:bodyPr>
          <a:lstStyle/>
          <a:p>
            <a:pPr marL="233363" indent="-233363" eaLnBrk="1" hangingPunct="1">
              <a:spcBef>
                <a:spcPts val="25"/>
              </a:spcBef>
            </a:pPr>
            <a:r>
              <a:rPr lang="en-US" sz="2000" dirty="0">
                <a:solidFill>
                  <a:srgbClr val="CC0000"/>
                </a:solidFill>
                <a:latin typeface="Arial" pitchFamily="-109" charset="0"/>
                <a:ea typeface="Arial" pitchFamily="-109" charset="0"/>
                <a:cs typeface="Arial" pitchFamily="-109" charset="0"/>
              </a:rPr>
              <a:t>Energy</a:t>
            </a:r>
            <a:endParaRPr lang="en-US" sz="1800" dirty="0">
              <a:solidFill>
                <a:srgbClr val="CC0000"/>
              </a:solidFill>
              <a:latin typeface="Arial" pitchFamily="-109" charset="0"/>
              <a:ea typeface="Arial" pitchFamily="-109" charset="0"/>
              <a:cs typeface="Arial" pitchFamily="-109" charset="0"/>
            </a:endParaRPr>
          </a:p>
          <a:p>
            <a:pPr marL="685800" lvl="1" indent="-228600" eaLnBrk="1" hangingPunct="1">
              <a:spcBef>
                <a:spcPts val="25"/>
              </a:spcBef>
            </a:pPr>
            <a:r>
              <a:rPr lang="en-US" sz="1600" dirty="0">
                <a:latin typeface="Arial" pitchFamily="-109" charset="0"/>
                <a:ea typeface="Arial" pitchFamily="-109" charset="0"/>
                <a:cs typeface="Arial" pitchFamily="-109" charset="0"/>
              </a:rPr>
              <a:t>Full coverage of </a:t>
            </a:r>
            <a:r>
              <a:rPr lang="en-US" sz="1600" b="1" dirty="0">
                <a:latin typeface="Arial" pitchFamily="-109" charset="0"/>
                <a:ea typeface="Arial" pitchFamily="-109" charset="0"/>
                <a:cs typeface="Arial" pitchFamily="-109" charset="0"/>
              </a:rPr>
              <a:t>√</a:t>
            </a:r>
            <a:r>
              <a:rPr lang="en-US" sz="1600" b="1" dirty="0" err="1">
                <a:latin typeface="Arial" pitchFamily="-109" charset="0"/>
                <a:ea typeface="Arial" pitchFamily="-109" charset="0"/>
                <a:cs typeface="Arial" pitchFamily="-109" charset="0"/>
              </a:rPr>
              <a:t>s</a:t>
            </a:r>
            <a:r>
              <a:rPr lang="en-US" sz="1600" dirty="0">
                <a:latin typeface="Arial" pitchFamily="-109" charset="0"/>
                <a:ea typeface="Arial" pitchFamily="-109" charset="0"/>
                <a:cs typeface="Arial" pitchFamily="-109" charset="0"/>
              </a:rPr>
              <a:t> from </a:t>
            </a:r>
            <a:r>
              <a:rPr lang="en-US" sz="1600" b="1" dirty="0">
                <a:latin typeface="Arial" pitchFamily="-109" charset="0"/>
                <a:ea typeface="Arial" pitchFamily="-109" charset="0"/>
                <a:cs typeface="Arial" pitchFamily="-109" charset="0"/>
              </a:rPr>
              <a:t>15 </a:t>
            </a:r>
            <a:r>
              <a:rPr lang="en-US" sz="1600" dirty="0">
                <a:latin typeface="Arial" pitchFamily="-109" charset="0"/>
                <a:ea typeface="Arial" pitchFamily="-109" charset="0"/>
                <a:cs typeface="Arial" pitchFamily="-109" charset="0"/>
              </a:rPr>
              <a:t>to </a:t>
            </a:r>
            <a:r>
              <a:rPr lang="en-US" sz="1600" b="1" dirty="0">
                <a:latin typeface="Arial" pitchFamily="-109" charset="0"/>
                <a:ea typeface="Arial" pitchFamily="-109" charset="0"/>
                <a:cs typeface="Arial" pitchFamily="-109" charset="0"/>
              </a:rPr>
              <a:t>70 </a:t>
            </a:r>
            <a:r>
              <a:rPr lang="en-US" sz="1600" dirty="0">
                <a:latin typeface="Arial" pitchFamily="-109" charset="0"/>
                <a:ea typeface="Arial" pitchFamily="-109" charset="0"/>
                <a:cs typeface="Arial" pitchFamily="-109" charset="0"/>
              </a:rPr>
              <a:t>GeV</a:t>
            </a:r>
          </a:p>
          <a:p>
            <a:pPr marL="685800" lvl="1" indent="-228600" eaLnBrk="1" hangingPunct="1">
              <a:spcBef>
                <a:spcPts val="25"/>
              </a:spcBef>
            </a:pPr>
            <a:r>
              <a:rPr lang="en-US" sz="1600" dirty="0">
                <a:latin typeface="Arial" pitchFamily="-109" charset="0"/>
                <a:ea typeface="Arial" pitchFamily="-109" charset="0"/>
                <a:cs typeface="Arial" pitchFamily="-109" charset="0"/>
              </a:rPr>
              <a:t>Electrons </a:t>
            </a:r>
            <a:r>
              <a:rPr lang="en-US" sz="1600" b="1" dirty="0">
                <a:latin typeface="Arial" pitchFamily="-109" charset="0"/>
                <a:ea typeface="Arial" pitchFamily="-109" charset="0"/>
                <a:cs typeface="Arial" pitchFamily="-109" charset="0"/>
              </a:rPr>
              <a:t>3-12 </a:t>
            </a:r>
            <a:r>
              <a:rPr lang="en-US" sz="1600" dirty="0">
                <a:latin typeface="Arial" pitchFamily="-109" charset="0"/>
                <a:ea typeface="Arial" pitchFamily="-109" charset="0"/>
                <a:cs typeface="Arial" pitchFamily="-109" charset="0"/>
              </a:rPr>
              <a:t>GeV,  protons </a:t>
            </a:r>
            <a:r>
              <a:rPr lang="en-US" sz="1600" b="1" dirty="0">
                <a:latin typeface="Arial" pitchFamily="-109" charset="0"/>
                <a:ea typeface="Arial" pitchFamily="-109" charset="0"/>
                <a:cs typeface="Arial" pitchFamily="-109" charset="0"/>
              </a:rPr>
              <a:t>20-100 </a:t>
            </a:r>
            <a:r>
              <a:rPr lang="en-US" sz="1600" dirty="0">
                <a:latin typeface="Arial" pitchFamily="-109" charset="0"/>
                <a:ea typeface="Arial" pitchFamily="-109" charset="0"/>
                <a:cs typeface="Arial" pitchFamily="-109" charset="0"/>
              </a:rPr>
              <a:t>GeV,  ions </a:t>
            </a:r>
            <a:r>
              <a:rPr lang="en-US" sz="1600" b="1" dirty="0">
                <a:latin typeface="Arial" pitchFamily="-109" charset="0"/>
                <a:ea typeface="Arial" pitchFamily="-109" charset="0"/>
                <a:cs typeface="Arial" pitchFamily="-109" charset="0"/>
              </a:rPr>
              <a:t>12-40 </a:t>
            </a:r>
            <a:r>
              <a:rPr lang="en-US" sz="1600" dirty="0">
                <a:latin typeface="Arial" pitchFamily="-109" charset="0"/>
                <a:ea typeface="Arial" pitchFamily="-109" charset="0"/>
                <a:cs typeface="Arial" pitchFamily="-109" charset="0"/>
              </a:rPr>
              <a:t>GeV/</a:t>
            </a:r>
            <a:r>
              <a:rPr lang="en-US" sz="1600" dirty="0" err="1">
                <a:latin typeface="Arial" pitchFamily="-109" charset="0"/>
                <a:ea typeface="Arial" pitchFamily="-109" charset="0"/>
                <a:cs typeface="Arial" pitchFamily="-109" charset="0"/>
              </a:rPr>
              <a:t>u</a:t>
            </a:r>
            <a:endParaRPr lang="en-US" sz="1600" dirty="0">
              <a:latin typeface="Arial" pitchFamily="-109" charset="0"/>
              <a:ea typeface="Arial" pitchFamily="-109" charset="0"/>
              <a:cs typeface="Arial" pitchFamily="-109" charset="0"/>
            </a:endParaRPr>
          </a:p>
          <a:p>
            <a:pPr marL="233363" indent="-233363" eaLnBrk="1" hangingPunct="1">
              <a:spcBef>
                <a:spcPts val="1200"/>
              </a:spcBef>
            </a:pPr>
            <a:r>
              <a:rPr lang="en-US" sz="2000" dirty="0">
                <a:solidFill>
                  <a:srgbClr val="CC0000"/>
                </a:solidFill>
                <a:latin typeface="Arial" pitchFamily="-109" charset="0"/>
                <a:ea typeface="Arial" pitchFamily="-109" charset="0"/>
                <a:cs typeface="Arial" pitchFamily="-109" charset="0"/>
              </a:rPr>
              <a:t>Ion species</a:t>
            </a:r>
          </a:p>
          <a:p>
            <a:pPr marL="685800" lvl="1" indent="-228600" eaLnBrk="1" hangingPunct="1">
              <a:spcBef>
                <a:spcPts val="25"/>
              </a:spcBef>
            </a:pPr>
            <a:r>
              <a:rPr lang="en-US" sz="1600" dirty="0">
                <a:latin typeface="Arial" pitchFamily="-109" charset="0"/>
                <a:ea typeface="Arial" pitchFamily="-109" charset="0"/>
                <a:cs typeface="Arial" pitchFamily="-109" charset="0"/>
              </a:rPr>
              <a:t>Polarized light ions: </a:t>
            </a:r>
            <a:r>
              <a:rPr lang="en-US" sz="1600" b="1" dirty="0" err="1">
                <a:latin typeface="Arial" pitchFamily="-109" charset="0"/>
                <a:ea typeface="Arial" pitchFamily="-109" charset="0"/>
                <a:cs typeface="Arial" pitchFamily="-109" charset="0"/>
              </a:rPr>
              <a:t>p</a:t>
            </a:r>
            <a:r>
              <a:rPr lang="en-US" sz="1600" dirty="0">
                <a:latin typeface="Arial" pitchFamily="-109" charset="0"/>
                <a:ea typeface="Arial" pitchFamily="-109" charset="0"/>
                <a:cs typeface="Arial" pitchFamily="-109" charset="0"/>
              </a:rPr>
              <a:t>, </a:t>
            </a:r>
            <a:r>
              <a:rPr lang="en-US" sz="1600" b="1" dirty="0" err="1">
                <a:latin typeface="Arial" pitchFamily="-109" charset="0"/>
                <a:ea typeface="Arial" pitchFamily="-109" charset="0"/>
                <a:cs typeface="Arial" pitchFamily="-109" charset="0"/>
              </a:rPr>
              <a:t>d</a:t>
            </a:r>
            <a:r>
              <a:rPr lang="en-US" sz="1600" dirty="0">
                <a:latin typeface="Arial" pitchFamily="-109" charset="0"/>
                <a:ea typeface="Arial" pitchFamily="-109" charset="0"/>
                <a:cs typeface="Arial" pitchFamily="-109" charset="0"/>
              </a:rPr>
              <a:t>, </a:t>
            </a:r>
            <a:r>
              <a:rPr lang="en-US" sz="1600" b="1" baseline="30000" dirty="0">
                <a:latin typeface="Arial" pitchFamily="-109" charset="0"/>
                <a:ea typeface="Arial" pitchFamily="-109" charset="0"/>
                <a:cs typeface="Arial" pitchFamily="-109" charset="0"/>
              </a:rPr>
              <a:t>3</a:t>
            </a:r>
            <a:r>
              <a:rPr lang="en-US" sz="1600" b="1" dirty="0">
                <a:latin typeface="Arial" pitchFamily="-109" charset="0"/>
                <a:ea typeface="Arial" pitchFamily="-109" charset="0"/>
                <a:cs typeface="Arial" pitchFamily="-109" charset="0"/>
              </a:rPr>
              <a:t>He</a:t>
            </a:r>
            <a:r>
              <a:rPr lang="en-US" sz="1600" dirty="0">
                <a:latin typeface="Arial" pitchFamily="-109" charset="0"/>
                <a:ea typeface="Arial" pitchFamily="-109" charset="0"/>
                <a:cs typeface="Arial" pitchFamily="-109" charset="0"/>
              </a:rPr>
              <a:t>, and possibly </a:t>
            </a:r>
            <a:r>
              <a:rPr lang="en-US" sz="1600" b="1" dirty="0">
                <a:latin typeface="Arial" pitchFamily="-109" charset="0"/>
                <a:ea typeface="Arial" pitchFamily="-109" charset="0"/>
                <a:cs typeface="Arial" pitchFamily="-109" charset="0"/>
              </a:rPr>
              <a:t>Li</a:t>
            </a:r>
            <a:endParaRPr lang="en-US" sz="1600" u="sng" dirty="0">
              <a:latin typeface="Arial" pitchFamily="-109" charset="0"/>
              <a:ea typeface="Arial" pitchFamily="-109" charset="0"/>
              <a:cs typeface="Arial" pitchFamily="-109" charset="0"/>
            </a:endParaRPr>
          </a:p>
          <a:p>
            <a:pPr marL="685800" lvl="1" indent="-228600" eaLnBrk="1" hangingPunct="1">
              <a:spcBef>
                <a:spcPts val="25"/>
              </a:spcBef>
            </a:pPr>
            <a:r>
              <a:rPr lang="en-US" sz="1600" dirty="0">
                <a:latin typeface="Arial" pitchFamily="-109" charset="0"/>
                <a:ea typeface="Arial" pitchFamily="-109" charset="0"/>
                <a:cs typeface="Arial" pitchFamily="-109" charset="0"/>
              </a:rPr>
              <a:t>Un-polarized light to heavy ions up to A above 200 (Au, </a:t>
            </a:r>
            <a:r>
              <a:rPr lang="en-US" sz="1600" dirty="0" err="1">
                <a:latin typeface="Arial" pitchFamily="-109" charset="0"/>
                <a:ea typeface="Arial" pitchFamily="-109" charset="0"/>
                <a:cs typeface="Arial" pitchFamily="-109" charset="0"/>
              </a:rPr>
              <a:t>Pb</a:t>
            </a:r>
            <a:r>
              <a:rPr lang="en-US" sz="1600" dirty="0">
                <a:latin typeface="Arial" pitchFamily="-109" charset="0"/>
                <a:ea typeface="Arial" pitchFamily="-109" charset="0"/>
                <a:cs typeface="Arial" pitchFamily="-109" charset="0"/>
              </a:rPr>
              <a:t>)</a:t>
            </a:r>
          </a:p>
          <a:p>
            <a:pPr marL="233363" indent="-233363" eaLnBrk="1" hangingPunct="1">
              <a:spcBef>
                <a:spcPts val="1200"/>
              </a:spcBef>
            </a:pPr>
            <a:r>
              <a:rPr lang="en-US" sz="2000" dirty="0">
                <a:solidFill>
                  <a:srgbClr val="CC0000"/>
                </a:solidFill>
                <a:latin typeface="Arial" pitchFamily="-109" charset="0"/>
                <a:ea typeface="Arial" pitchFamily="-109" charset="0"/>
                <a:cs typeface="Arial" pitchFamily="-109" charset="0"/>
              </a:rPr>
              <a:t>At least 2 detectors  </a:t>
            </a:r>
          </a:p>
          <a:p>
            <a:pPr marL="233363" indent="-233363" eaLnBrk="1" hangingPunct="1"/>
            <a:r>
              <a:rPr lang="en-US" sz="1600" dirty="0">
                <a:latin typeface="Arial" pitchFamily="-109" charset="0"/>
                <a:ea typeface="Arial" pitchFamily="-109" charset="0"/>
                <a:cs typeface="Arial" pitchFamily="-109" charset="0"/>
              </a:rPr>
              <a:t>	</a:t>
            </a:r>
            <a:r>
              <a:rPr lang="en-US" sz="1600" u="sng" dirty="0">
                <a:latin typeface="Arial" pitchFamily="-109" charset="0"/>
                <a:ea typeface="Arial" pitchFamily="-109" charset="0"/>
                <a:cs typeface="Arial" pitchFamily="-109" charset="0"/>
              </a:rPr>
              <a:t>Full acceptance </a:t>
            </a:r>
            <a:r>
              <a:rPr lang="en-US" sz="1600" dirty="0">
                <a:latin typeface="Arial" pitchFamily="-109" charset="0"/>
                <a:ea typeface="Arial" pitchFamily="-109" charset="0"/>
                <a:cs typeface="Arial" pitchFamily="-109" charset="0"/>
              </a:rPr>
              <a:t>is critical  for the primary detector</a:t>
            </a:r>
          </a:p>
          <a:p>
            <a:pPr marL="233363" indent="-233363" eaLnBrk="1" hangingPunct="1">
              <a:spcBef>
                <a:spcPts val="1200"/>
              </a:spcBef>
            </a:pPr>
            <a:r>
              <a:rPr lang="en-US" sz="2000" dirty="0">
                <a:solidFill>
                  <a:srgbClr val="CC0000"/>
                </a:solidFill>
                <a:latin typeface="Arial" pitchFamily="-109" charset="0"/>
                <a:ea typeface="Arial" pitchFamily="-109" charset="0"/>
                <a:cs typeface="Arial" pitchFamily="-109" charset="0"/>
              </a:rPr>
              <a:t>Luminosity</a:t>
            </a:r>
          </a:p>
          <a:p>
            <a:pPr marL="685800" lvl="1" indent="-228600" eaLnBrk="1" hangingPunct="1">
              <a:spcBef>
                <a:spcPts val="25"/>
              </a:spcBef>
            </a:pPr>
            <a:r>
              <a:rPr lang="en-US" sz="1600" b="1" dirty="0">
                <a:latin typeface="Arial" pitchFamily="-109" charset="0"/>
                <a:ea typeface="Arial" pitchFamily="-109" charset="0"/>
                <a:cs typeface="Arial" pitchFamily="-109" charset="0"/>
              </a:rPr>
              <a:t>Above 10</a:t>
            </a:r>
            <a:r>
              <a:rPr lang="en-US" sz="1600" b="1" baseline="30000" dirty="0">
                <a:latin typeface="Arial" pitchFamily="-109" charset="0"/>
                <a:ea typeface="Arial" pitchFamily="-109" charset="0"/>
                <a:cs typeface="Arial" pitchFamily="-109" charset="0"/>
              </a:rPr>
              <a:t>33</a:t>
            </a:r>
            <a:r>
              <a:rPr lang="en-US" sz="1600" b="1" dirty="0">
                <a:latin typeface="Arial" pitchFamily="-109" charset="0"/>
                <a:ea typeface="Arial" pitchFamily="-109" charset="0"/>
                <a:cs typeface="Arial" pitchFamily="-109" charset="0"/>
              </a:rPr>
              <a:t> cm</a:t>
            </a:r>
            <a:r>
              <a:rPr lang="en-US" sz="1600" b="1" baseline="30000" dirty="0">
                <a:latin typeface="Arial" pitchFamily="-109" charset="0"/>
                <a:ea typeface="Arial" pitchFamily="-109" charset="0"/>
                <a:cs typeface="Arial" pitchFamily="-109" charset="0"/>
              </a:rPr>
              <a:t>-2</a:t>
            </a:r>
            <a:r>
              <a:rPr lang="en-US" sz="1600" b="1" dirty="0">
                <a:latin typeface="Arial" pitchFamily="-109" charset="0"/>
                <a:ea typeface="Arial" pitchFamily="-109" charset="0"/>
                <a:cs typeface="Arial" pitchFamily="-109" charset="0"/>
              </a:rPr>
              <a:t>s</a:t>
            </a:r>
            <a:r>
              <a:rPr lang="en-US" sz="1600" b="1" baseline="30000" dirty="0">
                <a:latin typeface="Arial" pitchFamily="-109" charset="0"/>
                <a:ea typeface="Arial" pitchFamily="-109" charset="0"/>
                <a:cs typeface="Arial" pitchFamily="-109" charset="0"/>
              </a:rPr>
              <a:t>-1</a:t>
            </a:r>
            <a:r>
              <a:rPr lang="en-US" sz="1600" b="1" dirty="0">
                <a:latin typeface="Arial" pitchFamily="-109" charset="0"/>
                <a:ea typeface="Arial" pitchFamily="-109" charset="0"/>
                <a:cs typeface="Arial" pitchFamily="-109" charset="0"/>
              </a:rPr>
              <a:t> per IP </a:t>
            </a:r>
            <a:r>
              <a:rPr lang="en-US" sz="1600" dirty="0">
                <a:latin typeface="Arial" pitchFamily="-109" charset="0"/>
                <a:ea typeface="Arial" pitchFamily="-109" charset="0"/>
                <a:cs typeface="Arial" pitchFamily="-109" charset="0"/>
              </a:rPr>
              <a:t>in a </a:t>
            </a:r>
            <a:r>
              <a:rPr lang="en-US" sz="1600" i="1" dirty="0">
                <a:latin typeface="Arial" pitchFamily="-109" charset="0"/>
                <a:ea typeface="Arial" pitchFamily="-109" charset="0"/>
                <a:cs typeface="Arial" pitchFamily="-109" charset="0"/>
              </a:rPr>
              <a:t>broad</a:t>
            </a:r>
            <a:r>
              <a:rPr lang="en-US" sz="1600" dirty="0">
                <a:latin typeface="Arial" pitchFamily="-109" charset="0"/>
                <a:ea typeface="Arial" pitchFamily="-109" charset="0"/>
                <a:cs typeface="Arial" pitchFamily="-109" charset="0"/>
              </a:rPr>
              <a:t> CM energy range</a:t>
            </a:r>
          </a:p>
          <a:p>
            <a:pPr marL="685800" lvl="1" indent="-228600" eaLnBrk="1" hangingPunct="1">
              <a:lnSpc>
                <a:spcPct val="80000"/>
              </a:lnSpc>
              <a:spcBef>
                <a:spcPts val="25"/>
              </a:spcBef>
              <a:buClr>
                <a:schemeClr val="tx1"/>
              </a:buClr>
            </a:pPr>
            <a:r>
              <a:rPr lang="en-US" sz="1600" b="1" dirty="0">
                <a:latin typeface="Arial" pitchFamily="-109" charset="0"/>
                <a:ea typeface="Arial" pitchFamily="-109" charset="0"/>
                <a:cs typeface="Arial" pitchFamily="-109" charset="0"/>
              </a:rPr>
              <a:t>Maximum luminosity &gt;10</a:t>
            </a:r>
            <a:r>
              <a:rPr lang="en-US" sz="1600" b="1" baseline="30000" dirty="0">
                <a:latin typeface="Arial" pitchFamily="-109" charset="0"/>
                <a:ea typeface="Arial" pitchFamily="-109" charset="0"/>
                <a:cs typeface="Arial" pitchFamily="-109" charset="0"/>
              </a:rPr>
              <a:t>34</a:t>
            </a:r>
            <a:r>
              <a:rPr lang="en-US" sz="1600" b="1" dirty="0">
                <a:latin typeface="Arial" pitchFamily="-109" charset="0"/>
                <a:ea typeface="Arial" pitchFamily="-109" charset="0"/>
                <a:cs typeface="Arial" pitchFamily="-109" charset="0"/>
              </a:rPr>
              <a:t> </a:t>
            </a:r>
            <a:r>
              <a:rPr lang="en-US" sz="1600" dirty="0">
                <a:latin typeface="Arial" pitchFamily="-109" charset="0"/>
                <a:ea typeface="Arial" pitchFamily="-109" charset="0"/>
                <a:cs typeface="Arial" pitchFamily="-109" charset="0"/>
              </a:rPr>
              <a:t>optimized to be around </a:t>
            </a:r>
            <a:r>
              <a:rPr lang="en-US" sz="1600" b="1" dirty="0">
                <a:latin typeface="Arial" pitchFamily="-109" charset="0"/>
                <a:ea typeface="Arial" pitchFamily="-109" charset="0"/>
                <a:cs typeface="Arial" pitchFamily="-109" charset="0"/>
              </a:rPr>
              <a:t>√</a:t>
            </a:r>
            <a:r>
              <a:rPr lang="en-US" sz="1600" b="1" dirty="0" err="1">
                <a:latin typeface="Arial" pitchFamily="-109" charset="0"/>
                <a:ea typeface="Arial" pitchFamily="-109" charset="0"/>
                <a:cs typeface="Arial" pitchFamily="-109" charset="0"/>
              </a:rPr>
              <a:t>s</a:t>
            </a:r>
            <a:r>
              <a:rPr lang="en-US" sz="1600" b="1" dirty="0">
                <a:latin typeface="Arial" pitchFamily="-109" charset="0"/>
                <a:ea typeface="Arial" pitchFamily="-109" charset="0"/>
                <a:cs typeface="Arial" pitchFamily="-109" charset="0"/>
              </a:rPr>
              <a:t>=45 GeV </a:t>
            </a:r>
          </a:p>
          <a:p>
            <a:pPr marL="233363" indent="-233363" eaLnBrk="1" hangingPunct="1">
              <a:spcBef>
                <a:spcPts val="1200"/>
              </a:spcBef>
            </a:pPr>
            <a:r>
              <a:rPr lang="en-US" sz="2000" dirty="0">
                <a:solidFill>
                  <a:srgbClr val="CC0000"/>
                </a:solidFill>
                <a:latin typeface="Arial" pitchFamily="-109" charset="0"/>
                <a:ea typeface="Arial" pitchFamily="-109" charset="0"/>
                <a:cs typeface="Arial" pitchFamily="-109" charset="0"/>
              </a:rPr>
              <a:t>Polarization</a:t>
            </a:r>
          </a:p>
          <a:p>
            <a:pPr marL="685800" lvl="1" indent="-228600" eaLnBrk="1" hangingPunct="1">
              <a:spcBef>
                <a:spcPts val="25"/>
              </a:spcBef>
            </a:pPr>
            <a:r>
              <a:rPr lang="en-US" sz="1600" dirty="0">
                <a:latin typeface="Arial" pitchFamily="-109" charset="0"/>
                <a:ea typeface="Arial" pitchFamily="-109" charset="0"/>
                <a:cs typeface="Arial" pitchFamily="-109" charset="0"/>
              </a:rPr>
              <a:t>At IP: longitudinal for both beams, transverse for ions only</a:t>
            </a:r>
          </a:p>
          <a:p>
            <a:pPr marL="685800" lvl="1" indent="-228600" eaLnBrk="1" hangingPunct="1">
              <a:lnSpc>
                <a:spcPct val="80000"/>
              </a:lnSpc>
              <a:spcBef>
                <a:spcPts val="25"/>
              </a:spcBef>
              <a:buClr>
                <a:schemeClr val="tx1"/>
              </a:buClr>
            </a:pPr>
            <a:r>
              <a:rPr lang="en-US" sz="1600" b="1" dirty="0">
                <a:latin typeface="Arial" pitchFamily="-109" charset="0"/>
                <a:ea typeface="Arial" pitchFamily="-109" charset="0"/>
                <a:cs typeface="Arial" pitchFamily="-109" charset="0"/>
              </a:rPr>
              <a:t>All polarizations &gt;70% </a:t>
            </a:r>
          </a:p>
          <a:p>
            <a:pPr marL="233363" indent="-233363" eaLnBrk="1" hangingPunct="1">
              <a:spcBef>
                <a:spcPts val="1200"/>
              </a:spcBef>
            </a:pPr>
            <a:r>
              <a:rPr lang="en-US" sz="2000" dirty="0">
                <a:solidFill>
                  <a:srgbClr val="C00000"/>
                </a:solidFill>
                <a:latin typeface="Arial" pitchFamily="-109" charset="0"/>
                <a:ea typeface="Arial" pitchFamily="-109" charset="0"/>
                <a:cs typeface="Arial" pitchFamily="-109" charset="0"/>
              </a:rPr>
              <a:t>Upgrade to higher energies and luminosity possible</a:t>
            </a:r>
          </a:p>
          <a:p>
            <a:pPr marL="685800" lvl="1" indent="-228600" eaLnBrk="1" hangingPunct="1">
              <a:spcBef>
                <a:spcPts val="25"/>
              </a:spcBef>
            </a:pPr>
            <a:r>
              <a:rPr lang="en-US" sz="1600" b="1" dirty="0">
                <a:latin typeface="Arial" pitchFamily="-109" charset="0"/>
                <a:ea typeface="Arial" pitchFamily="-109" charset="0"/>
                <a:cs typeface="Arial" pitchFamily="-109" charset="0"/>
              </a:rPr>
              <a:t>20 GeV </a:t>
            </a:r>
            <a:r>
              <a:rPr lang="en-US" sz="1600" dirty="0">
                <a:latin typeface="Arial" pitchFamily="-109" charset="0"/>
                <a:ea typeface="Arial" pitchFamily="-109" charset="0"/>
                <a:cs typeface="Arial" pitchFamily="-109" charset="0"/>
              </a:rPr>
              <a:t>electron, </a:t>
            </a:r>
            <a:r>
              <a:rPr lang="en-US" sz="1600" b="1" dirty="0">
                <a:latin typeface="Arial" pitchFamily="-109" charset="0"/>
                <a:ea typeface="Arial" pitchFamily="-109" charset="0"/>
                <a:cs typeface="Arial" pitchFamily="-109" charset="0"/>
              </a:rPr>
              <a:t>250 GeV </a:t>
            </a:r>
            <a:r>
              <a:rPr lang="en-US" sz="1600" dirty="0">
                <a:latin typeface="Arial" pitchFamily="-109" charset="0"/>
                <a:ea typeface="Arial" pitchFamily="-109" charset="0"/>
                <a:cs typeface="Arial" pitchFamily="-109" charset="0"/>
              </a:rPr>
              <a:t>proton, and </a:t>
            </a:r>
            <a:r>
              <a:rPr lang="en-US" sz="1600" b="1" dirty="0">
                <a:latin typeface="Arial" pitchFamily="-109" charset="0"/>
                <a:ea typeface="Arial" pitchFamily="-109" charset="0"/>
                <a:cs typeface="Arial" pitchFamily="-109" charset="0"/>
              </a:rPr>
              <a:t>100 GeV/</a:t>
            </a:r>
            <a:r>
              <a:rPr lang="en-US" sz="1600" b="1" dirty="0" err="1">
                <a:latin typeface="Arial" pitchFamily="-109" charset="0"/>
                <a:ea typeface="Arial" pitchFamily="-109" charset="0"/>
                <a:cs typeface="Arial" pitchFamily="-109" charset="0"/>
              </a:rPr>
              <a:t>u</a:t>
            </a:r>
            <a:r>
              <a:rPr lang="en-US" sz="1600" b="1" dirty="0">
                <a:latin typeface="Arial" pitchFamily="-109" charset="0"/>
                <a:ea typeface="Arial" pitchFamily="-109" charset="0"/>
                <a:cs typeface="Arial" pitchFamily="-109" charset="0"/>
              </a:rPr>
              <a:t> </a:t>
            </a:r>
            <a:r>
              <a:rPr lang="en-US" sz="1600" dirty="0">
                <a:latin typeface="Arial" pitchFamily="-109" charset="0"/>
                <a:ea typeface="Arial" pitchFamily="-109" charset="0"/>
                <a:cs typeface="Arial" pitchFamily="-109" charset="0"/>
              </a:rPr>
              <a:t>ion</a:t>
            </a:r>
          </a:p>
          <a:p>
            <a:pPr marL="685800" lvl="1" indent="-228600" eaLnBrk="1" hangingPunct="1">
              <a:spcBef>
                <a:spcPts val="25"/>
              </a:spcBef>
            </a:pPr>
            <a:endParaRPr lang="en-US" sz="1600" dirty="0">
              <a:latin typeface="Arial" pitchFamily="-109" charset="0"/>
              <a:ea typeface="Arial" pitchFamily="-109" charset="0"/>
              <a:cs typeface="Arial" pitchFamily="-109" charset="0"/>
            </a:endParaRPr>
          </a:p>
          <a:p>
            <a:pPr marL="685800" lvl="1" indent="-228600" eaLnBrk="1" hangingPunct="1">
              <a:spcBef>
                <a:spcPts val="25"/>
              </a:spcBef>
            </a:pPr>
            <a:r>
              <a:rPr lang="en-US" sz="2000" b="1" dirty="0">
                <a:solidFill>
                  <a:srgbClr val="C00000"/>
                </a:solidFill>
                <a:latin typeface="Arial" pitchFamily="-109" charset="0"/>
                <a:ea typeface="Arial" pitchFamily="-109" charset="0"/>
                <a:cs typeface="Arial" pitchFamily="-109" charset="0"/>
              </a:rPr>
              <a:t>Design goals consistent with the White Paper requirements</a:t>
            </a:r>
          </a:p>
        </p:txBody>
      </p:sp>
    </p:spTree>
    <p:extLst>
      <p:ext uri="{BB962C8B-B14F-4D97-AF65-F5344CB8AC3E}">
        <p14:creationId xmlns:p14="http://schemas.microsoft.com/office/powerpoint/2010/main" val="3572351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144000" cy="685801"/>
          </a:xfrm>
        </p:spPr>
        <p:txBody>
          <a:bodyPr>
            <a:normAutofit/>
          </a:bodyPr>
          <a:lstStyle/>
          <a:p>
            <a:r>
              <a:rPr lang="en-US" sz="3600" dirty="0" smtClean="0"/>
              <a:t>EIC Realization Imagined</a:t>
            </a:r>
            <a:endParaRPr lang="en-US" sz="3600" dirty="0"/>
          </a:p>
        </p:txBody>
      </p:sp>
      <p:sp>
        <p:nvSpPr>
          <p:cNvPr id="20" name="TextBox 7"/>
          <p:cNvSpPr txBox="1">
            <a:spLocks noChangeArrowheads="1"/>
          </p:cNvSpPr>
          <p:nvPr/>
        </p:nvSpPr>
        <p:spPr bwMode="auto">
          <a:xfrm>
            <a:off x="319663" y="5709382"/>
            <a:ext cx="8135560" cy="646331"/>
          </a:xfrm>
          <a:prstGeom prst="rect">
            <a:avLst/>
          </a:prstGeom>
          <a:noFill/>
          <a:ln w="9525">
            <a:noFill/>
            <a:miter lim="800000"/>
            <a:headEnd/>
            <a:tailEnd/>
          </a:ln>
        </p:spPr>
        <p:txBody>
          <a:bodyPr wrap="none">
            <a:spAutoFit/>
          </a:bodyPr>
          <a:lstStyle/>
          <a:p>
            <a:r>
              <a:rPr lang="en-US" i="1" dirty="0">
                <a:solidFill>
                  <a:srgbClr val="000000"/>
                </a:solidFill>
                <a:latin typeface="Arial" pitchFamily="34" charset="0"/>
                <a:cs typeface="Arial" pitchFamily="34" charset="0"/>
              </a:rPr>
              <a:t>Assumes endorsement for an EIC at the next </a:t>
            </a:r>
            <a:r>
              <a:rPr lang="en-US" i="1" dirty="0" smtClean="0">
                <a:solidFill>
                  <a:srgbClr val="000000"/>
                </a:solidFill>
                <a:latin typeface="Arial" pitchFamily="34" charset="0"/>
                <a:cs typeface="Arial" pitchFamily="34" charset="0"/>
              </a:rPr>
              <a:t>NSAC </a:t>
            </a:r>
            <a:r>
              <a:rPr lang="en-US" i="1" dirty="0">
                <a:solidFill>
                  <a:srgbClr val="000000"/>
                </a:solidFill>
                <a:latin typeface="Arial" pitchFamily="34" charset="0"/>
                <a:cs typeface="Arial" pitchFamily="34" charset="0"/>
              </a:rPr>
              <a:t>Long Range </a:t>
            </a:r>
            <a:r>
              <a:rPr lang="en-US" i="1" dirty="0" smtClean="0">
                <a:solidFill>
                  <a:srgbClr val="000000"/>
                </a:solidFill>
                <a:latin typeface="Arial" pitchFamily="34" charset="0"/>
                <a:cs typeface="Arial" pitchFamily="34" charset="0"/>
              </a:rPr>
              <a:t>Plan</a:t>
            </a:r>
          </a:p>
          <a:p>
            <a:r>
              <a:rPr lang="en-US" i="1" dirty="0" smtClean="0">
                <a:solidFill>
                  <a:srgbClr val="000000"/>
                </a:solidFill>
                <a:latin typeface="Arial" pitchFamily="34" charset="0"/>
                <a:cs typeface="Arial" pitchFamily="34" charset="0"/>
              </a:rPr>
              <a:t>Assumes relevant accelerator R&amp;D for down-select process done around 2016</a:t>
            </a:r>
            <a:endParaRPr lang="en-US" i="1" dirty="0">
              <a:solidFill>
                <a:srgbClr val="000000"/>
              </a:solidFill>
              <a:latin typeface="Arial" pitchFamily="34" charset="0"/>
              <a:cs typeface="Arial"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350759138"/>
              </p:ext>
            </p:extLst>
          </p:nvPr>
        </p:nvGraphicFramePr>
        <p:xfrm>
          <a:off x="121907" y="1106805"/>
          <a:ext cx="8945893" cy="4532779"/>
        </p:xfrm>
        <a:graphic>
          <a:graphicData uri="http://schemas.openxmlformats.org/drawingml/2006/table">
            <a:tbl>
              <a:tblPr firstRow="1" bandRow="1">
                <a:tableStyleId>{91EBBBCC-DAD2-459C-BE2E-F6DE35CF9A28}</a:tableStyleId>
              </a:tblPr>
              <a:tblGrid>
                <a:gridCol w="1944757"/>
                <a:gridCol w="437571"/>
                <a:gridCol w="437571"/>
                <a:gridCol w="437571"/>
                <a:gridCol w="437571"/>
                <a:gridCol w="437571"/>
                <a:gridCol w="437571"/>
                <a:gridCol w="437571"/>
                <a:gridCol w="437571"/>
                <a:gridCol w="437571"/>
                <a:gridCol w="437571"/>
                <a:gridCol w="437571"/>
                <a:gridCol w="437571"/>
                <a:gridCol w="437571"/>
                <a:gridCol w="437571"/>
                <a:gridCol w="437571"/>
                <a:gridCol w="437571"/>
              </a:tblGrid>
              <a:tr h="271749">
                <a:tc>
                  <a:txBody>
                    <a:bodyPr/>
                    <a:lstStyle/>
                    <a:p>
                      <a:pPr algn="l" fontAlgn="b"/>
                      <a:r>
                        <a:rPr lang="en-US" sz="1400" u="none" strike="noStrike" dirty="0" smtClean="0">
                          <a:latin typeface="Arial" pitchFamily="34" charset="0"/>
                          <a:cs typeface="Arial" pitchFamily="34" charset="0"/>
                        </a:rPr>
                        <a:t>   Activity Name                                                              </a:t>
                      </a:r>
                      <a:endParaRPr lang="en-US"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2016</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2017</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2018</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2019</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12 GeV Upgrade</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FRIB</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EIC Physics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NSAC LRP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 EIC CD0</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53638">
                <a:tc>
                  <a:txBody>
                    <a:bodyPr/>
                    <a:lstStyle/>
                    <a:p>
                      <a:r>
                        <a:rPr lang="en-US" sz="1600" b="1" dirty="0" smtClean="0">
                          <a:latin typeface="Arial" pitchFamily="34" charset="0"/>
                          <a:cs typeface="Arial" pitchFamily="34" charset="0"/>
                        </a:rPr>
                        <a:t>EIC Machine Design/R&amp;D</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 EIC CD1/</a:t>
                      </a:r>
                      <a:r>
                        <a:rPr lang="en-US" sz="1600" b="1" dirty="0" err="1" smtClean="0">
                          <a:latin typeface="Arial" pitchFamily="34" charset="0"/>
                          <a:cs typeface="Arial" pitchFamily="34" charset="0"/>
                        </a:rPr>
                        <a:t>Downsel</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EIC CD2/CD3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EIC Construction</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28" name="Straight Connector 27"/>
          <p:cNvCxnSpPr/>
          <p:nvPr/>
        </p:nvCxnSpPr>
        <p:spPr bwMode="auto">
          <a:xfrm>
            <a:off x="3581400" y="3135870"/>
            <a:ext cx="914400" cy="0"/>
          </a:xfrm>
          <a:prstGeom prst="line">
            <a:avLst/>
          </a:prstGeom>
          <a:solidFill>
            <a:schemeClr val="accent1"/>
          </a:solidFill>
          <a:ln w="152400" cap="flat" cmpd="sng" algn="ctr">
            <a:solidFill>
              <a:srgbClr val="FFC000"/>
            </a:solidFill>
            <a:prstDash val="solid"/>
            <a:round/>
            <a:headEnd type="none" w="med" len="med"/>
            <a:tailEnd type="none" w="med" len="med"/>
          </a:ln>
          <a:effectLst/>
        </p:spPr>
      </p:cxnSp>
      <p:cxnSp>
        <p:nvCxnSpPr>
          <p:cNvPr id="29" name="Straight Connector 28"/>
          <p:cNvCxnSpPr/>
          <p:nvPr/>
        </p:nvCxnSpPr>
        <p:spPr bwMode="auto">
          <a:xfrm>
            <a:off x="4114800" y="3508705"/>
            <a:ext cx="5334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0" name="Straight Connector 29"/>
          <p:cNvCxnSpPr/>
          <p:nvPr/>
        </p:nvCxnSpPr>
        <p:spPr bwMode="auto">
          <a:xfrm>
            <a:off x="6172200" y="5410984"/>
            <a:ext cx="2667000" cy="0"/>
          </a:xfrm>
          <a:prstGeom prst="line">
            <a:avLst/>
          </a:prstGeom>
          <a:solidFill>
            <a:schemeClr val="accent1"/>
          </a:solidFill>
          <a:ln w="152400" cap="flat" cmpd="sng" algn="ctr">
            <a:solidFill>
              <a:srgbClr val="00B050"/>
            </a:solidFill>
            <a:prstDash val="solid"/>
            <a:round/>
            <a:headEnd type="none" w="med" len="med"/>
            <a:tailEnd type="none" w="med" len="med"/>
          </a:ln>
          <a:effectLst/>
        </p:spPr>
      </p:cxnSp>
      <p:cxnSp>
        <p:nvCxnSpPr>
          <p:cNvPr id="34" name="Straight Connector 33"/>
          <p:cNvCxnSpPr/>
          <p:nvPr/>
        </p:nvCxnSpPr>
        <p:spPr bwMode="auto">
          <a:xfrm>
            <a:off x="4590142" y="4572784"/>
            <a:ext cx="6858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5" name="Straight Connector 34"/>
          <p:cNvCxnSpPr/>
          <p:nvPr/>
        </p:nvCxnSpPr>
        <p:spPr bwMode="auto">
          <a:xfrm>
            <a:off x="5257800" y="5029984"/>
            <a:ext cx="8382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6" name="Straight Connector 35"/>
          <p:cNvCxnSpPr/>
          <p:nvPr/>
        </p:nvCxnSpPr>
        <p:spPr bwMode="auto">
          <a:xfrm>
            <a:off x="2075543" y="4101070"/>
            <a:ext cx="2648857" cy="14514"/>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37" name="Straight Connector 36"/>
          <p:cNvCxnSpPr/>
          <p:nvPr/>
        </p:nvCxnSpPr>
        <p:spPr bwMode="auto">
          <a:xfrm>
            <a:off x="4419600" y="1905784"/>
            <a:ext cx="4648200" cy="0"/>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38" name="Straight Connector 37"/>
          <p:cNvCxnSpPr/>
          <p:nvPr/>
        </p:nvCxnSpPr>
        <p:spPr bwMode="auto">
          <a:xfrm flipV="1">
            <a:off x="6553200" y="2272270"/>
            <a:ext cx="2489200" cy="14514"/>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39" name="Straight Connector 38"/>
          <p:cNvCxnSpPr/>
          <p:nvPr/>
        </p:nvCxnSpPr>
        <p:spPr bwMode="auto">
          <a:xfrm rot="120000" flipV="1">
            <a:off x="2046514" y="2667784"/>
            <a:ext cx="1001486" cy="39914"/>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40" name="Straight Connector 39"/>
          <p:cNvCxnSpPr/>
          <p:nvPr/>
        </p:nvCxnSpPr>
        <p:spPr bwMode="auto">
          <a:xfrm>
            <a:off x="2057400" y="2286784"/>
            <a:ext cx="13716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41" name="Straight Connector 40"/>
          <p:cNvCxnSpPr/>
          <p:nvPr/>
        </p:nvCxnSpPr>
        <p:spPr bwMode="auto">
          <a:xfrm>
            <a:off x="3429000" y="2286784"/>
            <a:ext cx="3505200" cy="0"/>
          </a:xfrm>
          <a:prstGeom prst="line">
            <a:avLst/>
          </a:prstGeom>
          <a:solidFill>
            <a:schemeClr val="accent1"/>
          </a:solidFill>
          <a:ln w="152400" cap="flat" cmpd="sng" algn="ctr">
            <a:solidFill>
              <a:srgbClr val="0070C0"/>
            </a:solidFill>
            <a:prstDash val="solid"/>
            <a:round/>
            <a:headEnd type="none" w="med" len="med"/>
            <a:tailEnd type="none" w="med" len="med"/>
          </a:ln>
          <a:effectLst/>
        </p:spPr>
      </p:cxnSp>
      <p:cxnSp>
        <p:nvCxnSpPr>
          <p:cNvPr id="42" name="Straight Connector 41"/>
          <p:cNvCxnSpPr/>
          <p:nvPr/>
        </p:nvCxnSpPr>
        <p:spPr bwMode="auto">
          <a:xfrm>
            <a:off x="2057400" y="1905784"/>
            <a:ext cx="2895600" cy="0"/>
          </a:xfrm>
          <a:prstGeom prst="line">
            <a:avLst/>
          </a:prstGeom>
          <a:solidFill>
            <a:schemeClr val="accent1"/>
          </a:solidFill>
          <a:ln w="152400"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1152678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6"/>
            <a:ext cx="9144000" cy="506934"/>
          </a:xfrm>
        </p:spPr>
        <p:txBody>
          <a:bodyPr/>
          <a:lstStyle/>
          <a:p>
            <a:r>
              <a:rPr lang="en-US" sz="3600" dirty="0" smtClean="0"/>
              <a:t>Summary &amp; Outlook </a:t>
            </a:r>
            <a:endParaRPr lang="en-US" sz="3600" dirty="0"/>
          </a:p>
        </p:txBody>
      </p:sp>
      <p:sp>
        <p:nvSpPr>
          <p:cNvPr id="3" name="Content Placeholder 2"/>
          <p:cNvSpPr>
            <a:spLocks noGrp="1"/>
          </p:cNvSpPr>
          <p:nvPr>
            <p:ph idx="1"/>
          </p:nvPr>
        </p:nvSpPr>
        <p:spPr>
          <a:xfrm>
            <a:off x="228600" y="1019175"/>
            <a:ext cx="8686800" cy="5334000"/>
          </a:xfrm>
        </p:spPr>
        <p:txBody>
          <a:bodyPr>
            <a:normAutofit lnSpcReduction="10000"/>
          </a:bodyPr>
          <a:lstStyle/>
          <a:p>
            <a:pPr marL="457200" indent="-457200"/>
            <a:r>
              <a:rPr lang="en-US" sz="2400" dirty="0" smtClean="0"/>
              <a:t>Science case is much advanced </a:t>
            </a:r>
            <a:r>
              <a:rPr lang="en-US" sz="2400" dirty="0" smtClean="0">
                <a:sym typeface="Wingdings 3"/>
              </a:rPr>
              <a:t> white paper</a:t>
            </a:r>
            <a:endParaRPr lang="en-US" sz="2400" dirty="0" smtClean="0"/>
          </a:p>
          <a:p>
            <a:pPr marL="457200" indent="-457200"/>
            <a:endParaRPr lang="en-US" sz="2400" dirty="0"/>
          </a:p>
          <a:p>
            <a:pPr marL="457200" indent="-457200"/>
            <a:r>
              <a:rPr lang="en-US" sz="2400" dirty="0" smtClean="0"/>
              <a:t>Common </a:t>
            </a:r>
            <a:r>
              <a:rPr lang="en-US" sz="2400" dirty="0"/>
              <a:t>set of facility </a:t>
            </a:r>
            <a:r>
              <a:rPr lang="en-US" sz="2400" dirty="0" smtClean="0"/>
              <a:t>requirements – 2 viable facility designs are emerging</a:t>
            </a:r>
            <a:endParaRPr lang="en-US" sz="2400" dirty="0"/>
          </a:p>
          <a:p>
            <a:pPr marL="457200" indent="-457200"/>
            <a:endParaRPr lang="en-US" sz="2400" dirty="0" smtClean="0"/>
          </a:p>
          <a:p>
            <a:pPr marL="457200" indent="-457200"/>
            <a:r>
              <a:rPr lang="en-US" sz="2400" dirty="0" smtClean="0"/>
              <a:t>Support of Hot and Cold QCD communities is essential</a:t>
            </a:r>
          </a:p>
          <a:p>
            <a:pPr marL="457200" indent="-457200"/>
            <a:endParaRPr lang="en-US" sz="2400" dirty="0"/>
          </a:p>
          <a:p>
            <a:pPr marL="457200" indent="-457200"/>
            <a:r>
              <a:rPr lang="en-US" sz="2400" dirty="0" smtClean="0"/>
              <a:t>Must articulate the science case for NP community and also broader audience</a:t>
            </a:r>
          </a:p>
          <a:p>
            <a:pPr marL="857250" lvl="1" indent="-342900"/>
            <a:r>
              <a:rPr lang="en-US" sz="2400" dirty="0"/>
              <a:t>	</a:t>
            </a:r>
            <a:r>
              <a:rPr lang="en-US" sz="2400" dirty="0" smtClean="0"/>
              <a:t>US leadership in nuclear science</a:t>
            </a:r>
          </a:p>
          <a:p>
            <a:pPr marL="857250" lvl="1" indent="-342900"/>
            <a:r>
              <a:rPr lang="en-US" sz="2400" dirty="0"/>
              <a:t>	</a:t>
            </a:r>
            <a:r>
              <a:rPr lang="en-US" sz="2400" dirty="0" smtClean="0"/>
              <a:t>US leadership in accelerator science and technology</a:t>
            </a:r>
          </a:p>
          <a:p>
            <a:pPr marL="457200" indent="-457200"/>
            <a:endParaRPr lang="en-US" sz="2400" dirty="0"/>
          </a:p>
          <a:p>
            <a:pPr marL="457200" indent="-457200"/>
            <a:r>
              <a:rPr lang="en-US" sz="2400" dirty="0" smtClean="0"/>
              <a:t>NSAC LRP Recommendation </a:t>
            </a:r>
            <a:r>
              <a:rPr lang="en-US" sz="2400" dirty="0" smtClean="0">
                <a:sym typeface="Wingdings 3"/>
              </a:rPr>
              <a:t> CD-0</a:t>
            </a:r>
            <a:endParaRPr lang="en-US" sz="2400" dirty="0" smtClean="0"/>
          </a:p>
          <a:p>
            <a:endParaRPr lang="en-US" sz="2200" dirty="0" smtClean="0"/>
          </a:p>
        </p:txBody>
      </p:sp>
    </p:spTree>
    <p:extLst>
      <p:ext uri="{BB962C8B-B14F-4D97-AF65-F5344CB8AC3E}">
        <p14:creationId xmlns:p14="http://schemas.microsoft.com/office/powerpoint/2010/main" val="733651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mck\Desktop\D_drive\NSAC\LRP15\ElevatorPitch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53" y="895350"/>
            <a:ext cx="4776946" cy="5448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099367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We Need EIC</a:t>
            </a:r>
            <a:endParaRPr lang="en-US" sz="3600" dirty="0"/>
          </a:p>
        </p:txBody>
      </p:sp>
      <p:sp>
        <p:nvSpPr>
          <p:cNvPr id="3" name="Content Placeholder 2"/>
          <p:cNvSpPr>
            <a:spLocks noGrp="1"/>
          </p:cNvSpPr>
          <p:nvPr>
            <p:ph idx="1"/>
          </p:nvPr>
        </p:nvSpPr>
        <p:spPr>
          <a:xfrm>
            <a:off x="314325" y="981075"/>
            <a:ext cx="8477250" cy="5581650"/>
          </a:xfrm>
        </p:spPr>
        <p:txBody>
          <a:bodyPr>
            <a:normAutofit/>
          </a:bodyPr>
          <a:lstStyle/>
          <a:p>
            <a:pPr>
              <a:spcAft>
                <a:spcPts val="1500"/>
              </a:spcAft>
            </a:pPr>
            <a:r>
              <a:rPr lang="en-US" sz="2000" dirty="0" smtClean="0"/>
              <a:t>HERA </a:t>
            </a:r>
            <a:r>
              <a:rPr lang="en-US" sz="2000" dirty="0"/>
              <a:t>discovered a </a:t>
            </a:r>
            <a:r>
              <a:rPr lang="en-US" sz="2000" dirty="0" smtClean="0"/>
              <a:t>very large </a:t>
            </a:r>
            <a:r>
              <a:rPr lang="en-US" sz="2000" dirty="0"/>
              <a:t>abundance of soft gluons inside the </a:t>
            </a:r>
            <a:r>
              <a:rPr lang="en-US" sz="2000" dirty="0" smtClean="0"/>
              <a:t>proton. </a:t>
            </a:r>
            <a:r>
              <a:rPr lang="en-US" sz="2000" dirty="0"/>
              <a:t>However, </a:t>
            </a:r>
            <a:r>
              <a:rPr lang="en-US" sz="2000" dirty="0" smtClean="0"/>
              <a:t>the role </a:t>
            </a:r>
            <a:r>
              <a:rPr lang="en-US" sz="2000" dirty="0"/>
              <a:t>of gluons in </a:t>
            </a:r>
            <a:r>
              <a:rPr lang="en-US" sz="2000" dirty="0" smtClean="0"/>
              <a:t>nucleon </a:t>
            </a:r>
            <a:r>
              <a:rPr lang="en-US" sz="2000" dirty="0"/>
              <a:t>structure and dynamics </a:t>
            </a:r>
            <a:r>
              <a:rPr lang="en-US" sz="2000" dirty="0" smtClean="0"/>
              <a:t>is still unclear.</a:t>
            </a:r>
          </a:p>
          <a:p>
            <a:pPr>
              <a:spcAft>
                <a:spcPts val="1500"/>
              </a:spcAft>
            </a:pPr>
            <a:r>
              <a:rPr lang="en-US" sz="2000" dirty="0" smtClean="0"/>
              <a:t>The origin of nucleon spin and the distributions of quarks and gluons in nuclei remain mysteries after decades of study.</a:t>
            </a:r>
          </a:p>
          <a:p>
            <a:pPr>
              <a:spcAft>
                <a:spcPts val="1500"/>
              </a:spcAft>
            </a:pPr>
            <a:r>
              <a:rPr lang="en-US" sz="2000" dirty="0" smtClean="0"/>
              <a:t>We have new phenomenology to explore nucleon structure: Generalized Parton Distributions (GPDs) and Transverse Momentum Dependent (TMDs) distributions that provide powerful “imaging” of quarks and gluons and access to orbital angular momentum. These studies will require high luminosity and polarized beams.</a:t>
            </a:r>
          </a:p>
          <a:p>
            <a:pPr>
              <a:spcAft>
                <a:spcPts val="1500"/>
              </a:spcAft>
            </a:pPr>
            <a:r>
              <a:rPr lang="en-US" sz="2000" dirty="0" smtClean="0"/>
              <a:t>A new facility, </a:t>
            </a:r>
            <a:r>
              <a:rPr lang="en-US" sz="2000" dirty="0"/>
              <a:t>EIC, with a versatile range of kinematics, beam polarizations, </a:t>
            </a:r>
            <a:r>
              <a:rPr lang="en-US" sz="2000" dirty="0" smtClean="0"/>
              <a:t>and beam </a:t>
            </a:r>
            <a:r>
              <a:rPr lang="en-US" sz="2000" dirty="0"/>
              <a:t>species</a:t>
            </a:r>
            <a:r>
              <a:rPr lang="en-US" sz="2000" dirty="0" smtClean="0"/>
              <a:t>, is required </a:t>
            </a:r>
            <a:r>
              <a:rPr lang="en-US" sz="2000" dirty="0"/>
              <a:t>to precisely image the sea quarks and gluons </a:t>
            </a:r>
            <a:r>
              <a:rPr lang="en-US" sz="2000" dirty="0" smtClean="0"/>
              <a:t>in nucleons </a:t>
            </a:r>
            <a:r>
              <a:rPr lang="en-US" sz="2000" dirty="0"/>
              <a:t>and nuclei, </a:t>
            </a:r>
            <a:r>
              <a:rPr lang="en-US" sz="2000" dirty="0" smtClean="0"/>
              <a:t>to </a:t>
            </a:r>
            <a:r>
              <a:rPr lang="en-US" sz="2000" dirty="0"/>
              <a:t>explore the new QCD frontier </a:t>
            </a:r>
            <a:r>
              <a:rPr lang="en-US" sz="2000" dirty="0" smtClean="0"/>
              <a:t>of strong </a:t>
            </a:r>
            <a:r>
              <a:rPr lang="en-US" sz="2000" dirty="0"/>
              <a:t>color fields in </a:t>
            </a:r>
            <a:r>
              <a:rPr lang="en-US" sz="2000" dirty="0" smtClean="0"/>
              <a:t>nuclei, and to resolve outstanding issues in understanding nucleons and nuclei in terms of QCD.</a:t>
            </a:r>
            <a:endParaRPr lang="en-US" dirty="0"/>
          </a:p>
        </p:txBody>
      </p:sp>
    </p:spTree>
    <p:extLst>
      <p:ext uri="{BB962C8B-B14F-4D97-AF65-F5344CB8AC3E}">
        <p14:creationId xmlns:p14="http://schemas.microsoft.com/office/powerpoint/2010/main" val="2604812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Science Questions</a:t>
            </a:r>
            <a:endParaRPr lang="en-US" sz="3600" dirty="0"/>
          </a:p>
        </p:txBody>
      </p:sp>
      <p:sp>
        <p:nvSpPr>
          <p:cNvPr id="3" name="Content Placeholder 2"/>
          <p:cNvSpPr>
            <a:spLocks noGrp="1"/>
          </p:cNvSpPr>
          <p:nvPr>
            <p:ph idx="1"/>
          </p:nvPr>
        </p:nvSpPr>
        <p:spPr>
          <a:xfrm>
            <a:off x="466725" y="990600"/>
            <a:ext cx="8353425" cy="5334000"/>
          </a:xfrm>
        </p:spPr>
        <p:txBody>
          <a:bodyPr/>
          <a:lstStyle/>
          <a:p>
            <a:r>
              <a:rPr lang="en-US" sz="2000" dirty="0" smtClean="0"/>
              <a:t>What </a:t>
            </a:r>
            <a:r>
              <a:rPr lang="en-US" sz="2000" dirty="0"/>
              <a:t>is the transverse </a:t>
            </a:r>
            <a:r>
              <a:rPr lang="en-US" sz="2000" dirty="0" smtClean="0"/>
              <a:t>spatial and momentum structure </a:t>
            </a:r>
            <a:r>
              <a:rPr lang="en-US" sz="2000" dirty="0"/>
              <a:t>of the gluons and sea quarks? Are there non-</a:t>
            </a:r>
            <a:r>
              <a:rPr lang="en-US" sz="2000" dirty="0" err="1"/>
              <a:t>perturbative</a:t>
            </a:r>
            <a:r>
              <a:rPr lang="en-US" sz="2000" dirty="0"/>
              <a:t> structures and can one image them</a:t>
            </a:r>
            <a:r>
              <a:rPr lang="en-US" sz="2000" dirty="0" smtClean="0"/>
              <a:t>?</a:t>
            </a:r>
          </a:p>
          <a:p>
            <a:endParaRPr lang="en-US" sz="2000" dirty="0"/>
          </a:p>
          <a:p>
            <a:r>
              <a:rPr lang="en-US" sz="2000" dirty="0" smtClean="0"/>
              <a:t>How </a:t>
            </a:r>
            <a:r>
              <a:rPr lang="en-US" sz="2000" dirty="0"/>
              <a:t>much do the gluons contribute to the nucleon spin? Is there significant orbital angular momentum</a:t>
            </a:r>
            <a:r>
              <a:rPr lang="en-US" sz="2000" dirty="0" smtClean="0"/>
              <a:t>?</a:t>
            </a:r>
          </a:p>
          <a:p>
            <a:endParaRPr lang="en-US" sz="2000" dirty="0"/>
          </a:p>
          <a:p>
            <a:r>
              <a:rPr lang="en-US" sz="2000" dirty="0" smtClean="0"/>
              <a:t>How </a:t>
            </a:r>
            <a:r>
              <a:rPr lang="en-US" sz="2000" dirty="0"/>
              <a:t>is the gluon distribution in nuclei different than in the nucleon? How does this relate to nuclear binding or short range nucleon-nucleon correlations</a:t>
            </a:r>
            <a:r>
              <a:rPr lang="en-US" sz="2000" dirty="0" smtClean="0"/>
              <a:t>?</a:t>
            </a:r>
          </a:p>
          <a:p>
            <a:endParaRPr lang="en-US" sz="2000" dirty="0"/>
          </a:p>
          <a:p>
            <a:r>
              <a:rPr lang="en-US" sz="2000" dirty="0" smtClean="0"/>
              <a:t>Can </a:t>
            </a:r>
            <a:r>
              <a:rPr lang="en-US" sz="2000" dirty="0"/>
              <a:t>one find evidence for saturation of the gluon density</a:t>
            </a:r>
            <a:r>
              <a:rPr lang="en-US" sz="2000" dirty="0" smtClean="0"/>
              <a:t>?</a:t>
            </a:r>
          </a:p>
          <a:p>
            <a:endParaRPr lang="en-US" sz="2000" dirty="0"/>
          </a:p>
          <a:p>
            <a:r>
              <a:rPr lang="en-US" sz="2000" dirty="0" smtClean="0"/>
              <a:t>How </a:t>
            </a:r>
            <a:r>
              <a:rPr lang="en-US" sz="2000" dirty="0"/>
              <a:t>do quarks and gluons propagate in nuclear matter and join together to form hadrons?</a:t>
            </a:r>
          </a:p>
          <a:p>
            <a:endParaRPr lang="en-US" dirty="0"/>
          </a:p>
        </p:txBody>
      </p:sp>
    </p:spTree>
    <p:extLst>
      <p:ext uri="{BB962C8B-B14F-4D97-AF65-F5344CB8AC3E}">
        <p14:creationId xmlns:p14="http://schemas.microsoft.com/office/powerpoint/2010/main" val="3353262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5"/>
            <a:ext cx="9144000" cy="619125"/>
          </a:xfrm>
        </p:spPr>
        <p:txBody>
          <a:bodyPr/>
          <a:lstStyle/>
          <a:p>
            <a:r>
              <a:rPr lang="en-US" sz="3600" dirty="0" smtClean="0"/>
              <a:t>Present Knowledge</a:t>
            </a:r>
            <a:endParaRPr lang="en-US" sz="3600" dirty="0"/>
          </a:p>
        </p:txBody>
      </p:sp>
      <p:sp>
        <p:nvSpPr>
          <p:cNvPr id="3" name="Content Placeholder 2"/>
          <p:cNvSpPr>
            <a:spLocks noGrp="1"/>
          </p:cNvSpPr>
          <p:nvPr>
            <p:ph idx="1"/>
          </p:nvPr>
        </p:nvSpPr>
        <p:spPr>
          <a:xfrm>
            <a:off x="4495801" y="1219200"/>
            <a:ext cx="4648200" cy="5334000"/>
          </a:xfrm>
        </p:spPr>
        <p:txBody>
          <a:bodyPr/>
          <a:lstStyle/>
          <a:p>
            <a:r>
              <a:rPr lang="en-US" sz="2200" dirty="0" smtClean="0"/>
              <a:t>Dramatic rise in gluon distribution discovered at HERA in 1990’s.</a:t>
            </a:r>
          </a:p>
          <a:p>
            <a:endParaRPr lang="en-US" sz="2200" dirty="0" smtClean="0"/>
          </a:p>
          <a:p>
            <a:endParaRPr lang="en-US" sz="2200" dirty="0"/>
          </a:p>
          <a:p>
            <a:r>
              <a:rPr lang="en-US" sz="2200" dirty="0" smtClean="0"/>
              <a:t>Gluon splitting drives the dynamics at x&lt;0.1 </a:t>
            </a:r>
          </a:p>
          <a:p>
            <a:r>
              <a:rPr lang="en-US" sz="2200" dirty="0" smtClean="0"/>
              <a:t>Otherwise the low x region is essentially </a:t>
            </a:r>
            <a:r>
              <a:rPr lang="en-US" sz="2200" u="sng" dirty="0" smtClean="0"/>
              <a:t>unexplored</a:t>
            </a:r>
            <a:r>
              <a:rPr lang="en-US" sz="2200" dirty="0" smtClean="0"/>
              <a:t>.</a:t>
            </a:r>
          </a:p>
          <a:p>
            <a:r>
              <a:rPr lang="en-US" sz="2200" dirty="0" smtClean="0"/>
              <a:t>Generally expect saturation at lower x where high gluon density drives recombination – but where?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730750" cy="33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286000" y="5105400"/>
            <a:ext cx="169597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33400" y="5105400"/>
            <a:ext cx="142456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5307867"/>
            <a:ext cx="333746"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a:t>
            </a:r>
          </a:p>
        </p:txBody>
      </p:sp>
      <p:sp>
        <p:nvSpPr>
          <p:cNvPr id="9" name="TextBox 8"/>
          <p:cNvSpPr txBox="1"/>
          <p:nvPr/>
        </p:nvSpPr>
        <p:spPr>
          <a:xfrm>
            <a:off x="3962400" y="5328229"/>
            <a:ext cx="341760" cy="400110"/>
          </a:xfrm>
          <a:prstGeom prst="rect">
            <a:avLst/>
          </a:prstGeom>
          <a:noFill/>
        </p:spPr>
        <p:txBody>
          <a:bodyPr wrap="none" rtlCol="0">
            <a:spAutoFit/>
          </a:bodyPr>
          <a:lstStyle/>
          <a:p>
            <a:r>
              <a:rPr lang="en-US" sz="2000" b="1" dirty="0">
                <a:solidFill>
                  <a:srgbClr val="002060"/>
                </a:solidFill>
                <a:latin typeface="Arial" pitchFamily="34" charset="0"/>
                <a:cs typeface="Arial" pitchFamily="34" charset="0"/>
              </a:rPr>
              <a:t>?</a:t>
            </a:r>
            <a:endParaRPr lang="en-US" sz="2000" b="1" dirty="0" smtClean="0">
              <a:solidFill>
                <a:srgbClr val="002060"/>
              </a:solidFill>
              <a:latin typeface="Arial" pitchFamily="34" charset="0"/>
              <a:cs typeface="Arial" pitchFamily="34" charset="0"/>
            </a:endParaRPr>
          </a:p>
        </p:txBody>
      </p:sp>
      <p:pic>
        <p:nvPicPr>
          <p:cNvPr id="11" name="Picture 3"/>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614441" y="2305050"/>
            <a:ext cx="142456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13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Paradigm for Nucleon Structure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990600"/>
            <a:ext cx="5091113" cy="5230813"/>
          </a:xfrm>
          <a:prstGeom prst="rect">
            <a:avLst/>
          </a:prstGeom>
          <a:ln w="63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259024" y="3352800"/>
            <a:ext cx="4031873" cy="2585323"/>
          </a:xfrm>
          <a:prstGeom prst="rect">
            <a:avLst/>
          </a:prstGeom>
          <a:noFill/>
        </p:spPr>
        <p:txBody>
          <a:bodyPr wrap="none" rtlCol="0">
            <a:spAutoFit/>
          </a:bodyPr>
          <a:lstStyle/>
          <a:p>
            <a:pPr marL="285750" indent="-285750">
              <a:lnSpc>
                <a:spcPct val="150000"/>
              </a:lnSpc>
              <a:buClr>
                <a:srgbClr val="002060"/>
              </a:buClr>
              <a:buFont typeface="Wingdings" charset="2"/>
              <a:buChar char="u"/>
            </a:pPr>
            <a:r>
              <a:rPr lang="en-US" b="1" dirty="0" smtClean="0">
                <a:solidFill>
                  <a:srgbClr val="C00000"/>
                </a:solidFill>
                <a:latin typeface="Arial" panose="020B0604020202020204" pitchFamily="34" charset="0"/>
                <a:cs typeface="Arial" panose="020B0604020202020204" pitchFamily="34" charset="0"/>
              </a:rPr>
              <a:t>TMDs </a:t>
            </a:r>
          </a:p>
          <a:p>
            <a:pPr marL="285750" indent="-285750">
              <a:lnSpc>
                <a:spcPct val="150000"/>
              </a:lnSpc>
              <a:buClr>
                <a:srgbClr val="002060"/>
              </a:buClr>
            </a:pPr>
            <a:r>
              <a:rPr lang="en-US" b="1" dirty="0" smtClean="0">
                <a:solidFill>
                  <a:srgbClr val="C00000"/>
                </a:solidFill>
                <a:latin typeface="Arial" panose="020B0604020202020204" pitchFamily="34" charset="0"/>
                <a:cs typeface="Arial" panose="020B0604020202020204" pitchFamily="34" charset="0"/>
              </a:rPr>
              <a:t>	– </a:t>
            </a:r>
            <a:r>
              <a:rPr lang="en-US" b="1" dirty="0">
                <a:solidFill>
                  <a:srgbClr val="C00000"/>
                </a:solidFill>
                <a:latin typeface="Arial" panose="020B0604020202020204" pitchFamily="34" charset="0"/>
                <a:cs typeface="Arial" panose="020B0604020202020204" pitchFamily="34" charset="0"/>
              </a:rPr>
              <a:t>C</a:t>
            </a:r>
            <a:r>
              <a:rPr lang="en-US" b="1" dirty="0" smtClean="0">
                <a:solidFill>
                  <a:srgbClr val="C00000"/>
                </a:solidFill>
                <a:latin typeface="Arial" panose="020B0604020202020204" pitchFamily="34" charset="0"/>
                <a:cs typeface="Arial" panose="020B0604020202020204" pitchFamily="34" charset="0"/>
              </a:rPr>
              <a:t>onfined motion in a nucleon </a:t>
            </a:r>
          </a:p>
          <a:p>
            <a:pPr marL="342900" indent="-342900">
              <a:lnSpc>
                <a:spcPct val="150000"/>
              </a:lnSpc>
              <a:buClr>
                <a:srgbClr val="002060"/>
              </a:buClr>
            </a:pPr>
            <a:r>
              <a:rPr lang="en-US" b="1" dirty="0" smtClean="0">
                <a:solidFill>
                  <a:srgbClr val="C00000"/>
                </a:solidFill>
                <a:latin typeface="Arial" panose="020B0604020202020204" pitchFamily="34" charset="0"/>
                <a:cs typeface="Arial" panose="020B0604020202020204" pitchFamily="34" charset="0"/>
              </a:rPr>
              <a:t>		(semi-inclusive DIS)</a:t>
            </a:r>
          </a:p>
          <a:p>
            <a:pPr marL="307718" indent="-307718">
              <a:lnSpc>
                <a:spcPct val="150000"/>
              </a:lnSpc>
              <a:buClr>
                <a:srgbClr val="002060"/>
              </a:buClr>
              <a:buFont typeface="Wingdings" charset="2"/>
              <a:buChar char="u"/>
            </a:pPr>
            <a:r>
              <a:rPr lang="en-US" b="1" dirty="0" smtClean="0">
                <a:solidFill>
                  <a:srgbClr val="C00000"/>
                </a:solidFill>
                <a:latin typeface="Arial" panose="020B0604020202020204" pitchFamily="34" charset="0"/>
                <a:cs typeface="Arial" panose="020B0604020202020204" pitchFamily="34" charset="0"/>
              </a:rPr>
              <a:t>GPDs </a:t>
            </a:r>
          </a:p>
          <a:p>
            <a:pPr>
              <a:lnSpc>
                <a:spcPct val="150000"/>
              </a:lnSpc>
              <a:buClr>
                <a:srgbClr val="002060"/>
              </a:buClr>
            </a:pPr>
            <a:r>
              <a:rPr lang="en-US" b="1" dirty="0" smtClean="0">
                <a:solidFill>
                  <a:srgbClr val="C00000"/>
                </a:solidFill>
                <a:latin typeface="Arial" panose="020B0604020202020204" pitchFamily="34" charset="0"/>
                <a:cs typeface="Arial" panose="020B0604020202020204" pitchFamily="34" charset="0"/>
              </a:rPr>
              <a:t>    – Spatial imaging </a:t>
            </a:r>
            <a:endParaRPr lang="en-US" b="1" dirty="0">
              <a:solidFill>
                <a:srgbClr val="C00000"/>
              </a:solidFill>
              <a:latin typeface="Arial" panose="020B0604020202020204" pitchFamily="34" charset="0"/>
              <a:cs typeface="Arial" panose="020B0604020202020204" pitchFamily="34" charset="0"/>
            </a:endParaRPr>
          </a:p>
          <a:p>
            <a:pPr>
              <a:lnSpc>
                <a:spcPct val="150000"/>
              </a:lnSpc>
              <a:buClr>
                <a:srgbClr val="002060"/>
              </a:buClr>
            </a:pPr>
            <a:r>
              <a:rPr lang="en-US" b="1" dirty="0" smtClean="0">
                <a:solidFill>
                  <a:srgbClr val="C00000"/>
                </a:solidFill>
                <a:latin typeface="Arial" panose="020B0604020202020204" pitchFamily="34" charset="0"/>
                <a:cs typeface="Arial" panose="020B0604020202020204" pitchFamily="34" charset="0"/>
              </a:rPr>
              <a:t>       (exclusive DIS)  </a:t>
            </a:r>
            <a:endParaRPr lang="en-US"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5238764" y="1033701"/>
            <a:ext cx="3905236" cy="861774"/>
          </a:xfrm>
          <a:prstGeom prst="rect">
            <a:avLst/>
          </a:prstGeom>
          <a:noFill/>
        </p:spPr>
        <p:txBody>
          <a:bodyPr wrap="none" rtlCol="0">
            <a:spAutoFit/>
          </a:bodyPr>
          <a:lstStyle/>
          <a:p>
            <a:pPr marL="457200" indent="-457200">
              <a:buClr>
                <a:srgbClr val="FF0000"/>
              </a:buClr>
              <a:buFont typeface="Wingdings" panose="05000000000000000000" pitchFamily="2" charset="2"/>
              <a:buChar char="Ø"/>
            </a:pPr>
            <a:r>
              <a:rPr lang="en-US" sz="2800" b="1" dirty="0" smtClean="0">
                <a:solidFill>
                  <a:srgbClr val="0000FF"/>
                </a:solidFill>
                <a:latin typeface="Arial" panose="020B0604020202020204" pitchFamily="34" charset="0"/>
                <a:cs typeface="Arial" panose="020B0604020202020204" pitchFamily="34" charset="0"/>
              </a:rPr>
              <a:t>JLab12 </a:t>
            </a:r>
            <a:endParaRPr lang="en-US" sz="2800" b="1" dirty="0">
              <a:solidFill>
                <a:srgbClr val="0000FF"/>
              </a:solidFill>
              <a:latin typeface="Arial" panose="020B0604020202020204" pitchFamily="34" charset="0"/>
              <a:cs typeface="Arial" panose="020B0604020202020204" pitchFamily="34" charset="0"/>
            </a:endParaRPr>
          </a:p>
          <a:p>
            <a:pPr>
              <a:buClr>
                <a:srgbClr val="FF0000"/>
              </a:buClr>
            </a:pPr>
            <a:r>
              <a:rPr lang="en-US" sz="2200" dirty="0" smtClean="0">
                <a:solidFill>
                  <a:srgbClr val="0000FF"/>
                </a:solidFill>
                <a:latin typeface="Arial" panose="020B0604020202020204" pitchFamily="34" charset="0"/>
                <a:cs typeface="Arial" panose="020B0604020202020204" pitchFamily="34" charset="0"/>
              </a:rPr>
              <a:t>3D imaging of valence quarks</a:t>
            </a:r>
            <a:endParaRPr lang="en-US" sz="2200" dirty="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5221557" y="1948102"/>
            <a:ext cx="3999813" cy="861773"/>
          </a:xfrm>
          <a:prstGeom prst="rect">
            <a:avLst/>
          </a:prstGeom>
          <a:noFill/>
        </p:spPr>
        <p:txBody>
          <a:bodyPr wrap="none" rtlCol="0">
            <a:spAutoFit/>
          </a:bodyPr>
          <a:lstStyle/>
          <a:p>
            <a:pPr marL="457200" indent="-457200">
              <a:buClr>
                <a:srgbClr val="FF0000"/>
              </a:buClr>
              <a:buFont typeface="Wingdings" charset="2"/>
              <a:buChar char="Ø"/>
            </a:pPr>
            <a:r>
              <a:rPr lang="en-US" sz="2800" b="1" dirty="0" smtClean="0">
                <a:solidFill>
                  <a:srgbClr val="0000FF"/>
                </a:solidFill>
                <a:latin typeface="Arial" panose="020B0604020202020204" pitchFamily="34" charset="0"/>
                <a:cs typeface="Arial" panose="020B0604020202020204" pitchFamily="34" charset="0"/>
              </a:rPr>
              <a:t> EIC </a:t>
            </a:r>
            <a:endParaRPr lang="en-US" sz="2800" b="1" dirty="0">
              <a:solidFill>
                <a:srgbClr val="0000FF"/>
              </a:solidFill>
              <a:latin typeface="Arial" panose="020B0604020202020204" pitchFamily="34" charset="0"/>
              <a:cs typeface="Arial" panose="020B0604020202020204" pitchFamily="34" charset="0"/>
            </a:endParaRPr>
          </a:p>
          <a:p>
            <a:pPr>
              <a:buClr>
                <a:srgbClr val="FF0000"/>
              </a:buClr>
            </a:pPr>
            <a:r>
              <a:rPr lang="en-US" sz="2200" dirty="0" smtClean="0">
                <a:solidFill>
                  <a:srgbClr val="0000FF"/>
                </a:solidFill>
                <a:latin typeface="Arial" panose="020B0604020202020204" pitchFamily="34" charset="0"/>
                <a:cs typeface="Arial" panose="020B0604020202020204" pitchFamily="34" charset="0"/>
              </a:rPr>
              <a:t>3D imaging of sea and gluons</a:t>
            </a:r>
            <a:endParaRPr lang="en-US" sz="2200" dirty="0">
              <a:solidFill>
                <a:srgbClr val="0000FF"/>
              </a:solidFill>
              <a:latin typeface="Arial" panose="020B0604020202020204" pitchFamily="34" charset="0"/>
              <a:cs typeface="Arial" panose="020B0604020202020204" pitchFamily="34" charset="0"/>
            </a:endParaRPr>
          </a:p>
        </p:txBody>
      </p:sp>
      <p:sp>
        <p:nvSpPr>
          <p:cNvPr id="3" name="Rectangle 2"/>
          <p:cNvSpPr/>
          <p:nvPr/>
        </p:nvSpPr>
        <p:spPr bwMode="auto">
          <a:xfrm>
            <a:off x="5243514" y="1010752"/>
            <a:ext cx="3820762" cy="1818173"/>
          </a:xfrm>
          <a:prstGeom prst="rect">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21425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127" y="3505200"/>
            <a:ext cx="4127448" cy="2691984"/>
          </a:xfrm>
          <a:prstGeom prst="rect">
            <a:avLst/>
          </a:prstGeom>
          <a:solidFill>
            <a:schemeClr val="bg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The First Crude Images</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119" y="1300064"/>
            <a:ext cx="5373816" cy="1837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4191000"/>
            <a:ext cx="4289897"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 y="1297940"/>
            <a:ext cx="3638550" cy="1940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948672"/>
            <a:ext cx="2904962" cy="400110"/>
          </a:xfrm>
          <a:prstGeom prst="rect">
            <a:avLst/>
          </a:prstGeom>
          <a:noFill/>
        </p:spPr>
        <p:txBody>
          <a:bodyPr wrap="none" rtlCol="0">
            <a:spAutoFit/>
          </a:bodyPr>
          <a:lstStyle/>
          <a:p>
            <a:r>
              <a:rPr lang="de-DE" sz="2000" b="1" dirty="0">
                <a:solidFill>
                  <a:srgbClr val="002060"/>
                </a:solidFill>
                <a:latin typeface="Arial" pitchFamily="34" charset="0"/>
                <a:cs typeface="Arial" pitchFamily="34" charset="0"/>
              </a:rPr>
              <a:t>the GPD H in </a:t>
            </a:r>
            <a:r>
              <a:rPr lang="de-DE" sz="2000" b="1" i="1" dirty="0">
                <a:solidFill>
                  <a:srgbClr val="002060"/>
                </a:solidFill>
                <a:latin typeface="Arial" pitchFamily="34" charset="0"/>
                <a:cs typeface="Arial" pitchFamily="34" charset="0"/>
              </a:rPr>
              <a:t>Im</a:t>
            </a:r>
            <a:r>
              <a:rPr lang="de-DE" sz="2000" b="1" dirty="0">
                <a:solidFill>
                  <a:srgbClr val="002060"/>
                </a:solidFill>
                <a:latin typeface="Arial" pitchFamily="34" charset="0"/>
                <a:cs typeface="Arial" pitchFamily="34" charset="0"/>
              </a:rPr>
              <a:t> DVCS</a:t>
            </a:r>
            <a:endParaRPr lang="en-US" sz="2000" b="1" dirty="0" smtClean="0">
              <a:solidFill>
                <a:srgbClr val="002060"/>
              </a:solidFill>
              <a:latin typeface="Arial" pitchFamily="34" charset="0"/>
              <a:cs typeface="Arial" pitchFamily="34" charset="0"/>
            </a:endParaRPr>
          </a:p>
        </p:txBody>
      </p:sp>
      <p:grpSp>
        <p:nvGrpSpPr>
          <p:cNvPr id="5" name="Group 4"/>
          <p:cNvGrpSpPr/>
          <p:nvPr/>
        </p:nvGrpSpPr>
        <p:grpSpPr>
          <a:xfrm>
            <a:off x="92127" y="3495675"/>
            <a:ext cx="4057650" cy="2701509"/>
            <a:chOff x="92127" y="3495675"/>
            <a:chExt cx="4057650" cy="2701509"/>
          </a:xfrm>
        </p:grpSpPr>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52" y="3692109"/>
              <a:ext cx="4048125" cy="2505075"/>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92127" y="3495675"/>
              <a:ext cx="3459601" cy="400110"/>
            </a:xfrm>
            <a:prstGeom prst="rect">
              <a:avLst/>
            </a:prstGeom>
            <a:noFill/>
          </p:spPr>
          <p:txBody>
            <a:bodyPr wrap="none" rtlCol="0">
              <a:spAutoFit/>
            </a:bodyPr>
            <a:lstStyle/>
            <a:p>
              <a:r>
                <a:rPr lang="en-US" sz="2000" b="1" dirty="0">
                  <a:solidFill>
                    <a:srgbClr val="002060"/>
                  </a:solidFill>
                  <a:latin typeface="Arial" pitchFamily="34" charset="0"/>
                  <a:cs typeface="Arial" pitchFamily="34" charset="0"/>
                </a:rPr>
                <a:t>Projection for </a:t>
              </a:r>
              <a:r>
                <a:rPr lang="en-US" sz="2000" b="1" dirty="0" err="1" smtClean="0">
                  <a:solidFill>
                    <a:srgbClr val="002060"/>
                  </a:solidFill>
                  <a:latin typeface="Arial" pitchFamily="34" charset="0"/>
                  <a:cs typeface="Arial" pitchFamily="34" charset="0"/>
                </a:rPr>
                <a:t>JLab</a:t>
              </a:r>
              <a:r>
                <a:rPr lang="en-US" sz="2000" b="1" dirty="0" smtClean="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12 </a:t>
              </a:r>
              <a:r>
                <a:rPr lang="en-US" sz="2000" b="1" dirty="0" err="1">
                  <a:solidFill>
                    <a:srgbClr val="002060"/>
                  </a:solidFill>
                  <a:latin typeface="Arial" pitchFamily="34" charset="0"/>
                  <a:cs typeface="Arial" pitchFamily="34" charset="0"/>
                </a:rPr>
                <a:t>GeV</a:t>
              </a:r>
              <a:endParaRPr lang="en-US" sz="2000" b="1" dirty="0" smtClean="0">
                <a:solidFill>
                  <a:srgbClr val="002060"/>
                </a:solidFill>
                <a:latin typeface="Arial" pitchFamily="34" charset="0"/>
                <a:cs typeface="Arial" pitchFamily="34" charset="0"/>
              </a:endParaRPr>
            </a:p>
          </p:txBody>
        </p:sp>
      </p:grpSp>
      <p:sp>
        <p:nvSpPr>
          <p:cNvPr id="6" name="Down Arrow 5"/>
          <p:cNvSpPr/>
          <p:nvPr/>
        </p:nvSpPr>
        <p:spPr bwMode="auto">
          <a:xfrm>
            <a:off x="5514975" y="3202905"/>
            <a:ext cx="484632" cy="978408"/>
          </a:xfrm>
          <a:prstGeom prst="downArrow">
            <a:avLst/>
          </a:prstGeom>
          <a:solidFill>
            <a:schemeClr val="accent5">
              <a:lumMod val="50000"/>
            </a:schemeClr>
          </a:solidFill>
          <a:ln w="9525" cap="flat" cmpd="sng" algn="ctr">
            <a:solidFill>
              <a:srgbClr val="0070C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 name="Down Arrow 10"/>
          <p:cNvSpPr/>
          <p:nvPr/>
        </p:nvSpPr>
        <p:spPr bwMode="auto">
          <a:xfrm>
            <a:off x="7877175" y="3212592"/>
            <a:ext cx="484632" cy="978408"/>
          </a:xfrm>
          <a:prstGeom prst="downArrow">
            <a:avLst/>
          </a:prstGeom>
          <a:solidFill>
            <a:schemeClr val="accent5">
              <a:lumMod val="50000"/>
            </a:schemeClr>
          </a:solidFill>
          <a:ln w="9525" cap="flat" cmpd="sng" algn="ctr">
            <a:solidFill>
              <a:srgbClr val="0070C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76592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038600" cy="838200"/>
          </a:xfrm>
          <a:gradFill flip="none" rotWithShape="1">
            <a:gsLst>
              <a:gs pos="9000">
                <a:srgbClr val="FFEFD1"/>
              </a:gs>
              <a:gs pos="0">
                <a:srgbClr val="F0EBD5"/>
              </a:gs>
              <a:gs pos="65000">
                <a:srgbClr val="D1C39F"/>
              </a:gs>
            </a:gsLst>
            <a:lin ang="16200000" scaled="1"/>
            <a:tileRect/>
          </a:gradFill>
        </p:spPr>
        <p:txBody>
          <a:bodyPr/>
          <a:lstStyle/>
          <a:p>
            <a:r>
              <a:rPr lang="en-US" sz="3400" dirty="0" smtClean="0"/>
              <a:t>EIC: </a:t>
            </a:r>
            <a:br>
              <a:rPr lang="en-US" sz="3400" dirty="0" smtClean="0"/>
            </a:br>
            <a:r>
              <a:rPr lang="en-US" sz="2800" dirty="0" smtClean="0"/>
              <a:t>The New QCD Frontier</a:t>
            </a:r>
            <a:endParaRPr lang="en-US" sz="2800" dirty="0"/>
          </a:p>
        </p:txBody>
      </p:sp>
      <p:grpSp>
        <p:nvGrpSpPr>
          <p:cNvPr id="11" name="Group 10"/>
          <p:cNvGrpSpPr/>
          <p:nvPr/>
        </p:nvGrpSpPr>
        <p:grpSpPr>
          <a:xfrm>
            <a:off x="685800" y="4067175"/>
            <a:ext cx="3276600" cy="1371600"/>
            <a:chOff x="4495800" y="4114800"/>
            <a:chExt cx="3276600" cy="1371600"/>
          </a:xfrm>
        </p:grpSpPr>
        <p:sp>
          <p:nvSpPr>
            <p:cNvPr id="9" name="Rectangle 8"/>
            <p:cNvSpPr/>
            <p:nvPr/>
          </p:nvSpPr>
          <p:spPr bwMode="auto">
            <a:xfrm>
              <a:off x="4495800" y="4495800"/>
              <a:ext cx="3276600" cy="9906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smtClean="0">
                <a:solidFill>
                  <a:srgbClr val="0070C0"/>
                </a:solidFill>
                <a:latin typeface="Arial" pitchFamily="34" charset="0"/>
                <a:cs typeface="Arial" pitchFamily="34" charset="0"/>
              </a:endParaRPr>
            </a:p>
          </p:txBody>
        </p:sp>
        <p:sp>
          <p:nvSpPr>
            <p:cNvPr id="10" name="TextBox 9"/>
            <p:cNvSpPr txBox="1"/>
            <p:nvPr/>
          </p:nvSpPr>
          <p:spPr>
            <a:xfrm>
              <a:off x="4495800" y="4114800"/>
              <a:ext cx="612668"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EIC</a:t>
              </a:r>
            </a:p>
          </p:txBody>
        </p:sp>
      </p:grpSp>
      <p:sp>
        <p:nvSpPr>
          <p:cNvPr id="8" name="Rectangle 7"/>
          <p:cNvSpPr/>
          <p:nvPr/>
        </p:nvSpPr>
        <p:spPr bwMode="auto">
          <a:xfrm>
            <a:off x="685800" y="5438775"/>
            <a:ext cx="3810000" cy="3048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smtClean="0">
              <a:solidFill>
                <a:srgbClr val="0070C0"/>
              </a:solidFill>
              <a:latin typeface="Arial" pitchFamily="34" charset="0"/>
              <a:cs typeface="Arial" pitchFamily="34" charset="0"/>
            </a:endParaRPr>
          </a:p>
        </p:txBody>
      </p:sp>
      <p:pic>
        <p:nvPicPr>
          <p:cNvPr id="3" name="Picture 2" descr="cteq-pdfs-10gev2-liny"/>
          <p:cNvPicPr>
            <a:picLocks noChangeAspect="1" noChangeArrowheads="1"/>
          </p:cNvPicPr>
          <p:nvPr/>
        </p:nvPicPr>
        <p:blipFill>
          <a:blip r:embed="rId2" cstate="print"/>
          <a:srcRect/>
          <a:stretch>
            <a:fillRect/>
          </a:stretch>
        </p:blipFill>
        <p:spPr bwMode="auto">
          <a:xfrm>
            <a:off x="0" y="76200"/>
            <a:ext cx="5257800" cy="291465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3581400" y="3914775"/>
            <a:ext cx="1600200" cy="1828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smtClean="0">
              <a:solidFill>
                <a:srgbClr val="0070C0"/>
              </a:solidFill>
              <a:latin typeface="Arial" pitchFamily="34" charset="0"/>
              <a:cs typeface="Arial" pitchFamily="34" charset="0"/>
            </a:endParaRPr>
          </a:p>
          <a:p>
            <a:pPr algn="ctr" eaLnBrk="0" fontAlgn="base" hangingPunct="0">
              <a:spcBef>
                <a:spcPct val="0"/>
              </a:spcBef>
              <a:spcAft>
                <a:spcPct val="0"/>
              </a:spcAft>
            </a:pPr>
            <a:r>
              <a:rPr lang="en-US" sz="2400" dirty="0" smtClean="0">
                <a:solidFill>
                  <a:srgbClr val="0070C0"/>
                </a:solidFill>
                <a:latin typeface="Arial" pitchFamily="34" charset="0"/>
                <a:cs typeface="Arial" pitchFamily="34" charset="0"/>
              </a:rPr>
              <a:t>JLab</a:t>
            </a:r>
          </a:p>
          <a:p>
            <a:pPr algn="ctr" eaLnBrk="0" fontAlgn="base" hangingPunct="0">
              <a:spcBef>
                <a:spcPct val="0"/>
              </a:spcBef>
              <a:spcAft>
                <a:spcPct val="0"/>
              </a:spcAft>
            </a:pPr>
            <a:r>
              <a:rPr lang="en-US" sz="2400" dirty="0" smtClean="0">
                <a:solidFill>
                  <a:srgbClr val="0070C0"/>
                </a:solidFill>
                <a:latin typeface="Arial" pitchFamily="34" charset="0"/>
                <a:cs typeface="Arial" pitchFamily="34" charset="0"/>
              </a:rPr>
              <a:t>12</a:t>
            </a:r>
          </a:p>
        </p:txBody>
      </p:sp>
      <p:sp>
        <p:nvSpPr>
          <p:cNvPr id="6" name="Rectangle 5"/>
          <p:cNvSpPr/>
          <p:nvPr/>
        </p:nvSpPr>
        <p:spPr bwMode="auto">
          <a:xfrm>
            <a:off x="2209800" y="5438775"/>
            <a:ext cx="2667000" cy="304800"/>
          </a:xfrm>
          <a:prstGeom prst="rect">
            <a:avLst/>
          </a:prstGeom>
          <a:solidFill>
            <a:srgbClr val="DAC7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smtClean="0">
                <a:solidFill>
                  <a:srgbClr val="FF0000"/>
                </a:solidFill>
                <a:latin typeface="Arial" pitchFamily="34" charset="0"/>
                <a:cs typeface="Arial" pitchFamily="34" charset="0"/>
              </a:rPr>
              <a:t>EMC</a:t>
            </a:r>
          </a:p>
        </p:txBody>
      </p:sp>
      <p:sp>
        <p:nvSpPr>
          <p:cNvPr id="7" name="Rectangle 6"/>
          <p:cNvSpPr/>
          <p:nvPr/>
        </p:nvSpPr>
        <p:spPr bwMode="auto">
          <a:xfrm>
            <a:off x="3200400" y="5438775"/>
            <a:ext cx="1981200" cy="304800"/>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rgbClr val="3D7346"/>
                </a:solidFill>
                <a:latin typeface="Arial" pitchFamily="34" charset="0"/>
                <a:cs typeface="Arial" pitchFamily="34" charset="0"/>
              </a:rPr>
              <a:t>HERMES</a:t>
            </a:r>
          </a:p>
        </p:txBody>
      </p:sp>
      <p:sp>
        <p:nvSpPr>
          <p:cNvPr id="12" name="TextBox 11"/>
          <p:cNvSpPr txBox="1"/>
          <p:nvPr/>
        </p:nvSpPr>
        <p:spPr>
          <a:xfrm>
            <a:off x="5638800" y="990600"/>
            <a:ext cx="3406702" cy="954107"/>
          </a:xfrm>
          <a:prstGeom prst="rect">
            <a:avLst/>
          </a:prstGeom>
          <a:noFill/>
        </p:spPr>
        <p:txBody>
          <a:bodyPr wrap="none" rtlCol="0">
            <a:spAutoFit/>
          </a:bodyPr>
          <a:lstStyle/>
          <a:p>
            <a:pPr>
              <a:buClr>
                <a:srgbClr val="7A0000"/>
              </a:buClr>
              <a:buFont typeface="Arial" pitchFamily="34" charset="0"/>
              <a:buChar char="•"/>
            </a:pPr>
            <a:r>
              <a:rPr lang="en-US" sz="2800" dirty="0" smtClean="0">
                <a:solidFill>
                  <a:srgbClr val="0070C0"/>
                </a:solidFill>
                <a:latin typeface="Arial" pitchFamily="34" charset="0"/>
                <a:cs typeface="Arial" pitchFamily="34" charset="0"/>
              </a:rPr>
              <a:t> </a:t>
            </a:r>
            <a:r>
              <a:rPr lang="en-US" sz="2800" dirty="0" smtClean="0">
                <a:solidFill>
                  <a:srgbClr val="002060"/>
                </a:solidFill>
                <a:latin typeface="Arial" pitchFamily="34" charset="0"/>
                <a:cs typeface="Arial" pitchFamily="34" charset="0"/>
              </a:rPr>
              <a:t>High Luminosity </a:t>
            </a:r>
          </a:p>
          <a:p>
            <a:pPr>
              <a:buClr>
                <a:srgbClr val="7A0000"/>
              </a:buClr>
            </a:pPr>
            <a:r>
              <a:rPr lang="en-US" sz="2800" dirty="0">
                <a:solidFill>
                  <a:srgbClr val="002060"/>
                </a:solidFill>
                <a:latin typeface="Arial" pitchFamily="34" charset="0"/>
                <a:cs typeface="Arial" pitchFamily="34" charset="0"/>
                <a:sym typeface="Wingdings 3"/>
              </a:rPr>
              <a:t>	</a:t>
            </a:r>
            <a:r>
              <a:rPr lang="en-US" sz="2800" dirty="0" smtClean="0">
                <a:solidFill>
                  <a:srgbClr val="002060"/>
                </a:solidFill>
                <a:latin typeface="Arial" pitchFamily="34" charset="0"/>
                <a:cs typeface="Arial" pitchFamily="34" charset="0"/>
                <a:sym typeface="Wingdings 3"/>
              </a:rPr>
              <a:t> 10</a:t>
            </a:r>
            <a:r>
              <a:rPr lang="en-US" sz="2800" baseline="30000" dirty="0" smtClean="0">
                <a:solidFill>
                  <a:srgbClr val="002060"/>
                </a:solidFill>
                <a:latin typeface="Arial" pitchFamily="34" charset="0"/>
                <a:cs typeface="Arial" pitchFamily="34" charset="0"/>
                <a:sym typeface="Wingdings 3"/>
              </a:rPr>
              <a:t>34 </a:t>
            </a:r>
            <a:r>
              <a:rPr lang="en-US" sz="2800" dirty="0" smtClean="0">
                <a:solidFill>
                  <a:srgbClr val="002060"/>
                </a:solidFill>
                <a:latin typeface="Arial" pitchFamily="34" charset="0"/>
                <a:cs typeface="Arial" pitchFamily="34" charset="0"/>
                <a:sym typeface="Wingdings 3"/>
              </a:rPr>
              <a:t>cm</a:t>
            </a:r>
            <a:r>
              <a:rPr lang="en-US" sz="2800" baseline="30000" dirty="0" smtClean="0">
                <a:solidFill>
                  <a:srgbClr val="002060"/>
                </a:solidFill>
                <a:latin typeface="Arial" pitchFamily="34" charset="0"/>
                <a:cs typeface="Arial" pitchFamily="34" charset="0"/>
                <a:sym typeface="Wingdings 3"/>
              </a:rPr>
              <a:t>-2</a:t>
            </a:r>
            <a:r>
              <a:rPr lang="en-US" sz="2800" dirty="0" smtClean="0">
                <a:solidFill>
                  <a:srgbClr val="002060"/>
                </a:solidFill>
                <a:latin typeface="Arial" pitchFamily="34" charset="0"/>
                <a:cs typeface="Arial" pitchFamily="34" charset="0"/>
                <a:sym typeface="Wingdings 3"/>
              </a:rPr>
              <a:t>s</a:t>
            </a:r>
            <a:r>
              <a:rPr lang="en-US" sz="2800" baseline="30000" dirty="0" smtClean="0">
                <a:solidFill>
                  <a:srgbClr val="002060"/>
                </a:solidFill>
                <a:latin typeface="Arial" pitchFamily="34" charset="0"/>
                <a:cs typeface="Arial" pitchFamily="34" charset="0"/>
                <a:sym typeface="Wingdings 3"/>
              </a:rPr>
              <a:t>-1</a:t>
            </a:r>
            <a:endParaRPr lang="en-US" sz="2800" dirty="0" smtClean="0">
              <a:solidFill>
                <a:srgbClr val="0070C0"/>
              </a:solidFill>
              <a:latin typeface="Arial" pitchFamily="34" charset="0"/>
              <a:cs typeface="Arial" pitchFamily="34" charset="0"/>
            </a:endParaRPr>
          </a:p>
        </p:txBody>
      </p:sp>
      <p:sp>
        <p:nvSpPr>
          <p:cNvPr id="13" name="TextBox 12"/>
          <p:cNvSpPr txBox="1"/>
          <p:nvPr/>
        </p:nvSpPr>
        <p:spPr>
          <a:xfrm>
            <a:off x="5766152" y="3429000"/>
            <a:ext cx="3228769" cy="954107"/>
          </a:xfrm>
          <a:prstGeom prst="rect">
            <a:avLst/>
          </a:prstGeom>
          <a:noFill/>
        </p:spPr>
        <p:txBody>
          <a:bodyPr wrap="none" rtlCol="0">
            <a:spAutoFit/>
          </a:bodyPr>
          <a:lstStyle/>
          <a:p>
            <a:pPr>
              <a:buClr>
                <a:srgbClr val="7A0000"/>
              </a:buClr>
              <a:buFont typeface="Arial" pitchFamily="34" charset="0"/>
              <a:buChar char="•"/>
            </a:pPr>
            <a:r>
              <a:rPr lang="en-US" sz="2800" dirty="0" smtClean="0">
                <a:solidFill>
                  <a:srgbClr val="0070C0"/>
                </a:solidFill>
                <a:latin typeface="Arial" pitchFamily="34" charset="0"/>
                <a:cs typeface="Arial" pitchFamily="34" charset="0"/>
              </a:rPr>
              <a:t> </a:t>
            </a:r>
            <a:r>
              <a:rPr lang="en-US" sz="2800" dirty="0" smtClean="0">
                <a:solidFill>
                  <a:srgbClr val="002060"/>
                </a:solidFill>
                <a:latin typeface="Arial" pitchFamily="34" charset="0"/>
                <a:cs typeface="Arial" pitchFamily="34" charset="0"/>
              </a:rPr>
              <a:t>High Polarization </a:t>
            </a:r>
          </a:p>
          <a:p>
            <a:pPr>
              <a:buClr>
                <a:srgbClr val="7A0000"/>
              </a:buClr>
              <a:tabLst>
                <a:tab pos="803275" algn="l"/>
              </a:tabLst>
            </a:pPr>
            <a:r>
              <a:rPr lang="en-US" sz="2800" dirty="0">
                <a:solidFill>
                  <a:srgbClr val="002060"/>
                </a:solidFill>
                <a:latin typeface="Arial" pitchFamily="34" charset="0"/>
                <a:cs typeface="Arial" pitchFamily="34" charset="0"/>
                <a:sym typeface="Wingdings 3"/>
              </a:rPr>
              <a:t>	</a:t>
            </a:r>
            <a:r>
              <a:rPr lang="en-US" sz="2800" dirty="0" smtClean="0">
                <a:solidFill>
                  <a:srgbClr val="002060"/>
                </a:solidFill>
                <a:latin typeface="Arial" pitchFamily="34" charset="0"/>
                <a:cs typeface="Arial" pitchFamily="34" charset="0"/>
                <a:sym typeface="Wingdings 3"/>
              </a:rPr>
              <a:t> 70%</a:t>
            </a:r>
            <a:endParaRPr lang="en-US" sz="2800" dirty="0" smtClean="0">
              <a:solidFill>
                <a:srgbClr val="0070C0"/>
              </a:solidFill>
              <a:latin typeface="Arial" pitchFamily="34" charset="0"/>
              <a:cs typeface="Arial" pitchFamily="34" charset="0"/>
            </a:endParaRPr>
          </a:p>
        </p:txBody>
      </p:sp>
      <p:sp>
        <p:nvSpPr>
          <p:cNvPr id="14" name="TextBox 13"/>
          <p:cNvSpPr txBox="1"/>
          <p:nvPr/>
        </p:nvSpPr>
        <p:spPr>
          <a:xfrm>
            <a:off x="5715000" y="2133600"/>
            <a:ext cx="2929007" cy="954107"/>
          </a:xfrm>
          <a:prstGeom prst="rect">
            <a:avLst/>
          </a:prstGeom>
          <a:noFill/>
        </p:spPr>
        <p:txBody>
          <a:bodyPr wrap="none" rtlCol="0">
            <a:spAutoFit/>
          </a:bodyPr>
          <a:lstStyle/>
          <a:p>
            <a:pPr>
              <a:buClr>
                <a:srgbClr val="7A0000"/>
              </a:buClr>
              <a:buFont typeface="Arial" pitchFamily="34" charset="0"/>
              <a:buChar char="•"/>
            </a:pPr>
            <a:r>
              <a:rPr lang="en-US" sz="2800" dirty="0" smtClean="0">
                <a:solidFill>
                  <a:srgbClr val="0070C0"/>
                </a:solidFill>
                <a:latin typeface="Arial" pitchFamily="34" charset="0"/>
                <a:cs typeface="Arial" pitchFamily="34" charset="0"/>
              </a:rPr>
              <a:t> </a:t>
            </a:r>
            <a:r>
              <a:rPr lang="en-US" sz="2800" dirty="0" smtClean="0">
                <a:solidFill>
                  <a:srgbClr val="002060"/>
                </a:solidFill>
                <a:latin typeface="Arial" pitchFamily="34" charset="0"/>
                <a:cs typeface="Arial" pitchFamily="34" charset="0"/>
              </a:rPr>
              <a:t>Low x regime</a:t>
            </a:r>
            <a:endParaRPr lang="en-US" sz="2000" dirty="0">
              <a:solidFill>
                <a:srgbClr val="0070C0"/>
              </a:solidFill>
              <a:latin typeface="Arial" pitchFamily="34" charset="0"/>
              <a:cs typeface="Arial" pitchFamily="34" charset="0"/>
            </a:endParaRPr>
          </a:p>
          <a:p>
            <a:pPr defTabSz="858838">
              <a:buClr>
                <a:srgbClr val="7A0000"/>
              </a:buClr>
            </a:pPr>
            <a:r>
              <a:rPr lang="en-US" sz="2800" dirty="0">
                <a:solidFill>
                  <a:srgbClr val="002060"/>
                </a:solidFill>
                <a:latin typeface="Arial" pitchFamily="34" charset="0"/>
                <a:cs typeface="Arial" pitchFamily="34" charset="0"/>
              </a:rPr>
              <a:t>	</a:t>
            </a:r>
            <a:r>
              <a:rPr lang="en-US" sz="2800" dirty="0" smtClean="0">
                <a:solidFill>
                  <a:srgbClr val="002060"/>
                </a:solidFill>
                <a:latin typeface="Arial" pitchFamily="34" charset="0"/>
                <a:cs typeface="Arial" pitchFamily="34" charset="0"/>
              </a:rPr>
              <a:t>x </a:t>
            </a:r>
            <a:r>
              <a:rPr lang="en-US" sz="2800" dirty="0" smtClean="0">
                <a:solidFill>
                  <a:srgbClr val="002060"/>
                </a:solidFill>
                <a:latin typeface="Arial" pitchFamily="34" charset="0"/>
                <a:cs typeface="Arial" pitchFamily="34" charset="0"/>
                <a:sym typeface="Wingdings 3"/>
              </a:rPr>
              <a:t> 0.0001</a:t>
            </a:r>
            <a:endParaRPr lang="en-US" sz="2800" dirty="0" smtClean="0">
              <a:solidFill>
                <a:srgbClr val="002060"/>
              </a:solidFill>
              <a:latin typeface="Arial" pitchFamily="34" charset="0"/>
              <a:cs typeface="Arial" pitchFamily="34" charset="0"/>
            </a:endParaRPr>
          </a:p>
        </p:txBody>
      </p:sp>
      <p:sp>
        <p:nvSpPr>
          <p:cNvPr id="15" name="TextBox 14"/>
          <p:cNvSpPr txBox="1"/>
          <p:nvPr/>
        </p:nvSpPr>
        <p:spPr>
          <a:xfrm>
            <a:off x="5715000" y="4648200"/>
            <a:ext cx="3041217" cy="1446550"/>
          </a:xfrm>
          <a:prstGeom prst="rect">
            <a:avLst/>
          </a:prstGeom>
          <a:noFill/>
        </p:spPr>
        <p:txBody>
          <a:bodyPr wrap="none" rtlCol="0">
            <a:spAutoFit/>
          </a:bodyPr>
          <a:lstStyle/>
          <a:p>
            <a:pPr>
              <a:buClr>
                <a:srgbClr val="7A0000"/>
              </a:buClr>
            </a:pPr>
            <a:r>
              <a:rPr lang="en-US" sz="4400" b="1" i="1" dirty="0" smtClean="0">
                <a:solidFill>
                  <a:srgbClr val="C00000"/>
                </a:solidFill>
                <a:latin typeface="Arial" pitchFamily="34" charset="0"/>
                <a:cs typeface="Arial" pitchFamily="34" charset="0"/>
              </a:rPr>
              <a:t>Discovery </a:t>
            </a:r>
          </a:p>
          <a:p>
            <a:pPr>
              <a:buClr>
                <a:srgbClr val="7A0000"/>
              </a:buClr>
            </a:pPr>
            <a:r>
              <a:rPr lang="en-US" sz="4400" b="1" i="1" dirty="0" smtClean="0">
                <a:solidFill>
                  <a:srgbClr val="C00000"/>
                </a:solidFill>
                <a:latin typeface="Arial" pitchFamily="34" charset="0"/>
                <a:cs typeface="Arial" pitchFamily="34" charset="0"/>
              </a:rPr>
              <a:t>Potential!</a:t>
            </a:r>
            <a:endParaRPr lang="en-US" sz="5400" b="1" i="1" dirty="0" smtClean="0">
              <a:solidFill>
                <a:srgbClr val="C00000"/>
              </a:solidFill>
              <a:latin typeface="Arial"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val="1742935956"/>
              </p:ext>
            </p:extLst>
          </p:nvPr>
        </p:nvGraphicFramePr>
        <p:xfrm>
          <a:off x="2628" y="3152775"/>
          <a:ext cx="5334000"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87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22528" y="127388"/>
            <a:ext cx="7870485" cy="524545"/>
          </a:xfrm>
          <a:prstGeom prst="rect">
            <a:avLst/>
          </a:prstGeom>
          <a:noFill/>
          <a:ln w="9525">
            <a:noFill/>
            <a:miter lim="800000"/>
            <a:headEnd/>
            <a:tailEnd/>
          </a:ln>
          <a:effectLst/>
        </p:spPr>
        <p:txBody>
          <a:bodyPr vert="horz" wrap="square" lIns="91301" tIns="45652" rIns="91301" bIns="45652" numCol="1" anchor="ctr" anchorCtr="0" compatLnSpc="1">
            <a:prstTxWarp prst="textNoShape">
              <a:avLst/>
            </a:prstTxWarp>
          </a:bodyPr>
          <a:lstStyle/>
          <a:p>
            <a:pPr algn="ctr" defTabSz="914293"/>
            <a:r>
              <a:rPr lang="en-US" sz="3200" b="1" kern="0" dirty="0">
                <a:latin typeface="Arial" panose="020B0604020202020204" pitchFamily="34" charset="0"/>
                <a:ea typeface="ＭＳ Ｐゴシック" charset="-128"/>
                <a:cs typeface="Arial" panose="020B0604020202020204" pitchFamily="34" charset="0"/>
              </a:rPr>
              <a:t>S</a:t>
            </a:r>
            <a:r>
              <a:rPr lang="en-US" sz="3200" b="1" kern="0" dirty="0" smtClean="0">
                <a:latin typeface="Arial" panose="020B0604020202020204" pitchFamily="34" charset="0"/>
                <a:ea typeface="ＭＳ Ｐゴシック" charset="-128"/>
                <a:cs typeface="Arial" panose="020B0604020202020204" pitchFamily="34" charset="0"/>
              </a:rPr>
              <a:t>patial Imaging </a:t>
            </a:r>
            <a:r>
              <a:rPr lang="en-US" sz="3200" b="1" kern="0" dirty="0">
                <a:latin typeface="Arial" panose="020B0604020202020204" pitchFamily="34" charset="0"/>
                <a:ea typeface="ＭＳ Ｐゴシック" charset="-128"/>
                <a:cs typeface="Arial" panose="020B0604020202020204" pitchFamily="34" charset="0"/>
              </a:rPr>
              <a:t>of </a:t>
            </a:r>
            <a:r>
              <a:rPr lang="en-US" sz="3200" b="1" kern="0" dirty="0" smtClean="0">
                <a:latin typeface="Arial" panose="020B0604020202020204" pitchFamily="34" charset="0"/>
                <a:ea typeface="ＭＳ Ｐゴシック" charset="-128"/>
                <a:cs typeface="Arial" panose="020B0604020202020204" pitchFamily="34" charset="0"/>
              </a:rPr>
              <a:t>Gluon Density at EIC</a:t>
            </a:r>
            <a:endParaRPr lang="en-US" sz="3200" b="1" kern="0" dirty="0">
              <a:latin typeface="Arial" panose="020B0604020202020204" pitchFamily="34" charset="0"/>
              <a:ea typeface="ＭＳ Ｐゴシック" charset="-128"/>
              <a:cs typeface="Arial" panose="020B0604020202020204" pitchFamily="34" charset="0"/>
            </a:endParaRPr>
          </a:p>
        </p:txBody>
      </p:sp>
      <p:sp>
        <p:nvSpPr>
          <p:cNvPr id="6" name="Rectangle 15"/>
          <p:cNvSpPr>
            <a:spLocks noChangeArrowheads="1"/>
          </p:cNvSpPr>
          <p:nvPr/>
        </p:nvSpPr>
        <p:spPr bwMode="auto">
          <a:xfrm>
            <a:off x="76584" y="742040"/>
            <a:ext cx="5320756" cy="421300"/>
          </a:xfrm>
          <a:prstGeom prst="rect">
            <a:avLst/>
          </a:prstGeom>
          <a:noFill/>
          <a:ln w="9525">
            <a:noFill/>
            <a:miter lim="800000"/>
            <a:headEnd/>
            <a:tailEnd/>
          </a:ln>
          <a:effectLst/>
        </p:spPr>
        <p:txBody>
          <a:bodyPr wrap="none" lIns="81949" tIns="40973" rIns="81949" bIns="40973">
            <a:prstTxWarp prst="textNoShape">
              <a:avLst/>
            </a:prstTxWarp>
            <a:spAutoFit/>
          </a:bodyPr>
          <a:lstStyle/>
          <a:p>
            <a:pPr defTabSz="457200">
              <a:buClr>
                <a:srgbClr val="C00000"/>
              </a:buClr>
              <a:buFont typeface="Wingdings" charset="2"/>
              <a:buChar char="Ø"/>
            </a:pPr>
            <a:r>
              <a:rPr lang="en-US" sz="2200" dirty="0">
                <a:solidFill>
                  <a:srgbClr val="006600"/>
                </a:solidFill>
                <a:latin typeface="Arial Rounded MT Bold" charset="0"/>
              </a:rPr>
              <a:t> </a:t>
            </a:r>
            <a:r>
              <a:rPr lang="en-US" sz="2200" dirty="0" smtClean="0">
                <a:solidFill>
                  <a:srgbClr val="0000FF"/>
                </a:solidFill>
                <a:latin typeface="Arial Rounded MT Bold" charset="0"/>
              </a:rPr>
              <a:t>Exclusive vector meson production:</a:t>
            </a:r>
            <a:endParaRPr lang="en-US" sz="2200" dirty="0">
              <a:solidFill>
                <a:srgbClr val="0000FF"/>
              </a:solidFill>
              <a:latin typeface="Arial Rounded MT Bold" charset="0"/>
            </a:endParaRPr>
          </a:p>
        </p:txBody>
      </p:sp>
      <p:pic>
        <p:nvPicPr>
          <p:cNvPr id="33" name="Picture 32" descr="Screen shot 2013-02-14 at 2.41.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5" y="1161204"/>
            <a:ext cx="2788355" cy="1277471"/>
          </a:xfrm>
          <a:prstGeom prst="rect">
            <a:avLst/>
          </a:prstGeom>
          <a:ln w="6350">
            <a:solidFill>
              <a:schemeClr val="tx1"/>
            </a:solidFill>
          </a:ln>
          <a:effectLst>
            <a:outerShdw blurRad="292100" dist="139700" dir="2700000" algn="tl" rotWithShape="0">
              <a:srgbClr val="333333">
                <a:alpha val="65000"/>
              </a:srgbClr>
            </a:outerShdw>
          </a:effectLst>
        </p:spPr>
      </p:pic>
      <p:cxnSp>
        <p:nvCxnSpPr>
          <p:cNvPr id="38" name="Straight Arrow Connector 37"/>
          <p:cNvCxnSpPr/>
          <p:nvPr/>
        </p:nvCxnSpPr>
        <p:spPr>
          <a:xfrm flipV="1">
            <a:off x="1761836" y="2361617"/>
            <a:ext cx="0" cy="336176"/>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831110" y="2429062"/>
            <a:ext cx="691504" cy="359858"/>
          </a:xfrm>
          <a:prstGeom prst="rect">
            <a:avLst/>
          </a:prstGeom>
          <a:noFill/>
        </p:spPr>
        <p:txBody>
          <a:bodyPr wrap="none" lIns="82058" tIns="41029" rIns="82058" bIns="41029" rtlCol="0">
            <a:spAutoFit/>
          </a:bodyPr>
          <a:lstStyle/>
          <a:p>
            <a:pPr defTabSz="457200"/>
            <a:r>
              <a:rPr lang="en-US" dirty="0" smtClean="0">
                <a:solidFill>
                  <a:srgbClr val="C00000"/>
                </a:solidFill>
                <a:latin typeface="Arial" panose="020B0604020202020204" pitchFamily="34" charset="0"/>
                <a:cs typeface="Arial" panose="020B0604020202020204" pitchFamily="34" charset="0"/>
              </a:rPr>
              <a:t>t-</a:t>
            </a:r>
            <a:r>
              <a:rPr lang="en-US" dirty="0" err="1" smtClean="0">
                <a:solidFill>
                  <a:srgbClr val="C00000"/>
                </a:solidFill>
                <a:latin typeface="Arial" panose="020B0604020202020204" pitchFamily="34" charset="0"/>
                <a:cs typeface="Arial" panose="020B0604020202020204" pitchFamily="34" charset="0"/>
              </a:rPr>
              <a:t>dep</a:t>
            </a:r>
            <a:endParaRPr lang="en-US" dirty="0">
              <a:solidFill>
                <a:srgbClr val="C00000"/>
              </a:solidFill>
              <a:latin typeface="Arial" panose="020B0604020202020204" pitchFamily="34" charset="0"/>
              <a:cs typeface="Arial" panose="020B0604020202020204" pitchFamily="34" charset="0"/>
            </a:endParaRPr>
          </a:p>
        </p:txBody>
      </p:sp>
      <p:sp>
        <p:nvSpPr>
          <p:cNvPr id="34" name="TextBox 33"/>
          <p:cNvSpPr txBox="1"/>
          <p:nvPr/>
        </p:nvSpPr>
        <p:spPr>
          <a:xfrm>
            <a:off x="3311237" y="1156447"/>
            <a:ext cx="1370601" cy="359858"/>
          </a:xfrm>
          <a:prstGeom prst="rect">
            <a:avLst/>
          </a:prstGeom>
          <a:noFill/>
        </p:spPr>
        <p:txBody>
          <a:bodyPr wrap="none" lIns="82058" tIns="41029" rIns="82058" bIns="41029" rtlCol="0">
            <a:spAutoFit/>
          </a:bodyPr>
          <a:lstStyle/>
          <a:p>
            <a:pPr defTabSz="457200"/>
            <a:r>
              <a:rPr lang="en-US" dirty="0" smtClean="0">
                <a:solidFill>
                  <a:prstClr val="black"/>
                </a:solidFill>
              </a:rPr>
              <a:t>J/</a:t>
            </a:r>
            <a:r>
              <a:rPr lang="en-US" dirty="0" err="1" smtClean="0">
                <a:solidFill>
                  <a:prstClr val="black"/>
                </a:solidFill>
              </a:rPr>
              <a:t>Ψ</a:t>
            </a:r>
            <a:r>
              <a:rPr lang="en-US" dirty="0" smtClean="0">
                <a:solidFill>
                  <a:prstClr val="black"/>
                </a:solidFill>
              </a:rPr>
              <a:t>, </a:t>
            </a:r>
            <a:r>
              <a:rPr lang="en-US" dirty="0" err="1" smtClean="0">
                <a:solidFill>
                  <a:prstClr val="black"/>
                </a:solidFill>
              </a:rPr>
              <a:t>Φ</a:t>
            </a:r>
            <a:r>
              <a:rPr lang="en-US" dirty="0" smtClean="0">
                <a:solidFill>
                  <a:prstClr val="black"/>
                </a:solidFill>
              </a:rPr>
              <a:t>, …</a:t>
            </a:r>
            <a:endParaRPr lang="en-US" dirty="0">
              <a:solidFill>
                <a:prstClr val="black"/>
              </a:solidFill>
            </a:endParaRPr>
          </a:p>
        </p:txBody>
      </p:sp>
      <p:pic>
        <p:nvPicPr>
          <p:cNvPr id="43" name="Picture 4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091" y="932326"/>
            <a:ext cx="1108364" cy="556013"/>
          </a:xfrm>
          <a:prstGeom prst="rect">
            <a:avLst/>
          </a:prstGeom>
        </p:spPr>
      </p:pic>
      <p:sp>
        <p:nvSpPr>
          <p:cNvPr id="35" name="TextBox 34"/>
          <p:cNvSpPr txBox="1"/>
          <p:nvPr/>
        </p:nvSpPr>
        <p:spPr>
          <a:xfrm>
            <a:off x="948654" y="1073272"/>
            <a:ext cx="333996" cy="359858"/>
          </a:xfrm>
          <a:prstGeom prst="rect">
            <a:avLst/>
          </a:prstGeom>
          <a:noFill/>
        </p:spPr>
        <p:txBody>
          <a:bodyPr wrap="none" lIns="82058" tIns="41029" rIns="82058" bIns="41029" rtlCol="0">
            <a:spAutoFit/>
          </a:bodyPr>
          <a:lstStyle/>
          <a:p>
            <a:pPr defTabSz="457200"/>
            <a:r>
              <a:rPr lang="en-US" dirty="0" smtClean="0">
                <a:solidFill>
                  <a:prstClr val="black"/>
                </a:solidFill>
              </a:rPr>
              <a:t>Q</a:t>
            </a:r>
            <a:endParaRPr lang="en-US" dirty="0">
              <a:solidFill>
                <a:prstClr val="black"/>
              </a:solidFill>
            </a:endParaRPr>
          </a:p>
        </p:txBody>
      </p:sp>
      <p:grpSp>
        <p:nvGrpSpPr>
          <p:cNvPr id="3" name="Group 45"/>
          <p:cNvGrpSpPr/>
          <p:nvPr/>
        </p:nvGrpSpPr>
        <p:grpSpPr>
          <a:xfrm>
            <a:off x="4849090" y="1680883"/>
            <a:ext cx="4006455" cy="772744"/>
            <a:chOff x="5334000" y="1905000"/>
            <a:chExt cx="4407101" cy="875776"/>
          </a:xfrm>
        </p:grpSpPr>
        <p:sp>
          <p:nvSpPr>
            <p:cNvPr id="37" name="TextBox 36"/>
            <p:cNvSpPr txBox="1"/>
            <p:nvPr/>
          </p:nvSpPr>
          <p:spPr>
            <a:xfrm>
              <a:off x="5334000" y="1905000"/>
              <a:ext cx="3846117" cy="418576"/>
            </a:xfrm>
            <a:prstGeom prst="rect">
              <a:avLst/>
            </a:prstGeom>
            <a:noFill/>
          </p:spPr>
          <p:txBody>
            <a:bodyPr wrap="none" rtlCol="0">
              <a:spAutoFit/>
            </a:bodyPr>
            <a:lstStyle/>
            <a:p>
              <a:pPr marL="307718" indent="-307718" defTabSz="457200">
                <a:buFont typeface="Wingdings" charset="2"/>
                <a:buChar char="²"/>
              </a:pPr>
              <a:r>
                <a:rPr lang="en-US" dirty="0" smtClean="0">
                  <a:solidFill>
                    <a:srgbClr val="008000"/>
                  </a:solidFill>
                  <a:latin typeface="Arial" panose="020B0604020202020204" pitchFamily="34" charset="0"/>
                  <a:cs typeface="Arial" panose="020B0604020202020204" pitchFamily="34" charset="0"/>
                </a:rPr>
                <a:t>Fourier transform of the t-</a:t>
              </a:r>
              <a:r>
                <a:rPr lang="en-US" dirty="0" err="1" smtClean="0">
                  <a:solidFill>
                    <a:srgbClr val="008000"/>
                  </a:solidFill>
                  <a:latin typeface="Arial" panose="020B0604020202020204" pitchFamily="34" charset="0"/>
                  <a:cs typeface="Arial" panose="020B0604020202020204" pitchFamily="34" charset="0"/>
                </a:rPr>
                <a:t>dep</a:t>
              </a:r>
              <a:endParaRPr lang="en-US" dirty="0">
                <a:solidFill>
                  <a:srgbClr val="008000"/>
                </a:solidFill>
                <a:latin typeface="Arial" panose="020B0604020202020204" pitchFamily="34" charset="0"/>
                <a:cs typeface="Arial" panose="020B0604020202020204" pitchFamily="34" charset="0"/>
              </a:endParaRPr>
            </a:p>
          </p:txBody>
        </p:sp>
        <p:sp>
          <p:nvSpPr>
            <p:cNvPr id="44" name="Right Arrow 43"/>
            <p:cNvSpPr/>
            <p:nvPr/>
          </p:nvSpPr>
          <p:spPr>
            <a:xfrm flipV="1">
              <a:off x="5410200" y="2438400"/>
              <a:ext cx="533400" cy="228599"/>
            </a:xfrm>
            <a:prstGeom prst="rightArrow">
              <a:avLst/>
            </a:prstGeom>
            <a:solidFill>
              <a:srgbClr val="09AB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Arial" panose="020B0604020202020204" pitchFamily="34" charset="0"/>
                <a:cs typeface="Arial" panose="020B0604020202020204" pitchFamily="34" charset="0"/>
              </a:endParaRPr>
            </a:p>
          </p:txBody>
        </p:sp>
        <p:sp>
          <p:nvSpPr>
            <p:cNvPr id="45" name="TextBox 44"/>
            <p:cNvSpPr txBox="1"/>
            <p:nvPr/>
          </p:nvSpPr>
          <p:spPr>
            <a:xfrm>
              <a:off x="6096000" y="2362200"/>
              <a:ext cx="3645101" cy="418576"/>
            </a:xfrm>
            <a:prstGeom prst="rect">
              <a:avLst/>
            </a:prstGeom>
            <a:noFill/>
          </p:spPr>
          <p:txBody>
            <a:bodyPr wrap="none" rtlCol="0">
              <a:spAutoFit/>
            </a:bodyPr>
            <a:lstStyle/>
            <a:p>
              <a:pPr defTabSz="457200"/>
              <a:r>
                <a:rPr lang="en-US" dirty="0" smtClean="0">
                  <a:solidFill>
                    <a:srgbClr val="E810FF"/>
                  </a:solidFill>
                  <a:latin typeface="Arial" panose="020B0604020202020204" pitchFamily="34" charset="0"/>
                  <a:cs typeface="Arial" panose="020B0604020202020204" pitchFamily="34" charset="0"/>
                </a:rPr>
                <a:t>Spatial imaging of glue density</a:t>
              </a:r>
              <a:endParaRPr lang="en-US" dirty="0">
                <a:solidFill>
                  <a:srgbClr val="E810FF"/>
                </a:solidFill>
                <a:latin typeface="Arial" panose="020B0604020202020204" pitchFamily="34" charset="0"/>
                <a:cs typeface="Arial" panose="020B0604020202020204" pitchFamily="34" charset="0"/>
              </a:endParaRPr>
            </a:p>
          </p:txBody>
        </p:sp>
      </p:grpSp>
      <p:sp>
        <p:nvSpPr>
          <p:cNvPr id="47" name="TextBox 46"/>
          <p:cNvSpPr txBox="1"/>
          <p:nvPr/>
        </p:nvSpPr>
        <p:spPr>
          <a:xfrm>
            <a:off x="4849091" y="2487706"/>
            <a:ext cx="3039903" cy="359858"/>
          </a:xfrm>
          <a:prstGeom prst="rect">
            <a:avLst/>
          </a:prstGeom>
          <a:noFill/>
        </p:spPr>
        <p:txBody>
          <a:bodyPr wrap="none" lIns="82058" tIns="41029" rIns="82058" bIns="41029" rtlCol="0">
            <a:spAutoFit/>
          </a:bodyPr>
          <a:lstStyle/>
          <a:p>
            <a:pPr marL="307718" indent="-307718" defTabSz="457200">
              <a:buFont typeface="Wingdings" charset="2"/>
              <a:buChar char="²"/>
            </a:pPr>
            <a:r>
              <a:rPr lang="en-US" dirty="0" smtClean="0">
                <a:solidFill>
                  <a:srgbClr val="008000"/>
                </a:solidFill>
                <a:latin typeface="Arial" panose="020B0604020202020204" pitchFamily="34" charset="0"/>
                <a:cs typeface="Arial" panose="020B0604020202020204" pitchFamily="34" charset="0"/>
              </a:rPr>
              <a:t>Resolution ~ 1/Q or 1/M</a:t>
            </a:r>
            <a:r>
              <a:rPr lang="en-US" baseline="-25000" dirty="0" smtClean="0">
                <a:solidFill>
                  <a:srgbClr val="008000"/>
                </a:solidFill>
                <a:latin typeface="Arial" panose="020B0604020202020204" pitchFamily="34" charset="0"/>
                <a:cs typeface="Arial" panose="020B0604020202020204" pitchFamily="34" charset="0"/>
              </a:rPr>
              <a:t>Q</a:t>
            </a:r>
            <a:endParaRPr lang="en-US" baseline="-25000" dirty="0">
              <a:solidFill>
                <a:srgbClr val="008000"/>
              </a:solidFill>
              <a:latin typeface="Arial" panose="020B0604020202020204" pitchFamily="34" charset="0"/>
              <a:cs typeface="Arial" panose="020B0604020202020204" pitchFamily="34" charset="0"/>
            </a:endParaRPr>
          </a:p>
        </p:txBody>
      </p:sp>
      <p:grpSp>
        <p:nvGrpSpPr>
          <p:cNvPr id="8" name="Group 50"/>
          <p:cNvGrpSpPr/>
          <p:nvPr/>
        </p:nvGrpSpPr>
        <p:grpSpPr>
          <a:xfrm>
            <a:off x="6625465" y="2891118"/>
            <a:ext cx="2327415" cy="1075765"/>
            <a:chOff x="609600" y="1676400"/>
            <a:chExt cx="2819400" cy="1371600"/>
          </a:xfrm>
        </p:grpSpPr>
        <p:grpSp>
          <p:nvGrpSpPr>
            <p:cNvPr id="10" name="Group 51"/>
            <p:cNvGrpSpPr/>
            <p:nvPr/>
          </p:nvGrpSpPr>
          <p:grpSpPr>
            <a:xfrm>
              <a:off x="609600" y="1676400"/>
              <a:ext cx="2286000" cy="1364977"/>
              <a:chOff x="609600" y="1828800"/>
              <a:chExt cx="2286000" cy="1364977"/>
            </a:xfrm>
          </p:grpSpPr>
          <p:grpSp>
            <p:nvGrpSpPr>
              <p:cNvPr id="11" name="Group 60"/>
              <p:cNvGrpSpPr/>
              <p:nvPr/>
            </p:nvGrpSpPr>
            <p:grpSpPr>
              <a:xfrm>
                <a:off x="609600" y="1828800"/>
                <a:ext cx="2286000" cy="1364977"/>
                <a:chOff x="762000" y="1828800"/>
                <a:chExt cx="2286000" cy="1364977"/>
              </a:xfrm>
            </p:grpSpPr>
            <p:grpSp>
              <p:nvGrpSpPr>
                <p:cNvPr id="12" name="Group 63"/>
                <p:cNvGrpSpPr/>
                <p:nvPr/>
              </p:nvGrpSpPr>
              <p:grpSpPr>
                <a:xfrm>
                  <a:off x="1371600" y="1828800"/>
                  <a:ext cx="1676400" cy="1364977"/>
                  <a:chOff x="762000" y="1752600"/>
                  <a:chExt cx="1676400" cy="1364977"/>
                </a:xfrm>
              </p:grpSpPr>
              <p:pic>
                <p:nvPicPr>
                  <p:cNvPr id="66" name="Picture 2"/>
                  <p:cNvPicPr>
                    <a:picLocks noChangeAspect="1" noChangeArrowheads="1"/>
                  </p:cNvPicPr>
                  <p:nvPr/>
                </p:nvPicPr>
                <p:blipFill>
                  <a:blip r:embed="rId5"/>
                  <a:srcRect/>
                  <a:stretch>
                    <a:fillRect/>
                  </a:stretch>
                </p:blipFill>
                <p:spPr bwMode="auto">
                  <a:xfrm>
                    <a:off x="762000" y="1752600"/>
                    <a:ext cx="1143000" cy="1364977"/>
                  </a:xfrm>
                  <a:prstGeom prst="rect">
                    <a:avLst/>
                  </a:prstGeom>
                  <a:noFill/>
                  <a:ln w="9525">
                    <a:noFill/>
                    <a:miter lim="800000"/>
                    <a:headEnd/>
                    <a:tailEnd/>
                  </a:ln>
                  <a:effectLst/>
                </p:spPr>
              </p:pic>
              <p:grpSp>
                <p:nvGrpSpPr>
                  <p:cNvPr id="13" name="Group 66"/>
                  <p:cNvGrpSpPr/>
                  <p:nvPr/>
                </p:nvGrpSpPr>
                <p:grpSpPr>
                  <a:xfrm>
                    <a:off x="1676400" y="2209800"/>
                    <a:ext cx="762000" cy="609600"/>
                    <a:chOff x="1676400" y="2209800"/>
                    <a:chExt cx="762000" cy="609600"/>
                  </a:xfrm>
                </p:grpSpPr>
                <p:cxnSp>
                  <p:nvCxnSpPr>
                    <p:cNvPr id="68" name="Straight Arrow Connector 67"/>
                    <p:cNvCxnSpPr/>
                    <p:nvPr/>
                  </p:nvCxnSpPr>
                  <p:spPr>
                    <a:xfrm>
                      <a:off x="1676400" y="2209800"/>
                      <a:ext cx="762000" cy="0"/>
                    </a:xfrm>
                    <a:prstGeom prst="straightConnector1">
                      <a:avLst/>
                    </a:prstGeom>
                    <a:ln w="38100">
                      <a:solidFill>
                        <a:srgbClr val="09AB3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1676400" y="2362200"/>
                      <a:ext cx="762000" cy="0"/>
                    </a:xfrm>
                    <a:prstGeom prst="straightConnector1">
                      <a:avLst/>
                    </a:prstGeom>
                    <a:ln w="38100">
                      <a:solidFill>
                        <a:srgbClr val="09AB3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1676400" y="2667000"/>
                      <a:ext cx="762000" cy="0"/>
                    </a:xfrm>
                    <a:prstGeom prst="straightConnector1">
                      <a:avLst/>
                    </a:prstGeom>
                    <a:ln w="38100">
                      <a:solidFill>
                        <a:srgbClr val="09AB3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676400" y="2819400"/>
                      <a:ext cx="762000" cy="0"/>
                    </a:xfrm>
                    <a:prstGeom prst="straightConnector1">
                      <a:avLst/>
                    </a:prstGeom>
                    <a:ln w="38100">
                      <a:solidFill>
                        <a:srgbClr val="09AB3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1752600" y="2514600"/>
                      <a:ext cx="685800" cy="0"/>
                    </a:xfrm>
                    <a:prstGeom prst="straightConnector1">
                      <a:avLst/>
                    </a:prstGeom>
                    <a:ln w="38100">
                      <a:solidFill>
                        <a:srgbClr val="09AB37"/>
                      </a:solidFill>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65" name="Right Arrow 64"/>
                <p:cNvSpPr/>
                <p:nvPr/>
              </p:nvSpPr>
              <p:spPr>
                <a:xfrm>
                  <a:off x="762000" y="2438400"/>
                  <a:ext cx="685800" cy="228600"/>
                </a:xfrm>
                <a:prstGeom prst="rightArrow">
                  <a:avLst/>
                </a:prstGeom>
                <a:solidFill>
                  <a:srgbClr val="09AB37"/>
                </a:solidFill>
                <a:ln>
                  <a:solidFill>
                    <a:srgbClr val="09A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pic>
            <p:nvPicPr>
              <p:cNvPr id="62" name="Picture 6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882" y="2184419"/>
                <a:ext cx="139700" cy="177800"/>
              </a:xfrm>
              <a:prstGeom prst="rect">
                <a:avLst/>
              </a:prstGeom>
            </p:spPr>
          </p:pic>
          <p:pic>
            <p:nvPicPr>
              <p:cNvPr id="63" name="Picture 6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6486" y="1996282"/>
                <a:ext cx="266700" cy="177800"/>
              </a:xfrm>
              <a:prstGeom prst="rect">
                <a:avLst/>
              </a:prstGeom>
            </p:spPr>
          </p:pic>
        </p:grpSp>
        <p:grpSp>
          <p:nvGrpSpPr>
            <p:cNvPr id="15" name="Group 53"/>
            <p:cNvGrpSpPr/>
            <p:nvPr/>
          </p:nvGrpSpPr>
          <p:grpSpPr>
            <a:xfrm>
              <a:off x="914399" y="2286000"/>
              <a:ext cx="2514601" cy="762000"/>
              <a:chOff x="914400" y="2362200"/>
              <a:chExt cx="2514600" cy="762000"/>
            </a:xfrm>
          </p:grpSpPr>
          <p:grpSp>
            <p:nvGrpSpPr>
              <p:cNvPr id="16" name="Group 55"/>
              <p:cNvGrpSpPr/>
              <p:nvPr/>
            </p:nvGrpSpPr>
            <p:grpSpPr>
              <a:xfrm>
                <a:off x="914400" y="2743200"/>
                <a:ext cx="2514600" cy="76200"/>
                <a:chOff x="533400" y="1803400"/>
                <a:chExt cx="2514600" cy="25400"/>
              </a:xfrm>
            </p:grpSpPr>
            <p:cxnSp>
              <p:nvCxnSpPr>
                <p:cNvPr id="59" name="Straight Connector 58"/>
                <p:cNvCxnSpPr/>
                <p:nvPr/>
              </p:nvCxnSpPr>
              <p:spPr>
                <a:xfrm>
                  <a:off x="533400" y="1828800"/>
                  <a:ext cx="2514600" cy="0"/>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33400" y="1803400"/>
                  <a:ext cx="2514600" cy="0"/>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7" name="Straight Arrow Connector 56"/>
              <p:cNvCxnSpPr/>
              <p:nvPr/>
            </p:nvCxnSpPr>
            <p:spPr>
              <a:xfrm>
                <a:off x="3276600" y="2362200"/>
                <a:ext cx="0" cy="30480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3276600" y="2895600"/>
                <a:ext cx="0" cy="22860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pic>
        <p:nvPicPr>
          <p:cNvPr id="51" name="Picture 5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8827075" y="2860995"/>
            <a:ext cx="184816" cy="508242"/>
          </a:xfrm>
          <a:prstGeom prst="rect">
            <a:avLst/>
          </a:prstGeom>
        </p:spPr>
      </p:pic>
      <p:grpSp>
        <p:nvGrpSpPr>
          <p:cNvPr id="14" name="Group 13"/>
          <p:cNvGrpSpPr/>
          <p:nvPr/>
        </p:nvGrpSpPr>
        <p:grpSpPr>
          <a:xfrm>
            <a:off x="99231" y="2773448"/>
            <a:ext cx="8413327" cy="3586534"/>
            <a:chOff x="99231" y="2773448"/>
            <a:chExt cx="8413327" cy="3586534"/>
          </a:xfrm>
        </p:grpSpPr>
        <p:grpSp>
          <p:nvGrpSpPr>
            <p:cNvPr id="46" name="Group 45"/>
            <p:cNvGrpSpPr/>
            <p:nvPr/>
          </p:nvGrpSpPr>
          <p:grpSpPr>
            <a:xfrm>
              <a:off x="99231" y="2773448"/>
              <a:ext cx="8413327" cy="3586534"/>
              <a:chOff x="99231" y="2773448"/>
              <a:chExt cx="8413327" cy="3586534"/>
            </a:xfrm>
          </p:grpSpPr>
          <p:grpSp>
            <p:nvGrpSpPr>
              <p:cNvPr id="7" name="Group 2"/>
              <p:cNvGrpSpPr/>
              <p:nvPr/>
            </p:nvGrpSpPr>
            <p:grpSpPr>
              <a:xfrm>
                <a:off x="99231" y="2773448"/>
                <a:ext cx="8413327" cy="3416284"/>
                <a:chOff x="228600" y="2823971"/>
                <a:chExt cx="11091062" cy="4340026"/>
              </a:xfrm>
            </p:grpSpPr>
            <p:sp>
              <p:nvSpPr>
                <p:cNvPr id="9" name="TextBox 8"/>
                <p:cNvSpPr txBox="1"/>
                <p:nvPr/>
              </p:nvSpPr>
              <p:spPr>
                <a:xfrm>
                  <a:off x="7602923" y="5791597"/>
                  <a:ext cx="3716739" cy="1372400"/>
                </a:xfrm>
                <a:prstGeom prst="rect">
                  <a:avLst/>
                </a:prstGeom>
                <a:noFill/>
              </p:spPr>
              <p:txBody>
                <a:bodyPr wrap="square" rtlCol="0">
                  <a:spAutoFit/>
                </a:bodyPr>
                <a:lstStyle/>
                <a:p>
                  <a:pPr algn="ctr" defTabSz="457200">
                    <a:lnSpc>
                      <a:spcPct val="120000"/>
                    </a:lnSpc>
                  </a:pPr>
                  <a:r>
                    <a:rPr lang="en-US" dirty="0" smtClean="0">
                      <a:solidFill>
                        <a:srgbClr val="0000FF"/>
                      </a:solidFill>
                      <a:latin typeface="Arial" panose="020B0604020202020204" pitchFamily="34" charset="0"/>
                      <a:cs typeface="Arial" panose="020B0604020202020204" pitchFamily="34" charset="0"/>
                    </a:rPr>
                    <a:t>Images of gluons</a:t>
                  </a:r>
                </a:p>
                <a:p>
                  <a:pPr algn="ctr" defTabSz="457200">
                    <a:lnSpc>
                      <a:spcPct val="120000"/>
                    </a:lnSpc>
                  </a:pPr>
                  <a:r>
                    <a:rPr lang="en-US" dirty="0">
                      <a:solidFill>
                        <a:srgbClr val="0000FF"/>
                      </a:solidFill>
                      <a:latin typeface="Arial" panose="020B0604020202020204" pitchFamily="34" charset="0"/>
                      <a:cs typeface="Arial" panose="020B0604020202020204" pitchFamily="34" charset="0"/>
                    </a:rPr>
                    <a:t>f</a:t>
                  </a:r>
                  <a:r>
                    <a:rPr lang="en-US" dirty="0" smtClean="0">
                      <a:solidFill>
                        <a:srgbClr val="0000FF"/>
                      </a:solidFill>
                      <a:latin typeface="Arial" panose="020B0604020202020204" pitchFamily="34" charset="0"/>
                      <a:cs typeface="Arial" panose="020B0604020202020204" pitchFamily="34" charset="0"/>
                    </a:rPr>
                    <a:t>rom exclusive</a:t>
                  </a:r>
                </a:p>
                <a:p>
                  <a:pPr algn="ctr" defTabSz="457200">
                    <a:lnSpc>
                      <a:spcPct val="120000"/>
                    </a:lnSpc>
                  </a:pPr>
                  <a:r>
                    <a:rPr lang="en-US" dirty="0" smtClean="0">
                      <a:solidFill>
                        <a:srgbClr val="0000FF"/>
                      </a:solidFill>
                      <a:latin typeface="Arial" panose="020B0604020202020204" pitchFamily="34" charset="0"/>
                      <a:cs typeface="Arial" panose="020B0604020202020204" pitchFamily="34" charset="0"/>
                    </a:rPr>
                    <a:t>J/</a:t>
                  </a:r>
                  <a:r>
                    <a:rPr lang="en-US" dirty="0" err="1" smtClean="0">
                      <a:solidFill>
                        <a:srgbClr val="0000FF"/>
                      </a:solidFill>
                      <a:latin typeface="Arial" panose="020B0604020202020204" pitchFamily="34" charset="0"/>
                      <a:cs typeface="Arial" panose="020B0604020202020204" pitchFamily="34" charset="0"/>
                    </a:rPr>
                    <a:t>ψ</a:t>
                  </a:r>
                  <a:r>
                    <a:rPr lang="en-US" dirty="0" smtClean="0">
                      <a:solidFill>
                        <a:srgbClr val="0000FF"/>
                      </a:solidFill>
                      <a:latin typeface="Arial" panose="020B0604020202020204" pitchFamily="34" charset="0"/>
                      <a:cs typeface="Arial" panose="020B0604020202020204" pitchFamily="34" charset="0"/>
                    </a:rPr>
                    <a:t> production</a:t>
                  </a:r>
                </a:p>
              </p:txBody>
            </p:sp>
            <p:sp>
              <p:nvSpPr>
                <p:cNvPr id="48" name="Rectangle 15"/>
                <p:cNvSpPr>
                  <a:spLocks noChangeArrowheads="1"/>
                </p:cNvSpPr>
                <p:nvPr/>
              </p:nvSpPr>
              <p:spPr bwMode="auto">
                <a:xfrm>
                  <a:off x="228600" y="2823971"/>
                  <a:ext cx="7031666" cy="547235"/>
                </a:xfrm>
                <a:prstGeom prst="rect">
                  <a:avLst/>
                </a:prstGeom>
                <a:noFill/>
                <a:ln w="9525">
                  <a:noFill/>
                  <a:miter lim="800000"/>
                  <a:headEnd/>
                  <a:tailEnd/>
                </a:ln>
                <a:effectLst/>
              </p:spPr>
              <p:txBody>
                <a:bodyPr wrap="square" lIns="91318" tIns="45657" rIns="91318" bIns="45657">
                  <a:prstTxWarp prst="textNoShape">
                    <a:avLst/>
                  </a:prstTxWarp>
                  <a:spAutoFit/>
                </a:bodyPr>
                <a:lstStyle/>
                <a:p>
                  <a:pPr defTabSz="457200">
                    <a:buClr>
                      <a:srgbClr val="C00000"/>
                    </a:buClr>
                    <a:buFont typeface="Wingdings" charset="2"/>
                    <a:buChar char="Ø"/>
                  </a:pPr>
                  <a:r>
                    <a:rPr lang="en-US" sz="2200" dirty="0">
                      <a:solidFill>
                        <a:srgbClr val="0000FF"/>
                      </a:solidFill>
                      <a:latin typeface="Arial Rounded MT Bold" charset="0"/>
                    </a:rPr>
                    <a:t> </a:t>
                  </a:r>
                  <a:r>
                    <a:rPr lang="en-US" sz="2200" dirty="0" smtClean="0">
                      <a:solidFill>
                        <a:srgbClr val="0000FF"/>
                      </a:solidFill>
                      <a:latin typeface="Arial Rounded MT Bold" charset="0"/>
                    </a:rPr>
                    <a:t>Gluon imaging from simulation:</a:t>
                  </a:r>
                  <a:endParaRPr lang="en-US" sz="2200" dirty="0">
                    <a:solidFill>
                      <a:srgbClr val="006600"/>
                    </a:solidFill>
                    <a:latin typeface="Arial Rounded MT Bold" charset="0"/>
                  </a:endParaRPr>
                </a:p>
              </p:txBody>
            </p:sp>
          </p:grpSp>
          <p:pic>
            <p:nvPicPr>
              <p:cNvPr id="49" name="Picture 48"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7532" y="4025188"/>
                <a:ext cx="2159090" cy="608021"/>
              </a:xfrm>
              <a:prstGeom prst="rect">
                <a:avLst/>
              </a:prstGeom>
            </p:spPr>
          </p:pic>
          <p:pic>
            <p:nvPicPr>
              <p:cNvPr id="52" name="Picture 51"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17453" y="4689203"/>
                <a:ext cx="2606040" cy="259999"/>
              </a:xfrm>
              <a:prstGeom prst="rect">
                <a:avLst/>
              </a:prstGeom>
            </p:spPr>
          </p:pic>
          <p:pic>
            <p:nvPicPr>
              <p:cNvPr id="53" name="Picture 52" descr="ES_Fig4.png"/>
              <p:cNvPicPr>
                <a:picLocks noChangeAspect="1"/>
              </p:cNvPicPr>
              <p:nvPr/>
            </p:nvPicPr>
            <p:blipFill>
              <a:blip r:embed="rId12"/>
              <a:stretch>
                <a:fillRect/>
              </a:stretch>
            </p:blipFill>
            <p:spPr>
              <a:xfrm>
                <a:off x="232534" y="3197866"/>
                <a:ext cx="4685829" cy="3162116"/>
              </a:xfrm>
              <a:prstGeom prst="rect">
                <a:avLst/>
              </a:prstGeom>
              <a:ln w="6350">
                <a:solidFill>
                  <a:schemeClr val="tx1"/>
                </a:solidFill>
              </a:ln>
              <a:effectLst>
                <a:outerShdw blurRad="292100" dist="139700" dir="2700000" algn="tl" rotWithShape="0">
                  <a:srgbClr val="333333">
                    <a:alpha val="65000"/>
                  </a:srgbClr>
                </a:outerShdw>
              </a:effectLst>
            </p:spPr>
          </p:pic>
        </p:grpSp>
        <p:sp>
          <p:nvSpPr>
            <p:cNvPr id="5" name="TextBox 4"/>
            <p:cNvSpPr txBox="1"/>
            <p:nvPr/>
          </p:nvSpPr>
          <p:spPr>
            <a:xfrm>
              <a:off x="7269765" y="4430375"/>
              <a:ext cx="304515" cy="461665"/>
            </a:xfrm>
            <a:prstGeom prst="rect">
              <a:avLst/>
            </a:prstGeom>
            <a:solidFill>
              <a:srgbClr val="EADFCC"/>
            </a:solidFill>
            <a:scene3d>
              <a:camera prst="orthographicFront">
                <a:rot lat="0" lon="0" rev="10800000"/>
              </a:camera>
              <a:lightRig rig="threePt" dir="t"/>
            </a:scene3d>
          </p:spPr>
          <p:txBody>
            <a:bodyPr wrap="square" rtlCol="0">
              <a:spAutoFit/>
            </a:bodyPr>
            <a:lstStyle/>
            <a:p>
              <a:r>
                <a:rPr lang="en-US" sz="2400" dirty="0" smtClean="0">
                  <a:latin typeface="Calibri" panose="020F0502020204030204" pitchFamily="34" charset="0"/>
                  <a:cs typeface="Arial" pitchFamily="34" charset="0"/>
                </a:rPr>
                <a:t>_</a:t>
              </a:r>
            </a:p>
          </p:txBody>
        </p:sp>
      </p:grpSp>
    </p:spTree>
    <p:extLst>
      <p:ext uri="{BB962C8B-B14F-4D97-AF65-F5344CB8AC3E}">
        <p14:creationId xmlns:p14="http://schemas.microsoft.com/office/powerpoint/2010/main" val="23685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Bild 2"/>
          <p:cNvPicPr>
            <a:picLocks noChangeAspect="1"/>
          </p:cNvPicPr>
          <p:nvPr/>
        </p:nvPicPr>
        <p:blipFill>
          <a:blip r:embed="rId2" cstate="print"/>
          <a:stretch>
            <a:fillRect/>
          </a:stretch>
        </p:blipFill>
        <p:spPr>
          <a:xfrm>
            <a:off x="346107" y="3143980"/>
            <a:ext cx="3451069" cy="3065769"/>
          </a:xfrm>
          <a:prstGeom prst="rect">
            <a:avLst/>
          </a:prstGeom>
          <a:ln>
            <a:noFill/>
          </a:ln>
          <a:effectLst>
            <a:outerShdw blurRad="292100" dist="139700" dir="2700000" algn="tl" rotWithShape="0">
              <a:srgbClr val="333333">
                <a:alpha val="65000"/>
              </a:srgbClr>
            </a:outerShdw>
          </a:effectLst>
        </p:spPr>
      </p:pic>
      <p:grpSp>
        <p:nvGrpSpPr>
          <p:cNvPr id="10" name="Group 13"/>
          <p:cNvGrpSpPr/>
          <p:nvPr/>
        </p:nvGrpSpPr>
        <p:grpSpPr>
          <a:xfrm>
            <a:off x="4953000" y="2489199"/>
            <a:ext cx="3657600" cy="3881351"/>
            <a:chOff x="540605" y="1423223"/>
            <a:chExt cx="5254857" cy="5414459"/>
          </a:xfrm>
        </p:grpSpPr>
        <p:pic>
          <p:nvPicPr>
            <p:cNvPr id="15" name="Bild 2"/>
            <p:cNvPicPr>
              <a:picLocks noChangeAspect="1"/>
            </p:cNvPicPr>
            <p:nvPr/>
          </p:nvPicPr>
          <p:blipFill rotWithShape="1">
            <a:blip r:embed="rId3" cstate="print"/>
            <a:srcRect t="3709" r="3922"/>
            <a:stretch/>
          </p:blipFill>
          <p:spPr>
            <a:xfrm>
              <a:off x="540605" y="1423223"/>
              <a:ext cx="5254857" cy="5414459"/>
            </a:xfrm>
            <a:prstGeom prst="rect">
              <a:avLst/>
            </a:prstGeom>
            <a:ln>
              <a:noFill/>
            </a:ln>
            <a:effectLst>
              <a:outerShdw blurRad="292100" dist="139700" dir="2700000" algn="tl" rotWithShape="0">
                <a:srgbClr val="333333">
                  <a:alpha val="65000"/>
                </a:srgbClr>
              </a:outerShdw>
            </a:effectLst>
          </p:spPr>
        </p:pic>
        <p:sp>
          <p:nvSpPr>
            <p:cNvPr id="16" name="Textfeld 7"/>
            <p:cNvSpPr txBox="1"/>
            <p:nvPr/>
          </p:nvSpPr>
          <p:spPr>
            <a:xfrm>
              <a:off x="3565549" y="2082012"/>
              <a:ext cx="1541186" cy="386412"/>
            </a:xfrm>
            <a:prstGeom prst="rect">
              <a:avLst/>
            </a:prstGeom>
            <a:noFill/>
          </p:spPr>
          <p:txBody>
            <a:bodyPr wrap="none" rtlCol="0">
              <a:spAutoFit/>
            </a:bodyPr>
            <a:lstStyle/>
            <a:p>
              <a:pPr defTabSz="457200"/>
              <a:r>
                <a:rPr lang="en-US" sz="1200" b="1" dirty="0" smtClean="0">
                  <a:solidFill>
                    <a:srgbClr val="000000"/>
                  </a:solidFill>
                  <a:latin typeface="Arial" panose="020B0604020202020204" pitchFamily="34" charset="0"/>
                  <a:cs typeface="Arial" panose="020B0604020202020204" pitchFamily="34" charset="0"/>
                </a:rPr>
                <a:t>current data</a:t>
              </a:r>
              <a:endParaRPr lang="en-US" sz="1200" b="1" dirty="0">
                <a:solidFill>
                  <a:srgbClr val="000000"/>
                </a:solidFill>
                <a:latin typeface="Arial" panose="020B0604020202020204" pitchFamily="34" charset="0"/>
                <a:cs typeface="Arial" panose="020B0604020202020204" pitchFamily="34" charset="0"/>
              </a:endParaRPr>
            </a:p>
          </p:txBody>
        </p:sp>
        <p:sp>
          <p:nvSpPr>
            <p:cNvPr id="17" name="Textfeld 8"/>
            <p:cNvSpPr txBox="1"/>
            <p:nvPr/>
          </p:nvSpPr>
          <p:spPr>
            <a:xfrm>
              <a:off x="4287526" y="3565169"/>
              <a:ext cx="1446762" cy="386412"/>
            </a:xfrm>
            <a:prstGeom prst="rect">
              <a:avLst/>
            </a:prstGeom>
            <a:noFill/>
          </p:spPr>
          <p:txBody>
            <a:bodyPr wrap="none" rtlCol="0">
              <a:spAutoFit/>
            </a:bodyPr>
            <a:lstStyle/>
            <a:p>
              <a:pPr defTabSz="457200"/>
              <a:r>
                <a:rPr lang="en-US" sz="1200" b="1" dirty="0" smtClean="0">
                  <a:solidFill>
                    <a:srgbClr val="FF0000"/>
                  </a:solidFill>
                  <a:latin typeface="Arial" panose="020B0604020202020204" pitchFamily="34" charset="0"/>
                  <a:cs typeface="Arial" panose="020B0604020202020204" pitchFamily="34" charset="0"/>
                </a:rPr>
                <a:t>w/ EIC data</a:t>
              </a:r>
              <a:endParaRPr lang="en-US" sz="1200" b="1" dirty="0">
                <a:solidFill>
                  <a:srgbClr val="FF0000"/>
                </a:solidFill>
                <a:latin typeface="Arial" panose="020B0604020202020204" pitchFamily="34" charset="0"/>
                <a:cs typeface="Arial" panose="020B0604020202020204" pitchFamily="34" charset="0"/>
              </a:endParaRPr>
            </a:p>
          </p:txBody>
        </p:sp>
        <p:cxnSp>
          <p:nvCxnSpPr>
            <p:cNvPr id="18" name="Gerade Verbindung 10"/>
            <p:cNvCxnSpPr>
              <a:stCxn id="17" idx="1"/>
            </p:cNvCxnSpPr>
            <p:nvPr/>
          </p:nvCxnSpPr>
          <p:spPr>
            <a:xfrm flipH="1" flipV="1">
              <a:off x="3530595" y="3565169"/>
              <a:ext cx="756932" cy="193207"/>
            </a:xfrm>
            <a:prstGeom prst="line">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9" name="Rectangle 2"/>
          <p:cNvSpPr txBox="1">
            <a:spLocks noChangeArrowheads="1"/>
          </p:cNvSpPr>
          <p:nvPr/>
        </p:nvSpPr>
        <p:spPr>
          <a:xfrm>
            <a:off x="3821121" y="23948"/>
            <a:ext cx="5333804" cy="631825"/>
          </a:xfrm>
          <a:prstGeom prst="rect">
            <a:avLst/>
          </a:prstGeom>
          <a:noFill/>
        </p:spPr>
        <p:txBody>
          <a:bodyPr/>
          <a:lstStyle/>
          <a:p>
            <a:pPr algn="ctr" eaLnBrk="0" fontAlgn="base" hangingPunct="0">
              <a:spcBef>
                <a:spcPct val="0"/>
              </a:spcBef>
              <a:spcAft>
                <a:spcPct val="0"/>
              </a:spcAft>
              <a:defRPr/>
            </a:pPr>
            <a:r>
              <a:rPr lang="en-US" sz="3600" b="1" kern="0" dirty="0" smtClean="0">
                <a:latin typeface="Arial" pitchFamily="34" charset="0"/>
                <a:ea typeface="+mj-ea"/>
                <a:cs typeface="Arial" pitchFamily="34" charset="0"/>
              </a:rPr>
              <a:t>Helicity PDFs at an EIC</a:t>
            </a:r>
          </a:p>
        </p:txBody>
      </p:sp>
      <p:sp>
        <p:nvSpPr>
          <p:cNvPr id="20" name="TextBox 19"/>
          <p:cNvSpPr txBox="1"/>
          <p:nvPr/>
        </p:nvSpPr>
        <p:spPr>
          <a:xfrm>
            <a:off x="5892276" y="3668973"/>
            <a:ext cx="505267" cy="369332"/>
          </a:xfrm>
          <a:prstGeom prst="rect">
            <a:avLst/>
          </a:prstGeom>
          <a:noFill/>
        </p:spPr>
        <p:txBody>
          <a:bodyPr wrap="none" rtlCol="0">
            <a:spAutoFit/>
          </a:bodyPr>
          <a:lstStyle/>
          <a:p>
            <a:pPr defTabSz="457200"/>
            <a:r>
              <a:rPr lang="en-US" dirty="0">
                <a:solidFill>
                  <a:srgbClr val="000000"/>
                </a:solidFill>
                <a:latin typeface="Symbol" pitchFamily="18" charset="2"/>
                <a:cs typeface="Arial" pitchFamily="34" charset="0"/>
              </a:rPr>
              <a:t>D</a:t>
            </a:r>
            <a:r>
              <a:rPr lang="en-US" dirty="0">
                <a:solidFill>
                  <a:srgbClr val="000000"/>
                </a:solidFill>
                <a:latin typeface="Arial" pitchFamily="34" charset="0"/>
                <a:cs typeface="Arial" pitchFamily="34" charset="0"/>
              </a:rPr>
              <a:t>G</a:t>
            </a:r>
          </a:p>
        </p:txBody>
      </p:sp>
      <p:sp>
        <p:nvSpPr>
          <p:cNvPr id="23" name="TextBox 22"/>
          <p:cNvSpPr txBox="1"/>
          <p:nvPr/>
        </p:nvSpPr>
        <p:spPr>
          <a:xfrm>
            <a:off x="6257030" y="5181600"/>
            <a:ext cx="461986" cy="369332"/>
          </a:xfrm>
          <a:prstGeom prst="rect">
            <a:avLst/>
          </a:prstGeom>
          <a:noFill/>
        </p:spPr>
        <p:txBody>
          <a:bodyPr wrap="none" rtlCol="0">
            <a:spAutoFit/>
          </a:bodyPr>
          <a:lstStyle/>
          <a:p>
            <a:pPr defTabSz="457200"/>
            <a:r>
              <a:rPr lang="en-US" dirty="0" smtClean="0">
                <a:solidFill>
                  <a:srgbClr val="000000"/>
                </a:solidFill>
                <a:latin typeface="Symbol" pitchFamily="18" charset="2"/>
                <a:cs typeface="Arial" pitchFamily="34" charset="0"/>
              </a:rPr>
              <a:t>DS</a:t>
            </a:r>
            <a:endParaRPr lang="en-US" dirty="0">
              <a:solidFill>
                <a:srgbClr val="000000"/>
              </a:solidFill>
              <a:latin typeface="Arial" pitchFamily="34" charset="0"/>
              <a:cs typeface="Arial" pitchFamily="34" charset="0"/>
            </a:endParaRPr>
          </a:p>
        </p:txBody>
      </p:sp>
      <p:grpSp>
        <p:nvGrpSpPr>
          <p:cNvPr id="2" name="Group 1"/>
          <p:cNvGrpSpPr/>
          <p:nvPr/>
        </p:nvGrpSpPr>
        <p:grpSpPr>
          <a:xfrm>
            <a:off x="346107" y="249694"/>
            <a:ext cx="3475014" cy="2645905"/>
            <a:chOff x="-13916" y="15916"/>
            <a:chExt cx="3835037" cy="2895600"/>
          </a:xfrm>
        </p:grpSpPr>
        <p:sp>
          <p:nvSpPr>
            <p:cNvPr id="22" name="Rectangle 21"/>
            <p:cNvSpPr/>
            <p:nvPr/>
          </p:nvSpPr>
          <p:spPr bwMode="auto">
            <a:xfrm>
              <a:off x="-13916" y="15916"/>
              <a:ext cx="3835037" cy="2895600"/>
            </a:xfrm>
            <a:prstGeom prst="rect">
              <a:avLst/>
            </a:prstGeom>
            <a:solidFill>
              <a:schemeClr val="bg1"/>
            </a:solidFill>
            <a:ln w="9525" cap="flat" cmpd="sng" algn="ctr">
              <a:noFill/>
              <a:prstDash val="solid"/>
              <a:round/>
              <a:headEnd type="none" w="med" len="med"/>
              <a:tailEnd type="none" w="med" len="med"/>
            </a:ln>
            <a:effectLst>
              <a:outerShdw blurRad="292100" dist="139700" dir="2700000" algn="ctr" rotWithShape="0">
                <a:srgbClr val="000000">
                  <a:alpha val="65000"/>
                </a:srgb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grpSp>
          <p:nvGrpSpPr>
            <p:cNvPr id="24" name="Gruppierung 8"/>
            <p:cNvGrpSpPr/>
            <p:nvPr/>
          </p:nvGrpSpPr>
          <p:grpSpPr>
            <a:xfrm>
              <a:off x="346107" y="113211"/>
              <a:ext cx="3222175" cy="2743200"/>
              <a:chOff x="2257940" y="1692190"/>
              <a:chExt cx="4465332" cy="4266135"/>
            </a:xfrm>
          </p:grpSpPr>
          <p:pic>
            <p:nvPicPr>
              <p:cNvPr id="25" name="Bild 2"/>
              <p:cNvPicPr>
                <a:picLocks noChangeAspect="1"/>
              </p:cNvPicPr>
              <p:nvPr/>
            </p:nvPicPr>
            <p:blipFill>
              <a:blip r:embed="rId4" cstate="print"/>
              <a:stretch>
                <a:fillRect/>
              </a:stretch>
            </p:blipFill>
            <p:spPr>
              <a:xfrm>
                <a:off x="2257940" y="1692190"/>
                <a:ext cx="4465332" cy="4266135"/>
              </a:xfrm>
              <a:prstGeom prst="rect">
                <a:avLst/>
              </a:prstGeom>
            </p:spPr>
          </p:pic>
          <p:pic>
            <p:nvPicPr>
              <p:cNvPr id="26" name="Bild 6"/>
              <p:cNvPicPr>
                <a:picLocks noChangeAspect="1"/>
              </p:cNvPicPr>
              <p:nvPr/>
            </p:nvPicPr>
            <p:blipFill>
              <a:blip r:embed="rId5" cstate="print">
                <a:clrChange>
                  <a:clrFrom>
                    <a:srgbClr val="FFFFFF"/>
                  </a:clrFrom>
                  <a:clrTo>
                    <a:srgbClr val="FFFFFF">
                      <a:alpha val="0"/>
                    </a:srgbClr>
                  </a:clrTo>
                </a:clrChange>
              </a:blip>
              <a:stretch>
                <a:fillRect/>
              </a:stretch>
            </p:blipFill>
            <p:spPr>
              <a:xfrm>
                <a:off x="2482097" y="4555494"/>
                <a:ext cx="2501900" cy="762000"/>
              </a:xfrm>
              <a:prstGeom prst="rect">
                <a:avLst/>
              </a:prstGeom>
            </p:spPr>
          </p:pic>
          <p:sp>
            <p:nvSpPr>
              <p:cNvPr id="27" name="Textfeld 7"/>
              <p:cNvSpPr txBox="1"/>
              <p:nvPr/>
            </p:nvSpPr>
            <p:spPr>
              <a:xfrm>
                <a:off x="4211989" y="1929198"/>
                <a:ext cx="1741913" cy="430780"/>
              </a:xfrm>
              <a:prstGeom prst="rect">
                <a:avLst/>
              </a:prstGeom>
              <a:noFill/>
            </p:spPr>
            <p:txBody>
              <a:bodyPr wrap="square" rtlCol="0">
                <a:spAutoFit/>
              </a:bodyPr>
              <a:lstStyle/>
              <a:p>
                <a:pPr defTabSz="457200"/>
                <a:r>
                  <a:rPr lang="en-US" sz="1200" b="1" dirty="0" smtClean="0">
                    <a:solidFill>
                      <a:srgbClr val="000000"/>
                    </a:solidFill>
                  </a:rPr>
                  <a:t>Q</a:t>
                </a:r>
                <a:r>
                  <a:rPr lang="en-US" sz="1200" b="1" baseline="30000" dirty="0" smtClean="0">
                    <a:solidFill>
                      <a:srgbClr val="000000"/>
                    </a:solidFill>
                  </a:rPr>
                  <a:t>2 </a:t>
                </a:r>
                <a:r>
                  <a:rPr lang="en-US" sz="1200" b="1" dirty="0" smtClean="0">
                    <a:solidFill>
                      <a:srgbClr val="000000"/>
                    </a:solidFill>
                  </a:rPr>
                  <a:t>= 10 GeV</a:t>
                </a:r>
                <a:r>
                  <a:rPr lang="en-US" sz="1200" b="1" baseline="30000" dirty="0" smtClean="0">
                    <a:solidFill>
                      <a:srgbClr val="000000"/>
                    </a:solidFill>
                  </a:rPr>
                  <a:t>2</a:t>
                </a:r>
                <a:endParaRPr lang="en-US" sz="1200" b="1" dirty="0">
                  <a:solidFill>
                    <a:srgbClr val="000000"/>
                  </a:solidFill>
                </a:endParaRPr>
              </a:p>
            </p:txBody>
          </p:sp>
        </p:grpSp>
      </p:grpSp>
      <p:sp>
        <p:nvSpPr>
          <p:cNvPr id="92" name="TextBox 91"/>
          <p:cNvSpPr txBox="1"/>
          <p:nvPr/>
        </p:nvSpPr>
        <p:spPr>
          <a:xfrm>
            <a:off x="4177305" y="828675"/>
            <a:ext cx="4661895" cy="1631216"/>
          </a:xfrm>
          <a:prstGeom prst="rect">
            <a:avLst/>
          </a:prstGeom>
          <a:noFill/>
        </p:spPr>
        <p:txBody>
          <a:bodyPr wrap="square" rtlCol="0">
            <a:spAutoFit/>
          </a:bodyPr>
          <a:lstStyle/>
          <a:p>
            <a:pPr defTabSz="457200"/>
            <a:r>
              <a:rPr lang="en-US" sz="2000" dirty="0" smtClean="0">
                <a:solidFill>
                  <a:srgbClr val="000000"/>
                </a:solidFill>
                <a:latin typeface="Arial" panose="020B0604020202020204" pitchFamily="34" charset="0"/>
                <a:cs typeface="Arial" panose="020B0604020202020204" pitchFamily="34" charset="0"/>
              </a:rPr>
              <a:t>A Polarized EIC:</a:t>
            </a:r>
          </a:p>
          <a:p>
            <a:pPr marL="342900" indent="-342900" defTabSz="45720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Tremendous improvement on </a:t>
            </a:r>
            <a:r>
              <a:rPr lang="en-US" sz="2000" dirty="0" smtClean="0">
                <a:solidFill>
                  <a:srgbClr val="000000"/>
                </a:solidFill>
                <a:latin typeface="Symbol" panose="05050102010706020507" pitchFamily="18" charset="2"/>
                <a:cs typeface="Arial" panose="020B0604020202020204" pitchFamily="34" charset="0"/>
              </a:rPr>
              <a:t>D</a:t>
            </a:r>
            <a:r>
              <a:rPr lang="en-US" sz="2000" dirty="0" smtClean="0">
                <a:solidFill>
                  <a:srgbClr val="000000"/>
                </a:solidFill>
                <a:latin typeface="Arial" panose="020B0604020202020204" pitchFamily="34" charset="0"/>
                <a:cs typeface="Arial" panose="020B0604020202020204" pitchFamily="34" charset="0"/>
              </a:rPr>
              <a:t>G</a:t>
            </a:r>
          </a:p>
          <a:p>
            <a:pPr marL="342900" indent="-342900" defTabSz="45720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Good improvement in </a:t>
            </a:r>
            <a:r>
              <a:rPr lang="en-US" sz="2000" dirty="0" smtClean="0">
                <a:solidFill>
                  <a:srgbClr val="000000"/>
                </a:solidFill>
                <a:latin typeface="Symbol" panose="05050102010706020507" pitchFamily="18" charset="2"/>
                <a:cs typeface="Arial" panose="020B0604020202020204" pitchFamily="34" charset="0"/>
              </a:rPr>
              <a:t>DS</a:t>
            </a:r>
          </a:p>
          <a:p>
            <a:pPr marL="342900" indent="-342900" defTabSz="45720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Spin Flavor decomposition              of the Light Quark Sea</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394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314</TotalTime>
  <Words>863</Words>
  <Application>Microsoft Office PowerPoint</Application>
  <PresentationFormat>On-screen Show (4:3)</PresentationFormat>
  <Paragraphs>181</Paragraphs>
  <Slides>18</Slides>
  <Notes>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JLabPowerpointMain</vt:lpstr>
      <vt:lpstr>1_JLabPowerpointMain</vt:lpstr>
      <vt:lpstr>PowerPoint Presentation</vt:lpstr>
      <vt:lpstr>Why We Need EIC</vt:lpstr>
      <vt:lpstr>Science Questions</vt:lpstr>
      <vt:lpstr>Present Knowledge</vt:lpstr>
      <vt:lpstr>New Paradigm for Nucleon Structure</vt:lpstr>
      <vt:lpstr>The First Crude Images</vt:lpstr>
      <vt:lpstr>EIC:  The New QCD Frontier</vt:lpstr>
      <vt:lpstr>PowerPoint Presentation</vt:lpstr>
      <vt:lpstr>PowerPoint Presentation</vt:lpstr>
      <vt:lpstr>Gluon Saturation at EIC</vt:lpstr>
      <vt:lpstr>Electron Ion Collider: A QCD Laboratory</vt:lpstr>
      <vt:lpstr>EIC Properties</vt:lpstr>
      <vt:lpstr>EIC Requirements</vt:lpstr>
      <vt:lpstr>PowerPoint Presentation</vt:lpstr>
      <vt:lpstr>PowerPoint Presentation</vt:lpstr>
      <vt:lpstr>EIC Realization Imagined</vt:lpstr>
      <vt:lpstr>Summary &amp; Outlook </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bmck</cp:lastModifiedBy>
  <cp:revision>28</cp:revision>
  <dcterms:created xsi:type="dcterms:W3CDTF">2013-08-22T19:51:08Z</dcterms:created>
  <dcterms:modified xsi:type="dcterms:W3CDTF">2014-09-13T13:33:40Z</dcterms:modified>
</cp:coreProperties>
</file>