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36"/>
  </p:notesMasterIdLst>
  <p:handoutMasterIdLst>
    <p:handoutMasterId r:id="rId37"/>
  </p:handoutMasterIdLst>
  <p:sldIdLst>
    <p:sldId id="1302" r:id="rId2"/>
    <p:sldId id="1293" r:id="rId3"/>
    <p:sldId id="1297" r:id="rId4"/>
    <p:sldId id="1226" r:id="rId5"/>
    <p:sldId id="1227" r:id="rId6"/>
    <p:sldId id="1228" r:id="rId7"/>
    <p:sldId id="1292" r:id="rId8"/>
    <p:sldId id="1210" r:id="rId9"/>
    <p:sldId id="1212" r:id="rId10"/>
    <p:sldId id="1304" r:id="rId11"/>
    <p:sldId id="1236" r:id="rId12"/>
    <p:sldId id="1237" r:id="rId13"/>
    <p:sldId id="1308" r:id="rId14"/>
    <p:sldId id="1294" r:id="rId15"/>
    <p:sldId id="1155" r:id="rId16"/>
    <p:sldId id="1164" r:id="rId17"/>
    <p:sldId id="1310" r:id="rId18"/>
    <p:sldId id="1313" r:id="rId19"/>
    <p:sldId id="1042" r:id="rId20"/>
    <p:sldId id="980" r:id="rId21"/>
    <p:sldId id="1306" r:id="rId22"/>
    <p:sldId id="1311" r:id="rId23"/>
    <p:sldId id="1134" r:id="rId24"/>
    <p:sldId id="1312" r:id="rId25"/>
    <p:sldId id="983" r:id="rId26"/>
    <p:sldId id="1285" r:id="rId27"/>
    <p:sldId id="1207" r:id="rId28"/>
    <p:sldId id="1201" r:id="rId29"/>
    <p:sldId id="1280" r:id="rId30"/>
    <p:sldId id="1092" r:id="rId31"/>
    <p:sldId id="1091" r:id="rId32"/>
    <p:sldId id="1301" r:id="rId33"/>
    <p:sldId id="1239" r:id="rId34"/>
    <p:sldId id="1300" r:id="rId35"/>
  </p:sldIdLst>
  <p:sldSz cx="9144000" cy="6858000" type="letter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6000" b="1" kern="1200">
        <a:solidFill>
          <a:srgbClr val="333399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6000" b="1" kern="1200">
        <a:solidFill>
          <a:srgbClr val="333399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6000" b="1" kern="1200">
        <a:solidFill>
          <a:srgbClr val="333399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6000" b="1" kern="1200">
        <a:solidFill>
          <a:srgbClr val="333399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6000" b="1" kern="1200">
        <a:solidFill>
          <a:srgbClr val="3333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0" b="1" kern="1200">
        <a:solidFill>
          <a:srgbClr val="3333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0" b="1" kern="1200">
        <a:solidFill>
          <a:srgbClr val="3333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0" b="1" kern="1200">
        <a:solidFill>
          <a:srgbClr val="3333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0" b="1" kern="1200">
        <a:solidFill>
          <a:srgbClr val="333399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  <a:srgbClr val="6699FF"/>
    <a:srgbClr val="99CCFF"/>
    <a:srgbClr val="333399"/>
    <a:srgbClr val="CCECFF"/>
    <a:srgbClr val="993366"/>
    <a:srgbClr val="990033"/>
    <a:srgbClr val="FFFFCC"/>
    <a:srgbClr val="CCCCFF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0" autoAdjust="0"/>
    <p:restoredTop sz="90952" autoAdjust="0"/>
  </p:normalViewPr>
  <p:slideViewPr>
    <p:cSldViewPr snapToGrid="0" snapToObjects="1">
      <p:cViewPr varScale="1">
        <p:scale>
          <a:sx n="103" d="100"/>
          <a:sy n="103" d="100"/>
        </p:scale>
        <p:origin x="-504" y="-84"/>
      </p:cViewPr>
      <p:guideLst>
        <p:guide orient="horz" pos="3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2472" y="-30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02" tIns="49000" rIns="98002" bIns="49000" numCol="1" anchor="t" anchorCtr="0" compatLnSpc="1">
            <a:prstTxWarp prst="textNoShape">
              <a:avLst/>
            </a:prstTxWarp>
          </a:bodyPr>
          <a:lstStyle>
            <a:lvl1pPr algn="l" defTabSz="981075" eaLnBrk="0" hangingPunct="0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9888" y="0"/>
            <a:ext cx="313531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02" tIns="49000" rIns="98002" bIns="49000" numCol="1" anchor="t" anchorCtr="0" compatLnSpc="1">
            <a:prstTxWarp prst="textNoShape">
              <a:avLst/>
            </a:prstTxWarp>
          </a:bodyPr>
          <a:lstStyle>
            <a:lvl1pPr algn="r" defTabSz="981075" eaLnBrk="0" hangingPunct="0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53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02" tIns="49000" rIns="98002" bIns="49000" numCol="1" anchor="b" anchorCtr="0" compatLnSpc="1">
            <a:prstTxWarp prst="textNoShape">
              <a:avLst/>
            </a:prstTxWarp>
          </a:bodyPr>
          <a:lstStyle>
            <a:lvl1pPr algn="l" defTabSz="981075" eaLnBrk="0" hangingPunct="0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9888" y="9112250"/>
            <a:ext cx="31353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02" tIns="49000" rIns="98002" bIns="49000" numCol="1" anchor="b" anchorCtr="0" compatLnSpc="1">
            <a:prstTxWarp prst="textNoShape">
              <a:avLst/>
            </a:prstTxWarp>
          </a:bodyPr>
          <a:lstStyle>
            <a:lvl1pPr algn="r" defTabSz="981075" eaLnBrk="0" hangingPunct="0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EF59F-F44A-46C5-91A2-893599BB9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76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0" tIns="49506" rIns="99010" bIns="49506" numCol="1" anchor="t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0" tIns="49506" rIns="99010" bIns="49506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89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0" tIns="49506" rIns="99010" bIns="49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0" tIns="49506" rIns="99010" bIns="49506" numCol="1" anchor="b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0" tIns="49506" rIns="99010" bIns="49506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2A23FB-9317-4108-A3DE-86C937C73A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21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2FEBBF1D-A13E-4BFF-84CF-9A08163F4F74}" type="slidenum">
              <a:rPr lang="fr-FR" sz="1300" b="0">
                <a:solidFill>
                  <a:schemeClr val="tx1"/>
                </a:solidFill>
              </a:rPr>
              <a:pPr/>
              <a:t>1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531D0541-540A-4FD0-889B-D582C02F2703}" type="slidenum">
              <a:rPr lang="fr-FR" sz="1300" b="0">
                <a:solidFill>
                  <a:schemeClr val="tx1"/>
                </a:solidFill>
              </a:rPr>
              <a:pPr/>
              <a:t>15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44" tIns="46170" rIns="92344" bIns="46170" anchor="b"/>
          <a:lstStyle>
            <a:lvl1pPr defTabSz="923925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r"/>
            <a:fld id="{40326937-5C2D-486D-AEA8-BCFE80EC3BFB}" type="slidenum">
              <a:rPr lang="en-US" sz="1200" b="0">
                <a:solidFill>
                  <a:schemeClr val="tx1"/>
                </a:solidFill>
                <a:ea typeface="ＭＳ Ｐゴシック" pitchFamily="-110" charset="-128"/>
              </a:rPr>
              <a:pPr algn="r"/>
              <a:t>15</a:t>
            </a:fld>
            <a:endParaRPr lang="en-US" sz="1200" b="0">
              <a:solidFill>
                <a:schemeClr val="tx1"/>
              </a:solidFill>
              <a:ea typeface="ＭＳ Ｐゴシック" pitchFamily="-110" charset="-128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 lIns="92344" tIns="46170" rIns="92344" bIns="46170"/>
          <a:lstStyle/>
          <a:p>
            <a:pPr eaLnBrk="1" hangingPunct="1"/>
            <a:r>
              <a:rPr lang="en-US" dirty="0" smtClean="0"/>
              <a:t>Why do we use electromagnetic probes to study hadron structure? I think the answer is that the </a:t>
            </a:r>
            <a:r>
              <a:rPr lang="en-US" dirty="0" err="1" smtClean="0"/>
              <a:t>e.m</a:t>
            </a:r>
            <a:r>
              <a:rPr lang="en-US" dirty="0" smtClean="0"/>
              <a:t>. probe allows us to efficiently address the central question of hadron physics: What are the relevant degrees of freedom at varying distance scales?  To simply illustrate this I show here the quark propagator mass calculated in LQCD, Dyson Schwinger, and other approaches as a function of the momentum transfer. In the </a:t>
            </a:r>
            <a:r>
              <a:rPr lang="en-US" dirty="0" err="1" smtClean="0"/>
              <a:t>em</a:t>
            </a:r>
            <a:r>
              <a:rPr lang="en-US" dirty="0" smtClean="0"/>
              <a:t> probe we can vary the resolution and momentum transfer. In doing so, we probe the effective degrees of freedom in the nucleon from meson-nucleon, to constituent quarks, to elementary </a:t>
            </a:r>
            <a:r>
              <a:rPr lang="en-US" dirty="0" err="1" smtClean="0"/>
              <a:t>partons</a:t>
            </a:r>
            <a:r>
              <a:rPr lang="en-US" dirty="0" smtClean="0"/>
              <a:t>.  The study of nucleon resonance transitions provides a testing ground for our understanding of these effective degrees of freedom.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531D0541-540A-4FD0-889B-D582C02F2703}" type="slidenum">
              <a:rPr lang="fr-FR" sz="1300" b="0">
                <a:solidFill>
                  <a:schemeClr val="tx1"/>
                </a:solidFill>
              </a:rPr>
              <a:pPr/>
              <a:t>16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44" tIns="46170" rIns="92344" bIns="46170" anchor="b"/>
          <a:lstStyle>
            <a:lvl1pPr defTabSz="923925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r"/>
            <a:fld id="{40326937-5C2D-486D-AEA8-BCFE80EC3BFB}" type="slidenum">
              <a:rPr lang="en-US" sz="1200" b="0">
                <a:solidFill>
                  <a:schemeClr val="tx1"/>
                </a:solidFill>
                <a:ea typeface="ＭＳ Ｐゴシック" pitchFamily="-110" charset="-128"/>
              </a:rPr>
              <a:pPr algn="r"/>
              <a:t>16</a:t>
            </a:fld>
            <a:endParaRPr lang="en-US" sz="1200" b="0">
              <a:solidFill>
                <a:schemeClr val="tx1"/>
              </a:solidFill>
              <a:ea typeface="ＭＳ Ｐゴシック" pitchFamily="-110" charset="-128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 lIns="92344" tIns="46170" rIns="92344" bIns="46170"/>
          <a:lstStyle/>
          <a:p>
            <a:pPr eaLnBrk="1" hangingPunct="1"/>
            <a:r>
              <a:rPr lang="en-US" dirty="0" smtClean="0"/>
              <a:t>LQCD, DSE, 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Gribov-Zwinziger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Kugo-Ojima</a:t>
            </a:r>
            <a:r>
              <a:rPr lang="en-US" baseline="0" dirty="0" smtClean="0"/>
              <a:t> (all in Landau gauge)</a:t>
            </a:r>
            <a:endParaRPr lang="en-US" dirty="0" smtClean="0"/>
          </a:p>
          <a:p>
            <a:pPr eaLnBrk="1" hangingPunct="1"/>
            <a:r>
              <a:rPr lang="en-US" dirty="0" smtClean="0"/>
              <a:t>Why do we use electromagnetic probes to study hadron structure? I think the answer is that the </a:t>
            </a:r>
            <a:r>
              <a:rPr lang="en-US" dirty="0" err="1" smtClean="0"/>
              <a:t>e.m</a:t>
            </a:r>
            <a:r>
              <a:rPr lang="en-US" dirty="0" smtClean="0"/>
              <a:t>. probe allows us to efficiently address the central question of hadron physics: What are the relevant degrees of freedom at varying distance scales?  To simply illustrate this I show here the quark propagator mass calculated in LQCD, Dyson Schwinger, and other approaches as a function of the momentum transfer. In the </a:t>
            </a:r>
            <a:r>
              <a:rPr lang="en-US" dirty="0" err="1" smtClean="0"/>
              <a:t>em</a:t>
            </a:r>
            <a:r>
              <a:rPr lang="en-US" dirty="0" smtClean="0"/>
              <a:t> probe we can vary the resolution and momentum transfer. In doing so, we probe the effective degrees of freedom in the nucleon from meson-nucleon, to constituent quarks, to elementary </a:t>
            </a:r>
            <a:r>
              <a:rPr lang="en-US" dirty="0" err="1" smtClean="0"/>
              <a:t>partons</a:t>
            </a:r>
            <a:r>
              <a:rPr lang="en-US" dirty="0" smtClean="0"/>
              <a:t>.  The study of nucleon resonance transitions provides a testing ground for our understanding of these effective degrees of freedom.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A23FB-9317-4108-A3DE-86C937C73AE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534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3B32B477-5F33-48C0-969D-662165FE8492}" type="slidenum">
              <a:rPr lang="fr-FR" sz="1300" b="0">
                <a:solidFill>
                  <a:schemeClr val="tx1"/>
                </a:solidFill>
              </a:rPr>
              <a:pPr/>
              <a:t>18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EBAC: dynamical coupled channel analysis is based on the world data set on piN. gammaN, and gamma*N and constrained by unitarity. (to Npi, Neta, N2pi)</a:t>
            </a:r>
          </a:p>
          <a:p>
            <a:pPr eaLnBrk="1" hangingPunct="1"/>
            <a:r>
              <a:rPr lang="en-US" smtClean="0"/>
              <a:t>This allows the extraction of the meson-baryon contributions under minimal model assumptions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B3D9AE92-23FF-4AA0-BC31-1ABA322888C9}" type="slidenum">
              <a:rPr lang="fr-FR" sz="1300" b="0">
                <a:solidFill>
                  <a:schemeClr val="tx1"/>
                </a:solidFill>
              </a:rPr>
              <a:pPr/>
              <a:t>19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Allows to determine systematic model uncertainties. This consistency check will also be applied at high Q^2.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042CCFF8-7689-4AF1-8FE9-A68F7DE2C798}" type="slidenum">
              <a:rPr lang="fr-FR" sz="1300" b="0">
                <a:solidFill>
                  <a:schemeClr val="tx1"/>
                </a:solidFill>
              </a:rPr>
              <a:pPr/>
              <a:t>20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B1D63F25-A393-46F7-99FF-961A50AE05A5}" type="slidenum">
              <a:rPr lang="fr-FR" sz="1300" b="0">
                <a:solidFill>
                  <a:schemeClr val="tx1"/>
                </a:solidFill>
              </a:rPr>
              <a:pPr/>
              <a:t>21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I.G. </a:t>
            </a:r>
            <a:r>
              <a:rPr lang="en-US" dirty="0" err="1" smtClean="0"/>
              <a:t>Aznauryan</a:t>
            </a:r>
            <a:r>
              <a:rPr lang="en-US" dirty="0" smtClean="0"/>
              <a:t> et al. (2009)</a:t>
            </a:r>
            <a:r>
              <a:rPr lang="en-US" baseline="0" dirty="0" smtClean="0"/>
              <a:t> Phys. Rev. C 80, 055203, arXiv:0909.2349 [</a:t>
            </a:r>
            <a:r>
              <a:rPr lang="en-US" baseline="0" dirty="0" err="1" smtClean="0"/>
              <a:t>nucl</a:t>
            </a:r>
            <a:r>
              <a:rPr lang="en-US" baseline="0" smtClean="0"/>
              <a:t>-ex]</a:t>
            </a:r>
          </a:p>
          <a:p>
            <a:pPr marL="0" indent="0" eaLnBrk="1" hangingPunct="1">
              <a:buNone/>
            </a:pPr>
            <a:r>
              <a:rPr lang="en-US" dirty="0" smtClean="0"/>
              <a:t>M. </a:t>
            </a:r>
            <a:r>
              <a:rPr lang="en-US" dirty="0" err="1" smtClean="0"/>
              <a:t>Ungaro</a:t>
            </a:r>
            <a:r>
              <a:rPr lang="en-US" dirty="0" smtClean="0"/>
              <a:t> et al. (2006) Phys. Rev. </a:t>
            </a:r>
            <a:r>
              <a:rPr lang="en-US" dirty="0" err="1" smtClean="0"/>
              <a:t>Lett</a:t>
            </a:r>
            <a:r>
              <a:rPr lang="en-US" dirty="0" smtClean="0"/>
              <a:t>. 97, 112003, arxiv.org/abs/</a:t>
            </a:r>
            <a:r>
              <a:rPr lang="en-US" dirty="0" err="1" smtClean="0"/>
              <a:t>hep</a:t>
            </a:r>
            <a:r>
              <a:rPr lang="en-US" dirty="0" smtClean="0"/>
              <a:t>-ex/0606042</a:t>
            </a:r>
          </a:p>
          <a:p>
            <a:pPr eaLnBrk="1" hangingPunct="1"/>
            <a:r>
              <a:rPr lang="en-US" dirty="0" err="1" smtClean="0"/>
              <a:t>Pascalutsa</a:t>
            </a:r>
            <a:r>
              <a:rPr lang="en-US" dirty="0" smtClean="0"/>
              <a:t> large </a:t>
            </a:r>
            <a:r>
              <a:rPr lang="en-US" dirty="0" err="1" smtClean="0"/>
              <a:t>N_c</a:t>
            </a:r>
            <a:r>
              <a:rPr lang="en-US" dirty="0" smtClean="0"/>
              <a:t> relations link the N to Delta transition to in terms of the electromagnetic properties of the nucleon: GM can be expressed as a function of the nucleon form factors! And so are REM and RSM, Phys. Rev. D 76, 111501(R) (2007) </a:t>
            </a:r>
          </a:p>
          <a:p>
            <a:pPr eaLnBrk="1" hangingPunct="1"/>
            <a:r>
              <a:rPr lang="en-US" dirty="0" err="1" smtClean="0"/>
              <a:t>Helicity</a:t>
            </a:r>
            <a:r>
              <a:rPr lang="en-US" dirty="0" smtClean="0"/>
              <a:t> conservation, A(3/2)&lt;&lt;A(1/2), REM-&gt;+1 derived in </a:t>
            </a:r>
            <a:r>
              <a:rPr lang="en-US" dirty="0" err="1" smtClean="0"/>
              <a:t>pQCD</a:t>
            </a:r>
            <a:r>
              <a:rPr lang="en-US" dirty="0" smtClean="0"/>
              <a:t> and </a:t>
            </a:r>
            <a:r>
              <a:rPr lang="en-US" dirty="0" err="1" smtClean="0"/>
              <a:t>AdS</a:t>
            </a:r>
            <a:r>
              <a:rPr lang="en-US" dirty="0" smtClean="0"/>
              <a:t>/QCD, M. </a:t>
            </a:r>
            <a:r>
              <a:rPr lang="en-US" dirty="0" err="1" smtClean="0"/>
              <a:t>Ungaro</a:t>
            </a:r>
            <a:r>
              <a:rPr lang="en-US" dirty="0" smtClean="0"/>
              <a:t> et al., http://arxiv.org/abs/hep-ex/0606042, triangle down Bates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B041C300-371F-42B1-BAF6-240DB7B63093}" type="slidenum">
              <a:rPr lang="fr-FR" sz="1300" b="0">
                <a:solidFill>
                  <a:schemeClr val="tx1"/>
                </a:solidFill>
              </a:rPr>
              <a:pPr/>
              <a:t>22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N(1720)P13 Ahel (Q2): 0.74 (0), 0 (0.7), 0.88 (1.3)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4253CD09-DEC3-481A-A93A-698CDA5F3DC2}" type="slidenum">
              <a:rPr lang="fr-FR" sz="1300" b="0">
                <a:solidFill>
                  <a:schemeClr val="tx1"/>
                </a:solidFill>
              </a:rPr>
              <a:pPr/>
              <a:t>23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FC380643-357D-4582-BB2D-AC3A97B0F036}" type="slidenum">
              <a:rPr lang="fr-FR" sz="1300" b="0">
                <a:solidFill>
                  <a:schemeClr val="tx1"/>
                </a:solidFill>
              </a:rPr>
              <a:pPr/>
              <a:t>24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DSE and LQCD are both fundamental approaches to calculate electrocouplings from basic QCD.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4253CD09-DEC3-481A-A93A-698CDA5F3DC2}" type="slidenum">
              <a:rPr lang="fr-FR" sz="1300" b="0">
                <a:solidFill>
                  <a:schemeClr val="tx1"/>
                </a:solidFill>
              </a:rPr>
              <a:pPr/>
              <a:t>2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EBAC: dynamical coupled channel analysis is based on the world data set on piN. gammaN, and gamma*N and constrained by unitarity. (to Npi, Neta, N2pi)</a:t>
            </a:r>
          </a:p>
          <a:p>
            <a:pPr eaLnBrk="1" hangingPunct="1"/>
            <a:r>
              <a:rPr lang="en-US" smtClean="0"/>
              <a:t>This allows the extraction of the meson-baryon contributions under minimal model assumptions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87FD46EE-2E45-4191-A6DB-ACBB1B1875B4}" type="slidenum">
              <a:rPr lang="fr-FR" sz="1300" b="0">
                <a:solidFill>
                  <a:schemeClr val="tx1"/>
                </a:solidFill>
              </a:rPr>
              <a:pPr/>
              <a:t>25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1024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0475" y="723900"/>
            <a:ext cx="4799013" cy="3598863"/>
          </a:xfrm>
          <a:ln/>
        </p:spPr>
      </p:sp>
      <p:sp>
        <p:nvSpPr>
          <p:cNvPr id="102404" name="Notes Placeholder 2"/>
          <p:cNvSpPr>
            <a:spLocks noGrp="1"/>
          </p:cNvSpPr>
          <p:nvPr>
            <p:ph type="body" idx="1"/>
          </p:nvPr>
        </p:nvSpPr>
        <p:spPr>
          <a:xfrm>
            <a:off x="977900" y="4560888"/>
            <a:ext cx="5359400" cy="4316412"/>
          </a:xfrm>
          <a:noFill/>
        </p:spPr>
        <p:txBody>
          <a:bodyPr lIns="99465" tIns="49733" rIns="99465" bIns="49733"/>
          <a:lstStyle/>
          <a:p>
            <a:pPr eaLnBrk="1" hangingPunct="1"/>
            <a:r>
              <a:rPr lang="en-US" smtClean="0"/>
              <a:t>Open box: combined, but double pion is only based on four not nine observables</a:t>
            </a:r>
          </a:p>
        </p:txBody>
      </p:sp>
      <p:sp>
        <p:nvSpPr>
          <p:cNvPr id="102405" name="Slide Number Placeholder 3"/>
          <p:cNvSpPr txBox="1">
            <a:spLocks noGrp="1"/>
          </p:cNvSpPr>
          <p:nvPr/>
        </p:nvSpPr>
        <p:spPr bwMode="auto">
          <a:xfrm>
            <a:off x="4140200" y="9124950"/>
            <a:ext cx="317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465" tIns="49733" rIns="99465" bIns="49733" anchor="b"/>
          <a:lstStyle>
            <a:lvl1pPr defTabSz="9969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69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69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69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69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695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695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695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695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r"/>
            <a:fld id="{466C7EC0-A9BD-40E5-AD83-136ADAC75744}" type="slidenum">
              <a:rPr lang="fr-FR" sz="1200" b="0">
                <a:solidFill>
                  <a:schemeClr val="tx1"/>
                </a:solidFill>
                <a:ea typeface="ＭＳ Ｐゴシック" pitchFamily="-110" charset="-128"/>
              </a:rPr>
              <a:pPr algn="r"/>
              <a:t>25</a:t>
            </a:fld>
            <a:endParaRPr lang="fr-FR" sz="1200" b="0">
              <a:solidFill>
                <a:schemeClr val="tx1"/>
              </a:solidFill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Analysis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pη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channel assumes S1/2=0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Branching ratios: β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Npi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= β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= 0.45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A23FB-9317-4108-A3DE-86C937C73AEA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02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FC380643-357D-4582-BB2D-AC3A97B0F036}" type="slidenum">
              <a:rPr lang="fr-FR" sz="1300" b="0">
                <a:solidFill>
                  <a:schemeClr val="tx1"/>
                </a:solidFill>
              </a:rPr>
              <a:pPr/>
              <a:t>27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FC380643-357D-4582-BB2D-AC3A97B0F036}" type="slidenum">
              <a:rPr lang="fr-FR" sz="1300" b="0">
                <a:solidFill>
                  <a:schemeClr val="tx1"/>
                </a:solidFill>
              </a:rPr>
              <a:pPr/>
              <a:t>28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FC380643-357D-4582-BB2D-AC3A97B0F036}" type="slidenum">
              <a:rPr lang="fr-FR" sz="1300" b="0">
                <a:solidFill>
                  <a:prstClr val="black"/>
                </a:solidFill>
              </a:rPr>
              <a:pPr/>
              <a:t>29</a:t>
            </a:fld>
            <a:endParaRPr lang="fr-FR" sz="1300" b="0">
              <a:solidFill>
                <a:prstClr val="black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Contact Interaction</a:t>
            </a:r>
            <a:r>
              <a:rPr lang="en-US" baseline="0" dirty="0" smtClean="0"/>
              <a:t> (CI): </a:t>
            </a:r>
            <a:r>
              <a:rPr lang="en-US" baseline="0" dirty="0" err="1" smtClean="0"/>
              <a:t>mq</a:t>
            </a:r>
            <a:r>
              <a:rPr lang="en-US" baseline="0" dirty="0" smtClean="0"/>
              <a:t>=</a:t>
            </a:r>
            <a:r>
              <a:rPr lang="en-US" baseline="0" dirty="0" err="1" smtClean="0"/>
              <a:t>const</a:t>
            </a:r>
            <a:r>
              <a:rPr lang="en-US" baseline="0" dirty="0" smtClean="0"/>
              <a:t> (old </a:t>
            </a:r>
            <a:r>
              <a:rPr lang="en-US" baseline="0" dirty="0" err="1" smtClean="0"/>
              <a:t>amm</a:t>
            </a:r>
            <a:r>
              <a:rPr lang="en-US" baseline="0" dirty="0" smtClean="0"/>
              <a:t>=0 and new </a:t>
            </a:r>
            <a:r>
              <a:rPr lang="en-US" baseline="0" dirty="0" err="1" smtClean="0"/>
              <a:t>amm</a:t>
            </a:r>
            <a:r>
              <a:rPr lang="en-US" baseline="0" dirty="0" smtClean="0"/>
              <a:t>=</a:t>
            </a:r>
            <a:r>
              <a:rPr lang="en-US" baseline="0" dirty="0" err="1" smtClean="0"/>
              <a:t>const</a:t>
            </a:r>
            <a:r>
              <a:rPr lang="en-US" baseline="0" dirty="0" smtClean="0"/>
              <a:t>)</a:t>
            </a:r>
          </a:p>
          <a:p>
            <a:pPr eaLnBrk="1" hangingPunct="1"/>
            <a:r>
              <a:rPr lang="en-US" baseline="0" dirty="0" err="1" smtClean="0"/>
              <a:t>Sofisticated</a:t>
            </a:r>
            <a:r>
              <a:rPr lang="en-US" baseline="0" dirty="0" smtClean="0"/>
              <a:t> Interaction (SI): m momentum dependent, </a:t>
            </a:r>
            <a:r>
              <a:rPr lang="en-US" baseline="0" dirty="0" err="1" smtClean="0"/>
              <a:t>amm</a:t>
            </a:r>
            <a:r>
              <a:rPr lang="en-US" baseline="0" dirty="0" smtClean="0"/>
              <a:t>=</a:t>
            </a:r>
            <a:r>
              <a:rPr lang="en-US" baseline="0" dirty="0" err="1" smtClean="0"/>
              <a:t>const</a:t>
            </a:r>
            <a:r>
              <a:rPr lang="en-US" baseline="0" dirty="0" smtClean="0"/>
              <a:t>, full Poincare treatment of meson and </a:t>
            </a:r>
            <a:r>
              <a:rPr lang="en-US" baseline="0" dirty="0" err="1" smtClean="0"/>
              <a:t>Fadeev</a:t>
            </a:r>
            <a:r>
              <a:rPr lang="en-US" baseline="0" dirty="0" smtClean="0"/>
              <a:t> amplitudes, exchange and seagull diagrams</a:t>
            </a:r>
          </a:p>
          <a:p>
            <a:pPr eaLnBrk="1" hangingPunct="1"/>
            <a:r>
              <a:rPr lang="en-US" baseline="0" dirty="0" smtClean="0"/>
              <a:t>SI (newest): also </a:t>
            </a:r>
            <a:r>
              <a:rPr lang="en-US" baseline="0" dirty="0" err="1" smtClean="0"/>
              <a:t>amm</a:t>
            </a:r>
            <a:r>
              <a:rPr lang="en-US" baseline="0" dirty="0" smtClean="0"/>
              <a:t> momentum dependent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2E8F1B4E-7860-44BE-B005-4CEC51C7CCC3}" type="slidenum">
              <a:rPr lang="fr-FR" sz="1300" b="0">
                <a:solidFill>
                  <a:schemeClr val="tx1"/>
                </a:solidFill>
              </a:rPr>
              <a:pPr/>
              <a:t>30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b="0" dirty="0" err="1" smtClean="0">
                <a:ea typeface="ＭＳ Ｐゴシック" pitchFamily="-110" charset="-128"/>
              </a:rPr>
              <a:t>m</a:t>
            </a:r>
            <a:r>
              <a:rPr lang="en-US" sz="1200" b="0" baseline="-25000" dirty="0" err="1" smtClean="0">
                <a:latin typeface="Symbol" pitchFamily="18" charset="2"/>
                <a:ea typeface="ＭＳ Ｐゴシック" pitchFamily="-110" charset="-128"/>
              </a:rPr>
              <a:t>pi</a:t>
            </a:r>
            <a:r>
              <a:rPr lang="en-US" sz="1200" b="0" dirty="0" smtClean="0">
                <a:ea typeface="ＭＳ Ｐゴシック" pitchFamily="-110" charset="-128"/>
              </a:rPr>
              <a:t>= 390, 450, and 875 MeV with </a:t>
            </a:r>
            <a:r>
              <a:rPr lang="en-US" sz="1200" b="0" dirty="0" err="1" smtClean="0">
                <a:ea typeface="ＭＳ Ｐゴシック" pitchFamily="-110" charset="-128"/>
              </a:rPr>
              <a:t>volumia</a:t>
            </a:r>
            <a:r>
              <a:rPr lang="en-US" sz="1200" b="0" dirty="0" smtClean="0">
                <a:ea typeface="ＭＳ Ｐゴシック" pitchFamily="-110" charset="-128"/>
              </a:rPr>
              <a:t> 3, 2.5, 2.5 </a:t>
            </a:r>
            <a:r>
              <a:rPr lang="en-US" sz="1200" b="0" dirty="0" err="1" smtClean="0">
                <a:ea typeface="ＭＳ Ｐゴシック" pitchFamily="-110" charset="-128"/>
              </a:rPr>
              <a:t>fm</a:t>
            </a:r>
            <a:r>
              <a:rPr lang="en-US" sz="1200" b="0" dirty="0" smtClean="0">
                <a:ea typeface="ＭＳ Ｐゴシック" pitchFamily="-110" charset="-128"/>
              </a:rPr>
              <a:t>, green, red, orange</a:t>
            </a:r>
          </a:p>
          <a:p>
            <a:pPr eaLnBrk="1" hangingPunct="1"/>
            <a:r>
              <a:rPr lang="en-US" dirty="0" smtClean="0"/>
              <a:t>LQCD offers a straight forward way to relate N* </a:t>
            </a:r>
            <a:r>
              <a:rPr lang="en-US" dirty="0" err="1" smtClean="0"/>
              <a:t>electrocouplings</a:t>
            </a:r>
            <a:r>
              <a:rPr lang="en-US" dirty="0" smtClean="0"/>
              <a:t> to QCD. Recent LQCD results are just the first step. </a:t>
            </a:r>
          </a:p>
          <a:p>
            <a:pPr eaLnBrk="1" hangingPunct="1"/>
            <a:r>
              <a:rPr lang="en-US" dirty="0" smtClean="0"/>
              <a:t>High Q^2 LQCD calculations allow us to relate dressed quark interactions to QCD. </a:t>
            </a:r>
          </a:p>
          <a:p>
            <a:pPr eaLnBrk="1" hangingPunct="1"/>
            <a:r>
              <a:rPr lang="en-US" dirty="0" err="1" smtClean="0"/>
              <a:t>Upto</a:t>
            </a:r>
            <a:r>
              <a:rPr lang="en-US" dirty="0" smtClean="0"/>
              <a:t> now lower Q^2 involves meson baryon contributions  and is thus much more complicated.  </a:t>
            </a:r>
          </a:p>
          <a:p>
            <a:pPr eaLnBrk="1" hangingPunct="1"/>
            <a:r>
              <a:rPr lang="en-US" dirty="0" smtClean="0"/>
              <a:t>the so-called quenched approximation can be used, in which the quark fields are treated as non-dynamic "frozen" variables. While this was common in early lattice QCD calculations, "dynamical" fermions are now standard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Analysis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pη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channel assumes S1/2=0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Branching ratios: β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Npi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= β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= 0.45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A23FB-9317-4108-A3DE-86C937C73AEA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062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7F0C9FD1-37C9-4D10-A1F9-416025757483}" type="slidenum">
              <a:rPr lang="fr-FR" sz="1300" b="0">
                <a:solidFill>
                  <a:schemeClr val="tx1"/>
                </a:solidFill>
              </a:rPr>
              <a:pPr/>
              <a:t>32</a:t>
            </a:fld>
            <a:endParaRPr lang="fr-FR" sz="13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91356CDD-7209-4A9F-8033-E5E2ADB2DB9C}" type="slidenum">
              <a:rPr lang="fr-FR" sz="1300" b="0">
                <a:solidFill>
                  <a:schemeClr val="tx1"/>
                </a:solidFill>
              </a:rPr>
              <a:pPr/>
              <a:t>33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Errors: projections and D13 data stat^2+syst^2, P11 and S11 data only stat</a:t>
            </a:r>
          </a:p>
          <a:p>
            <a:pPr eaLnBrk="1" hangingPunct="1"/>
            <a:r>
              <a:rPr lang="en-US" smtClean="0"/>
              <a:t>Blue overlap with and red limit of current data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2C29392E-F46B-4A54-9771-C8C7E6FC4188}" type="slidenum">
              <a:rPr lang="fr-FR" sz="1300" b="0">
                <a:solidFill>
                  <a:schemeClr val="tx1"/>
                </a:solidFill>
              </a:rPr>
              <a:pPr/>
              <a:t>34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10" tIns="49506" rIns="99010" bIns="49506" anchor="b"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r"/>
            <a:fld id="{CD16B5C7-9930-48CC-B431-7B35BBF58D40}" type="slidenum">
              <a:rPr lang="fr-FR" sz="1300" b="0">
                <a:solidFill>
                  <a:schemeClr val="tx1"/>
                </a:solidFill>
                <a:ea typeface="ＭＳ Ｐゴシック" pitchFamily="-110" charset="-128"/>
              </a:rPr>
              <a:pPr algn="r"/>
              <a:t>34</a:t>
            </a:fld>
            <a:endParaRPr lang="fr-FR" sz="1300" b="0">
              <a:solidFill>
                <a:schemeClr val="tx1"/>
              </a:solidFill>
              <a:ea typeface="ＭＳ Ｐゴシック" pitchFamily="-110" charset="-128"/>
            </a:endParaRPr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3 </a:t>
            </a:r>
            <a:r>
              <a:rPr lang="en-US" dirty="0" err="1" smtClean="0"/>
              <a:t>channles</a:t>
            </a:r>
            <a:r>
              <a:rPr lang="en-US" dirty="0" smtClean="0"/>
              <a:t> times 4 structure functions (12) plus 9 single diff cross sec =&gt; 21 observables</a:t>
            </a:r>
          </a:p>
          <a:p>
            <a:pPr eaLnBrk="1" hangingPunct="1"/>
            <a:r>
              <a:rPr lang="en-US" dirty="0" smtClean="0"/>
              <a:t>60 days, lattice, GPDs, easier to study, different branching ratios, combined analysis, transition towards </a:t>
            </a:r>
            <a:r>
              <a:rPr lang="en-US" dirty="0" err="1" smtClean="0"/>
              <a:t>partonic</a:t>
            </a:r>
            <a:r>
              <a:rPr lang="en-US" dirty="0" smtClean="0"/>
              <a:t> degrees of freedom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4253CD09-DEC3-481A-A93A-698CDA5F3DC2}" type="slidenum">
              <a:rPr lang="fr-FR" sz="1300" b="0">
                <a:solidFill>
                  <a:schemeClr val="tx1"/>
                </a:solidFill>
              </a:rPr>
              <a:pPr/>
              <a:t>3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EBAC: dynamical coupled channel analysis is based on the world data set on piN. gammaN, and gamma*N and constrained by unitarity. (to Npi, Neta, N2pi)</a:t>
            </a:r>
          </a:p>
          <a:p>
            <a:pPr eaLnBrk="1" hangingPunct="1"/>
            <a:r>
              <a:rPr lang="en-US" smtClean="0"/>
              <a:t>This allows the extraction of the meson-baryon contributions under minimal model assumptions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73A23980-3355-4635-8481-664A7AB551E7}" type="slidenum">
              <a:rPr lang="fr-FR" sz="1300" b="0">
                <a:solidFill>
                  <a:schemeClr val="tx1"/>
                </a:solidFill>
              </a:rPr>
              <a:pPr/>
              <a:t>6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 smtClean="0"/>
              <a:t>SU(6) spin(2)-flavor(3)symmetry</a:t>
            </a:r>
            <a:r>
              <a:rPr lang="de-DE" baseline="0" dirty="0" smtClean="0"/>
              <a:t> combined with the O(3) group for radial and rotational excitations </a:t>
            </a:r>
          </a:p>
          <a:p>
            <a:pPr eaLnBrk="1" hangingPunct="1"/>
            <a:r>
              <a:rPr lang="de-DE" baseline="0" smtClean="0"/>
              <a:t>leads to the SU(6) L-P (number of states angular momentum parity) supermultiplets</a:t>
            </a:r>
            <a:endParaRPr lang="de-DE" smtClean="0"/>
          </a:p>
          <a:p>
            <a:pPr eaLnBrk="1" hangingPunct="1"/>
            <a:r>
              <a:rPr lang="de-DE" dirty="0" smtClean="0"/>
              <a:t>Lambda(1405) N-K molecule, Roper N-gluon excitation, di-quark pointlike in contrast</a:t>
            </a:r>
            <a:r>
              <a:rPr lang="de-DE" baseline="0" dirty="0" smtClean="0"/>
              <a:t> to DSE dynamic and non-pointlike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73A23980-3355-4635-8481-664A7AB551E7}" type="slidenum">
              <a:rPr lang="fr-FR" sz="1300" b="0">
                <a:solidFill>
                  <a:schemeClr val="tx1"/>
                </a:solidFill>
              </a:rPr>
              <a:pPr/>
              <a:t>7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 smtClean="0"/>
              <a:t>SU(6) spin(2)-flavor(3)symmetry</a:t>
            </a:r>
            <a:r>
              <a:rPr lang="de-DE" baseline="0" dirty="0" smtClean="0"/>
              <a:t> combined with the O(3) group for radial and rotational excitations </a:t>
            </a:r>
          </a:p>
          <a:p>
            <a:pPr eaLnBrk="1" hangingPunct="1"/>
            <a:r>
              <a:rPr lang="de-DE" baseline="0" smtClean="0"/>
              <a:t>leads to the SU(6) L-P (number of states angular momentum parity) supermultiplets</a:t>
            </a:r>
            <a:endParaRPr lang="de-DE" smtClean="0"/>
          </a:p>
          <a:p>
            <a:pPr eaLnBrk="1" hangingPunct="1"/>
            <a:r>
              <a:rPr lang="de-DE" dirty="0" smtClean="0"/>
              <a:t>Lambda(1405) N-K molecule, Roper N-gluon excitation, di-quark pointlike in contrast</a:t>
            </a:r>
            <a:r>
              <a:rPr lang="de-DE" baseline="0" dirty="0" smtClean="0"/>
              <a:t> to DSE dynamic and non-pointlike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43F41328-61DE-42DA-928F-64D7C121F903}" type="slidenum">
              <a:rPr lang="fr-FR" sz="1300" b="0">
                <a:solidFill>
                  <a:schemeClr val="tx1"/>
                </a:solidFill>
              </a:rPr>
              <a:pPr/>
              <a:t>8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0313" y="712788"/>
            <a:ext cx="4862512" cy="3646487"/>
          </a:xfrm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xfrm>
            <a:off x="963613" y="4595813"/>
            <a:ext cx="5387975" cy="4279900"/>
          </a:xfrm>
          <a:noFill/>
        </p:spPr>
        <p:txBody>
          <a:bodyPr lIns="95613" tIns="47802" rIns="95613" bIns="47802"/>
          <a:lstStyle/>
          <a:p>
            <a:pPr eaLnBrk="1" hangingPunct="1"/>
            <a:r>
              <a:rPr lang="en-US" dirty="0" smtClean="0"/>
              <a:t>Photo: 4</a:t>
            </a:r>
            <a:r>
              <a:rPr lang="en-US" baseline="0" dirty="0" smtClean="0"/>
              <a:t> complex, 7 independent plus unknown common phase, 16 total </a:t>
            </a:r>
          </a:p>
          <a:p>
            <a:pPr eaLnBrk="1" hangingPunct="1"/>
            <a:r>
              <a:rPr lang="en-US" baseline="0" dirty="0" smtClean="0"/>
              <a:t>Electro: 6complex, 11 independent, 36 total</a:t>
            </a:r>
            <a:endParaRPr lang="en-US" dirty="0" smtClean="0"/>
          </a:p>
          <a:p>
            <a:pPr eaLnBrk="1" hangingPunct="1"/>
            <a:r>
              <a:rPr lang="en-US" dirty="0" smtClean="0"/>
              <a:t>The K-Lambda channel is ideal for complete measurement as the Lambda decays weakly to pi- p with large analyzing power.</a:t>
            </a:r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4181475" y="9110663"/>
            <a:ext cx="31337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13" tIns="47802" rIns="95613" bIns="47802" anchor="b"/>
          <a:lstStyle>
            <a:lvl1pPr defTabSz="957263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AA7C2B0-4843-49AC-A71A-523FBC77D430}" type="slidenum">
              <a:rPr lang="en-US" sz="1200" b="0">
                <a:solidFill>
                  <a:schemeClr val="tx1"/>
                </a:solidFill>
                <a:latin typeface="Tahoma" pitchFamily="34" charset="0"/>
                <a:ea typeface="ＭＳ Ｐゴシック" pitchFamily="-110" charset="-128"/>
              </a:rPr>
              <a:pPr algn="r" eaLnBrk="1" hangingPunct="1"/>
              <a:t>8</a:t>
            </a:fld>
            <a:endParaRPr lang="en-US" sz="1200" b="0">
              <a:solidFill>
                <a:schemeClr val="tx1"/>
              </a:solidFill>
              <a:latin typeface="Tahoma" pitchFamily="34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SU(3) and SU(2) </a:t>
            </a:r>
            <a:r>
              <a:rPr lang="en-US" dirty="0" err="1" smtClean="0"/>
              <a:t>multiplets</a:t>
            </a:r>
            <a:r>
              <a:rPr lang="en-US" dirty="0" smtClean="0"/>
              <a:t> combine into SU(6) </a:t>
            </a:r>
            <a:r>
              <a:rPr lang="en-US" dirty="0" err="1" smtClean="0"/>
              <a:t>supermultiplets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A23FB-9317-4108-A3DE-86C937C73AE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68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http://pdg.lbl.gov/2013/reviews/rpp2013-rev-n-delta-resonances.pdf</a:t>
            </a:r>
          </a:p>
          <a:p>
            <a:r>
              <a:rPr lang="en-US" dirty="0" smtClean="0"/>
              <a:t>S. </a:t>
            </a:r>
            <a:r>
              <a:rPr lang="en-US" dirty="0" err="1" smtClean="0"/>
              <a:t>Capstick</a:t>
            </a:r>
            <a:r>
              <a:rPr lang="en-US" dirty="0" smtClean="0"/>
              <a:t> and B. </a:t>
            </a:r>
            <a:r>
              <a:rPr lang="en-US" dirty="0" err="1" smtClean="0"/>
              <a:t>Keister</a:t>
            </a:r>
            <a:r>
              <a:rPr lang="en-US" dirty="0" smtClean="0"/>
              <a:t>, Phys. Rev. D51, 3598 (1995)</a:t>
            </a:r>
          </a:p>
          <a:p>
            <a:r>
              <a:rPr lang="en-US" dirty="0" smtClean="0"/>
              <a:t>I.G. </a:t>
            </a:r>
            <a:r>
              <a:rPr lang="en-US" dirty="0" err="1" smtClean="0"/>
              <a:t>Aznauryan</a:t>
            </a:r>
            <a:r>
              <a:rPr lang="en-US" dirty="0" smtClean="0"/>
              <a:t>, Phys.Rev.C76, 025212 (2007)</a:t>
            </a:r>
          </a:p>
          <a:p>
            <a:r>
              <a:rPr lang="en-US" dirty="0" smtClean="0"/>
              <a:t>L.T. </a:t>
            </a:r>
            <a:r>
              <a:rPr lang="en-US" dirty="0" err="1" smtClean="0"/>
              <a:t>Obukhovsky</a:t>
            </a:r>
            <a:r>
              <a:rPr lang="en-US" dirty="0" smtClean="0"/>
              <a:t> et al., Phys.Rev. D84, 014004 (2011)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A23FB-9317-4108-A3DE-86C937C73AEA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182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4253CD09-DEC3-481A-A93A-698CDA5F3DC2}" type="slidenum">
              <a:rPr lang="fr-FR" sz="1300" b="0">
                <a:solidFill>
                  <a:schemeClr val="tx1"/>
                </a:solidFill>
              </a:rPr>
              <a:pPr/>
              <a:t>14</a:t>
            </a:fld>
            <a:endParaRPr lang="fr-FR" sz="1300" b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EBAC: dynamical coupled channel analysis is based on the world data set on piN. gammaN, and gamma*N and constrained by unitarity. (to Npi, Neta, N2pi)</a:t>
            </a:r>
          </a:p>
          <a:p>
            <a:pPr eaLnBrk="1" hangingPunct="1"/>
            <a:r>
              <a:rPr lang="en-US" smtClean="0"/>
              <a:t>This allows the extraction of the meson-baryon contributions under minimal model assumptions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CEBB4-287F-4A15-BFE1-E498956A63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583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A8F79-46B2-4A8A-BA23-5E770C37E0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598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E4002-F2DC-49CE-8EDB-1184CCA476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6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A31C-7C38-48A6-80E7-65306B51251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2278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6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39800"/>
            <a:ext cx="41148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39800"/>
            <a:ext cx="4114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378200"/>
            <a:ext cx="4114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8938" y="6565900"/>
            <a:ext cx="1135062" cy="276225"/>
          </a:xfrm>
        </p:spPr>
        <p:txBody>
          <a:bodyPr/>
          <a:lstStyle>
            <a:lvl1pPr>
              <a:defRPr/>
            </a:lvl1pPr>
          </a:lstStyle>
          <a:p>
            <a:fld id="{F71D99F5-CEFD-4171-BD85-AE9BFF850EB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25222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8938" y="6565900"/>
            <a:ext cx="11350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ea typeface="ＭＳ Ｐゴシック" pitchFamily="-110" charset="-128"/>
              </a:defRPr>
            </a:lvl1pPr>
          </a:lstStyle>
          <a:p>
            <a:pPr>
              <a:defRPr/>
            </a:pPr>
            <a:fld id="{3552C76C-5732-46F7-A185-E12D5F62B53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39800"/>
            <a:ext cx="838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first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1"/>
            <a:r>
              <a:rPr lang="fr-FR" dirty="0" smtClean="0"/>
              <a:t> 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 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6543224"/>
            <a:ext cx="91440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1934830" y="6617558"/>
            <a:ext cx="60934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 b="0" dirty="0" smtClean="0">
                <a:ea typeface="ＭＳ Ｐゴシック" pitchFamily="-110" charset="-128"/>
              </a:rPr>
              <a:t>Ralf  </a:t>
            </a:r>
            <a:r>
              <a:rPr lang="en-US" sz="1200" b="0" dirty="0">
                <a:ea typeface="ＭＳ Ｐゴシック" pitchFamily="-110" charset="-128"/>
              </a:rPr>
              <a:t>W. Gothe  </a:t>
            </a:r>
            <a:r>
              <a:rPr lang="en-US" sz="1200" b="0" dirty="0" smtClean="0">
                <a:ea typeface="ＭＳ Ｐゴシック" pitchFamily="-110" charset="-128"/>
              </a:rPr>
              <a:t>   Long-Range Plan Joint Town Meetings on QCD    </a:t>
            </a:r>
            <a:r>
              <a:rPr lang="en-US" sz="1200" b="0" baseline="0" dirty="0" smtClean="0">
                <a:ea typeface="ＭＳ Ｐゴシック" pitchFamily="-110" charset="-128"/>
              </a:rPr>
              <a:t> September 10-15, 2014</a:t>
            </a:r>
            <a:endParaRPr lang="en-US" sz="1600" dirty="0">
              <a:solidFill>
                <a:srgbClr val="FFCC00"/>
              </a:solidFill>
              <a:latin typeface="Univers" pitchFamily="34" charset="0"/>
              <a:ea typeface="ＭＳ Ｐゴシック" pitchFamily="-110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53510"/>
            <a:ext cx="1419606" cy="308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03" y="6556435"/>
            <a:ext cx="527304" cy="30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5" r:id="rId4"/>
    <p:sldLayoutId id="2147483676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08938" y="6556664"/>
            <a:ext cx="1135062" cy="276225"/>
          </a:xfrm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A7EBDF59-D63D-4202-984D-3272605C5D53}" type="slidenum">
              <a:rPr lang="fr-FR" sz="1200" b="0"/>
              <a:pPr/>
              <a:t>1</a:t>
            </a:fld>
            <a:endParaRPr lang="fr-FR" sz="1200" b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"/>
            <a:ext cx="9144000" cy="6854327"/>
          </a:xfrm>
          <a:prstGeom prst="rect">
            <a:avLst/>
          </a:prstGeom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22263" y="457200"/>
            <a:ext cx="848995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206" y="206949"/>
            <a:ext cx="9052560" cy="1400178"/>
          </a:xfrm>
          <a:solidFill>
            <a:srgbClr val="FFFFCC">
              <a:alpha val="50000"/>
            </a:srgbClr>
          </a:solidFill>
          <a:extLst/>
        </p:spPr>
        <p:txBody>
          <a:bodyPr lIns="0" rIns="0" bIns="91440"/>
          <a:lstStyle/>
          <a:p>
            <a:pPr eaLnBrk="1" hangingPunct="1"/>
            <a:r>
              <a:rPr lang="en-US" sz="4800" dirty="0">
                <a:solidFill>
                  <a:srgbClr val="000066"/>
                </a:solidFill>
              </a:rPr>
              <a:t>Experimental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4800" dirty="0" smtClean="0">
                <a:solidFill>
                  <a:srgbClr val="000066"/>
                </a:solidFill>
              </a:rPr>
              <a:t>Overview</a:t>
            </a:r>
            <a:r>
              <a:rPr lang="en-US" sz="2400" dirty="0" smtClean="0">
                <a:solidFill>
                  <a:srgbClr val="000066"/>
                </a:solidFill>
              </a:rPr>
              <a:t> </a:t>
            </a:r>
            <a:r>
              <a:rPr lang="en-US" sz="4800" dirty="0">
                <a:solidFill>
                  <a:srgbClr val="000066"/>
                </a:solidFill>
              </a:rPr>
              <a:t>on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4800" dirty="0">
                <a:solidFill>
                  <a:srgbClr val="000066"/>
                </a:solidFill>
              </a:rPr>
              <a:t>Baryon Spectroscopy: Current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4800" dirty="0">
                <a:solidFill>
                  <a:srgbClr val="000066"/>
                </a:solidFill>
              </a:rPr>
              <a:t>and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4800" dirty="0" smtClean="0">
                <a:solidFill>
                  <a:srgbClr val="000066"/>
                </a:solidFill>
              </a:rPr>
              <a:t>Future</a:t>
            </a:r>
            <a:endParaRPr lang="en-US" altLang="en-US" sz="4800" dirty="0" smtClean="0">
              <a:solidFill>
                <a:srgbClr val="000066"/>
              </a:solidFill>
            </a:endParaRP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6188" y="5091423"/>
            <a:ext cx="8776344" cy="1481758"/>
          </a:xfrm>
          <a:solidFill>
            <a:srgbClr val="FFFFCC">
              <a:alpha val="50000"/>
            </a:srgbClr>
          </a:solidFill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Symbol" pitchFamily="18" charset="2"/>
              </a:rPr>
              <a:t>g</a:t>
            </a:r>
            <a:r>
              <a:rPr lang="en-US" sz="2400" b="1" dirty="0" err="1" smtClean="0">
                <a:solidFill>
                  <a:srgbClr val="660033"/>
                </a:solidFill>
              </a:rPr>
              <a:t>NN</a:t>
            </a:r>
            <a:r>
              <a:rPr lang="en-US" sz="2400" b="1" dirty="0" smtClean="0">
                <a:solidFill>
                  <a:srgbClr val="660033"/>
                </a:solidFill>
              </a:rPr>
              <a:t>* </a:t>
            </a:r>
            <a:r>
              <a:rPr lang="en-US" sz="2400" b="1" dirty="0" err="1" smtClean="0">
                <a:solidFill>
                  <a:srgbClr val="660033"/>
                </a:solidFill>
              </a:rPr>
              <a:t>Vertexcouplings</a:t>
            </a:r>
            <a:r>
              <a:rPr lang="en-US" sz="2400" b="1" dirty="0" smtClean="0">
                <a:solidFill>
                  <a:srgbClr val="660033"/>
                </a:solidFill>
              </a:rPr>
              <a:t>:</a:t>
            </a:r>
            <a:r>
              <a:rPr lang="en-US" sz="1800" dirty="0" smtClean="0">
                <a:solidFill>
                  <a:srgbClr val="990033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A unique window into baryon and quark structure?</a:t>
            </a:r>
            <a:endParaRPr lang="en-US" altLang="en-US" sz="2400" b="1" dirty="0" smtClean="0">
              <a:solidFill>
                <a:srgbClr val="C00000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333399"/>
              </a:buClr>
              <a:buFont typeface="Wingdings" pitchFamily="2" charset="2"/>
              <a:buChar char="Ø"/>
            </a:pPr>
            <a:r>
              <a:rPr lang="en-US" altLang="en-US" sz="1800" dirty="0" smtClean="0"/>
              <a:t> </a:t>
            </a:r>
            <a:r>
              <a:rPr lang="en-US" altLang="en-US" sz="2400" b="1" dirty="0" smtClean="0">
                <a:solidFill>
                  <a:srgbClr val="660033"/>
                </a:solidFill>
              </a:rPr>
              <a:t>Analysis and new Results:</a:t>
            </a:r>
            <a:r>
              <a:rPr lang="en-US" altLang="en-US" sz="2400" dirty="0" smtClean="0">
                <a:solidFill>
                  <a:srgbClr val="660033"/>
                </a:solidFill>
              </a:rPr>
              <a:t> </a:t>
            </a:r>
            <a:r>
              <a:rPr lang="en-US" altLang="en-US" sz="2000" dirty="0" smtClean="0">
                <a:solidFill>
                  <a:srgbClr val="000066"/>
                </a:solidFill>
              </a:rPr>
              <a:t>Phenomenological but consistent.</a:t>
            </a:r>
            <a:endParaRPr lang="en-US" altLang="en-US" sz="1600" dirty="0">
              <a:solidFill>
                <a:srgbClr val="333399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333399"/>
              </a:buClr>
              <a:buFont typeface="Wingdings" pitchFamily="2" charset="2"/>
              <a:buChar char="Ø"/>
            </a:pP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b="1" dirty="0" smtClean="0">
                <a:solidFill>
                  <a:srgbClr val="660033"/>
                </a:solidFill>
              </a:rPr>
              <a:t>QCD based Theory:</a:t>
            </a:r>
            <a:r>
              <a:rPr lang="en-US" altLang="en-US" sz="1800" dirty="0" smtClean="0">
                <a:solidFill>
                  <a:srgbClr val="660033"/>
                </a:solidFill>
              </a:rPr>
              <a:t> </a:t>
            </a:r>
            <a:r>
              <a:rPr lang="en-US" altLang="en-US" sz="2000" dirty="0" smtClean="0">
                <a:solidFill>
                  <a:srgbClr val="000066"/>
                </a:solidFill>
              </a:rPr>
              <a:t>Can we solve non-</a:t>
            </a:r>
            <a:r>
              <a:rPr lang="en-US" altLang="en-US" sz="2000" dirty="0" err="1">
                <a:solidFill>
                  <a:srgbClr val="000066"/>
                </a:solidFill>
              </a:rPr>
              <a:t>p</a:t>
            </a:r>
            <a:r>
              <a:rPr lang="en-US" altLang="en-US" sz="2000" dirty="0" err="1" smtClean="0">
                <a:solidFill>
                  <a:srgbClr val="000066"/>
                </a:solidFill>
              </a:rPr>
              <a:t>erturbative</a:t>
            </a:r>
            <a:r>
              <a:rPr lang="en-US" altLang="en-US" sz="2000" dirty="0" smtClean="0">
                <a:solidFill>
                  <a:srgbClr val="000066"/>
                </a:solidFill>
              </a:rPr>
              <a:t> </a:t>
            </a:r>
            <a:r>
              <a:rPr lang="en-US" altLang="en-US" sz="2000" dirty="0">
                <a:solidFill>
                  <a:srgbClr val="A50021"/>
                </a:solidFill>
              </a:rPr>
              <a:t>Q</a:t>
            </a:r>
            <a:r>
              <a:rPr lang="en-US" altLang="en-US" sz="2000" dirty="0">
                <a:solidFill>
                  <a:srgbClr val="003300"/>
                </a:solidFill>
              </a:rPr>
              <a:t>C</a:t>
            </a:r>
            <a:r>
              <a:rPr lang="en-US" altLang="en-US" sz="2000" dirty="0">
                <a:solidFill>
                  <a:srgbClr val="000066"/>
                </a:solidFill>
              </a:rPr>
              <a:t>D </a:t>
            </a:r>
            <a:r>
              <a:rPr lang="en-US" altLang="en-US" sz="2000" dirty="0" smtClean="0">
                <a:solidFill>
                  <a:srgbClr val="000066"/>
                </a:solidFill>
              </a:rPr>
              <a:t>and confinement?</a:t>
            </a:r>
          </a:p>
          <a:p>
            <a:pPr algn="l" eaLnBrk="1" hangingPunct="1">
              <a:lnSpc>
                <a:spcPct val="80000"/>
              </a:lnSpc>
              <a:buClr>
                <a:srgbClr val="333399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smtClean="0">
                <a:solidFill>
                  <a:srgbClr val="660033"/>
                </a:solidFill>
              </a:rPr>
              <a:t>Outlook:</a:t>
            </a:r>
            <a:r>
              <a:rPr lang="en-US" altLang="en-US" sz="1800" dirty="0" smtClean="0">
                <a:solidFill>
                  <a:srgbClr val="990033"/>
                </a:solidFill>
              </a:rPr>
              <a:t> </a:t>
            </a:r>
            <a:r>
              <a:rPr lang="en-US" altLang="en-US" sz="2000" dirty="0" smtClean="0">
                <a:solidFill>
                  <a:srgbClr val="000066"/>
                </a:solidFill>
              </a:rPr>
              <a:t>New experiments with extended scope and kinematics. 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-4762" y="3438316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000066"/>
                </a:solidFill>
              </a:rPr>
              <a:t>APS Division of Nuclear Physics: 2014 </a:t>
            </a:r>
            <a:r>
              <a:rPr lang="en-US" sz="2400" dirty="0" smtClean="0">
                <a:solidFill>
                  <a:srgbClr val="000066"/>
                </a:solidFill>
              </a:rPr>
              <a:t>Long-Range </a:t>
            </a:r>
            <a:r>
              <a:rPr lang="en-US" sz="2400" dirty="0">
                <a:solidFill>
                  <a:srgbClr val="000066"/>
                </a:solidFill>
              </a:rPr>
              <a:t>P</a:t>
            </a:r>
            <a:r>
              <a:rPr lang="en-US" sz="2400" dirty="0" smtClean="0">
                <a:solidFill>
                  <a:srgbClr val="000066"/>
                </a:solidFill>
              </a:rPr>
              <a:t>lan</a:t>
            </a:r>
            <a:endParaRPr lang="en-US" sz="2400" dirty="0">
              <a:solidFill>
                <a:srgbClr val="000066"/>
              </a:solidFill>
            </a:endParaRPr>
          </a:p>
          <a:p>
            <a:r>
              <a:rPr lang="en-US" sz="2400" dirty="0">
                <a:solidFill>
                  <a:srgbClr val="000066"/>
                </a:solidFill>
              </a:rPr>
              <a:t>Joint Town Meetings on </a:t>
            </a:r>
            <a:r>
              <a:rPr lang="en-US" sz="2400" dirty="0" smtClean="0">
                <a:solidFill>
                  <a:srgbClr val="000066"/>
                </a:solidFill>
              </a:rPr>
              <a:t>QCD, Temple University</a:t>
            </a:r>
          </a:p>
          <a:p>
            <a:r>
              <a:rPr lang="en-US" sz="2400" dirty="0" smtClean="0">
                <a:solidFill>
                  <a:srgbClr val="000066"/>
                </a:solidFill>
              </a:rPr>
              <a:t>September </a:t>
            </a:r>
            <a:r>
              <a:rPr lang="en-US" sz="2400" dirty="0">
                <a:solidFill>
                  <a:srgbClr val="000066"/>
                </a:solidFill>
              </a:rPr>
              <a:t>13-15, </a:t>
            </a:r>
            <a:r>
              <a:rPr lang="en-US" sz="2400" dirty="0" smtClean="0">
                <a:solidFill>
                  <a:srgbClr val="000066"/>
                </a:solidFill>
              </a:rPr>
              <a:t>2014, Philadelphia, PA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2" y="6573180"/>
            <a:ext cx="9139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0066"/>
                </a:solidFill>
              </a:rPr>
              <a:t>This  work is </a:t>
            </a:r>
            <a:r>
              <a:rPr lang="en-US" sz="1200" b="0" dirty="0" smtClean="0">
                <a:solidFill>
                  <a:srgbClr val="000066"/>
                </a:solidFill>
              </a:rPr>
              <a:t>in parts supported by </a:t>
            </a:r>
            <a:r>
              <a:rPr lang="en-US" sz="1200" b="0" dirty="0">
                <a:solidFill>
                  <a:srgbClr val="000066"/>
                </a:solidFill>
              </a:rPr>
              <a:t>the US National Science Foundation under </a:t>
            </a:r>
            <a:r>
              <a:rPr lang="en-US" sz="1200" b="0" dirty="0" smtClean="0">
                <a:solidFill>
                  <a:srgbClr val="000066"/>
                </a:solidFill>
              </a:rPr>
              <a:t>the Grant </a:t>
            </a:r>
            <a:r>
              <a:rPr lang="en-US" sz="1200" b="0" dirty="0">
                <a:solidFill>
                  <a:srgbClr val="000066"/>
                </a:solidFill>
              </a:rPr>
              <a:t>PHY-1205782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3896" y="2076828"/>
            <a:ext cx="8748636" cy="898412"/>
            <a:chOff x="193896" y="1707388"/>
            <a:chExt cx="8748636" cy="898412"/>
          </a:xfrm>
        </p:grpSpPr>
        <p:sp>
          <p:nvSpPr>
            <p:cNvPr id="5127" name="Rectangle 6"/>
            <p:cNvSpPr>
              <a:spLocks noChangeArrowheads="1"/>
            </p:cNvSpPr>
            <p:nvPr/>
          </p:nvSpPr>
          <p:spPr bwMode="auto">
            <a:xfrm>
              <a:off x="3179287" y="1707388"/>
              <a:ext cx="4967178" cy="379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000" b="0" dirty="0">
                  <a:solidFill>
                    <a:srgbClr val="660033"/>
                  </a:solidFill>
                </a:rPr>
                <a:t>Ralf W. </a:t>
              </a:r>
              <a:r>
                <a:rPr lang="en-US" altLang="en-US" sz="2000" b="0" dirty="0" smtClean="0">
                  <a:solidFill>
                    <a:srgbClr val="660033"/>
                  </a:solidFill>
                </a:rPr>
                <a:t>Gothe</a:t>
              </a:r>
              <a:endParaRPr lang="en-US" altLang="en-US" sz="2000" b="0" dirty="0">
                <a:solidFill>
                  <a:srgbClr val="660033"/>
                </a:solidFill>
              </a:endParaRPr>
            </a:p>
          </p:txBody>
        </p:sp>
        <p:pic>
          <p:nvPicPr>
            <p:cNvPr id="5128" name="Picture 7" descr="usc-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875" y="2057160"/>
              <a:ext cx="3655996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96" y="1771764"/>
              <a:ext cx="3364992" cy="7315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7002" y="1771764"/>
              <a:ext cx="126553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6857048"/>
      </p:ext>
    </p:extLst>
  </p:cSld>
  <p:clrMapOvr>
    <a:masterClrMapping/>
  </p:clrMapOvr>
  <p:transition advTm="176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N/Δ Spectrum in RPP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A8F79-46B2-4A8A-BA23-5E770C37E02F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9306" y="873126"/>
            <a:ext cx="4916803" cy="5442834"/>
            <a:chOff x="39306" y="939801"/>
            <a:chExt cx="4916803" cy="54428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rcRect t="6134" b="1826"/>
            <a:stretch>
              <a:fillRect/>
            </a:stretch>
          </p:blipFill>
          <p:spPr>
            <a:xfrm>
              <a:off x="39306" y="939801"/>
              <a:ext cx="4916803" cy="54428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2835" y="3168746"/>
              <a:ext cx="2303272" cy="817125"/>
            </a:xfrm>
            <a:prstGeom prst="rect">
              <a:avLst/>
            </a:prstGeom>
            <a:solidFill>
              <a:srgbClr val="FFFF00">
                <a:alpha val="11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0304" y="4786099"/>
              <a:ext cx="2303272" cy="203688"/>
            </a:xfrm>
            <a:prstGeom prst="rect">
              <a:avLst/>
            </a:prstGeom>
            <a:solidFill>
              <a:srgbClr val="FFFF00">
                <a:alpha val="11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0304" y="5109933"/>
              <a:ext cx="2303272" cy="203688"/>
            </a:xfrm>
            <a:prstGeom prst="rect">
              <a:avLst/>
            </a:prstGeom>
            <a:solidFill>
              <a:srgbClr val="FFFF00">
                <a:alpha val="11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07130" y="3003158"/>
              <a:ext cx="2158897" cy="203688"/>
            </a:xfrm>
            <a:prstGeom prst="rect">
              <a:avLst/>
            </a:prstGeom>
            <a:solidFill>
              <a:srgbClr val="FFFF00">
                <a:alpha val="11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4083" y="939801"/>
              <a:ext cx="393194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03733" y="6081618"/>
            <a:ext cx="40178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0" dirty="0" smtClean="0"/>
              <a:t>V. </a:t>
            </a:r>
            <a:r>
              <a:rPr lang="en-US" sz="1400" b="0" dirty="0" err="1" smtClean="0"/>
              <a:t>Crede</a:t>
            </a:r>
            <a:r>
              <a:rPr lang="en-US" sz="1400" b="0" dirty="0" smtClean="0"/>
              <a:t> &amp; W. Roberts, Rep. </a:t>
            </a:r>
            <a:r>
              <a:rPr lang="en-US" sz="1400" b="0" dirty="0" err="1" smtClean="0"/>
              <a:t>Prog</a:t>
            </a:r>
            <a:r>
              <a:rPr lang="en-US" sz="1400" b="0" dirty="0" smtClean="0"/>
              <a:t>. Phys. 76 (2013)  </a:t>
            </a:r>
            <a:endParaRPr lang="en-US" sz="14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5051221" y="4986323"/>
            <a:ext cx="3922699" cy="830997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990033"/>
                </a:solidFill>
              </a:rPr>
              <a:t>Are we observing parity doublets with the new states? </a:t>
            </a:r>
            <a:endParaRPr lang="en-US" sz="2400" b="0" dirty="0">
              <a:solidFill>
                <a:srgbClr val="9900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3596" y="801232"/>
            <a:ext cx="3922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90"/>
                </a:solidFill>
              </a:rPr>
              <a:t>High-statistics and high-precision </a:t>
            </a:r>
            <a:r>
              <a:rPr lang="en-US" sz="2000" b="0" dirty="0" err="1">
                <a:solidFill>
                  <a:srgbClr val="000090"/>
                </a:solidFill>
              </a:rPr>
              <a:t>p</a:t>
            </a:r>
            <a:r>
              <a:rPr lang="en-US" sz="2000" b="0" dirty="0" err="1" smtClean="0">
                <a:solidFill>
                  <a:srgbClr val="000090"/>
                </a:solidFill>
              </a:rPr>
              <a:t>hotoproduction</a:t>
            </a:r>
            <a:r>
              <a:rPr lang="en-US" sz="2000" b="0" dirty="0" smtClean="0">
                <a:solidFill>
                  <a:srgbClr val="000090"/>
                </a:solidFill>
              </a:rPr>
              <a:t> data from </a:t>
            </a:r>
          </a:p>
          <a:p>
            <a:r>
              <a:rPr lang="en-US" sz="2000" b="0" dirty="0" smtClean="0">
                <a:solidFill>
                  <a:srgbClr val="000090"/>
                </a:solidFill>
              </a:rPr>
              <a:t>JLAB, MAMI, ELSA, GRAAL</a:t>
            </a:r>
            <a:endParaRPr lang="en-US" sz="2000" b="0" dirty="0">
              <a:solidFill>
                <a:srgbClr val="00009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644" y="2031714"/>
            <a:ext cx="4294606" cy="27804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127421" y="3107064"/>
            <a:ext cx="1778204" cy="25820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51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A8F79-46B2-4A8A-BA23-5E770C37E02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8472"/>
            <a:ext cx="9144000" cy="566738"/>
          </a:xfrm>
        </p:spPr>
        <p:txBody>
          <a:bodyPr tIns="0" bIns="91440">
            <a:no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N* </a:t>
            </a:r>
            <a:r>
              <a:rPr lang="en-US" sz="4000" dirty="0">
                <a:solidFill>
                  <a:srgbClr val="000090"/>
                </a:solidFill>
              </a:rPr>
              <a:t>S</a:t>
            </a:r>
            <a:r>
              <a:rPr lang="en-US" sz="4000" b="1" dirty="0" smtClean="0">
                <a:solidFill>
                  <a:srgbClr val="000090"/>
                </a:solidFill>
              </a:rPr>
              <a:t>pectrum </a:t>
            </a:r>
            <a:r>
              <a:rPr lang="en-US" sz="4000" b="1" dirty="0">
                <a:solidFill>
                  <a:srgbClr val="000090"/>
                </a:solidFill>
              </a:rPr>
              <a:t>in </a:t>
            </a:r>
            <a:r>
              <a:rPr lang="en-US" sz="4000" b="1" dirty="0" smtClean="0">
                <a:solidFill>
                  <a:srgbClr val="000090"/>
                </a:solidFill>
              </a:rPr>
              <a:t>LQCD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5060" y="5797096"/>
            <a:ext cx="281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  <a:cs typeface="Calibri"/>
              </a:rPr>
              <a:t>R. Edwards et al</a:t>
            </a:r>
            <a:r>
              <a:rPr lang="en-US" sz="1800" b="0" dirty="0">
                <a:latin typeface="+mn-lt"/>
                <a:cs typeface="Calibri"/>
              </a:rPr>
              <a:t>. arXiv:1104.5152, </a:t>
            </a:r>
            <a:r>
              <a:rPr lang="en-US" sz="1800" b="0" dirty="0" smtClean="0">
                <a:latin typeface="+mn-lt"/>
                <a:cs typeface="Calibri"/>
              </a:rPr>
              <a:t>1201.2349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7919" y="1453593"/>
            <a:ext cx="8595360" cy="4304143"/>
            <a:chOff x="217919" y="1449384"/>
            <a:chExt cx="8595360" cy="430414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9" y="1449384"/>
              <a:ext cx="8595360" cy="4304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8015591" y="3832698"/>
              <a:ext cx="535022" cy="515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14726" y="5797096"/>
            <a:ext cx="5663599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000090"/>
                </a:solidFill>
                <a:latin typeface="+mn-lt"/>
                <a:cs typeface="Calibri"/>
              </a:rPr>
              <a:t>LQCD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Calibri"/>
              </a:rPr>
              <a:t>predicts states with the same quantum numbers as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000090"/>
                </a:solidFill>
                <a:latin typeface="+mn-lt"/>
                <a:cs typeface="Calibri"/>
              </a:rPr>
              <a:t>CQMs with underlying SU(6)xO(3) symmetry.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90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975" y="761082"/>
            <a:ext cx="874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  <a:cs typeface="Calibri"/>
              </a:rPr>
              <a:t>The strong interaction physics is encoded in the nucleon excitation spectrum that spans the degrees of freedom from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en-US" sz="1800" b="0" dirty="0" smtClean="0">
                <a:solidFill>
                  <a:srgbClr val="993366"/>
                </a:solidFill>
                <a:latin typeface="+mn-lt"/>
                <a:cs typeface="Calibri"/>
              </a:rPr>
              <a:t>meson-baryon</a:t>
            </a:r>
            <a:r>
              <a:rPr lang="en-US" sz="1800" b="0" dirty="0" smtClean="0">
                <a:latin typeface="+mn-lt"/>
                <a:cs typeface="Calibri"/>
              </a:rPr>
              <a:t> and </a:t>
            </a:r>
            <a:r>
              <a:rPr lang="en-US" sz="1800" b="0" dirty="0" smtClean="0">
                <a:solidFill>
                  <a:srgbClr val="008000"/>
                </a:solidFill>
                <a:latin typeface="+mn-lt"/>
                <a:cs typeface="Calibri"/>
              </a:rPr>
              <a:t>dressed quarks </a:t>
            </a:r>
            <a:r>
              <a:rPr lang="en-US" sz="1800" b="0" dirty="0" smtClean="0">
                <a:latin typeface="+mn-lt"/>
                <a:cs typeface="Calibri"/>
              </a:rPr>
              <a:t>to </a:t>
            </a:r>
            <a:r>
              <a:rPr lang="en-US" sz="1800" b="0" dirty="0" smtClean="0">
                <a:solidFill>
                  <a:srgbClr val="0000FF"/>
                </a:solidFill>
                <a:latin typeface="+mn-lt"/>
                <a:cs typeface="Calibri"/>
              </a:rPr>
              <a:t>elementary quarks and gluons.</a:t>
            </a:r>
            <a:endParaRPr lang="en-US" sz="1800" b="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943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A8F79-46B2-4A8A-BA23-5E770C37E02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8472"/>
            <a:ext cx="9144000" cy="566738"/>
          </a:xfrm>
        </p:spPr>
        <p:txBody>
          <a:bodyPr tIns="0" bIns="91440">
            <a:no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N* </a:t>
            </a:r>
            <a:r>
              <a:rPr lang="en-US" sz="4000" dirty="0">
                <a:solidFill>
                  <a:srgbClr val="000090"/>
                </a:solidFill>
              </a:rPr>
              <a:t>S</a:t>
            </a:r>
            <a:r>
              <a:rPr lang="en-US" sz="4000" b="1" dirty="0" smtClean="0">
                <a:solidFill>
                  <a:srgbClr val="000090"/>
                </a:solidFill>
              </a:rPr>
              <a:t>pectrum </a:t>
            </a:r>
            <a:r>
              <a:rPr lang="en-US" sz="4000" b="1" dirty="0">
                <a:solidFill>
                  <a:srgbClr val="000090"/>
                </a:solidFill>
              </a:rPr>
              <a:t>in </a:t>
            </a:r>
            <a:r>
              <a:rPr lang="en-US" sz="4000" b="1" dirty="0" smtClean="0">
                <a:solidFill>
                  <a:srgbClr val="000090"/>
                </a:solidFill>
              </a:rPr>
              <a:t>LQCD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727" y="5792887"/>
            <a:ext cx="5147823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000090"/>
                </a:solidFill>
                <a:latin typeface="+mn-lt"/>
                <a:cs typeface="Calibri"/>
              </a:rPr>
              <a:t>LQCD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Calibri"/>
              </a:rPr>
              <a:t>predicts hybrid baryon states replicating the negative parity </a:t>
            </a:r>
            <a:r>
              <a:rPr lang="en-US" sz="1800" b="0" dirty="0" err="1" smtClean="0">
                <a:solidFill>
                  <a:srgbClr val="000090"/>
                </a:solidFill>
                <a:latin typeface="+mn-lt"/>
                <a:cs typeface="Calibri"/>
              </a:rPr>
              <a:t>multiplet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Calibri"/>
              </a:rPr>
              <a:t> structure.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90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975" y="756873"/>
            <a:ext cx="874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  <a:cs typeface="Calibri"/>
              </a:rPr>
              <a:t>The strong interaction physics is encoded in the nucleon excitation spectrum that spans the degrees of freedom from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en-US" sz="1800" b="0" dirty="0" smtClean="0">
                <a:solidFill>
                  <a:srgbClr val="993366"/>
                </a:solidFill>
                <a:latin typeface="+mn-lt"/>
                <a:cs typeface="Calibri"/>
              </a:rPr>
              <a:t>meson-baryon</a:t>
            </a:r>
            <a:r>
              <a:rPr lang="en-US" sz="1800" b="0" dirty="0" smtClean="0">
                <a:latin typeface="+mn-lt"/>
                <a:cs typeface="Calibri"/>
              </a:rPr>
              <a:t> and </a:t>
            </a:r>
            <a:r>
              <a:rPr lang="en-US" sz="1800" b="0" dirty="0" smtClean="0">
                <a:solidFill>
                  <a:srgbClr val="008000"/>
                </a:solidFill>
                <a:latin typeface="+mn-lt"/>
                <a:cs typeface="Calibri"/>
              </a:rPr>
              <a:t>dressed quarks </a:t>
            </a:r>
            <a:r>
              <a:rPr lang="en-US" sz="1800" b="0" dirty="0" smtClean="0">
                <a:latin typeface="+mn-lt"/>
                <a:cs typeface="Calibri"/>
              </a:rPr>
              <a:t>to </a:t>
            </a:r>
            <a:r>
              <a:rPr lang="en-US" sz="1800" b="0" dirty="0" smtClean="0">
                <a:solidFill>
                  <a:srgbClr val="0000FF"/>
                </a:solidFill>
                <a:latin typeface="+mn-lt"/>
                <a:cs typeface="Calibri"/>
              </a:rPr>
              <a:t>elementary quarks and gluons.</a:t>
            </a:r>
            <a:endParaRPr lang="en-US" sz="1800" b="0" dirty="0">
              <a:latin typeface="+mn-lt"/>
              <a:cs typeface="Calibri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23" y="1530224"/>
            <a:ext cx="8595360" cy="422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521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85800" y="5257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 r="50861"/>
          <a:stretch>
            <a:fillRect/>
          </a:stretch>
        </p:blipFill>
        <p:spPr>
          <a:xfrm>
            <a:off x="743708" y="1423243"/>
            <a:ext cx="3828292" cy="3697813"/>
          </a:xfrm>
          <a:prstGeom prst="rect">
            <a:avLst/>
          </a:prstGeom>
        </p:spPr>
      </p:pic>
      <p:grpSp>
        <p:nvGrpSpPr>
          <p:cNvPr id="5" name="Group 29"/>
          <p:cNvGrpSpPr/>
          <p:nvPr/>
        </p:nvGrpSpPr>
        <p:grpSpPr>
          <a:xfrm>
            <a:off x="1615017" y="1298360"/>
            <a:ext cx="2765722" cy="2156143"/>
            <a:chOff x="1615017" y="1219200"/>
            <a:chExt cx="2765722" cy="2156143"/>
          </a:xfrm>
        </p:grpSpPr>
        <p:sp>
          <p:nvSpPr>
            <p:cNvPr id="26" name="TextBox 25"/>
            <p:cNvSpPr txBox="1"/>
            <p:nvPr/>
          </p:nvSpPr>
          <p:spPr>
            <a:xfrm>
              <a:off x="1615017" y="1219200"/>
              <a:ext cx="615886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nrQM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87847" y="3067566"/>
              <a:ext cx="452918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q</a:t>
              </a:r>
              <a:r>
                <a:rPr lang="en-US" sz="1400" baseline="30000" dirty="0" smtClean="0"/>
                <a:t>3</a:t>
              </a:r>
              <a:r>
                <a:rPr lang="en-US" sz="1400" dirty="0" smtClean="0"/>
                <a:t>G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09975" y="1860034"/>
              <a:ext cx="670764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LC QM</a:t>
              </a:r>
              <a:endParaRPr lang="en-US" sz="1400" dirty="0"/>
            </a:p>
          </p:txBody>
        </p:sp>
      </p:grpSp>
      <p:cxnSp>
        <p:nvCxnSpPr>
          <p:cNvPr id="13" name="Straight Connector 12"/>
          <p:cNvCxnSpPr/>
          <p:nvPr/>
        </p:nvCxnSpPr>
        <p:spPr bwMode="auto">
          <a:xfrm>
            <a:off x="1543137" y="3062852"/>
            <a:ext cx="2956983" cy="1588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145147" y="761908"/>
            <a:ext cx="366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000090"/>
                </a:solidFill>
                <a:latin typeface="+mn-lt"/>
                <a:cs typeface="Calibri"/>
              </a:rPr>
              <a:t>Roper resonance P</a:t>
            </a:r>
            <a:r>
              <a:rPr lang="en-US" sz="2400" b="0" baseline="-25000" dirty="0" smtClean="0">
                <a:solidFill>
                  <a:srgbClr val="000090"/>
                </a:solidFill>
                <a:latin typeface="+mn-lt"/>
                <a:cs typeface="Calibri"/>
              </a:rPr>
              <a:t>11</a:t>
            </a:r>
            <a:r>
              <a:rPr lang="en-US" sz="2400" b="0" dirty="0" smtClean="0">
                <a:solidFill>
                  <a:srgbClr val="000090"/>
                </a:solidFill>
                <a:latin typeface="+mn-lt"/>
                <a:cs typeface="Calibri"/>
              </a:rPr>
              <a:t>(1440) </a:t>
            </a:r>
            <a:endParaRPr lang="en-US" sz="2400" b="0" dirty="0">
              <a:solidFill>
                <a:srgbClr val="000090"/>
              </a:solidFill>
              <a:latin typeface="+mn-lt"/>
              <a:cs typeface="Calibri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-1588"/>
            <a:ext cx="9144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/>
          <a:p>
            <a:r>
              <a:rPr lang="en-US" sz="3200" dirty="0" smtClean="0">
                <a:ea typeface="ＭＳ Ｐゴシック" pitchFamily="-110" charset="-128"/>
              </a:rPr>
              <a:t>Transition Form Factors </a:t>
            </a:r>
            <a:r>
              <a:rPr lang="en-US" sz="3200" dirty="0" smtClean="0">
                <a:solidFill>
                  <a:srgbClr val="993366"/>
                </a:solidFill>
                <a:ea typeface="ＭＳ Ｐゴシック" pitchFamily="-110" charset="-128"/>
              </a:rPr>
              <a:t>and</a:t>
            </a:r>
            <a:r>
              <a:rPr lang="en-US" sz="3200" dirty="0" smtClean="0">
                <a:ea typeface="ＭＳ Ｐゴシック" pitchFamily="-110" charset="-128"/>
              </a:rPr>
              <a:t> QCD Models</a:t>
            </a:r>
            <a:endParaRPr lang="en-US" sz="3200" dirty="0">
              <a:ea typeface="ＭＳ Ｐゴシック" pitchFamily="-11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195" y="5285576"/>
            <a:ext cx="8900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1800" b="0" dirty="0" smtClean="0">
                <a:cs typeface="Calibri"/>
              </a:rPr>
              <a:t>A</a:t>
            </a:r>
            <a:r>
              <a:rPr lang="en-US" sz="1800" b="0" baseline="-25000" dirty="0" smtClean="0">
                <a:cs typeface="Calibri"/>
              </a:rPr>
              <a:t>1/2 </a:t>
            </a:r>
            <a:r>
              <a:rPr lang="en-US" sz="1800" b="0" dirty="0">
                <a:cs typeface="Calibri"/>
              </a:rPr>
              <a:t>has zero-crossing near </a:t>
            </a:r>
            <a:r>
              <a:rPr lang="en-US" sz="1800" b="0" dirty="0" smtClean="0">
                <a:cs typeface="Calibri"/>
              </a:rPr>
              <a:t>Q</a:t>
            </a:r>
            <a:r>
              <a:rPr lang="en-US" sz="1800" b="0" baseline="30000" dirty="0" smtClean="0">
                <a:cs typeface="Calibri"/>
              </a:rPr>
              <a:t>2</a:t>
            </a:r>
            <a:r>
              <a:rPr lang="en-US" sz="1800" b="0" dirty="0" smtClean="0">
                <a:cs typeface="Calibri"/>
              </a:rPr>
              <a:t>=0.5 and </a:t>
            </a:r>
            <a:r>
              <a:rPr lang="en-US" sz="1800" b="0" dirty="0">
                <a:cs typeface="Calibri"/>
              </a:rPr>
              <a:t>becomes dominant amplitude at high </a:t>
            </a:r>
            <a:r>
              <a:rPr lang="en-US" sz="1800" b="0" dirty="0" smtClean="0">
                <a:cs typeface="Calibri"/>
              </a:rPr>
              <a:t>Q</a:t>
            </a:r>
            <a:r>
              <a:rPr lang="en-US" sz="1800" b="0" baseline="30000" dirty="0" smtClean="0">
                <a:cs typeface="Calibri"/>
              </a:rPr>
              <a:t>2</a:t>
            </a:r>
            <a:r>
              <a:rPr lang="en-US" sz="1800" b="0" dirty="0" smtClean="0">
                <a:cs typeface="Calibri"/>
              </a:rPr>
              <a:t>.</a:t>
            </a:r>
            <a:endParaRPr lang="en-US" sz="1800" b="0" baseline="30000" dirty="0" smtClean="0">
              <a:cs typeface="Calibri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1800" b="0" dirty="0">
                <a:cs typeface="Calibri"/>
              </a:rPr>
              <a:t>Eliminates </a:t>
            </a:r>
            <a:r>
              <a:rPr lang="en-US" sz="1800" b="0" dirty="0" err="1">
                <a:cs typeface="Calibri"/>
              </a:rPr>
              <a:t>gluonic</a:t>
            </a:r>
            <a:r>
              <a:rPr lang="en-US" sz="1800" b="0" dirty="0">
                <a:cs typeface="Calibri"/>
              </a:rPr>
              <a:t> excitation (q</a:t>
            </a:r>
            <a:r>
              <a:rPr lang="en-US" sz="1800" b="0" baseline="30000" dirty="0">
                <a:cs typeface="Calibri"/>
              </a:rPr>
              <a:t>3</a:t>
            </a:r>
            <a:r>
              <a:rPr lang="en-US" sz="1800" b="0" dirty="0">
                <a:cs typeface="Calibri"/>
              </a:rPr>
              <a:t>G) as a dominant </a:t>
            </a:r>
            <a:r>
              <a:rPr lang="en-US" sz="1800" b="0" dirty="0" smtClean="0">
                <a:cs typeface="Calibri"/>
              </a:rPr>
              <a:t>contribution.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1800" b="0" dirty="0">
                <a:cs typeface="Calibri"/>
              </a:rPr>
              <a:t>Consistent with radial excitation at high Q</a:t>
            </a:r>
            <a:r>
              <a:rPr lang="en-US" sz="1800" b="0" baseline="30000" dirty="0">
                <a:cs typeface="Calibri"/>
              </a:rPr>
              <a:t>2</a:t>
            </a:r>
            <a:r>
              <a:rPr lang="en-US" sz="1800" b="0" dirty="0">
                <a:cs typeface="Calibri"/>
              </a:rPr>
              <a:t> and large meson-baryon coupling at small </a:t>
            </a:r>
            <a:r>
              <a:rPr lang="en-US" sz="1800" b="0" dirty="0" smtClean="0">
                <a:cs typeface="Calibri"/>
              </a:rPr>
              <a:t>Q</a:t>
            </a:r>
            <a:r>
              <a:rPr lang="en-US" sz="1800" b="0" baseline="30000" dirty="0" smtClean="0">
                <a:cs typeface="Calibri"/>
              </a:rPr>
              <a:t>2</a:t>
            </a:r>
            <a:r>
              <a:rPr lang="en-US" sz="1800" b="0" dirty="0" smtClean="0">
                <a:cs typeface="Calibri"/>
              </a:rPr>
              <a:t>.</a:t>
            </a:r>
            <a:endParaRPr lang="en-US" sz="1800" b="0" dirty="0">
              <a:cs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30790" y="1481432"/>
            <a:ext cx="3639330" cy="3263440"/>
            <a:chOff x="5230790" y="1481432"/>
            <a:chExt cx="3639330" cy="3263440"/>
          </a:xfrm>
        </p:grpSpPr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5230790" y="1481432"/>
              <a:ext cx="1449387" cy="1797050"/>
            </a:xfrm>
            <a:prstGeom prst="rect">
              <a:avLst/>
            </a:prstGeom>
            <a:solidFill>
              <a:srgbClr val="FFFFCC"/>
            </a:solidFill>
            <a:ln w="28575" algn="ctr">
              <a:solidFill>
                <a:srgbClr val="333399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DE" sz="2000" dirty="0"/>
                <a:t>+ q³g</a:t>
              </a:r>
            </a:p>
            <a:p>
              <a:pPr algn="l">
                <a:spcBef>
                  <a:spcPct val="50000"/>
                </a:spcBef>
              </a:pPr>
              <a:r>
                <a:rPr lang="de-DE" sz="2000" dirty="0"/>
                <a:t>+ q³qq</a:t>
              </a:r>
            </a:p>
            <a:p>
              <a:pPr algn="l">
                <a:spcBef>
                  <a:spcPct val="50000"/>
                </a:spcBef>
              </a:pPr>
              <a:r>
                <a:rPr lang="de-DE" sz="2000" dirty="0"/>
                <a:t>+ N-Meson</a:t>
              </a:r>
            </a:p>
            <a:p>
              <a:pPr algn="l">
                <a:spcBef>
                  <a:spcPct val="50000"/>
                </a:spcBef>
              </a:pPr>
              <a:r>
                <a:rPr lang="de-DE" sz="2000" dirty="0"/>
                <a:t>+ …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230790" y="4036986"/>
              <a:ext cx="3639330" cy="70788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333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…</a:t>
              </a:r>
              <a:r>
                <a:rPr lang="en-US" sz="2000" b="0" dirty="0" smtClean="0"/>
                <a:t> all have distinctively different </a:t>
              </a:r>
            </a:p>
            <a:p>
              <a:r>
                <a:rPr lang="en-US" sz="2000" b="0" dirty="0" smtClean="0"/>
                <a:t>Q</a:t>
              </a:r>
              <a:r>
                <a:rPr lang="en-US" sz="2000" b="0" baseline="30000" dirty="0" smtClean="0"/>
                <a:t>2</a:t>
              </a:r>
              <a:r>
                <a:rPr lang="en-US" sz="2000" b="0" dirty="0" smtClean="0"/>
                <a:t> dependencies</a:t>
              </a:r>
              <a:endParaRPr lang="en-US" sz="2000" b="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34046" y="761908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000090"/>
                </a:solidFill>
                <a:latin typeface="+mn-lt"/>
                <a:cs typeface="Calibri"/>
              </a:rPr>
              <a:t>PDG 2013 update</a:t>
            </a:r>
            <a:endParaRPr lang="en-US" sz="2400" b="0" dirty="0">
              <a:solidFill>
                <a:srgbClr val="000090"/>
              </a:solidFill>
              <a:latin typeface="+mn-lt"/>
              <a:cs typeface="Calibri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008938" y="6565900"/>
            <a:ext cx="1135062" cy="276225"/>
          </a:xfrm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DD4738AE-DE10-4AE6-A9A5-17A67EAFE258}" type="slidenum">
              <a:rPr lang="fr-FR" sz="1200" b="0"/>
              <a:pPr/>
              <a:t>13</a:t>
            </a:fld>
            <a:endParaRPr lang="fr-FR" sz="1200" b="0" dirty="0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5904485" y="2073455"/>
            <a:ext cx="1143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420733" y="2753710"/>
            <a:ext cx="1449387" cy="861774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2000" dirty="0" smtClean="0"/>
              <a:t>- q</a:t>
            </a:r>
            <a:r>
              <a:rPr lang="de-DE" sz="2000" baseline="30000" dirty="0" smtClean="0"/>
              <a:t>2</a:t>
            </a:r>
            <a:r>
              <a:rPr lang="de-DE" sz="2000" dirty="0" smtClean="0"/>
              <a:t>q</a:t>
            </a:r>
          </a:p>
          <a:p>
            <a:pPr algn="l">
              <a:spcBef>
                <a:spcPct val="50000"/>
              </a:spcBef>
            </a:pPr>
            <a:r>
              <a:rPr lang="de-DE" sz="2000" dirty="0"/>
              <a:t>-</a:t>
            </a:r>
            <a:r>
              <a:rPr lang="de-DE" sz="2000" dirty="0" smtClean="0"/>
              <a:t> …</a:t>
            </a:r>
            <a:endParaRPr lang="de-DE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29675" y="293095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/>
              <a:t>or</a:t>
            </a:r>
            <a:endParaRPr lang="en-US" sz="2400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4967820" y="1413519"/>
            <a:ext cx="3921756" cy="3687225"/>
            <a:chOff x="4967820" y="1423247"/>
            <a:chExt cx="3921756" cy="36872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rcRect r="49551"/>
            <a:stretch>
              <a:fillRect/>
            </a:stretch>
          </p:blipFill>
          <p:spPr>
            <a:xfrm>
              <a:off x="4967820" y="1423247"/>
              <a:ext cx="3921756" cy="368722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9" name="TextBox 18"/>
            <p:cNvSpPr txBox="1"/>
            <p:nvPr/>
          </p:nvSpPr>
          <p:spPr>
            <a:xfrm>
              <a:off x="6984183" y="2353492"/>
              <a:ext cx="646331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q</a:t>
              </a:r>
              <a:r>
                <a:rPr lang="en-US" sz="1400" baseline="30000" dirty="0" smtClean="0"/>
                <a:t>3</a:t>
              </a:r>
              <a:r>
                <a:rPr lang="en-US" sz="1400" dirty="0" smtClean="0"/>
                <a:t>+Nσ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1479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079670DE-A98C-4229-9125-6E3290219948}" type="slidenum">
              <a:rPr lang="fr-FR" sz="1200" b="0"/>
              <a:pPr/>
              <a:t>14</a:t>
            </a:fld>
            <a:endParaRPr lang="fr-FR" sz="1200" b="0"/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381000" y="939800"/>
            <a:ext cx="838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9600" b="0" dirty="0" smtClean="0"/>
              <a:t>Transition </a:t>
            </a:r>
          </a:p>
          <a:p>
            <a:pPr marL="342900" indent="-342900">
              <a:spcBef>
                <a:spcPct val="20000"/>
              </a:spcBef>
            </a:pPr>
            <a:r>
              <a:rPr lang="en-US" sz="9600" b="0" dirty="0" smtClean="0"/>
              <a:t>Form Factors</a:t>
            </a:r>
            <a:endParaRPr lang="en-US" sz="9600" b="0" dirty="0"/>
          </a:p>
        </p:txBody>
      </p:sp>
    </p:spTree>
    <p:extLst>
      <p:ext uri="{BB962C8B-B14F-4D97-AF65-F5344CB8AC3E}">
        <p14:creationId xmlns:p14="http://schemas.microsoft.com/office/powerpoint/2010/main" val="1090300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335" name="Rectangle 4"/>
          <p:cNvSpPr>
            <a:spLocks noChangeArrowheads="1"/>
          </p:cNvSpPr>
          <p:nvPr/>
        </p:nvSpPr>
        <p:spPr bwMode="auto">
          <a:xfrm>
            <a:off x="2909888" y="950913"/>
            <a:ext cx="6234112" cy="1173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800" b="0" dirty="0">
                <a:solidFill>
                  <a:srgbClr val="993366"/>
                </a:solidFill>
              </a:rPr>
              <a:t>Study the structure of the nucleon spectrum in the domain where dressed quarks are the major active degree of freedom.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800" b="0" dirty="0">
                <a:solidFill>
                  <a:srgbClr val="993366"/>
                </a:solidFill>
              </a:rPr>
              <a:t>Explore the formation of excited nucleon states in interactions of dressed quarks and their emergence from QCD.</a:t>
            </a:r>
          </a:p>
        </p:txBody>
      </p:sp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37CC625C-D70F-474C-ABCF-EE8B6A83F779}" type="slidenum">
              <a:rPr lang="fr-FR" sz="1200" b="0"/>
              <a:pPr/>
              <a:t>15</a:t>
            </a:fld>
            <a:endParaRPr lang="fr-FR" sz="1200" b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47650" y="1000125"/>
            <a:ext cx="2647950" cy="52990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57" name="Oval 8" descr="Large confetti"/>
          <p:cNvSpPr>
            <a:spLocks noChangeArrowheads="1"/>
          </p:cNvSpPr>
          <p:nvPr/>
        </p:nvSpPr>
        <p:spPr bwMode="auto">
          <a:xfrm rot="-4429816">
            <a:off x="501213" y="3257812"/>
            <a:ext cx="1188720" cy="1188720"/>
          </a:xfrm>
          <a:prstGeom prst="ellipse">
            <a:avLst/>
          </a:prstGeom>
          <a:pattFill prst="lgConfetti">
            <a:fgClr>
              <a:srgbClr val="CA9564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58" name="Oval 9"/>
          <p:cNvSpPr>
            <a:spLocks noChangeArrowheads="1"/>
          </p:cNvSpPr>
          <p:nvPr/>
        </p:nvSpPr>
        <p:spPr bwMode="auto">
          <a:xfrm rot="-4429816">
            <a:off x="572294" y="3793332"/>
            <a:ext cx="314325" cy="344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59" name="Freeform 10"/>
          <p:cNvSpPr>
            <a:spLocks/>
          </p:cNvSpPr>
          <p:nvPr/>
        </p:nvSpPr>
        <p:spPr bwMode="auto">
          <a:xfrm rot="-4429816">
            <a:off x="875658" y="3635601"/>
            <a:ext cx="377825" cy="300704"/>
          </a:xfrm>
          <a:custGeom>
            <a:avLst/>
            <a:gdLst>
              <a:gd name="T0" fmla="*/ 0 w 288"/>
              <a:gd name="T1" fmla="*/ 0 h 192"/>
              <a:gd name="T2" fmla="*/ 2147483647 w 288"/>
              <a:gd name="T3" fmla="*/ 2147483647 h 192"/>
              <a:gd name="T4" fmla="*/ 2147483647 w 288"/>
              <a:gd name="T5" fmla="*/ 2147483647 h 192"/>
              <a:gd name="T6" fmla="*/ 2147483647 w 288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92"/>
              <a:gd name="T14" fmla="*/ 288 w 28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92">
                <a:moveTo>
                  <a:pt x="0" y="0"/>
                </a:moveTo>
                <a:cubicBezTo>
                  <a:pt x="16" y="36"/>
                  <a:pt x="32" y="72"/>
                  <a:pt x="48" y="96"/>
                </a:cubicBezTo>
                <a:cubicBezTo>
                  <a:pt x="64" y="120"/>
                  <a:pt x="56" y="128"/>
                  <a:pt x="96" y="144"/>
                </a:cubicBezTo>
                <a:cubicBezTo>
                  <a:pt x="136" y="160"/>
                  <a:pt x="256" y="184"/>
                  <a:pt x="288" y="192"/>
                </a:cubicBezTo>
              </a:path>
            </a:pathLst>
          </a:custGeom>
          <a:noFill/>
          <a:ln w="762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3560" name="Freeform 11"/>
          <p:cNvSpPr>
            <a:spLocks/>
          </p:cNvSpPr>
          <p:nvPr/>
        </p:nvSpPr>
        <p:spPr bwMode="auto">
          <a:xfrm rot="-4429816">
            <a:off x="1057276" y="3813175"/>
            <a:ext cx="74612" cy="414337"/>
          </a:xfrm>
          <a:custGeom>
            <a:avLst/>
            <a:gdLst>
              <a:gd name="T0" fmla="*/ 0 w 56"/>
              <a:gd name="T1" fmla="*/ 0 h 288"/>
              <a:gd name="T2" fmla="*/ 2147483647 w 56"/>
              <a:gd name="T3" fmla="*/ 2147483647 h 288"/>
              <a:gd name="T4" fmla="*/ 2147483647 w 56"/>
              <a:gd name="T5" fmla="*/ 2147483647 h 288"/>
              <a:gd name="T6" fmla="*/ 2147483647 w 56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288"/>
              <a:gd name="T14" fmla="*/ 56 w 5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288">
                <a:moveTo>
                  <a:pt x="0" y="0"/>
                </a:moveTo>
                <a:cubicBezTo>
                  <a:pt x="20" y="56"/>
                  <a:pt x="40" y="112"/>
                  <a:pt x="48" y="144"/>
                </a:cubicBezTo>
                <a:cubicBezTo>
                  <a:pt x="56" y="176"/>
                  <a:pt x="48" y="168"/>
                  <a:pt x="48" y="192"/>
                </a:cubicBezTo>
                <a:cubicBezTo>
                  <a:pt x="48" y="216"/>
                  <a:pt x="48" y="272"/>
                  <a:pt x="48" y="288"/>
                </a:cubicBezTo>
              </a:path>
            </a:pathLst>
          </a:cu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3561" name="Freeform 12"/>
          <p:cNvSpPr>
            <a:spLocks/>
          </p:cNvSpPr>
          <p:nvPr/>
        </p:nvSpPr>
        <p:spPr bwMode="auto">
          <a:xfrm rot="-4429816">
            <a:off x="1121763" y="3758567"/>
            <a:ext cx="379412" cy="185831"/>
          </a:xfrm>
          <a:custGeom>
            <a:avLst/>
            <a:gdLst>
              <a:gd name="T0" fmla="*/ 2147483647 w 288"/>
              <a:gd name="T1" fmla="*/ 2147483647 h 152"/>
              <a:gd name="T2" fmla="*/ 2147483647 w 288"/>
              <a:gd name="T3" fmla="*/ 2147483647 h 152"/>
              <a:gd name="T4" fmla="*/ 2147483647 w 288"/>
              <a:gd name="T5" fmla="*/ 2147483647 h 152"/>
              <a:gd name="T6" fmla="*/ 0 w 288"/>
              <a:gd name="T7" fmla="*/ 2147483647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52"/>
              <a:gd name="T14" fmla="*/ 288 w 288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52">
                <a:moveTo>
                  <a:pt x="288" y="8"/>
                </a:moveTo>
                <a:cubicBezTo>
                  <a:pt x="232" y="4"/>
                  <a:pt x="176" y="0"/>
                  <a:pt x="144" y="8"/>
                </a:cubicBezTo>
                <a:cubicBezTo>
                  <a:pt x="112" y="16"/>
                  <a:pt x="120" y="32"/>
                  <a:pt x="96" y="56"/>
                </a:cubicBezTo>
                <a:cubicBezTo>
                  <a:pt x="72" y="80"/>
                  <a:pt x="36" y="116"/>
                  <a:pt x="0" y="152"/>
                </a:cubicBezTo>
              </a:path>
            </a:pathLst>
          </a:custGeom>
          <a:noFill/>
          <a:ln w="7620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3562" name="Oval 13"/>
          <p:cNvSpPr>
            <a:spLocks noChangeArrowheads="1"/>
          </p:cNvSpPr>
          <p:nvPr/>
        </p:nvSpPr>
        <p:spPr bwMode="auto">
          <a:xfrm rot="-4429816">
            <a:off x="1214438" y="3927475"/>
            <a:ext cx="317500" cy="3429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63" name="Oval 14"/>
          <p:cNvSpPr>
            <a:spLocks noChangeArrowheads="1"/>
          </p:cNvSpPr>
          <p:nvPr/>
        </p:nvSpPr>
        <p:spPr bwMode="auto">
          <a:xfrm rot="-4429816">
            <a:off x="1169193" y="3390107"/>
            <a:ext cx="315913" cy="3429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64" name="Oval 16"/>
          <p:cNvSpPr>
            <a:spLocks noChangeArrowheads="1"/>
          </p:cNvSpPr>
          <p:nvPr/>
        </p:nvSpPr>
        <p:spPr bwMode="auto">
          <a:xfrm>
            <a:off x="563563" y="1730375"/>
            <a:ext cx="1096962" cy="1004888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3565" name="Group 17"/>
          <p:cNvGrpSpPr>
            <a:grpSpLocks/>
          </p:cNvGrpSpPr>
          <p:nvPr/>
        </p:nvGrpSpPr>
        <p:grpSpPr bwMode="auto">
          <a:xfrm>
            <a:off x="541338" y="1682750"/>
            <a:ext cx="1049337" cy="612775"/>
            <a:chOff x="4302" y="989"/>
            <a:chExt cx="660" cy="419"/>
          </a:xfrm>
        </p:grpSpPr>
        <p:sp>
          <p:nvSpPr>
            <p:cNvPr id="23626" name="Freeform 18"/>
            <p:cNvSpPr>
              <a:spLocks/>
            </p:cNvSpPr>
            <p:nvPr/>
          </p:nvSpPr>
          <p:spPr bwMode="auto">
            <a:xfrm rot="7079170">
              <a:off x="4770" y="840"/>
              <a:ext cx="43" cy="341"/>
            </a:xfrm>
            <a:custGeom>
              <a:avLst/>
              <a:gdLst>
                <a:gd name="T0" fmla="*/ 10 w 48"/>
                <a:gd name="T1" fmla="*/ 64 h 384"/>
                <a:gd name="T2" fmla="*/ 0 w 48"/>
                <a:gd name="T3" fmla="*/ 32 h 384"/>
                <a:gd name="T4" fmla="*/ 10 w 48"/>
                <a:gd name="T5" fmla="*/ 0 h 384"/>
                <a:gd name="T6" fmla="*/ 0 60000 65536"/>
                <a:gd name="T7" fmla="*/ 0 60000 65536"/>
                <a:gd name="T8" fmla="*/ 0 60000 65536"/>
                <a:gd name="T9" fmla="*/ 0 w 48"/>
                <a:gd name="T10" fmla="*/ 0 h 384"/>
                <a:gd name="T11" fmla="*/ 48 w 4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384">
                  <a:moveTo>
                    <a:pt x="48" y="384"/>
                  </a:moveTo>
                  <a:cubicBezTo>
                    <a:pt x="24" y="320"/>
                    <a:pt x="0" y="256"/>
                    <a:pt x="0" y="192"/>
                  </a:cubicBezTo>
                  <a:cubicBezTo>
                    <a:pt x="0" y="128"/>
                    <a:pt x="40" y="32"/>
                    <a:pt x="48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3627" name="Freeform 20"/>
            <p:cNvSpPr>
              <a:spLocks/>
            </p:cNvSpPr>
            <p:nvPr/>
          </p:nvSpPr>
          <p:spPr bwMode="auto">
            <a:xfrm rot="784241">
              <a:off x="4302" y="1062"/>
              <a:ext cx="43" cy="346"/>
            </a:xfrm>
            <a:custGeom>
              <a:avLst/>
              <a:gdLst>
                <a:gd name="T0" fmla="*/ 10 w 48"/>
                <a:gd name="T1" fmla="*/ 80 h 384"/>
                <a:gd name="T2" fmla="*/ 0 w 48"/>
                <a:gd name="T3" fmla="*/ 41 h 384"/>
                <a:gd name="T4" fmla="*/ 10 w 48"/>
                <a:gd name="T5" fmla="*/ 0 h 384"/>
                <a:gd name="T6" fmla="*/ 0 60000 65536"/>
                <a:gd name="T7" fmla="*/ 0 60000 65536"/>
                <a:gd name="T8" fmla="*/ 0 60000 65536"/>
                <a:gd name="T9" fmla="*/ 0 w 48"/>
                <a:gd name="T10" fmla="*/ 0 h 384"/>
                <a:gd name="T11" fmla="*/ 48 w 4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384">
                  <a:moveTo>
                    <a:pt x="48" y="384"/>
                  </a:moveTo>
                  <a:cubicBezTo>
                    <a:pt x="24" y="320"/>
                    <a:pt x="0" y="256"/>
                    <a:pt x="0" y="192"/>
                  </a:cubicBezTo>
                  <a:cubicBezTo>
                    <a:pt x="0" y="128"/>
                    <a:pt x="40" y="32"/>
                    <a:pt x="48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6" name="Oval 21" descr="20%"/>
          <p:cNvSpPr>
            <a:spLocks noChangeAspect="1" noChangeArrowheads="1"/>
          </p:cNvSpPr>
          <p:nvPr/>
        </p:nvSpPr>
        <p:spPr bwMode="auto">
          <a:xfrm>
            <a:off x="871163" y="5126994"/>
            <a:ext cx="529137" cy="513371"/>
          </a:xfrm>
          <a:prstGeom prst="ellipse">
            <a:avLst/>
          </a:prstGeom>
          <a:pattFill prst="pct20">
            <a:fgClr>
              <a:srgbClr val="FFCC99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69" name="Oval 24"/>
          <p:cNvSpPr>
            <a:spLocks noChangeArrowheads="1"/>
          </p:cNvSpPr>
          <p:nvPr/>
        </p:nvSpPr>
        <p:spPr bwMode="auto">
          <a:xfrm>
            <a:off x="1214152" y="5444783"/>
            <a:ext cx="63500" cy="635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71" name="Oval 26"/>
          <p:cNvSpPr>
            <a:spLocks noChangeArrowheads="1"/>
          </p:cNvSpPr>
          <p:nvPr/>
        </p:nvSpPr>
        <p:spPr bwMode="auto">
          <a:xfrm>
            <a:off x="1105518" y="5247900"/>
            <a:ext cx="65087" cy="61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77" name="Freeform 32"/>
          <p:cNvSpPr>
            <a:spLocks/>
          </p:cNvSpPr>
          <p:nvPr/>
        </p:nvSpPr>
        <p:spPr bwMode="auto">
          <a:xfrm rot="-7282380">
            <a:off x="995987" y="5252916"/>
            <a:ext cx="125413" cy="195263"/>
          </a:xfrm>
          <a:custGeom>
            <a:avLst/>
            <a:gdLst>
              <a:gd name="T0" fmla="*/ 2147483647 w 840"/>
              <a:gd name="T1" fmla="*/ 2147483647 h 1184"/>
              <a:gd name="T2" fmla="*/ 2147483647 w 840"/>
              <a:gd name="T3" fmla="*/ 2147483647 h 1184"/>
              <a:gd name="T4" fmla="*/ 2147483647 w 840"/>
              <a:gd name="T5" fmla="*/ 2147483647 h 1184"/>
              <a:gd name="T6" fmla="*/ 2147483647 w 840"/>
              <a:gd name="T7" fmla="*/ 2147483647 h 1184"/>
              <a:gd name="T8" fmla="*/ 2147483647 w 840"/>
              <a:gd name="T9" fmla="*/ 2147483647 h 1184"/>
              <a:gd name="T10" fmla="*/ 2147483647 w 840"/>
              <a:gd name="T11" fmla="*/ 2147483647 h 1184"/>
              <a:gd name="T12" fmla="*/ 2147483647 w 840"/>
              <a:gd name="T13" fmla="*/ 2147483647 h 1184"/>
              <a:gd name="T14" fmla="*/ 2147483647 w 840"/>
              <a:gd name="T15" fmla="*/ 2147483647 h 1184"/>
              <a:gd name="T16" fmla="*/ 2147483647 w 840"/>
              <a:gd name="T17" fmla="*/ 2147483647 h 1184"/>
              <a:gd name="T18" fmla="*/ 2147483647 w 840"/>
              <a:gd name="T19" fmla="*/ 2147483647 h 1184"/>
              <a:gd name="T20" fmla="*/ 2147483647 w 840"/>
              <a:gd name="T21" fmla="*/ 2147483647 h 1184"/>
              <a:gd name="T22" fmla="*/ 2147483647 w 840"/>
              <a:gd name="T23" fmla="*/ 2147483647 h 1184"/>
              <a:gd name="T24" fmla="*/ 2147483647 w 840"/>
              <a:gd name="T25" fmla="*/ 2147483647 h 1184"/>
              <a:gd name="T26" fmla="*/ 2147483647 w 840"/>
              <a:gd name="T27" fmla="*/ 2147483647 h 11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40"/>
              <a:gd name="T43" fmla="*/ 0 h 1184"/>
              <a:gd name="T44" fmla="*/ 840 w 840"/>
              <a:gd name="T45" fmla="*/ 1184 h 11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40" h="1184">
                <a:moveTo>
                  <a:pt x="104" y="80"/>
                </a:moveTo>
                <a:cubicBezTo>
                  <a:pt x="168" y="60"/>
                  <a:pt x="232" y="40"/>
                  <a:pt x="296" y="32"/>
                </a:cubicBezTo>
                <a:cubicBezTo>
                  <a:pt x="360" y="24"/>
                  <a:pt x="496" y="0"/>
                  <a:pt x="488" y="32"/>
                </a:cubicBezTo>
                <a:cubicBezTo>
                  <a:pt x="480" y="64"/>
                  <a:pt x="328" y="160"/>
                  <a:pt x="248" y="224"/>
                </a:cubicBezTo>
                <a:cubicBezTo>
                  <a:pt x="168" y="288"/>
                  <a:pt x="0" y="384"/>
                  <a:pt x="8" y="416"/>
                </a:cubicBezTo>
                <a:cubicBezTo>
                  <a:pt x="16" y="448"/>
                  <a:pt x="200" y="416"/>
                  <a:pt x="296" y="416"/>
                </a:cubicBezTo>
                <a:cubicBezTo>
                  <a:pt x="392" y="416"/>
                  <a:pt x="536" y="400"/>
                  <a:pt x="584" y="416"/>
                </a:cubicBezTo>
                <a:cubicBezTo>
                  <a:pt x="632" y="432"/>
                  <a:pt x="640" y="456"/>
                  <a:pt x="584" y="512"/>
                </a:cubicBezTo>
                <a:cubicBezTo>
                  <a:pt x="528" y="568"/>
                  <a:pt x="312" y="688"/>
                  <a:pt x="248" y="752"/>
                </a:cubicBezTo>
                <a:cubicBezTo>
                  <a:pt x="184" y="816"/>
                  <a:pt x="128" y="888"/>
                  <a:pt x="200" y="896"/>
                </a:cubicBezTo>
                <a:cubicBezTo>
                  <a:pt x="272" y="904"/>
                  <a:pt x="576" y="808"/>
                  <a:pt x="680" y="800"/>
                </a:cubicBezTo>
                <a:cubicBezTo>
                  <a:pt x="784" y="792"/>
                  <a:pt x="840" y="800"/>
                  <a:pt x="824" y="848"/>
                </a:cubicBezTo>
                <a:cubicBezTo>
                  <a:pt x="808" y="896"/>
                  <a:pt x="624" y="1032"/>
                  <a:pt x="584" y="1088"/>
                </a:cubicBezTo>
                <a:cubicBezTo>
                  <a:pt x="544" y="1144"/>
                  <a:pt x="564" y="1164"/>
                  <a:pt x="584" y="1184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3583" name="Oval 38"/>
          <p:cNvSpPr>
            <a:spLocks noChangeArrowheads="1"/>
          </p:cNvSpPr>
          <p:nvPr/>
        </p:nvSpPr>
        <p:spPr bwMode="auto">
          <a:xfrm>
            <a:off x="944314" y="5411439"/>
            <a:ext cx="65088" cy="63500"/>
          </a:xfrm>
          <a:prstGeom prst="ellipse">
            <a:avLst/>
          </a:prstGeom>
          <a:solidFill>
            <a:srgbClr val="E53A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99" name="Text Box 55"/>
          <p:cNvSpPr txBox="1">
            <a:spLocks noChangeArrowheads="1"/>
          </p:cNvSpPr>
          <p:nvPr/>
        </p:nvSpPr>
        <p:spPr bwMode="auto">
          <a:xfrm>
            <a:off x="247650" y="113188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009900"/>
                </a:solidFill>
                <a:latin typeface="Symbol" pitchFamily="18" charset="2"/>
                <a:cs typeface="Times New Roman" pitchFamily="18" charset="0"/>
              </a:rPr>
              <a:t>p,r,w</a:t>
            </a:r>
            <a:r>
              <a:rPr lang="en-US" sz="2400" b="0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…</a:t>
            </a:r>
            <a:endParaRPr lang="el-GR" sz="2400" b="0">
              <a:solidFill>
                <a:srgbClr val="0099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3600" name="Arc 68"/>
          <p:cNvSpPr>
            <a:spLocks noChangeArrowheads="1"/>
          </p:cNvSpPr>
          <p:nvPr/>
        </p:nvSpPr>
        <p:spPr bwMode="auto">
          <a:xfrm rot="-3780000">
            <a:off x="479425" y="1665288"/>
            <a:ext cx="831850" cy="603250"/>
          </a:xfrm>
          <a:custGeom>
            <a:avLst/>
            <a:gdLst>
              <a:gd name="T0" fmla="*/ 415925 w 831850"/>
              <a:gd name="T1" fmla="*/ 0 h 603250"/>
              <a:gd name="T2" fmla="*/ 415925 w 831850"/>
              <a:gd name="T3" fmla="*/ 301625 h 603250"/>
              <a:gd name="T4" fmla="*/ 831850 w 831850"/>
              <a:gd name="T5" fmla="*/ 301625 h 603250"/>
              <a:gd name="T6" fmla="*/ 11796480 60000 65536"/>
              <a:gd name="T7" fmla="*/ 11796480 60000 65536"/>
              <a:gd name="T8" fmla="*/ 5898240 60000 65536"/>
              <a:gd name="T9" fmla="*/ 415925 w 831850"/>
              <a:gd name="T10" fmla="*/ 0 h 603250"/>
              <a:gd name="T11" fmla="*/ 831850 w 831850"/>
              <a:gd name="T12" fmla="*/ 301625 h 603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1850" h="603250" stroke="0">
                <a:moveTo>
                  <a:pt x="415925" y="0"/>
                </a:moveTo>
                <a:lnTo>
                  <a:pt x="415924" y="0"/>
                </a:lnTo>
                <a:cubicBezTo>
                  <a:pt x="645634" y="0"/>
                  <a:pt x="831850" y="135042"/>
                  <a:pt x="831850" y="301625"/>
                </a:cubicBezTo>
                <a:cubicBezTo>
                  <a:pt x="831850" y="301625"/>
                  <a:pt x="831849" y="301625"/>
                  <a:pt x="831849" y="301625"/>
                </a:cubicBezTo>
                <a:lnTo>
                  <a:pt x="415925" y="301625"/>
                </a:lnTo>
                <a:lnTo>
                  <a:pt x="415925" y="0"/>
                </a:lnTo>
                <a:close/>
              </a:path>
              <a:path w="831850" h="603250" fill="none">
                <a:moveTo>
                  <a:pt x="415925" y="0"/>
                </a:moveTo>
                <a:lnTo>
                  <a:pt x="415924" y="0"/>
                </a:lnTo>
                <a:cubicBezTo>
                  <a:pt x="645634" y="0"/>
                  <a:pt x="831850" y="135042"/>
                  <a:pt x="831850" y="301625"/>
                </a:cubicBezTo>
                <a:cubicBezTo>
                  <a:pt x="831850" y="301625"/>
                  <a:pt x="831849" y="301625"/>
                  <a:pt x="831849" y="301625"/>
                </a:cubicBezTo>
              </a:path>
            </a:pathLst>
          </a:cu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3601" name="Freeform 11"/>
          <p:cNvSpPr>
            <a:spLocks/>
          </p:cNvSpPr>
          <p:nvPr/>
        </p:nvSpPr>
        <p:spPr bwMode="auto">
          <a:xfrm rot="-6540000">
            <a:off x="1191419" y="2209006"/>
            <a:ext cx="44450" cy="414338"/>
          </a:xfrm>
          <a:custGeom>
            <a:avLst/>
            <a:gdLst>
              <a:gd name="T0" fmla="*/ 0 w 56"/>
              <a:gd name="T1" fmla="*/ 0 h 288"/>
              <a:gd name="T2" fmla="*/ 2147483647 w 56"/>
              <a:gd name="T3" fmla="*/ 2147483647 h 288"/>
              <a:gd name="T4" fmla="*/ 2147483647 w 56"/>
              <a:gd name="T5" fmla="*/ 2147483647 h 288"/>
              <a:gd name="T6" fmla="*/ 2147483647 w 56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288"/>
              <a:gd name="T14" fmla="*/ 56 w 5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288">
                <a:moveTo>
                  <a:pt x="0" y="0"/>
                </a:moveTo>
                <a:cubicBezTo>
                  <a:pt x="20" y="56"/>
                  <a:pt x="40" y="112"/>
                  <a:pt x="48" y="144"/>
                </a:cubicBezTo>
                <a:cubicBezTo>
                  <a:pt x="56" y="176"/>
                  <a:pt x="48" y="168"/>
                  <a:pt x="48" y="192"/>
                </a:cubicBezTo>
                <a:cubicBezTo>
                  <a:pt x="48" y="216"/>
                  <a:pt x="48" y="272"/>
                  <a:pt x="48" y="288"/>
                </a:cubicBezTo>
              </a:path>
            </a:pathLst>
          </a:cu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3602" name="Freeform 12"/>
          <p:cNvSpPr>
            <a:spLocks/>
          </p:cNvSpPr>
          <p:nvPr/>
        </p:nvSpPr>
        <p:spPr bwMode="auto">
          <a:xfrm rot="-8100000">
            <a:off x="993775" y="2052638"/>
            <a:ext cx="379413" cy="217487"/>
          </a:xfrm>
          <a:custGeom>
            <a:avLst/>
            <a:gdLst>
              <a:gd name="T0" fmla="*/ 2147483647 w 288"/>
              <a:gd name="T1" fmla="*/ 2147483647 h 152"/>
              <a:gd name="T2" fmla="*/ 2147483647 w 288"/>
              <a:gd name="T3" fmla="*/ 2147483647 h 152"/>
              <a:gd name="T4" fmla="*/ 2147483647 w 288"/>
              <a:gd name="T5" fmla="*/ 2147483647 h 152"/>
              <a:gd name="T6" fmla="*/ 0 w 288"/>
              <a:gd name="T7" fmla="*/ 2147483647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52"/>
              <a:gd name="T14" fmla="*/ 288 w 288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52">
                <a:moveTo>
                  <a:pt x="288" y="8"/>
                </a:moveTo>
                <a:cubicBezTo>
                  <a:pt x="232" y="4"/>
                  <a:pt x="176" y="0"/>
                  <a:pt x="144" y="8"/>
                </a:cubicBezTo>
                <a:cubicBezTo>
                  <a:pt x="112" y="16"/>
                  <a:pt x="120" y="32"/>
                  <a:pt x="96" y="56"/>
                </a:cubicBezTo>
                <a:cubicBezTo>
                  <a:pt x="72" y="80"/>
                  <a:pt x="36" y="116"/>
                  <a:pt x="0" y="152"/>
                </a:cubicBezTo>
              </a:path>
            </a:pathLst>
          </a:custGeom>
          <a:noFill/>
          <a:ln w="7620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3603" name="Freeform 10"/>
          <p:cNvSpPr>
            <a:spLocks/>
          </p:cNvSpPr>
          <p:nvPr/>
        </p:nvSpPr>
        <p:spPr bwMode="auto">
          <a:xfrm rot="-8100000">
            <a:off x="777875" y="2117725"/>
            <a:ext cx="377825" cy="276225"/>
          </a:xfrm>
          <a:custGeom>
            <a:avLst/>
            <a:gdLst>
              <a:gd name="T0" fmla="*/ 0 w 288"/>
              <a:gd name="T1" fmla="*/ 0 h 192"/>
              <a:gd name="T2" fmla="*/ 2147483647 w 288"/>
              <a:gd name="T3" fmla="*/ 2147483647 h 192"/>
              <a:gd name="T4" fmla="*/ 2147483647 w 288"/>
              <a:gd name="T5" fmla="*/ 2147483647 h 192"/>
              <a:gd name="T6" fmla="*/ 2147483647 w 288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92"/>
              <a:gd name="T14" fmla="*/ 288 w 28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92">
                <a:moveTo>
                  <a:pt x="0" y="0"/>
                </a:moveTo>
                <a:cubicBezTo>
                  <a:pt x="16" y="36"/>
                  <a:pt x="32" y="72"/>
                  <a:pt x="48" y="96"/>
                </a:cubicBezTo>
                <a:cubicBezTo>
                  <a:pt x="64" y="120"/>
                  <a:pt x="56" y="128"/>
                  <a:pt x="96" y="144"/>
                </a:cubicBezTo>
                <a:cubicBezTo>
                  <a:pt x="136" y="160"/>
                  <a:pt x="256" y="184"/>
                  <a:pt x="288" y="192"/>
                </a:cubicBezTo>
              </a:path>
            </a:pathLst>
          </a:custGeom>
          <a:noFill/>
          <a:ln w="762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3604" name="Oval 14"/>
          <p:cNvSpPr>
            <a:spLocks noChangeArrowheads="1"/>
          </p:cNvSpPr>
          <p:nvPr/>
        </p:nvSpPr>
        <p:spPr bwMode="auto">
          <a:xfrm rot="-4429816">
            <a:off x="662782" y="1816894"/>
            <a:ext cx="315912" cy="3429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605" name="Oval 93"/>
          <p:cNvSpPr>
            <a:spLocks noChangeArrowheads="1"/>
          </p:cNvSpPr>
          <p:nvPr/>
        </p:nvSpPr>
        <p:spPr bwMode="auto">
          <a:xfrm>
            <a:off x="652463" y="1736725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606" name="Oval 94"/>
          <p:cNvSpPr>
            <a:spLocks noChangeArrowheads="1"/>
          </p:cNvSpPr>
          <p:nvPr/>
        </p:nvSpPr>
        <p:spPr bwMode="auto">
          <a:xfrm>
            <a:off x="557213" y="1719263"/>
            <a:ext cx="184150" cy="184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607" name="Oval 95"/>
          <p:cNvSpPr>
            <a:spLocks noChangeArrowheads="1"/>
          </p:cNvSpPr>
          <p:nvPr/>
        </p:nvSpPr>
        <p:spPr bwMode="auto">
          <a:xfrm>
            <a:off x="995363" y="1546225"/>
            <a:ext cx="182562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608" name="Text Box 5"/>
          <p:cNvSpPr txBox="1">
            <a:spLocks noChangeArrowheads="1"/>
          </p:cNvSpPr>
          <p:nvPr/>
        </p:nvSpPr>
        <p:spPr bwMode="auto">
          <a:xfrm>
            <a:off x="2078673" y="1077913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000" b="0" dirty="0" smtClean="0">
                <a:ea typeface="ＭＳ Ｐゴシック" pitchFamily="-110" charset="-128"/>
              </a:rPr>
              <a:t>Q</a:t>
            </a:r>
            <a:r>
              <a:rPr lang="en-US" sz="2000" b="0" baseline="30000" dirty="0" smtClean="0">
                <a:ea typeface="ＭＳ Ｐゴシック" pitchFamily="-110" charset="-128"/>
              </a:rPr>
              <a:t>2</a:t>
            </a:r>
            <a:endParaRPr lang="en-US" sz="2000" b="0" baseline="30000" dirty="0">
              <a:ea typeface="ＭＳ Ｐゴシック" pitchFamily="-110" charset="-128"/>
            </a:endParaRPr>
          </a:p>
        </p:txBody>
      </p:sp>
      <p:sp>
        <p:nvSpPr>
          <p:cNvPr id="23609" name="Text Box 6"/>
          <p:cNvSpPr txBox="1">
            <a:spLocks noChangeArrowheads="1"/>
          </p:cNvSpPr>
          <p:nvPr/>
        </p:nvSpPr>
        <p:spPr bwMode="auto">
          <a:xfrm>
            <a:off x="1990725" y="1463675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000" b="0" dirty="0">
                <a:ea typeface="ＭＳ Ｐゴシック" pitchFamily="-110" charset="-128"/>
              </a:rPr>
              <a:t>low</a:t>
            </a:r>
          </a:p>
        </p:txBody>
      </p:sp>
      <p:sp>
        <p:nvSpPr>
          <p:cNvPr id="23610" name="Text Box 7"/>
          <p:cNvSpPr txBox="1">
            <a:spLocks noChangeArrowheads="1"/>
          </p:cNvSpPr>
          <p:nvPr/>
        </p:nvSpPr>
        <p:spPr bwMode="auto">
          <a:xfrm>
            <a:off x="1955800" y="5686425"/>
            <a:ext cx="67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000" b="0">
                <a:ea typeface="ＭＳ Ｐゴシック" pitchFamily="-110" charset="-128"/>
              </a:rPr>
              <a:t>high</a:t>
            </a: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2543172" y="1704975"/>
            <a:ext cx="431800" cy="533400"/>
            <a:chOff x="1248" y="1824"/>
            <a:chExt cx="272" cy="336"/>
          </a:xfrm>
        </p:grpSpPr>
        <p:sp>
          <p:nvSpPr>
            <p:cNvPr id="23624" name="Text Box 66"/>
            <p:cNvSpPr txBox="1">
              <a:spLocks noChangeArrowheads="1"/>
            </p:cNvSpPr>
            <p:nvPr/>
          </p:nvSpPr>
          <p:spPr bwMode="auto">
            <a:xfrm>
              <a:off x="1283" y="1831"/>
              <a:ext cx="2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sz="2000" b="0" dirty="0">
                  <a:solidFill>
                    <a:schemeClr val="tx1"/>
                  </a:solidFill>
                  <a:ea typeface="ＭＳ Ｐゴシック" pitchFamily="-110" charset="-128"/>
                </a:rPr>
                <a:t> </a:t>
              </a:r>
              <a:r>
                <a:rPr lang="en-US" sz="2000" b="0" dirty="0" smtClean="0">
                  <a:solidFill>
                    <a:schemeClr val="tx1"/>
                  </a:solidFill>
                  <a:ea typeface="ＭＳ Ｐゴシック" pitchFamily="-110" charset="-128"/>
                </a:rPr>
                <a:t>k</a:t>
              </a:r>
              <a:endParaRPr lang="en-US" sz="2000" b="0" dirty="0">
                <a:ea typeface="ＭＳ Ｐゴシック" pitchFamily="-110" charset="-128"/>
              </a:endParaRPr>
            </a:p>
          </p:txBody>
        </p:sp>
        <p:sp>
          <p:nvSpPr>
            <p:cNvPr id="23625" name="AutoShape 67"/>
            <p:cNvSpPr>
              <a:spLocks noChangeArrowheads="1"/>
            </p:cNvSpPr>
            <p:nvPr/>
          </p:nvSpPr>
          <p:spPr bwMode="auto">
            <a:xfrm>
              <a:off x="1248" y="1824"/>
              <a:ext cx="96" cy="336"/>
            </a:xfrm>
            <a:prstGeom prst="downArrow">
              <a:avLst>
                <a:gd name="adj1" fmla="val 50000"/>
                <a:gd name="adj2" fmla="val 87500"/>
              </a:avLst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2000" b="0">
                <a:solidFill>
                  <a:schemeClr val="tx1"/>
                </a:solidFill>
                <a:ea typeface="ＭＳ Ｐゴシック" pitchFamily="-110" charset="-128"/>
              </a:endParaRPr>
            </a:p>
          </p:txBody>
        </p:sp>
      </p:grpSp>
      <p:sp>
        <p:nvSpPr>
          <p:cNvPr id="23613" name="Rectangle 79"/>
          <p:cNvSpPr>
            <a:spLocks noChangeArrowheads="1"/>
          </p:cNvSpPr>
          <p:nvPr/>
        </p:nvSpPr>
        <p:spPr bwMode="auto">
          <a:xfrm>
            <a:off x="0" y="0"/>
            <a:ext cx="91440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r>
              <a:rPr lang="en-US" sz="3200" dirty="0"/>
              <a:t>Hadron Structure with Electromagnetic Probes</a:t>
            </a:r>
          </a:p>
        </p:txBody>
      </p:sp>
      <p:sp>
        <p:nvSpPr>
          <p:cNvPr id="23614" name="Text Box 55"/>
          <p:cNvSpPr txBox="1">
            <a:spLocks noChangeArrowheads="1"/>
          </p:cNvSpPr>
          <p:nvPr/>
        </p:nvSpPr>
        <p:spPr bwMode="auto">
          <a:xfrm>
            <a:off x="962025" y="1822450"/>
            <a:ext cx="1341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cs typeface="Times New Roman" pitchFamily="18" charset="0"/>
              </a:rPr>
              <a:t>N,N</a:t>
            </a:r>
            <a:r>
              <a:rPr lang="en-US" sz="1600" baseline="30000">
                <a:solidFill>
                  <a:srgbClr val="FF0000"/>
                </a:solidFill>
                <a:cs typeface="Times New Roman" pitchFamily="18" charset="0"/>
              </a:rPr>
              <a:t>*</a:t>
            </a:r>
            <a:r>
              <a:rPr lang="en-US" sz="1600">
                <a:solidFill>
                  <a:srgbClr val="FF0000"/>
                </a:solidFill>
                <a:cs typeface="Times New Roman" pitchFamily="18" charset="0"/>
              </a:rPr>
              <a:t>,</a:t>
            </a:r>
            <a:r>
              <a:rPr lang="en-US" sz="160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D,D</a:t>
            </a:r>
            <a:r>
              <a:rPr lang="en-US" sz="1600" baseline="30000">
                <a:solidFill>
                  <a:srgbClr val="FF0000"/>
                </a:solidFill>
                <a:cs typeface="Times New Roman" pitchFamily="18" charset="0"/>
              </a:rPr>
              <a:t>*</a:t>
            </a:r>
            <a:r>
              <a:rPr lang="en-US" sz="1600">
                <a:solidFill>
                  <a:srgbClr val="FF0000"/>
                </a:solidFill>
                <a:cs typeface="Times New Roman" pitchFamily="18" charset="0"/>
              </a:rPr>
              <a:t>…</a:t>
            </a:r>
            <a:endParaRPr lang="el-GR" sz="16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3615" name="Text Box 7"/>
          <p:cNvSpPr txBox="1">
            <a:spLocks noChangeArrowheads="1"/>
          </p:cNvSpPr>
          <p:nvPr/>
        </p:nvSpPr>
        <p:spPr bwMode="auto">
          <a:xfrm>
            <a:off x="263525" y="2778125"/>
            <a:ext cx="1944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600" b="0" dirty="0">
                <a:solidFill>
                  <a:schemeClr val="tx1"/>
                </a:solidFill>
                <a:ea typeface="ＭＳ Ｐゴシック" pitchFamily="-110" charset="-128"/>
              </a:rPr>
              <a:t>3q-core+MB-cloud</a:t>
            </a:r>
          </a:p>
        </p:txBody>
      </p:sp>
      <p:sp>
        <p:nvSpPr>
          <p:cNvPr id="23616" name="Text Box 7"/>
          <p:cNvSpPr txBox="1">
            <a:spLocks noChangeArrowheads="1"/>
          </p:cNvSpPr>
          <p:nvPr/>
        </p:nvSpPr>
        <p:spPr bwMode="auto">
          <a:xfrm>
            <a:off x="692912" y="4404995"/>
            <a:ext cx="81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600" b="0" dirty="0">
                <a:solidFill>
                  <a:schemeClr val="tx1"/>
                </a:solidFill>
                <a:ea typeface="ＭＳ Ｐゴシック" pitchFamily="-110" charset="-128"/>
              </a:rPr>
              <a:t>3q-core</a:t>
            </a:r>
          </a:p>
        </p:txBody>
      </p:sp>
      <p:sp>
        <p:nvSpPr>
          <p:cNvPr id="23617" name="Text Box 7"/>
          <p:cNvSpPr txBox="1">
            <a:spLocks noChangeArrowheads="1"/>
          </p:cNvSpPr>
          <p:nvPr/>
        </p:nvSpPr>
        <p:spPr bwMode="auto">
          <a:xfrm>
            <a:off x="784987" y="5744083"/>
            <a:ext cx="81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600" b="0" dirty="0" err="1">
                <a:solidFill>
                  <a:schemeClr val="tx1"/>
                </a:solidFill>
                <a:ea typeface="ＭＳ Ｐゴシック" pitchFamily="-110" charset="-128"/>
              </a:rPr>
              <a:t>pQCD</a:t>
            </a:r>
            <a:endParaRPr lang="en-US" sz="1600" b="0" dirty="0">
              <a:solidFill>
                <a:schemeClr val="tx1"/>
              </a:solidFill>
              <a:ea typeface="ＭＳ Ｐゴシック" pitchFamily="-110" charset="-128"/>
            </a:endParaRPr>
          </a:p>
        </p:txBody>
      </p:sp>
      <p:sp>
        <p:nvSpPr>
          <p:cNvPr id="23618" name="Oval 9"/>
          <p:cNvSpPr>
            <a:spLocks noChangeArrowheads="1"/>
          </p:cNvSpPr>
          <p:nvPr/>
        </p:nvSpPr>
        <p:spPr bwMode="auto">
          <a:xfrm rot="-4020000">
            <a:off x="850106" y="2463007"/>
            <a:ext cx="314325" cy="344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619" name="Oval 13"/>
          <p:cNvSpPr>
            <a:spLocks noChangeArrowheads="1"/>
          </p:cNvSpPr>
          <p:nvPr/>
        </p:nvSpPr>
        <p:spPr bwMode="auto">
          <a:xfrm rot="-4429816">
            <a:off x="1374775" y="2103438"/>
            <a:ext cx="317500" cy="3429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620" name="Arc 70"/>
          <p:cNvSpPr>
            <a:spLocks noChangeArrowheads="1"/>
          </p:cNvSpPr>
          <p:nvPr/>
        </p:nvSpPr>
        <p:spPr bwMode="auto">
          <a:xfrm rot="6960000">
            <a:off x="480219" y="1191419"/>
            <a:ext cx="714375" cy="604837"/>
          </a:xfrm>
          <a:custGeom>
            <a:avLst/>
            <a:gdLst>
              <a:gd name="T0" fmla="*/ 357188 w 714375"/>
              <a:gd name="T1" fmla="*/ 0 h 604838"/>
              <a:gd name="T2" fmla="*/ 357188 w 714375"/>
              <a:gd name="T3" fmla="*/ 302419 h 604838"/>
              <a:gd name="T4" fmla="*/ 714375 w 714375"/>
              <a:gd name="T5" fmla="*/ 302419 h 604838"/>
              <a:gd name="T6" fmla="*/ 11796480 60000 65536"/>
              <a:gd name="T7" fmla="*/ 11796480 60000 65536"/>
              <a:gd name="T8" fmla="*/ 5898240 60000 65536"/>
              <a:gd name="T9" fmla="*/ 357188 w 714375"/>
              <a:gd name="T10" fmla="*/ 0 h 604838"/>
              <a:gd name="T11" fmla="*/ 714375 w 714375"/>
              <a:gd name="T12" fmla="*/ 302420 h 6048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4375" h="604838" stroke="0">
                <a:moveTo>
                  <a:pt x="357188" y="0"/>
                </a:moveTo>
                <a:lnTo>
                  <a:pt x="357187" y="0"/>
                </a:lnTo>
                <a:cubicBezTo>
                  <a:pt x="554457" y="0"/>
                  <a:pt x="714376" y="135397"/>
                  <a:pt x="714376" y="302419"/>
                </a:cubicBezTo>
                <a:cubicBezTo>
                  <a:pt x="714376" y="302419"/>
                  <a:pt x="714375" y="302419"/>
                  <a:pt x="714375" y="302419"/>
                </a:cubicBezTo>
                <a:lnTo>
                  <a:pt x="357188" y="302419"/>
                </a:lnTo>
                <a:lnTo>
                  <a:pt x="357188" y="0"/>
                </a:lnTo>
                <a:close/>
              </a:path>
              <a:path w="714375" h="604838" fill="none">
                <a:moveTo>
                  <a:pt x="357188" y="0"/>
                </a:moveTo>
                <a:lnTo>
                  <a:pt x="357187" y="0"/>
                </a:lnTo>
                <a:cubicBezTo>
                  <a:pt x="554457" y="0"/>
                  <a:pt x="714376" y="135397"/>
                  <a:pt x="714376" y="302419"/>
                </a:cubicBezTo>
                <a:cubicBezTo>
                  <a:pt x="714376" y="302419"/>
                  <a:pt x="714375" y="302419"/>
                  <a:pt x="714375" y="302419"/>
                </a:cubicBezTo>
              </a:path>
            </a:pathLst>
          </a:cu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endParaRPr lang="en-US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>
            <a:off x="1134538" y="5267898"/>
            <a:ext cx="130175" cy="188913"/>
          </a:xfrm>
          <a:custGeom>
            <a:avLst/>
            <a:gdLst>
              <a:gd name="T0" fmla="*/ 2147483647 w 840"/>
              <a:gd name="T1" fmla="*/ 2147483647 h 1184"/>
              <a:gd name="T2" fmla="*/ 2147483647 w 840"/>
              <a:gd name="T3" fmla="*/ 2147483647 h 1184"/>
              <a:gd name="T4" fmla="*/ 2147483647 w 840"/>
              <a:gd name="T5" fmla="*/ 2147483647 h 1184"/>
              <a:gd name="T6" fmla="*/ 2147483647 w 840"/>
              <a:gd name="T7" fmla="*/ 2147483647 h 1184"/>
              <a:gd name="T8" fmla="*/ 2147483647 w 840"/>
              <a:gd name="T9" fmla="*/ 2147483647 h 1184"/>
              <a:gd name="T10" fmla="*/ 2147483647 w 840"/>
              <a:gd name="T11" fmla="*/ 2147483647 h 1184"/>
              <a:gd name="T12" fmla="*/ 2147483647 w 840"/>
              <a:gd name="T13" fmla="*/ 2147483647 h 1184"/>
              <a:gd name="T14" fmla="*/ 2147483647 w 840"/>
              <a:gd name="T15" fmla="*/ 2147483647 h 1184"/>
              <a:gd name="T16" fmla="*/ 2147483647 w 840"/>
              <a:gd name="T17" fmla="*/ 2147483647 h 1184"/>
              <a:gd name="T18" fmla="*/ 2147483647 w 840"/>
              <a:gd name="T19" fmla="*/ 2147483647 h 1184"/>
              <a:gd name="T20" fmla="*/ 2147483647 w 840"/>
              <a:gd name="T21" fmla="*/ 2147483647 h 1184"/>
              <a:gd name="T22" fmla="*/ 2147483647 w 840"/>
              <a:gd name="T23" fmla="*/ 2147483647 h 1184"/>
              <a:gd name="T24" fmla="*/ 2147483647 w 840"/>
              <a:gd name="T25" fmla="*/ 2147483647 h 1184"/>
              <a:gd name="T26" fmla="*/ 2147483647 w 840"/>
              <a:gd name="T27" fmla="*/ 2147483647 h 11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40"/>
              <a:gd name="T43" fmla="*/ 0 h 1184"/>
              <a:gd name="T44" fmla="*/ 840 w 840"/>
              <a:gd name="T45" fmla="*/ 1184 h 11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40" h="1184">
                <a:moveTo>
                  <a:pt x="104" y="80"/>
                </a:moveTo>
                <a:cubicBezTo>
                  <a:pt x="168" y="60"/>
                  <a:pt x="232" y="40"/>
                  <a:pt x="296" y="32"/>
                </a:cubicBezTo>
                <a:cubicBezTo>
                  <a:pt x="360" y="24"/>
                  <a:pt x="496" y="0"/>
                  <a:pt x="488" y="32"/>
                </a:cubicBezTo>
                <a:cubicBezTo>
                  <a:pt x="480" y="64"/>
                  <a:pt x="328" y="160"/>
                  <a:pt x="248" y="224"/>
                </a:cubicBezTo>
                <a:cubicBezTo>
                  <a:pt x="168" y="288"/>
                  <a:pt x="0" y="384"/>
                  <a:pt x="8" y="416"/>
                </a:cubicBezTo>
                <a:cubicBezTo>
                  <a:pt x="16" y="448"/>
                  <a:pt x="200" y="416"/>
                  <a:pt x="296" y="416"/>
                </a:cubicBezTo>
                <a:cubicBezTo>
                  <a:pt x="392" y="416"/>
                  <a:pt x="536" y="400"/>
                  <a:pt x="584" y="416"/>
                </a:cubicBezTo>
                <a:cubicBezTo>
                  <a:pt x="632" y="432"/>
                  <a:pt x="640" y="456"/>
                  <a:pt x="584" y="512"/>
                </a:cubicBezTo>
                <a:cubicBezTo>
                  <a:pt x="528" y="568"/>
                  <a:pt x="312" y="688"/>
                  <a:pt x="248" y="752"/>
                </a:cubicBezTo>
                <a:cubicBezTo>
                  <a:pt x="184" y="816"/>
                  <a:pt x="128" y="888"/>
                  <a:pt x="200" y="896"/>
                </a:cubicBezTo>
                <a:cubicBezTo>
                  <a:pt x="272" y="904"/>
                  <a:pt x="576" y="808"/>
                  <a:pt x="680" y="800"/>
                </a:cubicBezTo>
                <a:cubicBezTo>
                  <a:pt x="784" y="792"/>
                  <a:pt x="840" y="800"/>
                  <a:pt x="824" y="848"/>
                </a:cubicBezTo>
                <a:cubicBezTo>
                  <a:pt x="808" y="896"/>
                  <a:pt x="624" y="1032"/>
                  <a:pt x="584" y="1088"/>
                </a:cubicBezTo>
                <a:cubicBezTo>
                  <a:pt x="544" y="1144"/>
                  <a:pt x="564" y="1164"/>
                  <a:pt x="584" y="1184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731011" y="3063876"/>
            <a:ext cx="4736713" cy="2311747"/>
            <a:chOff x="3559561" y="2635251"/>
            <a:chExt cx="4736713" cy="2311747"/>
          </a:xfrm>
        </p:grpSpPr>
        <p:grpSp>
          <p:nvGrpSpPr>
            <p:cNvPr id="62" name="Group 61"/>
            <p:cNvGrpSpPr/>
            <p:nvPr/>
          </p:nvGrpSpPr>
          <p:grpSpPr>
            <a:xfrm>
              <a:off x="3559561" y="2635251"/>
              <a:ext cx="4736713" cy="2311747"/>
              <a:chOff x="5207000" y="935038"/>
              <a:chExt cx="3722688" cy="1766887"/>
            </a:xfrm>
          </p:grpSpPr>
          <p:pic>
            <p:nvPicPr>
              <p:cNvPr id="63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4500" y="935038"/>
                <a:ext cx="3013075" cy="1766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4" name="Rectangle 7"/>
              <p:cNvSpPr>
                <a:spLocks noChangeArrowheads="1"/>
              </p:cNvSpPr>
              <p:nvPr/>
            </p:nvSpPr>
            <p:spPr bwMode="auto">
              <a:xfrm>
                <a:off x="6557963" y="1954213"/>
                <a:ext cx="1104900" cy="496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 anchor="ctr"/>
              <a:lstStyle/>
              <a:p>
                <a:endParaRPr lang="en-US"/>
              </a:p>
            </p:txBody>
          </p:sp>
          <p:sp>
            <p:nvSpPr>
              <p:cNvPr id="65" name="Rectangle 8"/>
              <p:cNvSpPr>
                <a:spLocks noChangeArrowheads="1"/>
              </p:cNvSpPr>
              <p:nvPr/>
            </p:nvSpPr>
            <p:spPr bwMode="auto">
              <a:xfrm>
                <a:off x="7883525" y="935038"/>
                <a:ext cx="355600" cy="3000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 anchor="ctr"/>
              <a:lstStyle/>
              <a:p>
                <a:endParaRPr lang="en-US"/>
              </a:p>
            </p:txBody>
          </p:sp>
          <p:sp>
            <p:nvSpPr>
              <p:cNvPr id="66" name="Rectangle 9"/>
              <p:cNvSpPr>
                <a:spLocks noChangeArrowheads="1"/>
              </p:cNvSpPr>
              <p:nvPr/>
            </p:nvSpPr>
            <p:spPr bwMode="auto">
              <a:xfrm>
                <a:off x="7848600" y="2347913"/>
                <a:ext cx="355600" cy="3000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 anchor="ctr"/>
              <a:lstStyle/>
              <a:p>
                <a:endParaRPr lang="en-US"/>
              </a:p>
            </p:txBody>
          </p:sp>
          <p:sp>
            <p:nvSpPr>
              <p:cNvPr id="67" name="Text Box 10"/>
              <p:cNvSpPr txBox="1">
                <a:spLocks noChangeArrowheads="1"/>
              </p:cNvSpPr>
              <p:nvPr/>
            </p:nvSpPr>
            <p:spPr bwMode="auto">
              <a:xfrm>
                <a:off x="7064375" y="1393825"/>
                <a:ext cx="31115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</a:rPr>
                  <a:t>*</a:t>
                </a:r>
              </a:p>
            </p:txBody>
          </p:sp>
          <p:sp>
            <p:nvSpPr>
              <p:cNvPr id="68" name="Text Box 11"/>
              <p:cNvSpPr txBox="1">
                <a:spLocks noChangeArrowheads="1"/>
              </p:cNvSpPr>
              <p:nvPr/>
            </p:nvSpPr>
            <p:spPr bwMode="auto">
              <a:xfrm>
                <a:off x="7908925" y="1011238"/>
                <a:ext cx="3683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</a:rPr>
                  <a:t>N</a:t>
                </a:r>
              </a:p>
            </p:txBody>
          </p:sp>
          <p:sp>
            <p:nvSpPr>
              <p:cNvPr id="69" name="Text Box 12"/>
              <p:cNvSpPr txBox="1">
                <a:spLocks noChangeArrowheads="1"/>
              </p:cNvSpPr>
              <p:nvPr/>
            </p:nvSpPr>
            <p:spPr bwMode="auto">
              <a:xfrm>
                <a:off x="7899400" y="2319338"/>
                <a:ext cx="3683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N</a:t>
                </a:r>
              </a:p>
            </p:txBody>
          </p:sp>
          <p:grpSp>
            <p:nvGrpSpPr>
              <p:cNvPr id="70" name="Group 19"/>
              <p:cNvGrpSpPr>
                <a:grpSpLocks/>
              </p:cNvGrpSpPr>
              <p:nvPr/>
            </p:nvGrpSpPr>
            <p:grpSpPr bwMode="auto">
              <a:xfrm>
                <a:off x="5207000" y="982663"/>
                <a:ext cx="3722688" cy="1658937"/>
                <a:chOff x="3334" y="649"/>
                <a:chExt cx="2345" cy="1045"/>
              </a:xfrm>
            </p:grpSpPr>
            <p:sp>
              <p:nvSpPr>
                <p:cNvPr id="7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346" y="1466"/>
                  <a:ext cx="35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8000"/>
                      </a:solidFill>
                    </a:rPr>
                    <a:t>K</a:t>
                  </a:r>
                  <a:r>
                    <a:rPr lang="en-US" sz="2000" baseline="-20000" dirty="0">
                      <a:solidFill>
                        <a:srgbClr val="008000"/>
                      </a:solidFill>
                    </a:rPr>
                    <a:t>1</a:t>
                  </a:r>
                  <a:r>
                    <a:rPr lang="en-US" sz="2000" baseline="-20000" dirty="0">
                      <a:solidFill>
                        <a:srgbClr val="008000"/>
                      </a:solidFill>
                      <a:latin typeface="Symbol" pitchFamily="18" charset="2"/>
                    </a:rPr>
                    <a:t>m</a:t>
                  </a:r>
                </a:p>
              </p:txBody>
            </p:sp>
            <p:sp>
              <p:nvSpPr>
                <p:cNvPr id="7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334" y="649"/>
                  <a:ext cx="35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8000"/>
                      </a:solidFill>
                    </a:rPr>
                    <a:t>K</a:t>
                  </a:r>
                  <a:r>
                    <a:rPr lang="en-US" sz="2000" baseline="-20000" dirty="0">
                      <a:solidFill>
                        <a:srgbClr val="008000"/>
                      </a:solidFill>
                    </a:rPr>
                    <a:t>2</a:t>
                  </a:r>
                  <a:r>
                    <a:rPr lang="en-US" sz="2000" baseline="-20000" dirty="0">
                      <a:solidFill>
                        <a:srgbClr val="008000"/>
                      </a:solidFill>
                      <a:latin typeface="Symbol" pitchFamily="18" charset="2"/>
                    </a:rPr>
                    <a:t>m</a:t>
                  </a:r>
                </a:p>
              </p:txBody>
            </p:sp>
            <p:sp>
              <p:nvSpPr>
                <p:cNvPr id="7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195" y="1298"/>
                  <a:ext cx="668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0">
                  <a:spAutoFit/>
                </a:bodyPr>
                <a:lstStyle/>
                <a:p>
                  <a:r>
                    <a:rPr lang="en-US" sz="2400" dirty="0" smtClean="0"/>
                    <a:t>Q</a:t>
                  </a:r>
                  <a:r>
                    <a:rPr lang="en-US" sz="2400" baseline="30000" dirty="0" smtClean="0"/>
                    <a:t>2 </a:t>
                  </a:r>
                  <a:r>
                    <a:rPr lang="en-US" sz="2400" dirty="0" smtClean="0">
                      <a:latin typeface="Symbol" pitchFamily="18" charset="2"/>
                    </a:rPr>
                    <a:t>= -</a:t>
                  </a:r>
                  <a:r>
                    <a:rPr lang="en-US" sz="2400" dirty="0" smtClean="0"/>
                    <a:t>K</a:t>
                  </a:r>
                  <a:r>
                    <a:rPr lang="en-US" sz="2400" baseline="-20000" dirty="0" smtClean="0">
                      <a:latin typeface="Symbol" pitchFamily="18" charset="2"/>
                    </a:rPr>
                    <a:t>m</a:t>
                  </a:r>
                  <a:endParaRPr lang="en-US" sz="2400" baseline="-20000" dirty="0">
                    <a:latin typeface="Symbol" pitchFamily="18" charset="2"/>
                  </a:endParaRPr>
                </a:p>
              </p:txBody>
            </p:sp>
            <p:sp>
              <p:nvSpPr>
                <p:cNvPr id="7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353" y="1502"/>
                  <a:ext cx="326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8000"/>
                      </a:solidFill>
                    </a:rPr>
                    <a:t>P</a:t>
                  </a:r>
                  <a:r>
                    <a:rPr lang="en-US" sz="2000" baseline="-20000">
                      <a:solidFill>
                        <a:srgbClr val="008000"/>
                      </a:solidFill>
                    </a:rPr>
                    <a:t>1</a:t>
                  </a:r>
                  <a:r>
                    <a:rPr lang="en-US" sz="2000" baseline="-20000">
                      <a:solidFill>
                        <a:srgbClr val="008000"/>
                      </a:solidFill>
                      <a:latin typeface="Symbol" pitchFamily="18" charset="2"/>
                    </a:rPr>
                    <a:t>m</a:t>
                  </a:r>
                </a:p>
              </p:txBody>
            </p:sp>
            <p:sp>
              <p:nvSpPr>
                <p:cNvPr id="7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353" y="667"/>
                  <a:ext cx="326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8000"/>
                      </a:solidFill>
                    </a:rPr>
                    <a:t>P</a:t>
                  </a:r>
                  <a:r>
                    <a:rPr lang="en-US" sz="2000" baseline="-20000" dirty="0">
                      <a:solidFill>
                        <a:srgbClr val="008000"/>
                      </a:solidFill>
                    </a:rPr>
                    <a:t>2</a:t>
                  </a:r>
                  <a:r>
                    <a:rPr lang="en-US" sz="2000" baseline="-20000" dirty="0">
                      <a:solidFill>
                        <a:srgbClr val="008000"/>
                      </a:solidFill>
                      <a:latin typeface="Symbol" pitchFamily="18" charset="2"/>
                    </a:rPr>
                    <a:t>m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6410325" y="4003103"/>
              <a:ext cx="180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 dirty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1417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4259 L -2.5E-6 0.4189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37CC625C-D70F-474C-ABCF-EE8B6A83F779}" type="slidenum">
              <a:rPr lang="fr-FR" sz="1200" b="0"/>
              <a:pPr/>
              <a:t>16</a:t>
            </a:fld>
            <a:endParaRPr lang="fr-FR" sz="1200" b="0"/>
          </a:p>
        </p:txBody>
      </p:sp>
      <p:grpSp>
        <p:nvGrpSpPr>
          <p:cNvPr id="1589250" name="Group 2"/>
          <p:cNvGrpSpPr>
            <a:grpSpLocks/>
          </p:cNvGrpSpPr>
          <p:nvPr/>
        </p:nvGrpSpPr>
        <p:grpSpPr bwMode="auto">
          <a:xfrm>
            <a:off x="3086100" y="1000125"/>
            <a:ext cx="5889625" cy="5365750"/>
            <a:chOff x="1944" y="630"/>
            <a:chExt cx="3710" cy="3380"/>
          </a:xfrm>
        </p:grpSpPr>
        <p:pic>
          <p:nvPicPr>
            <p:cNvPr id="23628" name="Picture 58" descr="lan_b460s16t32i_chiral_irf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488"/>
              <a:ext cx="3600" cy="2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29" name="Text Box 69"/>
            <p:cNvSpPr txBox="1">
              <a:spLocks noChangeArrowheads="1"/>
            </p:cNvSpPr>
            <p:nvPr/>
          </p:nvSpPr>
          <p:spPr bwMode="auto">
            <a:xfrm rot="-5400000">
              <a:off x="1522" y="2490"/>
              <a:ext cx="105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sz="1600" b="0">
                  <a:solidFill>
                    <a:schemeClr val="tx1"/>
                  </a:solidFill>
                  <a:ea typeface="ＭＳ Ｐゴシック" pitchFamily="-110" charset="-128"/>
                </a:rPr>
                <a:t>quark mass</a:t>
              </a:r>
              <a:r>
                <a:rPr lang="en-US" sz="1600" b="0" i="1">
                  <a:solidFill>
                    <a:schemeClr val="tx1"/>
                  </a:solidFill>
                  <a:ea typeface="ＭＳ Ｐゴシック" pitchFamily="-110" charset="-128"/>
                </a:rPr>
                <a:t> </a:t>
              </a:r>
              <a:r>
                <a:rPr lang="en-US" sz="1600" b="0">
                  <a:solidFill>
                    <a:schemeClr val="tx1"/>
                  </a:solidFill>
                  <a:ea typeface="ＭＳ Ｐゴシック" pitchFamily="-110" charset="-128"/>
                </a:rPr>
                <a:t>(GeV)</a:t>
              </a:r>
            </a:p>
          </p:txBody>
        </p:sp>
        <p:sp>
          <p:nvSpPr>
            <p:cNvPr id="23630" name="Text Box 5"/>
            <p:cNvSpPr txBox="1">
              <a:spLocks noChangeArrowheads="1"/>
            </p:cNvSpPr>
            <p:nvPr/>
          </p:nvSpPr>
          <p:spPr bwMode="auto">
            <a:xfrm>
              <a:off x="2156" y="630"/>
              <a:ext cx="349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b="0"/>
                <a:t>Quark mass extrapolated to the chiral limit, where </a:t>
              </a:r>
              <a:r>
                <a:rPr lang="en-US" sz="2000" b="0" i="1"/>
                <a:t>q</a:t>
              </a:r>
              <a:r>
                <a:rPr lang="en-US" sz="2000" b="0"/>
                <a:t> is the momentum variable of the tree-level quark propagator using the Asqtad action.</a:t>
              </a:r>
            </a:p>
          </p:txBody>
        </p:sp>
        <p:sp>
          <p:nvSpPr>
            <p:cNvPr id="23631" name="Text Box 60"/>
            <p:cNvSpPr txBox="1">
              <a:spLocks noChangeArrowheads="1"/>
            </p:cNvSpPr>
            <p:nvPr/>
          </p:nvSpPr>
          <p:spPr bwMode="auto">
            <a:xfrm>
              <a:off x="4145" y="1598"/>
              <a:ext cx="1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sz="1800" b="0">
                  <a:ea typeface="ＭＳ Ｐゴシック" pitchFamily="-110" charset="-128"/>
                </a:rPr>
                <a:t>LQCD, DSE and …</a:t>
              </a:r>
              <a:endParaRPr lang="en-US" sz="1600" b="0">
                <a:ea typeface="ＭＳ Ｐゴシック" pitchFamily="-110" charset="-128"/>
              </a:endParaRPr>
            </a:p>
          </p:txBody>
        </p:sp>
        <p:sp>
          <p:nvSpPr>
            <p:cNvPr id="23632" name="Text Box 59"/>
            <p:cNvSpPr txBox="1">
              <a:spLocks noChangeArrowheads="1"/>
            </p:cNvSpPr>
            <p:nvPr/>
          </p:nvSpPr>
          <p:spPr bwMode="auto">
            <a:xfrm>
              <a:off x="4128" y="1720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endParaRPr lang="en-US" sz="1600" b="0">
                <a:solidFill>
                  <a:schemeClr val="tx1"/>
                </a:solidFill>
                <a:ea typeface="ＭＳ Ｐゴシック" pitchFamily="-110" charset="-128"/>
              </a:endParaRPr>
            </a:p>
          </p:txBody>
        </p:sp>
        <p:sp>
          <p:nvSpPr>
            <p:cNvPr id="23633" name="Text Box 8"/>
            <p:cNvSpPr txBox="1">
              <a:spLocks noChangeArrowheads="1"/>
            </p:cNvSpPr>
            <p:nvPr/>
          </p:nvSpPr>
          <p:spPr bwMode="auto">
            <a:xfrm>
              <a:off x="2537" y="1520"/>
              <a:ext cx="14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000" b="0"/>
                <a:t>meson dressed quark</a:t>
              </a:r>
            </a:p>
          </p:txBody>
        </p:sp>
        <p:sp>
          <p:nvSpPr>
            <p:cNvPr id="23634" name="Line 9"/>
            <p:cNvSpPr>
              <a:spLocks noChangeShapeType="1"/>
            </p:cNvSpPr>
            <p:nvPr/>
          </p:nvSpPr>
          <p:spPr bwMode="auto">
            <a:xfrm flipH="1">
              <a:off x="2832" y="1706"/>
              <a:ext cx="306" cy="252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/>
            <a:lstStyle/>
            <a:p>
              <a:endParaRPr lang="en-US"/>
            </a:p>
          </p:txBody>
        </p:sp>
        <p:grpSp>
          <p:nvGrpSpPr>
            <p:cNvPr id="23635" name="Group 10"/>
            <p:cNvGrpSpPr>
              <a:grpSpLocks/>
            </p:cNvGrpSpPr>
            <p:nvPr/>
          </p:nvGrpSpPr>
          <p:grpSpPr bwMode="auto">
            <a:xfrm>
              <a:off x="3126" y="2085"/>
              <a:ext cx="1189" cy="390"/>
              <a:chOff x="3288" y="2193"/>
              <a:chExt cx="1189" cy="390"/>
            </a:xfrm>
          </p:grpSpPr>
          <p:sp>
            <p:nvSpPr>
              <p:cNvPr id="23639" name="Text Box 11"/>
              <p:cNvSpPr txBox="1">
                <a:spLocks noChangeArrowheads="1"/>
              </p:cNvSpPr>
              <p:nvPr/>
            </p:nvSpPr>
            <p:spPr bwMode="auto">
              <a:xfrm>
                <a:off x="3563" y="2193"/>
                <a:ext cx="91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>
                <a:spAutoFit/>
              </a:bodyPr>
              <a:lstStyle>
                <a:lvl1pPr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000" b="0" dirty="0">
                    <a:solidFill>
                      <a:srgbClr val="A50021"/>
                    </a:solidFill>
                  </a:rPr>
                  <a:t>confinement</a:t>
                </a:r>
              </a:p>
            </p:txBody>
          </p:sp>
          <p:sp>
            <p:nvSpPr>
              <p:cNvPr id="23640" name="Line 12"/>
              <p:cNvSpPr>
                <a:spLocks noChangeShapeType="1"/>
              </p:cNvSpPr>
              <p:nvPr/>
            </p:nvSpPr>
            <p:spPr bwMode="auto">
              <a:xfrm flipH="1">
                <a:off x="3288" y="2331"/>
                <a:ext cx="306" cy="252"/>
              </a:xfrm>
              <a:prstGeom prst="line">
                <a:avLst/>
              </a:prstGeom>
              <a:noFill/>
              <a:ln w="19050">
                <a:solidFill>
                  <a:srgbClr val="A5002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/>
              <a:lstStyle/>
              <a:p>
                <a:endParaRPr lang="en-US"/>
              </a:p>
            </p:txBody>
          </p:sp>
        </p:grpSp>
        <p:grpSp>
          <p:nvGrpSpPr>
            <p:cNvPr id="23636" name="Group 13"/>
            <p:cNvGrpSpPr>
              <a:grpSpLocks/>
            </p:cNvGrpSpPr>
            <p:nvPr/>
          </p:nvGrpSpPr>
          <p:grpSpPr bwMode="auto">
            <a:xfrm>
              <a:off x="4592" y="2826"/>
              <a:ext cx="972" cy="428"/>
              <a:chOff x="4514" y="2964"/>
              <a:chExt cx="972" cy="428"/>
            </a:xfrm>
          </p:grpSpPr>
          <p:sp>
            <p:nvSpPr>
              <p:cNvPr id="23637" name="Text Box 14"/>
              <p:cNvSpPr txBox="1">
                <a:spLocks noChangeArrowheads="1"/>
              </p:cNvSpPr>
              <p:nvPr/>
            </p:nvSpPr>
            <p:spPr bwMode="auto">
              <a:xfrm>
                <a:off x="4514" y="2964"/>
                <a:ext cx="97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>
                <a:spAutoFit/>
              </a:bodyPr>
              <a:lstStyle>
                <a:lvl1pPr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000" b="0"/>
                  <a:t>current quark</a:t>
                </a:r>
              </a:p>
            </p:txBody>
          </p:sp>
          <p:sp>
            <p:nvSpPr>
              <p:cNvPr id="23638" name="Line 15"/>
              <p:cNvSpPr>
                <a:spLocks noChangeShapeType="1"/>
              </p:cNvSpPr>
              <p:nvPr/>
            </p:nvSpPr>
            <p:spPr bwMode="auto">
              <a:xfrm flipH="1">
                <a:off x="4758" y="3140"/>
                <a:ext cx="306" cy="252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/>
              <a:lstStyle/>
              <a:p>
                <a:endParaRPr lang="en-US"/>
              </a:p>
            </p:txBody>
          </p:sp>
        </p:grpSp>
      </p:grp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47650" y="1000125"/>
            <a:ext cx="2647950" cy="52990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57" name="Oval 8" descr="Large confetti"/>
          <p:cNvSpPr>
            <a:spLocks noChangeArrowheads="1"/>
          </p:cNvSpPr>
          <p:nvPr/>
        </p:nvSpPr>
        <p:spPr bwMode="auto">
          <a:xfrm rot="-4429816">
            <a:off x="501213" y="3257812"/>
            <a:ext cx="1188720" cy="1188720"/>
          </a:xfrm>
          <a:prstGeom prst="ellipse">
            <a:avLst/>
          </a:prstGeom>
          <a:pattFill prst="lgConfetti">
            <a:fgClr>
              <a:srgbClr val="CA9564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58" name="Oval 9"/>
          <p:cNvSpPr>
            <a:spLocks noChangeArrowheads="1"/>
          </p:cNvSpPr>
          <p:nvPr/>
        </p:nvSpPr>
        <p:spPr bwMode="auto">
          <a:xfrm rot="-4429816">
            <a:off x="572294" y="3793332"/>
            <a:ext cx="314325" cy="344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59" name="Freeform 10"/>
          <p:cNvSpPr>
            <a:spLocks/>
          </p:cNvSpPr>
          <p:nvPr/>
        </p:nvSpPr>
        <p:spPr bwMode="auto">
          <a:xfrm rot="-4429816">
            <a:off x="875658" y="3635601"/>
            <a:ext cx="377825" cy="300704"/>
          </a:xfrm>
          <a:custGeom>
            <a:avLst/>
            <a:gdLst>
              <a:gd name="T0" fmla="*/ 0 w 288"/>
              <a:gd name="T1" fmla="*/ 0 h 192"/>
              <a:gd name="T2" fmla="*/ 2147483647 w 288"/>
              <a:gd name="T3" fmla="*/ 2147483647 h 192"/>
              <a:gd name="T4" fmla="*/ 2147483647 w 288"/>
              <a:gd name="T5" fmla="*/ 2147483647 h 192"/>
              <a:gd name="T6" fmla="*/ 2147483647 w 288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92"/>
              <a:gd name="T14" fmla="*/ 288 w 28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92">
                <a:moveTo>
                  <a:pt x="0" y="0"/>
                </a:moveTo>
                <a:cubicBezTo>
                  <a:pt x="16" y="36"/>
                  <a:pt x="32" y="72"/>
                  <a:pt x="48" y="96"/>
                </a:cubicBezTo>
                <a:cubicBezTo>
                  <a:pt x="64" y="120"/>
                  <a:pt x="56" y="128"/>
                  <a:pt x="96" y="144"/>
                </a:cubicBezTo>
                <a:cubicBezTo>
                  <a:pt x="136" y="160"/>
                  <a:pt x="256" y="184"/>
                  <a:pt x="288" y="192"/>
                </a:cubicBezTo>
              </a:path>
            </a:pathLst>
          </a:custGeom>
          <a:noFill/>
          <a:ln w="762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3560" name="Freeform 11"/>
          <p:cNvSpPr>
            <a:spLocks/>
          </p:cNvSpPr>
          <p:nvPr/>
        </p:nvSpPr>
        <p:spPr bwMode="auto">
          <a:xfrm rot="-4429816">
            <a:off x="1057276" y="3813175"/>
            <a:ext cx="74612" cy="414337"/>
          </a:xfrm>
          <a:custGeom>
            <a:avLst/>
            <a:gdLst>
              <a:gd name="T0" fmla="*/ 0 w 56"/>
              <a:gd name="T1" fmla="*/ 0 h 288"/>
              <a:gd name="T2" fmla="*/ 2147483647 w 56"/>
              <a:gd name="T3" fmla="*/ 2147483647 h 288"/>
              <a:gd name="T4" fmla="*/ 2147483647 w 56"/>
              <a:gd name="T5" fmla="*/ 2147483647 h 288"/>
              <a:gd name="T6" fmla="*/ 2147483647 w 56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288"/>
              <a:gd name="T14" fmla="*/ 56 w 5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288">
                <a:moveTo>
                  <a:pt x="0" y="0"/>
                </a:moveTo>
                <a:cubicBezTo>
                  <a:pt x="20" y="56"/>
                  <a:pt x="40" y="112"/>
                  <a:pt x="48" y="144"/>
                </a:cubicBezTo>
                <a:cubicBezTo>
                  <a:pt x="56" y="176"/>
                  <a:pt x="48" y="168"/>
                  <a:pt x="48" y="192"/>
                </a:cubicBezTo>
                <a:cubicBezTo>
                  <a:pt x="48" y="216"/>
                  <a:pt x="48" y="272"/>
                  <a:pt x="48" y="288"/>
                </a:cubicBezTo>
              </a:path>
            </a:pathLst>
          </a:cu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3561" name="Freeform 12"/>
          <p:cNvSpPr>
            <a:spLocks/>
          </p:cNvSpPr>
          <p:nvPr/>
        </p:nvSpPr>
        <p:spPr bwMode="auto">
          <a:xfrm rot="-4429816">
            <a:off x="1121763" y="3758567"/>
            <a:ext cx="379412" cy="185831"/>
          </a:xfrm>
          <a:custGeom>
            <a:avLst/>
            <a:gdLst>
              <a:gd name="T0" fmla="*/ 2147483647 w 288"/>
              <a:gd name="T1" fmla="*/ 2147483647 h 152"/>
              <a:gd name="T2" fmla="*/ 2147483647 w 288"/>
              <a:gd name="T3" fmla="*/ 2147483647 h 152"/>
              <a:gd name="T4" fmla="*/ 2147483647 w 288"/>
              <a:gd name="T5" fmla="*/ 2147483647 h 152"/>
              <a:gd name="T6" fmla="*/ 0 w 288"/>
              <a:gd name="T7" fmla="*/ 2147483647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52"/>
              <a:gd name="T14" fmla="*/ 288 w 288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52">
                <a:moveTo>
                  <a:pt x="288" y="8"/>
                </a:moveTo>
                <a:cubicBezTo>
                  <a:pt x="232" y="4"/>
                  <a:pt x="176" y="0"/>
                  <a:pt x="144" y="8"/>
                </a:cubicBezTo>
                <a:cubicBezTo>
                  <a:pt x="112" y="16"/>
                  <a:pt x="120" y="32"/>
                  <a:pt x="96" y="56"/>
                </a:cubicBezTo>
                <a:cubicBezTo>
                  <a:pt x="72" y="80"/>
                  <a:pt x="36" y="116"/>
                  <a:pt x="0" y="152"/>
                </a:cubicBezTo>
              </a:path>
            </a:pathLst>
          </a:custGeom>
          <a:noFill/>
          <a:ln w="7620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3562" name="Oval 13"/>
          <p:cNvSpPr>
            <a:spLocks noChangeArrowheads="1"/>
          </p:cNvSpPr>
          <p:nvPr/>
        </p:nvSpPr>
        <p:spPr bwMode="auto">
          <a:xfrm rot="-4429816">
            <a:off x="1214438" y="3927475"/>
            <a:ext cx="317500" cy="3429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63" name="Oval 14"/>
          <p:cNvSpPr>
            <a:spLocks noChangeArrowheads="1"/>
          </p:cNvSpPr>
          <p:nvPr/>
        </p:nvSpPr>
        <p:spPr bwMode="auto">
          <a:xfrm rot="-4429816">
            <a:off x="1169193" y="3390107"/>
            <a:ext cx="315913" cy="3429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64" name="Oval 16"/>
          <p:cNvSpPr>
            <a:spLocks noChangeArrowheads="1"/>
          </p:cNvSpPr>
          <p:nvPr/>
        </p:nvSpPr>
        <p:spPr bwMode="auto">
          <a:xfrm>
            <a:off x="563563" y="1730375"/>
            <a:ext cx="1096962" cy="1004888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3565" name="Group 17"/>
          <p:cNvGrpSpPr>
            <a:grpSpLocks/>
          </p:cNvGrpSpPr>
          <p:nvPr/>
        </p:nvGrpSpPr>
        <p:grpSpPr bwMode="auto">
          <a:xfrm>
            <a:off x="541338" y="1682750"/>
            <a:ext cx="1049337" cy="612775"/>
            <a:chOff x="4302" y="989"/>
            <a:chExt cx="660" cy="419"/>
          </a:xfrm>
        </p:grpSpPr>
        <p:sp>
          <p:nvSpPr>
            <p:cNvPr id="23626" name="Freeform 18"/>
            <p:cNvSpPr>
              <a:spLocks/>
            </p:cNvSpPr>
            <p:nvPr/>
          </p:nvSpPr>
          <p:spPr bwMode="auto">
            <a:xfrm rot="7079170">
              <a:off x="4770" y="840"/>
              <a:ext cx="43" cy="341"/>
            </a:xfrm>
            <a:custGeom>
              <a:avLst/>
              <a:gdLst>
                <a:gd name="T0" fmla="*/ 10 w 48"/>
                <a:gd name="T1" fmla="*/ 64 h 384"/>
                <a:gd name="T2" fmla="*/ 0 w 48"/>
                <a:gd name="T3" fmla="*/ 32 h 384"/>
                <a:gd name="T4" fmla="*/ 10 w 48"/>
                <a:gd name="T5" fmla="*/ 0 h 384"/>
                <a:gd name="T6" fmla="*/ 0 60000 65536"/>
                <a:gd name="T7" fmla="*/ 0 60000 65536"/>
                <a:gd name="T8" fmla="*/ 0 60000 65536"/>
                <a:gd name="T9" fmla="*/ 0 w 48"/>
                <a:gd name="T10" fmla="*/ 0 h 384"/>
                <a:gd name="T11" fmla="*/ 48 w 4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384">
                  <a:moveTo>
                    <a:pt x="48" y="384"/>
                  </a:moveTo>
                  <a:cubicBezTo>
                    <a:pt x="24" y="320"/>
                    <a:pt x="0" y="256"/>
                    <a:pt x="0" y="192"/>
                  </a:cubicBezTo>
                  <a:cubicBezTo>
                    <a:pt x="0" y="128"/>
                    <a:pt x="40" y="32"/>
                    <a:pt x="48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3627" name="Freeform 20"/>
            <p:cNvSpPr>
              <a:spLocks/>
            </p:cNvSpPr>
            <p:nvPr/>
          </p:nvSpPr>
          <p:spPr bwMode="auto">
            <a:xfrm rot="784241">
              <a:off x="4302" y="1062"/>
              <a:ext cx="43" cy="346"/>
            </a:xfrm>
            <a:custGeom>
              <a:avLst/>
              <a:gdLst>
                <a:gd name="T0" fmla="*/ 10 w 48"/>
                <a:gd name="T1" fmla="*/ 80 h 384"/>
                <a:gd name="T2" fmla="*/ 0 w 48"/>
                <a:gd name="T3" fmla="*/ 41 h 384"/>
                <a:gd name="T4" fmla="*/ 10 w 48"/>
                <a:gd name="T5" fmla="*/ 0 h 384"/>
                <a:gd name="T6" fmla="*/ 0 60000 65536"/>
                <a:gd name="T7" fmla="*/ 0 60000 65536"/>
                <a:gd name="T8" fmla="*/ 0 60000 65536"/>
                <a:gd name="T9" fmla="*/ 0 w 48"/>
                <a:gd name="T10" fmla="*/ 0 h 384"/>
                <a:gd name="T11" fmla="*/ 48 w 4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384">
                  <a:moveTo>
                    <a:pt x="48" y="384"/>
                  </a:moveTo>
                  <a:cubicBezTo>
                    <a:pt x="24" y="320"/>
                    <a:pt x="0" y="256"/>
                    <a:pt x="0" y="192"/>
                  </a:cubicBezTo>
                  <a:cubicBezTo>
                    <a:pt x="0" y="128"/>
                    <a:pt x="40" y="32"/>
                    <a:pt x="48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6" name="Oval 21" descr="20%"/>
          <p:cNvSpPr>
            <a:spLocks noChangeAspect="1" noChangeArrowheads="1"/>
          </p:cNvSpPr>
          <p:nvPr/>
        </p:nvSpPr>
        <p:spPr bwMode="auto">
          <a:xfrm>
            <a:off x="871163" y="5126994"/>
            <a:ext cx="529137" cy="513371"/>
          </a:xfrm>
          <a:prstGeom prst="ellipse">
            <a:avLst/>
          </a:prstGeom>
          <a:pattFill prst="pct20">
            <a:fgClr>
              <a:srgbClr val="FFCC99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69" name="Oval 24"/>
          <p:cNvSpPr>
            <a:spLocks noChangeArrowheads="1"/>
          </p:cNvSpPr>
          <p:nvPr/>
        </p:nvSpPr>
        <p:spPr bwMode="auto">
          <a:xfrm>
            <a:off x="1214152" y="5444783"/>
            <a:ext cx="63500" cy="635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71" name="Oval 26"/>
          <p:cNvSpPr>
            <a:spLocks noChangeArrowheads="1"/>
          </p:cNvSpPr>
          <p:nvPr/>
        </p:nvSpPr>
        <p:spPr bwMode="auto">
          <a:xfrm>
            <a:off x="1105518" y="5247900"/>
            <a:ext cx="65087" cy="61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77" name="Freeform 32"/>
          <p:cNvSpPr>
            <a:spLocks/>
          </p:cNvSpPr>
          <p:nvPr/>
        </p:nvSpPr>
        <p:spPr bwMode="auto">
          <a:xfrm rot="-7282380">
            <a:off x="995987" y="5252916"/>
            <a:ext cx="125413" cy="195263"/>
          </a:xfrm>
          <a:custGeom>
            <a:avLst/>
            <a:gdLst>
              <a:gd name="T0" fmla="*/ 2147483647 w 840"/>
              <a:gd name="T1" fmla="*/ 2147483647 h 1184"/>
              <a:gd name="T2" fmla="*/ 2147483647 w 840"/>
              <a:gd name="T3" fmla="*/ 2147483647 h 1184"/>
              <a:gd name="T4" fmla="*/ 2147483647 w 840"/>
              <a:gd name="T5" fmla="*/ 2147483647 h 1184"/>
              <a:gd name="T6" fmla="*/ 2147483647 w 840"/>
              <a:gd name="T7" fmla="*/ 2147483647 h 1184"/>
              <a:gd name="T8" fmla="*/ 2147483647 w 840"/>
              <a:gd name="T9" fmla="*/ 2147483647 h 1184"/>
              <a:gd name="T10" fmla="*/ 2147483647 w 840"/>
              <a:gd name="T11" fmla="*/ 2147483647 h 1184"/>
              <a:gd name="T12" fmla="*/ 2147483647 w 840"/>
              <a:gd name="T13" fmla="*/ 2147483647 h 1184"/>
              <a:gd name="T14" fmla="*/ 2147483647 w 840"/>
              <a:gd name="T15" fmla="*/ 2147483647 h 1184"/>
              <a:gd name="T16" fmla="*/ 2147483647 w 840"/>
              <a:gd name="T17" fmla="*/ 2147483647 h 1184"/>
              <a:gd name="T18" fmla="*/ 2147483647 w 840"/>
              <a:gd name="T19" fmla="*/ 2147483647 h 1184"/>
              <a:gd name="T20" fmla="*/ 2147483647 w 840"/>
              <a:gd name="T21" fmla="*/ 2147483647 h 1184"/>
              <a:gd name="T22" fmla="*/ 2147483647 w 840"/>
              <a:gd name="T23" fmla="*/ 2147483647 h 1184"/>
              <a:gd name="T24" fmla="*/ 2147483647 w 840"/>
              <a:gd name="T25" fmla="*/ 2147483647 h 1184"/>
              <a:gd name="T26" fmla="*/ 2147483647 w 840"/>
              <a:gd name="T27" fmla="*/ 2147483647 h 11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40"/>
              <a:gd name="T43" fmla="*/ 0 h 1184"/>
              <a:gd name="T44" fmla="*/ 840 w 840"/>
              <a:gd name="T45" fmla="*/ 1184 h 11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40" h="1184">
                <a:moveTo>
                  <a:pt x="104" y="80"/>
                </a:moveTo>
                <a:cubicBezTo>
                  <a:pt x="168" y="60"/>
                  <a:pt x="232" y="40"/>
                  <a:pt x="296" y="32"/>
                </a:cubicBezTo>
                <a:cubicBezTo>
                  <a:pt x="360" y="24"/>
                  <a:pt x="496" y="0"/>
                  <a:pt x="488" y="32"/>
                </a:cubicBezTo>
                <a:cubicBezTo>
                  <a:pt x="480" y="64"/>
                  <a:pt x="328" y="160"/>
                  <a:pt x="248" y="224"/>
                </a:cubicBezTo>
                <a:cubicBezTo>
                  <a:pt x="168" y="288"/>
                  <a:pt x="0" y="384"/>
                  <a:pt x="8" y="416"/>
                </a:cubicBezTo>
                <a:cubicBezTo>
                  <a:pt x="16" y="448"/>
                  <a:pt x="200" y="416"/>
                  <a:pt x="296" y="416"/>
                </a:cubicBezTo>
                <a:cubicBezTo>
                  <a:pt x="392" y="416"/>
                  <a:pt x="536" y="400"/>
                  <a:pt x="584" y="416"/>
                </a:cubicBezTo>
                <a:cubicBezTo>
                  <a:pt x="632" y="432"/>
                  <a:pt x="640" y="456"/>
                  <a:pt x="584" y="512"/>
                </a:cubicBezTo>
                <a:cubicBezTo>
                  <a:pt x="528" y="568"/>
                  <a:pt x="312" y="688"/>
                  <a:pt x="248" y="752"/>
                </a:cubicBezTo>
                <a:cubicBezTo>
                  <a:pt x="184" y="816"/>
                  <a:pt x="128" y="888"/>
                  <a:pt x="200" y="896"/>
                </a:cubicBezTo>
                <a:cubicBezTo>
                  <a:pt x="272" y="904"/>
                  <a:pt x="576" y="808"/>
                  <a:pt x="680" y="800"/>
                </a:cubicBezTo>
                <a:cubicBezTo>
                  <a:pt x="784" y="792"/>
                  <a:pt x="840" y="800"/>
                  <a:pt x="824" y="848"/>
                </a:cubicBezTo>
                <a:cubicBezTo>
                  <a:pt x="808" y="896"/>
                  <a:pt x="624" y="1032"/>
                  <a:pt x="584" y="1088"/>
                </a:cubicBezTo>
                <a:cubicBezTo>
                  <a:pt x="544" y="1144"/>
                  <a:pt x="564" y="1164"/>
                  <a:pt x="584" y="1184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3583" name="Oval 38"/>
          <p:cNvSpPr>
            <a:spLocks noChangeArrowheads="1"/>
          </p:cNvSpPr>
          <p:nvPr/>
        </p:nvSpPr>
        <p:spPr bwMode="auto">
          <a:xfrm>
            <a:off x="944314" y="5411439"/>
            <a:ext cx="65088" cy="63500"/>
          </a:xfrm>
          <a:prstGeom prst="ellipse">
            <a:avLst/>
          </a:prstGeom>
          <a:solidFill>
            <a:srgbClr val="E53A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99" name="Text Box 55"/>
          <p:cNvSpPr txBox="1">
            <a:spLocks noChangeArrowheads="1"/>
          </p:cNvSpPr>
          <p:nvPr/>
        </p:nvSpPr>
        <p:spPr bwMode="auto">
          <a:xfrm>
            <a:off x="247650" y="113188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009900"/>
                </a:solidFill>
                <a:latin typeface="Symbol" pitchFamily="18" charset="2"/>
                <a:cs typeface="Times New Roman" pitchFamily="18" charset="0"/>
              </a:rPr>
              <a:t>p,r,w</a:t>
            </a:r>
            <a:r>
              <a:rPr lang="en-US" sz="2400" b="0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…</a:t>
            </a:r>
            <a:endParaRPr lang="el-GR" sz="2400" b="0">
              <a:solidFill>
                <a:srgbClr val="0099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3600" name="Arc 68"/>
          <p:cNvSpPr>
            <a:spLocks noChangeArrowheads="1"/>
          </p:cNvSpPr>
          <p:nvPr/>
        </p:nvSpPr>
        <p:spPr bwMode="auto">
          <a:xfrm rot="-3780000">
            <a:off x="479425" y="1665288"/>
            <a:ext cx="831850" cy="603250"/>
          </a:xfrm>
          <a:custGeom>
            <a:avLst/>
            <a:gdLst>
              <a:gd name="T0" fmla="*/ 415925 w 831850"/>
              <a:gd name="T1" fmla="*/ 0 h 603250"/>
              <a:gd name="T2" fmla="*/ 415925 w 831850"/>
              <a:gd name="T3" fmla="*/ 301625 h 603250"/>
              <a:gd name="T4" fmla="*/ 831850 w 831850"/>
              <a:gd name="T5" fmla="*/ 301625 h 603250"/>
              <a:gd name="T6" fmla="*/ 11796480 60000 65536"/>
              <a:gd name="T7" fmla="*/ 11796480 60000 65536"/>
              <a:gd name="T8" fmla="*/ 5898240 60000 65536"/>
              <a:gd name="T9" fmla="*/ 415925 w 831850"/>
              <a:gd name="T10" fmla="*/ 0 h 603250"/>
              <a:gd name="T11" fmla="*/ 831850 w 831850"/>
              <a:gd name="T12" fmla="*/ 301625 h 603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1850" h="603250" stroke="0">
                <a:moveTo>
                  <a:pt x="415925" y="0"/>
                </a:moveTo>
                <a:lnTo>
                  <a:pt x="415924" y="0"/>
                </a:lnTo>
                <a:cubicBezTo>
                  <a:pt x="645634" y="0"/>
                  <a:pt x="831850" y="135042"/>
                  <a:pt x="831850" y="301625"/>
                </a:cubicBezTo>
                <a:cubicBezTo>
                  <a:pt x="831850" y="301625"/>
                  <a:pt x="831849" y="301625"/>
                  <a:pt x="831849" y="301625"/>
                </a:cubicBezTo>
                <a:lnTo>
                  <a:pt x="415925" y="301625"/>
                </a:lnTo>
                <a:lnTo>
                  <a:pt x="415925" y="0"/>
                </a:lnTo>
                <a:close/>
              </a:path>
              <a:path w="831850" h="603250" fill="none">
                <a:moveTo>
                  <a:pt x="415925" y="0"/>
                </a:moveTo>
                <a:lnTo>
                  <a:pt x="415924" y="0"/>
                </a:lnTo>
                <a:cubicBezTo>
                  <a:pt x="645634" y="0"/>
                  <a:pt x="831850" y="135042"/>
                  <a:pt x="831850" y="301625"/>
                </a:cubicBezTo>
                <a:cubicBezTo>
                  <a:pt x="831850" y="301625"/>
                  <a:pt x="831849" y="301625"/>
                  <a:pt x="831849" y="301625"/>
                </a:cubicBezTo>
              </a:path>
            </a:pathLst>
          </a:cu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3601" name="Freeform 11"/>
          <p:cNvSpPr>
            <a:spLocks/>
          </p:cNvSpPr>
          <p:nvPr/>
        </p:nvSpPr>
        <p:spPr bwMode="auto">
          <a:xfrm rot="-6540000">
            <a:off x="1191419" y="2209006"/>
            <a:ext cx="44450" cy="414338"/>
          </a:xfrm>
          <a:custGeom>
            <a:avLst/>
            <a:gdLst>
              <a:gd name="T0" fmla="*/ 0 w 56"/>
              <a:gd name="T1" fmla="*/ 0 h 288"/>
              <a:gd name="T2" fmla="*/ 2147483647 w 56"/>
              <a:gd name="T3" fmla="*/ 2147483647 h 288"/>
              <a:gd name="T4" fmla="*/ 2147483647 w 56"/>
              <a:gd name="T5" fmla="*/ 2147483647 h 288"/>
              <a:gd name="T6" fmla="*/ 2147483647 w 56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288"/>
              <a:gd name="T14" fmla="*/ 56 w 5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288">
                <a:moveTo>
                  <a:pt x="0" y="0"/>
                </a:moveTo>
                <a:cubicBezTo>
                  <a:pt x="20" y="56"/>
                  <a:pt x="40" y="112"/>
                  <a:pt x="48" y="144"/>
                </a:cubicBezTo>
                <a:cubicBezTo>
                  <a:pt x="56" y="176"/>
                  <a:pt x="48" y="168"/>
                  <a:pt x="48" y="192"/>
                </a:cubicBezTo>
                <a:cubicBezTo>
                  <a:pt x="48" y="216"/>
                  <a:pt x="48" y="272"/>
                  <a:pt x="48" y="288"/>
                </a:cubicBezTo>
              </a:path>
            </a:pathLst>
          </a:cu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3602" name="Freeform 12"/>
          <p:cNvSpPr>
            <a:spLocks/>
          </p:cNvSpPr>
          <p:nvPr/>
        </p:nvSpPr>
        <p:spPr bwMode="auto">
          <a:xfrm rot="-8100000">
            <a:off x="993775" y="2052638"/>
            <a:ext cx="379413" cy="217487"/>
          </a:xfrm>
          <a:custGeom>
            <a:avLst/>
            <a:gdLst>
              <a:gd name="T0" fmla="*/ 2147483647 w 288"/>
              <a:gd name="T1" fmla="*/ 2147483647 h 152"/>
              <a:gd name="T2" fmla="*/ 2147483647 w 288"/>
              <a:gd name="T3" fmla="*/ 2147483647 h 152"/>
              <a:gd name="T4" fmla="*/ 2147483647 w 288"/>
              <a:gd name="T5" fmla="*/ 2147483647 h 152"/>
              <a:gd name="T6" fmla="*/ 0 w 288"/>
              <a:gd name="T7" fmla="*/ 2147483647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52"/>
              <a:gd name="T14" fmla="*/ 288 w 288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52">
                <a:moveTo>
                  <a:pt x="288" y="8"/>
                </a:moveTo>
                <a:cubicBezTo>
                  <a:pt x="232" y="4"/>
                  <a:pt x="176" y="0"/>
                  <a:pt x="144" y="8"/>
                </a:cubicBezTo>
                <a:cubicBezTo>
                  <a:pt x="112" y="16"/>
                  <a:pt x="120" y="32"/>
                  <a:pt x="96" y="56"/>
                </a:cubicBezTo>
                <a:cubicBezTo>
                  <a:pt x="72" y="80"/>
                  <a:pt x="36" y="116"/>
                  <a:pt x="0" y="152"/>
                </a:cubicBezTo>
              </a:path>
            </a:pathLst>
          </a:custGeom>
          <a:noFill/>
          <a:ln w="7620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3603" name="Freeform 10"/>
          <p:cNvSpPr>
            <a:spLocks/>
          </p:cNvSpPr>
          <p:nvPr/>
        </p:nvSpPr>
        <p:spPr bwMode="auto">
          <a:xfrm rot="-8100000">
            <a:off x="777875" y="2117725"/>
            <a:ext cx="377825" cy="276225"/>
          </a:xfrm>
          <a:custGeom>
            <a:avLst/>
            <a:gdLst>
              <a:gd name="T0" fmla="*/ 0 w 288"/>
              <a:gd name="T1" fmla="*/ 0 h 192"/>
              <a:gd name="T2" fmla="*/ 2147483647 w 288"/>
              <a:gd name="T3" fmla="*/ 2147483647 h 192"/>
              <a:gd name="T4" fmla="*/ 2147483647 w 288"/>
              <a:gd name="T5" fmla="*/ 2147483647 h 192"/>
              <a:gd name="T6" fmla="*/ 2147483647 w 288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92"/>
              <a:gd name="T14" fmla="*/ 288 w 28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92">
                <a:moveTo>
                  <a:pt x="0" y="0"/>
                </a:moveTo>
                <a:cubicBezTo>
                  <a:pt x="16" y="36"/>
                  <a:pt x="32" y="72"/>
                  <a:pt x="48" y="96"/>
                </a:cubicBezTo>
                <a:cubicBezTo>
                  <a:pt x="64" y="120"/>
                  <a:pt x="56" y="128"/>
                  <a:pt x="96" y="144"/>
                </a:cubicBezTo>
                <a:cubicBezTo>
                  <a:pt x="136" y="160"/>
                  <a:pt x="256" y="184"/>
                  <a:pt x="288" y="192"/>
                </a:cubicBezTo>
              </a:path>
            </a:pathLst>
          </a:custGeom>
          <a:noFill/>
          <a:ln w="762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3604" name="Oval 14"/>
          <p:cNvSpPr>
            <a:spLocks noChangeArrowheads="1"/>
          </p:cNvSpPr>
          <p:nvPr/>
        </p:nvSpPr>
        <p:spPr bwMode="auto">
          <a:xfrm rot="-4429816">
            <a:off x="662782" y="1816894"/>
            <a:ext cx="315912" cy="3429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605" name="Oval 93"/>
          <p:cNvSpPr>
            <a:spLocks noChangeArrowheads="1"/>
          </p:cNvSpPr>
          <p:nvPr/>
        </p:nvSpPr>
        <p:spPr bwMode="auto">
          <a:xfrm>
            <a:off x="652463" y="1736725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606" name="Oval 94"/>
          <p:cNvSpPr>
            <a:spLocks noChangeArrowheads="1"/>
          </p:cNvSpPr>
          <p:nvPr/>
        </p:nvSpPr>
        <p:spPr bwMode="auto">
          <a:xfrm>
            <a:off x="557213" y="1719263"/>
            <a:ext cx="184150" cy="184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607" name="Oval 95"/>
          <p:cNvSpPr>
            <a:spLocks noChangeArrowheads="1"/>
          </p:cNvSpPr>
          <p:nvPr/>
        </p:nvSpPr>
        <p:spPr bwMode="auto">
          <a:xfrm>
            <a:off x="995363" y="1546225"/>
            <a:ext cx="182562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608" name="Text Box 5"/>
          <p:cNvSpPr txBox="1">
            <a:spLocks noChangeArrowheads="1"/>
          </p:cNvSpPr>
          <p:nvPr/>
        </p:nvSpPr>
        <p:spPr bwMode="auto">
          <a:xfrm>
            <a:off x="2078673" y="1077913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000" b="0" dirty="0" smtClean="0">
                <a:ea typeface="ＭＳ Ｐゴシック" pitchFamily="-110" charset="-128"/>
              </a:rPr>
              <a:t>Q</a:t>
            </a:r>
            <a:r>
              <a:rPr lang="en-US" sz="2000" b="0" baseline="30000" dirty="0" smtClean="0">
                <a:ea typeface="ＭＳ Ｐゴシック" pitchFamily="-110" charset="-128"/>
              </a:rPr>
              <a:t>2</a:t>
            </a:r>
            <a:endParaRPr lang="en-US" sz="2000" b="0" baseline="30000" dirty="0">
              <a:ea typeface="ＭＳ Ｐゴシック" pitchFamily="-110" charset="-128"/>
            </a:endParaRPr>
          </a:p>
        </p:txBody>
      </p:sp>
      <p:sp>
        <p:nvSpPr>
          <p:cNvPr id="23609" name="Text Box 6"/>
          <p:cNvSpPr txBox="1">
            <a:spLocks noChangeArrowheads="1"/>
          </p:cNvSpPr>
          <p:nvPr/>
        </p:nvSpPr>
        <p:spPr bwMode="auto">
          <a:xfrm>
            <a:off x="1990725" y="1463675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000" b="0" dirty="0">
                <a:ea typeface="ＭＳ Ｐゴシック" pitchFamily="-110" charset="-128"/>
              </a:rPr>
              <a:t>low</a:t>
            </a:r>
          </a:p>
        </p:txBody>
      </p:sp>
      <p:sp>
        <p:nvSpPr>
          <p:cNvPr id="23610" name="Text Box 7"/>
          <p:cNvSpPr txBox="1">
            <a:spLocks noChangeArrowheads="1"/>
          </p:cNvSpPr>
          <p:nvPr/>
        </p:nvSpPr>
        <p:spPr bwMode="auto">
          <a:xfrm>
            <a:off x="1955800" y="5686425"/>
            <a:ext cx="67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000" b="0">
                <a:ea typeface="ＭＳ Ｐゴシック" pitchFamily="-110" charset="-128"/>
              </a:rPr>
              <a:t>high</a:t>
            </a: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2543175" y="1704975"/>
            <a:ext cx="430213" cy="533400"/>
            <a:chOff x="1248" y="1824"/>
            <a:chExt cx="271" cy="336"/>
          </a:xfrm>
        </p:grpSpPr>
        <p:sp>
          <p:nvSpPr>
            <p:cNvPr id="23624" name="Text Box 66"/>
            <p:cNvSpPr txBox="1">
              <a:spLocks noChangeArrowheads="1"/>
            </p:cNvSpPr>
            <p:nvPr/>
          </p:nvSpPr>
          <p:spPr bwMode="auto">
            <a:xfrm>
              <a:off x="1283" y="1831"/>
              <a:ext cx="2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sz="2000" b="0">
                  <a:solidFill>
                    <a:schemeClr val="tx1"/>
                  </a:solidFill>
                  <a:ea typeface="ＭＳ Ｐゴシック" pitchFamily="-110" charset="-128"/>
                </a:rPr>
                <a:t> </a:t>
              </a:r>
              <a:r>
                <a:rPr lang="en-US" sz="2000" b="0">
                  <a:ea typeface="ＭＳ Ｐゴシック" pitchFamily="-110" charset="-128"/>
                </a:rPr>
                <a:t>q</a:t>
              </a:r>
            </a:p>
          </p:txBody>
        </p:sp>
        <p:sp>
          <p:nvSpPr>
            <p:cNvPr id="23625" name="AutoShape 67"/>
            <p:cNvSpPr>
              <a:spLocks noChangeArrowheads="1"/>
            </p:cNvSpPr>
            <p:nvPr/>
          </p:nvSpPr>
          <p:spPr bwMode="auto">
            <a:xfrm>
              <a:off x="1248" y="1824"/>
              <a:ext cx="96" cy="336"/>
            </a:xfrm>
            <a:prstGeom prst="downArrow">
              <a:avLst>
                <a:gd name="adj1" fmla="val 50000"/>
                <a:gd name="adj2" fmla="val 87500"/>
              </a:avLst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2000" b="0">
                <a:solidFill>
                  <a:schemeClr val="tx1"/>
                </a:solidFill>
                <a:ea typeface="ＭＳ Ｐゴシック" pitchFamily="-110" charset="-128"/>
              </a:endParaRP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3943350" y="5437188"/>
            <a:ext cx="1474788" cy="592137"/>
            <a:chOff x="2784" y="3371"/>
            <a:chExt cx="929" cy="373"/>
          </a:xfrm>
        </p:grpSpPr>
        <p:sp>
          <p:nvSpPr>
            <p:cNvPr id="23622" name="AutoShape 62"/>
            <p:cNvSpPr>
              <a:spLocks noChangeArrowheads="1"/>
            </p:cNvSpPr>
            <p:nvPr/>
          </p:nvSpPr>
          <p:spPr bwMode="auto">
            <a:xfrm>
              <a:off x="2784" y="3456"/>
              <a:ext cx="96" cy="288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2000" b="0">
                <a:solidFill>
                  <a:schemeClr val="tx1"/>
                </a:solidFill>
                <a:ea typeface="ＭＳ Ｐゴシック" pitchFamily="-110" charset="-128"/>
              </a:endParaRPr>
            </a:p>
          </p:txBody>
        </p:sp>
        <p:sp>
          <p:nvSpPr>
            <p:cNvPr id="23623" name="Text Box 63"/>
            <p:cNvSpPr txBox="1">
              <a:spLocks noChangeArrowheads="1"/>
            </p:cNvSpPr>
            <p:nvPr/>
          </p:nvSpPr>
          <p:spPr bwMode="auto">
            <a:xfrm>
              <a:off x="2918" y="3371"/>
              <a:ext cx="7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sz="2000" b="0">
                  <a:ea typeface="ＭＳ Ｐゴシック" pitchFamily="-110" charset="-128"/>
                </a:rPr>
                <a:t>e.m. probe</a:t>
              </a:r>
            </a:p>
          </p:txBody>
        </p:sp>
      </p:grpSp>
      <p:sp>
        <p:nvSpPr>
          <p:cNvPr id="23613" name="Rectangle 79"/>
          <p:cNvSpPr>
            <a:spLocks noChangeArrowheads="1"/>
          </p:cNvSpPr>
          <p:nvPr/>
        </p:nvSpPr>
        <p:spPr bwMode="auto">
          <a:xfrm>
            <a:off x="0" y="0"/>
            <a:ext cx="91440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r>
              <a:rPr lang="en-US" sz="3200" dirty="0"/>
              <a:t>Hadron Structure with Electromagnetic Probes</a:t>
            </a:r>
          </a:p>
        </p:txBody>
      </p:sp>
      <p:sp>
        <p:nvSpPr>
          <p:cNvPr id="23614" name="Text Box 55"/>
          <p:cNvSpPr txBox="1">
            <a:spLocks noChangeArrowheads="1"/>
          </p:cNvSpPr>
          <p:nvPr/>
        </p:nvSpPr>
        <p:spPr bwMode="auto">
          <a:xfrm>
            <a:off x="962025" y="1822450"/>
            <a:ext cx="1341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cs typeface="Times New Roman" pitchFamily="18" charset="0"/>
              </a:rPr>
              <a:t>N,N</a:t>
            </a:r>
            <a:r>
              <a:rPr lang="en-US" sz="1600" baseline="30000">
                <a:solidFill>
                  <a:srgbClr val="FF0000"/>
                </a:solidFill>
                <a:cs typeface="Times New Roman" pitchFamily="18" charset="0"/>
              </a:rPr>
              <a:t>*</a:t>
            </a:r>
            <a:r>
              <a:rPr lang="en-US" sz="1600">
                <a:solidFill>
                  <a:srgbClr val="FF0000"/>
                </a:solidFill>
                <a:cs typeface="Times New Roman" pitchFamily="18" charset="0"/>
              </a:rPr>
              <a:t>,</a:t>
            </a:r>
            <a:r>
              <a:rPr lang="en-US" sz="160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D,D</a:t>
            </a:r>
            <a:r>
              <a:rPr lang="en-US" sz="1600" baseline="30000">
                <a:solidFill>
                  <a:srgbClr val="FF0000"/>
                </a:solidFill>
                <a:cs typeface="Times New Roman" pitchFamily="18" charset="0"/>
              </a:rPr>
              <a:t>*</a:t>
            </a:r>
            <a:r>
              <a:rPr lang="en-US" sz="1600">
                <a:solidFill>
                  <a:srgbClr val="FF0000"/>
                </a:solidFill>
                <a:cs typeface="Times New Roman" pitchFamily="18" charset="0"/>
              </a:rPr>
              <a:t>…</a:t>
            </a:r>
            <a:endParaRPr lang="el-GR" sz="16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3615" name="Text Box 7"/>
          <p:cNvSpPr txBox="1">
            <a:spLocks noChangeArrowheads="1"/>
          </p:cNvSpPr>
          <p:nvPr/>
        </p:nvSpPr>
        <p:spPr bwMode="auto">
          <a:xfrm>
            <a:off x="263525" y="2778125"/>
            <a:ext cx="1944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600" b="0" dirty="0">
                <a:solidFill>
                  <a:schemeClr val="tx1"/>
                </a:solidFill>
                <a:ea typeface="ＭＳ Ｐゴシック" pitchFamily="-110" charset="-128"/>
              </a:rPr>
              <a:t>3q-core+MB-cloud</a:t>
            </a:r>
          </a:p>
        </p:txBody>
      </p:sp>
      <p:sp>
        <p:nvSpPr>
          <p:cNvPr id="23616" name="Text Box 7"/>
          <p:cNvSpPr txBox="1">
            <a:spLocks noChangeArrowheads="1"/>
          </p:cNvSpPr>
          <p:nvPr/>
        </p:nvSpPr>
        <p:spPr bwMode="auto">
          <a:xfrm>
            <a:off x="692912" y="4404995"/>
            <a:ext cx="81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600" b="0" dirty="0">
                <a:solidFill>
                  <a:schemeClr val="tx1"/>
                </a:solidFill>
                <a:ea typeface="ＭＳ Ｐゴシック" pitchFamily="-110" charset="-128"/>
              </a:rPr>
              <a:t>3q-core</a:t>
            </a:r>
          </a:p>
        </p:txBody>
      </p:sp>
      <p:sp>
        <p:nvSpPr>
          <p:cNvPr id="23617" name="Text Box 7"/>
          <p:cNvSpPr txBox="1">
            <a:spLocks noChangeArrowheads="1"/>
          </p:cNvSpPr>
          <p:nvPr/>
        </p:nvSpPr>
        <p:spPr bwMode="auto">
          <a:xfrm>
            <a:off x="784987" y="5744083"/>
            <a:ext cx="81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600" b="0" dirty="0" err="1">
                <a:solidFill>
                  <a:schemeClr val="tx1"/>
                </a:solidFill>
                <a:ea typeface="ＭＳ Ｐゴシック" pitchFamily="-110" charset="-128"/>
              </a:rPr>
              <a:t>pQCD</a:t>
            </a:r>
            <a:endParaRPr lang="en-US" sz="1600" b="0" dirty="0">
              <a:solidFill>
                <a:schemeClr val="tx1"/>
              </a:solidFill>
              <a:ea typeface="ＭＳ Ｐゴシック" pitchFamily="-110" charset="-128"/>
            </a:endParaRPr>
          </a:p>
        </p:txBody>
      </p:sp>
      <p:sp>
        <p:nvSpPr>
          <p:cNvPr id="23618" name="Oval 9"/>
          <p:cNvSpPr>
            <a:spLocks noChangeArrowheads="1"/>
          </p:cNvSpPr>
          <p:nvPr/>
        </p:nvSpPr>
        <p:spPr bwMode="auto">
          <a:xfrm rot="-4020000">
            <a:off x="850106" y="2463007"/>
            <a:ext cx="314325" cy="344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619" name="Oval 13"/>
          <p:cNvSpPr>
            <a:spLocks noChangeArrowheads="1"/>
          </p:cNvSpPr>
          <p:nvPr/>
        </p:nvSpPr>
        <p:spPr bwMode="auto">
          <a:xfrm rot="-4429816">
            <a:off x="1374775" y="2103438"/>
            <a:ext cx="317500" cy="3429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620" name="Arc 70"/>
          <p:cNvSpPr>
            <a:spLocks noChangeArrowheads="1"/>
          </p:cNvSpPr>
          <p:nvPr/>
        </p:nvSpPr>
        <p:spPr bwMode="auto">
          <a:xfrm rot="6960000">
            <a:off x="480219" y="1191419"/>
            <a:ext cx="714375" cy="604837"/>
          </a:xfrm>
          <a:custGeom>
            <a:avLst/>
            <a:gdLst>
              <a:gd name="T0" fmla="*/ 357188 w 714375"/>
              <a:gd name="T1" fmla="*/ 0 h 604838"/>
              <a:gd name="T2" fmla="*/ 357188 w 714375"/>
              <a:gd name="T3" fmla="*/ 302419 h 604838"/>
              <a:gd name="T4" fmla="*/ 714375 w 714375"/>
              <a:gd name="T5" fmla="*/ 302419 h 604838"/>
              <a:gd name="T6" fmla="*/ 11796480 60000 65536"/>
              <a:gd name="T7" fmla="*/ 11796480 60000 65536"/>
              <a:gd name="T8" fmla="*/ 5898240 60000 65536"/>
              <a:gd name="T9" fmla="*/ 357188 w 714375"/>
              <a:gd name="T10" fmla="*/ 0 h 604838"/>
              <a:gd name="T11" fmla="*/ 714375 w 714375"/>
              <a:gd name="T12" fmla="*/ 302420 h 6048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4375" h="604838" stroke="0">
                <a:moveTo>
                  <a:pt x="357188" y="0"/>
                </a:moveTo>
                <a:lnTo>
                  <a:pt x="357187" y="0"/>
                </a:lnTo>
                <a:cubicBezTo>
                  <a:pt x="554457" y="0"/>
                  <a:pt x="714376" y="135397"/>
                  <a:pt x="714376" y="302419"/>
                </a:cubicBezTo>
                <a:cubicBezTo>
                  <a:pt x="714376" y="302419"/>
                  <a:pt x="714375" y="302419"/>
                  <a:pt x="714375" y="302419"/>
                </a:cubicBezTo>
                <a:lnTo>
                  <a:pt x="357188" y="302419"/>
                </a:lnTo>
                <a:lnTo>
                  <a:pt x="357188" y="0"/>
                </a:lnTo>
                <a:close/>
              </a:path>
              <a:path w="714375" h="604838" fill="none">
                <a:moveTo>
                  <a:pt x="357188" y="0"/>
                </a:moveTo>
                <a:lnTo>
                  <a:pt x="357187" y="0"/>
                </a:lnTo>
                <a:cubicBezTo>
                  <a:pt x="554457" y="0"/>
                  <a:pt x="714376" y="135397"/>
                  <a:pt x="714376" y="302419"/>
                </a:cubicBezTo>
                <a:cubicBezTo>
                  <a:pt x="714376" y="302419"/>
                  <a:pt x="714375" y="302419"/>
                  <a:pt x="714375" y="302419"/>
                </a:cubicBezTo>
              </a:path>
            </a:pathLst>
          </a:cu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endParaRPr lang="en-US"/>
          </a:p>
        </p:txBody>
      </p:sp>
      <p:sp>
        <p:nvSpPr>
          <p:cNvPr id="1589335" name="Rectangle 4"/>
          <p:cNvSpPr>
            <a:spLocks noChangeArrowheads="1"/>
          </p:cNvSpPr>
          <p:nvPr/>
        </p:nvSpPr>
        <p:spPr bwMode="auto">
          <a:xfrm>
            <a:off x="2909888" y="950913"/>
            <a:ext cx="6234112" cy="1173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800" b="0" dirty="0">
                <a:solidFill>
                  <a:srgbClr val="993366"/>
                </a:solidFill>
              </a:rPr>
              <a:t>Study the structure of the nucleon spectrum in the domain where dressed quarks are the major active degree of freedom.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800" b="0" dirty="0">
                <a:solidFill>
                  <a:srgbClr val="993366"/>
                </a:solidFill>
              </a:rPr>
              <a:t>Explore the formation of excited nucleon states in interactions of dressed quarks and their emergence from QCD.</a:t>
            </a:r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>
            <a:off x="1134538" y="5267898"/>
            <a:ext cx="130175" cy="188913"/>
          </a:xfrm>
          <a:custGeom>
            <a:avLst/>
            <a:gdLst>
              <a:gd name="T0" fmla="*/ 2147483647 w 840"/>
              <a:gd name="T1" fmla="*/ 2147483647 h 1184"/>
              <a:gd name="T2" fmla="*/ 2147483647 w 840"/>
              <a:gd name="T3" fmla="*/ 2147483647 h 1184"/>
              <a:gd name="T4" fmla="*/ 2147483647 w 840"/>
              <a:gd name="T5" fmla="*/ 2147483647 h 1184"/>
              <a:gd name="T6" fmla="*/ 2147483647 w 840"/>
              <a:gd name="T7" fmla="*/ 2147483647 h 1184"/>
              <a:gd name="T8" fmla="*/ 2147483647 w 840"/>
              <a:gd name="T9" fmla="*/ 2147483647 h 1184"/>
              <a:gd name="T10" fmla="*/ 2147483647 w 840"/>
              <a:gd name="T11" fmla="*/ 2147483647 h 1184"/>
              <a:gd name="T12" fmla="*/ 2147483647 w 840"/>
              <a:gd name="T13" fmla="*/ 2147483647 h 1184"/>
              <a:gd name="T14" fmla="*/ 2147483647 w 840"/>
              <a:gd name="T15" fmla="*/ 2147483647 h 1184"/>
              <a:gd name="T16" fmla="*/ 2147483647 w 840"/>
              <a:gd name="T17" fmla="*/ 2147483647 h 1184"/>
              <a:gd name="T18" fmla="*/ 2147483647 w 840"/>
              <a:gd name="T19" fmla="*/ 2147483647 h 1184"/>
              <a:gd name="T20" fmla="*/ 2147483647 w 840"/>
              <a:gd name="T21" fmla="*/ 2147483647 h 1184"/>
              <a:gd name="T22" fmla="*/ 2147483647 w 840"/>
              <a:gd name="T23" fmla="*/ 2147483647 h 1184"/>
              <a:gd name="T24" fmla="*/ 2147483647 w 840"/>
              <a:gd name="T25" fmla="*/ 2147483647 h 1184"/>
              <a:gd name="T26" fmla="*/ 2147483647 w 840"/>
              <a:gd name="T27" fmla="*/ 2147483647 h 11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40"/>
              <a:gd name="T43" fmla="*/ 0 h 1184"/>
              <a:gd name="T44" fmla="*/ 840 w 840"/>
              <a:gd name="T45" fmla="*/ 1184 h 11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40" h="1184">
                <a:moveTo>
                  <a:pt x="104" y="80"/>
                </a:moveTo>
                <a:cubicBezTo>
                  <a:pt x="168" y="60"/>
                  <a:pt x="232" y="40"/>
                  <a:pt x="296" y="32"/>
                </a:cubicBezTo>
                <a:cubicBezTo>
                  <a:pt x="360" y="24"/>
                  <a:pt x="496" y="0"/>
                  <a:pt x="488" y="32"/>
                </a:cubicBezTo>
                <a:cubicBezTo>
                  <a:pt x="480" y="64"/>
                  <a:pt x="328" y="160"/>
                  <a:pt x="248" y="224"/>
                </a:cubicBezTo>
                <a:cubicBezTo>
                  <a:pt x="168" y="288"/>
                  <a:pt x="0" y="384"/>
                  <a:pt x="8" y="416"/>
                </a:cubicBezTo>
                <a:cubicBezTo>
                  <a:pt x="16" y="448"/>
                  <a:pt x="200" y="416"/>
                  <a:pt x="296" y="416"/>
                </a:cubicBezTo>
                <a:cubicBezTo>
                  <a:pt x="392" y="416"/>
                  <a:pt x="536" y="400"/>
                  <a:pt x="584" y="416"/>
                </a:cubicBezTo>
                <a:cubicBezTo>
                  <a:pt x="632" y="432"/>
                  <a:pt x="640" y="456"/>
                  <a:pt x="584" y="512"/>
                </a:cubicBezTo>
                <a:cubicBezTo>
                  <a:pt x="528" y="568"/>
                  <a:pt x="312" y="688"/>
                  <a:pt x="248" y="752"/>
                </a:cubicBezTo>
                <a:cubicBezTo>
                  <a:pt x="184" y="816"/>
                  <a:pt x="128" y="888"/>
                  <a:pt x="200" y="896"/>
                </a:cubicBezTo>
                <a:cubicBezTo>
                  <a:pt x="272" y="904"/>
                  <a:pt x="576" y="808"/>
                  <a:pt x="680" y="800"/>
                </a:cubicBezTo>
                <a:cubicBezTo>
                  <a:pt x="784" y="792"/>
                  <a:pt x="840" y="800"/>
                  <a:pt x="824" y="848"/>
                </a:cubicBezTo>
                <a:cubicBezTo>
                  <a:pt x="808" y="896"/>
                  <a:pt x="624" y="1032"/>
                  <a:pt x="584" y="1088"/>
                </a:cubicBezTo>
                <a:cubicBezTo>
                  <a:pt x="544" y="1144"/>
                  <a:pt x="564" y="1164"/>
                  <a:pt x="584" y="1184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36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4259 L -2.5E-6 0.4189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4566 3.7037E-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DF2C-7829-406B-9B1D-2905B2152276}" type="slidenum">
              <a:rPr lang="fr-FR"/>
              <a:pPr/>
              <a:t>17</a:t>
            </a:fld>
            <a:endParaRPr lang="fr-FR"/>
          </a:p>
        </p:txBody>
      </p:sp>
      <p:sp>
        <p:nvSpPr>
          <p:cNvPr id="1521675" name="Rectangle 11"/>
          <p:cNvSpPr>
            <a:spLocks noChangeArrowheads="1"/>
          </p:cNvSpPr>
          <p:nvPr/>
        </p:nvSpPr>
        <p:spPr bwMode="auto">
          <a:xfrm>
            <a:off x="0" y="0"/>
            <a:ext cx="9144000" cy="566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r>
              <a:rPr lang="en-US" sz="3600" b="0" dirty="0" smtClean="0"/>
              <a:t>Baryon Excitations and Quasi-Elastic </a:t>
            </a:r>
            <a:r>
              <a:rPr lang="en-US" sz="3600" b="0" dirty="0"/>
              <a:t>Scattering</a:t>
            </a:r>
          </a:p>
        </p:txBody>
      </p:sp>
      <p:sp>
        <p:nvSpPr>
          <p:cNvPr id="1521667" name="Text Box 3"/>
          <p:cNvSpPr txBox="1">
            <a:spLocks noChangeArrowheads="1"/>
          </p:cNvSpPr>
          <p:nvPr/>
        </p:nvSpPr>
        <p:spPr bwMode="auto">
          <a:xfrm>
            <a:off x="2233613" y="5861050"/>
            <a:ext cx="184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216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69402"/>
            <a:ext cx="4205288" cy="567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1668" name="Text Box 4"/>
          <p:cNvSpPr txBox="1">
            <a:spLocks noChangeArrowheads="1"/>
          </p:cNvSpPr>
          <p:nvPr/>
        </p:nvSpPr>
        <p:spPr bwMode="auto">
          <a:xfrm>
            <a:off x="5170488" y="5525791"/>
            <a:ext cx="345479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Deep Inelastic Scattering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</a:rPr>
              <a:t>S. Stein et </a:t>
            </a:r>
            <a:r>
              <a:rPr lang="en-US" sz="1800" b="0" dirty="0" smtClean="0">
                <a:solidFill>
                  <a:schemeClr val="tx1"/>
                </a:solidFill>
              </a:rPr>
              <a:t>al., PR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D22 </a:t>
            </a:r>
            <a:r>
              <a:rPr lang="en-US" sz="1800" b="0" dirty="0">
                <a:solidFill>
                  <a:schemeClr val="tx1"/>
                </a:solidFill>
              </a:rPr>
              <a:t>(1975) </a:t>
            </a:r>
            <a:r>
              <a:rPr lang="en-US" sz="1800" b="0" dirty="0" smtClean="0">
                <a:solidFill>
                  <a:schemeClr val="tx1"/>
                </a:solidFill>
              </a:rPr>
              <a:t>1884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521702" name="Freeform 38"/>
          <p:cNvSpPr>
            <a:spLocks/>
          </p:cNvSpPr>
          <p:nvPr/>
        </p:nvSpPr>
        <p:spPr bwMode="auto">
          <a:xfrm>
            <a:off x="919163" y="1317089"/>
            <a:ext cx="3281362" cy="671513"/>
          </a:xfrm>
          <a:custGeom>
            <a:avLst/>
            <a:gdLst>
              <a:gd name="T0" fmla="*/ 2067 w 2067"/>
              <a:gd name="T1" fmla="*/ 171 h 423"/>
              <a:gd name="T2" fmla="*/ 1863 w 2067"/>
              <a:gd name="T3" fmla="*/ 135 h 423"/>
              <a:gd name="T4" fmla="*/ 1641 w 2067"/>
              <a:gd name="T5" fmla="*/ 90 h 423"/>
              <a:gd name="T6" fmla="*/ 1362 w 2067"/>
              <a:gd name="T7" fmla="*/ 42 h 423"/>
              <a:gd name="T8" fmla="*/ 1071 w 2067"/>
              <a:gd name="T9" fmla="*/ 12 h 423"/>
              <a:gd name="T10" fmla="*/ 948 w 2067"/>
              <a:gd name="T11" fmla="*/ 0 h 423"/>
              <a:gd name="T12" fmla="*/ 774 w 2067"/>
              <a:gd name="T13" fmla="*/ 12 h 423"/>
              <a:gd name="T14" fmla="*/ 621 w 2067"/>
              <a:gd name="T15" fmla="*/ 39 h 423"/>
              <a:gd name="T16" fmla="*/ 465 w 2067"/>
              <a:gd name="T17" fmla="*/ 99 h 423"/>
              <a:gd name="T18" fmla="*/ 276 w 2067"/>
              <a:gd name="T19" fmla="*/ 213 h 423"/>
              <a:gd name="T20" fmla="*/ 147 w 2067"/>
              <a:gd name="T21" fmla="*/ 309 h 423"/>
              <a:gd name="T22" fmla="*/ 0 w 2067"/>
              <a:gd name="T23" fmla="*/ 4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67" h="423">
                <a:moveTo>
                  <a:pt x="2067" y="171"/>
                </a:moveTo>
                <a:cubicBezTo>
                  <a:pt x="2000" y="159"/>
                  <a:pt x="1934" y="148"/>
                  <a:pt x="1863" y="135"/>
                </a:cubicBezTo>
                <a:cubicBezTo>
                  <a:pt x="1792" y="122"/>
                  <a:pt x="1724" y="105"/>
                  <a:pt x="1641" y="90"/>
                </a:cubicBezTo>
                <a:cubicBezTo>
                  <a:pt x="1558" y="75"/>
                  <a:pt x="1457" y="55"/>
                  <a:pt x="1362" y="42"/>
                </a:cubicBezTo>
                <a:cubicBezTo>
                  <a:pt x="1267" y="29"/>
                  <a:pt x="1140" y="19"/>
                  <a:pt x="1071" y="12"/>
                </a:cubicBezTo>
                <a:cubicBezTo>
                  <a:pt x="1002" y="5"/>
                  <a:pt x="997" y="0"/>
                  <a:pt x="948" y="0"/>
                </a:cubicBezTo>
                <a:cubicBezTo>
                  <a:pt x="899" y="0"/>
                  <a:pt x="828" y="6"/>
                  <a:pt x="774" y="12"/>
                </a:cubicBezTo>
                <a:cubicBezTo>
                  <a:pt x="720" y="18"/>
                  <a:pt x="672" y="25"/>
                  <a:pt x="621" y="39"/>
                </a:cubicBezTo>
                <a:cubicBezTo>
                  <a:pt x="570" y="53"/>
                  <a:pt x="522" y="70"/>
                  <a:pt x="465" y="99"/>
                </a:cubicBezTo>
                <a:cubicBezTo>
                  <a:pt x="408" y="128"/>
                  <a:pt x="329" y="178"/>
                  <a:pt x="276" y="213"/>
                </a:cubicBezTo>
                <a:cubicBezTo>
                  <a:pt x="223" y="248"/>
                  <a:pt x="193" y="274"/>
                  <a:pt x="147" y="309"/>
                </a:cubicBezTo>
                <a:cubicBezTo>
                  <a:pt x="101" y="344"/>
                  <a:pt x="24" y="405"/>
                  <a:pt x="0" y="423"/>
                </a:cubicBezTo>
              </a:path>
            </a:pathLst>
          </a:custGeom>
          <a:noFill/>
          <a:ln w="2222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endParaRPr lang="en-US"/>
          </a:p>
        </p:txBody>
      </p:sp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5689408" y="701306"/>
            <a:ext cx="2455863" cy="1447800"/>
            <a:chOff x="1263" y="1793"/>
            <a:chExt cx="1547" cy="912"/>
          </a:xfrm>
        </p:grpSpPr>
        <p:pic>
          <p:nvPicPr>
            <p:cNvPr id="29" name="Picture 3" descr="a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" y="1843"/>
              <a:ext cx="1394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1263" y="1793"/>
              <a:ext cx="139" cy="912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2536" y="1793"/>
              <a:ext cx="274" cy="912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01" y="3842361"/>
            <a:ext cx="1936950" cy="159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33" y="2230203"/>
            <a:ext cx="1770064" cy="143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" name="TextBox 192"/>
          <p:cNvSpPr txBox="1"/>
          <p:nvPr/>
        </p:nvSpPr>
        <p:spPr>
          <a:xfrm>
            <a:off x="4696737" y="4114466"/>
            <a:ext cx="8242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hard</a:t>
            </a:r>
            <a:endParaRPr lang="en-US" sz="2000" b="0" dirty="0"/>
          </a:p>
          <a:p>
            <a:endParaRPr lang="en-US" sz="2000" b="0" dirty="0"/>
          </a:p>
          <a:p>
            <a:r>
              <a:rPr lang="en-US" sz="2000" b="0" dirty="0" smtClean="0"/>
              <a:t>  soft  </a:t>
            </a:r>
            <a:endParaRPr lang="en-US" sz="2000" b="0" dirty="0"/>
          </a:p>
        </p:txBody>
      </p:sp>
      <p:sp>
        <p:nvSpPr>
          <p:cNvPr id="194" name="TextBox 193"/>
          <p:cNvSpPr txBox="1"/>
          <p:nvPr/>
        </p:nvSpPr>
        <p:spPr>
          <a:xfrm>
            <a:off x="4373515" y="2861860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quasi-elastic </a:t>
            </a:r>
            <a:endParaRPr lang="en-US" sz="2000" b="0" dirty="0"/>
          </a:p>
        </p:txBody>
      </p:sp>
      <p:sp>
        <p:nvSpPr>
          <p:cNvPr id="195" name="TextBox 194"/>
          <p:cNvSpPr txBox="1"/>
          <p:nvPr/>
        </p:nvSpPr>
        <p:spPr>
          <a:xfrm>
            <a:off x="4509644" y="1112251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 </a:t>
            </a:r>
            <a:r>
              <a:rPr lang="en-US" sz="2000" b="0" dirty="0" smtClean="0"/>
              <a:t>hard and  </a:t>
            </a:r>
          </a:p>
          <a:p>
            <a:r>
              <a:rPr lang="en-US" sz="2000" b="0" dirty="0" smtClean="0"/>
              <a:t>confined </a:t>
            </a: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5532434" y="2508945"/>
            <a:ext cx="26634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b="0" dirty="0" smtClean="0">
              <a:solidFill>
                <a:srgbClr val="FF0000"/>
              </a:solidFill>
            </a:endParaRPr>
          </a:p>
          <a:p>
            <a:r>
              <a:rPr lang="en-US" sz="2000" b="0" dirty="0" smtClean="0">
                <a:solidFill>
                  <a:srgbClr val="FF0000"/>
                </a:solidFill>
              </a:rPr>
              <a:t>Elastic Form Factors</a:t>
            </a:r>
          </a:p>
          <a:p>
            <a:endParaRPr lang="en-US" sz="800" b="0" dirty="0" smtClean="0">
              <a:solidFill>
                <a:srgbClr val="FF0000"/>
              </a:solidFill>
            </a:endParaRPr>
          </a:p>
          <a:p>
            <a:r>
              <a:rPr lang="en-US" sz="2000" b="0" dirty="0" smtClean="0">
                <a:solidFill>
                  <a:srgbClr val="FF0000"/>
                </a:solidFill>
              </a:rPr>
              <a:t>Transition Form </a:t>
            </a:r>
            <a:r>
              <a:rPr lang="en-US" sz="2000" b="0" dirty="0">
                <a:solidFill>
                  <a:srgbClr val="FF0000"/>
                </a:solidFill>
              </a:rPr>
              <a:t>F</a:t>
            </a:r>
            <a:r>
              <a:rPr lang="en-US" sz="2000" b="0" dirty="0" smtClean="0">
                <a:solidFill>
                  <a:srgbClr val="FF0000"/>
                </a:solidFill>
              </a:rPr>
              <a:t>actors</a:t>
            </a:r>
            <a:endParaRPr lang="en-US" sz="2000" b="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223259" y="3909893"/>
            <a:ext cx="715167" cy="703306"/>
            <a:chOff x="7924175" y="4180290"/>
            <a:chExt cx="1171575" cy="1136650"/>
          </a:xfrm>
        </p:grpSpPr>
        <p:sp>
          <p:nvSpPr>
            <p:cNvPr id="19" name="Oval 21" descr="20%"/>
            <p:cNvSpPr>
              <a:spLocks noChangeArrowheads="1"/>
            </p:cNvSpPr>
            <p:nvPr/>
          </p:nvSpPr>
          <p:spPr bwMode="auto">
            <a:xfrm>
              <a:off x="7924175" y="4180290"/>
              <a:ext cx="1171575" cy="1136650"/>
            </a:xfrm>
            <a:prstGeom prst="ellipse">
              <a:avLst/>
            </a:prstGeom>
            <a:pattFill prst="pct20">
              <a:fgClr>
                <a:srgbClr val="FFCC99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8490913" y="4634315"/>
              <a:ext cx="65087" cy="619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8295650" y="4821640"/>
              <a:ext cx="65088" cy="63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8446898" y="4548879"/>
              <a:ext cx="63500" cy="635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8770313" y="4748615"/>
              <a:ext cx="65087" cy="63500"/>
            </a:xfrm>
            <a:prstGeom prst="ellipse">
              <a:avLst/>
            </a:prstGeom>
            <a:solidFill>
              <a:srgbClr val="3AC73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8863544" y="4958739"/>
              <a:ext cx="65087" cy="619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8640138" y="4242203"/>
              <a:ext cx="65087" cy="63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8511550" y="4621615"/>
              <a:ext cx="128588" cy="1905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8119438" y="4621615"/>
              <a:ext cx="130175" cy="1905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 rot="14317620">
              <a:off x="8655797" y="4790399"/>
              <a:ext cx="127000" cy="195262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8781425" y="4812115"/>
              <a:ext cx="130175" cy="188913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 rot="14317620">
              <a:off x="8525980" y="4289685"/>
              <a:ext cx="125413" cy="195263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 rot="9645446">
              <a:off x="8556000" y="4634315"/>
              <a:ext cx="131763" cy="187325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auto">
            <a:xfrm>
              <a:off x="8179763" y="4783540"/>
              <a:ext cx="65087" cy="63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8309938" y="4783540"/>
              <a:ext cx="65087" cy="63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auto">
            <a:xfrm>
              <a:off x="8570288" y="4783540"/>
              <a:ext cx="65087" cy="63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8570288" y="4972453"/>
              <a:ext cx="65087" cy="63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8244850" y="4972453"/>
              <a:ext cx="65088" cy="63500"/>
            </a:xfrm>
            <a:prstGeom prst="ellipse">
              <a:avLst/>
            </a:prstGeom>
            <a:solidFill>
              <a:srgbClr val="E53A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 rot="9645446">
              <a:off x="8300702" y="4963217"/>
              <a:ext cx="130175" cy="1905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 rot="17703875">
              <a:off x="8376613" y="4677178"/>
              <a:ext cx="188912" cy="277812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 rot="19509256">
              <a:off x="8683000" y="4242203"/>
              <a:ext cx="206375" cy="2540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8051175" y="4435878"/>
              <a:ext cx="65088" cy="63500"/>
            </a:xfrm>
            <a:prstGeom prst="ellipse">
              <a:avLst/>
            </a:prstGeom>
            <a:solidFill>
              <a:srgbClr val="E53A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auto">
            <a:xfrm>
              <a:off x="8329126" y="4306574"/>
              <a:ext cx="65088" cy="63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auto">
            <a:xfrm>
              <a:off x="8440113" y="4435878"/>
              <a:ext cx="65087" cy="63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8440113" y="4624790"/>
              <a:ext cx="65087" cy="63500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8116263" y="4624790"/>
              <a:ext cx="65087" cy="63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 rot="9645446">
              <a:off x="8181350" y="4624790"/>
              <a:ext cx="130175" cy="1905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 rot="17703875">
              <a:off x="8226595" y="4423971"/>
              <a:ext cx="188912" cy="276225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 rot="20979428">
              <a:off x="8051175" y="4443815"/>
              <a:ext cx="130175" cy="1905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 rot="4588081">
              <a:off x="8752851" y="4610502"/>
              <a:ext cx="120650" cy="206375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 rot="20616336">
              <a:off x="8405188" y="4313640"/>
              <a:ext cx="130175" cy="1905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 rot="16200000">
              <a:off x="8452813" y="4960331"/>
              <a:ext cx="119062" cy="207962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 rot="13350627">
              <a:off x="8728313" y="4428518"/>
              <a:ext cx="284163" cy="238125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8223930" y="1078210"/>
            <a:ext cx="707594" cy="686511"/>
            <a:chOff x="8233700" y="1610305"/>
            <a:chExt cx="529137" cy="513371"/>
          </a:xfrm>
        </p:grpSpPr>
        <p:sp>
          <p:nvSpPr>
            <p:cNvPr id="57" name="Oval 21" descr="20%"/>
            <p:cNvSpPr>
              <a:spLocks noChangeAspect="1" noChangeArrowheads="1"/>
            </p:cNvSpPr>
            <p:nvPr/>
          </p:nvSpPr>
          <p:spPr bwMode="auto">
            <a:xfrm>
              <a:off x="8233700" y="1610305"/>
              <a:ext cx="529137" cy="513371"/>
            </a:xfrm>
            <a:prstGeom prst="ellipse">
              <a:avLst/>
            </a:prstGeom>
            <a:pattFill prst="pct20">
              <a:fgClr>
                <a:srgbClr val="FFCC99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8" name="Oval 24"/>
            <p:cNvSpPr>
              <a:spLocks noChangeArrowheads="1"/>
            </p:cNvSpPr>
            <p:nvPr/>
          </p:nvSpPr>
          <p:spPr bwMode="auto">
            <a:xfrm>
              <a:off x="8576689" y="1928094"/>
              <a:ext cx="63500" cy="63500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9" name="Oval 26"/>
            <p:cNvSpPr>
              <a:spLocks noChangeArrowheads="1"/>
            </p:cNvSpPr>
            <p:nvPr/>
          </p:nvSpPr>
          <p:spPr bwMode="auto">
            <a:xfrm>
              <a:off x="8468055" y="1731211"/>
              <a:ext cx="65087" cy="619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 rot="-7282380">
              <a:off x="8358524" y="1736227"/>
              <a:ext cx="125413" cy="195263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61" name="Oval 38"/>
            <p:cNvSpPr>
              <a:spLocks noChangeArrowheads="1"/>
            </p:cNvSpPr>
            <p:nvPr/>
          </p:nvSpPr>
          <p:spPr bwMode="auto">
            <a:xfrm>
              <a:off x="8306851" y="1894750"/>
              <a:ext cx="65088" cy="63500"/>
            </a:xfrm>
            <a:prstGeom prst="ellipse">
              <a:avLst/>
            </a:prstGeom>
            <a:solidFill>
              <a:srgbClr val="E53A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8497075" y="1751209"/>
              <a:ext cx="130175" cy="188913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1298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194" grpId="0"/>
      <p:bldP spid="194" grpId="1"/>
      <p:bldP spid="19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B42A1EC0-676B-4595-BE09-40C239BA7AD5}" type="slidenum">
              <a:rPr lang="fr-FR" sz="1200" b="0"/>
              <a:pPr/>
              <a:t>18</a:t>
            </a:fld>
            <a:endParaRPr lang="fr-FR" sz="1200" b="0"/>
          </a:p>
        </p:txBody>
      </p:sp>
      <p:sp>
        <p:nvSpPr>
          <p:cNvPr id="29699" name="Title 1"/>
          <p:cNvSpPr>
            <a:spLocks noGrp="1"/>
          </p:cNvSpPr>
          <p:nvPr>
            <p:ph type="title" idx="4294967295"/>
          </p:nvPr>
        </p:nvSpPr>
        <p:spPr>
          <a:xfrm>
            <a:off x="0" y="-13709"/>
            <a:ext cx="9144000" cy="609600"/>
          </a:xfrm>
        </p:spPr>
        <p:txBody>
          <a:bodyPr tIns="45720" bIns="45720"/>
          <a:lstStyle/>
          <a:p>
            <a:pPr eaLnBrk="1" hangingPunct="1"/>
            <a:r>
              <a:rPr lang="en-US" sz="3600" dirty="0" smtClean="0"/>
              <a:t>Data-Driven Data Analyses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4294967295"/>
          </p:nvPr>
        </p:nvSpPr>
        <p:spPr>
          <a:xfrm>
            <a:off x="587220" y="2753661"/>
            <a:ext cx="3763105" cy="2989554"/>
          </a:xfrm>
          <a:solidFill>
            <a:srgbClr val="FFFFCC"/>
          </a:solidFill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</p:spPr>
        <p:txBody>
          <a:bodyPr/>
          <a:lstStyle/>
          <a:p>
            <a:pPr eaLnBrk="1" hangingPunct="1"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33399"/>
                </a:solidFill>
              </a:rPr>
              <a:t>Single meson production:</a:t>
            </a:r>
          </a:p>
          <a:p>
            <a:pPr marL="0" indent="0" eaLnBrk="1" hangingPunct="1">
              <a:buClr>
                <a:srgbClr val="333399"/>
              </a:buClr>
              <a:buNone/>
            </a:pPr>
            <a:r>
              <a:rPr lang="en-US" sz="1600" dirty="0" smtClean="0">
                <a:solidFill>
                  <a:srgbClr val="333399"/>
                </a:solidFill>
              </a:rPr>
              <a:t>       Unitary Isobar Model (UIM) </a:t>
            </a:r>
          </a:p>
          <a:p>
            <a:pPr marL="0" indent="0" eaLnBrk="1" hangingPunct="1">
              <a:buClr>
                <a:srgbClr val="333399"/>
              </a:buClr>
              <a:buNone/>
            </a:pPr>
            <a:r>
              <a:rPr lang="en-US" sz="1600" dirty="0" smtClean="0">
                <a:solidFill>
                  <a:srgbClr val="333399"/>
                </a:solidFill>
              </a:rPr>
              <a:t>       Fixed-</a:t>
            </a:r>
            <a:r>
              <a:rPr lang="en-US" sz="1600" i="1" dirty="0" smtClean="0">
                <a:solidFill>
                  <a:srgbClr val="333399"/>
                </a:solidFill>
              </a:rPr>
              <a:t>t</a:t>
            </a:r>
            <a:r>
              <a:rPr lang="en-US" sz="1600" dirty="0" smtClean="0">
                <a:solidFill>
                  <a:srgbClr val="333399"/>
                </a:solidFill>
              </a:rPr>
              <a:t> Dispersion Relations (DR)</a:t>
            </a:r>
          </a:p>
          <a:p>
            <a:pPr eaLnBrk="1" hangingPunct="1"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33399"/>
                </a:solidFill>
              </a:rPr>
              <a:t>Double pion production:</a:t>
            </a:r>
          </a:p>
          <a:p>
            <a:pPr marL="0" indent="0" eaLnBrk="1" hangingPunct="1">
              <a:buClr>
                <a:srgbClr val="333399"/>
              </a:buClr>
              <a:buNone/>
            </a:pPr>
            <a:r>
              <a:rPr lang="en-US" sz="1600" dirty="0" smtClean="0">
                <a:solidFill>
                  <a:srgbClr val="333399"/>
                </a:solidFill>
              </a:rPr>
              <a:t>       </a:t>
            </a:r>
            <a:r>
              <a:rPr lang="en-US" sz="1600" dirty="0" err="1" smtClean="0">
                <a:solidFill>
                  <a:srgbClr val="333399"/>
                </a:solidFill>
              </a:rPr>
              <a:t>Unitarized</a:t>
            </a:r>
            <a:r>
              <a:rPr lang="en-US" sz="1600" dirty="0" smtClean="0">
                <a:solidFill>
                  <a:srgbClr val="333399"/>
                </a:solidFill>
              </a:rPr>
              <a:t> Isobar Model (JM)</a:t>
            </a:r>
          </a:p>
          <a:p>
            <a:pPr eaLnBrk="1" hangingPunct="1"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33399"/>
                </a:solidFill>
              </a:rPr>
              <a:t>Coupled-Channel Approach: </a:t>
            </a:r>
          </a:p>
          <a:p>
            <a:pPr marL="0" indent="0" eaLnBrk="1" hangingPunct="1">
              <a:buClr>
                <a:srgbClr val="333399"/>
              </a:buClr>
              <a:buNone/>
            </a:pPr>
            <a:r>
              <a:rPr lang="en-US" sz="1600" dirty="0" smtClean="0">
                <a:solidFill>
                  <a:srgbClr val="333399"/>
                </a:solidFill>
              </a:rPr>
              <a:t>       EBAC </a:t>
            </a:r>
            <a:r>
              <a:rPr lang="en-US" sz="1600" dirty="0" smtClean="0">
                <a:solidFill>
                  <a:srgbClr val="333399"/>
                </a:solidFill>
                <a:sym typeface="Symbol"/>
              </a:rPr>
              <a:t></a:t>
            </a:r>
            <a:r>
              <a:rPr lang="en-US" sz="1600" dirty="0" smtClean="0">
                <a:solidFill>
                  <a:srgbClr val="333399"/>
                </a:solidFill>
              </a:rPr>
              <a:t> Argonne-Osaka </a:t>
            </a:r>
          </a:p>
          <a:p>
            <a:pPr marL="0" lvl="0" indent="0" eaLnBrk="1" hangingPunct="1">
              <a:buClr>
                <a:srgbClr val="333399"/>
              </a:buClr>
              <a:buNone/>
            </a:pPr>
            <a:r>
              <a:rPr lang="en-US" sz="1600" dirty="0" smtClean="0">
                <a:solidFill>
                  <a:srgbClr val="333399"/>
                </a:solidFill>
              </a:rPr>
              <a:t>       JAW </a:t>
            </a:r>
            <a:r>
              <a:rPr lang="en-US" sz="1600" dirty="0" smtClean="0">
                <a:solidFill>
                  <a:srgbClr val="333399"/>
                </a:solidFill>
                <a:sym typeface="Symbol"/>
              </a:rPr>
              <a:t></a:t>
            </a:r>
            <a:r>
              <a:rPr lang="en-US" sz="1600" dirty="0" smtClean="0">
                <a:solidFill>
                  <a:srgbClr val="333399"/>
                </a:solidFill>
              </a:rPr>
              <a:t> </a:t>
            </a:r>
            <a:r>
              <a:rPr lang="en-US" sz="1600" dirty="0" err="1" smtClean="0">
                <a:solidFill>
                  <a:srgbClr val="333399"/>
                </a:solidFill>
              </a:rPr>
              <a:t>Jülich</a:t>
            </a:r>
            <a:r>
              <a:rPr lang="en-US" sz="1600" dirty="0" smtClean="0">
                <a:solidFill>
                  <a:srgbClr val="333399"/>
                </a:solidFill>
              </a:rPr>
              <a:t>-Athens-Washington</a:t>
            </a:r>
          </a:p>
          <a:p>
            <a:pPr marL="0" lvl="0" indent="0" eaLnBrk="1" hangingPunct="1">
              <a:buClr>
                <a:srgbClr val="333399"/>
              </a:buClr>
              <a:buNone/>
            </a:pPr>
            <a:r>
              <a:rPr lang="en-US" sz="1600" dirty="0" smtClean="0">
                <a:solidFill>
                  <a:srgbClr val="333399"/>
                </a:solidFill>
              </a:rPr>
              <a:t>       </a:t>
            </a:r>
            <a:r>
              <a:rPr lang="en-US" sz="1600" dirty="0" err="1" smtClean="0">
                <a:solidFill>
                  <a:srgbClr val="333399"/>
                </a:solidFill>
              </a:rPr>
              <a:t>BoGa</a:t>
            </a:r>
            <a:r>
              <a:rPr lang="en-US" sz="1600" dirty="0" smtClean="0">
                <a:solidFill>
                  <a:srgbClr val="333399"/>
                </a:solidFill>
              </a:rPr>
              <a:t> </a:t>
            </a:r>
            <a:r>
              <a:rPr lang="en-US" sz="1600" dirty="0" smtClean="0">
                <a:solidFill>
                  <a:srgbClr val="333399"/>
                </a:solidFill>
                <a:sym typeface="Symbol"/>
              </a:rPr>
              <a:t></a:t>
            </a:r>
            <a:r>
              <a:rPr lang="en-US" sz="1600" dirty="0" smtClean="0">
                <a:solidFill>
                  <a:srgbClr val="333399"/>
                </a:solidFill>
              </a:rPr>
              <a:t> Bonn-</a:t>
            </a:r>
            <a:r>
              <a:rPr lang="en-US" sz="1600" dirty="0" err="1" smtClean="0">
                <a:solidFill>
                  <a:srgbClr val="333399"/>
                </a:solidFill>
              </a:rPr>
              <a:t>Gatchina</a:t>
            </a:r>
            <a:endParaRPr lang="en-US" sz="1600" dirty="0" smtClean="0">
              <a:solidFill>
                <a:srgbClr val="993366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83750" y="5964919"/>
            <a:ext cx="43527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dirty="0">
                <a:solidFill>
                  <a:srgbClr val="993366"/>
                </a:solidFill>
                <a:ea typeface="ＭＳ Ｐゴシック" pitchFamily="-110" charset="-128"/>
              </a:rPr>
              <a:t>Int. J. Mod. Phys. E, Vol. 22, 1330015 (2013) 1-99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33062" y="1140460"/>
            <a:ext cx="4557435" cy="5178275"/>
            <a:chOff x="4433062" y="1140460"/>
            <a:chExt cx="4557435" cy="5178275"/>
          </a:xfrm>
        </p:grpSpPr>
        <p:grpSp>
          <p:nvGrpSpPr>
            <p:cNvPr id="8" name="Group 52"/>
            <p:cNvGrpSpPr/>
            <p:nvPr/>
          </p:nvGrpSpPr>
          <p:grpSpPr>
            <a:xfrm>
              <a:off x="5084581" y="5672404"/>
              <a:ext cx="3905916" cy="646331"/>
              <a:chOff x="1299981" y="5507304"/>
              <a:chExt cx="3905916" cy="646331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299981" y="5507304"/>
                <a:ext cx="1219918" cy="646331"/>
              </a:xfrm>
              <a:prstGeom prst="rect">
                <a:avLst/>
              </a:prstGeom>
              <a:solidFill>
                <a:srgbClr val="CCCCFF"/>
              </a:solidFill>
              <a:effectLst>
                <a:outerShdw blurRad="50800" dist="50800" dir="5400000" algn="ctr" rotWithShape="0">
                  <a:schemeClr val="tx1">
                    <a:alpha val="35000"/>
                  </a:scheme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uLnTx/>
                    <a:uFillTx/>
                    <a:latin typeface="+mn-lt"/>
                    <a:cs typeface="Calibri"/>
                  </a:rPr>
                  <a:t>Hadronic 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uLnTx/>
                    <a:uFillTx/>
                    <a:latin typeface="+mn-lt"/>
                    <a:cs typeface="Calibri"/>
                  </a:rPr>
                  <a:t>production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450288" y="5507304"/>
                <a:ext cx="1755609" cy="646331"/>
              </a:xfrm>
              <a:prstGeom prst="rect">
                <a:avLst/>
              </a:prstGeom>
              <a:solidFill>
                <a:srgbClr val="CCCCFF"/>
              </a:solidFill>
              <a:effectLst>
                <a:outerShdw blurRad="50800" dist="50800" dir="5400000" algn="ctr" rotWithShape="0">
                  <a:schemeClr val="tx1">
                    <a:alpha val="35000"/>
                  </a:scheme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cs typeface="Calibri"/>
                  </a:rPr>
                  <a:t>Electromagnetic 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cs typeface="Calibri"/>
                  </a:rPr>
                  <a:t>production</a:t>
                </a:r>
              </a:p>
            </p:txBody>
          </p:sp>
        </p:grpSp>
        <p:grpSp>
          <p:nvGrpSpPr>
            <p:cNvPr id="9" name="Group 40"/>
            <p:cNvGrpSpPr/>
            <p:nvPr/>
          </p:nvGrpSpPr>
          <p:grpSpPr>
            <a:xfrm rot="16200000">
              <a:off x="6167819" y="3040442"/>
              <a:ext cx="1104138" cy="3176"/>
              <a:chOff x="685800" y="4341812"/>
              <a:chExt cx="1600199" cy="3176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685800" y="4343400"/>
                <a:ext cx="1600199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1447800" y="4341812"/>
                <a:ext cx="76200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10" name="Group 61"/>
            <p:cNvGrpSpPr/>
            <p:nvPr/>
          </p:nvGrpSpPr>
          <p:grpSpPr>
            <a:xfrm>
              <a:off x="6164996" y="5160772"/>
              <a:ext cx="1191768" cy="490728"/>
              <a:chOff x="6266596" y="5160772"/>
              <a:chExt cx="1191768" cy="490728"/>
            </a:xfrm>
          </p:grpSpPr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6266596" y="5160772"/>
                <a:ext cx="1191768" cy="490728"/>
              </a:xfrm>
              <a:prstGeom prst="ellipse">
                <a:avLst/>
              </a:prstGeom>
              <a:solidFill>
                <a:srgbClr val="CC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559664" y="5221370"/>
                <a:ext cx="625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cs typeface="Calibri"/>
                  </a:rPr>
                  <a:t>Data</a:t>
                </a:r>
              </a:p>
            </p:txBody>
          </p:sp>
        </p:grpSp>
        <p:grpSp>
          <p:nvGrpSpPr>
            <p:cNvPr id="11" name="Group 60"/>
            <p:cNvGrpSpPr/>
            <p:nvPr/>
          </p:nvGrpSpPr>
          <p:grpSpPr>
            <a:xfrm>
              <a:off x="6276722" y="3418840"/>
              <a:ext cx="2698368" cy="1741932"/>
              <a:chOff x="6403722" y="3418840"/>
              <a:chExt cx="2698368" cy="174193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16200000" flipV="1">
                <a:off x="6447947" y="4715067"/>
                <a:ext cx="880871" cy="1054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3" name="Straight Arrow Connector 32"/>
              <p:cNvCxnSpPr/>
              <p:nvPr/>
            </p:nvCxnSpPr>
            <p:spPr>
              <a:xfrm rot="16200000">
                <a:off x="6857905" y="4831176"/>
                <a:ext cx="52578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grpSp>
            <p:nvGrpSpPr>
              <p:cNvPr id="34" name="Group 68"/>
              <p:cNvGrpSpPr>
                <a:grpSpLocks noChangeAspect="1"/>
              </p:cNvGrpSpPr>
              <p:nvPr/>
            </p:nvGrpSpPr>
            <p:grpSpPr>
              <a:xfrm rot="18916671">
                <a:off x="7057807" y="4715878"/>
                <a:ext cx="1457462" cy="4200"/>
                <a:chOff x="685800" y="4341812"/>
                <a:chExt cx="1600200" cy="3176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85800" y="4343400"/>
                  <a:ext cx="1600200" cy="1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50800" dir="2700000" algn="br">
                    <a:srgbClr val="000000">
                      <a:alpha val="43000"/>
                    </a:srgbClr>
                  </a:outerShdw>
                </a:effectLst>
              </p:spPr>
            </p:cxn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1447800" y="4341812"/>
                  <a:ext cx="76200" cy="15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5" name="Group 46"/>
              <p:cNvGrpSpPr/>
              <p:nvPr/>
            </p:nvGrpSpPr>
            <p:grpSpPr>
              <a:xfrm>
                <a:off x="7201662" y="3898900"/>
                <a:ext cx="1104138" cy="1588"/>
                <a:chOff x="685800" y="4268788"/>
                <a:chExt cx="1600200" cy="1588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685800" y="4268788"/>
                  <a:ext cx="1600200" cy="1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1447800" y="4268788"/>
                  <a:ext cx="76200" cy="15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6" name="Group 43"/>
              <p:cNvGrpSpPr/>
              <p:nvPr/>
            </p:nvGrpSpPr>
            <p:grpSpPr>
              <a:xfrm rot="10800000">
                <a:off x="7125462" y="4051300"/>
                <a:ext cx="1104138" cy="3176"/>
                <a:chOff x="685800" y="4341812"/>
                <a:chExt cx="1600200" cy="3176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85800" y="4343400"/>
                  <a:ext cx="1600200" cy="1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1447800" y="4341812"/>
                  <a:ext cx="76200" cy="15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sp>
            <p:nvSpPr>
              <p:cNvPr id="37" name="Oval 9"/>
              <p:cNvSpPr>
                <a:spLocks noChangeAspect="1"/>
              </p:cNvSpPr>
              <p:nvPr/>
            </p:nvSpPr>
            <p:spPr>
              <a:xfrm>
                <a:off x="6403722" y="3418840"/>
                <a:ext cx="953218" cy="1165860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8001000" y="3643630"/>
                <a:ext cx="1101090" cy="712470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104908" y="3710500"/>
                <a:ext cx="9468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cs typeface="Calibri"/>
                  </a:rPr>
                  <a:t>Amplitude 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cs typeface="Calibri"/>
                  </a:rPr>
                  <a:t>analysis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478941" y="3721092"/>
                <a:ext cx="8258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cs typeface="Calibri"/>
                  </a:rPr>
                  <a:t>Reaction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cs typeface="Calibri"/>
                  </a:rPr>
                  <a:t>Models</a:t>
                </a:r>
              </a:p>
            </p:txBody>
          </p:sp>
        </p:grpSp>
        <p:grpSp>
          <p:nvGrpSpPr>
            <p:cNvPr id="12" name="Group 55"/>
            <p:cNvGrpSpPr/>
            <p:nvPr/>
          </p:nvGrpSpPr>
          <p:grpSpPr>
            <a:xfrm>
              <a:off x="4433062" y="1922077"/>
              <a:ext cx="4545838" cy="979359"/>
              <a:chOff x="4483862" y="1922077"/>
              <a:chExt cx="4545838" cy="979359"/>
            </a:xfrm>
          </p:grpSpPr>
          <p:grpSp>
            <p:nvGrpSpPr>
              <p:cNvPr id="18" name="Group 25"/>
              <p:cNvGrpSpPr/>
              <p:nvPr/>
            </p:nvGrpSpPr>
            <p:grpSpPr>
              <a:xfrm rot="8251937">
                <a:off x="5214712" y="1922077"/>
                <a:ext cx="1104138" cy="11751"/>
                <a:chOff x="685799" y="4333237"/>
                <a:chExt cx="1600200" cy="11751"/>
              </a:xfrm>
            </p:grpSpPr>
            <p:cxnSp>
              <p:nvCxnSpPr>
                <p:cNvPr id="30" name="Straight Connector 13"/>
                <p:cNvCxnSpPr/>
                <p:nvPr/>
              </p:nvCxnSpPr>
              <p:spPr>
                <a:xfrm>
                  <a:off x="685799" y="4343400"/>
                  <a:ext cx="1600200" cy="1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50800" dir="2700000" algn="br">
                    <a:srgbClr val="000000">
                      <a:alpha val="43000"/>
                    </a:srgbClr>
                  </a:outerShdw>
                </a:effectLst>
              </p:spPr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1434223" y="4333237"/>
                  <a:ext cx="76200" cy="15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19" name="Group 34"/>
              <p:cNvGrpSpPr/>
              <p:nvPr/>
            </p:nvGrpSpPr>
            <p:grpSpPr>
              <a:xfrm>
                <a:off x="5525262" y="2447925"/>
                <a:ext cx="1104138" cy="3176"/>
                <a:chOff x="685800" y="4341812"/>
                <a:chExt cx="1600200" cy="3176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85800" y="4343400"/>
                  <a:ext cx="1600200" cy="1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1447800" y="4341812"/>
                  <a:ext cx="76200" cy="15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sp>
            <p:nvSpPr>
              <p:cNvPr id="20" name="Oval 19"/>
              <p:cNvSpPr/>
              <p:nvPr/>
            </p:nvSpPr>
            <p:spPr>
              <a:xfrm>
                <a:off x="4483862" y="2222501"/>
                <a:ext cx="1143000" cy="457200"/>
              </a:xfrm>
              <a:prstGeom prst="ellipse">
                <a:avLst/>
              </a:prstGeom>
              <a:gradFill rotWithShape="1">
                <a:gsLst>
                  <a:gs pos="0">
                    <a:srgbClr val="9BBB59">
                      <a:tint val="100000"/>
                      <a:shade val="100000"/>
                      <a:satMod val="130000"/>
                    </a:srgbClr>
                  </a:gs>
                  <a:gs pos="100000">
                    <a:srgbClr val="9BBB5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1" name="Group 32"/>
              <p:cNvGrpSpPr/>
              <p:nvPr/>
            </p:nvGrpSpPr>
            <p:grpSpPr>
              <a:xfrm>
                <a:off x="6858000" y="2184400"/>
                <a:ext cx="2171700" cy="457200"/>
                <a:chOff x="4610862" y="2476500"/>
                <a:chExt cx="2171700" cy="457200"/>
              </a:xfrm>
            </p:grpSpPr>
            <p:grpSp>
              <p:nvGrpSpPr>
                <p:cNvPr id="24" name="Group 29"/>
                <p:cNvGrpSpPr/>
                <p:nvPr/>
              </p:nvGrpSpPr>
              <p:grpSpPr>
                <a:xfrm rot="10800000">
                  <a:off x="4610862" y="2743200"/>
                  <a:ext cx="1104138" cy="3176"/>
                  <a:chOff x="685800" y="4341812"/>
                  <a:chExt cx="1600200" cy="3176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685800" y="4343400"/>
                    <a:ext cx="1600200" cy="158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4F81BD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27" name="Straight Arrow Connector 26"/>
                  <p:cNvCxnSpPr/>
                  <p:nvPr/>
                </p:nvCxnSpPr>
                <p:spPr>
                  <a:xfrm>
                    <a:off x="1447800" y="4341812"/>
                    <a:ext cx="76200" cy="1588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rgbClr val="4F81BD"/>
                    </a:solidFill>
                    <a:prstDash val="solid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sp>
              <p:nvSpPr>
                <p:cNvPr id="25" name="Oval 7"/>
                <p:cNvSpPr/>
                <p:nvPr/>
              </p:nvSpPr>
              <p:spPr>
                <a:xfrm>
                  <a:off x="5549900" y="2476500"/>
                  <a:ext cx="1232662" cy="4572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BB59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9BBB59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9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DSE</a:t>
                  </a:r>
                </a:p>
              </p:txBody>
            </p:sp>
          </p:grpSp>
          <p:sp>
            <p:nvSpPr>
              <p:cNvPr id="22" name="Oval 8"/>
              <p:cNvSpPr>
                <a:spLocks noChangeAspect="1"/>
              </p:cNvSpPr>
              <p:nvPr/>
            </p:nvSpPr>
            <p:spPr>
              <a:xfrm>
                <a:off x="6260733" y="2046231"/>
                <a:ext cx="955817" cy="855205"/>
              </a:xfrm>
              <a:prstGeom prst="ellipse">
                <a:avLst/>
              </a:prstGeom>
              <a:gradFill rotWithShape="1">
                <a:gsLst>
                  <a:gs pos="0">
                    <a:srgbClr val="9BBB59">
                      <a:tint val="100000"/>
                      <a:shade val="100000"/>
                      <a:satMod val="130000"/>
                    </a:srgbClr>
                  </a:gs>
                  <a:gs pos="100000">
                    <a:srgbClr val="9BBB5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712852" y="2264064"/>
                <a:ext cx="7021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cs typeface="Calibri"/>
                  </a:rPr>
                  <a:t>LQCD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320380" y="2258905"/>
              <a:ext cx="803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</a:rPr>
                <a:t>N*,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</a:rPr>
                <a:t>Δ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</a:rPr>
                <a:t>*</a:t>
              </a:r>
            </a:p>
          </p:txBody>
        </p:sp>
        <p:sp>
          <p:nvSpPr>
            <p:cNvPr id="14" name="Oval 5"/>
            <p:cNvSpPr>
              <a:spLocks noChangeAspect="1"/>
            </p:cNvSpPr>
            <p:nvPr/>
          </p:nvSpPr>
          <p:spPr>
            <a:xfrm>
              <a:off x="5969000" y="1140460"/>
              <a:ext cx="1402080" cy="548640"/>
            </a:xfrm>
            <a:prstGeom prst="ellipse">
              <a:avLst/>
            </a:prstGeom>
            <a:solidFill>
              <a:srgbClr val="FCD5B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QCD</a:t>
              </a:r>
            </a:p>
          </p:txBody>
        </p:sp>
        <p:grpSp>
          <p:nvGrpSpPr>
            <p:cNvPr id="15" name="Group 40"/>
            <p:cNvGrpSpPr/>
            <p:nvPr/>
          </p:nvGrpSpPr>
          <p:grpSpPr>
            <a:xfrm rot="2134596">
              <a:off x="7171119" y="1879482"/>
              <a:ext cx="1104138" cy="3176"/>
              <a:chOff x="685800" y="4341812"/>
              <a:chExt cx="1600200" cy="3176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85800" y="4343400"/>
                <a:ext cx="16002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1447800" y="4341812"/>
                <a:ext cx="76200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sp>
        <p:nvSpPr>
          <p:cNvPr id="3" name="TextBox 2"/>
          <p:cNvSpPr txBox="1"/>
          <p:nvPr/>
        </p:nvSpPr>
        <p:spPr>
          <a:xfrm>
            <a:off x="790177" y="1248962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990033"/>
                </a:solidFill>
              </a:rPr>
              <a:t>Consistent Results</a:t>
            </a:r>
            <a:endParaRPr lang="en-US" sz="3200" b="0" dirty="0">
              <a:solidFill>
                <a:srgbClr val="990033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 rot="10800000">
            <a:off x="2177564" y="1901921"/>
            <a:ext cx="457200" cy="640080"/>
          </a:xfrm>
          <a:prstGeom prst="downArrow">
            <a:avLst/>
          </a:prstGeom>
          <a:solidFill>
            <a:srgbClr val="990033"/>
          </a:solidFill>
          <a:ln>
            <a:noFill/>
          </a:ln>
          <a:effectLst/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9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0D30D194-5C35-4A1D-893E-B72378C33A1F}" type="slidenum">
              <a:rPr lang="fr-FR" sz="1200" b="0"/>
              <a:pPr/>
              <a:t>19</a:t>
            </a:fld>
            <a:endParaRPr lang="fr-FR" sz="1200" b="0"/>
          </a:p>
        </p:txBody>
      </p:sp>
      <p:sp>
        <p:nvSpPr>
          <p:cNvPr id="40963" name="Content Placeholder 1"/>
          <p:cNvSpPr>
            <a:spLocks noGrp="1"/>
          </p:cNvSpPr>
          <p:nvPr>
            <p:ph idx="4294967295"/>
          </p:nvPr>
        </p:nvSpPr>
        <p:spPr>
          <a:xfrm>
            <a:off x="0" y="20638"/>
            <a:ext cx="9144000" cy="593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dirty="0" smtClean="0">
                <a:solidFill>
                  <a:srgbClr val="333399"/>
                </a:solidFill>
              </a:rPr>
              <a:t> </a:t>
            </a:r>
            <a:r>
              <a:rPr lang="en-US" sz="3200" b="1" dirty="0" err="1" smtClean="0">
                <a:solidFill>
                  <a:srgbClr val="333399"/>
                </a:solidFill>
              </a:rPr>
              <a:t>Electrocouplings</a:t>
            </a:r>
            <a:r>
              <a:rPr lang="en-US" sz="3200" b="1" dirty="0" smtClean="0">
                <a:solidFill>
                  <a:srgbClr val="333399"/>
                </a:solidFill>
              </a:rPr>
              <a:t> of N(1440)P</a:t>
            </a:r>
            <a:r>
              <a:rPr lang="en-US" sz="3200" b="1" baseline="-25000" dirty="0" smtClean="0">
                <a:solidFill>
                  <a:srgbClr val="333399"/>
                </a:solidFill>
              </a:rPr>
              <a:t>11</a:t>
            </a:r>
            <a:r>
              <a:rPr lang="en-US" sz="3200" b="1" dirty="0" smtClean="0">
                <a:solidFill>
                  <a:srgbClr val="333399"/>
                </a:solidFill>
              </a:rPr>
              <a:t> from CLAS Data</a:t>
            </a: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1898972" y="4654550"/>
            <a:ext cx="1808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latinLnBrk="1" hangingPunct="1">
              <a:spcBef>
                <a:spcPct val="50000"/>
              </a:spcBef>
            </a:pPr>
            <a:r>
              <a:rPr kumimoji="1" lang="en-US" altLang="ko-KR" sz="1800" b="0" dirty="0">
                <a:solidFill>
                  <a:schemeClr val="tx1"/>
                </a:solidFill>
                <a:ea typeface="굴림" charset="-127"/>
                <a:cs typeface="ＭＳ Ｐゴシック" pitchFamily="-110" charset="-128"/>
              </a:rPr>
              <a:t> </a:t>
            </a:r>
            <a:r>
              <a:rPr kumimoji="1" lang="en-US" altLang="ko-KR" sz="1800" b="0" dirty="0">
                <a:solidFill>
                  <a:srgbClr val="FF3300"/>
                </a:solidFill>
                <a:ea typeface="굴림" charset="-127"/>
                <a:cs typeface="ＭＳ Ｐゴシック" pitchFamily="-110" charset="-128"/>
              </a:rPr>
              <a:t>N</a:t>
            </a:r>
            <a:r>
              <a:rPr kumimoji="1" lang="en-US" altLang="ko-KR" sz="1800" b="0" dirty="0">
                <a:solidFill>
                  <a:srgbClr val="FF3300"/>
                </a:solidFill>
                <a:latin typeface="Symbol" pitchFamily="18" charset="2"/>
                <a:ea typeface="굴림" charset="-127"/>
                <a:cs typeface="ＭＳ Ｐゴシック" pitchFamily="-110" charset="-128"/>
              </a:rPr>
              <a:t>p</a:t>
            </a:r>
            <a:r>
              <a:rPr kumimoji="1" lang="en-US" altLang="ko-KR" sz="1800" b="0" dirty="0">
                <a:solidFill>
                  <a:srgbClr val="FF3300"/>
                </a:solidFill>
                <a:ea typeface="굴림" charset="-127"/>
                <a:cs typeface="ＭＳ Ｐゴシック" pitchFamily="-110" charset="-128"/>
              </a:rPr>
              <a:t>  (UIM, DR)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899670" y="4657725"/>
            <a:ext cx="70744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latinLnBrk="1" hangingPunct="1">
              <a:spcBef>
                <a:spcPct val="50000"/>
              </a:spcBef>
            </a:pPr>
            <a:r>
              <a:rPr kumimoji="1" lang="en-US" altLang="ko-KR" sz="1800" b="0" dirty="0">
                <a:solidFill>
                  <a:schemeClr val="tx1"/>
                </a:solidFill>
                <a:ea typeface="굴림" charset="-127"/>
                <a:cs typeface="ＭＳ Ｐゴシック" pitchFamily="-110" charset="-128"/>
              </a:rPr>
              <a:t>PDG </a:t>
            </a:r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4113091" y="4667250"/>
            <a:ext cx="1622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latinLnBrk="1" hangingPunct="1">
              <a:spcBef>
                <a:spcPct val="50000"/>
              </a:spcBef>
            </a:pPr>
            <a:r>
              <a:rPr kumimoji="1" lang="en-US" altLang="ko-KR" sz="1800" b="0" dirty="0" smtClean="0">
                <a:solidFill>
                  <a:schemeClr val="tx1"/>
                </a:solidFill>
                <a:ea typeface="굴림" charset="-127"/>
                <a:cs typeface="ＭＳ Ｐゴシック" pitchFamily="-110" charset="-128"/>
              </a:rPr>
              <a:t>N</a:t>
            </a:r>
            <a:r>
              <a:rPr kumimoji="1" lang="en-US" altLang="ko-KR" sz="1800" b="0" dirty="0" smtClean="0">
                <a:solidFill>
                  <a:schemeClr val="tx1"/>
                </a:solidFill>
                <a:latin typeface="Symbol" pitchFamily="18" charset="2"/>
                <a:ea typeface="굴림" charset="-127"/>
                <a:cs typeface="ＭＳ Ｐゴシック" pitchFamily="-110" charset="-128"/>
              </a:rPr>
              <a:t>p</a:t>
            </a:r>
            <a:r>
              <a:rPr kumimoji="1" lang="de-DE" altLang="ko-KR" sz="1800" b="0" dirty="0">
                <a:solidFill>
                  <a:schemeClr val="tx1"/>
                </a:solidFill>
                <a:latin typeface="Symbol" pitchFamily="18" charset="2"/>
                <a:ea typeface="굴림" charset="-127"/>
                <a:cs typeface="ＭＳ Ｐゴシック" pitchFamily="-110" charset="-128"/>
              </a:rPr>
              <a:t>p</a:t>
            </a:r>
            <a:r>
              <a:rPr kumimoji="1" lang="en-US" altLang="ko-KR" sz="1800" dirty="0">
                <a:solidFill>
                  <a:schemeClr val="tx1"/>
                </a:solidFill>
                <a:ea typeface="굴림" charset="-127"/>
                <a:cs typeface="ＭＳ Ｐゴシック" pitchFamily="-110" charset="-128"/>
              </a:rPr>
              <a:t> </a:t>
            </a:r>
            <a:r>
              <a:rPr kumimoji="1" lang="en-US" altLang="ko-KR" sz="1800" b="0" dirty="0" smtClean="0">
                <a:solidFill>
                  <a:schemeClr val="tx1"/>
                </a:solidFill>
                <a:ea typeface="굴림" charset="-127"/>
                <a:cs typeface="ＭＳ Ｐゴシック" pitchFamily="-110" charset="-128"/>
              </a:rPr>
              <a:t>(JM) 2012</a:t>
            </a:r>
            <a:endParaRPr kumimoji="1" lang="en-US" altLang="ko-KR" sz="1800" b="0" dirty="0">
              <a:solidFill>
                <a:schemeClr val="tx1"/>
              </a:solidFill>
              <a:ea typeface="굴림" charset="-127"/>
              <a:cs typeface="ＭＳ Ｐゴシック" pitchFamily="-110" charset="-128"/>
            </a:endParaRPr>
          </a:p>
        </p:txBody>
      </p:sp>
      <p:sp>
        <p:nvSpPr>
          <p:cNvPr id="40972" name="Oval 20"/>
          <p:cNvSpPr>
            <a:spLocks noChangeArrowheads="1"/>
          </p:cNvSpPr>
          <p:nvPr/>
        </p:nvSpPr>
        <p:spPr bwMode="auto">
          <a:xfrm>
            <a:off x="1752656" y="4747707"/>
            <a:ext cx="179388" cy="1793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ＭＳ Ｐゴシック" pitchFamily="-110" charset="-128"/>
            </a:endParaRPr>
          </a:p>
        </p:txBody>
      </p:sp>
      <p:sp>
        <p:nvSpPr>
          <p:cNvPr id="40974" name="TextBox 27"/>
          <p:cNvSpPr txBox="1">
            <a:spLocks noChangeArrowheads="1"/>
          </p:cNvSpPr>
          <p:nvPr/>
        </p:nvSpPr>
        <p:spPr bwMode="auto">
          <a:xfrm>
            <a:off x="6283323" y="4651931"/>
            <a:ext cx="2315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 b="0" dirty="0" err="1" smtClean="0">
                <a:solidFill>
                  <a:srgbClr val="3366FF"/>
                </a:solidFill>
                <a:ea typeface="ＭＳ Ｐゴシック" pitchFamily="-110" charset="-128"/>
              </a:rPr>
              <a:t>N</a:t>
            </a:r>
            <a:r>
              <a:rPr lang="en-US" sz="1800" b="0" dirty="0" err="1" smtClean="0">
                <a:solidFill>
                  <a:srgbClr val="3366FF"/>
                </a:solidFill>
                <a:latin typeface="Symbol" pitchFamily="18" charset="2"/>
                <a:ea typeface="ＭＳ Ｐゴシック" pitchFamily="-110" charset="-128"/>
              </a:rPr>
              <a:t>pp</a:t>
            </a:r>
            <a:r>
              <a:rPr lang="en-US" sz="1800" b="0" dirty="0" smtClean="0">
                <a:solidFill>
                  <a:srgbClr val="3366FF"/>
                </a:solidFill>
                <a:ea typeface="ＭＳ Ｐゴシック" pitchFamily="-110" charset="-128"/>
              </a:rPr>
              <a:t> </a:t>
            </a:r>
            <a:r>
              <a:rPr lang="en-US" sz="1800" b="0" dirty="0">
                <a:solidFill>
                  <a:srgbClr val="3366FF"/>
                </a:solidFill>
                <a:ea typeface="ＭＳ Ｐゴシック" pitchFamily="-110" charset="-128"/>
              </a:rPr>
              <a:t>(JM</a:t>
            </a:r>
            <a:r>
              <a:rPr lang="en-US" sz="1800" b="0" dirty="0" smtClean="0">
                <a:solidFill>
                  <a:srgbClr val="3366FF"/>
                </a:solidFill>
                <a:ea typeface="ＭＳ Ｐゴシック" pitchFamily="-110" charset="-128"/>
              </a:rPr>
              <a:t>) preliminary</a:t>
            </a:r>
            <a:endParaRPr lang="en-US" sz="1800" b="0" dirty="0">
              <a:solidFill>
                <a:srgbClr val="3366FF"/>
              </a:solidFill>
              <a:ea typeface="ＭＳ Ｐゴシック" pitchFamily="-110" charset="-128"/>
            </a:endParaRPr>
          </a:p>
        </p:txBody>
      </p:sp>
      <p:sp>
        <p:nvSpPr>
          <p:cNvPr id="40976" name="Rectangle 14"/>
          <p:cNvSpPr>
            <a:spLocks noChangeArrowheads="1"/>
          </p:cNvSpPr>
          <p:nvPr/>
        </p:nvSpPr>
        <p:spPr bwMode="auto">
          <a:xfrm>
            <a:off x="6030757" y="4778374"/>
            <a:ext cx="157163" cy="144463"/>
          </a:xfrm>
          <a:prstGeom prst="rect">
            <a:avLst/>
          </a:prstGeom>
          <a:solidFill>
            <a:schemeClr val="accent2"/>
          </a:solidFill>
          <a:ln w="19050" algn="ctr">
            <a:solidFill>
              <a:srgbClr val="3366FF"/>
            </a:solidFill>
            <a:miter lim="800000"/>
            <a:headEnd/>
            <a:tailEnd/>
          </a:ln>
          <a:effectLst/>
          <a:ex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40966" name="TextBox 10"/>
          <p:cNvSpPr txBox="1">
            <a:spLocks noChangeArrowheads="1"/>
          </p:cNvSpPr>
          <p:nvPr/>
        </p:nvSpPr>
        <p:spPr bwMode="auto">
          <a:xfrm>
            <a:off x="522294" y="5036534"/>
            <a:ext cx="82799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indent="-914400" algn="l">
              <a:tabLst>
                <a:tab pos="396875" algn="l"/>
              </a:tabLst>
            </a:pPr>
            <a:r>
              <a:rPr lang="en-US" sz="1800" b="0" dirty="0">
                <a:solidFill>
                  <a:srgbClr val="990033"/>
                </a:solidFill>
              </a:rPr>
              <a:t>Consistent </a:t>
            </a:r>
            <a:r>
              <a:rPr lang="en-US" sz="1800" b="0" dirty="0" smtClean="0">
                <a:solidFill>
                  <a:srgbClr val="990033"/>
                </a:solidFill>
              </a:rPr>
              <a:t>results </a:t>
            </a:r>
            <a:r>
              <a:rPr lang="en-US" sz="1800" b="0" dirty="0" smtClean="0"/>
              <a:t>obtained </a:t>
            </a:r>
            <a:r>
              <a:rPr lang="en-US" sz="1800" b="0" dirty="0"/>
              <a:t>in the low-lying </a:t>
            </a:r>
            <a:r>
              <a:rPr lang="en-US" sz="1800" b="0" dirty="0" smtClean="0"/>
              <a:t>resonance region by </a:t>
            </a:r>
            <a:r>
              <a:rPr lang="en-US" sz="1800" b="0" dirty="0" smtClean="0">
                <a:solidFill>
                  <a:srgbClr val="990033"/>
                </a:solidFill>
              </a:rPr>
              <a:t>independent </a:t>
            </a:r>
            <a:r>
              <a:rPr lang="en-US" sz="1800" b="0" dirty="0">
                <a:solidFill>
                  <a:srgbClr val="990033"/>
                </a:solidFill>
              </a:rPr>
              <a:t>analyses </a:t>
            </a:r>
            <a:r>
              <a:rPr lang="en-US" sz="1800" b="0" dirty="0" smtClean="0"/>
              <a:t>in the exclusive N</a:t>
            </a:r>
            <a:r>
              <a:rPr lang="en-US" sz="1800" b="0" dirty="0" smtClean="0">
                <a:latin typeface="Symbol" pitchFamily="18" charset="2"/>
              </a:rPr>
              <a:t>p</a:t>
            </a:r>
            <a:r>
              <a:rPr lang="en-US" sz="1800" b="0" dirty="0" smtClean="0"/>
              <a:t> and </a:t>
            </a:r>
            <a:r>
              <a:rPr lang="en-US" sz="1800" b="0" dirty="0" err="1" smtClean="0"/>
              <a:t>p</a:t>
            </a:r>
            <a:r>
              <a:rPr lang="en-US" sz="1800" b="0" dirty="0" err="1" smtClean="0">
                <a:latin typeface="Symbol" pitchFamily="18" charset="2"/>
              </a:rPr>
              <a:t>p</a:t>
            </a:r>
            <a:r>
              <a:rPr lang="en-US" sz="1800" b="0" baseline="30000" dirty="0" err="1" smtClean="0"/>
              <a:t>+</a:t>
            </a:r>
            <a:r>
              <a:rPr lang="en-US" sz="1800" b="0" dirty="0" err="1" smtClean="0">
                <a:latin typeface="Symbol" pitchFamily="18" charset="2"/>
              </a:rPr>
              <a:t>p</a:t>
            </a:r>
            <a:r>
              <a:rPr lang="en-US" sz="1800" b="0" baseline="30000" dirty="0" smtClean="0"/>
              <a:t>-</a:t>
            </a:r>
            <a:r>
              <a:rPr lang="en-US" sz="1800" b="0" dirty="0" smtClean="0"/>
              <a:t> final-state channels </a:t>
            </a:r>
            <a:r>
              <a:rPr lang="en-US" sz="1800" b="0" dirty="0">
                <a:ea typeface="ＭＳ Ｐゴシック" pitchFamily="-110" charset="-128"/>
              </a:rPr>
              <a:t>– </a:t>
            </a:r>
            <a:r>
              <a:rPr lang="en-US" sz="1800" b="0" dirty="0" smtClean="0">
                <a:ea typeface="ＭＳ Ｐゴシック" pitchFamily="-110" charset="-128"/>
              </a:rPr>
              <a:t>that have  </a:t>
            </a:r>
            <a:r>
              <a:rPr lang="en-US" sz="1800" b="0" dirty="0">
                <a:solidFill>
                  <a:srgbClr val="990033"/>
                </a:solidFill>
                <a:ea typeface="ＭＳ Ｐゴシック" pitchFamily="-110" charset="-128"/>
              </a:rPr>
              <a:t>fundamentally different mechanisms for the </a:t>
            </a:r>
            <a:r>
              <a:rPr lang="en-US" sz="1800" b="0" dirty="0" err="1">
                <a:solidFill>
                  <a:srgbClr val="990033"/>
                </a:solidFill>
                <a:ea typeface="ＭＳ Ｐゴシック" pitchFamily="-110" charset="-128"/>
              </a:rPr>
              <a:t>nonresonant</a:t>
            </a:r>
            <a:r>
              <a:rPr lang="en-US" sz="1800" b="0" dirty="0">
                <a:solidFill>
                  <a:srgbClr val="990033"/>
                </a:solidFill>
                <a:ea typeface="ＭＳ Ｐゴシック" pitchFamily="-110" charset="-128"/>
              </a:rPr>
              <a:t> background </a:t>
            </a:r>
            <a:r>
              <a:rPr lang="en-US" sz="1800" b="0" dirty="0">
                <a:ea typeface="ＭＳ Ｐゴシック" pitchFamily="-110" charset="-128"/>
              </a:rPr>
              <a:t>– </a:t>
            </a:r>
            <a:r>
              <a:rPr lang="en-US" sz="1800" b="0" dirty="0" smtClean="0"/>
              <a:t>underscore </a:t>
            </a:r>
            <a:r>
              <a:rPr lang="en-US" sz="1800" b="0" dirty="0"/>
              <a:t>the </a:t>
            </a:r>
            <a:r>
              <a:rPr lang="en-US" sz="1800" b="0" dirty="0" smtClean="0"/>
              <a:t>capability </a:t>
            </a:r>
            <a:r>
              <a:rPr lang="en-US" sz="1800" b="0" dirty="0"/>
              <a:t>of </a:t>
            </a:r>
            <a:r>
              <a:rPr lang="en-US" sz="1800" b="0" dirty="0" smtClean="0"/>
              <a:t>the reaction </a:t>
            </a:r>
            <a:r>
              <a:rPr lang="en-US" sz="1800" b="0" dirty="0"/>
              <a:t>models to </a:t>
            </a:r>
            <a:r>
              <a:rPr lang="en-US" sz="1800" b="0" dirty="0" smtClean="0"/>
              <a:t>extract reliable</a:t>
            </a:r>
            <a:r>
              <a:rPr lang="en-US" sz="1800" b="0" dirty="0"/>
              <a:t> resonance </a:t>
            </a:r>
            <a:r>
              <a:rPr lang="en-US" sz="1800" b="0" dirty="0" err="1" smtClean="0"/>
              <a:t>electrocouplings</a:t>
            </a:r>
            <a:r>
              <a:rPr lang="en-US" sz="1800" b="0" dirty="0" smtClean="0"/>
              <a:t>.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14300" y="6252292"/>
            <a:ext cx="89328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dirty="0" smtClean="0">
                <a:solidFill>
                  <a:srgbClr val="993366"/>
                </a:solidFill>
                <a:ea typeface="ＭＳ Ｐゴシック" pitchFamily="-110" charset="-128"/>
              </a:rPr>
              <a:t>Phys. Rev. C 80, 055203 (2009) 1-22 and Phys</a:t>
            </a:r>
            <a:r>
              <a:rPr lang="en-US" sz="1600" b="0" dirty="0">
                <a:solidFill>
                  <a:srgbClr val="993366"/>
                </a:solidFill>
                <a:ea typeface="ＭＳ Ｐゴシック" pitchFamily="-110" charset="-128"/>
              </a:rPr>
              <a:t>. Rev. C 86, 035203 </a:t>
            </a:r>
            <a:r>
              <a:rPr lang="en-US" sz="1600" b="0" dirty="0" smtClean="0">
                <a:solidFill>
                  <a:srgbClr val="993366"/>
                </a:solidFill>
                <a:ea typeface="ＭＳ Ｐゴシック" pitchFamily="-110" charset="-128"/>
              </a:rPr>
              <a:t>(2012</a:t>
            </a:r>
            <a:r>
              <a:rPr lang="en-US" sz="1600" b="0" dirty="0">
                <a:solidFill>
                  <a:srgbClr val="993366"/>
                </a:solidFill>
                <a:ea typeface="ＭＳ Ｐゴシック" pitchFamily="-110" charset="-128"/>
              </a:rPr>
              <a:t>) </a:t>
            </a:r>
            <a:r>
              <a:rPr lang="en-US" sz="1600" b="0" dirty="0" smtClean="0">
                <a:solidFill>
                  <a:srgbClr val="993366"/>
                </a:solidFill>
                <a:ea typeface="ＭＳ Ｐゴシック" pitchFamily="-110" charset="-128"/>
              </a:rPr>
              <a:t>1-22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1" y="327057"/>
            <a:ext cx="4292162" cy="42921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49" y="327057"/>
            <a:ext cx="4292162" cy="4292162"/>
          </a:xfrm>
          <a:prstGeom prst="rect">
            <a:avLst/>
          </a:prstGeom>
        </p:spPr>
      </p:pic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744171" y="4765170"/>
            <a:ext cx="142586" cy="1444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3" name="Isosceles Triangle 2"/>
          <p:cNvSpPr/>
          <p:nvPr/>
        </p:nvSpPr>
        <p:spPr bwMode="auto">
          <a:xfrm>
            <a:off x="3887232" y="4757160"/>
            <a:ext cx="212437" cy="170151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7812" y="2824361"/>
            <a:ext cx="88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A</a:t>
            </a:r>
            <a:r>
              <a:rPr lang="en-US" sz="3600" i="1" baseline="-25000" dirty="0" smtClean="0"/>
              <a:t>1/2</a:t>
            </a:r>
            <a:endParaRPr lang="en-US" sz="3600" i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276660" y="1226839"/>
            <a:ext cx="83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S</a:t>
            </a:r>
            <a:r>
              <a:rPr lang="en-US" sz="3600" i="1" baseline="-25000" dirty="0" smtClean="0"/>
              <a:t>1/2</a:t>
            </a:r>
            <a:endParaRPr lang="en-US" sz="3600" i="1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079670DE-A98C-4229-9125-6E3290219948}" type="slidenum">
              <a:rPr lang="fr-FR" sz="1200" b="0"/>
              <a:pPr/>
              <a:t>2</a:t>
            </a:fld>
            <a:endParaRPr lang="fr-FR" sz="1200" b="0"/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381000" y="939800"/>
            <a:ext cx="838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9600" b="0" dirty="0" smtClean="0"/>
              <a:t>Spectroscopy</a:t>
            </a:r>
            <a:endParaRPr lang="en-US" sz="9600" b="0" dirty="0"/>
          </a:p>
        </p:txBody>
      </p:sp>
    </p:spTree>
    <p:extLst>
      <p:ext uri="{BB962C8B-B14F-4D97-AF65-F5344CB8AC3E}">
        <p14:creationId xmlns:p14="http://schemas.microsoft.com/office/powerpoint/2010/main" val="1090300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2548FB78-EE4F-4117-A42C-5F48A2846AFB}" type="slidenum">
              <a:rPr lang="fr-FR" sz="1200" b="0"/>
              <a:pPr/>
              <a:t>20</a:t>
            </a:fld>
            <a:endParaRPr lang="fr-FR" sz="1200" b="0"/>
          </a:p>
        </p:txBody>
      </p:sp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3284538" y="1246188"/>
            <a:ext cx="5819775" cy="5070475"/>
            <a:chOff x="2069" y="695"/>
            <a:chExt cx="3666" cy="3194"/>
          </a:xfrm>
        </p:grpSpPr>
        <p:pic>
          <p:nvPicPr>
            <p:cNvPr id="25619" name="Picture 3" descr="hela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" y="700"/>
              <a:ext cx="3254" cy="3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0" name="Rectangle 4"/>
            <p:cNvSpPr>
              <a:spLocks noChangeArrowheads="1"/>
            </p:cNvSpPr>
            <p:nvPr/>
          </p:nvSpPr>
          <p:spPr bwMode="auto">
            <a:xfrm>
              <a:off x="5092" y="700"/>
              <a:ext cx="566" cy="212"/>
            </a:xfrm>
            <a:prstGeom prst="rect">
              <a:avLst/>
            </a:prstGeom>
            <a:solidFill>
              <a:srgbClr val="FFFFCC"/>
            </a:solidFill>
            <a:ln w="28575" algn="ctr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21" name="Rectangle 5"/>
            <p:cNvSpPr>
              <a:spLocks noChangeArrowheads="1"/>
            </p:cNvSpPr>
            <p:nvPr/>
          </p:nvSpPr>
          <p:spPr bwMode="auto">
            <a:xfrm>
              <a:off x="5087" y="3301"/>
              <a:ext cx="566" cy="212"/>
            </a:xfrm>
            <a:prstGeom prst="rect">
              <a:avLst/>
            </a:prstGeom>
            <a:solidFill>
              <a:srgbClr val="FFFFCC"/>
            </a:solidFill>
            <a:ln w="28575" algn="ctr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22" name="Rectangle 6"/>
            <p:cNvSpPr>
              <a:spLocks noChangeArrowheads="1"/>
            </p:cNvSpPr>
            <p:nvPr/>
          </p:nvSpPr>
          <p:spPr bwMode="auto">
            <a:xfrm>
              <a:off x="5092" y="2644"/>
              <a:ext cx="566" cy="212"/>
            </a:xfrm>
            <a:prstGeom prst="rect">
              <a:avLst/>
            </a:prstGeom>
            <a:solidFill>
              <a:srgbClr val="FFFFCC"/>
            </a:solidFill>
            <a:ln w="28575" algn="ctr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23" name="Rectangle 7"/>
            <p:cNvSpPr>
              <a:spLocks noChangeArrowheads="1"/>
            </p:cNvSpPr>
            <p:nvPr/>
          </p:nvSpPr>
          <p:spPr bwMode="auto">
            <a:xfrm>
              <a:off x="5092" y="1048"/>
              <a:ext cx="566" cy="479"/>
            </a:xfrm>
            <a:prstGeom prst="rect">
              <a:avLst/>
            </a:prstGeom>
            <a:solidFill>
              <a:srgbClr val="FFFFCC"/>
            </a:solidFill>
            <a:ln w="28575" algn="ctr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24" name="Text Box 8"/>
            <p:cNvSpPr txBox="1">
              <a:spLocks noChangeArrowheads="1"/>
            </p:cNvSpPr>
            <p:nvPr/>
          </p:nvSpPr>
          <p:spPr bwMode="auto">
            <a:xfrm>
              <a:off x="5017" y="695"/>
              <a:ext cx="7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600" b="0" baseline="-20000">
                  <a:solidFill>
                    <a:schemeClr val="tx1"/>
                  </a:solidFill>
                </a:rPr>
                <a:t> </a:t>
              </a:r>
              <a:r>
                <a:rPr lang="en-US" sz="1600" b="0">
                  <a:solidFill>
                    <a:srgbClr val="FF0000"/>
                  </a:solidFill>
                </a:rPr>
                <a:t>S</a:t>
              </a:r>
              <a:r>
                <a:rPr lang="en-US" sz="1600" b="0" baseline="-20000">
                  <a:solidFill>
                    <a:srgbClr val="FF0000"/>
                  </a:solidFill>
                </a:rPr>
                <a:t>11</a:t>
              </a:r>
              <a:r>
                <a:rPr lang="en-US" sz="1600" b="0">
                  <a:solidFill>
                    <a:srgbClr val="FF0000"/>
                  </a:solidFill>
                </a:rPr>
                <a:t> Q</a:t>
              </a:r>
              <a:r>
                <a:rPr lang="en-US" sz="1600" b="0" baseline="30000">
                  <a:solidFill>
                    <a:srgbClr val="FF0000"/>
                  </a:solidFill>
                </a:rPr>
                <a:t>3</a:t>
              </a:r>
              <a:r>
                <a:rPr lang="en-US" sz="1600" b="0">
                  <a:solidFill>
                    <a:srgbClr val="FF0000"/>
                  </a:solidFill>
                </a:rPr>
                <a:t>A</a:t>
              </a:r>
              <a:r>
                <a:rPr lang="en-US" sz="1600" b="0" baseline="-20000">
                  <a:solidFill>
                    <a:srgbClr val="FF0000"/>
                  </a:solidFill>
                </a:rPr>
                <a:t>1/2</a:t>
              </a:r>
            </a:p>
          </p:txBody>
        </p:sp>
        <p:sp>
          <p:nvSpPr>
            <p:cNvPr id="25625" name="Text Box 9"/>
            <p:cNvSpPr txBox="1">
              <a:spLocks noChangeArrowheads="1"/>
            </p:cNvSpPr>
            <p:nvPr/>
          </p:nvSpPr>
          <p:spPr bwMode="auto">
            <a:xfrm>
              <a:off x="5014" y="1043"/>
              <a:ext cx="7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600" b="0" baseline="-20000">
                  <a:solidFill>
                    <a:schemeClr val="tx1"/>
                  </a:solidFill>
                </a:rPr>
                <a:t> </a:t>
              </a:r>
              <a:r>
                <a:rPr lang="en-US" sz="1600" b="0">
                  <a:solidFill>
                    <a:srgbClr val="0000FF"/>
                  </a:solidFill>
                </a:rPr>
                <a:t>F</a:t>
              </a:r>
              <a:r>
                <a:rPr lang="en-US" sz="1600" b="0" baseline="-20000">
                  <a:solidFill>
                    <a:srgbClr val="0000FF"/>
                  </a:solidFill>
                </a:rPr>
                <a:t>15</a:t>
              </a:r>
              <a:r>
                <a:rPr lang="en-US" sz="1600" b="0">
                  <a:solidFill>
                    <a:srgbClr val="0000FF"/>
                  </a:solidFill>
                </a:rPr>
                <a:t> Q</a:t>
              </a:r>
              <a:r>
                <a:rPr lang="en-US" sz="1600" b="0" baseline="30000">
                  <a:solidFill>
                    <a:srgbClr val="0000FF"/>
                  </a:solidFill>
                </a:rPr>
                <a:t>5</a:t>
              </a:r>
              <a:r>
                <a:rPr lang="en-US" sz="1600" b="0">
                  <a:solidFill>
                    <a:srgbClr val="0000FF"/>
                  </a:solidFill>
                </a:rPr>
                <a:t>A</a:t>
              </a:r>
              <a:r>
                <a:rPr lang="en-US" sz="1600" b="0" baseline="-20000">
                  <a:solidFill>
                    <a:srgbClr val="0000FF"/>
                  </a:solidFill>
                </a:rPr>
                <a:t>3/2</a:t>
              </a:r>
            </a:p>
          </p:txBody>
        </p:sp>
        <p:sp>
          <p:nvSpPr>
            <p:cNvPr id="25626" name="Text Box 10"/>
            <p:cNvSpPr txBox="1">
              <a:spLocks noChangeArrowheads="1"/>
            </p:cNvSpPr>
            <p:nvPr/>
          </p:nvSpPr>
          <p:spPr bwMode="auto">
            <a:xfrm>
              <a:off x="5012" y="1179"/>
              <a:ext cx="7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600" b="0" baseline="-20000">
                  <a:solidFill>
                    <a:schemeClr val="tx1"/>
                  </a:solidFill>
                </a:rPr>
                <a:t> </a:t>
              </a:r>
              <a:r>
                <a:rPr lang="en-US" sz="1600" b="0">
                  <a:solidFill>
                    <a:srgbClr val="FF0000"/>
                  </a:solidFill>
                </a:rPr>
                <a:t>P</a:t>
              </a:r>
              <a:r>
                <a:rPr lang="en-US" sz="1600" b="0" baseline="-20000">
                  <a:solidFill>
                    <a:srgbClr val="FF0000"/>
                  </a:solidFill>
                </a:rPr>
                <a:t>11</a:t>
              </a:r>
              <a:r>
                <a:rPr lang="en-US" sz="1600" b="0">
                  <a:solidFill>
                    <a:srgbClr val="FF0000"/>
                  </a:solidFill>
                </a:rPr>
                <a:t> Q</a:t>
              </a:r>
              <a:r>
                <a:rPr lang="en-US" sz="1600" b="0" baseline="30000">
                  <a:solidFill>
                    <a:srgbClr val="FF0000"/>
                  </a:solidFill>
                </a:rPr>
                <a:t>3</a:t>
              </a:r>
              <a:r>
                <a:rPr lang="en-US" sz="1600" b="0">
                  <a:solidFill>
                    <a:srgbClr val="FF0000"/>
                  </a:solidFill>
                </a:rPr>
                <a:t>A</a:t>
              </a:r>
              <a:r>
                <a:rPr lang="en-US" sz="1600" b="0" baseline="-20000">
                  <a:solidFill>
                    <a:srgbClr val="FF0000"/>
                  </a:solidFill>
                </a:rPr>
                <a:t>1/2</a:t>
              </a:r>
            </a:p>
          </p:txBody>
        </p:sp>
        <p:sp>
          <p:nvSpPr>
            <p:cNvPr id="25627" name="Text Box 11"/>
            <p:cNvSpPr txBox="1">
              <a:spLocks noChangeArrowheads="1"/>
            </p:cNvSpPr>
            <p:nvPr/>
          </p:nvSpPr>
          <p:spPr bwMode="auto">
            <a:xfrm>
              <a:off x="5003" y="1310"/>
              <a:ext cx="7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600" b="0" baseline="-20000">
                  <a:solidFill>
                    <a:schemeClr val="tx1"/>
                  </a:solidFill>
                </a:rPr>
                <a:t> </a:t>
              </a:r>
              <a:r>
                <a:rPr lang="en-US" sz="1600" b="0">
                  <a:solidFill>
                    <a:srgbClr val="0000FF"/>
                  </a:solidFill>
                </a:rPr>
                <a:t>D</a:t>
              </a:r>
              <a:r>
                <a:rPr lang="en-US" sz="1600" b="0" baseline="-20000">
                  <a:solidFill>
                    <a:srgbClr val="0000FF"/>
                  </a:solidFill>
                </a:rPr>
                <a:t>13</a:t>
              </a:r>
              <a:r>
                <a:rPr lang="en-US" sz="1600" b="0">
                  <a:solidFill>
                    <a:srgbClr val="0000FF"/>
                  </a:solidFill>
                </a:rPr>
                <a:t> Q</a:t>
              </a:r>
              <a:r>
                <a:rPr lang="en-US" sz="1600" b="0" baseline="30000">
                  <a:solidFill>
                    <a:srgbClr val="0000FF"/>
                  </a:solidFill>
                </a:rPr>
                <a:t>5</a:t>
              </a:r>
              <a:r>
                <a:rPr lang="en-US" sz="1600" b="0">
                  <a:solidFill>
                    <a:srgbClr val="0000FF"/>
                  </a:solidFill>
                </a:rPr>
                <a:t>A</a:t>
              </a:r>
              <a:r>
                <a:rPr lang="en-US" sz="1600" b="0" baseline="-20000">
                  <a:solidFill>
                    <a:srgbClr val="0000FF"/>
                  </a:solidFill>
                </a:rPr>
                <a:t>3/2</a:t>
              </a:r>
            </a:p>
          </p:txBody>
        </p:sp>
        <p:sp>
          <p:nvSpPr>
            <p:cNvPr id="25628" name="Text Box 12"/>
            <p:cNvSpPr txBox="1">
              <a:spLocks noChangeArrowheads="1"/>
            </p:cNvSpPr>
            <p:nvPr/>
          </p:nvSpPr>
          <p:spPr bwMode="auto">
            <a:xfrm>
              <a:off x="5017" y="2634"/>
              <a:ext cx="7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600" b="0" baseline="-20000">
                  <a:solidFill>
                    <a:schemeClr val="tx1"/>
                  </a:solidFill>
                </a:rPr>
                <a:t> </a:t>
              </a:r>
              <a:r>
                <a:rPr lang="en-US" sz="1600" b="0">
                  <a:solidFill>
                    <a:srgbClr val="FF0000"/>
                  </a:solidFill>
                </a:rPr>
                <a:t>F</a:t>
              </a:r>
              <a:r>
                <a:rPr lang="en-US" sz="1600" b="0" baseline="-20000">
                  <a:solidFill>
                    <a:srgbClr val="FF0000"/>
                  </a:solidFill>
                </a:rPr>
                <a:t>15</a:t>
              </a:r>
              <a:r>
                <a:rPr lang="en-US" sz="1600" b="0">
                  <a:solidFill>
                    <a:srgbClr val="FF0000"/>
                  </a:solidFill>
                </a:rPr>
                <a:t> Q</a:t>
              </a:r>
              <a:r>
                <a:rPr lang="en-US" sz="1600" b="0" baseline="30000">
                  <a:solidFill>
                    <a:srgbClr val="FF0000"/>
                  </a:solidFill>
                </a:rPr>
                <a:t>3</a:t>
              </a:r>
              <a:r>
                <a:rPr lang="en-US" sz="1600" b="0">
                  <a:solidFill>
                    <a:srgbClr val="FF0000"/>
                  </a:solidFill>
                </a:rPr>
                <a:t>A</a:t>
              </a:r>
              <a:r>
                <a:rPr lang="en-US" sz="1600" b="0" baseline="-20000">
                  <a:solidFill>
                    <a:srgbClr val="FF0000"/>
                  </a:solidFill>
                </a:rPr>
                <a:t>1/2</a:t>
              </a:r>
            </a:p>
          </p:txBody>
        </p:sp>
        <p:sp>
          <p:nvSpPr>
            <p:cNvPr id="25629" name="Text Box 13"/>
            <p:cNvSpPr txBox="1">
              <a:spLocks noChangeArrowheads="1"/>
            </p:cNvSpPr>
            <p:nvPr/>
          </p:nvSpPr>
          <p:spPr bwMode="auto">
            <a:xfrm>
              <a:off x="5007" y="3286"/>
              <a:ext cx="7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600" b="0" baseline="-20000">
                  <a:solidFill>
                    <a:schemeClr val="tx1"/>
                  </a:solidFill>
                </a:rPr>
                <a:t> </a:t>
              </a:r>
              <a:r>
                <a:rPr lang="en-US" sz="1600" b="0">
                  <a:solidFill>
                    <a:srgbClr val="FF0000"/>
                  </a:solidFill>
                </a:rPr>
                <a:t>D</a:t>
              </a:r>
              <a:r>
                <a:rPr lang="en-US" sz="1600" b="0" baseline="-20000">
                  <a:solidFill>
                    <a:srgbClr val="FF0000"/>
                  </a:solidFill>
                </a:rPr>
                <a:t>13</a:t>
              </a:r>
              <a:r>
                <a:rPr lang="en-US" sz="1600" b="0">
                  <a:solidFill>
                    <a:srgbClr val="FF0000"/>
                  </a:solidFill>
                </a:rPr>
                <a:t> Q</a:t>
              </a:r>
              <a:r>
                <a:rPr lang="en-US" sz="1600" b="0" baseline="30000">
                  <a:solidFill>
                    <a:srgbClr val="FF0000"/>
                  </a:solidFill>
                </a:rPr>
                <a:t>3</a:t>
              </a:r>
              <a:r>
                <a:rPr lang="en-US" sz="1600" b="0">
                  <a:solidFill>
                    <a:srgbClr val="FF0000"/>
                  </a:solidFill>
                </a:rPr>
                <a:t>A</a:t>
              </a:r>
              <a:r>
                <a:rPr lang="en-US" sz="1600" b="0" baseline="-20000">
                  <a:solidFill>
                    <a:srgbClr val="FF0000"/>
                  </a:solidFill>
                </a:rPr>
                <a:t>1/2</a:t>
              </a:r>
            </a:p>
          </p:txBody>
        </p:sp>
      </p:grpSp>
      <p:grpSp>
        <p:nvGrpSpPr>
          <p:cNvPr id="1500174" name="Group 14"/>
          <p:cNvGrpSpPr>
            <a:grpSpLocks/>
          </p:cNvGrpSpPr>
          <p:nvPr/>
        </p:nvGrpSpPr>
        <p:grpSpPr bwMode="auto">
          <a:xfrm>
            <a:off x="6759575" y="1517650"/>
            <a:ext cx="1239838" cy="4106863"/>
            <a:chOff x="4258" y="866"/>
            <a:chExt cx="781" cy="2587"/>
          </a:xfrm>
        </p:grpSpPr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>
              <a:off x="4262" y="3453"/>
              <a:ext cx="7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>
              <a:off x="4258" y="2734"/>
              <a:ext cx="7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>
              <a:off x="4269" y="1315"/>
              <a:ext cx="7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4265" y="866"/>
              <a:ext cx="7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25605" name="Picture 19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88" y="1406525"/>
            <a:ext cx="2881312" cy="1446213"/>
          </a:xfrm>
          <a:noFill/>
        </p:spPr>
      </p:pic>
      <p:sp>
        <p:nvSpPr>
          <p:cNvPr id="25606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23813"/>
            <a:ext cx="9144000" cy="511175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Evidence for the Onset of Scaling?</a:t>
            </a:r>
          </a:p>
        </p:txBody>
      </p:sp>
      <p:sp>
        <p:nvSpPr>
          <p:cNvPr id="25607" name="Text Box 21"/>
          <p:cNvSpPr txBox="1">
            <a:spLocks noChangeArrowheads="1"/>
          </p:cNvSpPr>
          <p:nvPr/>
        </p:nvSpPr>
        <p:spPr bwMode="auto">
          <a:xfrm>
            <a:off x="393700" y="3971925"/>
            <a:ext cx="2322513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2400" b="0" dirty="0"/>
              <a:t>  A</a:t>
            </a:r>
            <a:r>
              <a:rPr lang="en-US" sz="2400" b="0" baseline="-20000" dirty="0"/>
              <a:t>1/2</a:t>
            </a:r>
            <a:r>
              <a:rPr lang="en-US" sz="2400" b="0" dirty="0"/>
              <a:t> </a:t>
            </a:r>
            <a:r>
              <a:rPr lang="en-US" sz="2400" b="0" dirty="0">
                <a:latin typeface="Symbol" pitchFamily="18" charset="2"/>
              </a:rPr>
              <a:t>a </a:t>
            </a:r>
            <a:r>
              <a:rPr lang="en-US" sz="2400" b="0" dirty="0"/>
              <a:t>1/Q</a:t>
            </a:r>
            <a:r>
              <a:rPr lang="en-US" sz="2400" b="0" baseline="30000" dirty="0"/>
              <a:t>3</a:t>
            </a:r>
          </a:p>
          <a:p>
            <a:pPr algn="l">
              <a:spcBef>
                <a:spcPct val="500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2400" b="0" dirty="0"/>
              <a:t>  A</a:t>
            </a:r>
            <a:r>
              <a:rPr lang="en-US" sz="2400" b="0" baseline="-20000" dirty="0"/>
              <a:t>3/2</a:t>
            </a:r>
            <a:r>
              <a:rPr lang="en-US" sz="2400" b="0" dirty="0"/>
              <a:t> </a:t>
            </a:r>
            <a:r>
              <a:rPr lang="en-US" sz="2400" b="0" dirty="0">
                <a:latin typeface="Symbol" pitchFamily="18" charset="2"/>
              </a:rPr>
              <a:t>a </a:t>
            </a:r>
            <a:r>
              <a:rPr lang="en-US" sz="2400" b="0" dirty="0"/>
              <a:t>1/Q</a:t>
            </a:r>
            <a:r>
              <a:rPr lang="en-US" sz="2400" b="0" baseline="30000" dirty="0"/>
              <a:t>5</a:t>
            </a:r>
          </a:p>
        </p:txBody>
      </p:sp>
      <p:sp>
        <p:nvSpPr>
          <p:cNvPr id="25608" name="Rectangle 23"/>
          <p:cNvSpPr>
            <a:spLocks noChangeArrowheads="1"/>
          </p:cNvSpPr>
          <p:nvPr/>
        </p:nvSpPr>
        <p:spPr bwMode="auto">
          <a:xfrm>
            <a:off x="4559300" y="774700"/>
            <a:ext cx="307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Clr>
                <a:srgbClr val="333399"/>
              </a:buClr>
              <a:buFont typeface="Wingdings" pitchFamily="2" charset="2"/>
              <a:buNone/>
            </a:pPr>
            <a:r>
              <a:rPr lang="en-US" sz="1800" b="0">
                <a:ea typeface="ＭＳ Ｐゴシック" pitchFamily="-110" charset="-128"/>
              </a:rPr>
              <a:t>Phys. Rev. C80, 055203 (2009)</a:t>
            </a:r>
          </a:p>
        </p:txBody>
      </p:sp>
      <p:sp>
        <p:nvSpPr>
          <p:cNvPr id="25609" name="Oval 24"/>
          <p:cNvSpPr>
            <a:spLocks noChangeArrowheads="1"/>
          </p:cNvSpPr>
          <p:nvPr/>
        </p:nvSpPr>
        <p:spPr bwMode="auto">
          <a:xfrm>
            <a:off x="1116013" y="1966913"/>
            <a:ext cx="138112" cy="33655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0" name="Oval 25"/>
          <p:cNvSpPr>
            <a:spLocks noChangeArrowheads="1"/>
          </p:cNvSpPr>
          <p:nvPr/>
        </p:nvSpPr>
        <p:spPr bwMode="auto">
          <a:xfrm>
            <a:off x="1382713" y="2281238"/>
            <a:ext cx="138112" cy="33655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500189" name="Group 29"/>
          <p:cNvGrpSpPr>
            <a:grpSpLocks/>
          </p:cNvGrpSpPr>
          <p:nvPr/>
        </p:nvGrpSpPr>
        <p:grpSpPr bwMode="auto">
          <a:xfrm>
            <a:off x="393700" y="5068112"/>
            <a:ext cx="2322513" cy="627063"/>
            <a:chOff x="260" y="3150"/>
            <a:chExt cx="1463" cy="395"/>
          </a:xfrm>
        </p:grpSpPr>
        <p:sp>
          <p:nvSpPr>
            <p:cNvPr id="25612" name="Text Box 22"/>
            <p:cNvSpPr txBox="1">
              <a:spLocks noChangeArrowheads="1"/>
            </p:cNvSpPr>
            <p:nvPr/>
          </p:nvSpPr>
          <p:spPr bwMode="auto">
            <a:xfrm>
              <a:off x="418" y="3257"/>
              <a:ext cx="9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5613" name="Text Box 27"/>
            <p:cNvSpPr txBox="1">
              <a:spLocks noChangeArrowheads="1"/>
            </p:cNvSpPr>
            <p:nvPr/>
          </p:nvSpPr>
          <p:spPr bwMode="auto">
            <a:xfrm>
              <a:off x="260" y="3150"/>
              <a:ext cx="146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  <a:buClr>
                  <a:srgbClr val="333399"/>
                </a:buClr>
                <a:buFont typeface="Wingdings" pitchFamily="2" charset="2"/>
                <a:buChar char="Ø"/>
              </a:pPr>
              <a:r>
                <a:rPr lang="en-US" sz="2400" b="0" dirty="0"/>
                <a:t>  G</a:t>
              </a:r>
              <a:r>
                <a:rPr lang="en-US" sz="2400" b="0" baseline="-20000" dirty="0"/>
                <a:t>M</a:t>
              </a:r>
              <a:r>
                <a:rPr lang="en-US" sz="2400" b="0" dirty="0"/>
                <a:t>  </a:t>
              </a:r>
              <a:r>
                <a:rPr lang="en-US" sz="2400" b="0" dirty="0">
                  <a:latin typeface="Symbol" pitchFamily="18" charset="2"/>
                </a:rPr>
                <a:t>a </a:t>
              </a:r>
              <a:r>
                <a:rPr lang="en-US" sz="2400" b="0" dirty="0"/>
                <a:t>1/Q</a:t>
              </a:r>
              <a:r>
                <a:rPr lang="en-US" sz="2400" b="0" baseline="30000" dirty="0"/>
                <a:t>4</a:t>
              </a:r>
            </a:p>
          </p:txBody>
        </p:sp>
        <p:sp>
          <p:nvSpPr>
            <p:cNvPr id="25614" name="Text Box 28"/>
            <p:cNvSpPr txBox="1">
              <a:spLocks noChangeArrowheads="1"/>
            </p:cNvSpPr>
            <p:nvPr/>
          </p:nvSpPr>
          <p:spPr bwMode="auto">
            <a:xfrm>
              <a:off x="647" y="3153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0"/>
                <a:t>*</a:t>
              </a:r>
            </a:p>
          </p:txBody>
        </p:sp>
      </p:grp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1204601" y="5729491"/>
            <a:ext cx="630527" cy="446276"/>
          </a:xfrm>
          <a:prstGeom prst="rect">
            <a:avLst/>
          </a:prstGeom>
          <a:solidFill>
            <a:srgbClr val="FF7C80"/>
          </a:solidFill>
          <a:ln w="28575" algn="ctr">
            <a:solidFill>
              <a:srgbClr val="333399"/>
            </a:solidFill>
            <a:miter lim="800000"/>
            <a:headEnd/>
            <a:tailEnd/>
          </a:ln>
          <a:effectLst/>
          <a:extLst/>
        </p:spPr>
        <p:txBody>
          <a:bodyPr wrap="square" tIns="45720" bIns="9144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2000" dirty="0" smtClean="0"/>
              <a:t>q</a:t>
            </a:r>
            <a:r>
              <a:rPr lang="de-DE" sz="2000" baseline="30000" dirty="0" smtClean="0"/>
              <a:t>2</a:t>
            </a:r>
            <a:r>
              <a:rPr lang="de-DE" sz="2000" dirty="0" smtClean="0"/>
              <a:t>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0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0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0C167B42-4E9B-4EAD-A60E-04E8B2E0AB4B}" type="slidenum">
              <a:rPr lang="fr-FR" sz="1200" b="0"/>
              <a:pPr/>
              <a:t>21</a:t>
            </a:fld>
            <a:endParaRPr lang="fr-FR" sz="1200" b="0"/>
          </a:p>
        </p:txBody>
      </p:sp>
      <p:pic>
        <p:nvPicPr>
          <p:cNvPr id="1670146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1076325"/>
            <a:ext cx="4205288" cy="417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17165" r="12746" b="17625"/>
          <a:stretch>
            <a:fillRect/>
          </a:stretch>
        </p:blipFill>
        <p:spPr bwMode="auto">
          <a:xfrm>
            <a:off x="115888" y="588963"/>
            <a:ext cx="455612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/>
          <a:p>
            <a:pPr eaLnBrk="0" hangingPunct="0"/>
            <a:r>
              <a:rPr lang="en-US" sz="3600" dirty="0"/>
              <a:t>N → </a:t>
            </a:r>
            <a:r>
              <a:rPr lang="en-US" sz="3600" dirty="0">
                <a:latin typeface="Symbol" pitchFamily="18" charset="2"/>
              </a:rPr>
              <a:t>D</a:t>
            </a:r>
            <a:r>
              <a:rPr lang="en-US" sz="3600" dirty="0"/>
              <a:t>  </a:t>
            </a:r>
            <a:r>
              <a:rPr lang="en-US" sz="3600" dirty="0" err="1"/>
              <a:t>Multipole</a:t>
            </a:r>
            <a:r>
              <a:rPr lang="en-US" sz="3600" dirty="0"/>
              <a:t> Ratios</a:t>
            </a:r>
            <a:r>
              <a:rPr lang="en-US" sz="3600" dirty="0">
                <a:solidFill>
                  <a:schemeClr val="hlink"/>
                </a:solidFill>
              </a:rPr>
              <a:t> </a:t>
            </a:r>
            <a:r>
              <a:rPr lang="en-US" sz="3600" dirty="0">
                <a:solidFill>
                  <a:srgbClr val="A50021"/>
                </a:solidFill>
              </a:rPr>
              <a:t>R</a:t>
            </a:r>
            <a:r>
              <a:rPr lang="en-US" sz="3600" baseline="-25000" dirty="0">
                <a:solidFill>
                  <a:srgbClr val="A50021"/>
                </a:solidFill>
              </a:rPr>
              <a:t>EM</a:t>
            </a:r>
            <a:r>
              <a:rPr lang="en-US" sz="3600" b="0" dirty="0">
                <a:solidFill>
                  <a:srgbClr val="A50021"/>
                </a:solidFill>
              </a:rPr>
              <a:t> , </a:t>
            </a:r>
            <a:r>
              <a:rPr lang="en-US" sz="3600" dirty="0">
                <a:solidFill>
                  <a:srgbClr val="A50021"/>
                </a:solidFill>
              </a:rPr>
              <a:t>R</a:t>
            </a:r>
            <a:r>
              <a:rPr lang="en-US" sz="3600" baseline="-25000" dirty="0">
                <a:solidFill>
                  <a:srgbClr val="A50021"/>
                </a:solidFill>
              </a:rPr>
              <a:t>SM</a:t>
            </a:r>
          </a:p>
        </p:txBody>
      </p:sp>
      <p:sp>
        <p:nvSpPr>
          <p:cNvPr id="26632" name="Rectangle 16"/>
          <p:cNvSpPr>
            <a:spLocks noChangeArrowheads="1"/>
          </p:cNvSpPr>
          <p:nvPr/>
        </p:nvSpPr>
        <p:spPr bwMode="auto">
          <a:xfrm>
            <a:off x="5432425" y="725488"/>
            <a:ext cx="340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r>
              <a:rPr lang="nb-NO" sz="1800" b="0"/>
              <a:t>Phys. Rev. Lett. 97, 112003 (2006)</a:t>
            </a:r>
            <a:endParaRPr lang="en-US" sz="1800" b="0"/>
          </a:p>
        </p:txBody>
      </p:sp>
      <p:sp>
        <p:nvSpPr>
          <p:cNvPr id="26633" name="TextBox 37"/>
          <p:cNvSpPr txBox="1">
            <a:spLocks noChangeArrowheads="1"/>
          </p:cNvSpPr>
          <p:nvPr/>
        </p:nvSpPr>
        <p:spPr bwMode="auto">
          <a:xfrm>
            <a:off x="3500438" y="798513"/>
            <a:ext cx="7715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200" b="0">
                <a:solidFill>
                  <a:schemeClr val="tx1"/>
                </a:solidFill>
                <a:cs typeface="Arial" charset="0"/>
              </a:rPr>
              <a:t>CLAS</a:t>
            </a:r>
          </a:p>
          <a:p>
            <a:pPr algn="l" eaLnBrk="1" hangingPunct="1"/>
            <a:r>
              <a:rPr lang="en-US" sz="1200" b="0">
                <a:solidFill>
                  <a:schemeClr val="tx1"/>
                </a:solidFill>
                <a:cs typeface="Arial" charset="0"/>
              </a:rPr>
              <a:t>Hall A</a:t>
            </a:r>
          </a:p>
          <a:p>
            <a:pPr algn="l" eaLnBrk="1" hangingPunct="1">
              <a:buFont typeface="Wingdings" pitchFamily="2" charset="2"/>
              <a:buChar char=""/>
            </a:pPr>
            <a:r>
              <a:rPr lang="en-US" sz="1200" b="0">
                <a:solidFill>
                  <a:schemeClr val="tx1"/>
                </a:solidFill>
                <a:cs typeface="Arial" charset="0"/>
              </a:rPr>
              <a:t> Hall C</a:t>
            </a:r>
          </a:p>
          <a:p>
            <a:pPr algn="l" eaLnBrk="1" hangingPunct="1"/>
            <a:r>
              <a:rPr lang="en-US" sz="1200" b="0">
                <a:solidFill>
                  <a:schemeClr val="tx1"/>
                </a:solidFill>
                <a:cs typeface="Arial" charset="0"/>
              </a:rPr>
              <a:t>MAMI</a:t>
            </a:r>
          </a:p>
          <a:p>
            <a:pPr algn="l" eaLnBrk="1" hangingPunct="1"/>
            <a:r>
              <a:rPr lang="en-US" sz="1200" b="0">
                <a:solidFill>
                  <a:schemeClr val="tx1"/>
                </a:solidFill>
                <a:cs typeface="Arial" charset="0"/>
              </a:rPr>
              <a:t>Bates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 flipV="1">
            <a:off x="3413125" y="904875"/>
            <a:ext cx="87313" cy="825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r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flipV="1">
            <a:off x="3413125" y="1263650"/>
            <a:ext cx="87313" cy="825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r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" name="Isosceles Triangle 40"/>
          <p:cNvSpPr/>
          <p:nvPr/>
        </p:nvSpPr>
        <p:spPr>
          <a:xfrm>
            <a:off x="3419475" y="1438275"/>
            <a:ext cx="80963" cy="825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2" name="Oval 41"/>
          <p:cNvSpPr/>
          <p:nvPr/>
        </p:nvSpPr>
        <p:spPr>
          <a:xfrm>
            <a:off x="3413125" y="1074738"/>
            <a:ext cx="87313" cy="825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6638" name="TextBox 29"/>
          <p:cNvSpPr txBox="1">
            <a:spLocks noChangeArrowheads="1"/>
          </p:cNvSpPr>
          <p:nvPr/>
        </p:nvSpPr>
        <p:spPr bwMode="auto">
          <a:xfrm>
            <a:off x="1182688" y="1255713"/>
            <a:ext cx="8826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400" b="0">
                <a:cs typeface="Arial" charset="0"/>
              </a:rPr>
              <a:t>Meson</a:t>
            </a:r>
          </a:p>
          <a:p>
            <a:pPr algn="l" eaLnBrk="1" hangingPunct="1"/>
            <a:r>
              <a:rPr lang="en-US" sz="1400" b="0">
                <a:cs typeface="Arial" charset="0"/>
              </a:rPr>
              <a:t>Cloud</a:t>
            </a:r>
          </a:p>
          <a:p>
            <a:pPr algn="l" eaLnBrk="1" hangingPunct="1"/>
            <a:r>
              <a:rPr lang="en-US" sz="1400" b="0">
                <a:cs typeface="Arial" charset="0"/>
              </a:rPr>
              <a:t>Effect</a:t>
            </a:r>
          </a:p>
        </p:txBody>
      </p:sp>
      <p:cxnSp>
        <p:nvCxnSpPr>
          <p:cNvPr id="26639" name="Straight Connector 32"/>
          <p:cNvCxnSpPr>
            <a:cxnSpLocks noChangeShapeType="1"/>
          </p:cNvCxnSpPr>
          <p:nvPr/>
        </p:nvCxnSpPr>
        <p:spPr bwMode="auto">
          <a:xfrm>
            <a:off x="654050" y="3175000"/>
            <a:ext cx="876300" cy="1588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0" name="TextBox 33"/>
          <p:cNvSpPr txBox="1">
            <a:spLocks noChangeArrowheads="1"/>
          </p:cNvSpPr>
          <p:nvPr/>
        </p:nvSpPr>
        <p:spPr bwMode="auto">
          <a:xfrm>
            <a:off x="1511300" y="2914650"/>
            <a:ext cx="134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400" b="0" dirty="0" err="1" smtClean="0">
                <a:solidFill>
                  <a:schemeClr val="tx1"/>
                </a:solidFill>
              </a:rPr>
              <a:t>Pascalutsa</a:t>
            </a:r>
            <a:endParaRPr lang="en-US" sz="1400" b="0" dirty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1400" b="0" dirty="0" err="1">
                <a:solidFill>
                  <a:schemeClr val="tx1"/>
                </a:solidFill>
              </a:rPr>
              <a:t>Vanderhaeghen</a:t>
            </a:r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26641" name="Straight Connector 34"/>
          <p:cNvCxnSpPr>
            <a:cxnSpLocks noChangeShapeType="1"/>
          </p:cNvCxnSpPr>
          <p:nvPr/>
        </p:nvCxnSpPr>
        <p:spPr bwMode="auto">
          <a:xfrm>
            <a:off x="654050" y="3667125"/>
            <a:ext cx="876300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2" name="Straight Connector 35"/>
          <p:cNvCxnSpPr>
            <a:cxnSpLocks noChangeShapeType="1"/>
          </p:cNvCxnSpPr>
          <p:nvPr/>
        </p:nvCxnSpPr>
        <p:spPr bwMode="auto">
          <a:xfrm>
            <a:off x="654050" y="3749675"/>
            <a:ext cx="876300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3" name="TextBox 36"/>
          <p:cNvSpPr txBox="1">
            <a:spLocks noChangeArrowheads="1"/>
          </p:cNvSpPr>
          <p:nvPr/>
        </p:nvSpPr>
        <p:spPr bwMode="auto">
          <a:xfrm>
            <a:off x="1511300" y="3562350"/>
            <a:ext cx="925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400" b="0" dirty="0" smtClean="0">
                <a:solidFill>
                  <a:schemeClr val="tx1"/>
                </a:solidFill>
              </a:rPr>
              <a:t>Sato-Lee</a:t>
            </a:r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US" sz="12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6644" name="Straight Arrow Connector 43"/>
          <p:cNvCxnSpPr>
            <a:cxnSpLocks noChangeShapeType="1"/>
          </p:cNvCxnSpPr>
          <p:nvPr/>
        </p:nvCxnSpPr>
        <p:spPr bwMode="auto">
          <a:xfrm rot="5400000">
            <a:off x="531813" y="1573213"/>
            <a:ext cx="1176337" cy="1587"/>
          </a:xfrm>
          <a:prstGeom prst="straightConnector1">
            <a:avLst/>
          </a:prstGeom>
          <a:noFill/>
          <a:ln w="25400" algn="ctr">
            <a:solidFill>
              <a:srgbClr val="333399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5" name="Freeform 152"/>
          <p:cNvSpPr>
            <a:spLocks/>
          </p:cNvSpPr>
          <p:nvPr/>
        </p:nvSpPr>
        <p:spPr bwMode="auto">
          <a:xfrm>
            <a:off x="3421063" y="1622425"/>
            <a:ext cx="73025" cy="73025"/>
          </a:xfrm>
          <a:custGeom>
            <a:avLst/>
            <a:gdLst>
              <a:gd name="T0" fmla="*/ 37324 w 45"/>
              <a:gd name="T1" fmla="*/ 73025 h 45"/>
              <a:gd name="T2" fmla="*/ 73025 w 45"/>
              <a:gd name="T3" fmla="*/ 0 h 45"/>
              <a:gd name="T4" fmla="*/ 0 w 45"/>
              <a:gd name="T5" fmla="*/ 0 h 45"/>
              <a:gd name="T6" fmla="*/ 37324 w 45"/>
              <a:gd name="T7" fmla="*/ 73025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45"/>
              <a:gd name="T14" fmla="*/ 45 w 45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45">
                <a:moveTo>
                  <a:pt x="23" y="45"/>
                </a:moveTo>
                <a:lnTo>
                  <a:pt x="45" y="0"/>
                </a:lnTo>
                <a:lnTo>
                  <a:pt x="0" y="0"/>
                </a:lnTo>
                <a:lnTo>
                  <a:pt x="23" y="45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0" name="Straight Connector 35"/>
          <p:cNvCxnSpPr>
            <a:cxnSpLocks noChangeShapeType="1"/>
          </p:cNvCxnSpPr>
          <p:nvPr/>
        </p:nvCxnSpPr>
        <p:spPr bwMode="auto">
          <a:xfrm>
            <a:off x="643227" y="3749675"/>
            <a:ext cx="876300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77788" y="4865688"/>
            <a:ext cx="6523037" cy="1465262"/>
            <a:chOff x="77788" y="4865688"/>
            <a:chExt cx="6523037" cy="1465262"/>
          </a:xfrm>
        </p:grpSpPr>
        <p:sp>
          <p:nvSpPr>
            <p:cNvPr id="26649" name="Text Box 7"/>
            <p:cNvSpPr txBox="1">
              <a:spLocks noChangeArrowheads="1"/>
            </p:cNvSpPr>
            <p:nvPr/>
          </p:nvSpPr>
          <p:spPr bwMode="auto">
            <a:xfrm>
              <a:off x="77788" y="4865688"/>
              <a:ext cx="6523037" cy="1465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buClr>
                  <a:srgbClr val="333399"/>
                </a:buClr>
                <a:buFont typeface="Wingdings" pitchFamily="2" charset="2"/>
                <a:buChar char="Ø"/>
              </a:pPr>
              <a:r>
                <a:rPr lang="en-US" sz="1800" b="0" dirty="0">
                  <a:solidFill>
                    <a:schemeClr val="tx1"/>
                  </a:solidFill>
                </a:rPr>
                <a:t> </a:t>
              </a:r>
              <a:r>
                <a:rPr lang="en-US" sz="1800" b="0" dirty="0"/>
                <a:t>New trend towards </a:t>
              </a:r>
              <a:r>
                <a:rPr lang="en-US" sz="1800" b="0" dirty="0" err="1"/>
                <a:t>pQCD</a:t>
              </a:r>
              <a:r>
                <a:rPr lang="en-US" sz="1800" b="0" dirty="0"/>
                <a:t> behavior </a:t>
              </a:r>
              <a:r>
                <a:rPr lang="en-US" sz="1800" b="0" dirty="0">
                  <a:solidFill>
                    <a:srgbClr val="A50021"/>
                  </a:solidFill>
                </a:rPr>
                <a:t>does not</a:t>
              </a:r>
              <a:r>
                <a:rPr lang="en-US" sz="1800" b="0" dirty="0"/>
                <a:t> show </a:t>
              </a:r>
              <a:r>
                <a:rPr lang="en-US" sz="1800" b="0" dirty="0" smtClean="0"/>
                <a:t>up</a:t>
              </a:r>
              <a:endParaRPr lang="en-US" sz="1800" b="0" dirty="0"/>
            </a:p>
            <a:p>
              <a:pPr algn="l" eaLnBrk="1" hangingPunct="1">
                <a:buClr>
                  <a:srgbClr val="333399"/>
                </a:buClr>
                <a:buFont typeface="Wingdings" pitchFamily="2" charset="2"/>
                <a:buChar char="Ø"/>
              </a:pPr>
              <a:endParaRPr lang="en-US" sz="1800" b="0" dirty="0"/>
            </a:p>
            <a:p>
              <a:pPr algn="l" eaLnBrk="1" hangingPunct="1">
                <a:buClr>
                  <a:srgbClr val="333399"/>
                </a:buClr>
                <a:buFont typeface="Wingdings" pitchFamily="2" charset="2"/>
                <a:buChar char="Ø"/>
              </a:pPr>
              <a:endParaRPr lang="en-US" sz="1800" b="0" dirty="0"/>
            </a:p>
            <a:p>
              <a:pPr algn="l" eaLnBrk="1" hangingPunct="1">
                <a:buClr>
                  <a:srgbClr val="333399"/>
                </a:buClr>
                <a:buFont typeface="Wingdings" pitchFamily="2" charset="2"/>
                <a:buNone/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 algn="l" eaLnBrk="1" hangingPunct="1">
                <a:buClr>
                  <a:srgbClr val="333399"/>
                </a:buClr>
                <a:buFont typeface="Wingdings" pitchFamily="2" charset="2"/>
                <a:buChar char="Ø"/>
              </a:pPr>
              <a:r>
                <a:rPr lang="en-US" sz="1800" b="0" dirty="0">
                  <a:solidFill>
                    <a:schemeClr val="tx1"/>
                  </a:solidFill>
                </a:rPr>
                <a:t> </a:t>
              </a:r>
              <a:r>
                <a:rPr lang="en-US" sz="1800" b="0" dirty="0"/>
                <a:t>CLAS12 can measure G</a:t>
              </a:r>
              <a:r>
                <a:rPr lang="en-US" sz="1800" b="0" baseline="-25000" dirty="0"/>
                <a:t>M</a:t>
              </a:r>
              <a:r>
                <a:rPr lang="en-US" sz="800" b="0" baseline="-25000" dirty="0"/>
                <a:t> </a:t>
              </a:r>
              <a:r>
                <a:rPr lang="en-US" sz="1800" b="0" dirty="0"/>
                <a:t>, R</a:t>
              </a:r>
              <a:r>
                <a:rPr lang="en-US" sz="1800" b="0" baseline="-20000" dirty="0"/>
                <a:t>EM</a:t>
              </a:r>
              <a:r>
                <a:rPr lang="en-US" sz="800" b="0" dirty="0"/>
                <a:t> </a:t>
              </a:r>
              <a:r>
                <a:rPr lang="en-US" sz="1800" b="0" dirty="0"/>
                <a:t>, and R</a:t>
              </a:r>
              <a:r>
                <a:rPr lang="en-US" sz="1800" b="0" baseline="-20000" dirty="0"/>
                <a:t>SM</a:t>
              </a:r>
              <a:r>
                <a:rPr lang="en-US" sz="1800" b="0" dirty="0"/>
                <a:t> up to </a:t>
              </a:r>
              <a:r>
                <a:rPr lang="en-US" sz="1800" b="0" dirty="0">
                  <a:solidFill>
                    <a:srgbClr val="A50021"/>
                  </a:solidFill>
                </a:rPr>
                <a:t>Q²</a:t>
              </a:r>
              <a:r>
                <a:rPr lang="en-US" sz="1400" dirty="0">
                  <a:solidFill>
                    <a:srgbClr val="A50021"/>
                  </a:solidFill>
                </a:rPr>
                <a:t>~</a:t>
              </a:r>
              <a:r>
                <a:rPr lang="en-US" sz="1800" b="0" dirty="0">
                  <a:solidFill>
                    <a:srgbClr val="A50021"/>
                  </a:solidFill>
                </a:rPr>
                <a:t>12 </a:t>
              </a:r>
              <a:r>
                <a:rPr lang="en-US" sz="1800" b="0" dirty="0" smtClean="0">
                  <a:solidFill>
                    <a:srgbClr val="A50021"/>
                  </a:solidFill>
                </a:rPr>
                <a:t>GeV²</a:t>
              </a:r>
              <a:endParaRPr lang="en-US" sz="1800" b="0" dirty="0"/>
            </a:p>
          </p:txBody>
        </p:sp>
        <p:sp>
          <p:nvSpPr>
            <p:cNvPr id="26650" name="Rectangle 8"/>
            <p:cNvSpPr>
              <a:spLocks noChangeArrowheads="1"/>
            </p:cNvSpPr>
            <p:nvPr/>
          </p:nvSpPr>
          <p:spPr bwMode="auto">
            <a:xfrm>
              <a:off x="2532063" y="6013450"/>
              <a:ext cx="2857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sz="1600" b="0"/>
                <a:t>*</a:t>
              </a:r>
            </a:p>
          </p:txBody>
        </p:sp>
        <p:sp>
          <p:nvSpPr>
            <p:cNvPr id="26652" name="Text Box 10"/>
            <p:cNvSpPr txBox="1">
              <a:spLocks noChangeArrowheads="1"/>
            </p:cNvSpPr>
            <p:nvPr/>
          </p:nvSpPr>
          <p:spPr bwMode="auto">
            <a:xfrm>
              <a:off x="314324" y="5211763"/>
              <a:ext cx="383280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  <a:buClr>
                  <a:srgbClr val="333399"/>
                </a:buClr>
                <a:buFont typeface="Wingdings" pitchFamily="2" charset="2"/>
                <a:buChar char="Ø"/>
              </a:pPr>
              <a:r>
                <a:rPr lang="en-US" sz="1800" b="0" dirty="0">
                  <a:solidFill>
                    <a:schemeClr val="tx1"/>
                  </a:solidFill>
                </a:rPr>
                <a:t> </a:t>
              </a:r>
              <a:r>
                <a:rPr lang="en-US" sz="1800" b="0" dirty="0"/>
                <a:t>R</a:t>
              </a:r>
              <a:r>
                <a:rPr lang="en-US" sz="1800" b="0" baseline="-22000" dirty="0"/>
                <a:t>EM </a:t>
              </a:r>
              <a:r>
                <a:rPr lang="en-US" sz="1800" b="0" dirty="0"/>
                <a:t>     </a:t>
              </a:r>
              <a:r>
                <a:rPr lang="en-US" sz="1800" dirty="0"/>
                <a:t>+</a:t>
              </a:r>
              <a:r>
                <a:rPr lang="en-US" sz="1800" b="0" dirty="0" smtClean="0"/>
                <a:t>1          R</a:t>
              </a:r>
              <a:r>
                <a:rPr lang="en-US" sz="1800" b="0" baseline="-22000" dirty="0" smtClean="0"/>
                <a:t>SM </a:t>
              </a:r>
              <a:r>
                <a:rPr lang="en-US" sz="1800" b="0" dirty="0" smtClean="0"/>
                <a:t>     </a:t>
              </a:r>
              <a:r>
                <a:rPr lang="en-US" sz="1800" b="0" dirty="0" err="1" smtClean="0"/>
                <a:t>const</a:t>
              </a:r>
              <a:r>
                <a:rPr lang="en-US" sz="1800" b="0" dirty="0" smtClean="0"/>
                <a:t>   </a:t>
              </a:r>
              <a:endParaRPr lang="en-US" sz="1800" b="0" dirty="0"/>
            </a:p>
          </p:txBody>
        </p:sp>
        <p:sp>
          <p:nvSpPr>
            <p:cNvPr id="26653" name="Line 11"/>
            <p:cNvSpPr>
              <a:spLocks noChangeShapeType="1"/>
            </p:cNvSpPr>
            <p:nvPr/>
          </p:nvSpPr>
          <p:spPr bwMode="auto">
            <a:xfrm flipV="1">
              <a:off x="1081494" y="5410200"/>
              <a:ext cx="225425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V="1">
              <a:off x="2598010" y="5410200"/>
              <a:ext cx="225425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5913" y="5618569"/>
            <a:ext cx="3419508" cy="369332"/>
            <a:chOff x="315913" y="5618569"/>
            <a:chExt cx="3419508" cy="369332"/>
          </a:xfrm>
        </p:grpSpPr>
        <p:sp>
          <p:nvSpPr>
            <p:cNvPr id="26646" name="Text Box 13"/>
            <p:cNvSpPr txBox="1">
              <a:spLocks noChangeArrowheads="1"/>
            </p:cNvSpPr>
            <p:nvPr/>
          </p:nvSpPr>
          <p:spPr bwMode="auto">
            <a:xfrm>
              <a:off x="315913" y="5618569"/>
              <a:ext cx="34195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  <a:buClr>
                  <a:srgbClr val="333399"/>
                </a:buClr>
                <a:buFont typeface="Wingdings" pitchFamily="2" charset="2"/>
                <a:buChar char="Ø"/>
              </a:pPr>
              <a:r>
                <a:rPr lang="en-US" sz="1800" b="0" dirty="0">
                  <a:solidFill>
                    <a:schemeClr val="tx1"/>
                  </a:solidFill>
                </a:rPr>
                <a:t> </a:t>
              </a:r>
              <a:r>
                <a:rPr lang="en-US" sz="1800" b="0" dirty="0" smtClean="0"/>
                <a:t>G</a:t>
              </a:r>
              <a:r>
                <a:rPr lang="en-US" sz="1800" b="0" baseline="-22000" dirty="0" smtClean="0"/>
                <a:t>M,J.-S.</a:t>
              </a:r>
              <a:r>
                <a:rPr lang="en-US" sz="1800" b="0" dirty="0" smtClean="0"/>
                <a:t>      1</a:t>
              </a:r>
              <a:r>
                <a:rPr lang="en-US" sz="1800" dirty="0" smtClean="0"/>
                <a:t>/</a:t>
              </a:r>
              <a:r>
                <a:rPr lang="en-US" sz="1800" b="0" dirty="0" smtClean="0"/>
                <a:t>Q</a:t>
              </a:r>
              <a:r>
                <a:rPr lang="en-US" sz="1800" b="0" baseline="30000" dirty="0" smtClean="0"/>
                <a:t>4    </a:t>
              </a:r>
              <a:r>
                <a:rPr lang="en-US" sz="1000" b="0" baseline="30000" dirty="0" smtClean="0"/>
                <a:t> </a:t>
              </a:r>
              <a:r>
                <a:rPr lang="en-US" sz="1800" b="0" dirty="0" err="1" smtClean="0"/>
                <a:t>G</a:t>
              </a:r>
              <a:r>
                <a:rPr lang="en-US" sz="1800" b="0" baseline="-22000" dirty="0" err="1" smtClean="0"/>
                <a:t>M,Ash</a:t>
              </a:r>
              <a:r>
                <a:rPr lang="en-US" sz="1800" b="0" dirty="0" smtClean="0"/>
                <a:t>      1</a:t>
              </a:r>
              <a:r>
                <a:rPr lang="en-US" sz="1800" dirty="0" smtClean="0"/>
                <a:t>/</a:t>
              </a:r>
              <a:r>
                <a:rPr lang="en-US" sz="1800" b="0" dirty="0" smtClean="0"/>
                <a:t>Q</a:t>
              </a:r>
              <a:r>
                <a:rPr lang="en-US" sz="1800" b="0" baseline="30000" dirty="0" smtClean="0"/>
                <a:t>5</a:t>
              </a:r>
              <a:endParaRPr lang="en-US" sz="1800" b="0" dirty="0"/>
            </a:p>
          </p:txBody>
        </p:sp>
        <p:sp>
          <p:nvSpPr>
            <p:cNvPr id="26647" name="Line 14"/>
            <p:cNvSpPr>
              <a:spLocks noChangeShapeType="1"/>
            </p:cNvSpPr>
            <p:nvPr/>
          </p:nvSpPr>
          <p:spPr bwMode="auto">
            <a:xfrm flipV="1">
              <a:off x="1307282" y="5797550"/>
              <a:ext cx="225425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Text Box 15"/>
            <p:cNvSpPr txBox="1">
              <a:spLocks noChangeArrowheads="1"/>
            </p:cNvSpPr>
            <p:nvPr/>
          </p:nvSpPr>
          <p:spPr bwMode="auto">
            <a:xfrm>
              <a:off x="712788" y="5630863"/>
              <a:ext cx="2857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0" dirty="0"/>
                <a:t>*</a:t>
              </a: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2250152" y="5633331"/>
              <a:ext cx="2857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0" dirty="0"/>
                <a:t>*</a:t>
              </a:r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 flipV="1">
              <a:off x="2806169" y="5799857"/>
              <a:ext cx="225425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51130278"/>
      </p:ext>
    </p:extLst>
  </p:cSld>
  <p:clrMapOvr>
    <a:masterClrMapping/>
  </p:clrMapOvr>
  <p:transition advTm="763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70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70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7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6D448059-D566-4328-A4F5-104E9AE93C53}" type="slidenum">
              <a:rPr lang="fr-FR" sz="1200" b="0"/>
              <a:pPr/>
              <a:t>22</a:t>
            </a:fld>
            <a:endParaRPr lang="fr-FR" sz="1200" b="0"/>
          </a:p>
        </p:txBody>
      </p:sp>
      <p:sp>
        <p:nvSpPr>
          <p:cNvPr id="27651" name="Content Placeholder 1"/>
          <p:cNvSpPr>
            <a:spLocks noGrp="1"/>
          </p:cNvSpPr>
          <p:nvPr>
            <p:ph idx="4294967295"/>
          </p:nvPr>
        </p:nvSpPr>
        <p:spPr>
          <a:xfrm>
            <a:off x="0" y="1588"/>
            <a:ext cx="9144000" cy="560387"/>
          </a:xfrm>
        </p:spPr>
        <p:txBody>
          <a:bodyPr tIns="0" bIns="137160"/>
          <a:lstStyle/>
          <a:p>
            <a:pPr algn="ctr" eaLnBrk="1" hangingPunct="1">
              <a:buFontTx/>
              <a:buNone/>
            </a:pPr>
            <a:r>
              <a:rPr lang="en-US" sz="3600" b="1" smtClean="0">
                <a:solidFill>
                  <a:srgbClr val="333399"/>
                </a:solidFill>
              </a:rPr>
              <a:t>N(1520)D</a:t>
            </a:r>
            <a:r>
              <a:rPr lang="en-US" sz="3600" b="1" baseline="-20000" smtClean="0">
                <a:solidFill>
                  <a:srgbClr val="333399"/>
                </a:solidFill>
              </a:rPr>
              <a:t>13</a:t>
            </a:r>
            <a:r>
              <a:rPr lang="en-US" sz="3600" b="1" smtClean="0">
                <a:solidFill>
                  <a:srgbClr val="333399"/>
                </a:solidFill>
              </a:rPr>
              <a:t> Helicity Asymmetry</a:t>
            </a:r>
          </a:p>
        </p:txBody>
      </p:sp>
      <p:pic>
        <p:nvPicPr>
          <p:cNvPr id="27652" name="Picture 7" descr="d13_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9625"/>
            <a:ext cx="5238750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Oval 8"/>
          <p:cNvSpPr>
            <a:spLocks noChangeAspect="1" noChangeArrowheads="1"/>
          </p:cNvSpPr>
          <p:nvPr/>
        </p:nvSpPr>
        <p:spPr bwMode="auto">
          <a:xfrm>
            <a:off x="3203575" y="5554663"/>
            <a:ext cx="165100" cy="168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 anchor="ctr"/>
          <a:lstStyle/>
          <a:p>
            <a:endParaRPr lang="en-US">
              <a:ea typeface="ＭＳ Ｐゴシック" pitchFamily="-110" charset="-128"/>
            </a:endParaRPr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3260725" y="5457825"/>
            <a:ext cx="1363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tx1"/>
                </a:solidFill>
                <a:ea typeface="ＭＳ Ｐゴシック" pitchFamily="-110" charset="-128"/>
              </a:rPr>
              <a:t>world data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 rot="-5400000">
            <a:off x="-386556" y="1207294"/>
            <a:ext cx="1173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1"/>
                </a:solidFill>
              </a:rPr>
              <a:t>10</a:t>
            </a:r>
            <a:r>
              <a:rPr lang="en-US" sz="1600" baseline="30000">
                <a:solidFill>
                  <a:schemeClr val="tx1"/>
                </a:solidFill>
              </a:rPr>
              <a:t>-3</a:t>
            </a:r>
            <a:r>
              <a:rPr lang="en-US" sz="1600">
                <a:solidFill>
                  <a:schemeClr val="tx1"/>
                </a:solidFill>
              </a:rPr>
              <a:t> GeV</a:t>
            </a:r>
            <a:r>
              <a:rPr lang="en-US" sz="1600" baseline="30000">
                <a:solidFill>
                  <a:schemeClr val="tx1"/>
                </a:solidFill>
              </a:rPr>
              <a:t>-1/2</a:t>
            </a:r>
          </a:p>
        </p:txBody>
      </p:sp>
      <p:grpSp>
        <p:nvGrpSpPr>
          <p:cNvPr id="27656" name="Group 10"/>
          <p:cNvGrpSpPr>
            <a:grpSpLocks/>
          </p:cNvGrpSpPr>
          <p:nvPr/>
        </p:nvGrpSpPr>
        <p:grpSpPr bwMode="auto">
          <a:xfrm>
            <a:off x="461963" y="5969000"/>
            <a:ext cx="8324850" cy="379413"/>
            <a:chOff x="285" y="2866"/>
            <a:chExt cx="5244" cy="239"/>
          </a:xfrm>
        </p:grpSpPr>
        <p:sp>
          <p:nvSpPr>
            <p:cNvPr id="27670" name="AutoShape 9"/>
            <p:cNvSpPr>
              <a:spLocks noChangeArrowheads="1"/>
            </p:cNvSpPr>
            <p:nvPr/>
          </p:nvSpPr>
          <p:spPr bwMode="auto">
            <a:xfrm>
              <a:off x="285" y="2929"/>
              <a:ext cx="113" cy="113"/>
            </a:xfrm>
            <a:prstGeom prst="flowChartExtra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ＭＳ Ｐゴシック" pitchFamily="-110" charset="-128"/>
              </a:endParaRPr>
            </a:p>
          </p:txBody>
        </p:sp>
        <p:sp>
          <p:nvSpPr>
            <p:cNvPr id="27671" name="Text Box 10"/>
            <p:cNvSpPr txBox="1">
              <a:spLocks noChangeArrowheads="1"/>
            </p:cNvSpPr>
            <p:nvPr/>
          </p:nvSpPr>
          <p:spPr bwMode="auto">
            <a:xfrm>
              <a:off x="1714" y="2866"/>
              <a:ext cx="11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 eaLnBrk="1" latinLnBrk="1" hangingPunct="1">
                <a:spcBef>
                  <a:spcPct val="50000"/>
                </a:spcBef>
              </a:pPr>
              <a:r>
                <a:rPr kumimoji="1" lang="en-US" altLang="ko-KR" sz="1800" b="0">
                  <a:solidFill>
                    <a:schemeClr val="tx1"/>
                  </a:solidFill>
                  <a:ea typeface="굴림" charset="-127"/>
                  <a:cs typeface="ＭＳ Ｐゴシック" pitchFamily="-110" charset="-128"/>
                </a:rPr>
                <a:t> </a:t>
              </a:r>
              <a:r>
                <a:rPr kumimoji="1" lang="en-US" altLang="ko-KR" sz="1800" b="0">
                  <a:solidFill>
                    <a:srgbClr val="FF3300"/>
                  </a:solidFill>
                  <a:ea typeface="굴림" charset="-127"/>
                  <a:cs typeface="ＭＳ Ｐゴシック" pitchFamily="-110" charset="-128"/>
                </a:rPr>
                <a:t>N</a:t>
              </a:r>
              <a:r>
                <a:rPr kumimoji="1" lang="en-US" altLang="ko-KR" sz="1800" b="0">
                  <a:solidFill>
                    <a:srgbClr val="FF3300"/>
                  </a:solidFill>
                  <a:latin typeface="Symbol" pitchFamily="18" charset="2"/>
                  <a:ea typeface="굴림" charset="-127"/>
                  <a:cs typeface="ＭＳ Ｐゴシック" pitchFamily="-110" charset="-128"/>
                </a:rPr>
                <a:t>p</a:t>
              </a:r>
              <a:r>
                <a:rPr kumimoji="1" lang="en-US" altLang="ko-KR" sz="1800" b="0">
                  <a:solidFill>
                    <a:srgbClr val="FF3300"/>
                  </a:solidFill>
                  <a:ea typeface="굴림" charset="-127"/>
                  <a:cs typeface="ＭＳ Ｐゴシック" pitchFamily="-110" charset="-128"/>
                </a:rPr>
                <a:t>  (UIM, DR)</a:t>
              </a:r>
            </a:p>
          </p:txBody>
        </p:sp>
        <p:sp>
          <p:nvSpPr>
            <p:cNvPr id="27672" name="Text Box 11"/>
            <p:cNvSpPr txBox="1">
              <a:spLocks noChangeArrowheads="1"/>
            </p:cNvSpPr>
            <p:nvPr/>
          </p:nvSpPr>
          <p:spPr bwMode="auto">
            <a:xfrm>
              <a:off x="398" y="2868"/>
              <a:ext cx="11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 eaLnBrk="1" latinLnBrk="1" hangingPunct="1">
                <a:spcBef>
                  <a:spcPct val="50000"/>
                </a:spcBef>
              </a:pPr>
              <a:r>
                <a:rPr kumimoji="1" lang="en-US" altLang="ko-KR" sz="1800" b="0">
                  <a:solidFill>
                    <a:schemeClr val="tx1"/>
                  </a:solidFill>
                  <a:ea typeface="굴림" charset="-127"/>
                  <a:cs typeface="ＭＳ Ｐゴシック" pitchFamily="-110" charset="-128"/>
                </a:rPr>
                <a:t>PDG estimation</a:t>
              </a:r>
            </a:p>
          </p:txBody>
        </p:sp>
        <p:sp>
          <p:nvSpPr>
            <p:cNvPr id="27673" name="Text Box 12"/>
            <p:cNvSpPr txBox="1">
              <a:spLocks noChangeArrowheads="1"/>
            </p:cNvSpPr>
            <p:nvPr/>
          </p:nvSpPr>
          <p:spPr bwMode="auto">
            <a:xfrm>
              <a:off x="2940" y="2874"/>
              <a:ext cx="18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 eaLnBrk="1" latinLnBrk="1" hangingPunct="1">
                <a:spcBef>
                  <a:spcPct val="50000"/>
                </a:spcBef>
              </a:pPr>
              <a:r>
                <a:rPr kumimoji="1" lang="en-US" altLang="ko-KR" sz="1800" b="0">
                  <a:solidFill>
                    <a:srgbClr val="FF3300"/>
                  </a:solidFill>
                  <a:ea typeface="굴림" charset="-127"/>
                  <a:cs typeface="ＭＳ Ｐゴシック" pitchFamily="-110" charset="-128"/>
                </a:rPr>
                <a:t>N</a:t>
              </a:r>
              <a:r>
                <a:rPr kumimoji="1" lang="en-US" altLang="ko-KR" sz="1800" b="0">
                  <a:solidFill>
                    <a:srgbClr val="FF3300"/>
                  </a:solidFill>
                  <a:latin typeface="Symbol" pitchFamily="18" charset="2"/>
                  <a:ea typeface="굴림" charset="-127"/>
                  <a:cs typeface="ＭＳ Ｐゴシック" pitchFamily="-110" charset="-128"/>
                </a:rPr>
                <a:t>p</a:t>
              </a:r>
              <a:r>
                <a:rPr kumimoji="1" lang="en-US" altLang="ko-KR" sz="1800" b="0">
                  <a:solidFill>
                    <a:srgbClr val="FF3300"/>
                  </a:solidFill>
                  <a:ea typeface="굴림" charset="-127"/>
                  <a:cs typeface="ＭＳ Ｐゴシック" pitchFamily="-110" charset="-128"/>
                </a:rPr>
                <a:t>, N</a:t>
              </a:r>
              <a:r>
                <a:rPr kumimoji="1" lang="en-US" altLang="ko-KR" sz="1800" b="0">
                  <a:solidFill>
                    <a:srgbClr val="FF3300"/>
                  </a:solidFill>
                  <a:latin typeface="Symbol" pitchFamily="18" charset="2"/>
                  <a:ea typeface="굴림" charset="-127"/>
                  <a:cs typeface="ＭＳ Ｐゴシック" pitchFamily="-110" charset="-128"/>
                </a:rPr>
                <a:t>p</a:t>
              </a:r>
              <a:r>
                <a:rPr kumimoji="1" lang="de-DE" altLang="ko-KR" sz="1800" b="0">
                  <a:solidFill>
                    <a:srgbClr val="FF3300"/>
                  </a:solidFill>
                  <a:latin typeface="Symbol" pitchFamily="18" charset="2"/>
                  <a:ea typeface="굴림" charset="-127"/>
                  <a:cs typeface="ＭＳ Ｐゴシック" pitchFamily="-110" charset="-128"/>
                </a:rPr>
                <a:t>p</a:t>
              </a:r>
              <a:r>
                <a:rPr kumimoji="1" lang="en-US" altLang="ko-KR" sz="1800">
                  <a:solidFill>
                    <a:srgbClr val="FF3300"/>
                  </a:solidFill>
                  <a:ea typeface="굴림" charset="-127"/>
                  <a:cs typeface="ＭＳ Ｐゴシック" pitchFamily="-110" charset="-128"/>
                </a:rPr>
                <a:t> </a:t>
              </a:r>
              <a:r>
                <a:rPr kumimoji="1" lang="en-US" altLang="ko-KR" sz="1800" b="0">
                  <a:solidFill>
                    <a:srgbClr val="FF3300"/>
                  </a:solidFill>
                  <a:ea typeface="굴림" charset="-127"/>
                  <a:cs typeface="ＭＳ Ｐゴシック" pitchFamily="-110" charset="-128"/>
                </a:rPr>
                <a:t>combined analysis</a:t>
              </a:r>
            </a:p>
          </p:txBody>
        </p:sp>
        <p:sp>
          <p:nvSpPr>
            <p:cNvPr id="27674" name="Oval 20"/>
            <p:cNvSpPr>
              <a:spLocks noChangeArrowheads="1"/>
            </p:cNvSpPr>
            <p:nvPr/>
          </p:nvSpPr>
          <p:spPr bwMode="auto">
            <a:xfrm>
              <a:off x="1493" y="2929"/>
              <a:ext cx="113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ＭＳ Ｐゴシック" pitchFamily="-110" charset="-128"/>
              </a:endParaRPr>
            </a:p>
          </p:txBody>
        </p:sp>
        <p:sp>
          <p:nvSpPr>
            <p:cNvPr id="27675" name="Rectangle 14"/>
            <p:cNvSpPr>
              <a:spLocks noChangeArrowheads="1"/>
            </p:cNvSpPr>
            <p:nvPr/>
          </p:nvSpPr>
          <p:spPr bwMode="auto">
            <a:xfrm>
              <a:off x="1648" y="2944"/>
              <a:ext cx="99" cy="9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ＭＳ Ｐゴシック" pitchFamily="-110" charset="-128"/>
              </a:endParaRPr>
            </a:p>
          </p:txBody>
        </p:sp>
        <p:sp>
          <p:nvSpPr>
            <p:cNvPr id="27676" name="TextBox 27"/>
            <p:cNvSpPr txBox="1">
              <a:spLocks noChangeArrowheads="1"/>
            </p:cNvSpPr>
            <p:nvPr/>
          </p:nvSpPr>
          <p:spPr bwMode="auto">
            <a:xfrm>
              <a:off x="4790" y="2871"/>
              <a:ext cx="73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sz="1800" b="0">
                  <a:solidFill>
                    <a:schemeClr val="tx1"/>
                  </a:solidFill>
                  <a:ea typeface="ＭＳ Ｐゴシック" pitchFamily="-110" charset="-128"/>
                </a:rPr>
                <a:t> </a:t>
              </a:r>
              <a:r>
                <a:rPr lang="en-US" sz="1800" b="0">
                  <a:solidFill>
                    <a:srgbClr val="3366FF"/>
                  </a:solidFill>
                  <a:ea typeface="ＭＳ Ｐゴシック" pitchFamily="-110" charset="-128"/>
                </a:rPr>
                <a:t>N</a:t>
              </a:r>
              <a:r>
                <a:rPr lang="en-US" sz="1800" b="0">
                  <a:solidFill>
                    <a:srgbClr val="3366FF"/>
                  </a:solidFill>
                  <a:latin typeface="Symbol" pitchFamily="18" charset="2"/>
                  <a:ea typeface="ＭＳ Ｐゴシック" pitchFamily="-110" charset="-128"/>
                </a:rPr>
                <a:t>pp</a:t>
              </a:r>
              <a:r>
                <a:rPr lang="en-US" sz="1800" b="0">
                  <a:solidFill>
                    <a:srgbClr val="3366FF"/>
                  </a:solidFill>
                  <a:ea typeface="ＭＳ Ｐゴシック" pitchFamily="-110" charset="-128"/>
                </a:rPr>
                <a:t> (JM)</a:t>
              </a:r>
            </a:p>
          </p:txBody>
        </p:sp>
        <p:sp>
          <p:nvSpPr>
            <p:cNvPr id="27677" name="Rectangle 18"/>
            <p:cNvSpPr>
              <a:spLocks noChangeArrowheads="1"/>
            </p:cNvSpPr>
            <p:nvPr/>
          </p:nvSpPr>
          <p:spPr bwMode="auto">
            <a:xfrm>
              <a:off x="2841" y="2951"/>
              <a:ext cx="99" cy="91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 anchor="ctr"/>
            <a:lstStyle/>
            <a:p>
              <a:endParaRPr lang="en-US"/>
            </a:p>
          </p:txBody>
        </p:sp>
        <p:sp>
          <p:nvSpPr>
            <p:cNvPr id="27678" name="Rectangle 19"/>
            <p:cNvSpPr>
              <a:spLocks noChangeArrowheads="1"/>
            </p:cNvSpPr>
            <p:nvPr/>
          </p:nvSpPr>
          <p:spPr bwMode="auto">
            <a:xfrm>
              <a:off x="4724" y="2951"/>
              <a:ext cx="99" cy="91"/>
            </a:xfrm>
            <a:prstGeom prst="rect">
              <a:avLst/>
            </a:prstGeom>
            <a:noFill/>
            <a:ln w="19050" algn="ctr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 anchor="ctr"/>
            <a:lstStyle/>
            <a:p>
              <a:endParaRPr lang="en-US"/>
            </a:p>
          </p:txBody>
        </p:sp>
      </p:grpSp>
      <p:grpSp>
        <p:nvGrpSpPr>
          <p:cNvPr id="27657" name="Group 21"/>
          <p:cNvGrpSpPr>
            <a:grpSpLocks/>
          </p:cNvGrpSpPr>
          <p:nvPr/>
        </p:nvGrpSpPr>
        <p:grpSpPr bwMode="auto">
          <a:xfrm>
            <a:off x="6323013" y="862013"/>
            <a:ext cx="2159000" cy="785812"/>
            <a:chOff x="118" y="466"/>
            <a:chExt cx="1360" cy="495"/>
          </a:xfrm>
        </p:grpSpPr>
        <p:sp>
          <p:nvSpPr>
            <p:cNvPr id="27666" name="Text Box 22"/>
            <p:cNvSpPr txBox="1">
              <a:spLocks noChangeArrowheads="1"/>
            </p:cNvSpPr>
            <p:nvPr/>
          </p:nvSpPr>
          <p:spPr bwMode="auto">
            <a:xfrm>
              <a:off x="118" y="610"/>
              <a:ext cx="5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sz="2000"/>
                <a:t>A</a:t>
              </a:r>
              <a:r>
                <a:rPr lang="en-US" sz="2000" baseline="-25000"/>
                <a:t>hel</a:t>
              </a:r>
              <a:r>
                <a:rPr lang="en-US" sz="2000"/>
                <a:t> =</a:t>
              </a:r>
              <a:r>
                <a:rPr lang="en-US" sz="2000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7667" name="Text Box 23"/>
            <p:cNvSpPr txBox="1">
              <a:spLocks noChangeArrowheads="1"/>
            </p:cNvSpPr>
            <p:nvPr/>
          </p:nvSpPr>
          <p:spPr bwMode="auto">
            <a:xfrm>
              <a:off x="604" y="466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sz="2000"/>
                <a:t>A</a:t>
              </a:r>
              <a:r>
                <a:rPr lang="en-US" sz="2000" baseline="-25000"/>
                <a:t>1/2</a:t>
              </a:r>
              <a:r>
                <a:rPr lang="en-US" sz="2000" baseline="30000"/>
                <a:t>2 </a:t>
              </a:r>
              <a:r>
                <a:rPr lang="en-US" sz="2000"/>
                <a:t>– A</a:t>
              </a:r>
              <a:r>
                <a:rPr lang="en-US" sz="2000" baseline="-25000"/>
                <a:t>3/2</a:t>
              </a:r>
              <a:r>
                <a:rPr lang="en-US" sz="2000" baseline="30000"/>
                <a:t>2</a:t>
              </a:r>
            </a:p>
          </p:txBody>
        </p:sp>
        <p:sp>
          <p:nvSpPr>
            <p:cNvPr id="27668" name="Text Box 24"/>
            <p:cNvSpPr txBox="1">
              <a:spLocks noChangeArrowheads="1"/>
            </p:cNvSpPr>
            <p:nvPr/>
          </p:nvSpPr>
          <p:spPr bwMode="auto">
            <a:xfrm>
              <a:off x="604" y="711"/>
              <a:ext cx="8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sz="2000"/>
                <a:t>A</a:t>
              </a:r>
              <a:r>
                <a:rPr lang="en-US" sz="2000" baseline="-25000"/>
                <a:t>1/2</a:t>
              </a:r>
              <a:r>
                <a:rPr lang="en-US" sz="2000" baseline="30000"/>
                <a:t>2 </a:t>
              </a:r>
              <a:r>
                <a:rPr lang="en-US" sz="2000"/>
                <a:t>+ A</a:t>
              </a:r>
              <a:r>
                <a:rPr lang="en-US" sz="2000" baseline="-25000"/>
                <a:t>3/2</a:t>
              </a:r>
              <a:r>
                <a:rPr lang="en-US" sz="2000" baseline="30000"/>
                <a:t>2</a:t>
              </a:r>
            </a:p>
          </p:txBody>
        </p:sp>
        <p:sp>
          <p:nvSpPr>
            <p:cNvPr id="27669" name="Line 25"/>
            <p:cNvSpPr>
              <a:spLocks noChangeShapeType="1"/>
            </p:cNvSpPr>
            <p:nvPr/>
          </p:nvSpPr>
          <p:spPr bwMode="auto">
            <a:xfrm>
              <a:off x="614" y="739"/>
              <a:ext cx="816" cy="0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6941" name="Group 29"/>
          <p:cNvGrpSpPr>
            <a:grpSpLocks/>
          </p:cNvGrpSpPr>
          <p:nvPr/>
        </p:nvGrpSpPr>
        <p:grpSpPr bwMode="auto">
          <a:xfrm>
            <a:off x="6135688" y="1916113"/>
            <a:ext cx="2820987" cy="4010025"/>
            <a:chOff x="3865" y="1207"/>
            <a:chExt cx="1777" cy="2526"/>
          </a:xfrm>
        </p:grpSpPr>
        <p:pic>
          <p:nvPicPr>
            <p:cNvPr id="27662" name="Picture 2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" y="2933"/>
              <a:ext cx="1777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63" name="Picture 2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" y="1592"/>
              <a:ext cx="1651" cy="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664" name="Text Box 27"/>
            <p:cNvSpPr txBox="1">
              <a:spLocks noChangeArrowheads="1"/>
            </p:cNvSpPr>
            <p:nvPr/>
          </p:nvSpPr>
          <p:spPr bwMode="auto">
            <a:xfrm>
              <a:off x="4680" y="1207"/>
              <a:ext cx="3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/>
                <a:t>A</a:t>
              </a:r>
              <a:r>
                <a:rPr lang="en-US" sz="2000" baseline="-25000"/>
                <a:t>1/2</a:t>
              </a:r>
            </a:p>
          </p:txBody>
        </p:sp>
        <p:sp>
          <p:nvSpPr>
            <p:cNvPr id="27665" name="Text Box 28"/>
            <p:cNvSpPr txBox="1">
              <a:spLocks noChangeArrowheads="1"/>
            </p:cNvSpPr>
            <p:nvPr/>
          </p:nvSpPr>
          <p:spPr bwMode="auto">
            <a:xfrm>
              <a:off x="4694" y="2526"/>
              <a:ext cx="3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/>
                <a:t>A</a:t>
              </a:r>
              <a:r>
                <a:rPr lang="en-US" sz="2000" baseline="-25000"/>
                <a:t>3/2</a:t>
              </a:r>
            </a:p>
          </p:txBody>
        </p:sp>
      </p:grpSp>
      <p:grpSp>
        <p:nvGrpSpPr>
          <p:cNvPr id="1446944" name="Group 32"/>
          <p:cNvGrpSpPr>
            <a:grpSpLocks/>
          </p:cNvGrpSpPr>
          <p:nvPr/>
        </p:nvGrpSpPr>
        <p:grpSpPr bwMode="auto">
          <a:xfrm>
            <a:off x="4491038" y="2627313"/>
            <a:ext cx="4413250" cy="3754437"/>
            <a:chOff x="2829" y="1655"/>
            <a:chExt cx="2780" cy="2365"/>
          </a:xfrm>
        </p:grpSpPr>
        <p:pic>
          <p:nvPicPr>
            <p:cNvPr id="27660" name="Picture 30" descr="b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2105"/>
              <a:ext cx="2759" cy="1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Text Box 31"/>
            <p:cNvSpPr txBox="1">
              <a:spLocks noChangeArrowheads="1"/>
            </p:cNvSpPr>
            <p:nvPr/>
          </p:nvSpPr>
          <p:spPr bwMode="auto">
            <a:xfrm>
              <a:off x="4925" y="1655"/>
              <a:ext cx="68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0800" bIns="10800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0" dirty="0"/>
                <a:t>L. </a:t>
              </a:r>
              <a:r>
                <a:rPr lang="en-US" sz="2000" b="0" dirty="0" err="1"/>
                <a:t>Tiator</a:t>
              </a:r>
              <a:endParaRPr lang="en-US" sz="20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4303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46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46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46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6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6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079670DE-A98C-4229-9125-6E3290219948}" type="slidenum">
              <a:rPr lang="fr-FR" sz="1200" b="0"/>
              <a:pPr/>
              <a:t>23</a:t>
            </a:fld>
            <a:endParaRPr lang="fr-FR" sz="1200" b="0"/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0" y="9398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7200" b="0" dirty="0" smtClean="0">
                <a:solidFill>
                  <a:srgbClr val="FF0000"/>
                </a:solidFill>
              </a:rPr>
              <a:t>Q</a:t>
            </a:r>
            <a:r>
              <a:rPr lang="en-US" sz="7200" b="0" dirty="0" smtClean="0">
                <a:solidFill>
                  <a:srgbClr val="00B050"/>
                </a:solidFill>
              </a:rPr>
              <a:t>C</a:t>
            </a:r>
            <a:r>
              <a:rPr lang="en-US" sz="7200" b="0" dirty="0" smtClean="0"/>
              <a:t>D-Based </a:t>
            </a:r>
          </a:p>
          <a:p>
            <a:pPr marL="342900" indent="-342900">
              <a:spcBef>
                <a:spcPct val="20000"/>
              </a:spcBef>
            </a:pPr>
            <a:r>
              <a:rPr lang="en-US" sz="7200" b="0" dirty="0" smtClean="0"/>
              <a:t>Models and Theory</a:t>
            </a:r>
            <a:endParaRPr lang="en-US" sz="7200" b="0" dirty="0"/>
          </a:p>
        </p:txBody>
      </p:sp>
    </p:spTree>
    <p:extLst>
      <p:ext uri="{BB962C8B-B14F-4D97-AF65-F5344CB8AC3E}">
        <p14:creationId xmlns:p14="http://schemas.microsoft.com/office/powerpoint/2010/main" val="3580293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008938" y="6565900"/>
            <a:ext cx="1135062" cy="276225"/>
          </a:xfrm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D14D7EBA-FF99-45CD-B33B-3010E2DCFDCB}" type="slidenum">
              <a:rPr lang="fr-FR" sz="1200" b="0"/>
              <a:pPr/>
              <a:t>24</a:t>
            </a:fld>
            <a:endParaRPr lang="fr-FR" sz="1200" b="0" dirty="0"/>
          </a:p>
        </p:txBody>
      </p:sp>
      <p:sp>
        <p:nvSpPr>
          <p:cNvPr id="46083" name="Title 1"/>
          <p:cNvSpPr>
            <a:spLocks noGrp="1"/>
          </p:cNvSpPr>
          <p:nvPr>
            <p:ph type="title" idx="4294967295"/>
          </p:nvPr>
        </p:nvSpPr>
        <p:spPr>
          <a:xfrm>
            <a:off x="0" y="22225"/>
            <a:ext cx="9144000" cy="609600"/>
          </a:xfrm>
        </p:spPr>
        <p:txBody>
          <a:bodyPr tIns="45720" bIns="45720"/>
          <a:lstStyle/>
          <a:p>
            <a:pPr eaLnBrk="1" hangingPunct="1"/>
            <a:r>
              <a:rPr lang="en-US" dirty="0" smtClean="0"/>
              <a:t> DSE</a:t>
            </a:r>
            <a:r>
              <a:rPr lang="en-US" dirty="0"/>
              <a:t> </a:t>
            </a:r>
            <a:r>
              <a:rPr lang="en-US" dirty="0" smtClean="0"/>
              <a:t>and EBAC/ANL-Osaka Approaches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7" y="1099293"/>
            <a:ext cx="7354348" cy="542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469337" y="610687"/>
            <a:ext cx="4083169" cy="848037"/>
            <a:chOff x="4469337" y="610687"/>
            <a:chExt cx="4083169" cy="848037"/>
          </a:xfrm>
        </p:grpSpPr>
        <p:sp>
          <p:nvSpPr>
            <p:cNvPr id="3" name="TextBox 2"/>
            <p:cNvSpPr txBox="1"/>
            <p:nvPr/>
          </p:nvSpPr>
          <p:spPr>
            <a:xfrm>
              <a:off x="4469337" y="610687"/>
              <a:ext cx="40831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/>
                <a:t>Location of the first 3-dressed-quark core </a:t>
              </a:r>
            </a:p>
            <a:p>
              <a:r>
                <a:rPr lang="en-US" sz="1800" b="0" dirty="0" smtClean="0"/>
                <a:t>radial excitation predicted by DSE</a:t>
              </a:r>
              <a:endParaRPr lang="en-US" sz="1800" b="0" dirty="0"/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6431871" y="1196993"/>
              <a:ext cx="1" cy="261731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TextBox 8"/>
          <p:cNvSpPr txBox="1"/>
          <p:nvPr/>
        </p:nvSpPr>
        <p:spPr>
          <a:xfrm>
            <a:off x="2308202" y="4650313"/>
            <a:ext cx="5003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993366"/>
                </a:solidFill>
              </a:rPr>
              <a:t>Two poles </a:t>
            </a:r>
            <a:r>
              <a:rPr lang="en-US" sz="1800" b="0" dirty="0">
                <a:solidFill>
                  <a:srgbClr val="993366"/>
                </a:solidFill>
              </a:rPr>
              <a:t>associated with the </a:t>
            </a:r>
            <a:r>
              <a:rPr lang="en-US" sz="1800" b="0" dirty="0" smtClean="0">
                <a:solidFill>
                  <a:srgbClr val="993366"/>
                </a:solidFill>
              </a:rPr>
              <a:t>Roper resonance </a:t>
            </a:r>
            <a:r>
              <a:rPr lang="en-US" sz="1800" b="0" dirty="0">
                <a:solidFill>
                  <a:srgbClr val="993366"/>
                </a:solidFill>
              </a:rPr>
              <a:t>and </a:t>
            </a:r>
            <a:endParaRPr lang="en-US" sz="1800" b="0" dirty="0" smtClean="0">
              <a:solidFill>
                <a:srgbClr val="993366"/>
              </a:solidFill>
            </a:endParaRPr>
          </a:p>
          <a:p>
            <a:r>
              <a:rPr lang="en-US" sz="1800" b="0" dirty="0" smtClean="0">
                <a:solidFill>
                  <a:srgbClr val="993366"/>
                </a:solidFill>
              </a:rPr>
              <a:t>one with the </a:t>
            </a:r>
            <a:r>
              <a:rPr lang="en-US" sz="1800" b="0" dirty="0">
                <a:solidFill>
                  <a:srgbClr val="993366"/>
                </a:solidFill>
              </a:rPr>
              <a:t>next higher </a:t>
            </a:r>
            <a:r>
              <a:rPr lang="en-US" sz="1800" b="0" dirty="0" smtClean="0">
                <a:solidFill>
                  <a:srgbClr val="993366"/>
                </a:solidFill>
              </a:rPr>
              <a:t>P</a:t>
            </a:r>
            <a:r>
              <a:rPr lang="en-US" sz="1800" b="0" baseline="-25000" dirty="0" smtClean="0">
                <a:solidFill>
                  <a:srgbClr val="993366"/>
                </a:solidFill>
              </a:rPr>
              <a:t>11</a:t>
            </a:r>
            <a:r>
              <a:rPr lang="en-US" sz="1800" b="0" dirty="0" smtClean="0">
                <a:solidFill>
                  <a:srgbClr val="993366"/>
                </a:solidFill>
              </a:rPr>
              <a:t> resonance are </a:t>
            </a:r>
            <a:r>
              <a:rPr lang="en-US" sz="1800" b="0" dirty="0">
                <a:solidFill>
                  <a:srgbClr val="993366"/>
                </a:solidFill>
              </a:rPr>
              <a:t>all </a:t>
            </a:r>
            <a:endParaRPr lang="en-US" sz="1800" b="0" dirty="0" smtClean="0">
              <a:solidFill>
                <a:srgbClr val="993366"/>
              </a:solidFill>
            </a:endParaRPr>
          </a:p>
          <a:p>
            <a:r>
              <a:rPr lang="en-US" sz="1800" b="0" dirty="0" smtClean="0">
                <a:solidFill>
                  <a:srgbClr val="993366"/>
                </a:solidFill>
              </a:rPr>
              <a:t>seeded by the </a:t>
            </a:r>
            <a:r>
              <a:rPr lang="en-US" sz="1800" b="0" dirty="0">
                <a:solidFill>
                  <a:srgbClr val="993366"/>
                </a:solidFill>
              </a:rPr>
              <a:t>same </a:t>
            </a:r>
            <a:r>
              <a:rPr lang="en-US" sz="1800" b="0" dirty="0" smtClean="0">
                <a:solidFill>
                  <a:srgbClr val="993366"/>
                </a:solidFill>
              </a:rPr>
              <a:t>bare 3-dressed-quark </a:t>
            </a:r>
            <a:r>
              <a:rPr lang="en-US" sz="1800" b="0" dirty="0">
                <a:solidFill>
                  <a:srgbClr val="993366"/>
                </a:solidFill>
              </a:rPr>
              <a:t>state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28846" y="6203285"/>
            <a:ext cx="402732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dirty="0">
                <a:solidFill>
                  <a:srgbClr val="993366"/>
                </a:solidFill>
                <a:ea typeface="ＭＳ Ｐゴシック" pitchFamily="-110" charset="-128"/>
              </a:rPr>
              <a:t>Int. J. Mod. Phys. E, Vol. 22, 1330015 (2013) </a:t>
            </a:r>
          </a:p>
        </p:txBody>
      </p:sp>
    </p:spTree>
    <p:extLst>
      <p:ext uri="{BB962C8B-B14F-4D97-AF65-F5344CB8AC3E}">
        <p14:creationId xmlns:p14="http://schemas.microsoft.com/office/powerpoint/2010/main" val="4098112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DD4738AE-DE10-4AE6-A9A5-17A67EAFE258}" type="slidenum">
              <a:rPr lang="fr-FR" sz="1200" b="0"/>
              <a:pPr/>
              <a:t>25</a:t>
            </a:fld>
            <a:endParaRPr lang="fr-FR" sz="1200" b="0" dirty="0"/>
          </a:p>
        </p:txBody>
      </p:sp>
      <p:sp>
        <p:nvSpPr>
          <p:cNvPr id="41987" name="Text Box 23"/>
          <p:cNvSpPr txBox="1">
            <a:spLocks noChangeArrowheads="1"/>
          </p:cNvSpPr>
          <p:nvPr/>
        </p:nvSpPr>
        <p:spPr bwMode="auto">
          <a:xfrm>
            <a:off x="0" y="952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Progress in Experiment and Phenomenology</a:t>
            </a:r>
          </a:p>
        </p:txBody>
      </p:sp>
      <p:pic>
        <p:nvPicPr>
          <p:cNvPr id="41988" name="Picture 9" descr="MB_dressin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0" y="1092200"/>
            <a:ext cx="301466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10"/>
          <p:cNvSpPr txBox="1">
            <a:spLocks noChangeArrowheads="1"/>
          </p:cNvSpPr>
          <p:nvPr/>
        </p:nvSpPr>
        <p:spPr bwMode="auto">
          <a:xfrm>
            <a:off x="133350" y="730250"/>
            <a:ext cx="2617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FF3300"/>
                </a:solidFill>
                <a:ea typeface="ＭＳ Ｐゴシック" pitchFamily="-110" charset="-128"/>
              </a:rPr>
              <a:t>Meson-Baryon Dressing</a:t>
            </a:r>
          </a:p>
        </p:txBody>
      </p:sp>
      <p:cxnSp>
        <p:nvCxnSpPr>
          <p:cNvPr id="41990" name="Straight Connector 8"/>
          <p:cNvCxnSpPr>
            <a:cxnSpLocks noChangeShapeType="1"/>
          </p:cNvCxnSpPr>
          <p:nvPr/>
        </p:nvCxnSpPr>
        <p:spPr bwMode="auto">
          <a:xfrm>
            <a:off x="214313" y="2700338"/>
            <a:ext cx="401637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1" name="TextBox 12"/>
          <p:cNvSpPr txBox="1">
            <a:spLocks noChangeArrowheads="1"/>
          </p:cNvSpPr>
          <p:nvPr/>
        </p:nvSpPr>
        <p:spPr bwMode="auto">
          <a:xfrm>
            <a:off x="641350" y="2288733"/>
            <a:ext cx="2484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600" b="0" dirty="0">
                <a:solidFill>
                  <a:srgbClr val="FF0000"/>
                </a:solidFill>
                <a:ea typeface="ＭＳ Ｐゴシック" pitchFamily="-110" charset="-128"/>
              </a:rPr>
              <a:t>absolute meson-baryon cloud amplitudes </a:t>
            </a:r>
            <a:endParaRPr lang="en-US" sz="1600" b="0" dirty="0" smtClean="0">
              <a:solidFill>
                <a:srgbClr val="FF0000"/>
              </a:solidFill>
              <a:ea typeface="ＭＳ Ｐゴシック" pitchFamily="-110" charset="-128"/>
            </a:endParaRPr>
          </a:p>
          <a:p>
            <a:pPr algn="l" eaLnBrk="1" hangingPunct="1"/>
            <a:r>
              <a:rPr lang="en-US" sz="1600" b="0" dirty="0" smtClean="0">
                <a:solidFill>
                  <a:srgbClr val="FF0000"/>
                </a:solidFill>
                <a:ea typeface="ＭＳ Ｐゴシック" pitchFamily="-110" charset="-128"/>
              </a:rPr>
              <a:t>(EBAC now ANL-Osaka)</a:t>
            </a:r>
            <a:endParaRPr lang="en-US" sz="1600" b="0" dirty="0">
              <a:solidFill>
                <a:srgbClr val="FF0000"/>
              </a:solidFill>
              <a:ea typeface="ＭＳ Ｐゴシック" pitchFamily="-110" charset="-128"/>
            </a:endParaRPr>
          </a:p>
        </p:txBody>
      </p:sp>
      <p:cxnSp>
        <p:nvCxnSpPr>
          <p:cNvPr id="41992" name="Straight Connector 8"/>
          <p:cNvCxnSpPr>
            <a:cxnSpLocks noChangeShapeType="1"/>
          </p:cNvCxnSpPr>
          <p:nvPr/>
        </p:nvCxnSpPr>
        <p:spPr bwMode="auto">
          <a:xfrm>
            <a:off x="231775" y="3394075"/>
            <a:ext cx="38417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3" name="TextBox 14"/>
          <p:cNvSpPr txBox="1">
            <a:spLocks noChangeArrowheads="1"/>
          </p:cNvSpPr>
          <p:nvPr/>
        </p:nvSpPr>
        <p:spPr bwMode="auto">
          <a:xfrm>
            <a:off x="641350" y="3086100"/>
            <a:ext cx="2484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600" b="0">
                <a:solidFill>
                  <a:schemeClr val="tx1"/>
                </a:solidFill>
                <a:ea typeface="ＭＳ Ｐゴシック" pitchFamily="-110" charset="-128"/>
              </a:rPr>
              <a:t>quark core contributions (constituent quark models)  </a:t>
            </a:r>
          </a:p>
        </p:txBody>
      </p:sp>
      <p:sp>
        <p:nvSpPr>
          <p:cNvPr id="41994" name="TextBox 21"/>
          <p:cNvSpPr txBox="1">
            <a:spLocks noChangeArrowheads="1"/>
          </p:cNvSpPr>
          <p:nvPr/>
        </p:nvSpPr>
        <p:spPr bwMode="auto">
          <a:xfrm>
            <a:off x="3948113" y="606425"/>
            <a:ext cx="1443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>
                <a:ea typeface="ＭＳ Ｐゴシック" pitchFamily="-110" charset="-128"/>
              </a:rPr>
              <a:t>D</a:t>
            </a:r>
            <a:r>
              <a:rPr lang="en-US" sz="1800" baseline="-25000">
                <a:ea typeface="ＭＳ Ｐゴシック" pitchFamily="-110" charset="-128"/>
              </a:rPr>
              <a:t>13</a:t>
            </a:r>
            <a:r>
              <a:rPr lang="en-US" sz="1800">
                <a:ea typeface="ＭＳ Ｐゴシック" pitchFamily="-110" charset="-128"/>
              </a:rPr>
              <a:t>(1520)</a:t>
            </a:r>
          </a:p>
        </p:txBody>
      </p:sp>
      <p:sp>
        <p:nvSpPr>
          <p:cNvPr id="41995" name="TextBox 22"/>
          <p:cNvSpPr txBox="1">
            <a:spLocks noChangeArrowheads="1"/>
          </p:cNvSpPr>
          <p:nvPr/>
        </p:nvSpPr>
        <p:spPr bwMode="auto">
          <a:xfrm>
            <a:off x="127000" y="4703763"/>
            <a:ext cx="8875713" cy="15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800" b="0" dirty="0">
                <a:solidFill>
                  <a:schemeClr val="tx1"/>
                </a:solidFill>
                <a:ea typeface="ＭＳ Ｐゴシック" pitchFamily="-110" charset="-128"/>
              </a:rPr>
              <a:t> </a:t>
            </a:r>
            <a:r>
              <a:rPr lang="en-US" sz="1800" b="0" dirty="0">
                <a:ea typeface="ＭＳ Ｐゴシック" pitchFamily="-110" charset="-128"/>
              </a:rPr>
              <a:t>Resonance structures can be described in terms of an internal quark core and a surrounding meson-baryon cloud whose relative contribution decreases with increasing Q</a:t>
            </a:r>
            <a:r>
              <a:rPr lang="en-US" sz="1800" b="0" baseline="30000" dirty="0">
                <a:ea typeface="ＭＳ Ｐゴシック" pitchFamily="-110" charset="-128"/>
              </a:rPr>
              <a:t>2</a:t>
            </a:r>
            <a:r>
              <a:rPr lang="en-US" sz="1800" b="0" dirty="0">
                <a:ea typeface="ＭＳ Ｐゴシック" pitchFamily="-110" charset="-128"/>
              </a:rPr>
              <a:t>.</a:t>
            </a:r>
          </a:p>
          <a:p>
            <a:pPr algn="l" eaLnBrk="1" hangingPunct="1">
              <a:buClr>
                <a:srgbClr val="333399"/>
              </a:buClr>
              <a:buFont typeface="Wingdings" pitchFamily="2" charset="2"/>
              <a:buChar char="Ø"/>
            </a:pPr>
            <a:endParaRPr lang="en-US" sz="1000" b="0" baseline="30000" dirty="0">
              <a:ea typeface="ＭＳ Ｐゴシック" pitchFamily="-110" charset="-128"/>
            </a:endParaRPr>
          </a:p>
          <a:p>
            <a:pPr algn="l" eaLnBrk="1" hangingPunct="1"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800" b="0" dirty="0">
                <a:solidFill>
                  <a:srgbClr val="FF0000"/>
                </a:solidFill>
                <a:ea typeface="ＭＳ Ｐゴシック" pitchFamily="-110" charset="-128"/>
              </a:rPr>
              <a:t> </a:t>
            </a:r>
            <a:r>
              <a:rPr lang="en-US" sz="1800" b="0" dirty="0">
                <a:ea typeface="ＭＳ Ｐゴシック" pitchFamily="-110" charset="-128"/>
              </a:rPr>
              <a:t>Data on </a:t>
            </a:r>
            <a:r>
              <a:rPr lang="en-US" sz="1800" b="0" dirty="0" err="1" smtClean="0">
                <a:latin typeface="Symbol" pitchFamily="18" charset="2"/>
                <a:ea typeface="ＭＳ Ｐゴシック" pitchFamily="-110" charset="-128"/>
              </a:rPr>
              <a:t>g</a:t>
            </a:r>
            <a:r>
              <a:rPr lang="en-US" sz="1800" b="0" baseline="-25000" dirty="0" err="1" smtClean="0">
                <a:ea typeface="ＭＳ Ｐゴシック" pitchFamily="-110" charset="-128"/>
              </a:rPr>
              <a:t>v</a:t>
            </a:r>
            <a:r>
              <a:rPr lang="en-US" sz="1800" b="0" dirty="0" err="1" smtClean="0">
                <a:ea typeface="ＭＳ Ｐゴシック" pitchFamily="-110" charset="-128"/>
              </a:rPr>
              <a:t>NN</a:t>
            </a:r>
            <a:r>
              <a:rPr lang="en-US" sz="1800" b="0" dirty="0" smtClean="0">
                <a:ea typeface="ＭＳ Ｐゴシック" pitchFamily="-110" charset="-128"/>
              </a:rPr>
              <a:t>* </a:t>
            </a:r>
            <a:r>
              <a:rPr lang="en-US" sz="1800" b="0" dirty="0" err="1" smtClean="0">
                <a:ea typeface="ＭＳ Ｐゴシック" pitchFamily="-110" charset="-128"/>
              </a:rPr>
              <a:t>electrocouplings</a:t>
            </a:r>
            <a:r>
              <a:rPr lang="en-US" sz="1800" b="0" dirty="0" smtClean="0">
                <a:ea typeface="ＭＳ Ｐゴシック" pitchFamily="-110" charset="-128"/>
              </a:rPr>
              <a:t>  </a:t>
            </a:r>
            <a:r>
              <a:rPr lang="en-US" sz="1800" b="0" dirty="0">
                <a:ea typeface="ＭＳ Ｐゴシック" pitchFamily="-110" charset="-128"/>
              </a:rPr>
              <a:t>from </a:t>
            </a:r>
            <a:r>
              <a:rPr lang="en-US" sz="1800" b="0" dirty="0" smtClean="0">
                <a:ea typeface="ＭＳ Ｐゴシック" pitchFamily="-110" charset="-128"/>
              </a:rPr>
              <a:t>exclusive meson </a:t>
            </a:r>
            <a:r>
              <a:rPr lang="en-US" sz="1800" b="0" dirty="0" err="1" smtClean="0">
                <a:ea typeface="ＭＳ Ｐゴシック" pitchFamily="-110" charset="-128"/>
              </a:rPr>
              <a:t>electroproduction</a:t>
            </a:r>
            <a:r>
              <a:rPr lang="en-US" sz="1800" b="0" dirty="0" smtClean="0">
                <a:ea typeface="ＭＳ Ｐゴシック" pitchFamily="-110" charset="-128"/>
              </a:rPr>
              <a:t>  experiments  at Q</a:t>
            </a:r>
            <a:r>
              <a:rPr lang="en-US" sz="1800" b="0" baseline="30000" dirty="0" smtClean="0">
                <a:ea typeface="ＭＳ Ｐゴシック" pitchFamily="-110" charset="-128"/>
              </a:rPr>
              <a:t>2 </a:t>
            </a:r>
            <a:r>
              <a:rPr lang="en-US" sz="1800" b="0" dirty="0">
                <a:ea typeface="ＭＳ Ｐゴシック" pitchFamily="-110" charset="-128"/>
              </a:rPr>
              <a:t>&gt; </a:t>
            </a:r>
            <a:r>
              <a:rPr lang="en-US" sz="1800" b="0" dirty="0" smtClean="0">
                <a:ea typeface="ＭＳ Ｐゴシック" pitchFamily="-110" charset="-128"/>
              </a:rPr>
              <a:t>5 GeV</a:t>
            </a:r>
            <a:r>
              <a:rPr lang="en-US" sz="1800" b="0" baseline="30000" dirty="0" smtClean="0">
                <a:ea typeface="ＭＳ Ｐゴシック" pitchFamily="-110" charset="-128"/>
              </a:rPr>
              <a:t>2</a:t>
            </a:r>
            <a:r>
              <a:rPr lang="en-US" sz="1800" b="0" dirty="0" smtClean="0">
                <a:ea typeface="ＭＳ Ｐゴシック" pitchFamily="-110" charset="-128"/>
              </a:rPr>
              <a:t> </a:t>
            </a:r>
            <a:r>
              <a:rPr lang="en-US" sz="1800" b="0" dirty="0">
                <a:ea typeface="ＭＳ Ｐゴシック" pitchFamily="-110" charset="-128"/>
              </a:rPr>
              <a:t>will afford </a:t>
            </a:r>
            <a:r>
              <a:rPr lang="en-US" sz="1800" b="0" dirty="0" smtClean="0">
                <a:ea typeface="ＭＳ Ｐゴシック" pitchFamily="-110" charset="-128"/>
              </a:rPr>
              <a:t>first direct </a:t>
            </a:r>
            <a:r>
              <a:rPr lang="en-US" sz="1800" b="0" dirty="0">
                <a:ea typeface="ＭＳ Ｐゴシック" pitchFamily="-110" charset="-128"/>
              </a:rPr>
              <a:t>access to the </a:t>
            </a:r>
            <a:r>
              <a:rPr lang="en-US" sz="1800" b="0" dirty="0">
                <a:solidFill>
                  <a:srgbClr val="A50021"/>
                </a:solidFill>
                <a:ea typeface="ＭＳ Ｐゴシック" pitchFamily="-110" charset="-128"/>
              </a:rPr>
              <a:t>non-</a:t>
            </a:r>
            <a:r>
              <a:rPr lang="en-US" sz="1800" b="0" dirty="0" err="1">
                <a:solidFill>
                  <a:srgbClr val="A50021"/>
                </a:solidFill>
                <a:ea typeface="ＭＳ Ｐゴシック" pitchFamily="-110" charset="-128"/>
              </a:rPr>
              <a:t>perturbative</a:t>
            </a:r>
            <a:r>
              <a:rPr lang="en-US" sz="1800" b="0" dirty="0">
                <a:solidFill>
                  <a:srgbClr val="A50021"/>
                </a:solidFill>
                <a:ea typeface="ＭＳ Ｐゴシック" pitchFamily="-110" charset="-128"/>
              </a:rPr>
              <a:t> strong interaction among dressed quarks,</a:t>
            </a:r>
            <a:r>
              <a:rPr lang="en-US" sz="1800" b="0" dirty="0">
                <a:ea typeface="ＭＳ Ｐゴシック" pitchFamily="-110" charset="-128"/>
              </a:rPr>
              <a:t> their </a:t>
            </a:r>
            <a:r>
              <a:rPr lang="en-US" sz="1800" b="0" dirty="0">
                <a:solidFill>
                  <a:srgbClr val="A50021"/>
                </a:solidFill>
                <a:ea typeface="ＭＳ Ｐゴシック" pitchFamily="-110" charset="-128"/>
              </a:rPr>
              <a:t>emergence from QCD,</a:t>
            </a:r>
            <a:r>
              <a:rPr lang="en-US" sz="1800" b="0" dirty="0">
                <a:ea typeface="ＭＳ Ｐゴシック" pitchFamily="-110" charset="-128"/>
              </a:rPr>
              <a:t> and the subsequent </a:t>
            </a:r>
            <a:r>
              <a:rPr lang="en-US" sz="1800" b="0" dirty="0">
                <a:solidFill>
                  <a:srgbClr val="A50021"/>
                </a:solidFill>
                <a:ea typeface="ＭＳ Ｐゴシック" pitchFamily="-110" charset="-128"/>
              </a:rPr>
              <a:t>N* formation.</a:t>
            </a:r>
          </a:p>
        </p:txBody>
      </p:sp>
      <p:grpSp>
        <p:nvGrpSpPr>
          <p:cNvPr id="41996" name="Group 12"/>
          <p:cNvGrpSpPr>
            <a:grpSpLocks/>
          </p:cNvGrpSpPr>
          <p:nvPr/>
        </p:nvGrpSpPr>
        <p:grpSpPr bwMode="auto">
          <a:xfrm>
            <a:off x="2962275" y="4159250"/>
            <a:ext cx="6324600" cy="369888"/>
            <a:chOff x="1842" y="2632"/>
            <a:chExt cx="3984" cy="233"/>
          </a:xfrm>
        </p:grpSpPr>
        <p:sp>
          <p:nvSpPr>
            <p:cNvPr id="42001" name="TextBox 15"/>
            <p:cNvSpPr txBox="1">
              <a:spLocks noChangeArrowheads="1"/>
            </p:cNvSpPr>
            <p:nvPr/>
          </p:nvSpPr>
          <p:spPr bwMode="auto">
            <a:xfrm>
              <a:off x="1842" y="2632"/>
              <a:ext cx="39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sz="1600" b="0">
                  <a:solidFill>
                    <a:schemeClr val="tx1"/>
                  </a:solidFill>
                  <a:ea typeface="ＭＳ Ｐゴシック" pitchFamily="-110" charset="-128"/>
                </a:rPr>
                <a:t>CLAS: </a:t>
              </a:r>
              <a:r>
                <a:rPr lang="en-US" sz="1600" b="0">
                  <a:solidFill>
                    <a:srgbClr val="FF0000"/>
                  </a:solidFill>
                  <a:ea typeface="ＭＳ Ｐゴシック" pitchFamily="-110" charset="-128"/>
                </a:rPr>
                <a:t>N</a:t>
              </a:r>
              <a:r>
                <a:rPr lang="en-US" sz="1600" b="0">
                  <a:solidFill>
                    <a:srgbClr val="FF0000"/>
                  </a:solidFill>
                  <a:latin typeface="Symbol" pitchFamily="18" charset="2"/>
                  <a:ea typeface="ＭＳ Ｐゴシック" pitchFamily="-110" charset="-128"/>
                </a:rPr>
                <a:t>p</a:t>
              </a:r>
              <a:r>
                <a:rPr lang="en-US" sz="1600" b="0">
                  <a:solidFill>
                    <a:srgbClr val="FF0000"/>
                  </a:solidFill>
                  <a:ea typeface="ＭＳ Ｐゴシック" pitchFamily="-110" charset="-128"/>
                </a:rPr>
                <a:t> </a:t>
              </a:r>
              <a:r>
                <a:rPr lang="en-US" sz="1600" b="0">
                  <a:solidFill>
                    <a:schemeClr val="tx1"/>
                  </a:solidFill>
                  <a:ea typeface="ＭＳ Ｐゴシック" pitchFamily="-110" charset="-128"/>
                </a:rPr>
                <a:t>     and </a:t>
              </a:r>
              <a:r>
                <a:rPr lang="en-US" sz="1600" b="0">
                  <a:solidFill>
                    <a:srgbClr val="FF0000"/>
                  </a:solidFill>
                  <a:ea typeface="ＭＳ Ｐゴシック" pitchFamily="-110" charset="-128"/>
                </a:rPr>
                <a:t>N</a:t>
              </a:r>
              <a:r>
                <a:rPr lang="en-US" sz="1600" b="0">
                  <a:solidFill>
                    <a:srgbClr val="FF0000"/>
                  </a:solidFill>
                  <a:latin typeface="Symbol" pitchFamily="18" charset="2"/>
                  <a:ea typeface="ＭＳ Ｐゴシック" pitchFamily="-110" charset="-128"/>
                </a:rPr>
                <a:t>p/</a:t>
              </a:r>
              <a:r>
                <a:rPr lang="en-US" sz="1600" b="0">
                  <a:solidFill>
                    <a:srgbClr val="FF0000"/>
                  </a:solidFill>
                  <a:ea typeface="ＭＳ Ｐゴシック" pitchFamily="-110" charset="-128"/>
                </a:rPr>
                <a:t>N</a:t>
              </a:r>
              <a:r>
                <a:rPr lang="en-US" sz="1600" b="0">
                  <a:solidFill>
                    <a:srgbClr val="FF0000"/>
                  </a:solidFill>
                  <a:latin typeface="Symbol" pitchFamily="18" charset="2"/>
                  <a:ea typeface="ＭＳ Ｐゴシック" pitchFamily="-110" charset="-128"/>
                </a:rPr>
                <a:t>pp</a:t>
              </a:r>
              <a:r>
                <a:rPr lang="en-US" sz="1600" b="0">
                  <a:solidFill>
                    <a:schemeClr val="tx1"/>
                  </a:solidFill>
                  <a:latin typeface="Symbol" pitchFamily="18" charset="2"/>
                  <a:ea typeface="ＭＳ Ｐゴシック" pitchFamily="-110" charset="-128"/>
                </a:rPr>
                <a:t> </a:t>
              </a:r>
              <a:r>
                <a:rPr lang="en-US" sz="1600" b="0">
                  <a:solidFill>
                    <a:schemeClr val="tx1"/>
                  </a:solidFill>
                  <a:ea typeface="ＭＳ Ｐゴシック" pitchFamily="-110" charset="-128"/>
                </a:rPr>
                <a:t>     combined (Phys. Rev. C80, 055203, 2009)</a:t>
              </a:r>
              <a:endParaRPr lang="en-US" sz="1600" b="0">
                <a:solidFill>
                  <a:schemeClr val="tx1"/>
                </a:solidFill>
                <a:latin typeface="Arial" charset="0"/>
                <a:ea typeface="ＭＳ Ｐゴシック" pitchFamily="-110" charset="-128"/>
              </a:endParaRPr>
            </a:p>
          </p:txBody>
        </p:sp>
        <p:sp>
          <p:nvSpPr>
            <p:cNvPr id="42002" name="Oval 18"/>
            <p:cNvSpPr>
              <a:spLocks noChangeAspect="1" noChangeArrowheads="1"/>
            </p:cNvSpPr>
            <p:nvPr/>
          </p:nvSpPr>
          <p:spPr bwMode="auto">
            <a:xfrm>
              <a:off x="2491" y="2710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3600" b="0">
                <a:solidFill>
                  <a:schemeClr val="tx1"/>
                </a:solidFill>
                <a:latin typeface="Arial" charset="0"/>
                <a:ea typeface="ＭＳ Ｐゴシック" pitchFamily="-110" charset="-128"/>
              </a:endParaRPr>
            </a:p>
          </p:txBody>
        </p:sp>
        <p:grpSp>
          <p:nvGrpSpPr>
            <p:cNvPr id="42003" name="Group 15"/>
            <p:cNvGrpSpPr>
              <a:grpSpLocks/>
            </p:cNvGrpSpPr>
            <p:nvPr/>
          </p:nvGrpSpPr>
          <p:grpSpPr bwMode="auto">
            <a:xfrm>
              <a:off x="3345" y="2635"/>
              <a:ext cx="81" cy="230"/>
              <a:chOff x="1467" y="2413"/>
              <a:chExt cx="81" cy="230"/>
            </a:xfrm>
          </p:grpSpPr>
          <p:sp>
            <p:nvSpPr>
              <p:cNvPr id="42005" name="Rectangle 4"/>
              <p:cNvSpPr>
                <a:spLocks noChangeArrowheads="1"/>
              </p:cNvSpPr>
              <p:nvPr/>
            </p:nvSpPr>
            <p:spPr bwMode="auto">
              <a:xfrm>
                <a:off x="1467" y="2490"/>
                <a:ext cx="81" cy="81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3600" b="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endParaRPr>
              </a:p>
            </p:txBody>
          </p:sp>
          <p:cxnSp>
            <p:nvCxnSpPr>
              <p:cNvPr id="42006" name="Straight Connector 19"/>
              <p:cNvCxnSpPr>
                <a:cxnSpLocks noChangeShapeType="1"/>
              </p:cNvCxnSpPr>
              <p:nvPr/>
            </p:nvCxnSpPr>
            <p:spPr bwMode="auto">
              <a:xfrm rot="5400000">
                <a:off x="1393" y="2527"/>
                <a:ext cx="230" cy="1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42004" name="Straight Connector 17"/>
            <p:cNvCxnSpPr>
              <a:cxnSpLocks noChangeShapeType="1"/>
            </p:cNvCxnSpPr>
            <p:nvPr/>
          </p:nvCxnSpPr>
          <p:spPr bwMode="auto">
            <a:xfrm rot="5400000">
              <a:off x="2421" y="2747"/>
              <a:ext cx="224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199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992188"/>
            <a:ext cx="30638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16564" name="Group 20"/>
          <p:cNvGrpSpPr>
            <a:grpSpLocks/>
          </p:cNvGrpSpPr>
          <p:nvPr/>
        </p:nvGrpSpPr>
        <p:grpSpPr bwMode="auto">
          <a:xfrm>
            <a:off x="6043613" y="606425"/>
            <a:ext cx="3006725" cy="3405188"/>
            <a:chOff x="3807" y="382"/>
            <a:chExt cx="1894" cy="2145"/>
          </a:xfrm>
        </p:grpSpPr>
        <p:sp>
          <p:nvSpPr>
            <p:cNvPr id="41999" name="TextBox 20"/>
            <p:cNvSpPr txBox="1">
              <a:spLocks noChangeArrowheads="1"/>
            </p:cNvSpPr>
            <p:nvPr/>
          </p:nvSpPr>
          <p:spPr bwMode="auto">
            <a:xfrm>
              <a:off x="4501" y="382"/>
              <a:ext cx="9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sz="1800">
                  <a:ea typeface="ＭＳ Ｐゴシック" pitchFamily="-110" charset="-128"/>
                </a:rPr>
                <a:t>P</a:t>
              </a:r>
              <a:r>
                <a:rPr lang="en-US" sz="1800" baseline="-25000">
                  <a:ea typeface="ＭＳ Ｐゴシック" pitchFamily="-110" charset="-128"/>
                </a:rPr>
                <a:t>11</a:t>
              </a:r>
              <a:r>
                <a:rPr lang="en-US" sz="1800">
                  <a:ea typeface="ＭＳ Ｐゴシック" pitchFamily="-110" charset="-128"/>
                </a:rPr>
                <a:t>(1440)</a:t>
              </a:r>
            </a:p>
          </p:txBody>
        </p:sp>
        <p:pic>
          <p:nvPicPr>
            <p:cNvPr id="42000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" y="625"/>
              <a:ext cx="1894" cy="1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EA31C-7C38-48A6-80E7-65306B512517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0" y="20638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None/>
            </a:pPr>
            <a:r>
              <a:rPr lang="en-US" sz="3200" dirty="0" smtClean="0">
                <a:solidFill>
                  <a:srgbClr val="333399"/>
                </a:solidFill>
              </a:rPr>
              <a:t> </a:t>
            </a:r>
            <a:r>
              <a:rPr lang="en-US" sz="3200" b="1" dirty="0" err="1" smtClean="0">
                <a:solidFill>
                  <a:srgbClr val="333399"/>
                </a:solidFill>
              </a:rPr>
              <a:t>Electrocouplings</a:t>
            </a:r>
            <a:r>
              <a:rPr lang="en-US" sz="3200" b="1" dirty="0" smtClean="0">
                <a:solidFill>
                  <a:srgbClr val="333399"/>
                </a:solidFill>
              </a:rPr>
              <a:t> of </a:t>
            </a:r>
            <a:r>
              <a:rPr lang="en-US" sz="3200" dirty="0" smtClean="0">
                <a:solidFill>
                  <a:srgbClr val="333399"/>
                </a:solidFill>
              </a:rPr>
              <a:t>N(1520)D</a:t>
            </a:r>
            <a:r>
              <a:rPr lang="en-US" sz="3200" baseline="-25000" dirty="0" smtClean="0">
                <a:solidFill>
                  <a:srgbClr val="333399"/>
                </a:solidFill>
              </a:rPr>
              <a:t>13</a:t>
            </a:r>
            <a:r>
              <a:rPr lang="en-US" sz="3200" dirty="0">
                <a:solidFill>
                  <a:srgbClr val="333399"/>
                </a:solidFill>
              </a:rPr>
              <a:t> </a:t>
            </a:r>
            <a:r>
              <a:rPr lang="en-US" sz="3200" b="1" dirty="0" smtClean="0">
                <a:solidFill>
                  <a:srgbClr val="333399"/>
                </a:solidFill>
              </a:rPr>
              <a:t>and N(1535)S</a:t>
            </a:r>
            <a:r>
              <a:rPr lang="en-US" sz="3200" b="1" baseline="-25000" dirty="0" smtClean="0">
                <a:solidFill>
                  <a:srgbClr val="333399"/>
                </a:solidFill>
              </a:rPr>
              <a:t>11</a:t>
            </a:r>
            <a:endParaRPr lang="en-US" sz="3200" b="1" dirty="0" smtClean="0">
              <a:solidFill>
                <a:srgbClr val="333399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972368" y="1085066"/>
            <a:ext cx="3120910" cy="3311829"/>
            <a:chOff x="5972368" y="1085066"/>
            <a:chExt cx="3120910" cy="3311829"/>
          </a:xfrm>
        </p:grpSpPr>
        <p:pic>
          <p:nvPicPr>
            <p:cNvPr id="20" name="Picture 19" descr="d13_s12_0212_qmmb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2368" y="1085066"/>
              <a:ext cx="3120910" cy="331182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710509" y="3183920"/>
              <a:ext cx="7601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0" dirty="0">
                  <a:solidFill>
                    <a:schemeClr val="tx1"/>
                  </a:solidFill>
                </a:rPr>
                <a:t>S</a:t>
              </a:r>
              <a:r>
                <a:rPr lang="en-US" sz="3200" b="0" baseline="-25000" dirty="0" smtClean="0">
                  <a:solidFill>
                    <a:schemeClr val="tx1"/>
                  </a:solidFill>
                </a:rPr>
                <a:t>1/2</a:t>
              </a:r>
              <a:endParaRPr lang="en-US" sz="3200" b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 rot="16200000">
              <a:off x="5510333" y="1896490"/>
              <a:ext cx="1173163" cy="244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tIns="0" bIns="0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chemeClr val="tx1"/>
                  </a:solidFill>
                </a:rPr>
                <a:t>10</a:t>
              </a:r>
              <a:r>
                <a:rPr lang="en-US" sz="1600" baseline="30000" dirty="0">
                  <a:solidFill>
                    <a:schemeClr val="tx1"/>
                  </a:solidFill>
                </a:rPr>
                <a:t>-3</a:t>
              </a:r>
              <a:r>
                <a:rPr lang="en-US" sz="1600" dirty="0">
                  <a:solidFill>
                    <a:schemeClr val="tx1"/>
                  </a:solidFill>
                </a:rPr>
                <a:t> GeV</a:t>
              </a:r>
              <a:r>
                <a:rPr lang="en-US" sz="1600" baseline="30000" dirty="0">
                  <a:solidFill>
                    <a:schemeClr val="tx1"/>
                  </a:solidFill>
                </a:rPr>
                <a:t>-1/2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984405" y="2572167"/>
              <a:ext cx="232248" cy="865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2858" y="1068515"/>
            <a:ext cx="6176995" cy="3328380"/>
            <a:chOff x="162858" y="1068515"/>
            <a:chExt cx="6176995" cy="3328380"/>
          </a:xfrm>
        </p:grpSpPr>
        <p:pic>
          <p:nvPicPr>
            <p:cNvPr id="18" name="Picture 17" descr="d13_a12_0212_qmmb.eps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8693" y="1085065"/>
              <a:ext cx="3181160" cy="3311830"/>
            </a:xfrm>
            <a:prstGeom prst="rect">
              <a:avLst/>
            </a:prstGeom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 rot="16200000">
              <a:off x="2648039" y="1881638"/>
              <a:ext cx="1173163" cy="244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tIns="0" bIns="0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chemeClr val="tx1"/>
                  </a:solidFill>
                </a:rPr>
                <a:t>10</a:t>
              </a:r>
              <a:r>
                <a:rPr lang="en-US" sz="1600" baseline="30000" dirty="0">
                  <a:solidFill>
                    <a:schemeClr val="tx1"/>
                  </a:solidFill>
                </a:rPr>
                <a:t>-3</a:t>
              </a:r>
              <a:r>
                <a:rPr lang="en-US" sz="1600" dirty="0">
                  <a:solidFill>
                    <a:schemeClr val="tx1"/>
                  </a:solidFill>
                </a:rPr>
                <a:t> GeV</a:t>
              </a:r>
              <a:r>
                <a:rPr lang="en-US" sz="1600" baseline="30000" dirty="0">
                  <a:solidFill>
                    <a:schemeClr val="tx1"/>
                  </a:solidFill>
                </a:rPr>
                <a:t>-1/2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33034" y="3183921"/>
              <a:ext cx="8290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0" dirty="0" smtClean="0">
                  <a:solidFill>
                    <a:schemeClr val="tx1"/>
                  </a:solidFill>
                </a:rPr>
                <a:t>A</a:t>
              </a:r>
              <a:r>
                <a:rPr lang="en-US" sz="3200" b="0" baseline="-25000" dirty="0" smtClean="0">
                  <a:solidFill>
                    <a:schemeClr val="tx1"/>
                  </a:solidFill>
                </a:rPr>
                <a:t>1/2</a:t>
              </a:r>
              <a:endParaRPr lang="en-US" sz="3200" b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178149" y="2497591"/>
              <a:ext cx="232248" cy="865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2858" y="1068515"/>
              <a:ext cx="3240180" cy="3319144"/>
              <a:chOff x="5835722" y="1077751"/>
              <a:chExt cx="3240180" cy="3319144"/>
            </a:xfrm>
          </p:grpSpPr>
          <p:pic>
            <p:nvPicPr>
              <p:cNvPr id="19" name="Picture 18" descr="d13_a32_0212_qmmb.eps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948099" y="1077751"/>
                <a:ext cx="3127803" cy="3319144"/>
              </a:xfrm>
              <a:prstGeom prst="rect">
                <a:avLst/>
              </a:prstGeom>
            </p:spPr>
          </p:pic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5371378" y="1881857"/>
                <a:ext cx="1173163" cy="244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tIns="0" bIns="0">
                <a:spAutoFit/>
              </a:bodyPr>
              <a:lstStyle>
                <a:lvl1pPr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solidFill>
                      <a:schemeClr val="tx1"/>
                    </a:solidFill>
                  </a:rPr>
                  <a:t>10</a:t>
                </a:r>
                <a:r>
                  <a:rPr lang="en-US" sz="1600" baseline="30000" dirty="0">
                    <a:solidFill>
                      <a:schemeClr val="tx1"/>
                    </a:solidFill>
                  </a:rPr>
                  <a:t>-3</a:t>
                </a:r>
                <a:r>
                  <a:rPr lang="en-US" sz="1600" dirty="0">
                    <a:solidFill>
                      <a:schemeClr val="tx1"/>
                    </a:solidFill>
                  </a:rPr>
                  <a:t> GeV</a:t>
                </a:r>
                <a:r>
                  <a:rPr lang="en-US" sz="1600" baseline="30000" dirty="0">
                    <a:solidFill>
                      <a:schemeClr val="tx1"/>
                    </a:solidFill>
                  </a:rPr>
                  <a:t>-1/2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613857" y="1589907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sz="3200" b="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200" b="0" baseline="-25000" dirty="0" smtClean="0">
                    <a:solidFill>
                      <a:schemeClr val="tx1"/>
                    </a:solidFill>
                  </a:rPr>
                  <a:t>/2</a:t>
                </a:r>
                <a:endParaRPr lang="en-US" sz="3200" b="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5957829" y="2587556"/>
                <a:ext cx="232248" cy="865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0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6044769" y="2304442"/>
                <a:ext cx="116124" cy="4328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0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28" name="Rectangle 4"/>
          <p:cNvSpPr>
            <a:spLocks noChangeAspect="1" noChangeArrowheads="1"/>
          </p:cNvSpPr>
          <p:nvPr/>
        </p:nvSpPr>
        <p:spPr bwMode="auto">
          <a:xfrm>
            <a:off x="5811800" y="5090574"/>
            <a:ext cx="171450" cy="185738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cxnSp>
        <p:nvCxnSpPr>
          <p:cNvPr id="29" name="Straight Connector 28"/>
          <p:cNvCxnSpPr>
            <a:cxnSpLocks noChangeAspect="1"/>
          </p:cNvCxnSpPr>
          <p:nvPr/>
        </p:nvCxnSpPr>
        <p:spPr bwMode="auto">
          <a:xfrm rot="5400000">
            <a:off x="5624475" y="5174509"/>
            <a:ext cx="547687" cy="1588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angle 4"/>
          <p:cNvSpPr>
            <a:spLocks noChangeAspect="1" noChangeArrowheads="1"/>
          </p:cNvSpPr>
          <p:nvPr/>
        </p:nvSpPr>
        <p:spPr bwMode="auto">
          <a:xfrm>
            <a:off x="6866394" y="5064989"/>
            <a:ext cx="171450" cy="185738"/>
          </a:xfrm>
          <a:prstGeom prst="triangl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cxnSp>
        <p:nvCxnSpPr>
          <p:cNvPr id="31" name="Straight Connector 16"/>
          <p:cNvCxnSpPr>
            <a:cxnSpLocks noChangeAspect="1" noChangeShapeType="1"/>
          </p:cNvCxnSpPr>
          <p:nvPr/>
        </p:nvCxnSpPr>
        <p:spPr bwMode="auto">
          <a:xfrm rot="5400000">
            <a:off x="6678275" y="5178902"/>
            <a:ext cx="547687" cy="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5983077" y="4875874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800" b="1" baseline="30000" dirty="0" err="1">
                <a:solidFill>
                  <a:schemeClr val="accent2"/>
                </a:solidFill>
                <a:latin typeface="Symbol" pitchFamily="18" charset="2"/>
              </a:rPr>
              <a:t>+</a:t>
            </a:r>
            <a:r>
              <a:rPr lang="en-US" sz="1800" b="1" dirty="0" err="1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800" b="1" baseline="30000" dirty="0">
                <a:solidFill>
                  <a:schemeClr val="accent2"/>
                </a:solidFill>
                <a:latin typeface="Symbol" pitchFamily="18" charset="2"/>
              </a:rPr>
              <a:t>-</a:t>
            </a:r>
            <a:r>
              <a:rPr lang="en-US" sz="1800" b="1" dirty="0">
                <a:solidFill>
                  <a:schemeClr val="accent2"/>
                </a:solidFill>
                <a:latin typeface="+mn-lt"/>
              </a:rPr>
              <a:t>p </a:t>
            </a:r>
          </a:p>
          <a:p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>2012</a:t>
            </a:r>
            <a:endParaRPr lang="ru-RU" sz="1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7028855" y="4874084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1800" b="1" baseline="30000" dirty="0" err="1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sz="1800" b="1" dirty="0" err="1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1800" b="1" baseline="30000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p 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2010</a:t>
            </a: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Oval 18"/>
          <p:cNvSpPr>
            <a:spLocks noChangeAspect="1" noChangeArrowheads="1"/>
          </p:cNvSpPr>
          <p:nvPr/>
        </p:nvSpPr>
        <p:spPr bwMode="auto">
          <a:xfrm>
            <a:off x="7954814" y="5089983"/>
            <a:ext cx="171450" cy="17145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5" name="Straight Connector 34"/>
          <p:cNvCxnSpPr>
            <a:cxnSpLocks noChangeAspect="1"/>
          </p:cNvCxnSpPr>
          <p:nvPr/>
        </p:nvCxnSpPr>
        <p:spPr bwMode="auto">
          <a:xfrm rot="5400000">
            <a:off x="7764314" y="5177296"/>
            <a:ext cx="547687" cy="1587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8116536" y="4873235"/>
            <a:ext cx="64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N</a:t>
            </a:r>
            <a:r>
              <a:rPr lang="en-US" sz="18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endParaRPr lang="en-US" sz="1800" b="1" dirty="0" smtClean="0">
              <a:solidFill>
                <a:srgbClr val="FF0000"/>
              </a:solidFill>
              <a:latin typeface="Symbol" pitchFamily="18" charset="2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2009</a:t>
            </a:r>
            <a:endParaRPr lang="ru-RU" sz="18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9" name="Straight Connector 25"/>
          <p:cNvCxnSpPr>
            <a:cxnSpLocks noChangeShapeType="1"/>
          </p:cNvCxnSpPr>
          <p:nvPr/>
        </p:nvCxnSpPr>
        <p:spPr bwMode="auto">
          <a:xfrm>
            <a:off x="267991" y="5017108"/>
            <a:ext cx="495300" cy="1587"/>
          </a:xfrm>
          <a:prstGeom prst="line">
            <a:avLst/>
          </a:prstGeom>
          <a:noFill/>
          <a:ln w="22225" algn="ctr">
            <a:solidFill>
              <a:srgbClr val="FF00FF"/>
            </a:solidFill>
            <a:round/>
            <a:headEnd/>
            <a:tailEnd/>
          </a:ln>
        </p:spPr>
      </p:cxnSp>
      <p:sp>
        <p:nvSpPr>
          <p:cNvPr id="40" name="TextBox 26"/>
          <p:cNvSpPr txBox="1">
            <a:spLocks noChangeArrowheads="1"/>
          </p:cNvSpPr>
          <p:nvPr/>
        </p:nvSpPr>
        <p:spPr bwMode="auto">
          <a:xfrm>
            <a:off x="833141" y="4835289"/>
            <a:ext cx="44878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1600" b="0" dirty="0" smtClean="0">
                <a:solidFill>
                  <a:srgbClr val="FF33CC"/>
                </a:solidFill>
              </a:rPr>
              <a:t>Argonne Osaka / EBAC DCC MB </a:t>
            </a:r>
            <a:r>
              <a:rPr lang="en-US" sz="1600" b="0" dirty="0">
                <a:solidFill>
                  <a:srgbClr val="FF33CC"/>
                </a:solidFill>
              </a:rPr>
              <a:t>dressing </a:t>
            </a:r>
            <a:r>
              <a:rPr lang="en-US" sz="1600" b="0" dirty="0" smtClean="0">
                <a:solidFill>
                  <a:srgbClr val="FF33CC"/>
                </a:solidFill>
              </a:rPr>
              <a:t>(</a:t>
            </a:r>
            <a:r>
              <a:rPr lang="en-US" sz="1600" b="0" dirty="0">
                <a:solidFill>
                  <a:srgbClr val="FF33CC"/>
                </a:solidFill>
              </a:rPr>
              <a:t>absolute </a:t>
            </a:r>
            <a:r>
              <a:rPr lang="en-US" sz="1600" b="0" dirty="0" smtClean="0">
                <a:solidFill>
                  <a:srgbClr val="FF33CC"/>
                </a:solidFill>
              </a:rPr>
              <a:t>values)</a:t>
            </a:r>
            <a:endParaRPr lang="en-US" sz="1600" b="0" dirty="0">
              <a:solidFill>
                <a:srgbClr val="FF33CC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267991" y="5515352"/>
            <a:ext cx="508169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20"/>
          <p:cNvSpPr txBox="1">
            <a:spLocks noChangeArrowheads="1"/>
          </p:cNvSpPr>
          <p:nvPr/>
        </p:nvSpPr>
        <p:spPr bwMode="auto">
          <a:xfrm>
            <a:off x="834185" y="5341742"/>
            <a:ext cx="30568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1600" b="0" dirty="0" smtClean="0">
                <a:solidFill>
                  <a:schemeClr val="tx1"/>
                </a:solidFill>
              </a:rPr>
              <a:t>E. </a:t>
            </a:r>
            <a:r>
              <a:rPr lang="en-US" sz="1600" b="0" dirty="0" err="1" smtClean="0">
                <a:solidFill>
                  <a:schemeClr val="tx1"/>
                </a:solidFill>
              </a:rPr>
              <a:t>Santopinto</a:t>
            </a:r>
            <a:r>
              <a:rPr lang="en-US" sz="1600" b="0" dirty="0" smtClean="0">
                <a:solidFill>
                  <a:schemeClr val="tx1"/>
                </a:solidFill>
              </a:rPr>
              <a:t>, M. </a:t>
            </a:r>
            <a:r>
              <a:rPr lang="en-US" sz="1600" b="0" dirty="0" err="1" smtClean="0">
                <a:solidFill>
                  <a:schemeClr val="tx1"/>
                </a:solidFill>
              </a:rPr>
              <a:t>Giannini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hCQM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algn="l" eaLnBrk="0" hangingPunct="0"/>
            <a:r>
              <a:rPr lang="en-US" sz="1600" b="0" dirty="0">
                <a:solidFill>
                  <a:schemeClr val="tx1"/>
                </a:solidFill>
              </a:rPr>
              <a:t>PRC 86, 065202 (2012</a:t>
            </a:r>
            <a:r>
              <a:rPr lang="en-US" sz="1600" b="0" dirty="0" smtClean="0">
                <a:solidFill>
                  <a:schemeClr val="tx1"/>
                </a:solidFill>
              </a:rPr>
              <a:t>)</a:t>
            </a:r>
            <a:endParaRPr lang="en-US" sz="1600" b="0" dirty="0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828727" y="1085750"/>
            <a:ext cx="3121572" cy="3304417"/>
            <a:chOff x="5828727" y="1085750"/>
            <a:chExt cx="3121572" cy="3304417"/>
          </a:xfrm>
        </p:grpSpPr>
        <p:pic>
          <p:nvPicPr>
            <p:cNvPr id="44" name="Picture 43" descr="s11_a12_aps.eps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28727" y="1085750"/>
              <a:ext cx="3121572" cy="330441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641580" y="1580670"/>
              <a:ext cx="8290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0" dirty="0" smtClean="0">
                  <a:solidFill>
                    <a:schemeClr val="tx1"/>
                  </a:solidFill>
                </a:rPr>
                <a:t>A</a:t>
              </a:r>
              <a:r>
                <a:rPr lang="en-US" sz="3200" b="0" baseline="-25000" dirty="0" smtClean="0">
                  <a:solidFill>
                    <a:schemeClr val="tx1"/>
                  </a:solidFill>
                </a:rPr>
                <a:t>1/2</a:t>
              </a:r>
              <a:endParaRPr lang="en-US" sz="3200" b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 rot="16200000">
              <a:off x="5439516" y="1892532"/>
              <a:ext cx="1173163" cy="244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tIns="0" bIns="0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chemeClr val="tx1"/>
                  </a:solidFill>
                </a:rPr>
                <a:t>10</a:t>
              </a:r>
              <a:r>
                <a:rPr lang="en-US" sz="1600" baseline="30000" dirty="0">
                  <a:solidFill>
                    <a:schemeClr val="tx1"/>
                  </a:solidFill>
                </a:rPr>
                <a:t>-3</a:t>
              </a:r>
              <a:r>
                <a:rPr lang="en-US" sz="1600" dirty="0">
                  <a:solidFill>
                    <a:schemeClr val="tx1"/>
                  </a:solidFill>
                </a:rPr>
                <a:t> GeV</a:t>
              </a:r>
              <a:r>
                <a:rPr lang="en-US" sz="1600" baseline="30000" dirty="0">
                  <a:solidFill>
                    <a:schemeClr val="tx1"/>
                  </a:solidFill>
                </a:rPr>
                <a:t>-1/2</a:t>
              </a:r>
            </a:p>
          </p:txBody>
        </p:sp>
      </p:grpSp>
      <p:sp>
        <p:nvSpPr>
          <p:cNvPr id="47" name="Content Placeholder 1"/>
          <p:cNvSpPr txBox="1">
            <a:spLocks/>
          </p:cNvSpPr>
          <p:nvPr/>
        </p:nvSpPr>
        <p:spPr bwMode="auto">
          <a:xfrm>
            <a:off x="-3248" y="17390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3200" dirty="0" smtClean="0">
                <a:solidFill>
                  <a:srgbClr val="333399"/>
                </a:solidFill>
              </a:rPr>
              <a:t> </a:t>
            </a:r>
            <a:r>
              <a:rPr lang="en-US" sz="3200" b="1" dirty="0" err="1" smtClean="0">
                <a:solidFill>
                  <a:srgbClr val="333399"/>
                </a:solidFill>
              </a:rPr>
              <a:t>Electrocouplings</a:t>
            </a:r>
            <a:r>
              <a:rPr lang="en-US" sz="3200" b="1" dirty="0" smtClean="0">
                <a:solidFill>
                  <a:srgbClr val="333399"/>
                </a:solidFill>
              </a:rPr>
              <a:t> of N(1520)D</a:t>
            </a:r>
            <a:r>
              <a:rPr lang="en-US" sz="3200" b="1" baseline="-25000" dirty="0" smtClean="0">
                <a:solidFill>
                  <a:srgbClr val="333399"/>
                </a:solidFill>
              </a:rPr>
              <a:t>13</a:t>
            </a:r>
            <a:endParaRPr lang="en-US" sz="3200" b="1" dirty="0" smtClean="0">
              <a:solidFill>
                <a:srgbClr val="333399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84963" y="5835255"/>
            <a:ext cx="4100535" cy="584775"/>
            <a:chOff x="284963" y="5835255"/>
            <a:chExt cx="4100535" cy="584775"/>
          </a:xfrm>
        </p:grpSpPr>
        <p:sp>
          <p:nvSpPr>
            <p:cNvPr id="49" name="TextBox 20"/>
            <p:cNvSpPr txBox="1">
              <a:spLocks noChangeArrowheads="1"/>
            </p:cNvSpPr>
            <p:nvPr/>
          </p:nvSpPr>
          <p:spPr bwMode="auto">
            <a:xfrm>
              <a:off x="834185" y="5835255"/>
              <a:ext cx="355131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600" b="0" dirty="0" smtClean="0"/>
                <a:t>S. </a:t>
              </a:r>
              <a:r>
                <a:rPr lang="en-US" sz="1600" b="0" dirty="0" err="1" smtClean="0"/>
                <a:t>Capstick</a:t>
              </a:r>
              <a:r>
                <a:rPr lang="en-US" sz="1600" b="0" dirty="0" smtClean="0"/>
                <a:t>, B.D. </a:t>
              </a:r>
              <a:r>
                <a:rPr lang="en-US" sz="1600" b="0" dirty="0" err="1" smtClean="0"/>
                <a:t>Keister</a:t>
              </a:r>
              <a:r>
                <a:rPr lang="en-US" sz="1600" b="0" dirty="0" smtClean="0"/>
                <a:t> (</a:t>
              </a:r>
              <a:r>
                <a:rPr lang="en-US" sz="1600" b="0" dirty="0" err="1" smtClean="0"/>
                <a:t>rCQM</a:t>
              </a:r>
              <a:r>
                <a:rPr lang="en-US" sz="1600" b="0" dirty="0" smtClean="0"/>
                <a:t>)</a:t>
              </a:r>
              <a:endParaRPr lang="en-US" sz="1600" b="0" dirty="0"/>
            </a:p>
            <a:p>
              <a:pPr algn="l" eaLnBrk="0" hangingPunct="0"/>
              <a:r>
                <a:rPr lang="en-US" sz="1600" b="0" dirty="0" smtClean="0"/>
                <a:t>PRD51, 3598 (1995)</a:t>
              </a: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284963" y="6020776"/>
              <a:ext cx="488056" cy="794"/>
            </a:xfrm>
            <a:prstGeom prst="line">
              <a:avLst/>
            </a:prstGeom>
            <a:ln w="22225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795207" y="5714824"/>
            <a:ext cx="1643347" cy="584775"/>
            <a:chOff x="5721319" y="5714824"/>
            <a:chExt cx="1643347" cy="584775"/>
          </a:xfrm>
        </p:grpSpPr>
        <p:grpSp>
          <p:nvGrpSpPr>
            <p:cNvPr id="56" name="Group 55"/>
            <p:cNvGrpSpPr/>
            <p:nvPr/>
          </p:nvGrpSpPr>
          <p:grpSpPr>
            <a:xfrm>
              <a:off x="5721319" y="5746932"/>
              <a:ext cx="214815" cy="547687"/>
              <a:chOff x="5276088" y="4913654"/>
              <a:chExt cx="214815" cy="547687"/>
            </a:xfrm>
          </p:grpSpPr>
          <p:sp>
            <p:nvSpPr>
              <p:cNvPr id="54" name="Rectangle 4"/>
              <p:cNvSpPr>
                <a:spLocks noChangeArrowheads="1"/>
              </p:cNvSpPr>
              <p:nvPr/>
            </p:nvSpPr>
            <p:spPr bwMode="auto">
              <a:xfrm>
                <a:off x="5276088" y="5093041"/>
                <a:ext cx="214815" cy="185738"/>
              </a:xfrm>
              <a:prstGeom prst="triangle">
                <a:avLst/>
              </a:prstGeom>
              <a:solidFill>
                <a:srgbClr val="66FF33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cxnSp>
            <p:nvCxnSpPr>
              <p:cNvPr id="55" name="Straight Connector 16"/>
              <p:cNvCxnSpPr>
                <a:cxnSpLocks noChangeShapeType="1"/>
              </p:cNvCxnSpPr>
              <p:nvPr/>
            </p:nvCxnSpPr>
            <p:spPr bwMode="auto">
              <a:xfrm rot="5400000">
                <a:off x="5112544" y="5187498"/>
                <a:ext cx="547687" cy="0"/>
              </a:xfrm>
              <a:prstGeom prst="line">
                <a:avLst/>
              </a:prstGeom>
              <a:noFill/>
              <a:ln w="41275" algn="ctr">
                <a:solidFill>
                  <a:srgbClr val="66FF33"/>
                </a:solidFill>
                <a:round/>
                <a:headEnd/>
                <a:tailEnd/>
              </a:ln>
            </p:spPr>
          </p:cxnSp>
        </p:grpSp>
        <p:sp>
          <p:nvSpPr>
            <p:cNvPr id="57" name="TextBox 56"/>
            <p:cNvSpPr txBox="1"/>
            <p:nvPr/>
          </p:nvSpPr>
          <p:spPr>
            <a:xfrm>
              <a:off x="5931260" y="5714824"/>
              <a:ext cx="1433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66FF33"/>
                  </a:solidFill>
                  <a:latin typeface="Symbol" pitchFamily="18" charset="2"/>
                </a:rPr>
                <a:t>h</a:t>
              </a:r>
              <a:r>
                <a:rPr lang="en-US" sz="1600" dirty="0" err="1" smtClean="0">
                  <a:solidFill>
                    <a:srgbClr val="66FF33"/>
                  </a:solidFill>
                </a:rPr>
                <a:t>p</a:t>
              </a:r>
              <a:r>
                <a:rPr lang="en-US" sz="1600" dirty="0" smtClean="0">
                  <a:solidFill>
                    <a:srgbClr val="66FF33"/>
                  </a:solidFill>
                </a:rPr>
                <a:t> </a:t>
              </a:r>
            </a:p>
            <a:p>
              <a:r>
                <a:rPr lang="en-US" sz="1600" dirty="0" smtClean="0">
                  <a:solidFill>
                    <a:srgbClr val="66FF33"/>
                  </a:solidFill>
                </a:rPr>
                <a:t>CLAS/Hall-C </a:t>
              </a:r>
              <a:endParaRPr lang="en-US" sz="1600" dirty="0">
                <a:solidFill>
                  <a:srgbClr val="66FF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693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D14D7EBA-FF99-45CD-B33B-3010E2DCFDCB}" type="slidenum">
              <a:rPr lang="fr-FR" sz="1200" b="0"/>
              <a:pPr/>
              <a:t>27</a:t>
            </a:fld>
            <a:endParaRPr lang="fr-FR" sz="1200" b="0"/>
          </a:p>
        </p:txBody>
      </p:sp>
      <p:sp>
        <p:nvSpPr>
          <p:cNvPr id="46083" name="Title 1"/>
          <p:cNvSpPr>
            <a:spLocks noGrp="1"/>
          </p:cNvSpPr>
          <p:nvPr>
            <p:ph type="title" idx="4294967295"/>
          </p:nvPr>
        </p:nvSpPr>
        <p:spPr>
          <a:xfrm>
            <a:off x="0" y="22225"/>
            <a:ext cx="9144000" cy="609600"/>
          </a:xfrm>
        </p:spPr>
        <p:txBody>
          <a:bodyPr tIns="45720" bIns="45720"/>
          <a:lstStyle/>
          <a:p>
            <a:pPr eaLnBrk="1" hangingPunct="1"/>
            <a:r>
              <a:rPr lang="en-US" dirty="0" smtClean="0"/>
              <a:t> Dyson-Schwinger Equation (DSE) Approach</a:t>
            </a:r>
          </a:p>
        </p:txBody>
      </p:sp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390525" y="760848"/>
            <a:ext cx="8164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000" b="0" dirty="0">
                <a:ea typeface="ＭＳ Ｐゴシック" pitchFamily="-110" charset="-128"/>
              </a:rPr>
              <a:t>DSE approaches provide </a:t>
            </a:r>
            <a:r>
              <a:rPr lang="en-US" sz="2000" b="0" dirty="0" smtClean="0">
                <a:ea typeface="ＭＳ Ｐゴシック" pitchFamily="-110" charset="-128"/>
              </a:rPr>
              <a:t>links </a:t>
            </a:r>
            <a:r>
              <a:rPr lang="en-US" sz="2000" b="0" dirty="0">
                <a:ea typeface="ＭＳ Ｐゴシック" pitchFamily="-110" charset="-128"/>
              </a:rPr>
              <a:t>between dressed quark propagators, </a:t>
            </a:r>
            <a:r>
              <a:rPr lang="en-US" sz="2000" b="0" dirty="0" smtClean="0">
                <a:ea typeface="ＭＳ Ｐゴシック" pitchFamily="-110" charset="-128"/>
              </a:rPr>
              <a:t>form </a:t>
            </a:r>
            <a:r>
              <a:rPr lang="en-US" sz="2000" b="0" dirty="0">
                <a:ea typeface="ＭＳ Ｐゴシック" pitchFamily="-110" charset="-128"/>
              </a:rPr>
              <a:t>factors, scattering amplitudes, and QCD. </a:t>
            </a:r>
          </a:p>
        </p:txBody>
      </p:sp>
      <p:sp>
        <p:nvSpPr>
          <p:cNvPr id="46085" name="TextBox 8"/>
          <p:cNvSpPr txBox="1">
            <a:spLocks noChangeArrowheads="1"/>
          </p:cNvSpPr>
          <p:nvPr/>
        </p:nvSpPr>
        <p:spPr bwMode="auto">
          <a:xfrm>
            <a:off x="5753817" y="1709017"/>
            <a:ext cx="333476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en-US" sz="1800" b="0" dirty="0">
                <a:ea typeface="ＭＳ Ｐゴシック" pitchFamily="-110" charset="-128"/>
              </a:rPr>
              <a:t>N* </a:t>
            </a:r>
            <a:r>
              <a:rPr lang="en-US" sz="1800" b="0" dirty="0" err="1">
                <a:ea typeface="ＭＳ Ｐゴシック" pitchFamily="-110" charset="-128"/>
              </a:rPr>
              <a:t>electrocouplings</a:t>
            </a:r>
            <a:r>
              <a:rPr lang="en-US" sz="1800" b="0" dirty="0">
                <a:ea typeface="ＭＳ Ｐゴシック" pitchFamily="-110" charset="-128"/>
              </a:rPr>
              <a:t> can be determined by applying Bethe-</a:t>
            </a:r>
            <a:r>
              <a:rPr lang="en-US" sz="1800" b="0" dirty="0" err="1">
                <a:ea typeface="ＭＳ Ｐゴシック" pitchFamily="-110" charset="-128"/>
              </a:rPr>
              <a:t>Salpeter</a:t>
            </a:r>
            <a:r>
              <a:rPr lang="en-US" sz="1800" b="0" dirty="0">
                <a:ea typeface="ＭＳ Ｐゴシック" pitchFamily="-110" charset="-128"/>
              </a:rPr>
              <a:t> / </a:t>
            </a:r>
            <a:r>
              <a:rPr lang="en-US" sz="1800" b="0" dirty="0" err="1">
                <a:ea typeface="ＭＳ Ｐゴシック" pitchFamily="-110" charset="-128"/>
              </a:rPr>
              <a:t>Faddeev</a:t>
            </a:r>
            <a:r>
              <a:rPr lang="en-US" sz="1800" b="0" dirty="0">
                <a:ea typeface="ＭＳ Ｐゴシック" pitchFamily="-110" charset="-128"/>
              </a:rPr>
              <a:t> equations to </a:t>
            </a:r>
          </a:p>
          <a:p>
            <a:pPr algn="l" eaLnBrk="1" hangingPunct="1">
              <a:buFont typeface="Arial" charset="0"/>
              <a:buNone/>
            </a:pPr>
            <a:r>
              <a:rPr lang="en-US" sz="1800" b="0" dirty="0">
                <a:ea typeface="ＭＳ Ｐゴシック" pitchFamily="-110" charset="-128"/>
              </a:rPr>
              <a:t>3 dressed quarks while the  properties and interactions are derived from QCD. </a:t>
            </a:r>
            <a:endParaRPr lang="en-US" sz="1800" b="0" dirty="0" smtClean="0">
              <a:ea typeface="ＭＳ Ｐゴシック" pitchFamily="-110" charset="-128"/>
            </a:endParaRPr>
          </a:p>
          <a:p>
            <a:pPr algn="l" eaLnBrk="1" hangingPunct="1">
              <a:buFont typeface="Arial" charset="0"/>
              <a:buNone/>
            </a:pPr>
            <a:endParaRPr lang="en-US" sz="1800" b="0" dirty="0">
              <a:ea typeface="ＭＳ Ｐゴシック" pitchFamily="-110" charset="-128"/>
            </a:endParaRPr>
          </a:p>
          <a:p>
            <a:pPr algn="l" eaLnBrk="1" hangingPunct="1">
              <a:buFont typeface="Arial" charset="0"/>
              <a:buNone/>
            </a:pPr>
            <a:endParaRPr lang="en-US" sz="1800" b="0" dirty="0">
              <a:ea typeface="ＭＳ Ｐゴシック" pitchFamily="-110" charset="-128"/>
            </a:endParaRPr>
          </a:p>
          <a:p>
            <a:pPr algn="l" eaLnBrk="1" hangingPunct="1">
              <a:buFont typeface="Arial" charset="0"/>
              <a:buNone/>
            </a:pPr>
            <a:r>
              <a:rPr lang="en-US" sz="1800" b="0" dirty="0" smtClean="0">
                <a:ea typeface="ＭＳ Ｐゴシック" pitchFamily="-110" charset="-128"/>
              </a:rPr>
              <a:t>Impact of a modified momentum </a:t>
            </a:r>
            <a:r>
              <a:rPr lang="en-US" sz="1800" b="0" dirty="0">
                <a:ea typeface="ＭＳ Ｐゴシック" pitchFamily="-110" charset="-128"/>
              </a:rPr>
              <a:t>dependence </a:t>
            </a:r>
            <a:r>
              <a:rPr lang="en-US" sz="1800" b="0" dirty="0" smtClean="0">
                <a:ea typeface="ＭＳ Ｐゴシック" pitchFamily="-110" charset="-128"/>
              </a:rPr>
              <a:t>of </a:t>
            </a:r>
            <a:r>
              <a:rPr lang="en-US" sz="1800" b="0" dirty="0">
                <a:ea typeface="ＭＳ Ｐゴシック" pitchFamily="-110" charset="-128"/>
              </a:rPr>
              <a:t>the dressed-quark propagator.</a:t>
            </a:r>
          </a:p>
        </p:txBody>
      </p:sp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381000" y="5476875"/>
            <a:ext cx="8497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 b="0" dirty="0" smtClean="0">
                <a:solidFill>
                  <a:srgbClr val="993366"/>
                </a:solidFill>
                <a:ea typeface="ＭＳ Ｐゴシック" pitchFamily="-110" charset="-128"/>
              </a:rPr>
              <a:t>DSE </a:t>
            </a:r>
            <a:r>
              <a:rPr lang="en-US" sz="1800" b="0" dirty="0" err="1">
                <a:solidFill>
                  <a:srgbClr val="993366"/>
                </a:solidFill>
                <a:ea typeface="ＭＳ Ｐゴシック" pitchFamily="-110" charset="-128"/>
              </a:rPr>
              <a:t>electrocouplings</a:t>
            </a:r>
            <a:r>
              <a:rPr lang="en-US" sz="1800" b="0" dirty="0">
                <a:solidFill>
                  <a:srgbClr val="993366"/>
                </a:solidFill>
                <a:ea typeface="ＭＳ Ｐゴシック" pitchFamily="-110" charset="-128"/>
              </a:rPr>
              <a:t> of several excited nucleon states will </a:t>
            </a:r>
            <a:r>
              <a:rPr lang="en-US" sz="1800" b="0" dirty="0" smtClean="0">
                <a:solidFill>
                  <a:srgbClr val="993366"/>
                </a:solidFill>
                <a:ea typeface="ＭＳ Ｐゴシック" pitchFamily="-110" charset="-128"/>
              </a:rPr>
              <a:t>become </a:t>
            </a:r>
            <a:r>
              <a:rPr lang="en-US" sz="1800" b="0" dirty="0">
                <a:solidFill>
                  <a:srgbClr val="993366"/>
                </a:solidFill>
                <a:ea typeface="ＭＳ Ｐゴシック" pitchFamily="-110" charset="-128"/>
              </a:rPr>
              <a:t>available as part of the commitment of the Argonne </a:t>
            </a:r>
            <a:r>
              <a:rPr lang="en-US" sz="1800" b="0" dirty="0" smtClean="0">
                <a:solidFill>
                  <a:srgbClr val="993366"/>
                </a:solidFill>
                <a:ea typeface="ＭＳ Ｐゴシック" pitchFamily="-110" charset="-128"/>
              </a:rPr>
              <a:t>NL.</a:t>
            </a:r>
            <a:endParaRPr lang="en-US" sz="1800" b="0" dirty="0">
              <a:solidFill>
                <a:srgbClr val="993366"/>
              </a:solidFill>
              <a:ea typeface="ＭＳ Ｐゴシック" pitchFamily="-110" charset="-128"/>
            </a:endParaRPr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2382935" y="6165850"/>
            <a:ext cx="43527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dirty="0">
                <a:solidFill>
                  <a:srgbClr val="993366"/>
                </a:solidFill>
                <a:ea typeface="ＭＳ Ｐゴシック" pitchFamily="-110" charset="-128"/>
              </a:rPr>
              <a:t>Int. J. Mod. Phys. E, Vol. 22, 1330015 (2013) 1-99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0415" y="4402319"/>
            <a:ext cx="719108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Fit</a:t>
            </a:r>
            <a:endParaRPr lang="en-US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" y="1769989"/>
            <a:ext cx="5570252" cy="35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85245" y="5001924"/>
            <a:ext cx="408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I.C. </a:t>
            </a:r>
            <a:r>
              <a:rPr lang="en-US" sz="1800" b="0" dirty="0" err="1" smtClean="0"/>
              <a:t>Cloet</a:t>
            </a:r>
            <a:r>
              <a:rPr lang="en-US" sz="1800" b="0" dirty="0" smtClean="0"/>
              <a:t> et al., arXiv:1304.0855[</a:t>
            </a:r>
            <a:r>
              <a:rPr lang="en-US" sz="1800" b="0" dirty="0" err="1" smtClean="0"/>
              <a:t>nucl-th</a:t>
            </a:r>
            <a:r>
              <a:rPr lang="en-US" sz="1800" b="0" dirty="0" smtClean="0"/>
              <a:t>]</a:t>
            </a:r>
            <a:endParaRPr lang="en-US" sz="1800" b="0" dirty="0"/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2201216" y="1776611"/>
            <a:ext cx="1589" cy="2980218"/>
          </a:xfrm>
          <a:prstGeom prst="line">
            <a:avLst/>
          </a:prstGeom>
          <a:noFill/>
          <a:ln w="19050" algn="ctr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1380436" y="1783091"/>
            <a:ext cx="1589" cy="298021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745436" y="151751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CLAS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6167" y="1515246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93366"/>
                </a:solidFill>
              </a:rPr>
              <a:t>CLAS12</a:t>
            </a:r>
            <a:endParaRPr lang="en-US" sz="1400" dirty="0">
              <a:solidFill>
                <a:srgbClr val="9933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4947" y="1517510"/>
            <a:ext cx="50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EIC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3412" y="5001978"/>
            <a:ext cx="2432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ea typeface="ＭＳ Ｐゴシック" pitchFamily="-110" charset="-128"/>
              </a:rPr>
              <a:t>Q</a:t>
            </a:r>
            <a:r>
              <a:rPr lang="en-US" sz="1600" b="0" baseline="30000" dirty="0" smtClean="0">
                <a:solidFill>
                  <a:srgbClr val="FF0000"/>
                </a:solidFill>
                <a:ea typeface="ＭＳ Ｐゴシック" pitchFamily="-110" charset="-128"/>
              </a:rPr>
              <a:t>2</a:t>
            </a:r>
            <a:r>
              <a:rPr lang="en-US" sz="1600" b="0" dirty="0" smtClean="0">
                <a:solidFill>
                  <a:srgbClr val="FF0000"/>
                </a:solidFill>
                <a:ea typeface="ＭＳ Ｐゴシック" pitchFamily="-110" charset="-128"/>
              </a:rPr>
              <a:t> </a:t>
            </a:r>
            <a:r>
              <a:rPr lang="en-US" sz="1600" b="0" dirty="0">
                <a:solidFill>
                  <a:srgbClr val="FF0000"/>
                </a:solidFill>
                <a:ea typeface="ＭＳ Ｐゴシック" pitchFamily="-110" charset="-128"/>
              </a:rPr>
              <a:t>= </a:t>
            </a:r>
            <a:r>
              <a:rPr lang="en-US" sz="1600" b="0" dirty="0" smtClean="0">
                <a:solidFill>
                  <a:srgbClr val="FF0000"/>
                </a:solidFill>
                <a:ea typeface="ＭＳ Ｐゴシック" pitchFamily="-110" charset="-128"/>
              </a:rPr>
              <a:t>2.75 GeV</a:t>
            </a:r>
            <a:r>
              <a:rPr lang="en-US" sz="1600" b="0" baseline="30000" dirty="0" smtClean="0">
                <a:solidFill>
                  <a:srgbClr val="FF0000"/>
                </a:solidFill>
                <a:ea typeface="ＭＳ Ｐゴシック" pitchFamily="-110" charset="-128"/>
              </a:rPr>
              <a:t>2     </a:t>
            </a:r>
            <a:r>
              <a:rPr lang="en-US" sz="1600" b="0" dirty="0" smtClean="0">
                <a:solidFill>
                  <a:srgbClr val="993366"/>
                </a:solidFill>
                <a:ea typeface="ＭＳ Ｐゴシック" pitchFamily="-110" charset="-128"/>
              </a:rPr>
              <a:t>12 </a:t>
            </a:r>
            <a:r>
              <a:rPr lang="en-US" sz="1600" b="0" dirty="0">
                <a:solidFill>
                  <a:srgbClr val="993366"/>
                </a:solidFill>
                <a:ea typeface="ＭＳ Ｐゴシック" pitchFamily="-110" charset="-128"/>
              </a:rPr>
              <a:t>GeV</a:t>
            </a:r>
            <a:r>
              <a:rPr lang="en-US" sz="1600" b="0" baseline="30000" dirty="0">
                <a:solidFill>
                  <a:srgbClr val="993366"/>
                </a:solidFill>
                <a:ea typeface="ＭＳ Ｐゴシック" pitchFamily="-110" charset="-128"/>
              </a:rPr>
              <a:t>2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8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D14D7EBA-FF99-45CD-B33B-3010E2DCFDCB}" type="slidenum">
              <a:rPr lang="fr-FR" sz="1200" b="0"/>
              <a:pPr/>
              <a:t>28</a:t>
            </a:fld>
            <a:endParaRPr lang="fr-FR" sz="1200" b="0"/>
          </a:p>
        </p:txBody>
      </p:sp>
      <p:sp>
        <p:nvSpPr>
          <p:cNvPr id="46083" name="Title 1"/>
          <p:cNvSpPr>
            <a:spLocks noGrp="1"/>
          </p:cNvSpPr>
          <p:nvPr>
            <p:ph type="title" idx="4294967295"/>
          </p:nvPr>
        </p:nvSpPr>
        <p:spPr>
          <a:xfrm>
            <a:off x="0" y="22225"/>
            <a:ext cx="9144000" cy="609600"/>
          </a:xfrm>
        </p:spPr>
        <p:txBody>
          <a:bodyPr tIns="45720" bIns="45720"/>
          <a:lstStyle/>
          <a:p>
            <a:pPr eaLnBrk="1" hangingPunct="1"/>
            <a:r>
              <a:rPr lang="en-US" smtClean="0"/>
              <a:t> Dyson-Schwinger Equation (DSE) Approach</a:t>
            </a:r>
          </a:p>
        </p:txBody>
      </p:sp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390525" y="757404"/>
            <a:ext cx="8164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000" b="0" dirty="0">
                <a:ea typeface="ＭＳ Ｐゴシック" pitchFamily="-110" charset="-128"/>
              </a:rPr>
              <a:t>DSE approaches provide </a:t>
            </a:r>
            <a:r>
              <a:rPr lang="en-US" sz="2000" b="0" dirty="0" smtClean="0">
                <a:ea typeface="ＭＳ Ｐゴシック" pitchFamily="-110" charset="-128"/>
              </a:rPr>
              <a:t>links </a:t>
            </a:r>
            <a:r>
              <a:rPr lang="en-US" sz="2000" b="0" dirty="0">
                <a:ea typeface="ＭＳ Ｐゴシック" pitchFamily="-110" charset="-128"/>
              </a:rPr>
              <a:t>between dressed quark propagators, </a:t>
            </a:r>
            <a:r>
              <a:rPr lang="en-US" sz="2000" b="0" dirty="0" smtClean="0">
                <a:ea typeface="ＭＳ Ｐゴシック" pitchFamily="-110" charset="-128"/>
              </a:rPr>
              <a:t>form </a:t>
            </a:r>
            <a:r>
              <a:rPr lang="en-US" sz="2000" b="0" dirty="0">
                <a:ea typeface="ＭＳ Ｐゴシック" pitchFamily="-110" charset="-128"/>
              </a:rPr>
              <a:t>factors, scattering amplitudes, and QCD. </a:t>
            </a:r>
          </a:p>
        </p:txBody>
      </p:sp>
      <p:sp>
        <p:nvSpPr>
          <p:cNvPr id="46085" name="TextBox 8"/>
          <p:cNvSpPr txBox="1">
            <a:spLocks noChangeArrowheads="1"/>
          </p:cNvSpPr>
          <p:nvPr/>
        </p:nvSpPr>
        <p:spPr bwMode="auto">
          <a:xfrm>
            <a:off x="5735345" y="1579713"/>
            <a:ext cx="33255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en-US" sz="1800" b="0" dirty="0">
                <a:ea typeface="ＭＳ Ｐゴシック" pitchFamily="-110" charset="-128"/>
              </a:rPr>
              <a:t>N* </a:t>
            </a:r>
            <a:r>
              <a:rPr lang="en-US" sz="1800" b="0" dirty="0" err="1">
                <a:ea typeface="ＭＳ Ｐゴシック" pitchFamily="-110" charset="-128"/>
              </a:rPr>
              <a:t>electrocouplings</a:t>
            </a:r>
            <a:r>
              <a:rPr lang="en-US" sz="1800" b="0" dirty="0">
                <a:ea typeface="ＭＳ Ｐゴシック" pitchFamily="-110" charset="-128"/>
              </a:rPr>
              <a:t> can be determined by applying Bethe-</a:t>
            </a:r>
            <a:r>
              <a:rPr lang="en-US" sz="1800" b="0" dirty="0" err="1">
                <a:ea typeface="ＭＳ Ｐゴシック" pitchFamily="-110" charset="-128"/>
              </a:rPr>
              <a:t>Salpeter</a:t>
            </a:r>
            <a:r>
              <a:rPr lang="en-US" sz="1800" b="0" dirty="0">
                <a:ea typeface="ＭＳ Ｐゴシック" pitchFamily="-110" charset="-128"/>
              </a:rPr>
              <a:t> / </a:t>
            </a:r>
            <a:r>
              <a:rPr lang="en-US" sz="1800" b="0" dirty="0" err="1">
                <a:ea typeface="ＭＳ Ｐゴシック" pitchFamily="-110" charset="-128"/>
              </a:rPr>
              <a:t>Faddeev</a:t>
            </a:r>
            <a:r>
              <a:rPr lang="en-US" sz="1800" b="0" dirty="0">
                <a:ea typeface="ＭＳ Ｐゴシック" pitchFamily="-110" charset="-128"/>
              </a:rPr>
              <a:t> equations to </a:t>
            </a:r>
          </a:p>
          <a:p>
            <a:pPr algn="l" eaLnBrk="1" hangingPunct="1">
              <a:buFont typeface="Arial" charset="0"/>
              <a:buNone/>
            </a:pPr>
            <a:r>
              <a:rPr lang="en-US" sz="1800" b="0" dirty="0">
                <a:ea typeface="ＭＳ Ｐゴシック" pitchFamily="-110" charset="-128"/>
              </a:rPr>
              <a:t>3 dressed quarks while the  properties and interactions are derived from QCD. </a:t>
            </a:r>
            <a:endParaRPr lang="en-US" sz="1800" b="0" dirty="0" smtClean="0">
              <a:ea typeface="ＭＳ Ｐゴシック" pitchFamily="-110" charset="-128"/>
            </a:endParaRPr>
          </a:p>
          <a:p>
            <a:pPr algn="l" eaLnBrk="1" hangingPunct="1">
              <a:buFont typeface="Arial" charset="0"/>
              <a:buNone/>
            </a:pPr>
            <a:endParaRPr lang="en-US" sz="1800" b="0" dirty="0">
              <a:ea typeface="ＭＳ Ｐゴシック" pitchFamily="-110" charset="-128"/>
            </a:endParaRPr>
          </a:p>
          <a:p>
            <a:pPr algn="l" eaLnBrk="1" hangingPunct="1">
              <a:buFont typeface="Arial" charset="0"/>
              <a:buNone/>
            </a:pPr>
            <a:r>
              <a:rPr lang="en-US" sz="1800" b="0" dirty="0" smtClean="0">
                <a:ea typeface="ＭＳ Ｐゴシック" pitchFamily="-110" charset="-128"/>
              </a:rPr>
              <a:t>DSE calculations of elastic and transition form factors are </a:t>
            </a:r>
            <a:r>
              <a:rPr lang="en-US" sz="1800" b="0" dirty="0">
                <a:ea typeface="ＭＳ Ｐゴシック" pitchFamily="-110" charset="-128"/>
              </a:rPr>
              <a:t>very sensitive to the momentum dependence of the dressed-quark propagator.</a:t>
            </a:r>
          </a:p>
        </p:txBody>
      </p:sp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381000" y="5476875"/>
            <a:ext cx="8497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 b="0" dirty="0" smtClean="0">
                <a:solidFill>
                  <a:srgbClr val="993366"/>
                </a:solidFill>
                <a:ea typeface="ＭＳ Ｐゴシック" pitchFamily="-110" charset="-128"/>
              </a:rPr>
              <a:t>DSE </a:t>
            </a:r>
            <a:r>
              <a:rPr lang="en-US" sz="1800" b="0" dirty="0" err="1">
                <a:solidFill>
                  <a:srgbClr val="993366"/>
                </a:solidFill>
                <a:ea typeface="ＭＳ Ｐゴシック" pitchFamily="-110" charset="-128"/>
              </a:rPr>
              <a:t>electrocouplings</a:t>
            </a:r>
            <a:r>
              <a:rPr lang="en-US" sz="1800" b="0" dirty="0">
                <a:solidFill>
                  <a:srgbClr val="993366"/>
                </a:solidFill>
                <a:ea typeface="ＭＳ Ｐゴシック" pitchFamily="-110" charset="-128"/>
              </a:rPr>
              <a:t> of several excited nucleon states will </a:t>
            </a:r>
            <a:r>
              <a:rPr lang="en-US" sz="1800" b="0" dirty="0" smtClean="0">
                <a:solidFill>
                  <a:srgbClr val="993366"/>
                </a:solidFill>
                <a:ea typeface="ＭＳ Ｐゴシック" pitchFamily="-110" charset="-128"/>
              </a:rPr>
              <a:t>become </a:t>
            </a:r>
            <a:r>
              <a:rPr lang="en-US" sz="1800" b="0" dirty="0">
                <a:solidFill>
                  <a:srgbClr val="993366"/>
                </a:solidFill>
                <a:ea typeface="ＭＳ Ｐゴシック" pitchFamily="-110" charset="-128"/>
              </a:rPr>
              <a:t>available as part of the commitment of the Argonne </a:t>
            </a:r>
            <a:r>
              <a:rPr lang="en-US" sz="1800" b="0" dirty="0" smtClean="0">
                <a:solidFill>
                  <a:srgbClr val="993366"/>
                </a:solidFill>
                <a:ea typeface="ＭＳ Ｐゴシック" pitchFamily="-110" charset="-128"/>
              </a:rPr>
              <a:t>NL.</a:t>
            </a:r>
            <a:endParaRPr lang="en-US" sz="1800" b="0" dirty="0">
              <a:solidFill>
                <a:srgbClr val="993366"/>
              </a:solidFill>
              <a:ea typeface="ＭＳ Ｐゴシック" pitchFamily="-110" charset="-128"/>
            </a:endParaRPr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2382935" y="6165850"/>
            <a:ext cx="43527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dirty="0">
                <a:solidFill>
                  <a:srgbClr val="993366"/>
                </a:solidFill>
                <a:ea typeface="ＭＳ Ｐゴシック" pitchFamily="-110" charset="-128"/>
              </a:rPr>
              <a:t>Int. J. Mod. Phys. E, Vol. 22, 1330015 (2013) 1-99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0415" y="4402319"/>
            <a:ext cx="719108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Fit</a:t>
            </a:r>
            <a:endParaRPr lang="en-US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" y="1760462"/>
            <a:ext cx="5596979" cy="346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85245" y="5001924"/>
            <a:ext cx="408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I.C. </a:t>
            </a:r>
            <a:r>
              <a:rPr lang="en-US" sz="1800" b="0" dirty="0" err="1" smtClean="0"/>
              <a:t>Cloet</a:t>
            </a:r>
            <a:r>
              <a:rPr lang="en-US" sz="1800" b="0" dirty="0" smtClean="0"/>
              <a:t> et al., arXiv:1304.0855[</a:t>
            </a:r>
            <a:r>
              <a:rPr lang="en-US" sz="1800" b="0" dirty="0" err="1" smtClean="0"/>
              <a:t>nucl-th</a:t>
            </a:r>
            <a:r>
              <a:rPr lang="en-US" sz="1800" b="0" dirty="0" smtClean="0"/>
              <a:t>]</a:t>
            </a:r>
            <a:endParaRPr lang="en-US" sz="1800" b="0" dirty="0"/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2976208" y="1783091"/>
            <a:ext cx="1590" cy="288083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589200" y="1498054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CLAS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0631" y="1495790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93366"/>
                </a:solidFill>
              </a:rPr>
              <a:t>CLAS12</a:t>
            </a:r>
            <a:endParaRPr lang="en-US" sz="14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887" y="2928026"/>
            <a:ext cx="5190752" cy="36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D14D7EBA-FF99-45CD-B33B-3010E2DCFDCB}" type="slidenum">
              <a:rPr lang="fr-FR" sz="1200" b="0"/>
              <a:pPr/>
              <a:t>29</a:t>
            </a:fld>
            <a:endParaRPr lang="fr-FR" sz="1200" b="0"/>
          </a:p>
        </p:txBody>
      </p:sp>
      <p:sp>
        <p:nvSpPr>
          <p:cNvPr id="46083" name="Title 1"/>
          <p:cNvSpPr>
            <a:spLocks noGrp="1"/>
          </p:cNvSpPr>
          <p:nvPr>
            <p:ph type="title" idx="4294967295"/>
          </p:nvPr>
        </p:nvSpPr>
        <p:spPr>
          <a:xfrm>
            <a:off x="0" y="2769"/>
            <a:ext cx="9144000" cy="609600"/>
          </a:xfrm>
        </p:spPr>
        <p:txBody>
          <a:bodyPr tIns="45720" bIns="45720"/>
          <a:lstStyle/>
          <a:p>
            <a:pPr eaLnBrk="1" hangingPunct="1"/>
            <a:r>
              <a:rPr lang="en-US" dirty="0" smtClean="0"/>
              <a:t> Anomalous </a:t>
            </a:r>
            <a:r>
              <a:rPr lang="en-US" dirty="0"/>
              <a:t>Magnetic </a:t>
            </a:r>
            <a:r>
              <a:rPr lang="en-US" dirty="0" smtClean="0"/>
              <a:t>Moment in DSE Approach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" y="632143"/>
            <a:ext cx="43719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903618" y="734436"/>
            <a:ext cx="11336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r>
              <a:rPr lang="nb-NO" sz="1800" b="0" dirty="0" smtClean="0"/>
              <a:t>J. Segovia</a:t>
            </a:r>
            <a:endParaRPr lang="en-US" sz="1800" b="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85084" y="3986161"/>
            <a:ext cx="348762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pPr algn="l"/>
            <a:r>
              <a:rPr lang="nb-NO" sz="1600" b="0" dirty="0" smtClean="0">
                <a:solidFill>
                  <a:schemeClr val="tx1"/>
                </a:solidFill>
              </a:rPr>
              <a:t>L. Chang et al., PRL 106 (2011) 072001</a:t>
            </a:r>
            <a:endParaRPr lang="en-US" sz="1600" b="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65505" y="1190509"/>
            <a:ext cx="4108839" cy="1352085"/>
            <a:chOff x="4840609" y="1034861"/>
            <a:chExt cx="4108839" cy="1352085"/>
          </a:xfrm>
        </p:grpSpPr>
        <p:sp>
          <p:nvSpPr>
            <p:cNvPr id="11" name="TextBox 10"/>
            <p:cNvSpPr txBox="1"/>
            <p:nvPr/>
          </p:nvSpPr>
          <p:spPr>
            <a:xfrm>
              <a:off x="5578167" y="1376050"/>
              <a:ext cx="2608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 smtClean="0">
                  <a:solidFill>
                    <a:schemeClr val="tx1"/>
                  </a:solidFill>
                </a:rPr>
                <a:t>sophisticated interaction</a:t>
              </a:r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68896" y="1034861"/>
              <a:ext cx="2289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 smtClean="0"/>
                <a:t>contact interaction</a:t>
              </a:r>
              <a:endParaRPr lang="en-US" sz="1800" b="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98584" y="2017614"/>
              <a:ext cx="3350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FF0000"/>
                  </a:solidFill>
                </a:rPr>
                <a:t>r</a:t>
              </a:r>
              <a:r>
                <a:rPr lang="en-US" sz="1800" b="0" dirty="0" smtClean="0">
                  <a:solidFill>
                    <a:srgbClr val="FF0000"/>
                  </a:solidFill>
                </a:rPr>
                <a:t>enormalized at real photon point</a:t>
              </a:r>
              <a:endParaRPr lang="en-US" sz="1800" b="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Connector 34"/>
            <p:cNvCxnSpPr>
              <a:cxnSpLocks noChangeShapeType="1"/>
            </p:cNvCxnSpPr>
            <p:nvPr/>
          </p:nvCxnSpPr>
          <p:spPr bwMode="auto">
            <a:xfrm>
              <a:off x="4845326" y="1577396"/>
              <a:ext cx="713035" cy="1896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35"/>
            <p:cNvCxnSpPr>
              <a:cxnSpLocks noChangeShapeType="1"/>
            </p:cNvCxnSpPr>
            <p:nvPr/>
          </p:nvCxnSpPr>
          <p:spPr bwMode="auto">
            <a:xfrm>
              <a:off x="4845326" y="2245835"/>
              <a:ext cx="713035" cy="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4840609" y="1225077"/>
              <a:ext cx="760570" cy="0"/>
            </a:xfrm>
            <a:prstGeom prst="line">
              <a:avLst/>
            </a:prstGeom>
            <a:noFill/>
            <a:ln w="25400" algn="ctr">
              <a:solidFill>
                <a:srgbClr val="3333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5"/>
            <p:cNvCxnSpPr>
              <a:cxnSpLocks noChangeShapeType="1"/>
            </p:cNvCxnSpPr>
            <p:nvPr/>
          </p:nvCxnSpPr>
          <p:spPr bwMode="auto">
            <a:xfrm>
              <a:off x="4850134" y="1845785"/>
              <a:ext cx="713035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17"/>
            <p:cNvSpPr txBox="1"/>
            <p:nvPr/>
          </p:nvSpPr>
          <p:spPr>
            <a:xfrm>
              <a:off x="5587692" y="1642750"/>
              <a:ext cx="2882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</a:rPr>
                <a:t>w</a:t>
              </a:r>
              <a:r>
                <a:rPr lang="en-US" sz="1800" b="0" dirty="0" smtClean="0">
                  <a:solidFill>
                    <a:schemeClr val="tx1"/>
                  </a:solidFill>
                </a:rPr>
                <a:t>ith momentum dependent </a:t>
              </a:r>
              <a:r>
                <a:rPr lang="en-US" sz="1800" b="0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k</a:t>
              </a:r>
              <a:endParaRPr lang="en-US" sz="1800" b="0" dirty="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21" name="Straight Connector 34"/>
            <p:cNvCxnSpPr>
              <a:cxnSpLocks noChangeShapeType="1"/>
            </p:cNvCxnSpPr>
            <p:nvPr/>
          </p:nvCxnSpPr>
          <p:spPr bwMode="auto">
            <a:xfrm>
              <a:off x="4840609" y="2177471"/>
              <a:ext cx="713035" cy="1896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330418" y="4622585"/>
            <a:ext cx="33255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en-US" sz="1800" b="0" dirty="0" smtClean="0">
                <a:ea typeface="ＭＳ Ｐゴシック" pitchFamily="-110" charset="-128"/>
              </a:rPr>
              <a:t>The DSE calculation of  R</a:t>
            </a:r>
            <a:r>
              <a:rPr lang="en-US" sz="1800" b="0" baseline="-25000" dirty="0" smtClean="0">
                <a:ea typeface="ＭＳ Ｐゴシック" pitchFamily="-110" charset="-128"/>
              </a:rPr>
              <a:t>EM</a:t>
            </a:r>
            <a:r>
              <a:rPr lang="en-US" sz="1800" b="0" dirty="0" smtClean="0">
                <a:ea typeface="ＭＳ Ｐゴシック" pitchFamily="-110" charset="-128"/>
              </a:rPr>
              <a:t> zero crossing is sensitive </a:t>
            </a:r>
            <a:r>
              <a:rPr lang="en-US" sz="1800" b="0" dirty="0">
                <a:ea typeface="ＭＳ Ｐゴシック" pitchFamily="-110" charset="-128"/>
              </a:rPr>
              <a:t>to the momentum </a:t>
            </a:r>
            <a:r>
              <a:rPr lang="en-US" sz="1800" b="0" dirty="0" smtClean="0">
                <a:ea typeface="ＭＳ Ｐゴシック" pitchFamily="-110" charset="-128"/>
              </a:rPr>
              <a:t>dependent anomalous magnetic moment  of </a:t>
            </a:r>
            <a:r>
              <a:rPr lang="en-US" sz="1800" b="0" dirty="0">
                <a:ea typeface="ＭＳ Ｐゴシック" pitchFamily="-110" charset="-128"/>
              </a:rPr>
              <a:t>the </a:t>
            </a:r>
            <a:r>
              <a:rPr lang="en-US" sz="1800" b="0" dirty="0" smtClean="0">
                <a:ea typeface="ＭＳ Ｐゴシック" pitchFamily="-110" charset="-128"/>
              </a:rPr>
              <a:t>dressed-quark.</a:t>
            </a:r>
            <a:endParaRPr lang="en-US" sz="1800" b="0" dirty="0"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9386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079670DE-A98C-4229-9125-6E3290219948}" type="slidenum">
              <a:rPr lang="fr-FR" sz="1200" b="0"/>
              <a:pPr/>
              <a:t>3</a:t>
            </a:fld>
            <a:endParaRPr lang="fr-FR" sz="1200" b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35960"/>
            <a:ext cx="9144000" cy="566738"/>
          </a:xfrm>
          <a:prstGeom prst="rect">
            <a:avLst/>
          </a:prstGeom>
        </p:spPr>
        <p:txBody>
          <a:bodyPr t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 smtClean="0"/>
              <a:t>Hydrogen Spectroscopy </a:t>
            </a:r>
            <a:r>
              <a:rPr lang="en-US" sz="4000" kern="0" dirty="0" smtClean="0">
                <a:solidFill>
                  <a:srgbClr val="993366"/>
                </a:solidFill>
              </a:rPr>
              <a:t>and</a:t>
            </a:r>
            <a:r>
              <a:rPr lang="en-US" sz="4000" kern="0" dirty="0" smtClean="0"/>
              <a:t> QED</a:t>
            </a:r>
            <a:endParaRPr lang="en-US" sz="40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669205"/>
            <a:ext cx="8978900" cy="191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36" y="2746672"/>
            <a:ext cx="3009900" cy="3009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9" y="2392218"/>
            <a:ext cx="3341493" cy="407435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29708" y="2728200"/>
            <a:ext cx="8255840" cy="3512847"/>
            <a:chOff x="729708" y="2728200"/>
            <a:chExt cx="8255840" cy="35128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416" y="5909577"/>
              <a:ext cx="2961132" cy="33147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217650" y="2728200"/>
              <a:ext cx="782587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</a:p>
            <a:p>
              <a:r>
                <a:rPr lang="en-US" dirty="0" smtClean="0"/>
                <a:t>E</a:t>
              </a:r>
            </a:p>
            <a:p>
              <a:r>
                <a:rPr lang="en-US" dirty="0" smtClean="0"/>
                <a:t>D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08" y="4076625"/>
              <a:ext cx="2576948" cy="62707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780145" y="5994400"/>
            <a:ext cx="3097896" cy="472171"/>
            <a:chOff x="2780145" y="5994400"/>
            <a:chExt cx="3097896" cy="47217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780145" y="5994400"/>
              <a:ext cx="3097896" cy="472171"/>
            </a:xfrm>
            <a:prstGeom prst="rect">
              <a:avLst/>
            </a:prstGeom>
            <a:solidFill>
              <a:srgbClr val="990033">
                <a:alpha val="2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95282" y="6023948"/>
              <a:ext cx="239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/>
                <a:t>Proton Radius Puzzle</a:t>
              </a:r>
              <a:endParaRPr lang="en-US" sz="20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799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F0332358-6C52-4808-8C59-6A8D1FF7DC91}" type="slidenum">
              <a:rPr lang="fr-FR" sz="1200" b="0"/>
              <a:pPr/>
              <a:t>30</a:t>
            </a:fld>
            <a:endParaRPr lang="fr-FR" sz="1200" b="0"/>
          </a:p>
        </p:txBody>
      </p:sp>
      <p:sp>
        <p:nvSpPr>
          <p:cNvPr id="47110" name="TextBox 14"/>
          <p:cNvSpPr txBox="1">
            <a:spLocks noChangeArrowheads="1"/>
          </p:cNvSpPr>
          <p:nvPr/>
        </p:nvSpPr>
        <p:spPr bwMode="auto">
          <a:xfrm>
            <a:off x="182563" y="4274649"/>
            <a:ext cx="88931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1600" b="0" dirty="0" smtClean="0">
                <a:ea typeface="ＭＳ Ｐゴシック" pitchFamily="-110" charset="-128"/>
              </a:rPr>
              <a:t>Lattice QCD </a:t>
            </a:r>
            <a:r>
              <a:rPr lang="en-US" sz="1600" b="0" dirty="0">
                <a:ea typeface="ＭＳ Ｐゴシック" pitchFamily="-110" charset="-128"/>
              </a:rPr>
              <a:t>calculations of </a:t>
            </a:r>
            <a:r>
              <a:rPr lang="en-US" sz="1600" b="0" dirty="0" smtClean="0">
                <a:ea typeface="ＭＳ Ｐゴシック" pitchFamily="-110" charset="-128"/>
              </a:rPr>
              <a:t>the p(1440)P</a:t>
            </a:r>
            <a:r>
              <a:rPr lang="en-US" sz="1600" b="0" baseline="-25000" dirty="0" smtClean="0">
                <a:ea typeface="ＭＳ Ｐゴシック" pitchFamily="-110" charset="-128"/>
              </a:rPr>
              <a:t>11</a:t>
            </a:r>
            <a:r>
              <a:rPr lang="en-US" sz="1600" b="0" dirty="0" smtClean="0">
                <a:ea typeface="ＭＳ Ｐゴシック" pitchFamily="-110" charset="-128"/>
              </a:rPr>
              <a:t> transition form factors have </a:t>
            </a:r>
            <a:r>
              <a:rPr lang="en-US" sz="1600" b="0" dirty="0">
                <a:ea typeface="ＭＳ Ｐゴシック" pitchFamily="-110" charset="-128"/>
              </a:rPr>
              <a:t>been carried out </a:t>
            </a:r>
            <a:r>
              <a:rPr lang="en-US" sz="1600" b="0" dirty="0" smtClean="0">
                <a:ea typeface="ＭＳ Ｐゴシック" pitchFamily="-110" charset="-128"/>
              </a:rPr>
              <a:t>with various pion masses, m</a:t>
            </a:r>
            <a:r>
              <a:rPr lang="en-US" sz="1600" b="0" baseline="-25000" dirty="0" smtClean="0">
                <a:latin typeface="Symbol" pitchFamily="18" charset="2"/>
                <a:ea typeface="ＭＳ Ｐゴシック" pitchFamily="-110" charset="-128"/>
              </a:rPr>
              <a:t>p</a:t>
            </a:r>
            <a:r>
              <a:rPr lang="en-US" sz="1600" b="0" dirty="0" smtClean="0">
                <a:ea typeface="ＭＳ Ｐゴシック" pitchFamily="-110" charset="-128"/>
              </a:rPr>
              <a:t>= </a:t>
            </a:r>
            <a:r>
              <a:rPr lang="en-US" sz="1600" dirty="0" smtClean="0">
                <a:solidFill>
                  <a:srgbClr val="009900"/>
                </a:solidFill>
                <a:ea typeface="ＭＳ Ｐゴシック" pitchFamily="-110" charset="-128"/>
              </a:rPr>
              <a:t>390</a:t>
            </a:r>
            <a:r>
              <a:rPr lang="en-US" sz="1600" b="0" dirty="0" smtClean="0">
                <a:ea typeface="ＭＳ Ｐゴシック" pitchFamily="-110" charset="-128"/>
              </a:rPr>
              <a:t>, </a:t>
            </a:r>
            <a:r>
              <a:rPr lang="en-US" sz="1600" dirty="0" smtClean="0">
                <a:solidFill>
                  <a:srgbClr val="FF0066"/>
                </a:solidFill>
                <a:ea typeface="ＭＳ Ｐゴシック" pitchFamily="-110" charset="-128"/>
              </a:rPr>
              <a:t>450</a:t>
            </a:r>
            <a:r>
              <a:rPr lang="en-US" sz="1600" b="0" dirty="0" smtClean="0">
                <a:ea typeface="ＭＳ Ｐゴシック" pitchFamily="-110" charset="-128"/>
              </a:rPr>
              <a:t>, and </a:t>
            </a:r>
            <a:r>
              <a:rPr lang="en-US" sz="1600" dirty="0" smtClean="0">
                <a:solidFill>
                  <a:srgbClr val="FF9933"/>
                </a:solidFill>
                <a:ea typeface="ＭＳ Ｐゴシック" pitchFamily="-110" charset="-128"/>
              </a:rPr>
              <a:t>875</a:t>
            </a:r>
            <a:r>
              <a:rPr lang="en-US" sz="1600" b="0" dirty="0" smtClean="0">
                <a:ea typeface="ＭＳ Ｐゴシック" pitchFamily="-110" charset="-128"/>
              </a:rPr>
              <a:t> MeV. Particularly remarkable is the zero crossing in F</a:t>
            </a:r>
            <a:r>
              <a:rPr lang="en-US" sz="1600" b="0" baseline="-25000" dirty="0" smtClean="0">
                <a:ea typeface="ＭＳ Ｐゴシック" pitchFamily="-110" charset="-128"/>
              </a:rPr>
              <a:t>2</a:t>
            </a:r>
            <a:r>
              <a:rPr lang="en-US" sz="1600" b="0" dirty="0" smtClean="0">
                <a:ea typeface="ＭＳ Ｐゴシック" pitchFamily="-110" charset="-128"/>
              </a:rPr>
              <a:t> that appears at the current statistics in the unquenched but not in the quenched </a:t>
            </a:r>
            <a:r>
              <a:rPr lang="en-US" sz="1600" b="0" dirty="0">
                <a:ea typeface="ＭＳ Ｐゴシック" pitchFamily="-110" charset="-128"/>
              </a:rPr>
              <a:t>calculations. </a:t>
            </a:r>
            <a:r>
              <a:rPr lang="en-US" sz="1600" b="0" dirty="0" smtClean="0">
                <a:ea typeface="ＭＳ Ｐゴシック" pitchFamily="-110" charset="-128"/>
              </a:rPr>
              <a:t>This suggests </a:t>
            </a:r>
            <a:r>
              <a:rPr lang="en-US" sz="1600" b="0" dirty="0">
                <a:ea typeface="ＭＳ Ｐゴシック" pitchFamily="-110" charset="-128"/>
              </a:rPr>
              <a:t>that at low Q</a:t>
            </a:r>
            <a:r>
              <a:rPr lang="en-US" sz="1600" b="0" baseline="30000" dirty="0">
                <a:ea typeface="ＭＳ Ｐゴシック" pitchFamily="-110" charset="-128"/>
              </a:rPr>
              <a:t>2</a:t>
            </a:r>
            <a:r>
              <a:rPr lang="en-US" sz="1600" b="0" dirty="0">
                <a:ea typeface="ＭＳ Ｐゴシック" pitchFamily="-110" charset="-128"/>
              </a:rPr>
              <a:t> the pion-cloud </a:t>
            </a:r>
            <a:r>
              <a:rPr lang="en-US" sz="1600" b="0" dirty="0" smtClean="0">
                <a:ea typeface="ＭＳ Ｐゴシック" pitchFamily="-110" charset="-128"/>
              </a:rPr>
              <a:t>dynamics are </a:t>
            </a:r>
            <a:r>
              <a:rPr lang="en-US" sz="1600" b="0" dirty="0">
                <a:ea typeface="ＭＳ Ｐゴシック" pitchFamily="-110" charset="-128"/>
              </a:rPr>
              <a:t>significant in full QCD</a:t>
            </a:r>
            <a:r>
              <a:rPr lang="en-US" sz="1600" b="0" dirty="0" smtClean="0">
                <a:ea typeface="ＭＳ Ｐゴシック" pitchFamily="-110" charset="-128"/>
              </a:rPr>
              <a:t>.</a:t>
            </a:r>
          </a:p>
          <a:p>
            <a:pPr algn="l" eaLnBrk="1" hangingPunct="1">
              <a:buClr>
                <a:srgbClr val="FF0000"/>
              </a:buClr>
              <a:buFont typeface="Wingdings" pitchFamily="2" charset="2"/>
              <a:buNone/>
            </a:pPr>
            <a:endParaRPr lang="en-US" sz="1600" b="0" dirty="0">
              <a:ea typeface="ＭＳ Ｐゴシック" pitchFamily="-110" charset="-128"/>
            </a:endParaRPr>
          </a:p>
          <a:p>
            <a:pPr algn="l" eaLnBrk="1" hangingPunct="1">
              <a:buClr>
                <a:srgbClr val="FF0000"/>
              </a:buClr>
            </a:pPr>
            <a:r>
              <a:rPr lang="en-US" sz="1600" b="0" dirty="0" smtClean="0">
                <a:solidFill>
                  <a:srgbClr val="993366"/>
                </a:solidFill>
                <a:ea typeface="ＭＳ Ｐゴシック" pitchFamily="-110" charset="-128"/>
              </a:rPr>
              <a:t>LQCD </a:t>
            </a:r>
            <a:r>
              <a:rPr lang="en-US" sz="1600" b="0" dirty="0">
                <a:solidFill>
                  <a:srgbClr val="993366"/>
                </a:solidFill>
                <a:ea typeface="ＭＳ Ｐゴシック" pitchFamily="-110" charset="-128"/>
              </a:rPr>
              <a:t>calculations of N* </a:t>
            </a:r>
            <a:r>
              <a:rPr lang="en-US" sz="1600" b="0" dirty="0" err="1">
                <a:solidFill>
                  <a:srgbClr val="993366"/>
                </a:solidFill>
                <a:ea typeface="ＭＳ Ｐゴシック" pitchFamily="-110" charset="-128"/>
              </a:rPr>
              <a:t>electrocouplings</a:t>
            </a:r>
            <a:r>
              <a:rPr lang="en-US" sz="1600" b="0" dirty="0">
                <a:solidFill>
                  <a:srgbClr val="993366"/>
                </a:solidFill>
                <a:ea typeface="ＭＳ Ｐゴシック" pitchFamily="-110" charset="-128"/>
              </a:rPr>
              <a:t> will be extended to Q</a:t>
            </a:r>
            <a:r>
              <a:rPr lang="en-US" sz="1600" b="0" baseline="30000" dirty="0">
                <a:solidFill>
                  <a:srgbClr val="993366"/>
                </a:solidFill>
                <a:ea typeface="ＭＳ Ｐゴシック" pitchFamily="-110" charset="-128"/>
              </a:rPr>
              <a:t>2 </a:t>
            </a:r>
            <a:r>
              <a:rPr lang="en-US" sz="1600" b="0" dirty="0">
                <a:solidFill>
                  <a:srgbClr val="993366"/>
                </a:solidFill>
                <a:ea typeface="ＭＳ Ｐゴシック" pitchFamily="-110" charset="-128"/>
              </a:rPr>
              <a:t>= 10 GeV</a:t>
            </a:r>
            <a:r>
              <a:rPr lang="en-US" sz="1600" b="0" baseline="30000" dirty="0">
                <a:solidFill>
                  <a:srgbClr val="993366"/>
                </a:solidFill>
                <a:ea typeface="ＭＳ Ｐゴシック" pitchFamily="-110" charset="-128"/>
              </a:rPr>
              <a:t>2</a:t>
            </a:r>
            <a:r>
              <a:rPr lang="en-US" sz="1600" b="0" dirty="0">
                <a:solidFill>
                  <a:srgbClr val="993366"/>
                </a:solidFill>
                <a:ea typeface="ＭＳ Ｐゴシック" pitchFamily="-110" charset="-128"/>
              </a:rPr>
              <a:t> near the physical </a:t>
            </a:r>
            <a:r>
              <a:rPr lang="en-US" sz="1600" b="0" dirty="0">
                <a:solidFill>
                  <a:srgbClr val="993366"/>
                </a:solidFill>
                <a:latin typeface="Symbol" pitchFamily="18" charset="2"/>
                <a:ea typeface="ＭＳ Ｐゴシック" pitchFamily="-110" charset="-128"/>
              </a:rPr>
              <a:t>p</a:t>
            </a:r>
            <a:r>
              <a:rPr lang="en-US" sz="1600" b="0" dirty="0">
                <a:solidFill>
                  <a:srgbClr val="993366"/>
                </a:solidFill>
                <a:ea typeface="ＭＳ Ｐゴシック" pitchFamily="-110" charset="-128"/>
              </a:rPr>
              <a:t>-mass as part of the commitment of the </a:t>
            </a:r>
            <a:r>
              <a:rPr lang="en-US" sz="1600" b="0" dirty="0" err="1">
                <a:solidFill>
                  <a:srgbClr val="993366"/>
                </a:solidFill>
                <a:ea typeface="ＭＳ Ｐゴシック" pitchFamily="-110" charset="-128"/>
              </a:rPr>
              <a:t>JLab</a:t>
            </a:r>
            <a:r>
              <a:rPr lang="en-US" sz="1600" b="0" dirty="0">
                <a:solidFill>
                  <a:srgbClr val="993366"/>
                </a:solidFill>
                <a:ea typeface="ＭＳ Ｐゴシック" pitchFamily="-110" charset="-128"/>
              </a:rPr>
              <a:t> LQCD and EBAC groups in support of this proposal.  </a:t>
            </a:r>
          </a:p>
        </p:txBody>
      </p:sp>
      <p:sp>
        <p:nvSpPr>
          <p:cNvPr id="47112" name="TextBox 17"/>
          <p:cNvSpPr txBox="1">
            <a:spLocks noChangeArrowheads="1"/>
          </p:cNvSpPr>
          <p:nvPr/>
        </p:nvSpPr>
        <p:spPr bwMode="auto">
          <a:xfrm>
            <a:off x="1785112" y="847725"/>
            <a:ext cx="1531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>
                <a:ea typeface="ＭＳ Ｐゴシック" pitchFamily="-110" charset="-128"/>
              </a:rPr>
              <a:t>p</a:t>
            </a:r>
            <a:r>
              <a:rPr lang="en-US" sz="1600" dirty="0" smtClean="0">
                <a:ea typeface="ＭＳ Ｐゴシック" pitchFamily="-110" charset="-128"/>
              </a:rPr>
              <a:t>(1440)P</a:t>
            </a:r>
            <a:r>
              <a:rPr lang="en-US" sz="1600" baseline="-25000" dirty="0" smtClean="0">
                <a:ea typeface="ＭＳ Ｐゴシック" pitchFamily="-110" charset="-128"/>
              </a:rPr>
              <a:t>11</a:t>
            </a:r>
            <a:endParaRPr lang="en-US" sz="1600" baseline="-25000" dirty="0">
              <a:ea typeface="ＭＳ Ｐゴシック" pitchFamily="-110" charset="-128"/>
            </a:endParaRPr>
          </a:p>
        </p:txBody>
      </p:sp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6311049" y="892874"/>
            <a:ext cx="27554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dirty="0">
                <a:solidFill>
                  <a:srgbClr val="993366"/>
                </a:solidFill>
              </a:rPr>
              <a:t>Huey-Wen </a:t>
            </a:r>
            <a:r>
              <a:rPr lang="en-US" sz="1600" b="0" dirty="0" smtClean="0">
                <a:solidFill>
                  <a:srgbClr val="993366"/>
                </a:solidFill>
              </a:rPr>
              <a:t>Lin and S.D. Cohen</a:t>
            </a:r>
            <a:endParaRPr lang="en-US" sz="1600" b="0" dirty="0">
              <a:solidFill>
                <a:srgbClr val="993366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75113" y="6193269"/>
            <a:ext cx="44040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dirty="0">
                <a:solidFill>
                  <a:srgbClr val="993366"/>
                </a:solidFill>
                <a:ea typeface="ＭＳ Ｐゴシック" pitchFamily="-110" charset="-128"/>
              </a:rPr>
              <a:t>Int. J. Mod. Phys. E, Vol. 22, 1330015 (2013) </a:t>
            </a:r>
            <a:r>
              <a:rPr lang="en-US" sz="1600" b="0" dirty="0" smtClean="0">
                <a:solidFill>
                  <a:srgbClr val="993366"/>
                </a:solidFill>
                <a:ea typeface="ＭＳ Ｐゴシック" pitchFamily="-110" charset="-128"/>
              </a:rPr>
              <a:t>1-99</a:t>
            </a:r>
            <a:endParaRPr lang="en-US" sz="1600" b="0" dirty="0">
              <a:solidFill>
                <a:srgbClr val="993366"/>
              </a:solidFill>
              <a:ea typeface="ＭＳ Ｐゴシック" pitchFamily="-110" charset="-128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" y="1221883"/>
            <a:ext cx="9034463" cy="297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0" y="28575"/>
            <a:ext cx="9144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smtClean="0"/>
              <a:t>Roper Transition Form Factors in LQCD</a:t>
            </a:r>
            <a:endParaRPr lang="en-US" sz="36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789382" y="1463047"/>
            <a:ext cx="1063484" cy="307777"/>
            <a:chOff x="5001775" y="4233679"/>
            <a:chExt cx="1063484" cy="307777"/>
          </a:xfrm>
        </p:grpSpPr>
        <p:sp>
          <p:nvSpPr>
            <p:cNvPr id="2" name="Flowchart: Connector 1"/>
            <p:cNvSpPr>
              <a:spLocks noChangeAspect="1"/>
            </p:cNvSpPr>
            <p:nvPr/>
          </p:nvSpPr>
          <p:spPr bwMode="auto">
            <a:xfrm>
              <a:off x="5001775" y="4361695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37413" y="4233679"/>
              <a:ext cx="1027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solidFill>
                    <a:schemeClr val="tx1"/>
                  </a:solidFill>
                </a:rPr>
                <a:t>CLAS Data</a:t>
              </a:r>
              <a:endParaRPr lang="en-US" sz="14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80474" y="1446318"/>
            <a:ext cx="1063484" cy="307777"/>
            <a:chOff x="5001775" y="4233679"/>
            <a:chExt cx="1063484" cy="307777"/>
          </a:xfrm>
        </p:grpSpPr>
        <p:sp>
          <p:nvSpPr>
            <p:cNvPr id="17" name="Flowchart: Connector 16"/>
            <p:cNvSpPr>
              <a:spLocks noChangeAspect="1"/>
            </p:cNvSpPr>
            <p:nvPr/>
          </p:nvSpPr>
          <p:spPr bwMode="auto">
            <a:xfrm>
              <a:off x="5001775" y="4361695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37413" y="4233679"/>
              <a:ext cx="1027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solidFill>
                    <a:schemeClr val="tx1"/>
                  </a:solidFill>
                </a:rPr>
                <a:t>CLAS Data</a:t>
              </a:r>
              <a:endParaRPr lang="en-US" sz="1400" b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720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LQCD &amp; Light Cone Sum Rule (LCSR)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E4002-F2DC-49CE-8EDB-1184CCA47644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" y="1105109"/>
            <a:ext cx="4698492" cy="3648267"/>
          </a:xfrm>
          <a:prstGeom prst="rect">
            <a:avLst/>
          </a:prstGeom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029401" y="661957"/>
            <a:ext cx="1504349" cy="36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ea typeface="ＭＳ Ｐゴシック" pitchFamily="-110" charset="-128"/>
              </a:rPr>
              <a:t>N(1535)S</a:t>
            </a:r>
            <a:r>
              <a:rPr lang="en-US" sz="1800" baseline="-25000" dirty="0">
                <a:ea typeface="ＭＳ Ｐゴシック" pitchFamily="-110" charset="-128"/>
              </a:rPr>
              <a:t>11</a:t>
            </a:r>
            <a:endParaRPr lang="en-US" sz="1800" dirty="0">
              <a:ea typeface="ＭＳ Ｐゴシック" pitchFamily="-110" charset="-128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329677" y="2856464"/>
            <a:ext cx="33702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 b="0" dirty="0">
                <a:ea typeface="ＭＳ Ｐゴシック" pitchFamily="-110" charset="-128"/>
              </a:rPr>
              <a:t>LQCD is used to determine the moments of N* distribution amplitudes (DA) and the N* </a:t>
            </a:r>
            <a:r>
              <a:rPr lang="en-US" sz="1800" b="0" dirty="0" err="1">
                <a:ea typeface="ＭＳ Ｐゴシック" pitchFamily="-110" charset="-128"/>
              </a:rPr>
              <a:t>electrocouplings</a:t>
            </a:r>
            <a:r>
              <a:rPr lang="en-US" sz="1800" b="0" dirty="0">
                <a:ea typeface="ＭＳ Ｐゴシック" pitchFamily="-110" charset="-128"/>
              </a:rPr>
              <a:t> are determined from the respective DAs within the LCSR framework.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12738" y="4952302"/>
            <a:ext cx="8553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 b="0" dirty="0">
                <a:ea typeface="ＭＳ Ｐゴシック" pitchFamily="-110" charset="-128"/>
              </a:rPr>
              <a:t>Calculations of N(1535)S</a:t>
            </a:r>
            <a:r>
              <a:rPr lang="en-US" sz="1800" b="0" baseline="-25000" dirty="0">
                <a:ea typeface="ＭＳ Ｐゴシック" pitchFamily="-110" charset="-128"/>
              </a:rPr>
              <a:t>11</a:t>
            </a:r>
            <a:r>
              <a:rPr lang="en-US" sz="1800" b="0" dirty="0">
                <a:ea typeface="ＭＳ Ｐゴシック" pitchFamily="-110" charset="-128"/>
              </a:rPr>
              <a:t> </a:t>
            </a:r>
            <a:r>
              <a:rPr lang="en-US" sz="1800" b="0" dirty="0" err="1">
                <a:ea typeface="ＭＳ Ｐゴシック" pitchFamily="-110" charset="-128"/>
              </a:rPr>
              <a:t>electrocouplings</a:t>
            </a:r>
            <a:r>
              <a:rPr lang="en-US" sz="1800" b="0" dirty="0">
                <a:ea typeface="ＭＳ Ｐゴシック" pitchFamily="-110" charset="-128"/>
              </a:rPr>
              <a:t> at Q</a:t>
            </a:r>
            <a:r>
              <a:rPr lang="en-US" sz="1800" b="0" baseline="30000" dirty="0">
                <a:ea typeface="ＭＳ Ｐゴシック" pitchFamily="-110" charset="-128"/>
              </a:rPr>
              <a:t>2 </a:t>
            </a:r>
            <a:r>
              <a:rPr lang="en-US" sz="1800" b="0" dirty="0">
                <a:ea typeface="ＭＳ Ｐゴシック" pitchFamily="-110" charset="-128"/>
              </a:rPr>
              <a:t>up to 12 GeV</a:t>
            </a:r>
            <a:r>
              <a:rPr lang="en-US" sz="1800" b="0" baseline="30000" dirty="0">
                <a:ea typeface="ＭＳ Ｐゴシック" pitchFamily="-110" charset="-128"/>
              </a:rPr>
              <a:t>2</a:t>
            </a:r>
            <a:r>
              <a:rPr lang="en-US" sz="1800" b="0" dirty="0">
                <a:ea typeface="ＭＳ Ｐゴシック" pitchFamily="-110" charset="-128"/>
              </a:rPr>
              <a:t> are already available and shown by shadowed bands on the plot.</a:t>
            </a:r>
          </a:p>
          <a:p>
            <a:pPr algn="l" eaLnBrk="1" hangingPunct="1"/>
            <a:r>
              <a:rPr lang="en-US" sz="1800" b="0" dirty="0">
                <a:solidFill>
                  <a:srgbClr val="993366"/>
                </a:solidFill>
                <a:ea typeface="ＭＳ Ｐゴシック" pitchFamily="-110" charset="-128"/>
              </a:rPr>
              <a:t>LQCD &amp; LCSR </a:t>
            </a:r>
            <a:r>
              <a:rPr lang="en-US" sz="1800" b="0" dirty="0" err="1">
                <a:solidFill>
                  <a:srgbClr val="993366"/>
                </a:solidFill>
                <a:ea typeface="ＭＳ Ｐゴシック" pitchFamily="-110" charset="-128"/>
              </a:rPr>
              <a:t>electrocouplings</a:t>
            </a:r>
            <a:r>
              <a:rPr lang="en-US" sz="1800" b="0" dirty="0">
                <a:solidFill>
                  <a:srgbClr val="993366"/>
                </a:solidFill>
                <a:ea typeface="ＭＳ Ｐゴシック" pitchFamily="-110" charset="-128"/>
              </a:rPr>
              <a:t> of others N* resonances will be evaluated as part of the commitment of the University of Regensburg group</a:t>
            </a:r>
            <a:r>
              <a:rPr lang="en-US" sz="1800" b="0" dirty="0" smtClean="0">
                <a:solidFill>
                  <a:srgbClr val="993366"/>
                </a:solidFill>
                <a:ea typeface="ＭＳ Ｐゴシック" pitchFamily="-110" charset="-128"/>
              </a:rPr>
              <a:t>.</a:t>
            </a:r>
            <a:endParaRPr lang="en-US" sz="1800" b="0" dirty="0">
              <a:solidFill>
                <a:srgbClr val="993366"/>
              </a:solidFill>
              <a:ea typeface="ＭＳ Ｐゴシック" pitchFamily="-110" charset="-128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412057" y="6203950"/>
            <a:ext cx="44040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dirty="0">
                <a:solidFill>
                  <a:srgbClr val="993366"/>
                </a:solidFill>
                <a:ea typeface="ＭＳ Ｐゴシック" pitchFamily="-110" charset="-128"/>
              </a:rPr>
              <a:t>Int. J. Mod. Phys. E, Vol. 22, 1330015 (2013) </a:t>
            </a:r>
            <a:r>
              <a:rPr lang="en-US" sz="1600" b="0" dirty="0" smtClean="0">
                <a:solidFill>
                  <a:srgbClr val="993366"/>
                </a:solidFill>
                <a:ea typeface="ＭＳ Ｐゴシック" pitchFamily="-110" charset="-128"/>
              </a:rPr>
              <a:t>1-99</a:t>
            </a:r>
            <a:endParaRPr lang="en-US" sz="1600" b="0" dirty="0">
              <a:solidFill>
                <a:srgbClr val="993366"/>
              </a:solidFill>
              <a:ea typeface="ＭＳ Ｐゴシック" pitchFamily="-110" charset="-128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45" y="1065213"/>
            <a:ext cx="4286250" cy="159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505161" y="661957"/>
            <a:ext cx="395144" cy="36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ea typeface="ＭＳ Ｐゴシック" pitchFamily="-110" charset="-128"/>
              </a:rPr>
              <a:t>N</a:t>
            </a:r>
            <a:endParaRPr lang="en-US" sz="1800" dirty="0">
              <a:ea typeface="ＭＳ Ｐゴシック" pitchFamily="-110" charset="-128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897526" y="661957"/>
            <a:ext cx="647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ea typeface="ＭＳ Ｐゴシック" pitchFamily="-110" charset="-128"/>
              </a:rPr>
              <a:t>S</a:t>
            </a:r>
            <a:r>
              <a:rPr lang="en-US" sz="1800" baseline="-25000" dirty="0" smtClean="0">
                <a:ea typeface="ＭＳ Ｐゴシック" pitchFamily="-110" charset="-128"/>
              </a:rPr>
              <a:t>11</a:t>
            </a:r>
            <a:endParaRPr lang="en-US" sz="1800" dirty="0"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919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03741912-451C-4E09-8A80-3548E1C49E8D}" type="slidenum">
              <a:rPr lang="fr-FR" sz="1200" b="0"/>
              <a:pPr/>
              <a:t>32</a:t>
            </a:fld>
            <a:endParaRPr lang="fr-FR" sz="1200" b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41313"/>
            <a:ext cx="7772400" cy="1143000"/>
          </a:xfrm>
        </p:spPr>
        <p:txBody>
          <a:bodyPr tIns="45720" bIns="45720"/>
          <a:lstStyle/>
          <a:p>
            <a:pPr eaLnBrk="1" hangingPunct="1"/>
            <a:r>
              <a:rPr lang="en-US" sz="4000" i="1" smtClean="0">
                <a:solidFill>
                  <a:srgbClr val="FF0000"/>
                </a:solidFill>
              </a:rPr>
              <a:t>CLAS12</a:t>
            </a:r>
          </a:p>
        </p:txBody>
      </p:sp>
      <p:pic>
        <p:nvPicPr>
          <p:cNvPr id="9220" name="Picture 10"/>
          <p:cNvPicPr>
            <a:picLocks noChangeAspect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-3175"/>
            <a:ext cx="6489700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38"/>
          <p:cNvSpPr>
            <a:spLocks noChangeArrowheads="1"/>
          </p:cNvSpPr>
          <p:nvPr/>
        </p:nvSpPr>
        <p:spPr bwMode="auto">
          <a:xfrm>
            <a:off x="28575" y="2933700"/>
            <a:ext cx="26543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/>
          <a:lstStyle/>
          <a:p>
            <a:pPr algn="l">
              <a:buFont typeface="Wingdings" pitchFamily="2" charset="2"/>
              <a:buChar char="Ø"/>
            </a:pPr>
            <a:r>
              <a:rPr lang="en-US" sz="1800" b="0" dirty="0">
                <a:ea typeface="ＭＳ Ｐゴシック" pitchFamily="-110" charset="-128"/>
              </a:rPr>
              <a:t> Luminosity </a:t>
            </a:r>
            <a:r>
              <a:rPr lang="en-US" sz="1600" dirty="0">
                <a:ea typeface="ＭＳ Ｐゴシック" pitchFamily="-110" charset="-128"/>
              </a:rPr>
              <a:t>&gt;</a:t>
            </a:r>
            <a:r>
              <a:rPr lang="en-US" sz="1800" b="0" dirty="0">
                <a:ea typeface="ＭＳ Ｐゴシック" pitchFamily="-110" charset="-128"/>
              </a:rPr>
              <a:t> 10</a:t>
            </a:r>
            <a:r>
              <a:rPr lang="en-US" sz="1800" b="0" baseline="30000" dirty="0">
                <a:ea typeface="ＭＳ Ｐゴシック" pitchFamily="-110" charset="-128"/>
              </a:rPr>
              <a:t>35 </a:t>
            </a:r>
            <a:r>
              <a:rPr lang="en-US" sz="1800" b="0" dirty="0">
                <a:ea typeface="ＭＳ Ｐゴシック" pitchFamily="-110" charset="-128"/>
              </a:rPr>
              <a:t>cm</a:t>
            </a:r>
            <a:r>
              <a:rPr lang="en-US" sz="1800" b="0" baseline="30000" dirty="0">
                <a:ea typeface="ＭＳ Ｐゴシック" pitchFamily="-110" charset="-128"/>
              </a:rPr>
              <a:t>-2</a:t>
            </a:r>
            <a:r>
              <a:rPr lang="en-US" sz="1800" b="0" dirty="0">
                <a:ea typeface="ＭＳ Ｐゴシック" pitchFamily="-110" charset="-128"/>
              </a:rPr>
              <a:t>s</a:t>
            </a:r>
            <a:r>
              <a:rPr lang="en-US" sz="1800" b="0" baseline="30000" dirty="0">
                <a:ea typeface="ＭＳ Ｐゴシック" pitchFamily="-110" charset="-128"/>
              </a:rPr>
              <a:t>-1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b="0" dirty="0">
                <a:ea typeface="ＭＳ Ｐゴシック" pitchFamily="-110" charset="-128"/>
              </a:rPr>
              <a:t> </a:t>
            </a:r>
            <a:r>
              <a:rPr lang="en-US" sz="1800" b="0" dirty="0" err="1">
                <a:ea typeface="ＭＳ Ｐゴシック" pitchFamily="-110" charset="-128"/>
              </a:rPr>
              <a:t>Hermeticity</a:t>
            </a:r>
            <a:endParaRPr lang="en-US" sz="1800" b="0" dirty="0">
              <a:ea typeface="ＭＳ Ｐゴシック" pitchFamily="-110" charset="-128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1800" b="0" dirty="0">
                <a:ea typeface="ＭＳ Ｐゴシック" pitchFamily="-110" charset="-128"/>
              </a:rPr>
              <a:t> Polarization</a:t>
            </a:r>
          </a:p>
          <a:p>
            <a:pPr algn="l">
              <a:buFont typeface="Wingdings" pitchFamily="2" charset="2"/>
              <a:buChar char="Ø"/>
            </a:pPr>
            <a:endParaRPr lang="en-US" sz="1800" b="0" dirty="0">
              <a:ea typeface="ＭＳ Ｐゴシック" pitchFamily="-110" charset="-128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1800" b="0" dirty="0">
                <a:ea typeface="ＭＳ Ｐゴシック" pitchFamily="-110" charset="-128"/>
              </a:rPr>
              <a:t> Baryon Spectroscopy </a:t>
            </a:r>
            <a:endParaRPr lang="en-US" sz="1800" b="0" dirty="0" smtClean="0">
              <a:ea typeface="ＭＳ Ｐゴシック" pitchFamily="-110" charset="-128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1800" b="0" dirty="0">
                <a:ea typeface="ＭＳ Ｐゴシック" pitchFamily="-110" charset="-128"/>
              </a:rPr>
              <a:t> </a:t>
            </a:r>
            <a:r>
              <a:rPr lang="en-US" sz="1800" b="0" dirty="0" smtClean="0">
                <a:ea typeface="ＭＳ Ｐゴシック" pitchFamily="-110" charset="-128"/>
              </a:rPr>
              <a:t>Elastic Form Factors</a:t>
            </a:r>
            <a:endParaRPr lang="en-US" sz="1800" b="0" dirty="0">
              <a:ea typeface="ＭＳ Ｐゴシック" pitchFamily="-110" charset="-128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1800" b="0" dirty="0">
                <a:ea typeface="ＭＳ Ｐゴシック" pitchFamily="-110" charset="-128"/>
              </a:rPr>
              <a:t> N </a:t>
            </a:r>
            <a:r>
              <a:rPr lang="en-US" sz="1800" b="0" dirty="0" smtClean="0">
                <a:ea typeface="ＭＳ Ｐゴシック" pitchFamily="-110" charset="-128"/>
              </a:rPr>
              <a:t>to </a:t>
            </a:r>
            <a:r>
              <a:rPr lang="en-US" sz="1800" b="0" dirty="0">
                <a:ea typeface="ＭＳ Ｐゴシック" pitchFamily="-110" charset="-128"/>
              </a:rPr>
              <a:t>N* Form Factors 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b="0" dirty="0">
                <a:ea typeface="ＭＳ Ｐゴシック" pitchFamily="-110" charset="-128"/>
              </a:rPr>
              <a:t> GPDs and TMDs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b="0" dirty="0">
                <a:ea typeface="ＭＳ Ｐゴシック" pitchFamily="-110" charset="-128"/>
              </a:rPr>
              <a:t> DIS and SIDIS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b="0" dirty="0">
                <a:ea typeface="ＭＳ Ｐゴシック" pitchFamily="-110" charset="-128"/>
              </a:rPr>
              <a:t> Nucleon Spin Structure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b="0" dirty="0">
                <a:ea typeface="ＭＳ Ｐゴシック" pitchFamily="-110" charset="-128"/>
              </a:rPr>
              <a:t> Color </a:t>
            </a:r>
            <a:r>
              <a:rPr lang="en-US" sz="1800" b="0" dirty="0" smtClean="0">
                <a:ea typeface="ＭＳ Ｐゴシック" pitchFamily="-110" charset="-128"/>
              </a:rPr>
              <a:t>Transparency</a:t>
            </a:r>
            <a:endParaRPr lang="en-US" sz="1800" b="0" dirty="0">
              <a:ea typeface="ＭＳ Ｐゴシック" pitchFamily="-110" charset="-128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1800" b="0" dirty="0">
                <a:ea typeface="ＭＳ Ｐゴシック" pitchFamily="-110" charset="-128"/>
              </a:rPr>
              <a:t> …</a:t>
            </a:r>
          </a:p>
        </p:txBody>
      </p:sp>
      <p:sp>
        <p:nvSpPr>
          <p:cNvPr id="9222" name="Text Box 36"/>
          <p:cNvSpPr txBox="1">
            <a:spLocks noChangeArrowheads="1"/>
          </p:cNvSpPr>
          <p:nvPr/>
        </p:nvSpPr>
        <p:spPr bwMode="auto">
          <a:xfrm>
            <a:off x="2895600" y="4800600"/>
            <a:ext cx="1031875" cy="6508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chemeClr val="bg1"/>
                </a:solidFill>
                <a:ea typeface="ＭＳ Ｐゴシック" pitchFamily="-110" charset="-128"/>
              </a:rPr>
              <a:t>Central </a:t>
            </a:r>
          </a:p>
          <a:p>
            <a:pPr algn="l" eaLnBrk="1" hangingPunct="1"/>
            <a:r>
              <a:rPr lang="en-US" sz="1800">
                <a:solidFill>
                  <a:schemeClr val="bg1"/>
                </a:solidFill>
                <a:ea typeface="ＭＳ Ｐゴシック" pitchFamily="-110" charset="-128"/>
              </a:rPr>
              <a:t>Detector</a:t>
            </a:r>
          </a:p>
        </p:txBody>
      </p:sp>
      <p:sp>
        <p:nvSpPr>
          <p:cNvPr id="9223" name="Text Box 37"/>
          <p:cNvSpPr txBox="1">
            <a:spLocks noChangeArrowheads="1"/>
          </p:cNvSpPr>
          <p:nvPr/>
        </p:nvSpPr>
        <p:spPr bwMode="auto">
          <a:xfrm>
            <a:off x="7904163" y="684213"/>
            <a:ext cx="11144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chemeClr val="tx1"/>
                </a:solidFill>
                <a:ea typeface="ＭＳ Ｐゴシック" pitchFamily="-110" charset="-128"/>
              </a:rPr>
              <a:t>Forward </a:t>
            </a:r>
          </a:p>
          <a:p>
            <a:pPr algn="l" eaLnBrk="1" hangingPunct="1"/>
            <a:r>
              <a:rPr lang="en-US" sz="1800">
                <a:solidFill>
                  <a:schemeClr val="tx1"/>
                </a:solidFill>
                <a:ea typeface="ＭＳ Ｐゴシック" pitchFamily="-110" charset="-128"/>
              </a:rPr>
              <a:t>Detector</a:t>
            </a:r>
          </a:p>
        </p:txBody>
      </p:sp>
      <p:sp>
        <p:nvSpPr>
          <p:cNvPr id="21507" name="Line 33"/>
          <p:cNvSpPr>
            <a:spLocks noChangeShapeType="1"/>
          </p:cNvSpPr>
          <p:nvPr/>
        </p:nvSpPr>
        <p:spPr bwMode="auto">
          <a:xfrm>
            <a:off x="3257550" y="6248400"/>
            <a:ext cx="722313" cy="0"/>
          </a:xfrm>
          <a:prstGeom prst="line">
            <a:avLst/>
          </a:prstGeom>
          <a:noFill/>
          <a:ln w="28575">
            <a:solidFill>
              <a:schemeClr val="accent4">
                <a:lumMod val="10000"/>
              </a:schemeClr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Arial Narrow" pitchFamily="-110" charset="0"/>
            </a:endParaRPr>
          </a:p>
        </p:txBody>
      </p:sp>
      <p:sp>
        <p:nvSpPr>
          <p:cNvPr id="9225" name="Text Box 34"/>
          <p:cNvSpPr txBox="1">
            <a:spLocks noChangeArrowheads="1"/>
          </p:cNvSpPr>
          <p:nvPr/>
        </p:nvSpPr>
        <p:spPr bwMode="auto">
          <a:xfrm>
            <a:off x="3382963" y="58689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 b="0" i="1">
                <a:solidFill>
                  <a:srgbClr val="000000"/>
                </a:solidFill>
                <a:ea typeface="ＭＳ Ｐゴシック" pitchFamily="-110" charset="-128"/>
              </a:rPr>
              <a:t>1m</a:t>
            </a:r>
          </a:p>
        </p:txBody>
      </p:sp>
      <p:cxnSp>
        <p:nvCxnSpPr>
          <p:cNvPr id="9226" name="Straight Arrow Connector 10"/>
          <p:cNvCxnSpPr>
            <a:cxnSpLocks noChangeShapeType="1"/>
          </p:cNvCxnSpPr>
          <p:nvPr/>
        </p:nvCxnSpPr>
        <p:spPr bwMode="auto">
          <a:xfrm>
            <a:off x="2654300" y="3138488"/>
            <a:ext cx="8509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7" name="Straight Arrow Connector 13"/>
          <p:cNvCxnSpPr>
            <a:cxnSpLocks noChangeShapeType="1"/>
          </p:cNvCxnSpPr>
          <p:nvPr/>
        </p:nvCxnSpPr>
        <p:spPr bwMode="auto">
          <a:xfrm>
            <a:off x="8534400" y="3276600"/>
            <a:ext cx="533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8" name="Slide Number Placeholder 13"/>
          <p:cNvSpPr txBox="1">
            <a:spLocks noGrp="1"/>
          </p:cNvSpPr>
          <p:nvPr/>
        </p:nvSpPr>
        <p:spPr bwMode="auto">
          <a:xfrm>
            <a:off x="6934200" y="6477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sz="1800" b="0">
              <a:solidFill>
                <a:schemeClr val="tx1"/>
              </a:solidFill>
              <a:latin typeface="Arial Narrow" pitchFamily="34" charset="0"/>
              <a:ea typeface="ＭＳ Ｐゴシック" pitchFamily="-110" charset="-128"/>
            </a:endParaRPr>
          </a:p>
        </p:txBody>
      </p:sp>
      <p:sp>
        <p:nvSpPr>
          <p:cNvPr id="9229" name="Rectangle 12"/>
          <p:cNvSpPr>
            <a:spLocks noChangeArrowheads="1"/>
          </p:cNvSpPr>
          <p:nvPr/>
        </p:nvSpPr>
        <p:spPr bwMode="auto">
          <a:xfrm>
            <a:off x="173038" y="12700"/>
            <a:ext cx="20462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r>
              <a:rPr lang="en-US" sz="4000" dirty="0"/>
              <a:t>CLAS12</a:t>
            </a:r>
          </a:p>
        </p:txBody>
      </p:sp>
    </p:spTree>
    <p:extLst>
      <p:ext uri="{BB962C8B-B14F-4D97-AF65-F5344CB8AC3E}">
        <p14:creationId xmlns:p14="http://schemas.microsoft.com/office/powerpoint/2010/main" val="1509916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2620454D-4791-49E4-9A1E-87855DA04F23}" type="slidenum">
              <a:rPr lang="fr-FR" sz="1200" b="0"/>
              <a:pPr/>
              <a:t>33</a:t>
            </a:fld>
            <a:endParaRPr lang="fr-FR" sz="1200" b="0"/>
          </a:p>
        </p:txBody>
      </p:sp>
      <p:sp>
        <p:nvSpPr>
          <p:cNvPr id="55299" name="Text Box 23"/>
          <p:cNvSpPr txBox="1">
            <a:spLocks noChangeArrowheads="1"/>
          </p:cNvSpPr>
          <p:nvPr/>
        </p:nvSpPr>
        <p:spPr bwMode="auto">
          <a:xfrm>
            <a:off x="0" y="571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ea typeface="ＭＳ Ｐゴシック" pitchFamily="-110" charset="-128"/>
              </a:rPr>
              <a:t>Anticipated</a:t>
            </a:r>
            <a:r>
              <a:rPr lang="en-US" sz="1800" dirty="0" smtClean="0">
                <a:ea typeface="ＭＳ Ｐゴシック" pitchFamily="-110" charset="-128"/>
              </a:rPr>
              <a:t> </a:t>
            </a:r>
            <a:r>
              <a:rPr lang="en-US" sz="2400" dirty="0">
                <a:ea typeface="ＭＳ Ｐゴシック" pitchFamily="-110" charset="-128"/>
              </a:rPr>
              <a:t>N*</a:t>
            </a:r>
            <a:r>
              <a:rPr lang="en-US" sz="1800" dirty="0">
                <a:ea typeface="ＭＳ Ｐゴシック" pitchFamily="-110" charset="-128"/>
              </a:rPr>
              <a:t> </a:t>
            </a:r>
            <a:r>
              <a:rPr lang="en-US" sz="2400" dirty="0" err="1">
                <a:ea typeface="ＭＳ Ｐゴシック" pitchFamily="-110" charset="-128"/>
              </a:rPr>
              <a:t>Electrocouplings</a:t>
            </a:r>
            <a:r>
              <a:rPr lang="en-US" sz="2400" dirty="0">
                <a:ea typeface="ＭＳ Ｐゴシック" pitchFamily="-110" charset="-128"/>
              </a:rPr>
              <a:t> from </a:t>
            </a:r>
            <a:r>
              <a:rPr lang="en-US" sz="2400" dirty="0" smtClean="0">
                <a:ea typeface="ＭＳ Ｐゴシック" pitchFamily="-110" charset="-128"/>
              </a:rPr>
              <a:t>Combined Analyses </a:t>
            </a:r>
            <a:r>
              <a:rPr lang="en-US" sz="2400" dirty="0">
                <a:ea typeface="ＭＳ Ｐゴシック" pitchFamily="-110" charset="-128"/>
              </a:rPr>
              <a:t>of </a:t>
            </a:r>
            <a:r>
              <a:rPr lang="en-US" sz="2400" dirty="0" smtClean="0">
                <a:ea typeface="ＭＳ Ｐゴシック" pitchFamily="-110" charset="-128"/>
              </a:rPr>
              <a:t>N</a:t>
            </a:r>
            <a:r>
              <a:rPr lang="en-US" sz="2400" dirty="0" smtClean="0">
                <a:latin typeface="Symbol" pitchFamily="18" charset="2"/>
                <a:ea typeface="ＭＳ Ｐゴシック" pitchFamily="-110" charset="-128"/>
              </a:rPr>
              <a:t>p</a:t>
            </a:r>
            <a:r>
              <a:rPr lang="en-US" sz="2400" dirty="0" smtClean="0">
                <a:ea typeface="ＭＳ Ｐゴシック" pitchFamily="-110" charset="-128"/>
              </a:rPr>
              <a:t>/</a:t>
            </a:r>
            <a:r>
              <a:rPr lang="en-US" sz="2400" dirty="0" err="1" smtClean="0">
                <a:ea typeface="ＭＳ Ｐゴシック" pitchFamily="-110" charset="-128"/>
              </a:rPr>
              <a:t>N</a:t>
            </a:r>
            <a:r>
              <a:rPr lang="en-US" sz="2400" dirty="0" err="1" smtClean="0">
                <a:latin typeface="Symbol" pitchFamily="18" charset="2"/>
                <a:ea typeface="ＭＳ Ｐゴシック" pitchFamily="-110" charset="-128"/>
              </a:rPr>
              <a:t>pp</a:t>
            </a:r>
            <a:r>
              <a:rPr lang="en-US" sz="2400" dirty="0" smtClean="0">
                <a:latin typeface="Symbol" pitchFamily="18" charset="2"/>
                <a:ea typeface="ＭＳ Ｐゴシック" pitchFamily="-110" charset="-128"/>
              </a:rPr>
              <a:t> </a:t>
            </a:r>
            <a:endParaRPr lang="en-US" sz="2400" dirty="0">
              <a:ea typeface="ＭＳ Ｐゴシック" pitchFamily="-110" charset="-128"/>
            </a:endParaRPr>
          </a:p>
        </p:txBody>
      </p:sp>
      <p:sp>
        <p:nvSpPr>
          <p:cNvPr id="55300" name="TextBox 8"/>
          <p:cNvSpPr txBox="1">
            <a:spLocks noChangeArrowheads="1"/>
          </p:cNvSpPr>
          <p:nvPr/>
        </p:nvSpPr>
        <p:spPr bwMode="auto">
          <a:xfrm>
            <a:off x="708025" y="3587750"/>
            <a:ext cx="7862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400" b="0">
                <a:solidFill>
                  <a:schemeClr val="tx1"/>
                </a:solidFill>
                <a:ea typeface="ＭＳ Ｐゴシック" pitchFamily="-110" charset="-128"/>
              </a:rPr>
              <a:t>Open circles represent projections and all other markers the available results with the 6-GeV electron beam </a:t>
            </a:r>
          </a:p>
        </p:txBody>
      </p:sp>
      <p:sp>
        <p:nvSpPr>
          <p:cNvPr id="55301" name="TextBox 9"/>
          <p:cNvSpPr txBox="1">
            <a:spLocks noChangeArrowheads="1"/>
          </p:cNvSpPr>
          <p:nvPr/>
        </p:nvSpPr>
        <p:spPr bwMode="auto">
          <a:xfrm>
            <a:off x="252413" y="4003675"/>
            <a:ext cx="867886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Wingdings" pitchFamily="2" charset="2"/>
              <a:buChar char="Ø"/>
            </a:pPr>
            <a:r>
              <a:rPr lang="en-US" sz="1800" b="0" dirty="0">
                <a:ea typeface="ＭＳ Ｐゴシック" pitchFamily="-110" charset="-128"/>
              </a:rPr>
              <a:t> Examples of </a:t>
            </a:r>
            <a:r>
              <a:rPr lang="en-US" sz="1800" b="0" dirty="0">
                <a:solidFill>
                  <a:srgbClr val="993366"/>
                </a:solidFill>
                <a:ea typeface="ＭＳ Ｐゴシック" pitchFamily="-110" charset="-128"/>
              </a:rPr>
              <a:t>published and projected results</a:t>
            </a:r>
            <a:r>
              <a:rPr lang="en-US" sz="1800" b="0" dirty="0">
                <a:ea typeface="ＭＳ Ｐゴシック" pitchFamily="-110" charset="-128"/>
              </a:rPr>
              <a:t> obtained within </a:t>
            </a:r>
            <a:r>
              <a:rPr lang="en-US" sz="1800" b="0" dirty="0">
                <a:solidFill>
                  <a:srgbClr val="993366"/>
                </a:solidFill>
                <a:ea typeface="ＭＳ Ｐゴシック" pitchFamily="-110" charset="-128"/>
              </a:rPr>
              <a:t>60d</a:t>
            </a:r>
            <a:r>
              <a:rPr lang="en-US" sz="1800" b="0" dirty="0">
                <a:ea typeface="ＭＳ Ｐゴシック" pitchFamily="-110" charset="-128"/>
              </a:rPr>
              <a:t> for three prominent  excited proton states from analyses of </a:t>
            </a:r>
            <a:r>
              <a:rPr lang="en-US" sz="1800" b="0" dirty="0" err="1">
                <a:ea typeface="ＭＳ Ｐゴシック" pitchFamily="-110" charset="-128"/>
              </a:rPr>
              <a:t>N</a:t>
            </a:r>
            <a:r>
              <a:rPr lang="en-US" sz="1800" b="0" dirty="0" err="1">
                <a:latin typeface="Symbol" pitchFamily="18" charset="2"/>
                <a:ea typeface="ＭＳ Ｐゴシック" pitchFamily="-110" charset="-128"/>
              </a:rPr>
              <a:t>p</a:t>
            </a:r>
            <a:r>
              <a:rPr lang="en-US" sz="1800" b="0" dirty="0">
                <a:ea typeface="ＭＳ Ｐゴシック" pitchFamily="-110" charset="-128"/>
              </a:rPr>
              <a:t> and </a:t>
            </a:r>
            <a:r>
              <a:rPr lang="en-US" sz="1800" b="0" dirty="0" err="1">
                <a:ea typeface="ＭＳ Ｐゴシック" pitchFamily="-110" charset="-128"/>
              </a:rPr>
              <a:t>N</a:t>
            </a:r>
            <a:r>
              <a:rPr lang="en-US" sz="1800" b="0" dirty="0" err="1">
                <a:latin typeface="Symbol" pitchFamily="18" charset="2"/>
                <a:ea typeface="ＭＳ Ｐゴシック" pitchFamily="-110" charset="-128"/>
              </a:rPr>
              <a:t>pp</a:t>
            </a:r>
            <a:r>
              <a:rPr lang="en-US" sz="1800" b="0" dirty="0">
                <a:ea typeface="ＭＳ Ｐゴシック" pitchFamily="-110" charset="-128"/>
              </a:rPr>
              <a:t> </a:t>
            </a:r>
            <a:r>
              <a:rPr lang="en-US" sz="1800" b="0" dirty="0" err="1">
                <a:ea typeface="ＭＳ Ｐゴシック" pitchFamily="-110" charset="-128"/>
              </a:rPr>
              <a:t>electroproduction</a:t>
            </a:r>
            <a:r>
              <a:rPr lang="en-US" sz="1800" b="0" dirty="0">
                <a:ea typeface="ＭＳ Ｐゴシック" pitchFamily="-110" charset="-128"/>
              </a:rPr>
              <a:t> channels. Similar results are expected for many other resonances at higher masses, e.g. S</a:t>
            </a:r>
            <a:r>
              <a:rPr lang="en-US" sz="1800" b="0" baseline="-25000" dirty="0">
                <a:ea typeface="ＭＳ Ｐゴシック" pitchFamily="-110" charset="-128"/>
              </a:rPr>
              <a:t>11</a:t>
            </a:r>
            <a:r>
              <a:rPr lang="en-US" sz="1800" b="0" dirty="0">
                <a:ea typeface="ＭＳ Ｐゴシック" pitchFamily="-110" charset="-128"/>
              </a:rPr>
              <a:t>(1650), F</a:t>
            </a:r>
            <a:r>
              <a:rPr lang="en-US" sz="1800" b="0" baseline="-25000" dirty="0">
                <a:ea typeface="ＭＳ Ｐゴシック" pitchFamily="-110" charset="-128"/>
              </a:rPr>
              <a:t>15</a:t>
            </a:r>
            <a:r>
              <a:rPr lang="en-US" sz="1800" b="0" dirty="0">
                <a:ea typeface="ＭＳ Ｐゴシック" pitchFamily="-110" charset="-128"/>
              </a:rPr>
              <a:t>(1685), D</a:t>
            </a:r>
            <a:r>
              <a:rPr lang="en-US" sz="1800" b="0" baseline="-25000" dirty="0">
                <a:ea typeface="ＭＳ Ｐゴシック" pitchFamily="-110" charset="-128"/>
              </a:rPr>
              <a:t>33</a:t>
            </a:r>
            <a:r>
              <a:rPr lang="en-US" sz="1800" b="0" dirty="0">
                <a:ea typeface="ＭＳ Ｐゴシック" pitchFamily="-110" charset="-128"/>
              </a:rPr>
              <a:t>(1700), P</a:t>
            </a:r>
            <a:r>
              <a:rPr lang="en-US" sz="1800" b="0" baseline="-25000" dirty="0">
                <a:ea typeface="ＭＳ Ｐゴシック" pitchFamily="-110" charset="-128"/>
              </a:rPr>
              <a:t>13</a:t>
            </a:r>
            <a:r>
              <a:rPr lang="en-US" sz="1800" b="0" dirty="0">
                <a:ea typeface="ＭＳ Ｐゴシック" pitchFamily="-110" charset="-128"/>
              </a:rPr>
              <a:t>(1720), …</a:t>
            </a:r>
          </a:p>
          <a:p>
            <a:pPr algn="l" eaLnBrk="1" hangingPunct="1">
              <a:buFont typeface="Wingdings" pitchFamily="2" charset="2"/>
              <a:buChar char="Ø"/>
            </a:pPr>
            <a:endParaRPr lang="en-US" sz="800" b="0" dirty="0">
              <a:ea typeface="ＭＳ Ｐゴシック" pitchFamily="-110" charset="-128"/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en-US" sz="1800" b="0" dirty="0">
                <a:ea typeface="ＭＳ Ｐゴシック" pitchFamily="-110" charset="-128"/>
              </a:rPr>
              <a:t> </a:t>
            </a:r>
            <a:r>
              <a:rPr lang="en-US" sz="1800" b="0" dirty="0" smtClean="0">
                <a:ea typeface="ＭＳ Ｐゴシック" pitchFamily="-110" charset="-128"/>
              </a:rPr>
              <a:t>The approved CLAS12 experiments E12-09-003 (NM, </a:t>
            </a:r>
            <a:r>
              <a:rPr lang="en-US" sz="1800" b="0" dirty="0" err="1" smtClean="0">
                <a:ea typeface="ＭＳ Ｐゴシック" pitchFamily="-110" charset="-128"/>
              </a:rPr>
              <a:t>N</a:t>
            </a:r>
            <a:r>
              <a:rPr lang="en-US" sz="1800" b="0" dirty="0" err="1" smtClean="0">
                <a:latin typeface="Symbol" panose="05050102010706020507" pitchFamily="18" charset="2"/>
                <a:ea typeface="ＭＳ Ｐゴシック" pitchFamily="-110" charset="-128"/>
              </a:rPr>
              <a:t>pp</a:t>
            </a:r>
            <a:r>
              <a:rPr lang="en-US" sz="1800" b="0" dirty="0" smtClean="0">
                <a:ea typeface="ＭＳ Ｐゴシック" pitchFamily="-110" charset="-128"/>
              </a:rPr>
              <a:t>) and </a:t>
            </a:r>
            <a:r>
              <a:rPr lang="en-US" sz="1800" b="0" dirty="0" smtClean="0"/>
              <a:t>E12-06-108A (KY) are currently </a:t>
            </a:r>
            <a:r>
              <a:rPr lang="en-US" sz="1800" b="0" dirty="0" smtClean="0">
                <a:solidFill>
                  <a:srgbClr val="993366"/>
                </a:solidFill>
                <a:ea typeface="ＭＳ Ｐゴシック" pitchFamily="-110" charset="-128"/>
              </a:rPr>
              <a:t>the </a:t>
            </a:r>
            <a:r>
              <a:rPr lang="en-US" sz="1800" b="0" dirty="0">
                <a:solidFill>
                  <a:srgbClr val="993366"/>
                </a:solidFill>
                <a:ea typeface="ＭＳ Ｐゴシック" pitchFamily="-110" charset="-128"/>
              </a:rPr>
              <a:t>only </a:t>
            </a:r>
            <a:r>
              <a:rPr lang="en-US" sz="1800" b="0" dirty="0" smtClean="0">
                <a:solidFill>
                  <a:srgbClr val="993366"/>
                </a:solidFill>
                <a:ea typeface="ＭＳ Ｐゴシック" pitchFamily="-110" charset="-128"/>
              </a:rPr>
              <a:t>experiments </a:t>
            </a:r>
            <a:r>
              <a:rPr lang="en-US" sz="1800" b="0" dirty="0" smtClean="0">
                <a:ea typeface="ＭＳ Ｐゴシック" pitchFamily="-110" charset="-128"/>
              </a:rPr>
              <a:t>that </a:t>
            </a:r>
            <a:r>
              <a:rPr lang="en-US" sz="1800" b="0" dirty="0">
                <a:ea typeface="ＭＳ Ｐゴシック" pitchFamily="-110" charset="-128"/>
              </a:rPr>
              <a:t>can provide data on </a:t>
            </a:r>
            <a:r>
              <a:rPr lang="en-US" sz="1800" b="0" dirty="0">
                <a:latin typeface="Symbol" pitchFamily="18" charset="2"/>
                <a:ea typeface="ＭＳ Ｐゴシック" pitchFamily="-110" charset="-128"/>
              </a:rPr>
              <a:t>g</a:t>
            </a:r>
            <a:r>
              <a:rPr lang="en-US" sz="1800" b="0" baseline="-25000" dirty="0">
                <a:ea typeface="ＭＳ Ｐゴシック" pitchFamily="-110" charset="-128"/>
              </a:rPr>
              <a:t>v</a:t>
            </a:r>
            <a:r>
              <a:rPr lang="en-US" sz="1800" b="0" dirty="0">
                <a:ea typeface="ＭＳ Ｐゴシック" pitchFamily="-110" charset="-128"/>
              </a:rPr>
              <a:t>NN* </a:t>
            </a:r>
            <a:r>
              <a:rPr lang="en-US" sz="1800" b="0" dirty="0" err="1">
                <a:ea typeface="ＭＳ Ｐゴシック" pitchFamily="-110" charset="-128"/>
              </a:rPr>
              <a:t>electrocouplings</a:t>
            </a:r>
            <a:r>
              <a:rPr lang="en-US" sz="1800" b="0" dirty="0">
                <a:ea typeface="ＭＳ Ｐゴシック" pitchFamily="-110" charset="-128"/>
              </a:rPr>
              <a:t> for almost all well established excited proton states at the highest photon </a:t>
            </a:r>
            <a:r>
              <a:rPr lang="en-US" sz="1800" b="0" dirty="0" err="1">
                <a:ea typeface="ＭＳ Ｐゴシック" pitchFamily="-110" charset="-128"/>
              </a:rPr>
              <a:t>virtualities</a:t>
            </a:r>
            <a:r>
              <a:rPr lang="en-US" sz="1800" b="0" dirty="0">
                <a:ea typeface="ＭＳ Ｐゴシック" pitchFamily="-110" charset="-128"/>
              </a:rPr>
              <a:t> ever achieved in N* studies up to Q</a:t>
            </a:r>
            <a:r>
              <a:rPr lang="en-US" sz="1800" b="0" baseline="30000" dirty="0">
                <a:ea typeface="ＭＳ Ｐゴシック" pitchFamily="-110" charset="-128"/>
              </a:rPr>
              <a:t>2 </a:t>
            </a:r>
            <a:r>
              <a:rPr lang="en-US" sz="1800" b="0" dirty="0">
                <a:ea typeface="ＭＳ Ｐゴシック" pitchFamily="-110" charset="-128"/>
              </a:rPr>
              <a:t>of 12 </a:t>
            </a:r>
            <a:r>
              <a:rPr lang="en-US" sz="1800" b="0" dirty="0" smtClean="0">
                <a:ea typeface="ＭＳ Ｐゴシック" pitchFamily="-110" charset="-128"/>
              </a:rPr>
              <a:t>GeV</a:t>
            </a:r>
            <a:r>
              <a:rPr lang="en-US" sz="1800" b="0" baseline="30000" dirty="0" smtClean="0">
                <a:ea typeface="ＭＳ Ｐゴシック" pitchFamily="-110" charset="-128"/>
              </a:rPr>
              <a:t>2</a:t>
            </a:r>
            <a:r>
              <a:rPr lang="en-US" sz="1800" b="0" dirty="0" smtClean="0">
                <a:ea typeface="ＭＳ Ｐゴシック" pitchFamily="-110" charset="-128"/>
              </a:rPr>
              <a:t>, </a:t>
            </a:r>
            <a:r>
              <a:rPr lang="en-US" sz="1800" b="0" dirty="0">
                <a:ea typeface="ＭＳ Ｐゴシック" pitchFamily="-110" charset="-128"/>
              </a:rPr>
              <a:t>see </a:t>
            </a:r>
            <a:r>
              <a:rPr lang="en-US" sz="1600" b="0" dirty="0">
                <a:solidFill>
                  <a:srgbClr val="993366"/>
                </a:solidFill>
                <a:ea typeface="ＭＳ Ｐゴシック" pitchFamily="-110" charset="-128"/>
              </a:rPr>
              <a:t>https://userweb.jlab.org/~</a:t>
            </a:r>
            <a:r>
              <a:rPr lang="en-US" sz="1600" b="0" dirty="0" smtClean="0">
                <a:solidFill>
                  <a:srgbClr val="993366"/>
                </a:solidFill>
                <a:ea typeface="ＭＳ Ｐゴシック" pitchFamily="-110" charset="-128"/>
              </a:rPr>
              <a:t>carman/ky12/temple-final.pdf</a:t>
            </a:r>
            <a:r>
              <a:rPr lang="en-US" sz="200" b="0" dirty="0" smtClean="0">
                <a:solidFill>
                  <a:srgbClr val="993366"/>
                </a:solidFill>
                <a:ea typeface="ＭＳ Ｐゴシック" pitchFamily="-110" charset="-128"/>
              </a:rPr>
              <a:t> </a:t>
            </a:r>
            <a:r>
              <a:rPr lang="en-US" sz="1600" b="0" dirty="0" smtClean="0">
                <a:ea typeface="ＭＳ Ｐゴシック" pitchFamily="-110" charset="-128"/>
              </a:rPr>
              <a:t>.</a:t>
            </a:r>
            <a:endParaRPr lang="en-US" sz="1600" b="0" baseline="30000" dirty="0">
              <a:ea typeface="ＭＳ Ｐゴシック" pitchFamily="-110" charset="-128"/>
            </a:endParaRP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946150"/>
            <a:ext cx="8207375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3703" name="Group 7"/>
          <p:cNvGrpSpPr>
            <a:grpSpLocks/>
          </p:cNvGrpSpPr>
          <p:nvPr/>
        </p:nvGrpSpPr>
        <p:grpSpPr bwMode="auto">
          <a:xfrm>
            <a:off x="1299960" y="1001713"/>
            <a:ext cx="5511800" cy="2120900"/>
            <a:chOff x="825" y="625"/>
            <a:chExt cx="3472" cy="1360"/>
          </a:xfrm>
        </p:grpSpPr>
        <p:sp>
          <p:nvSpPr>
            <p:cNvPr id="55324" name="Line 8"/>
            <p:cNvSpPr>
              <a:spLocks noChangeShapeType="1"/>
            </p:cNvSpPr>
            <p:nvPr/>
          </p:nvSpPr>
          <p:spPr bwMode="auto">
            <a:xfrm flipH="1" flipV="1">
              <a:off x="2559" y="625"/>
              <a:ext cx="5" cy="1359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5325" name="Line 9"/>
            <p:cNvSpPr>
              <a:spLocks noChangeShapeType="1"/>
            </p:cNvSpPr>
            <p:nvPr/>
          </p:nvSpPr>
          <p:spPr bwMode="auto">
            <a:xfrm flipH="1" flipV="1">
              <a:off x="4292" y="626"/>
              <a:ext cx="5" cy="1359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5326" name="Line 10"/>
            <p:cNvSpPr>
              <a:spLocks noChangeShapeType="1"/>
            </p:cNvSpPr>
            <p:nvPr/>
          </p:nvSpPr>
          <p:spPr bwMode="auto">
            <a:xfrm flipH="1" flipV="1">
              <a:off x="825" y="625"/>
              <a:ext cx="5" cy="1359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5304" name="TextBox 21"/>
          <p:cNvSpPr txBox="1">
            <a:spLocks noChangeArrowheads="1"/>
          </p:cNvSpPr>
          <p:nvPr/>
        </p:nvSpPr>
        <p:spPr bwMode="auto">
          <a:xfrm>
            <a:off x="6881813" y="627063"/>
            <a:ext cx="1443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>
                <a:ea typeface="ＭＳ Ｐゴシック" pitchFamily="-110" charset="-128"/>
              </a:rPr>
              <a:t>S</a:t>
            </a:r>
            <a:r>
              <a:rPr lang="en-US" sz="1800" baseline="-25000">
                <a:ea typeface="ＭＳ Ｐゴシック" pitchFamily="-110" charset="-128"/>
              </a:rPr>
              <a:t>11</a:t>
            </a:r>
            <a:r>
              <a:rPr lang="en-US" sz="1800">
                <a:ea typeface="ＭＳ Ｐゴシック" pitchFamily="-110" charset="-128"/>
              </a:rPr>
              <a:t>(1535)</a:t>
            </a:r>
          </a:p>
        </p:txBody>
      </p:sp>
      <p:sp>
        <p:nvSpPr>
          <p:cNvPr id="55305" name="TextBox 21"/>
          <p:cNvSpPr txBox="1">
            <a:spLocks noChangeArrowheads="1"/>
          </p:cNvSpPr>
          <p:nvPr/>
        </p:nvSpPr>
        <p:spPr bwMode="auto">
          <a:xfrm>
            <a:off x="4084638" y="627063"/>
            <a:ext cx="1443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>
                <a:ea typeface="ＭＳ Ｐゴシック" pitchFamily="-110" charset="-128"/>
              </a:rPr>
              <a:t>D</a:t>
            </a:r>
            <a:r>
              <a:rPr lang="en-US" sz="1800" baseline="-25000">
                <a:ea typeface="ＭＳ Ｐゴシック" pitchFamily="-110" charset="-128"/>
              </a:rPr>
              <a:t>13</a:t>
            </a:r>
            <a:r>
              <a:rPr lang="en-US" sz="1800">
                <a:ea typeface="ＭＳ Ｐゴシック" pitchFamily="-110" charset="-128"/>
              </a:rPr>
              <a:t>(1520)</a:t>
            </a:r>
          </a:p>
        </p:txBody>
      </p:sp>
      <p:sp>
        <p:nvSpPr>
          <p:cNvPr id="55306" name="TextBox 21"/>
          <p:cNvSpPr txBox="1">
            <a:spLocks noChangeArrowheads="1"/>
          </p:cNvSpPr>
          <p:nvPr/>
        </p:nvSpPr>
        <p:spPr bwMode="auto">
          <a:xfrm>
            <a:off x="1317625" y="627063"/>
            <a:ext cx="1443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>
                <a:ea typeface="ＭＳ Ｐゴシック" pitchFamily="-110" charset="-128"/>
              </a:rPr>
              <a:t>P</a:t>
            </a:r>
            <a:r>
              <a:rPr lang="en-US" sz="1800" baseline="-25000">
                <a:ea typeface="ＭＳ Ｐゴシック" pitchFamily="-110" charset="-128"/>
              </a:rPr>
              <a:t>11</a:t>
            </a:r>
            <a:r>
              <a:rPr lang="en-US" sz="1800">
                <a:ea typeface="ＭＳ Ｐゴシック" pitchFamily="-110" charset="-128"/>
              </a:rPr>
              <a:t>(1440)</a:t>
            </a:r>
          </a:p>
        </p:txBody>
      </p:sp>
      <p:grpSp>
        <p:nvGrpSpPr>
          <p:cNvPr id="55307" name="Group 14"/>
          <p:cNvGrpSpPr>
            <a:grpSpLocks/>
          </p:cNvGrpSpPr>
          <p:nvPr/>
        </p:nvGrpSpPr>
        <p:grpSpPr bwMode="auto">
          <a:xfrm>
            <a:off x="2284413" y="2533650"/>
            <a:ext cx="698500" cy="304800"/>
            <a:chOff x="1427" y="1596"/>
            <a:chExt cx="440" cy="192"/>
          </a:xfrm>
        </p:grpSpPr>
        <p:sp>
          <p:nvSpPr>
            <p:cNvPr id="55322" name="Oval 10"/>
            <p:cNvSpPr>
              <a:spLocks noChangeAspect="1"/>
            </p:cNvSpPr>
            <p:nvPr/>
          </p:nvSpPr>
          <p:spPr bwMode="auto">
            <a:xfrm>
              <a:off x="1427" y="1670"/>
              <a:ext cx="63" cy="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endParaRPr lang="en-US">
                <a:ea typeface="ＭＳ Ｐゴシック" pitchFamily="-110" charset="-128"/>
              </a:endParaRPr>
            </a:p>
          </p:txBody>
        </p:sp>
        <p:sp>
          <p:nvSpPr>
            <p:cNvPr id="55323" name="TextBox 11"/>
            <p:cNvSpPr txBox="1">
              <a:spLocks noChangeArrowheads="1"/>
            </p:cNvSpPr>
            <p:nvPr/>
          </p:nvSpPr>
          <p:spPr bwMode="auto">
            <a:xfrm>
              <a:off x="1465" y="1596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solidFill>
                    <a:schemeClr val="tx1"/>
                  </a:solidFill>
                  <a:ea typeface="ＭＳ Ｐゴシック" pitchFamily="-110" charset="-128"/>
                </a:rPr>
                <a:t>CLAS</a:t>
              </a:r>
            </a:p>
          </p:txBody>
        </p:sp>
      </p:grpSp>
      <p:grpSp>
        <p:nvGrpSpPr>
          <p:cNvPr id="55308" name="Group 17"/>
          <p:cNvGrpSpPr>
            <a:grpSpLocks/>
          </p:cNvGrpSpPr>
          <p:nvPr/>
        </p:nvGrpSpPr>
        <p:grpSpPr bwMode="auto">
          <a:xfrm>
            <a:off x="5037138" y="2533650"/>
            <a:ext cx="698500" cy="304800"/>
            <a:chOff x="1427" y="1596"/>
            <a:chExt cx="440" cy="192"/>
          </a:xfrm>
        </p:grpSpPr>
        <p:sp>
          <p:nvSpPr>
            <p:cNvPr id="55320" name="Oval 10"/>
            <p:cNvSpPr>
              <a:spLocks noChangeAspect="1"/>
            </p:cNvSpPr>
            <p:nvPr/>
          </p:nvSpPr>
          <p:spPr bwMode="auto">
            <a:xfrm>
              <a:off x="1427" y="1670"/>
              <a:ext cx="63" cy="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endParaRPr lang="en-US">
                <a:ea typeface="ＭＳ Ｐゴシック" pitchFamily="-110" charset="-128"/>
              </a:endParaRPr>
            </a:p>
          </p:txBody>
        </p:sp>
        <p:sp>
          <p:nvSpPr>
            <p:cNvPr id="55321" name="TextBox 11"/>
            <p:cNvSpPr txBox="1">
              <a:spLocks noChangeArrowheads="1"/>
            </p:cNvSpPr>
            <p:nvPr/>
          </p:nvSpPr>
          <p:spPr bwMode="auto">
            <a:xfrm>
              <a:off x="1465" y="1596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solidFill>
                    <a:schemeClr val="tx1"/>
                  </a:solidFill>
                  <a:ea typeface="ＭＳ Ｐゴシック" pitchFamily="-110" charset="-128"/>
                </a:rPr>
                <a:t>CLAS</a:t>
              </a:r>
            </a:p>
          </p:txBody>
        </p:sp>
      </p:grpSp>
      <p:grpSp>
        <p:nvGrpSpPr>
          <p:cNvPr id="55309" name="Group 20"/>
          <p:cNvGrpSpPr>
            <a:grpSpLocks/>
          </p:cNvGrpSpPr>
          <p:nvPr/>
        </p:nvGrpSpPr>
        <p:grpSpPr bwMode="auto">
          <a:xfrm>
            <a:off x="7788275" y="1111250"/>
            <a:ext cx="698500" cy="304800"/>
            <a:chOff x="1427" y="1596"/>
            <a:chExt cx="440" cy="192"/>
          </a:xfrm>
        </p:grpSpPr>
        <p:sp>
          <p:nvSpPr>
            <p:cNvPr id="55318" name="Oval 10"/>
            <p:cNvSpPr>
              <a:spLocks noChangeAspect="1"/>
            </p:cNvSpPr>
            <p:nvPr/>
          </p:nvSpPr>
          <p:spPr bwMode="auto">
            <a:xfrm>
              <a:off x="1427" y="1670"/>
              <a:ext cx="63" cy="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endParaRPr lang="en-US">
                <a:ea typeface="ＭＳ Ｐゴシック" pitchFamily="-110" charset="-128"/>
              </a:endParaRPr>
            </a:p>
          </p:txBody>
        </p:sp>
        <p:sp>
          <p:nvSpPr>
            <p:cNvPr id="55319" name="TextBox 11"/>
            <p:cNvSpPr txBox="1">
              <a:spLocks noChangeArrowheads="1"/>
            </p:cNvSpPr>
            <p:nvPr/>
          </p:nvSpPr>
          <p:spPr bwMode="auto">
            <a:xfrm>
              <a:off x="1465" y="1596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solidFill>
                    <a:schemeClr val="tx1"/>
                  </a:solidFill>
                  <a:ea typeface="ＭＳ Ｐゴシック" pitchFamily="-110" charset="-128"/>
                </a:rPr>
                <a:t>CLAS</a:t>
              </a:r>
            </a:p>
          </p:txBody>
        </p:sp>
      </p:grpSp>
      <p:sp>
        <p:nvSpPr>
          <p:cNvPr id="55310" name="Oval 10"/>
          <p:cNvSpPr>
            <a:spLocks noChangeAspect="1"/>
          </p:cNvSpPr>
          <p:nvPr/>
        </p:nvSpPr>
        <p:spPr bwMode="auto">
          <a:xfrm>
            <a:off x="7788275" y="1466850"/>
            <a:ext cx="100013" cy="92075"/>
          </a:xfrm>
          <a:prstGeom prst="ellipse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 anchor="ctr"/>
          <a:lstStyle/>
          <a:p>
            <a:endParaRPr lang="en-US">
              <a:ea typeface="ＭＳ Ｐゴシック" pitchFamily="-110" charset="-128"/>
            </a:endParaRPr>
          </a:p>
        </p:txBody>
      </p:sp>
      <p:sp>
        <p:nvSpPr>
          <p:cNvPr id="55311" name="TextBox 11"/>
          <p:cNvSpPr txBox="1">
            <a:spLocks noChangeArrowheads="1"/>
          </p:cNvSpPr>
          <p:nvPr/>
        </p:nvSpPr>
        <p:spPr bwMode="auto">
          <a:xfrm>
            <a:off x="7861300" y="1349375"/>
            <a:ext cx="654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tx1"/>
                </a:solidFill>
                <a:ea typeface="ＭＳ Ｐゴシック" pitchFamily="-110" charset="-128"/>
              </a:rPr>
              <a:t>Hall C</a:t>
            </a:r>
          </a:p>
        </p:txBody>
      </p:sp>
      <p:sp>
        <p:nvSpPr>
          <p:cNvPr id="55312" name="Rectangle 25"/>
          <p:cNvSpPr>
            <a:spLocks noChangeAspect="1" noChangeArrowheads="1"/>
          </p:cNvSpPr>
          <p:nvPr/>
        </p:nvSpPr>
        <p:spPr bwMode="auto">
          <a:xfrm>
            <a:off x="2143125" y="2651125"/>
            <a:ext cx="82550" cy="857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13" name="Rectangle 26"/>
          <p:cNvSpPr>
            <a:spLocks noChangeAspect="1" noChangeArrowheads="1"/>
          </p:cNvSpPr>
          <p:nvPr/>
        </p:nvSpPr>
        <p:spPr bwMode="auto">
          <a:xfrm>
            <a:off x="4891088" y="2651125"/>
            <a:ext cx="82550" cy="857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15" name="Line 28"/>
          <p:cNvSpPr>
            <a:spLocks noChangeShapeType="1"/>
          </p:cNvSpPr>
          <p:nvPr/>
        </p:nvSpPr>
        <p:spPr bwMode="auto">
          <a:xfrm flipH="1" flipV="1">
            <a:off x="4538257" y="1001713"/>
            <a:ext cx="7938" cy="211934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16" name="Line 29"/>
          <p:cNvSpPr>
            <a:spLocks noChangeShapeType="1"/>
          </p:cNvSpPr>
          <p:nvPr/>
        </p:nvSpPr>
        <p:spPr bwMode="auto">
          <a:xfrm flipH="1" flipV="1">
            <a:off x="7279667" y="1003272"/>
            <a:ext cx="7938" cy="211934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17" name="Line 30"/>
          <p:cNvSpPr>
            <a:spLocks noChangeShapeType="1"/>
          </p:cNvSpPr>
          <p:nvPr/>
        </p:nvSpPr>
        <p:spPr bwMode="auto">
          <a:xfrm flipH="1" flipV="1">
            <a:off x="1795260" y="1001713"/>
            <a:ext cx="7938" cy="211934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8555704" y="964438"/>
            <a:ext cx="45719" cy="2174904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64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8900000">
            <a:off x="67523" y="2744355"/>
            <a:ext cx="7516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99CCFF"/>
                </a:solidFill>
              </a:rPr>
              <a:t>Support This!</a:t>
            </a:r>
            <a:endParaRPr lang="en-US" sz="9600" dirty="0">
              <a:solidFill>
                <a:srgbClr val="99CCFF"/>
              </a:solidFill>
            </a:endParaRPr>
          </a:p>
        </p:txBody>
      </p:sp>
      <p:sp>
        <p:nvSpPr>
          <p:cNvPr id="563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BF92C771-5266-4833-921F-6189B449A40A}" type="slidenum">
              <a:rPr lang="fr-FR" sz="1200" b="0"/>
              <a:pPr/>
              <a:t>34</a:t>
            </a:fld>
            <a:endParaRPr lang="fr-FR" sz="1200" b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4"/>
            <a:ext cx="9144000" cy="527050"/>
          </a:xfrm>
        </p:spPr>
        <p:txBody>
          <a:bodyPr tIns="45720" bIns="45720"/>
          <a:lstStyle/>
          <a:p>
            <a:pPr eaLnBrk="1" hangingPunct="1"/>
            <a:r>
              <a:rPr lang="en-US" sz="4000" dirty="0" smtClean="0"/>
              <a:t>Summary</a:t>
            </a:r>
          </a:p>
        </p:txBody>
      </p:sp>
      <p:sp>
        <p:nvSpPr>
          <p:cNvPr id="56324" name="Content Placeholder 2"/>
          <p:cNvSpPr>
            <a:spLocks/>
          </p:cNvSpPr>
          <p:nvPr/>
        </p:nvSpPr>
        <p:spPr bwMode="auto">
          <a:xfrm>
            <a:off x="19339" y="639764"/>
            <a:ext cx="7968926" cy="291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defTabSz="457200"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800" b="0" dirty="0" smtClean="0"/>
              <a:t>First high </a:t>
            </a:r>
            <a:r>
              <a:rPr lang="en-US" sz="1800" b="0" dirty="0"/>
              <a:t>precision </a:t>
            </a:r>
            <a:r>
              <a:rPr lang="en-US" sz="1800" b="0" dirty="0" smtClean="0"/>
              <a:t>photo- </a:t>
            </a:r>
            <a:r>
              <a:rPr lang="en-US" sz="1800" b="0" dirty="0"/>
              <a:t>and </a:t>
            </a:r>
            <a:r>
              <a:rPr lang="en-US" sz="1800" b="0" dirty="0" err="1"/>
              <a:t>electroproduction</a:t>
            </a:r>
            <a:r>
              <a:rPr lang="en-US" sz="1800" b="0" dirty="0"/>
              <a:t> data </a:t>
            </a:r>
            <a:r>
              <a:rPr lang="en-US" sz="1800" b="0" dirty="0" smtClean="0"/>
              <a:t>have become available and led to a new wave of significant developments in reaction and QCD-based theories.</a:t>
            </a:r>
          </a:p>
          <a:p>
            <a:pPr marL="342900" indent="-342900" algn="l" defTabSz="457200"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800" b="0" dirty="0" smtClean="0"/>
              <a:t>New high precision </a:t>
            </a:r>
            <a:r>
              <a:rPr lang="en-US" sz="1800" b="0" dirty="0" err="1" smtClean="0"/>
              <a:t>hadro</a:t>
            </a:r>
            <a:r>
              <a:rPr lang="en-US" sz="1800" b="0" dirty="0" smtClean="0"/>
              <a:t>-, photo-, and </a:t>
            </a:r>
            <a:r>
              <a:rPr lang="en-US" sz="1800" b="0" dirty="0" err="1" smtClean="0"/>
              <a:t>electroproduction</a:t>
            </a:r>
            <a:r>
              <a:rPr lang="en-US" sz="1800" b="0" dirty="0" smtClean="0"/>
              <a:t> data off the proton and the neutron will stabilize coupled channel analyses and expand the validity of reaction models, allowing us to</a:t>
            </a:r>
            <a:endParaRPr lang="en-US" sz="1800" b="0" dirty="0"/>
          </a:p>
          <a:p>
            <a:pPr marL="742950" lvl="1" indent="-285750" algn="l" defTabSz="457200"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600" b="0" dirty="0">
                <a:solidFill>
                  <a:srgbClr val="993366"/>
                </a:solidFill>
              </a:rPr>
              <a:t>i</a:t>
            </a:r>
            <a:r>
              <a:rPr lang="en-US" sz="1600" b="0" dirty="0" smtClean="0">
                <a:solidFill>
                  <a:srgbClr val="993366"/>
                </a:solidFill>
              </a:rPr>
              <a:t>nvestigate and search for baryon hybrids,</a:t>
            </a:r>
          </a:p>
          <a:p>
            <a:pPr marL="742950" lvl="1" indent="-285750" algn="l" defTabSz="457200"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600" b="0" dirty="0" smtClean="0">
                <a:solidFill>
                  <a:srgbClr val="993366"/>
                </a:solidFill>
              </a:rPr>
              <a:t>establish a repertoire of high precision spectroscopy parameters, and</a:t>
            </a:r>
          </a:p>
          <a:p>
            <a:pPr marL="742950" lvl="1" indent="-285750" algn="l" defTabSz="457200"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600" b="0" dirty="0" smtClean="0">
                <a:solidFill>
                  <a:srgbClr val="993366"/>
                </a:solidFill>
              </a:rPr>
              <a:t>measure light-quark-flavor separated </a:t>
            </a:r>
            <a:r>
              <a:rPr lang="en-US" sz="1600" b="0" dirty="0" err="1" smtClean="0">
                <a:solidFill>
                  <a:srgbClr val="993366"/>
                </a:solidFill>
              </a:rPr>
              <a:t>electrocouplings</a:t>
            </a:r>
            <a:r>
              <a:rPr lang="en-US" sz="1600" b="0" dirty="0" smtClean="0">
                <a:solidFill>
                  <a:srgbClr val="993366"/>
                </a:solidFill>
              </a:rPr>
              <a:t>  over an extended Q</a:t>
            </a:r>
            <a:r>
              <a:rPr lang="en-US" sz="1600" b="0" baseline="30000" dirty="0" smtClean="0">
                <a:solidFill>
                  <a:srgbClr val="993366"/>
                </a:solidFill>
              </a:rPr>
              <a:t>2</a:t>
            </a:r>
            <a:r>
              <a:rPr lang="en-US" sz="1600" b="0" dirty="0">
                <a:solidFill>
                  <a:srgbClr val="993366"/>
                </a:solidFill>
              </a:rPr>
              <a:t>-</a:t>
            </a:r>
            <a:r>
              <a:rPr lang="en-US" sz="1600" b="0" dirty="0" smtClean="0">
                <a:solidFill>
                  <a:srgbClr val="993366"/>
                </a:solidFill>
              </a:rPr>
              <a:t>range for a wide variety of </a:t>
            </a:r>
            <a:r>
              <a:rPr lang="en-US" sz="1600" b="0" dirty="0">
                <a:solidFill>
                  <a:srgbClr val="993366"/>
                </a:solidFill>
              </a:rPr>
              <a:t>N* </a:t>
            </a:r>
            <a:r>
              <a:rPr lang="en-US" sz="1600" b="0" dirty="0" smtClean="0">
                <a:solidFill>
                  <a:srgbClr val="993366"/>
                </a:solidFill>
              </a:rPr>
              <a:t>states.</a:t>
            </a: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19340" y="3557587"/>
            <a:ext cx="7194260" cy="299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defTabSz="457200"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800" b="0" dirty="0" smtClean="0"/>
              <a:t>Comparing these </a:t>
            </a:r>
            <a:r>
              <a:rPr lang="en-US" sz="1800" b="0" dirty="0"/>
              <a:t>results with DSE, LQCD, LCSR, and </a:t>
            </a:r>
            <a:r>
              <a:rPr lang="en-US" sz="1800" b="0" dirty="0" err="1"/>
              <a:t>rCQM</a:t>
            </a:r>
            <a:r>
              <a:rPr lang="en-US" sz="1800" b="0" dirty="0"/>
              <a:t> will </a:t>
            </a:r>
            <a:r>
              <a:rPr lang="en-US" sz="1800" b="0" dirty="0" smtClean="0"/>
              <a:t>build insights </a:t>
            </a:r>
            <a:r>
              <a:rPr lang="en-US" sz="1800" b="0" dirty="0"/>
              <a:t>into</a:t>
            </a:r>
            <a:r>
              <a:rPr lang="en-US" sz="1800" b="0" dirty="0">
                <a:solidFill>
                  <a:srgbClr val="3366FF"/>
                </a:solidFill>
              </a:rPr>
              <a:t> </a:t>
            </a:r>
          </a:p>
          <a:p>
            <a:pPr marL="742950" lvl="1" indent="-285750" algn="l" defTabSz="457200"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600" b="0" dirty="0">
                <a:solidFill>
                  <a:srgbClr val="993366"/>
                </a:solidFill>
              </a:rPr>
              <a:t>the strong interaction of dressed quarks and their </a:t>
            </a:r>
            <a:r>
              <a:rPr lang="en-US" sz="1600" b="0" dirty="0" smtClean="0">
                <a:solidFill>
                  <a:srgbClr val="993366"/>
                </a:solidFill>
              </a:rPr>
              <a:t>confinement,</a:t>
            </a:r>
            <a:endParaRPr lang="en-US" sz="1600" b="0" dirty="0">
              <a:solidFill>
                <a:srgbClr val="993366"/>
              </a:solidFill>
            </a:endParaRPr>
          </a:p>
          <a:p>
            <a:pPr marL="742950" lvl="1" indent="-285750" algn="l" defTabSz="457200"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600" b="0" dirty="0">
                <a:solidFill>
                  <a:srgbClr val="993366"/>
                </a:solidFill>
              </a:rPr>
              <a:t>the emergence of bare quark dressing and dressed quark </a:t>
            </a:r>
            <a:endParaRPr lang="en-US" sz="1600" b="0" dirty="0" smtClean="0">
              <a:solidFill>
                <a:srgbClr val="993366"/>
              </a:solidFill>
            </a:endParaRPr>
          </a:p>
          <a:p>
            <a:pPr lvl="1" algn="l" defTabSz="457200">
              <a:spcBef>
                <a:spcPct val="20000"/>
              </a:spcBef>
              <a:buClr>
                <a:srgbClr val="333399"/>
              </a:buClr>
            </a:pPr>
            <a:r>
              <a:rPr lang="en-US" sz="1600" b="0" dirty="0" smtClean="0">
                <a:solidFill>
                  <a:srgbClr val="993366"/>
                </a:solidFill>
              </a:rPr>
              <a:t>  </a:t>
            </a:r>
            <a:r>
              <a:rPr lang="en-US" sz="1400" b="0" dirty="0" smtClean="0">
                <a:solidFill>
                  <a:srgbClr val="993366"/>
                </a:solidFill>
              </a:rPr>
              <a:t>    </a:t>
            </a:r>
            <a:r>
              <a:rPr lang="en-US" sz="1600" b="0" dirty="0" smtClean="0">
                <a:solidFill>
                  <a:srgbClr val="993366"/>
                </a:solidFill>
              </a:rPr>
              <a:t>interactions </a:t>
            </a:r>
            <a:r>
              <a:rPr lang="en-US" sz="1600" b="0" dirty="0">
                <a:solidFill>
                  <a:srgbClr val="993366"/>
                </a:solidFill>
              </a:rPr>
              <a:t>from </a:t>
            </a:r>
            <a:r>
              <a:rPr lang="en-US" sz="1600" b="0" dirty="0" smtClean="0">
                <a:solidFill>
                  <a:srgbClr val="993366"/>
                </a:solidFill>
              </a:rPr>
              <a:t>QCD, and </a:t>
            </a:r>
          </a:p>
          <a:p>
            <a:pPr marL="742950" lvl="1" indent="-285750" algn="l" defTabSz="457200"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600" b="0" dirty="0">
                <a:solidFill>
                  <a:srgbClr val="993366"/>
                </a:solidFill>
              </a:rPr>
              <a:t>the </a:t>
            </a:r>
            <a:r>
              <a:rPr lang="en-US" sz="1600" b="0" dirty="0" smtClean="0">
                <a:solidFill>
                  <a:srgbClr val="993366"/>
                </a:solidFill>
              </a:rPr>
              <a:t>QCD </a:t>
            </a:r>
            <a:r>
              <a:rPr lang="en-US" sz="1600" b="0" dirty="0" smtClean="0">
                <a:solidFill>
                  <a:srgbClr val="993366"/>
                </a:solidFill>
                <a:latin typeface="Symbol" panose="05050102010706020507" pitchFamily="18" charset="2"/>
              </a:rPr>
              <a:t>b</a:t>
            </a:r>
            <a:r>
              <a:rPr lang="en-US" sz="1600" b="0" dirty="0" smtClean="0">
                <a:solidFill>
                  <a:srgbClr val="993366"/>
                </a:solidFill>
              </a:rPr>
              <a:t>-function and the origin </a:t>
            </a:r>
            <a:r>
              <a:rPr lang="en-US" sz="1600" b="0" dirty="0">
                <a:solidFill>
                  <a:srgbClr val="993366"/>
                </a:solidFill>
              </a:rPr>
              <a:t>of  98% of nucleon </a:t>
            </a:r>
            <a:r>
              <a:rPr lang="en-US" sz="1600" b="0" dirty="0" smtClean="0">
                <a:solidFill>
                  <a:srgbClr val="993366"/>
                </a:solidFill>
              </a:rPr>
              <a:t>mass.</a:t>
            </a:r>
            <a:endParaRPr lang="en-US" sz="1600" b="0" dirty="0"/>
          </a:p>
          <a:p>
            <a:pPr marL="342900" indent="-342900" algn="l" defTabSz="457200"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800" b="0" dirty="0" smtClean="0"/>
              <a:t>A tight collaboration of experimentalists and theorists has formed and is </a:t>
            </a:r>
            <a:r>
              <a:rPr lang="en-US" sz="1800" b="0" dirty="0"/>
              <a:t>needed </a:t>
            </a:r>
            <a:r>
              <a:rPr lang="en-US" sz="1800" b="0" dirty="0" smtClean="0"/>
              <a:t>to push these goals</a:t>
            </a:r>
            <a:r>
              <a:rPr lang="en-US" sz="1800" b="0" dirty="0" smtClean="0">
                <a:solidFill>
                  <a:srgbClr val="993366"/>
                </a:solidFill>
              </a:rPr>
              <a:t>, </a:t>
            </a:r>
            <a:r>
              <a:rPr lang="en-US" sz="1800" b="0" dirty="0"/>
              <a:t>see </a:t>
            </a:r>
            <a:r>
              <a:rPr lang="en-US" sz="1600" b="0" dirty="0" smtClean="0"/>
              <a:t>Review Article</a:t>
            </a:r>
            <a:r>
              <a:rPr lang="en-US" sz="1600" b="0" dirty="0" smtClean="0">
                <a:solidFill>
                  <a:srgbClr val="993366"/>
                </a:solidFill>
              </a:rPr>
              <a:t> </a:t>
            </a:r>
            <a:r>
              <a:rPr lang="en-US" sz="1600" b="0" dirty="0" smtClean="0">
                <a:solidFill>
                  <a:srgbClr val="993366"/>
                </a:solidFill>
                <a:ea typeface="ＭＳ Ｐゴシック" pitchFamily="-110" charset="-128"/>
              </a:rPr>
              <a:t>Int</a:t>
            </a:r>
            <a:r>
              <a:rPr lang="en-US" sz="1600" b="0" dirty="0">
                <a:solidFill>
                  <a:srgbClr val="993366"/>
                </a:solidFill>
                <a:ea typeface="ＭＳ Ｐゴシック" pitchFamily="-110" charset="-128"/>
              </a:rPr>
              <a:t>. J. Mod. Phys. E, Vol. 22, 1330015 (2013) </a:t>
            </a:r>
            <a:r>
              <a:rPr lang="en-US" sz="1600" b="0" dirty="0" smtClean="0">
                <a:solidFill>
                  <a:srgbClr val="993366"/>
                </a:solidFill>
                <a:ea typeface="ＭＳ Ｐゴシック" pitchFamily="-110" charset="-128"/>
              </a:rPr>
              <a:t>1-99</a:t>
            </a:r>
            <a:r>
              <a:rPr lang="en-US" sz="1800" b="0" dirty="0">
                <a:solidFill>
                  <a:srgbClr val="993366"/>
                </a:solidFill>
              </a:rPr>
              <a:t>, </a:t>
            </a:r>
            <a:r>
              <a:rPr lang="en-US" sz="1800" b="0" dirty="0" smtClean="0"/>
              <a:t>that shall lead to a QCD theory that describes the strong interaction from current quarks to nuclei.</a:t>
            </a:r>
            <a:endParaRPr lang="en-US" sz="1800" b="0" dirty="0">
              <a:solidFill>
                <a:srgbClr val="99336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2" y="3651461"/>
            <a:ext cx="2900221" cy="287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265" y="649863"/>
            <a:ext cx="1119846" cy="304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3248" y="-504"/>
            <a:ext cx="91440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kern="0" dirty="0" smtClean="0">
                <a:solidFill>
                  <a:srgbClr val="99CCFF"/>
                </a:solidFill>
              </a:rPr>
              <a:t>Personal Summary</a:t>
            </a:r>
          </a:p>
        </p:txBody>
      </p:sp>
    </p:spTree>
    <p:extLst>
      <p:ext uri="{BB962C8B-B14F-4D97-AF65-F5344CB8AC3E}">
        <p14:creationId xmlns:p14="http://schemas.microsoft.com/office/powerpoint/2010/main" val="469572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323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58756" y="1624520"/>
            <a:ext cx="992221" cy="221663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Content Placeholder 7" descr="553px-Standard_Model_of_Elementary_Particle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31844" y="798378"/>
            <a:ext cx="5638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2249-FB55-4CDC-B7C3-3E6A0CDF11DA}" type="slidenum">
              <a:rPr lang="fr-FR"/>
              <a:pPr/>
              <a:t>4</a:t>
            </a:fld>
            <a:endParaRPr lang="fr-FR"/>
          </a:p>
        </p:txBody>
      </p:sp>
      <p:sp>
        <p:nvSpPr>
          <p:cNvPr id="146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Hadron Spectroscopy: Meson, Baryons, …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 bwMode="auto">
          <a:xfrm>
            <a:off x="6864811" y="1138135"/>
            <a:ext cx="548640" cy="5486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831755" y="1140729"/>
            <a:ext cx="548640" cy="54864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Connector 20"/>
          <p:cNvCxnSpPr>
            <a:stCxn id="4" idx="6"/>
          </p:cNvCxnSpPr>
          <p:nvPr/>
        </p:nvCxnSpPr>
        <p:spPr bwMode="auto">
          <a:xfrm>
            <a:off x="7413451" y="1412455"/>
            <a:ext cx="209152" cy="0"/>
          </a:xfrm>
          <a:prstGeom prst="lin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6" idx="2"/>
          </p:cNvCxnSpPr>
          <p:nvPr/>
        </p:nvCxnSpPr>
        <p:spPr bwMode="auto">
          <a:xfrm>
            <a:off x="7622603" y="1415049"/>
            <a:ext cx="209152" cy="0"/>
          </a:xfrm>
          <a:prstGeom prst="line">
            <a:avLst/>
          </a:prstGeom>
          <a:noFill/>
          <a:ln w="349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6864811" y="2325558"/>
            <a:ext cx="1878526" cy="3888911"/>
            <a:chOff x="6864811" y="2325558"/>
            <a:chExt cx="1878526" cy="3888911"/>
          </a:xfrm>
        </p:grpSpPr>
        <p:sp>
          <p:nvSpPr>
            <p:cNvPr id="12" name="Oval 11"/>
            <p:cNvSpPr/>
            <p:nvPr/>
          </p:nvSpPr>
          <p:spPr bwMode="auto">
            <a:xfrm>
              <a:off x="6864811" y="5665829"/>
              <a:ext cx="548640" cy="5486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864811" y="3721893"/>
              <a:ext cx="548640" cy="5486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194697" y="3032681"/>
              <a:ext cx="548640" cy="54864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864811" y="2325558"/>
              <a:ext cx="548640" cy="5486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864811" y="4837301"/>
              <a:ext cx="548640" cy="5486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8193773" y="5235280"/>
              <a:ext cx="548640" cy="54864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9" name="Straight Connector 28"/>
            <p:cNvCxnSpPr>
              <a:stCxn id="17" idx="5"/>
            </p:cNvCxnSpPr>
            <p:nvPr/>
          </p:nvCxnSpPr>
          <p:spPr bwMode="auto">
            <a:xfrm>
              <a:off x="7333105" y="5305595"/>
              <a:ext cx="80346" cy="204005"/>
            </a:xfrm>
            <a:prstGeom prst="line">
              <a:avLst/>
            </a:prstGeom>
            <a:noFill/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>
              <a:stCxn id="15" idx="5"/>
            </p:cNvCxnSpPr>
            <p:nvPr/>
          </p:nvCxnSpPr>
          <p:spPr bwMode="auto">
            <a:xfrm>
              <a:off x="7333105" y="2793852"/>
              <a:ext cx="337322" cy="513149"/>
            </a:xfrm>
            <a:prstGeom prst="line">
              <a:avLst/>
            </a:prstGeom>
            <a:noFill/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>
              <a:stCxn id="12" idx="7"/>
            </p:cNvCxnSpPr>
            <p:nvPr/>
          </p:nvCxnSpPr>
          <p:spPr bwMode="auto">
            <a:xfrm flipV="1">
              <a:off x="7333105" y="5509600"/>
              <a:ext cx="80346" cy="236575"/>
            </a:xfrm>
            <a:prstGeom prst="lin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>
              <a:stCxn id="13" idx="7"/>
            </p:cNvCxnSpPr>
            <p:nvPr/>
          </p:nvCxnSpPr>
          <p:spPr bwMode="auto">
            <a:xfrm flipV="1">
              <a:off x="7333105" y="3307001"/>
              <a:ext cx="337322" cy="495238"/>
            </a:xfrm>
            <a:prstGeom prst="lin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>
              <a:endCxn id="14" idx="2"/>
            </p:cNvCxnSpPr>
            <p:nvPr/>
          </p:nvCxnSpPr>
          <p:spPr bwMode="auto">
            <a:xfrm>
              <a:off x="7670427" y="3307001"/>
              <a:ext cx="524270" cy="0"/>
            </a:xfrm>
            <a:prstGeom prst="line">
              <a:avLst/>
            </a:prstGeom>
            <a:noFill/>
            <a:ln w="349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>
              <a:endCxn id="18" idx="2"/>
            </p:cNvCxnSpPr>
            <p:nvPr/>
          </p:nvCxnSpPr>
          <p:spPr bwMode="auto">
            <a:xfrm>
              <a:off x="7413451" y="5509600"/>
              <a:ext cx="780322" cy="0"/>
            </a:xfrm>
            <a:prstGeom prst="line">
              <a:avLst/>
            </a:prstGeom>
            <a:noFill/>
            <a:ln w="349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5565244" y="2003902"/>
            <a:ext cx="7825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C</a:t>
            </a:r>
          </a:p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7527445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2249-FB55-4CDC-B7C3-3E6A0CDF11DA}" type="slidenum">
              <a:rPr lang="fr-FR"/>
              <a:pPr/>
              <a:t>5</a:t>
            </a:fld>
            <a:endParaRPr lang="fr-FR"/>
          </a:p>
        </p:txBody>
      </p:sp>
      <p:sp>
        <p:nvSpPr>
          <p:cNvPr id="146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 and </a:t>
            </a:r>
            <a:r>
              <a:rPr lang="en-US" sz="3600" dirty="0">
                <a:latin typeface="Symbol" pitchFamily="18" charset="2"/>
                <a:sym typeface="Symbol" pitchFamily="18" charset="2"/>
              </a:rPr>
              <a:t></a:t>
            </a:r>
            <a:r>
              <a:rPr lang="en-US" sz="3600" dirty="0"/>
              <a:t> Excited </a:t>
            </a:r>
            <a:r>
              <a:rPr lang="en-US" sz="3600" dirty="0" smtClean="0"/>
              <a:t>Baryon States </a:t>
            </a:r>
            <a:r>
              <a:rPr lang="en-US" sz="3600" dirty="0"/>
              <a:t>…</a:t>
            </a:r>
          </a:p>
        </p:txBody>
      </p:sp>
      <p:sp>
        <p:nvSpPr>
          <p:cNvPr id="1467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77812" y="1600939"/>
            <a:ext cx="3146323" cy="1288172"/>
          </a:xfrm>
          <a:solidFill>
            <a:srgbClr val="FFFFCC"/>
          </a:solidFill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dirty="0"/>
              <a:t>Orbital excitations </a:t>
            </a:r>
          </a:p>
          <a:p>
            <a:pPr>
              <a:buClr>
                <a:srgbClr val="333399"/>
              </a:buClr>
              <a:buFont typeface="Wingdings" pitchFamily="2" charset="2"/>
              <a:buNone/>
            </a:pPr>
            <a:r>
              <a:rPr lang="en-US" sz="2400" dirty="0"/>
              <a:t>	(two distinct </a:t>
            </a:r>
            <a:r>
              <a:rPr lang="en-US" sz="2400" dirty="0" smtClean="0"/>
              <a:t>kinds in contrast to mesons)</a:t>
            </a:r>
            <a:endParaRPr lang="en-US" sz="2400" dirty="0"/>
          </a:p>
        </p:txBody>
      </p:sp>
      <p:pic>
        <p:nvPicPr>
          <p:cNvPr id="14673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570038"/>
            <a:ext cx="5029200" cy="1514475"/>
          </a:xfrm>
          <a:noFill/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739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0040" y="3911876"/>
            <a:ext cx="5334000" cy="1533525"/>
          </a:xfrm>
          <a:noFill/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7398" name="Rectangle 6"/>
          <p:cNvSpPr>
            <a:spLocks noChangeArrowheads="1"/>
          </p:cNvSpPr>
          <p:nvPr/>
        </p:nvSpPr>
        <p:spPr bwMode="auto">
          <a:xfrm>
            <a:off x="295478" y="4093757"/>
            <a:ext cx="3138385" cy="11668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2400" b="0" dirty="0">
                <a:solidFill>
                  <a:schemeClr val="tx1"/>
                </a:solidFill>
              </a:rPr>
              <a:t>Radial excitations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(also two kinds in contrast to mesons)</a:t>
            </a:r>
          </a:p>
        </p:txBody>
      </p:sp>
      <p:sp>
        <p:nvSpPr>
          <p:cNvPr id="9" name="Rectangle 8"/>
          <p:cNvSpPr/>
          <p:nvPr/>
        </p:nvSpPr>
        <p:spPr>
          <a:xfrm>
            <a:off x="7324724" y="679969"/>
            <a:ext cx="1651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0" dirty="0" smtClean="0"/>
              <a:t>Simon </a:t>
            </a:r>
            <a:r>
              <a:rPr lang="en-US" sz="1800" b="0" dirty="0" err="1" smtClean="0"/>
              <a:t>Capstick</a:t>
            </a:r>
            <a:r>
              <a:rPr lang="en-US" sz="1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626714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DB7169C3-6001-4AD3-B835-7EE293C248E2}" type="slidenum">
              <a:rPr lang="fr-FR" sz="1200" b="0"/>
              <a:pPr/>
              <a:t>6</a:t>
            </a:fld>
            <a:endParaRPr lang="fr-FR" sz="1200" b="0"/>
          </a:p>
        </p:txBody>
      </p:sp>
      <p:pic>
        <p:nvPicPr>
          <p:cNvPr id="18435" name="Picture 2" descr="baryons_blank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20"/>
          <a:stretch>
            <a:fillRect/>
          </a:stretch>
        </p:blipFill>
        <p:spPr>
          <a:xfrm>
            <a:off x="574675" y="742950"/>
            <a:ext cx="8299450" cy="5989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tIns="45720" bIns="45720"/>
          <a:lstStyle/>
          <a:p>
            <a:pPr eaLnBrk="1" hangingPunct="1"/>
            <a:r>
              <a:rPr lang="en-US" smtClean="0"/>
              <a:t>Quark Model Classification of N*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2057400" y="2463800"/>
            <a:ext cx="1193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892300" y="2743200"/>
            <a:ext cx="7874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3505200" y="1373188"/>
            <a:ext cx="19256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0" name="Group 7"/>
          <p:cNvGrpSpPr>
            <a:grpSpLocks/>
          </p:cNvGrpSpPr>
          <p:nvPr/>
        </p:nvGrpSpPr>
        <p:grpSpPr bwMode="auto">
          <a:xfrm>
            <a:off x="300038" y="4621213"/>
            <a:ext cx="1249362" cy="995362"/>
            <a:chOff x="189" y="2973"/>
            <a:chExt cx="787" cy="627"/>
          </a:xfrm>
        </p:grpSpPr>
        <p:sp>
          <p:nvSpPr>
            <p:cNvPr id="18453" name="Text Box 8"/>
            <p:cNvSpPr txBox="1">
              <a:spLocks noChangeArrowheads="1"/>
            </p:cNvSpPr>
            <p:nvPr/>
          </p:nvSpPr>
          <p:spPr bwMode="auto">
            <a:xfrm>
              <a:off x="189" y="2973"/>
              <a:ext cx="6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b="0">
                  <a:solidFill>
                    <a:srgbClr val="0000CC"/>
                  </a:solidFill>
                  <a:latin typeface="Symbol" pitchFamily="18" charset="2"/>
                </a:rPr>
                <a:t>D</a:t>
              </a:r>
              <a:r>
                <a:rPr lang="en-US" sz="2000" b="0">
                  <a:solidFill>
                    <a:srgbClr val="0000CC"/>
                  </a:solidFill>
                </a:rPr>
                <a:t>(1232</a:t>
              </a:r>
              <a:r>
                <a:rPr lang="en-US" sz="2000" b="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18454" name="Rectangle 9"/>
            <p:cNvSpPr>
              <a:spLocks noChangeArrowheads="1"/>
            </p:cNvSpPr>
            <p:nvPr/>
          </p:nvSpPr>
          <p:spPr bwMode="auto">
            <a:xfrm>
              <a:off x="189" y="2973"/>
              <a:ext cx="640" cy="250"/>
            </a:xfrm>
            <a:prstGeom prst="rect">
              <a:avLst/>
            </a:prstGeom>
            <a:noFill/>
            <a:ln w="25400" algn="ctr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Line 10"/>
            <p:cNvSpPr>
              <a:spLocks noChangeShapeType="1"/>
            </p:cNvSpPr>
            <p:nvPr/>
          </p:nvSpPr>
          <p:spPr bwMode="auto">
            <a:xfrm>
              <a:off x="616" y="3223"/>
              <a:ext cx="360" cy="377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1" name="Group 11"/>
          <p:cNvGrpSpPr>
            <a:grpSpLocks/>
          </p:cNvGrpSpPr>
          <p:nvPr/>
        </p:nvGrpSpPr>
        <p:grpSpPr bwMode="auto">
          <a:xfrm>
            <a:off x="2057400" y="2422525"/>
            <a:ext cx="2667000" cy="3368675"/>
            <a:chOff x="1296" y="1582"/>
            <a:chExt cx="1680" cy="2122"/>
          </a:xfrm>
        </p:grpSpPr>
        <p:grpSp>
          <p:nvGrpSpPr>
            <p:cNvPr id="18444" name="Group 12"/>
            <p:cNvGrpSpPr>
              <a:grpSpLocks/>
            </p:cNvGrpSpPr>
            <p:nvPr/>
          </p:nvGrpSpPr>
          <p:grpSpPr bwMode="auto">
            <a:xfrm>
              <a:off x="1296" y="1582"/>
              <a:ext cx="762" cy="1162"/>
              <a:chOff x="1296" y="1582"/>
              <a:chExt cx="762" cy="1162"/>
            </a:xfrm>
          </p:grpSpPr>
          <p:sp>
            <p:nvSpPr>
              <p:cNvPr id="18449" name="Rectangle 13"/>
              <p:cNvSpPr>
                <a:spLocks noChangeArrowheads="1"/>
              </p:cNvSpPr>
              <p:nvPr/>
            </p:nvSpPr>
            <p:spPr bwMode="auto">
              <a:xfrm>
                <a:off x="1296" y="1582"/>
                <a:ext cx="762" cy="442"/>
              </a:xfrm>
              <a:prstGeom prst="rect">
                <a:avLst/>
              </a:prstGeom>
              <a:noFill/>
              <a:ln w="25400" algn="ctr">
                <a:solidFill>
                  <a:srgbClr val="0000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de-DE" sz="3600" b="0">
                  <a:solidFill>
                    <a:srgbClr val="0000CC"/>
                  </a:solidFill>
                </a:endParaRPr>
              </a:p>
            </p:txBody>
          </p:sp>
          <p:grpSp>
            <p:nvGrpSpPr>
              <p:cNvPr id="18450" name="Group 14"/>
              <p:cNvGrpSpPr>
                <a:grpSpLocks/>
              </p:cNvGrpSpPr>
              <p:nvPr/>
            </p:nvGrpSpPr>
            <p:grpSpPr bwMode="auto">
              <a:xfrm>
                <a:off x="1296" y="1582"/>
                <a:ext cx="762" cy="1162"/>
                <a:chOff x="1296" y="1582"/>
                <a:chExt cx="762" cy="1162"/>
              </a:xfrm>
            </p:grpSpPr>
            <p:sp>
              <p:nvSpPr>
                <p:cNvPr id="1845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296" y="1582"/>
                  <a:ext cx="76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6000" b="1">
                      <a:solidFill>
                        <a:srgbClr val="333399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6000" b="1">
                      <a:solidFill>
                        <a:srgbClr val="333399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6000" b="1">
                      <a:solidFill>
                        <a:srgbClr val="333399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6000" b="1">
                      <a:solidFill>
                        <a:srgbClr val="333399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6000" b="1">
                      <a:solidFill>
                        <a:srgbClr val="333399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0" b="1">
                      <a:solidFill>
                        <a:srgbClr val="333399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0" b="1">
                      <a:solidFill>
                        <a:srgbClr val="333399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0" b="1">
                      <a:solidFill>
                        <a:srgbClr val="333399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0" b="1">
                      <a:solidFill>
                        <a:srgbClr val="333399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2000" b="0" dirty="0">
                      <a:solidFill>
                        <a:srgbClr val="0000CC"/>
                      </a:solidFill>
                    </a:rPr>
                    <a:t>D</a:t>
                  </a:r>
                  <a:r>
                    <a:rPr lang="en-US" sz="2000" b="0" baseline="-25000" dirty="0">
                      <a:solidFill>
                        <a:srgbClr val="0000CC"/>
                      </a:solidFill>
                    </a:rPr>
                    <a:t>13</a:t>
                  </a:r>
                  <a:r>
                    <a:rPr lang="en-US" sz="2000" b="0" dirty="0">
                      <a:solidFill>
                        <a:srgbClr val="0000CC"/>
                      </a:solidFill>
                    </a:rPr>
                    <a:t>(1520)</a:t>
                  </a:r>
                </a:p>
                <a:p>
                  <a:r>
                    <a:rPr lang="en-US" sz="2000" b="0" dirty="0">
                      <a:solidFill>
                        <a:srgbClr val="0000CC"/>
                      </a:solidFill>
                    </a:rPr>
                    <a:t>S</a:t>
                  </a:r>
                  <a:r>
                    <a:rPr lang="en-US" sz="2000" b="0" baseline="-25000" dirty="0">
                      <a:solidFill>
                        <a:srgbClr val="0000CC"/>
                      </a:solidFill>
                    </a:rPr>
                    <a:t>11</a:t>
                  </a:r>
                  <a:r>
                    <a:rPr lang="en-US" sz="2000" b="0" dirty="0">
                      <a:solidFill>
                        <a:srgbClr val="0000CC"/>
                      </a:solidFill>
                    </a:rPr>
                    <a:t>(1535)</a:t>
                  </a:r>
                </a:p>
              </p:txBody>
            </p:sp>
            <p:sp>
              <p:nvSpPr>
                <p:cNvPr id="18452" name="Line 16"/>
                <p:cNvSpPr>
                  <a:spLocks noChangeShapeType="1"/>
                </p:cNvSpPr>
                <p:nvPr/>
              </p:nvSpPr>
              <p:spPr bwMode="auto">
                <a:xfrm>
                  <a:off x="1688" y="2024"/>
                  <a:ext cx="360" cy="72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445" name="Group 17"/>
            <p:cNvGrpSpPr>
              <a:grpSpLocks/>
            </p:cNvGrpSpPr>
            <p:nvPr/>
          </p:nvGrpSpPr>
          <p:grpSpPr bwMode="auto">
            <a:xfrm>
              <a:off x="1475" y="3225"/>
              <a:ext cx="1501" cy="479"/>
              <a:chOff x="1475" y="3225"/>
              <a:chExt cx="1501" cy="479"/>
            </a:xfrm>
          </p:grpSpPr>
          <p:sp>
            <p:nvSpPr>
              <p:cNvPr id="18446" name="Text Box 18"/>
              <p:cNvSpPr txBox="1">
                <a:spLocks noChangeArrowheads="1"/>
              </p:cNvSpPr>
              <p:nvPr/>
            </p:nvSpPr>
            <p:spPr bwMode="auto">
              <a:xfrm>
                <a:off x="1475" y="3225"/>
                <a:ext cx="116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000" b="0">
                    <a:solidFill>
                      <a:srgbClr val="0000CC"/>
                    </a:solidFill>
                  </a:rPr>
                  <a:t>Roper P</a:t>
                </a:r>
                <a:r>
                  <a:rPr lang="en-US" sz="2000" b="0" baseline="-25000">
                    <a:solidFill>
                      <a:srgbClr val="0000CC"/>
                    </a:solidFill>
                  </a:rPr>
                  <a:t>11</a:t>
                </a:r>
                <a:r>
                  <a:rPr lang="en-US" sz="2000" b="0">
                    <a:solidFill>
                      <a:srgbClr val="0000CC"/>
                    </a:solidFill>
                  </a:rPr>
                  <a:t>(1440)</a:t>
                </a:r>
              </a:p>
            </p:txBody>
          </p:sp>
          <p:sp>
            <p:nvSpPr>
              <p:cNvPr id="18447" name="Rectangle 19"/>
              <p:cNvSpPr>
                <a:spLocks noChangeArrowheads="1"/>
              </p:cNvSpPr>
              <p:nvPr/>
            </p:nvSpPr>
            <p:spPr bwMode="auto">
              <a:xfrm>
                <a:off x="1475" y="3225"/>
                <a:ext cx="1166" cy="250"/>
              </a:xfrm>
              <a:prstGeom prst="rect">
                <a:avLst/>
              </a:prstGeom>
              <a:noFill/>
              <a:ln w="25400" algn="ctr">
                <a:solidFill>
                  <a:srgbClr val="0000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8" name="Line 20"/>
              <p:cNvSpPr>
                <a:spLocks noChangeShapeType="1"/>
              </p:cNvSpPr>
              <p:nvPr/>
            </p:nvSpPr>
            <p:spPr bwMode="auto">
              <a:xfrm>
                <a:off x="2328" y="3475"/>
                <a:ext cx="648" cy="229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26133" name="Text Box 21"/>
          <p:cNvSpPr txBox="1">
            <a:spLocks noChangeArrowheads="1"/>
          </p:cNvSpPr>
          <p:nvPr/>
        </p:nvSpPr>
        <p:spPr bwMode="auto">
          <a:xfrm>
            <a:off x="7589838" y="2301875"/>
            <a:ext cx="1449387" cy="1797050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2000" dirty="0"/>
              <a:t>+ q³g</a:t>
            </a:r>
          </a:p>
          <a:p>
            <a:pPr algn="l">
              <a:spcBef>
                <a:spcPct val="50000"/>
              </a:spcBef>
            </a:pPr>
            <a:r>
              <a:rPr lang="de-DE" sz="2000" dirty="0"/>
              <a:t>+ q³qq</a:t>
            </a:r>
          </a:p>
          <a:p>
            <a:pPr algn="l">
              <a:spcBef>
                <a:spcPct val="50000"/>
              </a:spcBef>
            </a:pPr>
            <a:r>
              <a:rPr lang="de-DE" sz="2000" dirty="0"/>
              <a:t>+ N-Meson</a:t>
            </a:r>
          </a:p>
          <a:p>
            <a:pPr algn="l">
              <a:spcBef>
                <a:spcPct val="50000"/>
              </a:spcBef>
            </a:pPr>
            <a:r>
              <a:rPr lang="de-DE" sz="2000" dirty="0"/>
              <a:t>+ …</a:t>
            </a:r>
          </a:p>
        </p:txBody>
      </p:sp>
      <p:sp>
        <p:nvSpPr>
          <p:cNvPr id="1626134" name="Line 22"/>
          <p:cNvSpPr>
            <a:spLocks noChangeShapeType="1"/>
          </p:cNvSpPr>
          <p:nvPr/>
        </p:nvSpPr>
        <p:spPr bwMode="auto">
          <a:xfrm>
            <a:off x="8277225" y="2899064"/>
            <a:ext cx="1143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589837" y="4918779"/>
            <a:ext cx="1449387" cy="861774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2000" dirty="0" smtClean="0"/>
              <a:t>- q</a:t>
            </a:r>
            <a:r>
              <a:rPr lang="de-DE" sz="2000" baseline="30000" dirty="0" smtClean="0"/>
              <a:t>2</a:t>
            </a:r>
            <a:r>
              <a:rPr lang="de-DE" sz="2000" dirty="0" smtClean="0"/>
              <a:t>q</a:t>
            </a:r>
          </a:p>
          <a:p>
            <a:pPr algn="l">
              <a:spcBef>
                <a:spcPct val="50000"/>
              </a:spcBef>
            </a:pPr>
            <a:r>
              <a:rPr lang="de-DE" sz="2000" dirty="0"/>
              <a:t>-</a:t>
            </a:r>
            <a:r>
              <a:rPr lang="de-DE" sz="2000" dirty="0" smtClean="0"/>
              <a:t> …</a:t>
            </a:r>
            <a:endParaRPr lang="de-DE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313081" y="6124518"/>
            <a:ext cx="75713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1135 MeV	               1545 MeV                1839MeV                2130 MeV                 Mass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24724" y="679969"/>
            <a:ext cx="1651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0" dirty="0" err="1" smtClean="0"/>
              <a:t>Dietmar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Menze</a:t>
            </a:r>
            <a:r>
              <a:rPr lang="en-US" sz="1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9272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6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6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6133" grpId="0" animBg="1"/>
      <p:bldP spid="162613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DB7169C3-6001-4AD3-B835-7EE293C248E2}" type="slidenum">
              <a:rPr lang="fr-FR" sz="1200" b="0"/>
              <a:pPr/>
              <a:t>7</a:t>
            </a:fld>
            <a:endParaRPr lang="fr-FR" sz="1200" b="0"/>
          </a:p>
        </p:txBody>
      </p:sp>
      <p:pic>
        <p:nvPicPr>
          <p:cNvPr id="18435" name="Picture 2" descr="baryons_blank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20"/>
          <a:stretch>
            <a:fillRect/>
          </a:stretch>
        </p:blipFill>
        <p:spPr>
          <a:xfrm>
            <a:off x="574675" y="742950"/>
            <a:ext cx="8299450" cy="5989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tIns="45720" bIns="45720"/>
          <a:lstStyle/>
          <a:p>
            <a:pPr eaLnBrk="1" hangingPunct="1"/>
            <a:r>
              <a:rPr lang="en-US" smtClean="0"/>
              <a:t>Quark Model Classification of N*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3505200" y="1373188"/>
            <a:ext cx="19256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13081" y="6124518"/>
            <a:ext cx="75713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1135 MeV	               1545 MeV                1839MeV                2130 MeV                 Mass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24724" y="679969"/>
            <a:ext cx="1651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0" dirty="0" err="1" smtClean="0"/>
              <a:t>Dietmar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Menze</a:t>
            </a:r>
            <a:endParaRPr lang="en-US" sz="1800" b="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075097" y="3145536"/>
            <a:ext cx="1887876" cy="2675097"/>
            <a:chOff x="5075097" y="3145536"/>
            <a:chExt cx="1887876" cy="2675097"/>
          </a:xfrm>
        </p:grpSpPr>
        <p:sp>
          <p:nvSpPr>
            <p:cNvPr id="4" name="Rectangle 3"/>
            <p:cNvSpPr/>
            <p:nvPr/>
          </p:nvSpPr>
          <p:spPr bwMode="auto">
            <a:xfrm>
              <a:off x="5075097" y="3145536"/>
              <a:ext cx="99231" cy="870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075097" y="3237638"/>
              <a:ext cx="98218" cy="97290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289132" y="5726262"/>
              <a:ext cx="94250" cy="9437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127756" y="4485713"/>
              <a:ext cx="99231" cy="870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48077" y="4377845"/>
              <a:ext cx="99231" cy="870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763816" y="4377843"/>
              <a:ext cx="95262" cy="870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863742" y="4282845"/>
              <a:ext cx="99231" cy="870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234201" y="4376834"/>
              <a:ext cx="93307" cy="97290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55773" y="230086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2010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2060397" y="229625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2012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86325" y="641400"/>
            <a:ext cx="8745072" cy="529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tIns="109728" bIns="109728" rtlCol="0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n-US" sz="2000" b="0" dirty="0" err="1" smtClean="0"/>
              <a:t>BnGa</a:t>
            </a:r>
            <a:r>
              <a:rPr lang="en-US" sz="2000" b="0" dirty="0" smtClean="0"/>
              <a:t> energy-dependent coupled-channel PWA of CLAS </a:t>
            </a:r>
            <a:r>
              <a:rPr lang="en-US" sz="2000" b="0" dirty="0" smtClean="0">
                <a:solidFill>
                  <a:srgbClr val="993366"/>
                </a:solidFill>
              </a:rPr>
              <a:t>K</a:t>
            </a:r>
            <a:r>
              <a:rPr lang="en-US" sz="2000" b="0" baseline="30000" dirty="0" smtClean="0">
                <a:solidFill>
                  <a:srgbClr val="993366"/>
                </a:solidFill>
              </a:rPr>
              <a:t>+</a:t>
            </a:r>
            <a:r>
              <a:rPr lang="en-US" sz="2000" b="0" dirty="0" smtClean="0">
                <a:solidFill>
                  <a:srgbClr val="993366"/>
                </a:solidFill>
              </a:rPr>
              <a:t>Λ</a:t>
            </a:r>
            <a:r>
              <a:rPr lang="en-US" sz="2000" b="0" dirty="0" smtClean="0">
                <a:solidFill>
                  <a:srgbClr val="FF0000"/>
                </a:solidFill>
              </a:rPr>
              <a:t> </a:t>
            </a:r>
            <a:r>
              <a:rPr lang="en-US" sz="2000" b="0" dirty="0" smtClean="0"/>
              <a:t>and other data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8097817" y="4198371"/>
            <a:ext cx="630527" cy="446276"/>
          </a:xfrm>
          <a:prstGeom prst="rect">
            <a:avLst/>
          </a:prstGeom>
          <a:solidFill>
            <a:srgbClr val="FF7C80"/>
          </a:solidFill>
          <a:ln w="28575" algn="ctr">
            <a:solidFill>
              <a:srgbClr val="333399"/>
            </a:solidFill>
            <a:miter lim="800000"/>
            <a:headEnd/>
            <a:tailEnd/>
          </a:ln>
          <a:effectLst/>
          <a:extLst/>
        </p:spPr>
        <p:txBody>
          <a:bodyPr wrap="square" tIns="45720" bIns="9144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2000" dirty="0" smtClean="0"/>
              <a:t>q</a:t>
            </a:r>
            <a:r>
              <a:rPr lang="de-DE" sz="2000" baseline="30000" dirty="0" smtClean="0"/>
              <a:t>2</a:t>
            </a:r>
            <a:r>
              <a:rPr lang="de-DE" sz="2000" dirty="0" smtClean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459984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/>
      <p:bldP spid="40" grpId="0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C9FFAF56-B287-49E5-A558-654F7B04D14D}" type="slidenum">
              <a:rPr lang="fr-FR" sz="1200" b="0"/>
              <a:pPr/>
              <a:t>8</a:t>
            </a:fld>
            <a:endParaRPr lang="fr-FR" sz="1200" b="0"/>
          </a:p>
        </p:txBody>
      </p:sp>
      <p:pic>
        <p:nvPicPr>
          <p:cNvPr id="2253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14578" r="3061" b="50961"/>
          <a:stretch>
            <a:fillRect/>
          </a:stretch>
        </p:blipFill>
        <p:spPr bwMode="auto">
          <a:xfrm>
            <a:off x="998538" y="4168775"/>
            <a:ext cx="7239000" cy="2046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2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6218" r="50000" b="68655"/>
          <a:stretch>
            <a:fillRect/>
          </a:stretch>
        </p:blipFill>
        <p:spPr bwMode="auto">
          <a:xfrm>
            <a:off x="490538" y="984250"/>
            <a:ext cx="3860800" cy="2895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5030067" y="921043"/>
            <a:ext cx="3733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ea typeface="ＭＳ Ｐゴシック" pitchFamily="-110" charset="-128"/>
              </a:rPr>
              <a:t> </a:t>
            </a:r>
            <a:r>
              <a:rPr lang="en-US" sz="1600" b="0" dirty="0" smtClean="0">
                <a:ea typeface="ＭＳ Ｐゴシック" pitchFamily="-110" charset="-128"/>
              </a:rPr>
              <a:t>Single pseudo-scalar meson production process is described </a:t>
            </a:r>
            <a:r>
              <a:rPr lang="en-US" sz="1600" b="0" dirty="0">
                <a:ea typeface="ＭＳ Ｐゴシック" pitchFamily="-110" charset="-128"/>
              </a:rPr>
              <a:t>by 4 complex, parity conserving </a:t>
            </a:r>
            <a:r>
              <a:rPr lang="en-US" sz="1600" b="0" dirty="0" smtClean="0">
                <a:ea typeface="ＭＳ Ｐゴシック" pitchFamily="-110" charset="-128"/>
              </a:rPr>
              <a:t>amplitudes. </a:t>
            </a:r>
            <a:endParaRPr lang="en-US" sz="1600" b="0" dirty="0">
              <a:ea typeface="ＭＳ Ｐゴシック" pitchFamily="-110" charset="-128"/>
            </a:endParaRPr>
          </a:p>
          <a:p>
            <a:pPr algn="l" eaLnBrk="1" hangingPunct="1"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600" b="0" dirty="0">
                <a:ea typeface="ＭＳ Ｐゴシック" pitchFamily="-110" charset="-128"/>
              </a:rPr>
              <a:t> 8 well-chosen measurements are needed   to determine </a:t>
            </a:r>
            <a:r>
              <a:rPr lang="en-US" sz="1600" b="0" dirty="0" smtClean="0">
                <a:ea typeface="ＭＳ Ｐゴシック" pitchFamily="-110" charset="-128"/>
              </a:rPr>
              <a:t>all amplitudes. </a:t>
            </a:r>
            <a:endParaRPr lang="en-US" sz="1600" b="0" dirty="0">
              <a:ea typeface="ＭＳ Ｐゴシック" pitchFamily="-110" charset="-128"/>
            </a:endParaRPr>
          </a:p>
          <a:p>
            <a:pPr algn="l" eaLnBrk="1" hangingPunct="1"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600" b="0" dirty="0">
                <a:ea typeface="ＭＳ Ｐゴシック" pitchFamily="-110" charset="-128"/>
              </a:rPr>
              <a:t> For hyperon finals state 16 observables </a:t>
            </a:r>
            <a:r>
              <a:rPr lang="en-US" sz="1600" b="0" dirty="0" smtClean="0">
                <a:ea typeface="ＭＳ Ｐゴシック" pitchFamily="-110" charset="-128"/>
              </a:rPr>
              <a:t>are </a:t>
            </a:r>
            <a:r>
              <a:rPr lang="en-US" sz="1600" b="0" dirty="0">
                <a:ea typeface="ＭＳ Ｐゴシック" pitchFamily="-110" charset="-128"/>
              </a:rPr>
              <a:t>measured in CLAS ➠ </a:t>
            </a:r>
            <a:r>
              <a:rPr lang="en-US" sz="1600" b="0" dirty="0" smtClean="0">
                <a:ea typeface="ＭＳ Ｐゴシック" pitchFamily="-110" charset="-128"/>
              </a:rPr>
              <a:t>large </a:t>
            </a:r>
            <a:r>
              <a:rPr lang="en-US" sz="1600" b="0" dirty="0">
                <a:ea typeface="ＭＳ Ｐゴシック" pitchFamily="-110" charset="-128"/>
              </a:rPr>
              <a:t>redundancy in determining the </a:t>
            </a:r>
            <a:r>
              <a:rPr lang="en-US" sz="1600" b="0" dirty="0" err="1" smtClean="0">
                <a:ea typeface="ＭＳ Ｐゴシック" pitchFamily="-110" charset="-128"/>
              </a:rPr>
              <a:t>photoproduction</a:t>
            </a:r>
            <a:r>
              <a:rPr lang="en-US" sz="1600" b="0" dirty="0" smtClean="0">
                <a:ea typeface="ＭＳ Ｐゴシック" pitchFamily="-110" charset="-128"/>
              </a:rPr>
              <a:t> </a:t>
            </a:r>
            <a:r>
              <a:rPr lang="en-US" sz="1600" b="0" dirty="0">
                <a:ea typeface="ＭＳ Ｐゴシック" pitchFamily="-110" charset="-128"/>
              </a:rPr>
              <a:t>amplitudes ➠ allows </a:t>
            </a:r>
            <a:r>
              <a:rPr lang="en-US" sz="1600" b="0" dirty="0" smtClean="0">
                <a:ea typeface="ＭＳ Ｐゴシック" pitchFamily="-110" charset="-128"/>
              </a:rPr>
              <a:t>for many </a:t>
            </a:r>
            <a:r>
              <a:rPr lang="en-US" sz="1600" b="0" dirty="0">
                <a:ea typeface="ＭＳ Ｐゴシック" pitchFamily="-110" charset="-128"/>
              </a:rPr>
              <a:t>cross </a:t>
            </a:r>
            <a:r>
              <a:rPr lang="en-US" sz="1600" b="0" dirty="0" smtClean="0">
                <a:ea typeface="ＭＳ Ｐゴシック" pitchFamily="-110" charset="-128"/>
              </a:rPr>
              <a:t>checks and increased accuracy.</a:t>
            </a:r>
            <a:endParaRPr lang="en-US" sz="1600" b="0" dirty="0">
              <a:ea typeface="ＭＳ Ｐゴシック" pitchFamily="-110" charset="-128"/>
            </a:endParaRPr>
          </a:p>
          <a:p>
            <a:pPr algn="l" eaLnBrk="1" hangingPunct="1"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1600" b="0" dirty="0">
                <a:ea typeface="ＭＳ Ｐゴシック" pitchFamily="-110" charset="-128"/>
              </a:rPr>
              <a:t> 8 observables measured in reactions without recoil </a:t>
            </a:r>
            <a:r>
              <a:rPr lang="en-US" sz="1600" b="0" dirty="0" smtClean="0">
                <a:ea typeface="ＭＳ Ｐゴシック" pitchFamily="-110" charset="-128"/>
              </a:rPr>
              <a:t>polarization</a:t>
            </a:r>
            <a:r>
              <a:rPr lang="en-US" sz="1600" b="0" dirty="0">
                <a:ea typeface="ＭＳ Ｐゴシック" pitchFamily="-110" charset="-128"/>
              </a:rPr>
              <a:t>.</a:t>
            </a: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2443163" y="3203575"/>
            <a:ext cx="190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Symbol" pitchFamily="18" charset="2"/>
              <a:buNone/>
            </a:pPr>
            <a:r>
              <a:rPr lang="en-US" sz="1400" b="0" dirty="0" smtClean="0">
                <a:solidFill>
                  <a:srgbClr val="006666"/>
                </a:solidFill>
                <a:ea typeface="ＭＳ Ｐゴシック" pitchFamily="-110" charset="-128"/>
              </a:rPr>
              <a:t>weak </a:t>
            </a:r>
            <a:r>
              <a:rPr lang="en-US" sz="1400" b="0" dirty="0">
                <a:solidFill>
                  <a:srgbClr val="006666"/>
                </a:solidFill>
                <a:ea typeface="ＭＳ Ｐゴシック" pitchFamily="-110" charset="-128"/>
              </a:rPr>
              <a:t>decay has </a:t>
            </a:r>
          </a:p>
          <a:p>
            <a:pPr algn="l" eaLnBrk="1" hangingPunct="1">
              <a:buFont typeface="Symbol" pitchFamily="18" charset="2"/>
              <a:buNone/>
            </a:pPr>
            <a:r>
              <a:rPr lang="en-US" sz="1400" b="0" dirty="0">
                <a:solidFill>
                  <a:srgbClr val="006666"/>
                </a:solidFill>
                <a:ea typeface="ＭＳ Ｐゴシック" pitchFamily="-110" charset="-128"/>
              </a:rPr>
              <a:t>large analyzing power</a:t>
            </a:r>
          </a:p>
        </p:txBody>
      </p:sp>
      <p:sp>
        <p:nvSpPr>
          <p:cNvPr id="22535" name="Title 1"/>
          <p:cNvSpPr>
            <a:spLocks noGrp="1"/>
          </p:cNvSpPr>
          <p:nvPr>
            <p:ph type="title" idx="4294967295"/>
          </p:nvPr>
        </p:nvSpPr>
        <p:spPr>
          <a:xfrm>
            <a:off x="414338" y="908050"/>
            <a:ext cx="1752600" cy="533400"/>
          </a:xfrm>
        </p:spPr>
        <p:txBody>
          <a:bodyPr tIns="45720" bIns="45720"/>
          <a:lstStyle/>
          <a:p>
            <a:pPr eaLnBrk="1" hangingPunct="1"/>
            <a:r>
              <a:rPr lang="en-US" sz="2000" b="0" smtClean="0">
                <a:solidFill>
                  <a:srgbClr val="660066"/>
                </a:solidFill>
                <a:cs typeface="Times New Roman" pitchFamily="18" charset="0"/>
              </a:rPr>
              <a:t>γp→K</a:t>
            </a:r>
            <a:r>
              <a:rPr lang="en-US" sz="2000" b="0" baseline="30000" smtClean="0">
                <a:solidFill>
                  <a:srgbClr val="660066"/>
                </a:solidFill>
                <a:cs typeface="Times New Roman" pitchFamily="18" charset="0"/>
              </a:rPr>
              <a:t>+</a:t>
            </a:r>
            <a:r>
              <a:rPr lang="en-US" sz="2000" b="0" smtClean="0">
                <a:solidFill>
                  <a:srgbClr val="660066"/>
                </a:solidFill>
                <a:cs typeface="Times New Roman" pitchFamily="18" charset="0"/>
              </a:rPr>
              <a:t>Λ</a:t>
            </a:r>
            <a:endParaRPr lang="en-US" sz="2000" smtClean="0">
              <a:solidFill>
                <a:srgbClr val="660066"/>
              </a:solidFill>
            </a:endParaRPr>
          </a:p>
        </p:txBody>
      </p:sp>
      <p:sp>
        <p:nvSpPr>
          <p:cNvPr id="22536" name="TextBox 1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ea typeface="ＭＳ Ｐゴシック" pitchFamily="-110" charset="-128"/>
              </a:rPr>
              <a:t>FROST/HD  </a:t>
            </a:r>
            <a:r>
              <a:rPr lang="en-US" sz="3200" dirty="0" err="1">
                <a:latin typeface="Symbol" pitchFamily="18" charset="2"/>
                <a:ea typeface="ＭＳ Ｐゴシック" pitchFamily="-110" charset="-128"/>
              </a:rPr>
              <a:t>g</a:t>
            </a:r>
            <a:r>
              <a:rPr lang="en-US" sz="3200" dirty="0" err="1">
                <a:ea typeface="ＭＳ Ｐゴシック" pitchFamily="-110" charset="-128"/>
              </a:rPr>
              <a:t>N</a:t>
            </a:r>
            <a:r>
              <a:rPr lang="en-US" sz="3200" dirty="0">
                <a:ea typeface="ＭＳ Ｐゴシック" pitchFamily="-110" charset="-128"/>
              </a:rPr>
              <a:t>    </a:t>
            </a:r>
            <a:r>
              <a:rPr lang="en-US" sz="3200" dirty="0" err="1" smtClean="0">
                <a:latin typeface="Symbol" pitchFamily="18" charset="2"/>
                <a:ea typeface="ＭＳ Ｐゴシック" pitchFamily="-110" charset="-128"/>
              </a:rPr>
              <a:t>p</a:t>
            </a:r>
            <a:r>
              <a:rPr lang="en-US" sz="3200" dirty="0" err="1" smtClean="0">
                <a:ea typeface="ＭＳ Ｐゴシック" pitchFamily="-110" charset="-128"/>
              </a:rPr>
              <a:t>N</a:t>
            </a:r>
            <a:r>
              <a:rPr lang="en-US" sz="3200" dirty="0" smtClean="0">
                <a:ea typeface="ＭＳ Ｐゴシック" pitchFamily="-110" charset="-128"/>
              </a:rPr>
              <a:t>, </a:t>
            </a:r>
            <a:r>
              <a:rPr lang="en-US" sz="3200" dirty="0" err="1">
                <a:latin typeface="Symbol" pitchFamily="18" charset="2"/>
                <a:ea typeface="ＭＳ Ｐゴシック" pitchFamily="-110" charset="-128"/>
              </a:rPr>
              <a:t>h</a:t>
            </a:r>
            <a:r>
              <a:rPr lang="en-US" sz="3200" dirty="0" err="1">
                <a:ea typeface="ＭＳ Ｐゴシック" pitchFamily="-110" charset="-128"/>
              </a:rPr>
              <a:t>N</a:t>
            </a:r>
            <a:r>
              <a:rPr lang="en-US" sz="3200" dirty="0">
                <a:ea typeface="ＭＳ Ｐゴシック" pitchFamily="-110" charset="-128"/>
              </a:rPr>
              <a:t>, K</a:t>
            </a:r>
            <a:r>
              <a:rPr lang="en-US" sz="3200" dirty="0">
                <a:latin typeface="Symbol" pitchFamily="18" charset="2"/>
                <a:ea typeface="ＭＳ Ｐゴシック" pitchFamily="-110" charset="-128"/>
              </a:rPr>
              <a:t>L</a:t>
            </a:r>
            <a:r>
              <a:rPr lang="en-US" sz="3200" dirty="0">
                <a:ea typeface="ＭＳ Ｐゴシック" pitchFamily="-110" charset="-128"/>
              </a:rPr>
              <a:t>, K</a:t>
            </a:r>
            <a:r>
              <a:rPr lang="en-US" sz="3200" dirty="0">
                <a:latin typeface="Symbol" pitchFamily="18" charset="2"/>
                <a:ea typeface="ＭＳ Ｐゴシック" pitchFamily="-110" charset="-128"/>
              </a:rPr>
              <a:t>S</a:t>
            </a:r>
            <a:r>
              <a:rPr lang="en-US" sz="3200" dirty="0">
                <a:ea typeface="ＭＳ Ｐゴシック" pitchFamily="-110" charset="-128"/>
              </a:rPr>
              <a:t>, </a:t>
            </a:r>
            <a:r>
              <a:rPr lang="en-US" sz="3200" dirty="0" err="1" smtClean="0">
                <a:solidFill>
                  <a:srgbClr val="990033"/>
                </a:solidFill>
                <a:ea typeface="ＭＳ Ｐゴシック" pitchFamily="-110" charset="-128"/>
              </a:rPr>
              <a:t>N</a:t>
            </a:r>
            <a:r>
              <a:rPr lang="en-US" sz="3200" dirty="0" err="1" smtClean="0">
                <a:solidFill>
                  <a:srgbClr val="990033"/>
                </a:solidFill>
                <a:latin typeface="Symbol" pitchFamily="18" charset="2"/>
                <a:ea typeface="ＭＳ Ｐゴシック" pitchFamily="-110" charset="-128"/>
              </a:rPr>
              <a:t>pp</a:t>
            </a:r>
            <a:r>
              <a:rPr lang="en-US" sz="3200" dirty="0" smtClean="0">
                <a:solidFill>
                  <a:srgbClr val="990033"/>
                </a:solidFill>
                <a:latin typeface="Symbol" pitchFamily="18" charset="2"/>
                <a:ea typeface="ＭＳ Ｐゴシック" pitchFamily="-110" charset="-128"/>
              </a:rPr>
              <a:t>, </a:t>
            </a:r>
            <a:r>
              <a:rPr lang="en-US" sz="3200" dirty="0" err="1" smtClean="0">
                <a:solidFill>
                  <a:srgbClr val="990033"/>
                </a:solidFill>
                <a:latin typeface="Symbol" pitchFamily="18" charset="2"/>
                <a:ea typeface="ＭＳ Ｐゴシック" pitchFamily="-110" charset="-128"/>
              </a:rPr>
              <a:t>Nw</a:t>
            </a:r>
            <a:r>
              <a:rPr lang="en-US" sz="3200" dirty="0" smtClean="0">
                <a:solidFill>
                  <a:srgbClr val="990033"/>
                </a:solidFill>
                <a:latin typeface="Symbol" pitchFamily="18" charset="2"/>
                <a:ea typeface="ＭＳ Ｐゴシック" pitchFamily="-110" charset="-128"/>
              </a:rPr>
              <a:t>, ...</a:t>
            </a:r>
            <a:endParaRPr lang="en-US" sz="3200" dirty="0">
              <a:solidFill>
                <a:srgbClr val="990033"/>
              </a:solidFill>
              <a:latin typeface="Symbol" pitchFamily="18" charset="2"/>
              <a:ea typeface="ＭＳ Ｐゴシック" pitchFamily="-110" charset="-128"/>
            </a:endParaRPr>
          </a:p>
        </p:txBody>
      </p:sp>
      <p:cxnSp>
        <p:nvCxnSpPr>
          <p:cNvPr id="22537" name="Straight Arrow Connector 16"/>
          <p:cNvCxnSpPr>
            <a:cxnSpLocks noChangeShapeType="1"/>
          </p:cNvCxnSpPr>
          <p:nvPr/>
        </p:nvCxnSpPr>
        <p:spPr bwMode="auto">
          <a:xfrm>
            <a:off x="3259019" y="339725"/>
            <a:ext cx="304800" cy="1588"/>
          </a:xfrm>
          <a:prstGeom prst="straightConnector1">
            <a:avLst/>
          </a:prstGeom>
          <a:noFill/>
          <a:ln w="22225">
            <a:solidFill>
              <a:srgbClr val="333399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2784393" y="172835"/>
            <a:ext cx="120650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2968543" y="102985"/>
            <a:ext cx="215900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endParaRPr lang="en-US"/>
          </a:p>
        </p:txBody>
      </p:sp>
      <p:sp>
        <p:nvSpPr>
          <p:cNvPr id="22540" name="Line 11"/>
          <p:cNvSpPr>
            <a:spLocks noChangeShapeType="1"/>
          </p:cNvSpPr>
          <p:nvPr/>
        </p:nvSpPr>
        <p:spPr bwMode="auto">
          <a:xfrm>
            <a:off x="5437439" y="102985"/>
            <a:ext cx="215900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endParaRPr lang="en-US"/>
          </a:p>
        </p:txBody>
      </p:sp>
      <p:sp>
        <p:nvSpPr>
          <p:cNvPr id="22541" name="Line 12"/>
          <p:cNvSpPr>
            <a:spLocks noChangeShapeType="1"/>
          </p:cNvSpPr>
          <p:nvPr/>
        </p:nvSpPr>
        <p:spPr bwMode="auto">
          <a:xfrm>
            <a:off x="6228420" y="102985"/>
            <a:ext cx="215900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20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50800" y="150076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l="9039" t="23934" r="50379" b="15800"/>
          <a:stretch>
            <a:fillRect/>
          </a:stretch>
        </p:blipFill>
        <p:spPr>
          <a:xfrm>
            <a:off x="281716" y="1551560"/>
            <a:ext cx="4076700" cy="4508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5076" y="887377"/>
            <a:ext cx="807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Bonn-</a:t>
            </a:r>
            <a:r>
              <a:rPr lang="en-US" sz="1800" b="0" dirty="0" err="1" smtClean="0">
                <a:latin typeface="+mn-lt"/>
              </a:rPr>
              <a:t>Gatchina</a:t>
            </a:r>
            <a:r>
              <a:rPr lang="en-US" sz="1800" b="0" dirty="0" smtClean="0">
                <a:latin typeface="+mn-lt"/>
              </a:rPr>
              <a:t> Coupled Channel Analysis, A.V. </a:t>
            </a:r>
            <a:r>
              <a:rPr lang="en-US" sz="1800" b="0" dirty="0" err="1" smtClean="0">
                <a:latin typeface="+mn-lt"/>
              </a:rPr>
              <a:t>Anisovich</a:t>
            </a:r>
            <a:r>
              <a:rPr lang="en-US" sz="1800" b="0" dirty="0" smtClean="0">
                <a:latin typeface="+mn-lt"/>
              </a:rPr>
              <a:t> et al., EPJ A48, 15 (2012)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1570" r="51183" b="505"/>
          <a:stretch>
            <a:fillRect/>
          </a:stretch>
        </p:blipFill>
        <p:spPr>
          <a:xfrm>
            <a:off x="4580079" y="1518535"/>
            <a:ext cx="4046094" cy="466736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l="51136" t="9804" r="6313" b="10458"/>
          <a:stretch>
            <a:fillRect/>
          </a:stretch>
        </p:blipFill>
        <p:spPr>
          <a:xfrm>
            <a:off x="4397217" y="1473052"/>
            <a:ext cx="4580528" cy="49594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smtClean="0">
                <a:ea typeface="ＭＳ Ｐゴシック" pitchFamily="-110" charset="-128"/>
              </a:rPr>
              <a:t>CLAS Results on </a:t>
            </a:r>
            <a:r>
              <a:rPr lang="en-US" sz="3200" dirty="0" err="1" smtClean="0">
                <a:latin typeface="Symbol" pitchFamily="18" charset="2"/>
                <a:ea typeface="ＭＳ Ｐゴシック" pitchFamily="-110" charset="-128"/>
              </a:rPr>
              <a:t>g</a:t>
            </a:r>
            <a:r>
              <a:rPr lang="en-US" sz="3200" dirty="0" err="1">
                <a:ea typeface="ＭＳ Ｐゴシック" pitchFamily="-110" charset="-128"/>
              </a:rPr>
              <a:t>p</a:t>
            </a:r>
            <a:r>
              <a:rPr lang="en-US" sz="3200" dirty="0" smtClean="0">
                <a:ea typeface="ＭＳ Ｐゴシック" pitchFamily="-110" charset="-128"/>
              </a:rPr>
              <a:t>    K</a:t>
            </a:r>
            <a:r>
              <a:rPr lang="en-US" sz="3200" baseline="30000" dirty="0" smtClean="0">
                <a:ea typeface="ＭＳ Ｐゴシック" pitchFamily="-110" charset="-128"/>
              </a:rPr>
              <a:t>+</a:t>
            </a:r>
            <a:r>
              <a:rPr lang="en-US" sz="3200" dirty="0" smtClean="0">
                <a:latin typeface="Symbol" pitchFamily="18" charset="2"/>
                <a:ea typeface="ＭＳ Ｐゴシック" pitchFamily="-110" charset="-128"/>
              </a:rPr>
              <a:t>L </a:t>
            </a:r>
            <a:r>
              <a:rPr lang="en-US" sz="3200" dirty="0" smtClean="0">
                <a:ea typeface="ＭＳ Ｐゴシック" pitchFamily="-110" charset="-128"/>
              </a:rPr>
              <a:t>   </a:t>
            </a:r>
            <a:r>
              <a:rPr lang="en-US" sz="3200" dirty="0" err="1" smtClean="0">
                <a:ea typeface="ＭＳ Ｐゴシック" pitchFamily="-110" charset="-128"/>
              </a:rPr>
              <a:t>K</a:t>
            </a:r>
            <a:r>
              <a:rPr lang="en-US" sz="3200" baseline="30000" dirty="0" err="1" smtClean="0">
                <a:ea typeface="ＭＳ Ｐゴシック" pitchFamily="-110" charset="-128"/>
              </a:rPr>
              <a:t>+</a:t>
            </a:r>
            <a:r>
              <a:rPr lang="en-US" sz="3200" dirty="0" err="1" smtClean="0">
                <a:ea typeface="ＭＳ Ｐゴシック" pitchFamily="-110" charset="-128"/>
              </a:rPr>
              <a:t>p</a:t>
            </a:r>
            <a:r>
              <a:rPr lang="en-US" sz="3200" dirty="0" err="1" smtClean="0">
                <a:latin typeface="Symbol" pitchFamily="18" charset="2"/>
                <a:ea typeface="ＭＳ Ｐゴシック" pitchFamily="-110" charset="-128"/>
              </a:rPr>
              <a:t>p</a:t>
            </a:r>
            <a:endParaRPr lang="en-US" sz="3200" dirty="0">
              <a:latin typeface="Symbol" pitchFamily="18" charset="2"/>
              <a:ea typeface="ＭＳ Ｐゴシック" pitchFamily="-110" charset="-128"/>
            </a:endParaRPr>
          </a:p>
        </p:txBody>
      </p:sp>
      <p:cxnSp>
        <p:nvCxnSpPr>
          <p:cNvPr id="20" name="Straight Arrow Connector 16"/>
          <p:cNvCxnSpPr>
            <a:cxnSpLocks noChangeShapeType="1"/>
          </p:cNvCxnSpPr>
          <p:nvPr/>
        </p:nvCxnSpPr>
        <p:spPr bwMode="auto">
          <a:xfrm>
            <a:off x="5117478" y="339725"/>
            <a:ext cx="304800" cy="1588"/>
          </a:xfrm>
          <a:prstGeom prst="straightConnector1">
            <a:avLst/>
          </a:prstGeom>
          <a:noFill/>
          <a:ln w="22225">
            <a:solidFill>
              <a:srgbClr val="333399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4718619" y="172835"/>
            <a:ext cx="120650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4876213" y="174220"/>
            <a:ext cx="176651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6010071" y="112221"/>
            <a:ext cx="215900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endParaRPr lang="en-US"/>
          </a:p>
        </p:txBody>
      </p:sp>
      <p:cxnSp>
        <p:nvCxnSpPr>
          <p:cNvPr id="25" name="Straight Arrow Connector 16"/>
          <p:cNvCxnSpPr>
            <a:cxnSpLocks noChangeShapeType="1"/>
          </p:cNvCxnSpPr>
          <p:nvPr/>
        </p:nvCxnSpPr>
        <p:spPr bwMode="auto">
          <a:xfrm>
            <a:off x="6298326" y="338137"/>
            <a:ext cx="304800" cy="1588"/>
          </a:xfrm>
          <a:prstGeom prst="straightConnector1">
            <a:avLst/>
          </a:prstGeom>
          <a:noFill/>
          <a:ln w="22225">
            <a:solidFill>
              <a:srgbClr val="333399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008938" y="6565900"/>
            <a:ext cx="1135062" cy="276225"/>
          </a:xfrm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DD4738AE-DE10-4AE6-A9A5-17A67EAFE258}" type="slidenum">
              <a:rPr lang="fr-FR" sz="1200" b="0"/>
              <a:pPr/>
              <a:t>9</a:t>
            </a:fld>
            <a:endParaRPr lang="fr-FR" sz="1200" b="0" dirty="0"/>
          </a:p>
        </p:txBody>
      </p:sp>
    </p:spTree>
    <p:extLst>
      <p:ext uri="{BB962C8B-B14F-4D97-AF65-F5344CB8AC3E}">
        <p14:creationId xmlns:p14="http://schemas.microsoft.com/office/powerpoint/2010/main" val="3856098341"/>
      </p:ext>
    </p:extLst>
  </p:cSld>
  <p:clrMapOvr>
    <a:masterClrMapping/>
  </p:clrMapOvr>
  <p:transition advTm="597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"/>
</p:tagLst>
</file>

<file path=ppt/theme/theme1.xml><?xml version="1.0" encoding="utf-8"?>
<a:theme xmlns:a="http://schemas.openxmlformats.org/drawingml/2006/main" name="28_CLAS Physics Master">
  <a:themeElements>
    <a:clrScheme name="28_CLAS Physics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8_CLAS Physics 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8_CLAS Physics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LAS Physics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LAS Physics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LAS Physics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LAS Physics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LAS Physics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LAS Physics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34012</TotalTime>
  <Words>3444</Words>
  <Application>Microsoft Office PowerPoint</Application>
  <PresentationFormat>Letter Paper (8.5x11 in)</PresentationFormat>
  <Paragraphs>483</Paragraphs>
  <Slides>34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28_CLAS Physics Master</vt:lpstr>
      <vt:lpstr>Experimental Overview on Baryon Spectroscopy: Current and Future</vt:lpstr>
      <vt:lpstr>PowerPoint Presentation</vt:lpstr>
      <vt:lpstr>PowerPoint Presentation</vt:lpstr>
      <vt:lpstr>Hadron Spectroscopy: Meson, Baryons, …</vt:lpstr>
      <vt:lpstr>N and  Excited Baryon States …</vt:lpstr>
      <vt:lpstr>Quark Model Classification of N*</vt:lpstr>
      <vt:lpstr>Quark Model Classification of N*</vt:lpstr>
      <vt:lpstr>γp→K+Λ</vt:lpstr>
      <vt:lpstr>PowerPoint Presentation</vt:lpstr>
      <vt:lpstr>N/Δ Spectrum in RPP 2012</vt:lpstr>
      <vt:lpstr>N* Spectrum in LQCD</vt:lpstr>
      <vt:lpstr>N* Spectrum in LQCD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Data-Driven Data Analyses</vt:lpstr>
      <vt:lpstr>PowerPoint Presentation</vt:lpstr>
      <vt:lpstr>Evidence for the Onset of Scaling?</vt:lpstr>
      <vt:lpstr>PowerPoint Presentation</vt:lpstr>
      <vt:lpstr>PowerPoint Presentation</vt:lpstr>
      <vt:lpstr>PowerPoint Presentation</vt:lpstr>
      <vt:lpstr> DSE and EBAC/ANL-Osaka Approaches</vt:lpstr>
      <vt:lpstr>PowerPoint Presentation</vt:lpstr>
      <vt:lpstr>PowerPoint Presentation</vt:lpstr>
      <vt:lpstr> Dyson-Schwinger Equation (DSE) Approach</vt:lpstr>
      <vt:lpstr> Dyson-Schwinger Equation (DSE) Approach</vt:lpstr>
      <vt:lpstr> Anomalous Magnetic Moment in DSE Approach</vt:lpstr>
      <vt:lpstr>PowerPoint Presentation</vt:lpstr>
      <vt:lpstr>LQCD &amp; Light Cone Sum Rule (LCSR) Approach</vt:lpstr>
      <vt:lpstr>CLAS12</vt:lpstr>
      <vt:lpstr>PowerPoint Presentation</vt:lpstr>
      <vt:lpstr>Summary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Baryon Resonances</dc:title>
  <dc:creator>Gothe</dc:creator>
  <cp:lastModifiedBy> Ralf W. Gothe</cp:lastModifiedBy>
  <cp:revision>1068</cp:revision>
  <cp:lastPrinted>2014-05-04T21:42:30Z</cp:lastPrinted>
  <dcterms:created xsi:type="dcterms:W3CDTF">2002-02-12T04:02:46Z</dcterms:created>
  <dcterms:modified xsi:type="dcterms:W3CDTF">2014-09-15T09:26:59Z</dcterms:modified>
</cp:coreProperties>
</file>