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72" r:id="rId4"/>
    <p:sldId id="260" r:id="rId5"/>
    <p:sldId id="282" r:id="rId6"/>
    <p:sldId id="261" r:id="rId7"/>
    <p:sldId id="296" r:id="rId8"/>
    <p:sldId id="295" r:id="rId9"/>
    <p:sldId id="264" r:id="rId10"/>
    <p:sldId id="268" r:id="rId11"/>
    <p:sldId id="299" r:id="rId12"/>
    <p:sldId id="288" r:id="rId13"/>
    <p:sldId id="297" r:id="rId14"/>
    <p:sldId id="293" r:id="rId15"/>
    <p:sldId id="289" r:id="rId16"/>
    <p:sldId id="281" r:id="rId17"/>
    <p:sldId id="303" r:id="rId18"/>
    <p:sldId id="283" r:id="rId19"/>
    <p:sldId id="300" r:id="rId20"/>
    <p:sldId id="267" r:id="rId21"/>
    <p:sldId id="258" r:id="rId22"/>
    <p:sldId id="302" r:id="rId23"/>
    <p:sldId id="273" r:id="rId24"/>
    <p:sldId id="287" r:id="rId25"/>
    <p:sldId id="284" r:id="rId26"/>
    <p:sldId id="304" r:id="rId27"/>
    <p:sldId id="262" r:id="rId28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ＭＳ Ｐゴシック" panose="020B0600070205080204" pitchFamily="34" charset="-128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6" autoAdjust="0"/>
    <p:restoredTop sz="94660"/>
  </p:normalViewPr>
  <p:slideViewPr>
    <p:cSldViewPr>
      <p:cViewPr varScale="1">
        <p:scale>
          <a:sx n="102" d="100"/>
          <a:sy n="102" d="100"/>
        </p:scale>
        <p:origin x="472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80F7317-49FA-44F2-B2E1-6C5C0BBAEBD3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6E7063B-2A8F-48C6-9CD4-EB525159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063B-2A8F-48C6-9CD4-EB52515900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063B-2A8F-48C6-9CD4-EB52515900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7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C3D-1B0F-4175-B38A-B5C613D6DFB9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2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37CD-EA76-479C-B89C-A71404FCF55F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FB81-DB66-4C66-8E53-4B08B8196113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6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FDA-46EA-43C2-8501-E3B16AB4FC73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A376-291A-4158-BFFA-143DA791534F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D2E-AEFF-4DBA-867D-588E72154D26}" type="datetime1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8806-885D-4026-8688-9F08D943C66E}" type="datetime1">
              <a:rPr lang="en-US" smtClean="0"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C4F-A531-418E-B149-AC9A98674CDB}" type="datetime1">
              <a:rPr lang="en-US" smtClean="0"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071F-D467-4D17-8D70-CEE8950A3C7D}" type="datetime1">
              <a:rPr lang="en-US" smtClean="0"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C71-D9DE-4F01-B079-8A7C3D031EC2}" type="datetime1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D460-7EF0-4442-AB2B-3D58D4E81727}" type="datetime1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19C6-DF90-4874-8596-259231247782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9AB9-3C75-4657-8C26-EFF11AFC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://arxiv.org/abs/1103.1471v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206" y="172671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Programs at RHIC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and the LHC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8006" y="3482489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John </a:t>
            </a:r>
            <a:r>
              <a:rPr lang="en-US" sz="2400" dirty="0" err="1" smtClean="0"/>
              <a:t>Lajoie</a:t>
            </a:r>
            <a:endParaRPr lang="en-US" sz="2400" dirty="0" smtClean="0"/>
          </a:p>
          <a:p>
            <a:r>
              <a:rPr lang="en-US" sz="2400" i="1" dirty="0" smtClean="0"/>
              <a:t>Iowa State University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4B6D-8F50-49EA-9F86-C0EA8FBAD438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94" y="4586435"/>
            <a:ext cx="1159612" cy="829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394" y="5754260"/>
            <a:ext cx="766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Many thanks to Ernst </a:t>
            </a:r>
            <a:r>
              <a:rPr lang="en-US" sz="1600" i="1" dirty="0" err="1" smtClean="0"/>
              <a:t>Sichtermann</a:t>
            </a:r>
            <a:r>
              <a:rPr lang="en-US" sz="1600" i="1" dirty="0" smtClean="0"/>
              <a:t>, Tony </a:t>
            </a:r>
            <a:r>
              <a:rPr lang="en-US" sz="1600" i="1" dirty="0" err="1" smtClean="0"/>
              <a:t>Frawley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Elke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Aschenauer</a:t>
            </a:r>
            <a:r>
              <a:rPr lang="en-US" sz="1600" i="1" dirty="0" smtClean="0"/>
              <a:t>, Brian Cole, </a:t>
            </a:r>
            <a:r>
              <a:rPr lang="en-US" sz="1600" i="1" dirty="0" err="1" smtClean="0"/>
              <a:t>Hannu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Paukkunen</a:t>
            </a:r>
            <a:r>
              <a:rPr lang="en-US" sz="1600" i="1" dirty="0" smtClean="0"/>
              <a:t>, Anne Sickles, Marco </a:t>
            </a:r>
            <a:r>
              <a:rPr lang="en-US" sz="1600" i="1" dirty="0" err="1" smtClean="0"/>
              <a:t>Stratmann</a:t>
            </a:r>
            <a:r>
              <a:rPr lang="en-US" sz="1600" i="1" smtClean="0"/>
              <a:t>, Julia </a:t>
            </a:r>
            <a:r>
              <a:rPr lang="en-US" sz="1600" i="1" dirty="0" err="1" smtClean="0"/>
              <a:t>Velkovska</a:t>
            </a:r>
            <a:r>
              <a:rPr lang="en-US" sz="1600" i="1" dirty="0" smtClean="0"/>
              <a:t>, …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664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62000"/>
            <a:ext cx="4256688" cy="44093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B9CF-D6B8-4C69-A4CF-7B86D7F36793}" type="datetime1">
              <a:rPr lang="en-US" smtClean="0"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nPDF</a:t>
            </a:r>
            <a:r>
              <a:rPr lang="en-US" b="1" dirty="0" smtClean="0">
                <a:solidFill>
                  <a:schemeClr val="tx2"/>
                </a:solidFill>
              </a:rPr>
              <a:t> Limits from Photons @ RHIC</a:t>
            </a:r>
            <a:endParaRPr lang="en-US" b="1" baseline="-250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91749" y="3224958"/>
            <a:ext cx="741556" cy="47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711827" y="2945126"/>
            <a:ext cx="621478" cy="752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6843" y="351256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C.L.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6323" y="5904339"/>
            <a:ext cx="746621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Prompt photons in </a:t>
            </a:r>
            <a:r>
              <a:rPr lang="en-US" sz="2000" b="1" i="1" dirty="0" err="1" smtClean="0">
                <a:solidFill>
                  <a:schemeClr val="tx2"/>
                </a:solidFill>
              </a:rPr>
              <a:t>p+Au</a:t>
            </a:r>
            <a:r>
              <a:rPr lang="en-US" sz="2000" b="1" i="1" dirty="0" smtClean="0">
                <a:solidFill>
                  <a:schemeClr val="tx2"/>
                </a:solidFill>
              </a:rPr>
              <a:t> -&gt; Precise Measurement of </a:t>
            </a:r>
            <a:r>
              <a:rPr lang="en-US" sz="2000" b="1" i="1" dirty="0">
                <a:solidFill>
                  <a:schemeClr val="tx2"/>
                </a:solidFill>
              </a:rPr>
              <a:t>G</a:t>
            </a:r>
            <a:r>
              <a:rPr lang="en-US" sz="2000" b="1" i="1" dirty="0" smtClean="0">
                <a:solidFill>
                  <a:schemeClr val="tx2"/>
                </a:solidFill>
              </a:rPr>
              <a:t>luons at Low-x 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7245" y="1413322"/>
            <a:ext cx="270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CNM final state effects!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46103" y="3376714"/>
            <a:ext cx="316202" cy="18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179" y="1828800"/>
            <a:ext cx="4345540" cy="3450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7666" y="5171345"/>
            <a:ext cx="397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  <a:r>
              <a:rPr lang="en-US" sz="1600" dirty="0" smtClean="0"/>
              <a:t>xample using MPC-EX </a:t>
            </a:r>
            <a:r>
              <a:rPr lang="en-US" sz="1600" dirty="0" err="1" smtClean="0"/>
              <a:t>pseudodata</a:t>
            </a:r>
            <a:r>
              <a:rPr lang="en-US" sz="1600" dirty="0" smtClean="0"/>
              <a:t> to constrain EPS09 family of curves.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43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21" y="4096125"/>
            <a:ext cx="2517451" cy="242329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8" y="1969799"/>
            <a:ext cx="3562218" cy="35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Constraints on </a:t>
            </a:r>
            <a:r>
              <a:rPr lang="en-US" b="1" dirty="0" err="1" smtClean="0">
                <a:solidFill>
                  <a:schemeClr val="tx2"/>
                </a:solidFill>
              </a:rPr>
              <a:t>nPDFs</a:t>
            </a:r>
            <a:r>
              <a:rPr lang="en-US" b="1" dirty="0" smtClean="0">
                <a:solidFill>
                  <a:schemeClr val="tx2"/>
                </a:solidFill>
              </a:rPr>
              <a:t> from the LHC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FDA-46EA-43C2-8501-E3B16AB4FC73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48238"/>
            <a:ext cx="2866054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Existing CMS </a:t>
            </a:r>
            <a:r>
              <a:rPr lang="en-US" sz="1600" dirty="0" err="1" smtClean="0"/>
              <a:t>p+Pb</a:t>
            </a:r>
            <a:r>
              <a:rPr lang="en-US" sz="1600" dirty="0" smtClean="0"/>
              <a:t> </a:t>
            </a:r>
            <a:r>
              <a:rPr lang="en-US" sz="1600" dirty="0" err="1" smtClean="0"/>
              <a:t>dijet</a:t>
            </a:r>
            <a:r>
              <a:rPr lang="en-US" sz="1600" dirty="0" smtClean="0"/>
              <a:t> measurements can discriminate between different </a:t>
            </a:r>
            <a:r>
              <a:rPr lang="en-US" sz="1600" dirty="0" err="1" smtClean="0"/>
              <a:t>nPDFs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688326"/>
            <a:ext cx="540206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  <a:r>
              <a:rPr lang="en-US" b="1" dirty="0" smtClean="0"/>
              <a:t> combination of the RHIC and LHC data will provide significant new constraints on </a:t>
            </a:r>
            <a:r>
              <a:rPr lang="en-US" b="1" dirty="0" err="1" smtClean="0"/>
              <a:t>nPDFs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2038" y="1131847"/>
            <a:ext cx="4993361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Future results for photons, </a:t>
            </a:r>
            <a:r>
              <a:rPr lang="en-US" sz="1600" i="1" dirty="0" smtClean="0"/>
              <a:t>W</a:t>
            </a:r>
            <a:r>
              <a:rPr lang="en-US" sz="1600" i="1" baseline="30000" dirty="0" smtClean="0"/>
              <a:t>+/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, and </a:t>
            </a:r>
            <a:r>
              <a:rPr lang="en-US" sz="1600" i="1" dirty="0" smtClean="0"/>
              <a:t>Z</a:t>
            </a:r>
            <a:r>
              <a:rPr lang="en-US" sz="1600" dirty="0" smtClean="0"/>
              <a:t> bosons in </a:t>
            </a:r>
            <a:r>
              <a:rPr lang="en-US" sz="1600" dirty="0" err="1" smtClean="0"/>
              <a:t>p+Pb</a:t>
            </a:r>
            <a:r>
              <a:rPr lang="en-US" sz="1600" dirty="0" smtClean="0"/>
              <a:t> collisions will constrain </a:t>
            </a:r>
            <a:r>
              <a:rPr lang="en-US" sz="1600" dirty="0" err="1" smtClean="0"/>
              <a:t>nPDFs</a:t>
            </a:r>
            <a:r>
              <a:rPr lang="en-US" sz="1600" dirty="0" smtClean="0"/>
              <a:t> at a large scale.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8268" y="5411328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JHEP 1310 (2013) 213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35630" y="5226565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JHEP 1103 (2011) 071</a:t>
            </a:r>
            <a:endParaRPr 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33" y="1905923"/>
            <a:ext cx="2497546" cy="22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35780" y="1676885"/>
            <a:ext cx="1532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ATLAS-CONF-2014-20</a:t>
            </a:r>
            <a:endParaRPr lang="en-US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03" y="2118387"/>
            <a:ext cx="2471714" cy="31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728509" y="1230332"/>
            <a:ext cx="0" cy="424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6602" y="6343448"/>
            <a:ext cx="1532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CMS PAS HIN-13-007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18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70"/>
            <a:ext cx="8229600" cy="7921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Polarized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Collisions at RHIC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A3A3-D141-4D69-B883-AC0408B6AB95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16155"/>
              </p:ext>
            </p:extLst>
          </p:nvPr>
        </p:nvGraphicFramePr>
        <p:xfrm>
          <a:off x="611926" y="3423374"/>
          <a:ext cx="3186112" cy="94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6" name="Equation" r:id="rId4" imgW="1714320" imgH="507960" progId="Equation.DSMT4">
                  <p:embed/>
                </p:oleObj>
              </mc:Choice>
              <mc:Fallback>
                <p:oleObj name="Equation" r:id="rId4" imgW="1714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926" y="3423374"/>
                        <a:ext cx="3186112" cy="94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46"/>
          <p:cNvSpPr>
            <a:spLocks noChangeShapeType="1"/>
          </p:cNvSpPr>
          <p:nvPr/>
        </p:nvSpPr>
        <p:spPr bwMode="auto">
          <a:xfrm flipH="1" flipV="1">
            <a:off x="1187657" y="2513849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flipV="1">
            <a:off x="2254457" y="2285249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2025857" y="2209049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882857" y="2437649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/>
          </p:nvPr>
        </p:nvGraphicFramePr>
        <p:xfrm>
          <a:off x="617857" y="1154730"/>
          <a:ext cx="1902772" cy="80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7" name="Equation" r:id="rId6" imgW="1434960" imgH="609480" progId="Equation.3">
                  <p:embed/>
                </p:oleObj>
              </mc:Choice>
              <mc:Fallback>
                <p:oleObj name="Equation" r:id="rId6" imgW="143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7" y="1154730"/>
                        <a:ext cx="1902772" cy="808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882857" y="2513849"/>
            <a:ext cx="1371600" cy="4572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730457" y="2666249"/>
            <a:ext cx="479425" cy="533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auto">
          <a:xfrm>
            <a:off x="1416257" y="2437649"/>
            <a:ext cx="381000" cy="457200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 flipV="1">
            <a:off x="273257" y="2971049"/>
            <a:ext cx="685800" cy="2286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1721057" y="2894849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Right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1263857" y="2070937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Left</a:t>
            </a:r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1568657" y="2666249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11657" y="2567527"/>
            <a:ext cx="1814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= (1.0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sA</a:t>
            </a:r>
            <a:r>
              <a:rPr lang="en-US" baseline="30000" dirty="0" smtClean="0"/>
              <a:t>2</a:t>
            </a:r>
            <a:r>
              <a:rPr lang="en-US" dirty="0" smtClean="0"/>
              <a:t> = (2.5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= 0.16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308571"/>
            <a:ext cx="4776787" cy="44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6286" y="5492183"/>
            <a:ext cx="390797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Dependence of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sA</a:t>
            </a:r>
            <a:r>
              <a:rPr lang="en-US" i="1" dirty="0" smtClean="0"/>
              <a:t> </a:t>
            </a:r>
            <a:r>
              <a:rPr lang="en-US" dirty="0" smtClean="0"/>
              <a:t>on </a:t>
            </a:r>
            <a:r>
              <a:rPr lang="en-US" i="1" dirty="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Combined with other measurements this can estimate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sp</a:t>
            </a:r>
            <a:r>
              <a:rPr lang="en-US" dirty="0" smtClean="0"/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10000" y="2913062"/>
            <a:ext cx="1068617" cy="82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115473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Kang, </a:t>
            </a:r>
            <a:r>
              <a:rPr lang="en-US" sz="1600" dirty="0" smtClean="0"/>
              <a:t>Yuan: PRD 84, 034019 (2011)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901566"/>
            <a:ext cx="451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Y. </a:t>
            </a:r>
            <a:r>
              <a:rPr lang="en-US" sz="1600" dirty="0" err="1"/>
              <a:t>Kovchegov</a:t>
            </a:r>
            <a:r>
              <a:rPr lang="en-US" sz="1600" dirty="0"/>
              <a:t> &amp; M.D. </a:t>
            </a:r>
            <a:r>
              <a:rPr lang="en-US" sz="1600" dirty="0" smtClean="0"/>
              <a:t>Sievert: PRD 86, 034028 (2012)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974" y="5849571"/>
            <a:ext cx="4352926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</a:rPr>
              <a:t>A unique capability of RHIC!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970" y="4564350"/>
            <a:ext cx="4146343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Single spin asymmetries can act as a probe of the saturation scale – the </a:t>
            </a:r>
            <a:r>
              <a:rPr lang="en-US" dirty="0" err="1" smtClean="0"/>
              <a:t>p+p</a:t>
            </a:r>
            <a:r>
              <a:rPr lang="en-US" dirty="0" smtClean="0"/>
              <a:t> reference will also be better understood with new instruments. </a:t>
            </a:r>
          </a:p>
        </p:txBody>
      </p:sp>
    </p:spTree>
    <p:extLst>
      <p:ext uri="{BB962C8B-B14F-4D97-AF65-F5344CB8AC3E}">
        <p14:creationId xmlns:p14="http://schemas.microsoft.com/office/powerpoint/2010/main" val="10064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49" y="2362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Future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Program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2CA9-94B3-44A9-95C3-46F8C5D3DF11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A212-B76B-7D48-BC22-7B1A846ADD6A}" type="slidenum">
              <a:rPr lang="en-US" smtClean="0"/>
              <a:t>14</a:t>
            </a:fld>
            <a:endParaRPr lang="en-US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78A212-B76B-7D48-BC22-7B1A846ADD6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ePHENIX-cutaw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10" y="4323943"/>
            <a:ext cx="3493656" cy="2032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010" y="1194666"/>
            <a:ext cx="3477790" cy="2010283"/>
          </a:xfrm>
          <a:prstGeom prst="rect">
            <a:avLst/>
          </a:prstGeom>
        </p:spPr>
      </p:pic>
      <p:pic>
        <p:nvPicPr>
          <p:cNvPr id="8" name="Picture 7" descr="phenix_quartercu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2" y="1075964"/>
            <a:ext cx="3208381" cy="233806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60092" y="205522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892775" y="3414026"/>
            <a:ext cx="484632" cy="8570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88561" y="360218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Times New Roman"/>
              </a:rPr>
              <a:t>~2025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8949" y="1685897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Times New Roman"/>
              </a:rPr>
              <a:t> 2021-22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5669" y="4318399"/>
            <a:ext cx="135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Times New Roman"/>
              </a:rPr>
              <a:t>EIC Detector</a:t>
            </a:r>
            <a:endParaRPr lang="en-US" dirty="0">
              <a:solidFill>
                <a:srgbClr val="FFFF00"/>
              </a:solidFill>
              <a:latin typeface="+mj-lt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928" y="971044"/>
            <a:ext cx="103105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PHENIX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812" y="120520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FFFF00"/>
                </a:solidFill>
                <a:latin typeface="+mj-lt"/>
                <a:cs typeface="Times New Roman"/>
              </a:rPr>
              <a:t>sPHENIX</a:t>
            </a:r>
            <a:endParaRPr lang="en-US" dirty="0" smtClean="0">
              <a:solidFill>
                <a:srgbClr val="FFFF00"/>
              </a:solidFill>
              <a:latin typeface="+mj-lt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440589"/>
            <a:ext cx="457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cs typeface="Arial"/>
              </a:rPr>
              <a:t>Evolve </a:t>
            </a:r>
            <a:r>
              <a:rPr lang="en-US" dirty="0" err="1" smtClean="0">
                <a:cs typeface="Arial"/>
              </a:rPr>
              <a:t>sPHENIX</a:t>
            </a:r>
            <a:r>
              <a:rPr lang="en-US" dirty="0">
                <a:cs typeface="Arial"/>
              </a:rPr>
              <a:t> </a:t>
            </a:r>
            <a:r>
              <a:rPr lang="en-US" dirty="0" smtClean="0">
                <a:cs typeface="Arial"/>
              </a:rPr>
              <a:t>(HI detector) with forward instrumentation for </a:t>
            </a:r>
            <a:r>
              <a:rPr lang="en-US" dirty="0" err="1" smtClean="0">
                <a:cs typeface="Arial"/>
              </a:rPr>
              <a:t>p+p</a:t>
            </a:r>
            <a:r>
              <a:rPr lang="en-US" dirty="0" smtClean="0">
                <a:cs typeface="Arial"/>
              </a:rPr>
              <a:t>/</a:t>
            </a:r>
            <a:r>
              <a:rPr lang="en-US" dirty="0" err="1" smtClean="0">
                <a:cs typeface="Arial"/>
              </a:rPr>
              <a:t>p+A</a:t>
            </a:r>
            <a:r>
              <a:rPr lang="en-US" dirty="0" smtClean="0">
                <a:cs typeface="Arial"/>
              </a:rPr>
              <a:t> physics: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cs typeface="Arial"/>
              </a:rPr>
              <a:t>GEM tracking chambers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1"/>
                </a:solidFill>
                <a:cs typeface="Arial"/>
              </a:rPr>
              <a:t>Hadronic</a:t>
            </a:r>
            <a:r>
              <a:rPr lang="en-US" dirty="0" smtClean="0">
                <a:solidFill>
                  <a:schemeClr val="accent1"/>
                </a:solidFill>
                <a:cs typeface="Arial"/>
              </a:rPr>
              <a:t> Calorimetry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cs typeface="Arial"/>
              </a:rPr>
              <a:t>Reconfigure existing FVTX and </a:t>
            </a:r>
            <a:r>
              <a:rPr lang="en-US" dirty="0" err="1" smtClean="0">
                <a:solidFill>
                  <a:schemeClr val="accent1"/>
                </a:solidFill>
                <a:cs typeface="Arial"/>
              </a:rPr>
              <a:t>MuID</a:t>
            </a:r>
            <a:endParaRPr lang="en-US" dirty="0" smtClean="0">
              <a:solidFill>
                <a:schemeClr val="accent1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cs typeface="Arial"/>
              </a:rPr>
              <a:t>fsPHENIX</a:t>
            </a:r>
            <a:r>
              <a:rPr lang="en-US" dirty="0" smtClean="0">
                <a:cs typeface="Arial"/>
              </a:rPr>
              <a:t> forward instrumentation in common with evolution of </a:t>
            </a:r>
            <a:r>
              <a:rPr lang="en-US" dirty="0" err="1" smtClean="0">
                <a:cs typeface="Arial"/>
              </a:rPr>
              <a:t>sPHENIX</a:t>
            </a:r>
            <a:r>
              <a:rPr lang="en-US" dirty="0" smtClean="0">
                <a:cs typeface="Arial"/>
              </a:rPr>
              <a:t> into an EIC (</a:t>
            </a:r>
            <a:r>
              <a:rPr lang="en-US" dirty="0" err="1" smtClean="0">
                <a:cs typeface="Arial"/>
              </a:rPr>
              <a:t>eRHIC</a:t>
            </a:r>
            <a:r>
              <a:rPr lang="en-US" dirty="0" smtClean="0">
                <a:cs typeface="Arial"/>
              </a:rPr>
              <a:t>) detector.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PHENIX Detector Evolution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28399" y="1017055"/>
            <a:ext cx="3639011" cy="2328480"/>
            <a:chOff x="-1478894" y="3619930"/>
            <a:chExt cx="3639011" cy="23284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8894" y="3619930"/>
              <a:ext cx="3639011" cy="23284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0" y="3671364"/>
              <a:ext cx="2057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err="1" smtClean="0">
                  <a:solidFill>
                    <a:srgbClr val="FFFF00"/>
                  </a:solidFill>
                  <a:latin typeface="+mj-lt"/>
                  <a:cs typeface="Times New Roman"/>
                </a:rPr>
                <a:t>sPHENIX</a:t>
              </a:r>
              <a:r>
                <a:rPr lang="en-US" dirty="0" smtClean="0">
                  <a:solidFill>
                    <a:srgbClr val="FFFF00"/>
                  </a:solidFill>
                  <a:latin typeface="+mj-lt"/>
                  <a:cs typeface="Times New Roman"/>
                </a:rPr>
                <a:t> + </a:t>
              </a:r>
              <a:r>
                <a:rPr lang="en-US" dirty="0" err="1" smtClean="0">
                  <a:solidFill>
                    <a:srgbClr val="FFFF00"/>
                  </a:solidFill>
                  <a:latin typeface="+mj-lt"/>
                  <a:cs typeface="Times New Roman"/>
                </a:rPr>
                <a:t>fsPHENIX</a:t>
              </a:r>
              <a:endParaRPr lang="en-US" dirty="0" smtClean="0">
                <a:solidFill>
                  <a:srgbClr val="FFFF00"/>
                </a:solidFill>
                <a:latin typeface="+mj-lt"/>
                <a:cs typeface="Times New Roman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08B0-620C-47B8-9960-4BB96B4018C2}" type="datetime1">
              <a:rPr lang="en-US" smtClean="0"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45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STAR Forward Upgrades for 2021+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12F-58B4-4942-8458-D59DF519BEF7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82" y="992662"/>
            <a:ext cx="3352800" cy="3987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80614" y="1447800"/>
            <a:ext cx="4699492" cy="2769989"/>
            <a:chOff x="3764014" y="1053072"/>
            <a:chExt cx="4699492" cy="2769989"/>
          </a:xfrm>
        </p:grpSpPr>
        <p:sp>
          <p:nvSpPr>
            <p:cNvPr id="8" name="TextBox 7"/>
            <p:cNvSpPr txBox="1"/>
            <p:nvPr/>
          </p:nvSpPr>
          <p:spPr>
            <a:xfrm>
              <a:off x="3764014" y="1053072"/>
              <a:ext cx="432285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ECal</a:t>
              </a:r>
              <a:r>
                <a:rPr lang="en-US" dirty="0" smtClean="0">
                  <a:solidFill>
                    <a:srgbClr val="0000FF"/>
                  </a:solidFill>
                </a:rPr>
                <a:t>:</a:t>
              </a:r>
              <a:endParaRPr lang="en-US" dirty="0" smtClean="0">
                <a:solidFill>
                  <a:srgbClr val="0000FF"/>
                </a:solidFill>
                <a:cs typeface="Comic Sans MS"/>
              </a:endParaRPr>
            </a:p>
            <a:p>
              <a:r>
                <a:rPr lang="en-US" sz="1400" dirty="0" smtClean="0">
                  <a:cs typeface="Comic Sans MS"/>
                </a:rPr>
                <a:t>Tungsten-Powder-Scintillating-fiber</a:t>
              </a:r>
            </a:p>
            <a:p>
              <a:r>
                <a:rPr lang="en-US" sz="1400" dirty="0" smtClean="0">
                  <a:cs typeface="Comic Sans MS"/>
                </a:rPr>
                <a:t>2.3 cm Moliere Radius, Tower-size: 2.5x2.5x17 cm</a:t>
              </a:r>
              <a:r>
                <a:rPr lang="en-US" sz="1400" baseline="30000" dirty="0" smtClean="0">
                  <a:cs typeface="Comic Sans MS"/>
                </a:rPr>
                <a:t>3</a:t>
              </a:r>
              <a:r>
                <a:rPr lang="en-US" sz="1400" dirty="0" smtClean="0">
                  <a:cs typeface="Comic Sans MS"/>
                </a:rPr>
                <a:t>, 23 X</a:t>
              </a:r>
              <a:r>
                <a:rPr lang="en-US" sz="1400" baseline="-25000" dirty="0" smtClean="0">
                  <a:cs typeface="Comic Sans MS"/>
                </a:rPr>
                <a:t>o</a:t>
              </a:r>
            </a:p>
            <a:p>
              <a:r>
                <a:rPr lang="en-US" sz="1600" dirty="0" smtClean="0">
                  <a:cs typeface="Comic Sans MS"/>
                </a:rPr>
                <a:t>  </a:t>
              </a:r>
            </a:p>
            <a:p>
              <a:r>
                <a:rPr lang="en-US" dirty="0" err="1" smtClean="0">
                  <a:solidFill>
                    <a:srgbClr val="0000FF"/>
                  </a:solidFill>
                  <a:cs typeface="Comic Sans MS"/>
                </a:rPr>
                <a:t>HCal</a:t>
              </a:r>
              <a:r>
                <a:rPr lang="en-US" dirty="0" smtClean="0">
                  <a:solidFill>
                    <a:srgbClr val="0000FF"/>
                  </a:solidFill>
                  <a:cs typeface="Comic Sans MS"/>
                </a:rPr>
                <a:t>:</a:t>
              </a:r>
            </a:p>
            <a:p>
              <a:r>
                <a:rPr lang="en-US" sz="1400" dirty="0" smtClean="0"/>
                <a:t>Lead </a:t>
              </a:r>
              <a:r>
                <a:rPr lang="en-US" sz="1400" dirty="0"/>
                <a:t>and Scintillator </a:t>
              </a:r>
              <a:r>
                <a:rPr lang="en-US" sz="1400" dirty="0" smtClean="0"/>
                <a:t>tiles, Tower </a:t>
              </a:r>
              <a:r>
                <a:rPr lang="en-US" sz="1400" dirty="0"/>
                <a:t>size of </a:t>
              </a:r>
              <a:r>
                <a:rPr lang="en-US" sz="1400" dirty="0" smtClean="0"/>
                <a:t>10x10x81 </a:t>
              </a:r>
              <a:r>
                <a:rPr lang="en-US" sz="1400" dirty="0"/>
                <a:t>cm</a:t>
              </a:r>
              <a:r>
                <a:rPr lang="en-US" sz="1400" baseline="30000" dirty="0"/>
                <a:t>3</a:t>
              </a:r>
              <a:r>
                <a:rPr lang="en-US" sz="1400" dirty="0"/>
                <a:t> </a:t>
              </a:r>
              <a:endParaRPr lang="en-US" sz="1400" dirty="0" smtClean="0"/>
            </a:p>
            <a:p>
              <a:r>
                <a:rPr lang="en-US" sz="1400" dirty="0" smtClean="0"/>
                <a:t>4 interaction length</a:t>
              </a:r>
              <a:endParaRPr lang="en-US" sz="1400" dirty="0">
                <a:cs typeface="Comic Sans M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64014" y="2807398"/>
              <a:ext cx="46994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Tracking:</a:t>
              </a:r>
            </a:p>
            <a:p>
              <a:r>
                <a:rPr lang="en-US" sz="1400" dirty="0" smtClean="0"/>
                <a:t>Silicon </a:t>
              </a:r>
              <a:r>
                <a:rPr lang="en-US" sz="1400" dirty="0"/>
                <a:t>mini-strip detector </a:t>
              </a:r>
              <a:r>
                <a:rPr lang="en-US" sz="1400" dirty="0" smtClean="0"/>
                <a:t>3-4 </a:t>
              </a:r>
              <a:r>
                <a:rPr lang="en-US" sz="1400" dirty="0"/>
                <a:t>disks at z ~</a:t>
              </a:r>
              <a:r>
                <a:rPr lang="en-US" sz="1400" dirty="0" smtClean="0"/>
                <a:t>70 </a:t>
              </a:r>
              <a:r>
                <a:rPr lang="en-US" sz="1400" dirty="0"/>
                <a:t>to 140 </a:t>
              </a:r>
              <a:r>
                <a:rPr lang="en-US" sz="1400" dirty="0" smtClean="0"/>
                <a:t>cm </a:t>
              </a:r>
            </a:p>
            <a:p>
              <a:r>
                <a:rPr lang="en-US" sz="1400" dirty="0" smtClean="0"/>
                <a:t>Each</a:t>
              </a:r>
              <a:r>
                <a:rPr lang="en-US" sz="1400" dirty="0"/>
                <a:t> </a:t>
              </a:r>
              <a:r>
                <a:rPr lang="en-US" sz="1400" dirty="0" smtClean="0"/>
                <a:t>disk </a:t>
              </a:r>
              <a:r>
                <a:rPr lang="en-US" sz="1400" dirty="0"/>
                <a:t>has wedges </a:t>
              </a:r>
              <a:r>
                <a:rPr lang="en-US" sz="1400" dirty="0" smtClean="0"/>
                <a:t>covering full 2π </a:t>
              </a:r>
              <a:r>
                <a:rPr lang="en-US" sz="1400" dirty="0"/>
                <a:t>range </a:t>
              </a:r>
              <a:r>
                <a:rPr lang="en-US" sz="1400" dirty="0" smtClean="0"/>
                <a:t>in </a:t>
              </a:r>
              <a:r>
                <a:rPr lang="en-US" sz="1400" i="1" dirty="0" smtClean="0"/>
                <a:t>ϕ </a:t>
              </a:r>
            </a:p>
            <a:p>
              <a:r>
                <a:rPr lang="en-US" sz="1400" dirty="0" smtClean="0"/>
                <a:t>and </a:t>
              </a:r>
              <a:r>
                <a:rPr lang="en-US" sz="1400" dirty="0"/>
                <a:t>2.5-4 </a:t>
              </a:r>
              <a:r>
                <a:rPr lang="en-US" sz="1400" dirty="0" smtClean="0"/>
                <a:t>in </a:t>
              </a:r>
              <a:r>
                <a:rPr lang="en-US" sz="1400" dirty="0" smtClean="0">
                  <a:latin typeface="Symbol" panose="05050102010706020507" pitchFamily="18" charset="2"/>
                  <a:cs typeface="Symbol" charset="2"/>
                </a:rPr>
                <a:t>h (</a:t>
              </a:r>
              <a:r>
                <a:rPr lang="en-US" sz="1400" dirty="0" smtClean="0">
                  <a:cs typeface="Comic Sans MS"/>
                  <a:sym typeface="Wingdings"/>
                </a:rPr>
                <a:t>other options still under study)</a:t>
              </a:r>
              <a:endParaRPr lang="en-US" sz="1400" dirty="0">
                <a:cs typeface="Comic Sans M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91" y="4792764"/>
            <a:ext cx="6091645" cy="1616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93" y="5867400"/>
            <a:ext cx="1063987" cy="8896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4792764"/>
            <a:ext cx="221161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Roman Pots Phase-II 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33418" y="998882"/>
            <a:ext cx="221161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Forward Upgrades: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1" y="5600782"/>
            <a:ext cx="457199" cy="419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29400" y="4648200"/>
            <a:ext cx="2133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 is also pursuing a coordinated upgrade path that can lead to an EIC detector.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Future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Measurements @ RHIC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20"/>
            <a:ext cx="8839200" cy="5348079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C</a:t>
            </a:r>
            <a:r>
              <a:rPr lang="en-US" b="1" dirty="0" smtClean="0"/>
              <a:t>orrelations:</a:t>
            </a:r>
          </a:p>
          <a:p>
            <a:pPr lvl="1"/>
            <a:r>
              <a:rPr lang="en-US" dirty="0" smtClean="0"/>
              <a:t>h-h and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are straightforward experimentally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-h and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are easier to interpret</a:t>
            </a:r>
          </a:p>
          <a:p>
            <a:pPr lvl="1"/>
            <a:r>
              <a:rPr lang="en-US" dirty="0" smtClean="0"/>
              <a:t>jet-jet,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-jet gives access to complete kinematics at LO</a:t>
            </a:r>
          </a:p>
          <a:p>
            <a:r>
              <a:rPr lang="en-US" b="1" dirty="0" smtClean="0"/>
              <a:t>Ultra-Peripheral Collisions:</a:t>
            </a:r>
          </a:p>
          <a:p>
            <a:pPr lvl="1"/>
            <a:r>
              <a:rPr lang="en-US" dirty="0" smtClean="0"/>
              <a:t>Access to </a:t>
            </a:r>
            <a:r>
              <a:rPr lang="en-US" i="1" dirty="0" smtClean="0"/>
              <a:t>g(x,Q</a:t>
            </a:r>
            <a:r>
              <a:rPr lang="en-US" i="1" baseline="30000" dirty="0" smtClean="0"/>
              <a:t>2</a:t>
            </a:r>
            <a:r>
              <a:rPr lang="en-US" i="1" dirty="0" smtClean="0"/>
              <a:t>,b)</a:t>
            </a:r>
            <a:endParaRPr lang="en-US" i="1" dirty="0"/>
          </a:p>
          <a:p>
            <a:r>
              <a:rPr lang="en-US" b="1" dirty="0" err="1" smtClean="0"/>
              <a:t>Drell</a:t>
            </a:r>
            <a:r>
              <a:rPr lang="en-US" b="1" dirty="0" smtClean="0"/>
              <a:t>-Yan:</a:t>
            </a:r>
          </a:p>
          <a:p>
            <a:pPr lvl="1"/>
            <a:r>
              <a:rPr lang="en-US" dirty="0" smtClean="0"/>
              <a:t>Access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bar</a:t>
            </a:r>
            <a:r>
              <a:rPr lang="en-US" i="1" dirty="0" smtClean="0"/>
              <a:t>(x,Q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Complete kinematics: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 x</a:t>
            </a:r>
            <a:r>
              <a:rPr lang="en-US" i="1" baseline="-25000" dirty="0" smtClean="0"/>
              <a:t>2</a:t>
            </a:r>
            <a:r>
              <a:rPr lang="en-US" i="1" dirty="0" smtClean="0"/>
              <a:t>, Q</a:t>
            </a:r>
            <a:r>
              <a:rPr lang="en-US" i="1" baseline="30000" dirty="0" smtClean="0"/>
              <a:t>2</a:t>
            </a:r>
            <a:endParaRPr lang="en-US" i="1" dirty="0" smtClean="0"/>
          </a:p>
          <a:p>
            <a:pPr lvl="1"/>
            <a:r>
              <a:rPr lang="en-US" dirty="0" smtClean="0"/>
              <a:t>True 2-&gt;1 process yields access to x&lt;0.001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993-BF41-4D08-A3F4-F34594C8F2B0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>
            <a:off x="1730493" y="2417761"/>
            <a:ext cx="0" cy="297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77" y="107943"/>
            <a:ext cx="8229600" cy="73850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Timeline for the LHC and RHIC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97F2-5AE7-46AB-8B7B-11A3AC751C57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424" y="6445249"/>
            <a:ext cx="2895600" cy="365125"/>
          </a:xfrm>
        </p:spPr>
        <p:txBody>
          <a:bodyPr/>
          <a:lstStyle/>
          <a:p>
            <a:r>
              <a:rPr lang="en-US" dirty="0" smtClean="0"/>
              <a:t>QCD Town Meeting - Temple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8333" y="6337791"/>
            <a:ext cx="2133600" cy="365125"/>
          </a:xfrm>
        </p:spPr>
        <p:txBody>
          <a:bodyPr/>
          <a:lstStyle/>
          <a:p>
            <a:fld id="{D1309AB9-3C75-4657-8C26-EFF11AFC22D5}" type="slidenum">
              <a:rPr lang="en-US" smtClean="0"/>
              <a:t>17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235750" y="3437246"/>
            <a:ext cx="4347611" cy="775374"/>
          </a:xfrm>
          <a:prstGeom prst="triangle">
            <a:avLst>
              <a:gd name="adj" fmla="val 7448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7361" y="2969355"/>
            <a:ext cx="8229600" cy="601582"/>
          </a:xfrm>
          <a:prstGeom prst="rightArrow">
            <a:avLst>
              <a:gd name="adj1" fmla="val 50000"/>
              <a:gd name="adj2" fmla="val 700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560" y="3692845"/>
            <a:ext cx="2155919" cy="2760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41248" y="3709564"/>
            <a:ext cx="1663031" cy="642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13538" y="3745682"/>
            <a:ext cx="1679253" cy="270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0729" y="2973190"/>
            <a:ext cx="7470274" cy="464056"/>
            <a:chOff x="470568" y="1300572"/>
            <a:chExt cx="5473645" cy="46405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70568" y="1304407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71645" y="1304407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72715" y="1308241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21214" y="1300572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22291" y="1304407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43143" y="1300572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44213" y="1304407"/>
              <a:ext cx="0" cy="456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413644" y="2620796"/>
            <a:ext cx="74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07126" y="261089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2021-2023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57159" y="262060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  <a:r>
              <a:rPr lang="en-US" dirty="0" smtClean="0"/>
              <a:t>2025</a:t>
            </a:r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>
            <a:off x="1413539" y="3415290"/>
            <a:ext cx="1679252" cy="330391"/>
          </a:xfrm>
          <a:prstGeom prst="triangle">
            <a:avLst>
              <a:gd name="adj" fmla="val 18152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>
            <a:spLocks noChangeAspect="1"/>
          </p:cNvSpPr>
          <p:nvPr/>
        </p:nvSpPr>
        <p:spPr bwMode="auto">
          <a:xfrm>
            <a:off x="6737998" y="3433412"/>
            <a:ext cx="1666281" cy="270467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>
            <a:off x="3649644" y="3447765"/>
            <a:ext cx="2163835" cy="227839"/>
          </a:xfrm>
          <a:prstGeom prst="triangle">
            <a:avLst>
              <a:gd name="adj" fmla="val 28006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9084" y="3776000"/>
            <a:ext cx="1582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FF"/>
                </a:solidFill>
              </a:rPr>
              <a:t>STAR Upgrades: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/>
              <a:t>FMS-</a:t>
            </a:r>
            <a:r>
              <a:rPr lang="en-US" sz="1050" dirty="0" err="1" smtClean="0"/>
              <a:t>Preshower</a:t>
            </a:r>
            <a:r>
              <a:rPr lang="en-US" sz="1050" dirty="0" smtClean="0"/>
              <a:t>, Roman Pots-II*</a:t>
            </a:r>
          </a:p>
          <a:p>
            <a:pPr>
              <a:buClr>
                <a:srgbClr val="0000FF"/>
              </a:buClr>
            </a:pPr>
            <a:endParaRPr lang="en-US" sz="1050" dirty="0" smtClean="0"/>
          </a:p>
          <a:p>
            <a:r>
              <a:rPr lang="en-US" sz="1050" dirty="0" smtClean="0">
                <a:solidFill>
                  <a:srgbClr val="0000FF"/>
                </a:solidFill>
              </a:rPr>
              <a:t>PHENIX Upgrade:</a:t>
            </a:r>
            <a:endParaRPr lang="en-US" sz="1050" dirty="0">
              <a:solidFill>
                <a:srgbClr val="0000FF"/>
              </a:solidFill>
            </a:endParaRP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/>
              <a:t>MPC-EX </a:t>
            </a:r>
            <a:r>
              <a:rPr lang="en-US" sz="1050" dirty="0" err="1" smtClean="0"/>
              <a:t>Preshower</a:t>
            </a:r>
            <a:endParaRPr lang="en-US" sz="1050" dirty="0"/>
          </a:p>
          <a:p>
            <a:pPr>
              <a:buClr>
                <a:srgbClr val="0000FF"/>
              </a:buClr>
            </a:pPr>
            <a:endParaRPr lang="en-US" sz="1050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</a:pPr>
            <a:r>
              <a:rPr lang="en-US" sz="1050" dirty="0" smtClean="0">
                <a:solidFill>
                  <a:srgbClr val="0000FF"/>
                </a:solidFill>
              </a:rPr>
              <a:t>Run: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err="1" smtClean="0"/>
              <a:t>p+p</a:t>
            </a:r>
            <a:r>
              <a:rPr lang="en-US" sz="1050" dirty="0" smtClean="0"/>
              <a:t> 200 </a:t>
            </a:r>
            <a:r>
              <a:rPr lang="en-US" sz="1050" dirty="0" err="1" smtClean="0"/>
              <a:t>GeV</a:t>
            </a:r>
            <a:endParaRPr lang="en-US" sz="1050" dirty="0"/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/>
              <a:t>p↑+Au 200 </a:t>
            </a:r>
            <a:r>
              <a:rPr lang="en-US" sz="1050" dirty="0" err="1" smtClean="0"/>
              <a:t>GeV</a:t>
            </a:r>
            <a:endParaRPr lang="en-US" sz="1050" dirty="0" smtClean="0"/>
          </a:p>
          <a:p>
            <a:pPr>
              <a:buClr>
                <a:srgbClr val="0000FF"/>
              </a:buClr>
            </a:pPr>
            <a:r>
              <a:rPr lang="en-US" sz="1050" dirty="0" smtClean="0"/>
              <a:t>   transverse</a:t>
            </a:r>
          </a:p>
          <a:p>
            <a:pPr>
              <a:buClr>
                <a:srgbClr val="0000FF"/>
              </a:buClr>
            </a:pPr>
            <a:endParaRPr lang="en-US" sz="1050" dirty="0"/>
          </a:p>
          <a:p>
            <a:pPr>
              <a:buClr>
                <a:srgbClr val="0000FF"/>
              </a:buClr>
            </a:pPr>
            <a:r>
              <a:rPr lang="en-US" sz="1050" dirty="0" smtClean="0">
                <a:solidFill>
                  <a:srgbClr val="0000FF"/>
                </a:solidFill>
              </a:rPr>
              <a:t>Goals: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err="1" smtClean="0"/>
              <a:t>nPDF</a:t>
            </a:r>
            <a:r>
              <a:rPr lang="en-US" sz="1050" dirty="0" smtClean="0"/>
              <a:t>: g</a:t>
            </a:r>
            <a:r>
              <a:rPr lang="en-US" sz="1050" dirty="0"/>
              <a:t>(x,Q</a:t>
            </a:r>
            <a:r>
              <a:rPr lang="en-US" sz="1050" baseline="30000" dirty="0"/>
              <a:t>2</a:t>
            </a:r>
            <a:r>
              <a:rPr lang="en-US" sz="1050" dirty="0"/>
              <a:t>)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/>
              <a:t>Saturation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/>
              <a:t>Energy loss in </a:t>
            </a:r>
            <a:r>
              <a:rPr lang="en-US" sz="1050" dirty="0" smtClean="0"/>
              <a:t>CNM</a:t>
            </a:r>
            <a:endParaRPr lang="en-US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3633757" y="3677073"/>
            <a:ext cx="2139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FF"/>
                </a:solidFill>
              </a:rPr>
              <a:t>STAR Upgrades: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/>
              <a:t>Forward tracker, </a:t>
            </a:r>
            <a:r>
              <a:rPr lang="en-US" sz="1050" dirty="0" err="1" smtClean="0"/>
              <a:t>Ecal+Hcal</a:t>
            </a:r>
            <a:r>
              <a:rPr lang="en-US" sz="1050" dirty="0" smtClean="0"/>
              <a:t>, Roman Pots-II</a:t>
            </a:r>
          </a:p>
          <a:p>
            <a:pPr>
              <a:buClr>
                <a:srgbClr val="0000FF"/>
              </a:buClr>
            </a:pPr>
            <a:endParaRPr lang="en-US" sz="1050" dirty="0" smtClean="0"/>
          </a:p>
          <a:p>
            <a:r>
              <a:rPr lang="en-US" sz="1050" dirty="0" smtClean="0">
                <a:solidFill>
                  <a:srgbClr val="0000FF"/>
                </a:solidFill>
              </a:rPr>
              <a:t>PHENIX </a:t>
            </a:r>
            <a:r>
              <a:rPr lang="en-US" sz="1050" dirty="0">
                <a:solidFill>
                  <a:srgbClr val="0000FF"/>
                </a:solidFill>
              </a:rPr>
              <a:t>Upgrades: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/>
              <a:t>f/</a:t>
            </a:r>
            <a:r>
              <a:rPr lang="en-US" sz="1050" dirty="0" err="1" smtClean="0"/>
              <a:t>sPHENIX</a:t>
            </a:r>
            <a:r>
              <a:rPr lang="en-US" sz="1050" dirty="0" smtClean="0"/>
              <a:t> barrel + forward</a:t>
            </a:r>
            <a:endParaRPr lang="en-US" sz="1050" dirty="0"/>
          </a:p>
          <a:p>
            <a:pPr>
              <a:buClr>
                <a:srgbClr val="0000FF"/>
              </a:buClr>
            </a:pPr>
            <a:endParaRPr lang="en-US" sz="1050" dirty="0"/>
          </a:p>
          <a:p>
            <a:pPr>
              <a:buClr>
                <a:srgbClr val="0000FF"/>
              </a:buClr>
            </a:pPr>
            <a:r>
              <a:rPr lang="en-US" sz="1050" dirty="0" smtClean="0">
                <a:solidFill>
                  <a:srgbClr val="0000FF"/>
                </a:solidFill>
              </a:rPr>
              <a:t>Run: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err="1" smtClean="0"/>
              <a:t>p+p</a:t>
            </a:r>
            <a:r>
              <a:rPr lang="en-US" sz="1050" dirty="0" smtClean="0"/>
              <a:t> 200 </a:t>
            </a:r>
            <a:r>
              <a:rPr lang="en-US" sz="1050" dirty="0" err="1" smtClean="0"/>
              <a:t>GeV</a:t>
            </a:r>
            <a:endParaRPr lang="en-US" sz="1050" dirty="0" smtClean="0"/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/>
              <a:t>p</a:t>
            </a:r>
            <a:r>
              <a:rPr lang="en-US" sz="1050" dirty="0"/>
              <a:t>↑+</a:t>
            </a:r>
            <a:r>
              <a:rPr lang="en-US" sz="1050" dirty="0" smtClean="0"/>
              <a:t>A (Au, Cu, C…) 200 </a:t>
            </a:r>
            <a:r>
              <a:rPr lang="en-US" sz="1050" dirty="0" err="1" smtClean="0"/>
              <a:t>GeV</a:t>
            </a:r>
            <a:endParaRPr lang="en-US" sz="1050" dirty="0"/>
          </a:p>
          <a:p>
            <a:pPr>
              <a:buClr>
                <a:srgbClr val="0000FF"/>
              </a:buClr>
            </a:pPr>
            <a:r>
              <a:rPr lang="en-US" sz="1050" dirty="0"/>
              <a:t>   </a:t>
            </a:r>
            <a:r>
              <a:rPr lang="en-US" sz="1050" dirty="0" smtClean="0"/>
              <a:t>transverse</a:t>
            </a:r>
          </a:p>
          <a:p>
            <a:pPr>
              <a:buClr>
                <a:srgbClr val="0000FF"/>
              </a:buClr>
            </a:pPr>
            <a:r>
              <a:rPr lang="en-US" sz="1050" dirty="0"/>
              <a:t> </a:t>
            </a:r>
            <a:r>
              <a:rPr lang="en-US" sz="1050" dirty="0" smtClean="0"/>
              <a:t>  </a:t>
            </a:r>
            <a:endParaRPr lang="en-US" sz="1050" dirty="0"/>
          </a:p>
          <a:p>
            <a:pPr>
              <a:buClr>
                <a:srgbClr val="0000FF"/>
              </a:buClr>
            </a:pPr>
            <a:r>
              <a:rPr lang="en-US" sz="1050" dirty="0" smtClean="0">
                <a:solidFill>
                  <a:srgbClr val="0000FF"/>
                </a:solidFill>
              </a:rPr>
              <a:t>Goals:</a:t>
            </a:r>
            <a:endParaRPr lang="en-US" sz="1050" dirty="0"/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err="1" smtClean="0"/>
              <a:t>nPDF</a:t>
            </a:r>
            <a:r>
              <a:rPr lang="en-US" sz="1050" dirty="0"/>
              <a:t>: g(x,Q</a:t>
            </a:r>
            <a:r>
              <a:rPr lang="en-US" sz="1050" baseline="30000" dirty="0"/>
              <a:t>2</a:t>
            </a:r>
            <a:r>
              <a:rPr lang="en-US" sz="1050" dirty="0" smtClean="0"/>
              <a:t>), q(</a:t>
            </a:r>
            <a:r>
              <a:rPr lang="en-US" sz="1050" dirty="0"/>
              <a:t>x,Q</a:t>
            </a:r>
            <a:r>
              <a:rPr lang="en-US" sz="1050" baseline="30000" dirty="0"/>
              <a:t>2</a:t>
            </a:r>
            <a:r>
              <a:rPr lang="en-US" sz="1050" dirty="0" smtClean="0"/>
              <a:t>)</a:t>
            </a:r>
            <a:endParaRPr lang="en-US" sz="1050" dirty="0"/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/>
              <a:t>Saturation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/>
              <a:t>E</a:t>
            </a:r>
            <a:r>
              <a:rPr lang="en-US" sz="1050" dirty="0" smtClean="0"/>
              <a:t>nergy loss in CNM</a:t>
            </a:r>
            <a:endParaRPr lang="en-US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6737998" y="3894060"/>
            <a:ext cx="1955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Electron-Ion Collider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92340" y="2152304"/>
            <a:ext cx="887340" cy="302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53577" y="2158914"/>
            <a:ext cx="852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 of LS1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98479" y="2065646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LHC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94841" y="4755629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RHIC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457937" y="1736340"/>
            <a:ext cx="3196784" cy="292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5842" y="1732802"/>
            <a:ext cx="3262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Month Ion Running 11/2015, 11/2016, 6/2018 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927279" y="2049710"/>
            <a:ext cx="629317" cy="940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308279" y="2065646"/>
            <a:ext cx="248317" cy="92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56596" y="2049710"/>
            <a:ext cx="285083" cy="91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984328" y="2135652"/>
            <a:ext cx="1234477" cy="302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41589" y="2131288"/>
            <a:ext cx="1352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LS2 7/18-12/19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4924949" y="1725258"/>
            <a:ext cx="3250729" cy="292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950381" y="1717789"/>
            <a:ext cx="330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Month Ion Running 11/2020, 11/2021, 12/2022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441879" y="2032215"/>
            <a:ext cx="781826" cy="64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906394" y="2015932"/>
            <a:ext cx="330511" cy="95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236905" y="2017347"/>
            <a:ext cx="247591" cy="90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841" y="1218080"/>
            <a:ext cx="2267359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Future ion running at LHC to be split between </a:t>
            </a:r>
            <a:r>
              <a:rPr lang="en-US" sz="1100" dirty="0" err="1" smtClean="0"/>
              <a:t>p+Pb</a:t>
            </a:r>
            <a:r>
              <a:rPr lang="en-US" sz="1100" dirty="0" smtClean="0"/>
              <a:t> and </a:t>
            </a:r>
            <a:r>
              <a:rPr lang="en-US" sz="1100" dirty="0" err="1" smtClean="0"/>
              <a:t>Pb+Pb</a:t>
            </a:r>
            <a:r>
              <a:rPr lang="en-US" sz="1100" dirty="0" smtClean="0"/>
              <a:t>…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923663"/>
            <a:ext cx="1337226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1050" dirty="0" smtClean="0">
                <a:solidFill>
                  <a:srgbClr val="0000FF"/>
                </a:solidFill>
              </a:rPr>
              <a:t>ATLAS:</a:t>
            </a:r>
            <a:endParaRPr lang="en-US" sz="1050" dirty="0">
              <a:solidFill>
                <a:srgbClr val="0000FF"/>
              </a:solidFill>
            </a:endParaRPr>
          </a:p>
          <a:p>
            <a:pPr marL="171450" lvl="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>
                <a:solidFill>
                  <a:prstClr val="black"/>
                </a:solidFill>
              </a:rPr>
              <a:t>Trigger Upgrades</a:t>
            </a:r>
            <a:endParaRPr lang="en-US" sz="1050" dirty="0">
              <a:solidFill>
                <a:prstClr val="black"/>
              </a:solidFill>
            </a:endParaRPr>
          </a:p>
          <a:p>
            <a:pPr marL="171450" lvl="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>
                <a:solidFill>
                  <a:prstClr val="black"/>
                </a:solidFill>
              </a:rPr>
              <a:t>Inner Tracker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30658" y="923217"/>
            <a:ext cx="1148071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1050" dirty="0" smtClean="0">
                <a:solidFill>
                  <a:srgbClr val="0000FF"/>
                </a:solidFill>
              </a:rPr>
              <a:t>CMS:</a:t>
            </a:r>
            <a:endParaRPr lang="en-US" sz="1050" dirty="0">
              <a:solidFill>
                <a:srgbClr val="0000FF"/>
              </a:solidFill>
            </a:endParaRPr>
          </a:p>
          <a:p>
            <a:pPr marL="171450" lvl="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>
                <a:solidFill>
                  <a:prstClr val="black"/>
                </a:solidFill>
              </a:rPr>
              <a:t>L1 Trigger</a:t>
            </a:r>
            <a:endParaRPr lang="en-US" sz="1050" dirty="0">
              <a:solidFill>
                <a:prstClr val="black"/>
              </a:solidFill>
            </a:endParaRPr>
          </a:p>
          <a:p>
            <a:pPr marL="171450" lvl="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>
                <a:solidFill>
                  <a:prstClr val="black"/>
                </a:solidFill>
              </a:rPr>
              <a:t>HCAL Upgrade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8961" y="925722"/>
            <a:ext cx="1292341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1050" dirty="0" smtClean="0">
                <a:solidFill>
                  <a:srgbClr val="0000FF"/>
                </a:solidFill>
              </a:rPr>
              <a:t>ALICE:</a:t>
            </a:r>
            <a:endParaRPr lang="en-US" sz="1050" dirty="0">
              <a:solidFill>
                <a:srgbClr val="0000FF"/>
              </a:solidFill>
            </a:endParaRPr>
          </a:p>
          <a:p>
            <a:pPr marL="171450" lvl="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>
                <a:solidFill>
                  <a:prstClr val="black"/>
                </a:solidFill>
              </a:rPr>
              <a:t>ITS Upgrade</a:t>
            </a:r>
          </a:p>
          <a:p>
            <a:pPr marL="171450" lvl="0" indent="-171450">
              <a:buClr>
                <a:srgbClr val="0000FF"/>
              </a:buClr>
              <a:buFont typeface="Wingdings" charset="2"/>
              <a:buChar char="q"/>
            </a:pPr>
            <a:r>
              <a:rPr lang="en-US" sz="1050" dirty="0" smtClean="0">
                <a:solidFill>
                  <a:prstClr val="black"/>
                </a:solidFill>
              </a:rPr>
              <a:t>Trigger and DAQ 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RHIC </a:t>
            </a:r>
            <a:r>
              <a:rPr lang="en-US" b="1" u="sng" dirty="0" smtClean="0">
                <a:solidFill>
                  <a:schemeClr val="tx2"/>
                </a:solidFill>
              </a:rPr>
              <a:t>and</a:t>
            </a:r>
            <a:r>
              <a:rPr lang="en-US" b="1" dirty="0" smtClean="0">
                <a:solidFill>
                  <a:schemeClr val="tx2"/>
                </a:solidFill>
              </a:rPr>
              <a:t> the LHC?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RHIC: </a:t>
            </a:r>
          </a:p>
          <a:p>
            <a:pPr lvl="1"/>
            <a:r>
              <a:rPr lang="en-US" b="1" dirty="0" smtClean="0"/>
              <a:t>RHIC “straddles” </a:t>
            </a:r>
            <a:r>
              <a:rPr lang="en-US" b="1" i="1" dirty="0" err="1" smtClean="0"/>
              <a:t>Q</a:t>
            </a:r>
            <a:r>
              <a:rPr lang="en-US" b="1" i="1" baseline="-25000" dirty="0" err="1" smtClean="0"/>
              <a:t>sA</a:t>
            </a:r>
            <a:endParaRPr lang="en-US" b="1" i="1" baseline="-25000" dirty="0" smtClean="0"/>
          </a:p>
          <a:p>
            <a:pPr lvl="2"/>
            <a:r>
              <a:rPr lang="en-US" dirty="0" smtClean="0"/>
              <a:t>RHIC can make measurements both above and below the saturation scale (rapidity and centrality)</a:t>
            </a:r>
          </a:p>
          <a:p>
            <a:pPr lvl="1"/>
            <a:r>
              <a:rPr lang="en-US" b="1" dirty="0" smtClean="0"/>
              <a:t>RHIC can explore the dependence of the saturation scale on nuclear size</a:t>
            </a:r>
          </a:p>
          <a:p>
            <a:pPr lvl="2"/>
            <a:r>
              <a:rPr lang="en-US" dirty="0" smtClean="0"/>
              <a:t>Flexibility of RHIC collider to run </a:t>
            </a:r>
            <a:r>
              <a:rPr lang="en-US" dirty="0" err="1" smtClean="0"/>
              <a:t>p+A</a:t>
            </a:r>
            <a:r>
              <a:rPr lang="en-US" dirty="0" smtClean="0"/>
              <a:t> with multiple </a:t>
            </a:r>
            <a:r>
              <a:rPr lang="en-US" i="1" dirty="0" smtClean="0"/>
              <a:t>A</a:t>
            </a:r>
            <a:r>
              <a:rPr lang="en-US" dirty="0" smtClean="0"/>
              <a:t> species</a:t>
            </a:r>
          </a:p>
          <a:p>
            <a:pPr lvl="1"/>
            <a:r>
              <a:rPr lang="en-US" b="1" dirty="0" smtClean="0"/>
              <a:t>Polarized p↑+A collisions offer a unique, fundamentally new observable</a:t>
            </a:r>
          </a:p>
          <a:p>
            <a:r>
              <a:rPr lang="en-US" b="1" dirty="0" smtClean="0"/>
              <a:t>LHC:</a:t>
            </a:r>
          </a:p>
          <a:p>
            <a:pPr lvl="1"/>
            <a:r>
              <a:rPr lang="en-US" b="1" dirty="0" smtClean="0"/>
              <a:t>The LHC measurements provide a large lever arm in Q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Higher energy at the LHC makes available new </a:t>
            </a:r>
            <a:r>
              <a:rPr lang="en-US" b="1" smtClean="0"/>
              <a:t>probes (</a:t>
            </a:r>
            <a:r>
              <a:rPr lang="en-US" b="1" i="1" smtClean="0"/>
              <a:t>W</a:t>
            </a:r>
            <a:r>
              <a:rPr lang="en-US" b="1" i="1" baseline="30000" dirty="0" smtClean="0"/>
              <a:t>+/-</a:t>
            </a:r>
            <a:r>
              <a:rPr lang="en-US" b="1" i="1" dirty="0" smtClean="0"/>
              <a:t>, Z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Measurements at RHIC and the LHC and </a:t>
            </a:r>
            <a:r>
              <a:rPr lang="en-US" b="1" i="1" dirty="0" smtClean="0">
                <a:solidFill>
                  <a:schemeClr val="accent1"/>
                </a:solidFill>
              </a:rPr>
              <a:t>complementary!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5A8E-CE26-49F7-B924-1B7E0FC80470}" type="datetime1">
              <a:rPr lang="en-US" smtClean="0"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u="sng" dirty="0" smtClean="0">
                <a:solidFill>
                  <a:schemeClr val="tx2"/>
                </a:solidFill>
              </a:rPr>
              <a:t>and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e+A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p+A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Initial kinematics undetermined – a given measurement averages over a range in </a:t>
            </a:r>
            <a:r>
              <a:rPr lang="en-US" i="1" dirty="0" smtClean="0"/>
              <a:t>x</a:t>
            </a:r>
          </a:p>
          <a:p>
            <a:pPr lvl="1"/>
            <a:r>
              <a:rPr lang="en-US" i="1" dirty="0" smtClean="0"/>
              <a:t>Essential for comparison with </a:t>
            </a:r>
            <a:r>
              <a:rPr lang="en-US" i="1" dirty="0" err="1" smtClean="0"/>
              <a:t>e+A</a:t>
            </a:r>
            <a:r>
              <a:rPr lang="en-US" i="1" dirty="0" smtClean="0"/>
              <a:t> to separate</a:t>
            </a:r>
            <a:br>
              <a:rPr lang="en-US" i="1" dirty="0" smtClean="0"/>
            </a:br>
            <a:r>
              <a:rPr lang="en-US" i="1" dirty="0" smtClean="0"/>
              <a:t>universal physics from process</a:t>
            </a:r>
            <a:br>
              <a:rPr lang="en-US" i="1" dirty="0" smtClean="0"/>
            </a:br>
            <a:r>
              <a:rPr lang="en-US" i="1" dirty="0" smtClean="0"/>
              <a:t>dependence.</a:t>
            </a:r>
          </a:p>
          <a:p>
            <a:pPr lvl="1"/>
            <a:endParaRPr lang="en-US" i="1" dirty="0"/>
          </a:p>
          <a:p>
            <a:r>
              <a:rPr lang="en-US" b="1" dirty="0" err="1" smtClean="0"/>
              <a:t>e+A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Initial kinematics determined </a:t>
            </a:r>
            <a:br>
              <a:rPr lang="en-US" dirty="0" smtClean="0"/>
            </a:br>
            <a:r>
              <a:rPr lang="en-US" dirty="0" smtClean="0"/>
              <a:t>event-by-event</a:t>
            </a:r>
          </a:p>
          <a:p>
            <a:pPr lvl="1"/>
            <a:r>
              <a:rPr lang="en-US" dirty="0" smtClean="0"/>
              <a:t>Large range in </a:t>
            </a:r>
            <a:r>
              <a:rPr lang="en-US" i="1" dirty="0" smtClean="0"/>
              <a:t>x,Q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FDA-46EA-43C2-8501-E3B16AB4FC73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82337"/>
            <a:ext cx="3124200" cy="295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07706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Big Picture At RHIC and the LHC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0AC8-B2D2-4403-B396-779624600D97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18BD-8442-49F3-A972-C3089675888B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How do collective, many-body phenomena arise from first-principles QCD? </a:t>
            </a:r>
            <a:endParaRPr lang="en-US" sz="3200" b="1" i="1" dirty="0"/>
          </a:p>
        </p:txBody>
      </p:sp>
      <p:pic>
        <p:nvPicPr>
          <p:cNvPr id="18434" name="Picture 2" descr="http://hep.itp.tuwien.ac.at/~ipp/imagesphysics01/Q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415700"/>
            <a:ext cx="2894143" cy="18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rotons consist of two &quot;up&quot; and one &quot;down&quot; quark linked by gluon chains but contribute only a quarter of the total proton spin (large black arrow) (Credit: RIKE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99" y="2615932"/>
            <a:ext cx="2435412" cy="31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837" y="5536417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Quark-Gluon Plasma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1" y="5536417"/>
            <a:ext cx="18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Polarized Protons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65439" y="5517066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Gluons in Nuclei</a:t>
            </a:r>
            <a:endParaRPr lang="en-US" dirty="0"/>
          </a:p>
        </p:txBody>
      </p:sp>
      <p:pic>
        <p:nvPicPr>
          <p:cNvPr id="13" name="Picture 12" descr="RegionsOfWaveFunction_xQ2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11" y="3023671"/>
            <a:ext cx="3291282" cy="24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Summary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562"/>
            <a:ext cx="8229600" cy="5456238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/>
              <a:t>The study of </a:t>
            </a:r>
            <a:r>
              <a:rPr lang="en-US" sz="3800" b="1" dirty="0" err="1" smtClean="0"/>
              <a:t>p+A</a:t>
            </a:r>
            <a:r>
              <a:rPr lang="en-US" sz="3800" b="1" dirty="0" smtClean="0"/>
              <a:t> collisions offers a window into the structure of matter:</a:t>
            </a:r>
          </a:p>
          <a:p>
            <a:pPr lvl="1"/>
            <a:r>
              <a:rPr lang="en-US" dirty="0" smtClean="0"/>
              <a:t>Important to understand </a:t>
            </a:r>
            <a:r>
              <a:rPr lang="en-US" dirty="0" err="1" smtClean="0"/>
              <a:t>partonic</a:t>
            </a:r>
            <a:r>
              <a:rPr lang="en-US" dirty="0" smtClean="0"/>
              <a:t> processes on nuclei</a:t>
            </a:r>
          </a:p>
          <a:p>
            <a:pPr lvl="1"/>
            <a:r>
              <a:rPr lang="en-US" dirty="0" smtClean="0"/>
              <a:t>Sets the initial conditions for HI collisions</a:t>
            </a:r>
          </a:p>
          <a:p>
            <a:pPr lvl="1"/>
            <a:r>
              <a:rPr lang="en-US" sz="2900" dirty="0" smtClean="0"/>
              <a:t>Tantalizing hints of saturation in current RHIC data</a:t>
            </a:r>
          </a:p>
          <a:p>
            <a:pPr lvl="1"/>
            <a:r>
              <a:rPr lang="en-US" sz="2900" dirty="0" smtClean="0"/>
              <a:t>Exciting evidence of collective behavior </a:t>
            </a:r>
            <a:endParaRPr lang="en-US" sz="3800" dirty="0"/>
          </a:p>
          <a:p>
            <a:r>
              <a:rPr lang="en-US" sz="3800" b="1" dirty="0" smtClean="0"/>
              <a:t>Near-term detector upgrades at RHIC and analysis of existing LHC data will continue the success and open new approaches:</a:t>
            </a:r>
          </a:p>
          <a:p>
            <a:pPr lvl="1"/>
            <a:r>
              <a:rPr lang="en-US" dirty="0" smtClean="0"/>
              <a:t>Prompt photons in the PHENIX MPC-EX and STAR FMS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nPDF</a:t>
            </a:r>
            <a:r>
              <a:rPr lang="en-US" dirty="0" smtClean="0"/>
              <a:t> constraints from RHIC + LHC data</a:t>
            </a:r>
          </a:p>
          <a:p>
            <a:pPr lvl="1"/>
            <a:r>
              <a:rPr lang="en-US" dirty="0" smtClean="0"/>
              <a:t>Polarized </a:t>
            </a:r>
            <a:r>
              <a:rPr lang="en-US" dirty="0" err="1" smtClean="0"/>
              <a:t>p+A</a:t>
            </a:r>
            <a:r>
              <a:rPr lang="en-US" dirty="0" smtClean="0"/>
              <a:t> collisions a unique scientific opportunity!</a:t>
            </a:r>
          </a:p>
          <a:p>
            <a:r>
              <a:rPr lang="en-US" sz="3800" b="1" dirty="0" smtClean="0"/>
              <a:t>PHENIX/STAR forward upgrades will enable critical new observables on the road to the EIC</a:t>
            </a:r>
          </a:p>
          <a:p>
            <a:pPr lvl="1"/>
            <a:r>
              <a:rPr lang="en-US" dirty="0" smtClean="0"/>
              <a:t>Extend observables to include jets, DY</a:t>
            </a:r>
          </a:p>
          <a:p>
            <a:r>
              <a:rPr lang="en-US" sz="3800" b="1" dirty="0" smtClean="0"/>
              <a:t>Measurements in </a:t>
            </a:r>
            <a:r>
              <a:rPr lang="en-US" sz="3800" b="1" dirty="0" err="1" smtClean="0"/>
              <a:t>e+A</a:t>
            </a:r>
            <a:r>
              <a:rPr lang="en-US" sz="3800" b="1" dirty="0" smtClean="0"/>
              <a:t> at the EIC will enable a complete, systematic study of the behavior of low-x gluons in nuclei.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A2C0-CD4A-472F-94DB-4807368DBAFE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BACKUP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8DCF-3017-40AC-996A-77888D93477F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11888"/>
            <a:ext cx="3315737" cy="2245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91" y="990600"/>
            <a:ext cx="3179022" cy="4582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53" y="7029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An Intriguing Idea…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FDA-46EA-43C2-8501-E3B16AB4FC73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0" y="991066"/>
            <a:ext cx="484145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Jet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pPb</a:t>
            </a:r>
            <a:r>
              <a:rPr lang="en-US" dirty="0" smtClean="0"/>
              <a:t> at LHC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at RHIC show a surprising </a:t>
            </a:r>
            <a:br>
              <a:rPr lang="en-US" dirty="0" smtClean="0"/>
            </a:br>
            <a:r>
              <a:rPr lang="en-US" dirty="0" smtClean="0"/>
              <a:t>pattern – suppression in central events, </a:t>
            </a:r>
            <a:br>
              <a:rPr lang="en-US" dirty="0" smtClean="0"/>
            </a:br>
            <a:r>
              <a:rPr lang="en-US" i="1" dirty="0" smtClean="0"/>
              <a:t>enhancement</a:t>
            </a:r>
            <a:r>
              <a:rPr lang="en-US" dirty="0" smtClean="0"/>
              <a:t> for peripheral!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247" y="3939583"/>
            <a:ext cx="3124200" cy="22180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0" y="2357959"/>
            <a:ext cx="220828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Seems to be an initial state effect associated with the </a:t>
            </a:r>
            <a:r>
              <a:rPr lang="en-US" i="1" dirty="0" smtClean="0"/>
              <a:t>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 err="1" smtClean="0"/>
              <a:t>parton</a:t>
            </a:r>
            <a:r>
              <a:rPr lang="en-US" dirty="0" smtClean="0"/>
              <a:t> from the proton!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5553" y="5390642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ATLAS-CONF-2014-24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70309" y="6118117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ATLAS-CONF-2014-24</a:t>
            </a:r>
            <a:endParaRPr lang="en-US" sz="1200" dirty="0"/>
          </a:p>
        </p:txBody>
      </p:sp>
      <p:sp>
        <p:nvSpPr>
          <p:cNvPr id="16" name="Left Arrow 15"/>
          <p:cNvSpPr/>
          <p:nvPr/>
        </p:nvSpPr>
        <p:spPr>
          <a:xfrm rot="16200000">
            <a:off x="8186716" y="3758733"/>
            <a:ext cx="24674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21928" y="4166104"/>
            <a:ext cx="192953" cy="6409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18404" y="4638336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Pb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4537934" y="4257467"/>
            <a:ext cx="154568" cy="1869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226" y="5861740"/>
            <a:ext cx="513230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Fluctuations in proton size correlate with centrality!?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16110" y="6249101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hep-ph</a:t>
            </a:r>
            <a:r>
              <a:rPr lang="en-US" sz="1200" dirty="0" smtClean="0"/>
              <a:t>/1307.5911</a:t>
            </a:r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5139367" y="4995636"/>
            <a:ext cx="192953" cy="6409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35843" y="5467868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Pb</a:t>
            </a:r>
            <a:endParaRPr lang="en-US" sz="1200" dirty="0"/>
          </a:p>
        </p:txBody>
      </p:sp>
      <p:cxnSp>
        <p:nvCxnSpPr>
          <p:cNvPr id="25" name="Straight Arrow Connector 24"/>
          <p:cNvCxnSpPr>
            <a:stCxn id="19" idx="2"/>
          </p:cNvCxnSpPr>
          <p:nvPr/>
        </p:nvCxnSpPr>
        <p:spPr>
          <a:xfrm flipV="1">
            <a:off x="4537934" y="4343400"/>
            <a:ext cx="338866" cy="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6"/>
          </p:cNvCxnSpPr>
          <p:nvPr/>
        </p:nvCxnSpPr>
        <p:spPr>
          <a:xfrm flipH="1">
            <a:off x="4953000" y="4486579"/>
            <a:ext cx="361881" cy="9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959202" y="5321132"/>
            <a:ext cx="361881" cy="9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537934" y="5103464"/>
            <a:ext cx="101506" cy="11116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>
            <a:off x="4537934" y="5159045"/>
            <a:ext cx="370864" cy="5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02187" y="429052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minbias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02187" y="5196483"/>
            <a:ext cx="1165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high-x </a:t>
            </a:r>
            <a:r>
              <a:rPr lang="en-US" sz="1400" dirty="0" err="1" smtClean="0"/>
              <a:t>parton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38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DD00-2E9D-406F-B1BE-AE5A2B5465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QCD Town Meeting - Temple University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202554"/>
            <a:ext cx="8910739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Connection to EIC : TMD Gluon PDFs</a:t>
            </a:r>
            <a:endParaRPr lang="en-US" b="1" baseline="-25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10000"/>
            <a:ext cx="4419600" cy="255454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Transverse Momentum Dependent (TMD) factorization is </a:t>
            </a:r>
            <a:r>
              <a:rPr lang="en-US" sz="1600" b="1" i="1" dirty="0" smtClean="0"/>
              <a:t>recovered</a:t>
            </a:r>
            <a:r>
              <a:rPr lang="en-US" sz="1600" dirty="0" smtClean="0"/>
              <a:t> in low-x limit in </a:t>
            </a:r>
            <a:r>
              <a:rPr lang="en-US" sz="1600" dirty="0" err="1" smtClean="0"/>
              <a:t>p+A</a:t>
            </a:r>
            <a:r>
              <a:rPr lang="en-US" sz="1600" dirty="0" smtClean="0"/>
              <a:t>, consequence is </a:t>
            </a:r>
            <a:r>
              <a:rPr lang="en-US" sz="1600" u="sng" dirty="0" smtClean="0"/>
              <a:t>two</a:t>
            </a:r>
            <a:r>
              <a:rPr lang="en-US" sz="1600" dirty="0" smtClean="0"/>
              <a:t> gluon distributions!</a:t>
            </a:r>
          </a:p>
          <a:p>
            <a:endParaRPr lang="en-US" sz="1600" dirty="0"/>
          </a:p>
          <a:p>
            <a:r>
              <a:rPr lang="en-US" sz="1600" dirty="0" smtClean="0"/>
              <a:t>TMD PDF’s at low-x are equivalent to those obtained in the Color Glass Condensate framework!</a:t>
            </a:r>
          </a:p>
          <a:p>
            <a:endParaRPr lang="en-US" sz="1600" dirty="0"/>
          </a:p>
          <a:p>
            <a:r>
              <a:rPr lang="en-US" sz="1600" dirty="0" smtClean="0"/>
              <a:t>The TMD framework is important in attempts to understand single-spin asymmetries!</a:t>
            </a:r>
            <a:endParaRPr lang="en-US" sz="1600" dirty="0"/>
          </a:p>
        </p:txBody>
      </p:sp>
      <p:pic>
        <p:nvPicPr>
          <p:cNvPr id="11" name="Picture 2" descr="C:\Users\seto\Desktop\QM\t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22650"/>
            <a:ext cx="4419600" cy="18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78383"/>
            <a:ext cx="3429000" cy="2960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1613" y="1852612"/>
            <a:ext cx="762000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52563" y="2502694"/>
            <a:ext cx="76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66863" y="2705100"/>
            <a:ext cx="533400" cy="178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3464419"/>
            <a:ext cx="4938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Dominguez, </a:t>
            </a:r>
            <a:r>
              <a:rPr lang="en-US" sz="1400" b="1" dirty="0" err="1" smtClean="0"/>
              <a:t>Marquet</a:t>
            </a:r>
            <a:r>
              <a:rPr lang="en-US" sz="1400" b="1" dirty="0" smtClean="0"/>
              <a:t>, Xiao, Yuan: </a:t>
            </a:r>
            <a:r>
              <a:rPr lang="en-US" sz="1400" b="1" dirty="0" err="1" smtClean="0"/>
              <a:t>Phys</a:t>
            </a:r>
            <a:r>
              <a:rPr lang="en-US" sz="1400" b="1" dirty="0" smtClean="0"/>
              <a:t> Rev. D 83: 105005 (2011)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5995213"/>
            <a:ext cx="418633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Strong synergies between RHIC programs!</a:t>
            </a:r>
            <a:endParaRPr lang="en-US" b="1" i="1" dirty="0"/>
          </a:p>
        </p:txBody>
      </p:sp>
      <p:pic>
        <p:nvPicPr>
          <p:cNvPr id="16" name="Picture 15" descr="RegionsOfWaveFunction_xQ2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5" y="971024"/>
            <a:ext cx="3291282" cy="24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Prompt Photon Predictions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8537-912D-4D3E-BBAA-87A67D05123B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24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17" y="1066799"/>
            <a:ext cx="3905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8" y="3392448"/>
            <a:ext cx="39814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1073" y="1492332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RHIC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364685"/>
            <a:ext cx="995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LHC</a:t>
            </a:r>
            <a:endParaRPr lang="en-US" sz="4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1877943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91096" y="2971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084" y="106442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r>
              <a:rPr lang="en-US" b="1" dirty="0">
                <a:hlinkClick r:id="rId4"/>
              </a:rPr>
              <a:t>arXiv:1103.1471v2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98" y="4219401"/>
            <a:ext cx="4810775" cy="204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PDF’s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CAC7-A723-43A4-A883-AFBFFF6B9530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35940" cy="38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07976"/>
            <a:ext cx="4604082" cy="360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9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nPDF</a:t>
            </a:r>
            <a:r>
              <a:rPr lang="en-US" b="1" dirty="0" smtClean="0">
                <a:solidFill>
                  <a:schemeClr val="tx2"/>
                </a:solidFill>
              </a:rPr>
              <a:t> Constraints from the LHC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FDA-46EA-43C2-8501-E3B16AB4FC73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7721601" cy="2716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762000" y="5334000"/>
            <a:ext cx="277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arXiv:1408.4563v1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9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 </a:t>
            </a:r>
            <a:r>
              <a:rPr lang="en-US" b="1" dirty="0" err="1" smtClean="0">
                <a:solidFill>
                  <a:schemeClr val="tx2"/>
                </a:solidFill>
              </a:rPr>
              <a:t>p+A</a:t>
            </a:r>
            <a:r>
              <a:rPr lang="en-US" b="1" dirty="0" smtClean="0">
                <a:solidFill>
                  <a:schemeClr val="tx2"/>
                </a:solidFill>
              </a:rPr>
              <a:t> instead of </a:t>
            </a:r>
            <a:r>
              <a:rPr lang="en-US" b="1" dirty="0" err="1" smtClean="0">
                <a:solidFill>
                  <a:schemeClr val="tx2"/>
                </a:solidFill>
              </a:rPr>
              <a:t>d+A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AE7B-EA17-46E8-93A4-409DC4B6D9C6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7"/>
          <a:stretch/>
        </p:blipFill>
        <p:spPr bwMode="auto">
          <a:xfrm>
            <a:off x="3646714" y="3162073"/>
            <a:ext cx="5105400" cy="10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6553200" cy="23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384637"/>
            <a:ext cx="1905000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Multi-</a:t>
            </a:r>
            <a:r>
              <a:rPr lang="en-US" dirty="0" err="1" smtClean="0"/>
              <a:t>parton</a:t>
            </a:r>
            <a:r>
              <a:rPr lang="en-US" dirty="0" smtClean="0"/>
              <a:t> interactions can contribute to the suppression of the away-side correlation strength.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3860032"/>
            <a:ext cx="2792438" cy="261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358303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Phys. Rev. D 84 014008 (2011)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260852"/>
            <a:ext cx="4943942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Forward rapidity corresponds to </a:t>
            </a:r>
            <a:r>
              <a:rPr lang="en-US" i="1" dirty="0" smtClean="0"/>
              <a:t>high-x</a:t>
            </a:r>
            <a:r>
              <a:rPr lang="en-US" dirty="0" smtClean="0"/>
              <a:t> in the projectile nucleon (d or p). Nuclear corrections at high-x are large for the deuteron, which may necessitate </a:t>
            </a:r>
            <a:r>
              <a:rPr lang="en-US" dirty="0" err="1" smtClean="0"/>
              <a:t>d+p</a:t>
            </a:r>
            <a:r>
              <a:rPr lang="en-US" dirty="0" smtClean="0"/>
              <a:t> running for proper comparison.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247900" y="2019299"/>
            <a:ext cx="22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3010153" y="4670516"/>
            <a:ext cx="22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5715000"/>
            <a:ext cx="468756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r>
              <a:rPr lang="en-US" b="1" i="1" dirty="0" smtClean="0"/>
              <a:t>and you can’t polarize the deuteron at RHIC</a:t>
            </a:r>
            <a:r>
              <a:rPr lang="en-US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06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137" y="1538416"/>
            <a:ext cx="3824083" cy="30364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0A91-9856-45C7-B419-CAFE01CDC1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QCD Town Meeting - Temple University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170" y="152400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Gluons in Nuclei</a:t>
            </a:r>
            <a:endParaRPr lang="en-US" b="1" baseline="-250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11" y="2073969"/>
            <a:ext cx="3114988" cy="24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03" y="894037"/>
            <a:ext cx="2584958" cy="7343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5"/>
          <p:cNvSpPr txBox="1"/>
          <p:nvPr/>
        </p:nvSpPr>
        <p:spPr>
          <a:xfrm>
            <a:off x="197875" y="1653843"/>
            <a:ext cx="3089628" cy="369332"/>
          </a:xfrm>
          <a:prstGeom prst="rect">
            <a:avLst/>
          </a:prstGeom>
          <a:solidFill>
            <a:srgbClr val="F4EF1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hadowing/saturation in nuclei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3479486" y="1739966"/>
            <a:ext cx="210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Fit data on nuclei:</a:t>
            </a:r>
          </a:p>
          <a:p>
            <a:r>
              <a:rPr lang="en-US" dirty="0" smtClean="0"/>
              <a:t>SLAC, NMC, EMC </a:t>
            </a:r>
          </a:p>
          <a:p>
            <a:r>
              <a:rPr lang="en-US" dirty="0" smtClean="0"/>
              <a:t>DIS+DY+PHENIX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midrapidty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endParaRPr lang="en-US" baseline="30000" dirty="0"/>
          </a:p>
        </p:txBody>
      </p:sp>
      <p:sp>
        <p:nvSpPr>
          <p:cNvPr id="14" name="Right Arrow 13"/>
          <p:cNvSpPr/>
          <p:nvPr/>
        </p:nvSpPr>
        <p:spPr>
          <a:xfrm>
            <a:off x="3479486" y="2959381"/>
            <a:ext cx="1877438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23"/>
          <p:cNvSpPr txBox="1"/>
          <p:nvPr/>
        </p:nvSpPr>
        <p:spPr>
          <a:xfrm>
            <a:off x="6095770" y="4279991"/>
            <a:ext cx="126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Large uncertainty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</a:t>
            </a:r>
            <a:r>
              <a:rPr lang="en-US" sz="1200" dirty="0" smtClean="0">
                <a:solidFill>
                  <a:srgbClr val="FF0000"/>
                </a:solidFill>
              </a:rPr>
              <a:t>t low-x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475319" y="3183080"/>
            <a:ext cx="2225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Lack of data</a:t>
            </a:r>
          </a:p>
          <a:p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large uncertainly </a:t>
            </a:r>
          </a:p>
          <a:p>
            <a:r>
              <a:rPr lang="en-US" dirty="0" smtClean="0">
                <a:sym typeface="Wingdings"/>
              </a:rPr>
              <a:t>      in gluon </a:t>
            </a:r>
            <a:r>
              <a:rPr lang="en-US" dirty="0" err="1" smtClean="0">
                <a:sym typeface="Wingdings"/>
              </a:rPr>
              <a:t>pdf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at low-x</a:t>
            </a:r>
            <a:endParaRPr lang="en-US" dirty="0" smtClean="0"/>
          </a:p>
        </p:txBody>
      </p:sp>
      <p:sp>
        <p:nvSpPr>
          <p:cNvPr id="20" name="TextBox 18"/>
          <p:cNvSpPr txBox="1"/>
          <p:nvPr/>
        </p:nvSpPr>
        <p:spPr>
          <a:xfrm>
            <a:off x="7376606" y="4411272"/>
            <a:ext cx="15326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Paukkunen</a:t>
            </a:r>
            <a:r>
              <a:rPr lang="en-US" sz="1200" dirty="0" smtClean="0"/>
              <a:t> DIS 2014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815701"/>
            <a:ext cx="766751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uncertainties in the nuclear gluon PDF at low-x</a:t>
            </a:r>
            <a:r>
              <a:rPr lang="en-US" dirty="0"/>
              <a:t>:</a:t>
            </a:r>
            <a:r>
              <a:rPr lang="en-US" dirty="0" smtClean="0"/>
              <a:t> many important effects to disentangle – </a:t>
            </a:r>
            <a:r>
              <a:rPr lang="en-US" i="1" dirty="0" smtClean="0"/>
              <a:t>shadowing, </a:t>
            </a:r>
            <a:r>
              <a:rPr lang="en-US" i="1" dirty="0" err="1" smtClean="0"/>
              <a:t>antishadowing</a:t>
            </a:r>
            <a:r>
              <a:rPr lang="en-US" i="1" dirty="0" smtClean="0"/>
              <a:t>, nonlinear QCD, saturation</a:t>
            </a:r>
            <a:r>
              <a:rPr lang="en-US" dirty="0" smtClean="0"/>
              <a:t>, etc.</a:t>
            </a:r>
          </a:p>
          <a:p>
            <a:endParaRPr lang="en-US" dirty="0"/>
          </a:p>
          <a:p>
            <a:r>
              <a:rPr lang="en-US" dirty="0" smtClean="0"/>
              <a:t>Important for fundamental understand of </a:t>
            </a:r>
            <a:r>
              <a:rPr lang="en-US" dirty="0" err="1" smtClean="0"/>
              <a:t>partonic</a:t>
            </a:r>
            <a:r>
              <a:rPr lang="en-US" dirty="0" smtClean="0"/>
              <a:t> processes in nuclei, </a:t>
            </a:r>
            <a:r>
              <a:rPr lang="en-US" i="1" dirty="0" smtClean="0"/>
              <a:t>as well as </a:t>
            </a:r>
            <a:r>
              <a:rPr lang="en-US" dirty="0" smtClean="0"/>
              <a:t>for the initial conditions at RHIC and the LHC.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60809" y="1309090"/>
            <a:ext cx="682145" cy="34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784255" y="2144406"/>
            <a:ext cx="316202" cy="18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7"/>
          <p:cNvSpPr txBox="1"/>
          <p:nvPr/>
        </p:nvSpPr>
        <p:spPr>
          <a:xfrm>
            <a:off x="7030242" y="121776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gluons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" y="1145696"/>
            <a:ext cx="4409663" cy="34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Saturation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3EC3-915F-49B4-A10A-FB5F82732BB3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021979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nucleus is an </a:t>
            </a:r>
            <a:r>
              <a:rPr lang="en-US" i="1" dirty="0" smtClean="0"/>
              <a:t>amplifier</a:t>
            </a:r>
            <a:r>
              <a:rPr lang="en-US" dirty="0" smtClean="0"/>
              <a:t> of high gluon densities.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60953"/>
              </p:ext>
            </p:extLst>
          </p:nvPr>
        </p:nvGraphicFramePr>
        <p:xfrm>
          <a:off x="1676400" y="5399892"/>
          <a:ext cx="2319318" cy="89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" name="Equation" r:id="rId4" imgW="1218960" imgH="469800" progId="Equation.DSMT4">
                  <p:embed/>
                </p:oleObj>
              </mc:Choice>
              <mc:Fallback>
                <p:oleObj name="Equation" r:id="rId4" imgW="1218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5399892"/>
                        <a:ext cx="2319318" cy="893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2950" y="1693409"/>
            <a:ext cx="1884850" cy="1092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The gluon density grows to the point where recombination tames the growth of the gluon distribution at small x. </a:t>
            </a:r>
            <a:endParaRPr lang="en-US" sz="1300" dirty="0"/>
          </a:p>
        </p:txBody>
      </p:sp>
      <p:pic>
        <p:nvPicPr>
          <p:cNvPr id="2148" name="Picture 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657600" cy="34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9442" y="424097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28288" y="57150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gluons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57800" y="4876800"/>
            <a:ext cx="601974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57800" y="5391311"/>
            <a:ext cx="601974" cy="323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62600" y="1803975"/>
            <a:ext cx="762000" cy="10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93556" y="2408812"/>
            <a:ext cx="426244" cy="10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26906" y="2645567"/>
            <a:ext cx="457200" cy="11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RegionsOfWaveFunction_xQ2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53" y="1102878"/>
            <a:ext cx="2901028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Big Questions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What is the gluon density in heavy nuclei? How is it modified in the nuclear environment?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role does saturation play in determining this gluon density?</a:t>
            </a:r>
          </a:p>
          <a:p>
            <a:endParaRPr lang="en-US" dirty="0"/>
          </a:p>
          <a:p>
            <a:r>
              <a:rPr lang="en-US" dirty="0" smtClean="0"/>
              <a:t>What is the saturation scale </a:t>
            </a:r>
            <a:r>
              <a:rPr lang="en-US" i="1" dirty="0" smtClean="0"/>
              <a:t>Q</a:t>
            </a:r>
            <a:r>
              <a:rPr lang="en-US" i="1" baseline="-25000" dirty="0" smtClean="0"/>
              <a:t>s</a:t>
            </a:r>
            <a:r>
              <a:rPr lang="en-US" dirty="0" smtClean="0"/>
              <a:t>, and how does it depend on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BBBD-FD8A-4B28-85AA-40E0519BFB61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28" y="3130035"/>
            <a:ext cx="4588783" cy="3545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What do we know from </a:t>
            </a:r>
            <a:r>
              <a:rPr lang="en-US" b="1" dirty="0" err="1" smtClean="0">
                <a:solidFill>
                  <a:schemeClr val="tx2"/>
                </a:solidFill>
              </a:rPr>
              <a:t>d+Au</a:t>
            </a:r>
            <a:r>
              <a:rPr lang="en-US" b="1" dirty="0" smtClean="0">
                <a:solidFill>
                  <a:schemeClr val="tx2"/>
                </a:solidFill>
              </a:rPr>
              <a:t> at RHIC?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712" y="8868796"/>
            <a:ext cx="2133600" cy="365125"/>
          </a:xfrm>
        </p:spPr>
        <p:txBody>
          <a:bodyPr/>
          <a:lstStyle/>
          <a:p>
            <a:fld id="{EC4211A8-AFB7-43C5-B38A-9087959D568D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7836" y="5924130"/>
            <a:ext cx="2133600" cy="365125"/>
          </a:xfrm>
        </p:spPr>
        <p:txBody>
          <a:bodyPr/>
          <a:lstStyle/>
          <a:p>
            <a:fld id="{D1309AB9-3C75-4657-8C26-EFF11AFC22D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/>
        </p:nvSpPr>
        <p:spPr>
          <a:xfrm>
            <a:off x="2632191" y="87848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23"/>
          <p:cNvSpPr txBox="1"/>
          <p:nvPr/>
        </p:nvSpPr>
        <p:spPr>
          <a:xfrm>
            <a:off x="4342840" y="990600"/>
            <a:ext cx="345062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PHENIX/BRAHMS/STAR  </a:t>
            </a:r>
            <a:r>
              <a:rPr lang="en-US" sz="2000" b="1" dirty="0" err="1" smtClean="0"/>
              <a:t>R</a:t>
            </a:r>
            <a:r>
              <a:rPr lang="en-US" sz="2000" b="1" baseline="-25000" dirty="0" err="1" smtClean="0"/>
              <a:t>dAu</a:t>
            </a:r>
            <a:endParaRPr lang="en-US" sz="2000" b="1" dirty="0" smtClean="0"/>
          </a:p>
          <a:p>
            <a:r>
              <a:rPr lang="en-US" sz="1600" dirty="0" smtClean="0"/>
              <a:t>Forward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dAu</a:t>
            </a:r>
            <a:r>
              <a:rPr lang="en-US" sz="1600" dirty="0" smtClean="0"/>
              <a:t> shows higher suppression</a:t>
            </a:r>
            <a:endParaRPr lang="en-US" sz="1600" dirty="0"/>
          </a:p>
        </p:txBody>
      </p:sp>
      <p:sp>
        <p:nvSpPr>
          <p:cNvPr id="13" name="TextBox 8"/>
          <p:cNvSpPr txBox="1"/>
          <p:nvPr/>
        </p:nvSpPr>
        <p:spPr>
          <a:xfrm>
            <a:off x="4095998" y="2603967"/>
            <a:ext cx="4794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PHENIX/STAR forward </a:t>
            </a:r>
            <a:r>
              <a:rPr lang="en-US" sz="2000" b="1" dirty="0" smtClean="0">
                <a:latin typeface="Symbol" pitchFamily="18" charset="2"/>
              </a:rPr>
              <a:t>p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 correlations and J/</a:t>
            </a:r>
            <a:r>
              <a:rPr lang="el-GR" sz="2000" b="1" dirty="0" smtClean="0"/>
              <a:t>Ψ</a:t>
            </a:r>
            <a:r>
              <a:rPr lang="en-US" sz="2000" b="1" dirty="0"/>
              <a:t> </a:t>
            </a:r>
            <a:r>
              <a:rPr lang="en-US" sz="2000" b="1" dirty="0" smtClean="0"/>
              <a:t>suppressed</a:t>
            </a:r>
            <a:endParaRPr lang="en-US" sz="2000" b="1" dirty="0"/>
          </a:p>
        </p:txBody>
      </p:sp>
      <p:sp>
        <p:nvSpPr>
          <p:cNvPr id="15" name="Left Arrow 14"/>
          <p:cNvSpPr/>
          <p:nvPr/>
        </p:nvSpPr>
        <p:spPr>
          <a:xfrm rot="-5400000">
            <a:off x="5823623" y="3284922"/>
            <a:ext cx="24674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472437" cy="34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eft Arrow 21"/>
          <p:cNvSpPr/>
          <p:nvPr/>
        </p:nvSpPr>
        <p:spPr>
          <a:xfrm>
            <a:off x="4038600" y="1377105"/>
            <a:ext cx="24674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5" y="4373480"/>
            <a:ext cx="4427756" cy="230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eft Arrow 15"/>
          <p:cNvSpPr/>
          <p:nvPr/>
        </p:nvSpPr>
        <p:spPr>
          <a:xfrm rot="-2700000">
            <a:off x="4642768" y="3418189"/>
            <a:ext cx="246743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9444"/>
              </p:ext>
            </p:extLst>
          </p:nvPr>
        </p:nvGraphicFramePr>
        <p:xfrm>
          <a:off x="4969726" y="1623379"/>
          <a:ext cx="2600460" cy="89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7" name="Equation" r:id="rId6" imgW="1701720" imgH="583920" progId="Equation.DSMT4">
                  <p:embed/>
                </p:oleObj>
              </mc:Choice>
              <mc:Fallback>
                <p:oleObj name="Equation" r:id="rId6" imgW="1701720" imgH="5839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726" y="1623379"/>
                        <a:ext cx="2600460" cy="891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5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4" y="160634"/>
            <a:ext cx="8856406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What do we know from </a:t>
            </a:r>
            <a:r>
              <a:rPr lang="en-US" b="1" dirty="0" err="1" smtClean="0">
                <a:solidFill>
                  <a:schemeClr val="tx2"/>
                </a:solidFill>
              </a:rPr>
              <a:t>p+Pb</a:t>
            </a:r>
            <a:r>
              <a:rPr lang="en-US" b="1" dirty="0" smtClean="0">
                <a:solidFill>
                  <a:schemeClr val="tx2"/>
                </a:solidFill>
              </a:rPr>
              <a:t> at the LHC?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0964-F895-4E1B-B720-14DA4E025002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2735" y="1101524"/>
            <a:ext cx="712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“Collective” behavior observed in high multiplicity </a:t>
            </a:r>
            <a:r>
              <a:rPr lang="en-US" dirty="0" err="1" smtClean="0"/>
              <a:t>p+p</a:t>
            </a:r>
            <a:r>
              <a:rPr lang="en-US" dirty="0" smtClean="0"/>
              <a:t>/</a:t>
            </a:r>
            <a:r>
              <a:rPr lang="en-US" dirty="0" err="1" smtClean="0"/>
              <a:t>p+Pb</a:t>
            </a:r>
            <a:r>
              <a:rPr lang="en-US" smtClean="0"/>
              <a:t> collisions!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511"/>
            <a:ext cx="828251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735" y="5756184"/>
            <a:ext cx="278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CMS: 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B718 (2013) 795</a:t>
            </a:r>
          </a:p>
          <a:p>
            <a:r>
              <a:rPr lang="en-US" sz="1200" dirty="0" smtClean="0"/>
              <a:t>ATLAS: 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110 (2013) 182302</a:t>
            </a:r>
          </a:p>
          <a:p>
            <a:r>
              <a:rPr lang="en-US" sz="1200" dirty="0" smtClean="0"/>
              <a:t>ALICE: 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B719 (2013) 29-41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5408" y="4234027"/>
            <a:ext cx="3861955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What is the origin of this behavior?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Jet-medium/multi-</a:t>
            </a:r>
            <a:r>
              <a:rPr lang="en-US" sz="1600" dirty="0" err="1"/>
              <a:t>parton</a:t>
            </a:r>
            <a:r>
              <a:rPr lang="en-US" sz="1600" dirty="0"/>
              <a:t> interactions</a:t>
            </a:r>
            <a:br>
              <a:rPr lang="en-US" sz="1600" dirty="0"/>
            </a:br>
            <a:r>
              <a:rPr lang="en-US" sz="1200" dirty="0"/>
              <a:t>(</a:t>
            </a:r>
            <a:r>
              <a:rPr lang="en-US" sz="1200" dirty="0" err="1"/>
              <a:t>arXiv</a:t>
            </a:r>
            <a:r>
              <a:rPr lang="en-US" sz="1200" dirty="0"/>
              <a:t> 1203.2048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CGC </a:t>
            </a:r>
            <a:r>
              <a:rPr lang="en-US" sz="1200" dirty="0"/>
              <a:t>(PRD 87 094304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Hydrodynamics from small dense system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200" dirty="0"/>
              <a:t>(</a:t>
            </a:r>
            <a:r>
              <a:rPr lang="en-US" sz="1200" dirty="0" err="1"/>
              <a:t>arXiv</a:t>
            </a:r>
            <a:r>
              <a:rPr lang="en-US" sz="1200" dirty="0"/>
              <a:t> </a:t>
            </a:r>
            <a:r>
              <a:rPr lang="en-US" sz="1200" dirty="0" smtClean="0"/>
              <a:t>1211.0845)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408559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Similar behavior observed in RHIC </a:t>
            </a:r>
            <a:r>
              <a:rPr lang="en-US" sz="1600" dirty="0" err="1" smtClean="0"/>
              <a:t>d+Au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54" y="4468745"/>
            <a:ext cx="2885271" cy="15660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98870" y="6079351"/>
            <a:ext cx="2330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111 (2013) 112301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075" y="4550287"/>
            <a:ext cx="2186260" cy="16452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2388" y="6079350"/>
            <a:ext cx="1000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Y. Li QM2014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63452" y="4648200"/>
            <a:ext cx="1418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0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49" y="2362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Near Future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F0C-1157-4787-93D2-23F8F2391802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14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RHIC Near Term Upgrades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5506-B68E-4A07-9CD8-67436455A2F1}" type="datetime1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Town Meeting - Temple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5" y="1329231"/>
            <a:ext cx="4456793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658913" y="2042946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27" y="1678521"/>
            <a:ext cx="1794628" cy="1866188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9513568">
            <a:off x="5970321" y="1964727"/>
            <a:ext cx="357248" cy="220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8600" y="2973463"/>
            <a:ext cx="5562600" cy="3352800"/>
            <a:chOff x="76200" y="914400"/>
            <a:chExt cx="9111343" cy="505605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14400"/>
              <a:ext cx="5178338" cy="381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892" y="3487869"/>
              <a:ext cx="4312651" cy="2482587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H="1" flipV="1">
              <a:off x="4386943" y="1981200"/>
              <a:ext cx="2084955" cy="27479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552520" y="4467678"/>
              <a:ext cx="2881279" cy="37646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14109" y="2124980"/>
            <a:ext cx="271146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 FPS </a:t>
            </a:r>
            <a:r>
              <a:rPr lang="en-US" dirty="0" err="1" smtClean="0"/>
              <a:t>Preshower</a:t>
            </a:r>
            <a:r>
              <a:rPr lang="en-US" dirty="0" smtClean="0"/>
              <a:t> Array</a:t>
            </a:r>
            <a:endParaRPr lang="en-US" dirty="0"/>
          </a:p>
        </p:txBody>
      </p:sp>
      <p:pic>
        <p:nvPicPr>
          <p:cNvPr id="6148" name="Picture 4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7" y="1121772"/>
            <a:ext cx="3114803" cy="8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19800" y="5210044"/>
            <a:ext cx="287663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PHENIX MPC-EX </a:t>
            </a:r>
            <a:r>
              <a:rPr lang="en-US" dirty="0" err="1" smtClean="0"/>
              <a:t>Preshower</a:t>
            </a:r>
            <a:endParaRPr lang="en-US" dirty="0"/>
          </a:p>
        </p:txBody>
      </p:sp>
      <p:pic>
        <p:nvPicPr>
          <p:cNvPr id="6150" name="Picture 6" descr="http://www.rhic.bnl.gov/phenix/WWW/figures/logos/phenix_collag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6" y="4168252"/>
            <a:ext cx="3318814" cy="7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 rot="10800000">
            <a:off x="5615545" y="5670054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1626</Words>
  <Application>Microsoft Office PowerPoint</Application>
  <PresentationFormat>On-screen Show (4:3)</PresentationFormat>
  <Paragraphs>347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Times New Roman</vt:lpstr>
      <vt:lpstr>Wingdings</vt:lpstr>
      <vt:lpstr>Comic Sans MS</vt:lpstr>
      <vt:lpstr>Arial</vt:lpstr>
      <vt:lpstr>Symbol</vt:lpstr>
      <vt:lpstr>ＭＳ Ｐゴシック</vt:lpstr>
      <vt:lpstr>Office Theme</vt:lpstr>
      <vt:lpstr>Equation</vt:lpstr>
      <vt:lpstr>The p+A Programs at RHIC  and the LHC</vt:lpstr>
      <vt:lpstr>The Big Picture At RHIC and the LHC</vt:lpstr>
      <vt:lpstr>Gluons in Nuclei</vt:lpstr>
      <vt:lpstr>Saturation</vt:lpstr>
      <vt:lpstr>The Big Questions</vt:lpstr>
      <vt:lpstr>What do we know from d+Au at RHIC?</vt:lpstr>
      <vt:lpstr>What do we know from p+Pb at the LHC?</vt:lpstr>
      <vt:lpstr>The Near Future</vt:lpstr>
      <vt:lpstr>RHIC Near Term Upgrades</vt:lpstr>
      <vt:lpstr>nPDF Limits from Photons @ RHIC</vt:lpstr>
      <vt:lpstr>Constraints on nPDFs from the LHC</vt:lpstr>
      <vt:lpstr>Polarized p+A Collisions at RHIC</vt:lpstr>
      <vt:lpstr>The Future p+A Program</vt:lpstr>
      <vt:lpstr>The PHENIX Detector Evolution</vt:lpstr>
      <vt:lpstr>STAR Forward Upgrades for 2021+</vt:lpstr>
      <vt:lpstr>Future p+A Measurements @ RHIC</vt:lpstr>
      <vt:lpstr>A p+A Timeline for the LHC and RHIC</vt:lpstr>
      <vt:lpstr>Why RHIC and the LHC? </vt:lpstr>
      <vt:lpstr>Why p+A and e+A?</vt:lpstr>
      <vt:lpstr>Summary</vt:lpstr>
      <vt:lpstr>BACKUP</vt:lpstr>
      <vt:lpstr>An Intriguing Idea…</vt:lpstr>
      <vt:lpstr>Connection to EIC : TMD Gluon PDFs</vt:lpstr>
      <vt:lpstr>Prompt Photon Predictions</vt:lpstr>
      <vt:lpstr>PDF’s</vt:lpstr>
      <vt:lpstr>nPDF Constraints from the LHC</vt:lpstr>
      <vt:lpstr>Why p+A instead of d+A?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p+A Program and Future Studies of Gluon Saturation</dc:title>
  <dc:creator>Lajoie</dc:creator>
  <cp:lastModifiedBy>Lajoie Admin [PHYSA]</cp:lastModifiedBy>
  <cp:revision>435</cp:revision>
  <cp:lastPrinted>2014-09-13T00:39:07Z</cp:lastPrinted>
  <dcterms:created xsi:type="dcterms:W3CDTF">2012-10-18T18:05:44Z</dcterms:created>
  <dcterms:modified xsi:type="dcterms:W3CDTF">2014-09-14T14:46:28Z</dcterms:modified>
</cp:coreProperties>
</file>