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375" r:id="rId2"/>
    <p:sldId id="1117" r:id="rId3"/>
    <p:sldId id="1120" r:id="rId4"/>
    <p:sldId id="1121" r:id="rId5"/>
    <p:sldId id="1123" r:id="rId6"/>
    <p:sldId id="1122" r:id="rId7"/>
    <p:sldId id="1124" r:id="rId8"/>
    <p:sldId id="1126" r:id="rId9"/>
    <p:sldId id="1127" r:id="rId10"/>
    <p:sldId id="1125" r:id="rId11"/>
  </p:sldIdLst>
  <p:sldSz cx="9144000" cy="6858000" type="screen4x3"/>
  <p:notesSz cx="7315200" cy="96012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6600FF"/>
    <a:srgbClr val="CC0066"/>
    <a:srgbClr val="BF0703"/>
    <a:srgbClr val="0A0A0A"/>
    <a:srgbClr val="1C07BB"/>
    <a:srgbClr val="6600CC"/>
    <a:srgbClr val="FF0000"/>
    <a:srgbClr val="000000"/>
  </p:clrMru>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429" autoAdjust="0"/>
  </p:normalViewPr>
  <p:slideViewPr>
    <p:cSldViewPr>
      <p:cViewPr>
        <p:scale>
          <a:sx n="60" d="100"/>
          <a:sy n="60" d="100"/>
        </p:scale>
        <p:origin x="-1454" y="-2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descr="slide footer_blue_646.jpg"/>
          <p:cNvPicPr>
            <a:picLocks noChangeAspect="1"/>
          </p:cNvPicPr>
          <p:nvPr/>
        </p:nvPicPr>
        <p:blipFill>
          <a:blip r:embed="rId2" cstate="print"/>
          <a:srcRect/>
          <a:stretch>
            <a:fillRect/>
          </a:stretch>
        </p:blipFill>
        <p:spPr bwMode="auto">
          <a:xfrm>
            <a:off x="0" y="9044464"/>
            <a:ext cx="9753600" cy="556736"/>
          </a:xfrm>
          <a:prstGeom prst="rect">
            <a:avLst/>
          </a:prstGeom>
          <a:noFill/>
          <a:ln w="9525">
            <a:noFill/>
            <a:miter lim="800000"/>
            <a:headEnd/>
            <a:tailEnd/>
          </a:ln>
        </p:spPr>
      </p:pic>
      <p:pic>
        <p:nvPicPr>
          <p:cNvPr id="6" name="Picture 7" descr="slide header_646.jpg"/>
          <p:cNvPicPr>
            <a:picLocks noChangeAspect="1"/>
          </p:cNvPicPr>
          <p:nvPr/>
        </p:nvPicPr>
        <p:blipFill>
          <a:blip r:embed="rId3" cstate="print"/>
          <a:srcRect/>
          <a:stretch>
            <a:fillRect/>
          </a:stretch>
        </p:blipFill>
        <p:spPr bwMode="auto">
          <a:xfrm>
            <a:off x="-2438400" y="0"/>
            <a:ext cx="9753600" cy="163354"/>
          </a:xfrm>
          <a:prstGeom prst="rect">
            <a:avLst/>
          </a:prstGeom>
          <a:noFill/>
          <a:ln w="9525">
            <a:noFill/>
            <a:miter lim="800000"/>
            <a:headEnd/>
            <a:tailEnd/>
          </a:ln>
        </p:spPr>
      </p:pic>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sz="quarter" idx="1"/>
          </p:nvPr>
        </p:nvSpPr>
        <p:spPr>
          <a:xfrm>
            <a:off x="5283201" y="160020"/>
            <a:ext cx="2030307" cy="320040"/>
          </a:xfrm>
          <a:prstGeom prst="rect">
            <a:avLst/>
          </a:prstGeom>
        </p:spPr>
        <p:txBody>
          <a:bodyPr vert="horz" lIns="95747" tIns="47873" rIns="95747" bIns="47873" rtlCol="0"/>
          <a:lstStyle>
            <a:lvl1pPr algn="r">
              <a:defRPr sz="1300"/>
            </a:lvl1pPr>
          </a:lstStyle>
          <a:p>
            <a:fld id="{80B18B65-4CBA-DB46-9D73-AD0C58E7BE22}" type="datetime1">
              <a:rPr lang="en-US" smtClean="0"/>
              <a:pPr/>
              <a:t>9/13/2014</a:t>
            </a:fld>
            <a:endParaRPr lang="en-US"/>
          </a:p>
        </p:txBody>
      </p:sp>
      <p:sp>
        <p:nvSpPr>
          <p:cNvPr id="4" name="Footer Placeholder 3"/>
          <p:cNvSpPr>
            <a:spLocks noGrp="1"/>
          </p:cNvSpPr>
          <p:nvPr>
            <p:ph type="ftr" sz="quarter" idx="2"/>
          </p:nvPr>
        </p:nvSpPr>
        <p:spPr>
          <a:xfrm>
            <a:off x="812800" y="9041131"/>
            <a:ext cx="5852160" cy="240030"/>
          </a:xfrm>
          <a:prstGeom prst="rect">
            <a:avLst/>
          </a:prstGeom>
        </p:spPr>
        <p:txBody>
          <a:bodyPr vert="horz" lIns="95747" tIns="47873" rIns="95747" bIns="47873" rtlCol="0" anchor="b"/>
          <a:lstStyle>
            <a:lvl1pPr algn="l">
              <a:defRPr sz="1300"/>
            </a:lvl1pPr>
          </a:lstStyle>
          <a:p>
            <a:r>
              <a:rPr lang="en-US" smtClean="0"/>
              <a:t>Go to ”Insert (View) | Header and Footer" to add your organization, sponsor, meeting name here; then, click "Apply to All"</a:t>
            </a:r>
            <a:endParaRPr lang="en-US" dirty="0"/>
          </a:p>
        </p:txBody>
      </p:sp>
      <p:sp>
        <p:nvSpPr>
          <p:cNvPr id="5" name="Slide Number Placeholder 4"/>
          <p:cNvSpPr>
            <a:spLocks noGrp="1"/>
          </p:cNvSpPr>
          <p:nvPr>
            <p:ph type="sldNum" sz="quarter" idx="3"/>
          </p:nvPr>
        </p:nvSpPr>
        <p:spPr>
          <a:xfrm>
            <a:off x="6746241" y="9119474"/>
            <a:ext cx="567267" cy="480060"/>
          </a:xfrm>
          <a:prstGeom prst="rect">
            <a:avLst/>
          </a:prstGeom>
        </p:spPr>
        <p:txBody>
          <a:bodyPr vert="horz" lIns="95747" tIns="47873" rIns="95747" bIns="47873" rtlCol="0" anchor="b"/>
          <a:lstStyle>
            <a:lvl1pPr algn="r">
              <a:defRPr sz="1300"/>
            </a:lvl1pPr>
          </a:lstStyle>
          <a:p>
            <a:fld id="{9CA05E24-A365-DF40-BF27-0C4D1E380F5C}" type="slidenum">
              <a:rPr lang="en-US" smtClean="0"/>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lstStyle>
          <a:p>
            <a:fld id="{4C269693-4B73-3F4B-BE08-27CE2957F7EB}" type="datetime1">
              <a:rPr lang="en-US" smtClean="0"/>
              <a:pPr/>
              <a:t>9/13/2014</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47" tIns="47873" rIns="95747" bIns="47873"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a:defRPr sz="1300"/>
            </a:lvl1pPr>
          </a:lstStyle>
          <a:p>
            <a:r>
              <a:rPr lang="en-US" smtClean="0"/>
              <a:t>Go to ”Insert (View) | Header and Footer" to add your organization, sponsor, meeting name here; then, click "Apply to All"</a:t>
            </a: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a:defRPr sz="1300"/>
            </a:lvl1pPr>
          </a:lstStyle>
          <a:p>
            <a:fld id="{BB1A7F71-A600-874B-8C52-75C3F91F2DFD}"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Go to ”Insert (View) | Header and Footer" to add your organization, sponsor, meeting name here; then, click "Apply to All"</a:t>
            </a:r>
            <a:endParaRPr lang="en-US"/>
          </a:p>
        </p:txBody>
      </p:sp>
      <p:sp>
        <p:nvSpPr>
          <p:cNvPr id="5" name="Slide Number Placeholder 4"/>
          <p:cNvSpPr>
            <a:spLocks noGrp="1"/>
          </p:cNvSpPr>
          <p:nvPr>
            <p:ph type="sldNum" sz="quarter" idx="11"/>
          </p:nvPr>
        </p:nvSpPr>
        <p:spPr/>
        <p:txBody>
          <a:bodyPr/>
          <a:lstStyle/>
          <a:p>
            <a:fld id="{BB1A7F71-A600-874B-8C52-75C3F91F2DF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5838" y="1671638"/>
            <a:ext cx="7696200" cy="1069975"/>
          </a:xfrm>
        </p:spPr>
        <p:txBody>
          <a:bodyPr/>
          <a:lstStyle>
            <a:lvl1pPr>
              <a:defRPr sz="30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85838" y="3125788"/>
            <a:ext cx="6400800" cy="1752600"/>
          </a:xfrm>
        </p:spPr>
        <p:txBody>
          <a:bodyPr/>
          <a:lstStyle>
            <a:lvl1pPr marL="0" indent="0">
              <a:buFont typeface="Wingdings" pitchFamily="2" charset="2"/>
              <a:buNone/>
              <a:defRPr/>
            </a:lvl1pPr>
          </a:lstStyle>
          <a:p>
            <a:r>
              <a:rPr lang="en-US" smtClean="0"/>
              <a:t>Click to edit Master subtitle style</a:t>
            </a:r>
            <a:endParaRPr lang="en-US" dirty="0"/>
          </a:p>
        </p:txBody>
      </p:sp>
      <p:pic>
        <p:nvPicPr>
          <p:cNvPr id="3079" name="Picture 7" descr="title header_Blue_646.jpg"/>
          <p:cNvPicPr>
            <a:picLocks noChangeAspect="1"/>
          </p:cNvPicPr>
          <p:nvPr/>
        </p:nvPicPr>
        <p:blipFill>
          <a:blip r:embed="rId2" cstate="print"/>
          <a:srcRect/>
          <a:stretch>
            <a:fillRect/>
          </a:stretch>
        </p:blipFill>
        <p:spPr bwMode="auto">
          <a:xfrm>
            <a:off x="0" y="0"/>
            <a:ext cx="9144000" cy="1106488"/>
          </a:xfrm>
          <a:prstGeom prst="rect">
            <a:avLst/>
          </a:prstGeom>
          <a:noFill/>
          <a:ln w="9525">
            <a:noFill/>
            <a:miter lim="800000"/>
            <a:headEnd/>
            <a:tailEnd/>
          </a:ln>
        </p:spPr>
      </p:pic>
      <p:pic>
        <p:nvPicPr>
          <p:cNvPr id="3080" name="Picture 7" descr="doe_black.jpg"/>
          <p:cNvPicPr>
            <a:picLocks noChangeAspect="1"/>
          </p:cNvPicPr>
          <p:nvPr/>
        </p:nvPicPr>
        <p:blipFill>
          <a:blip r:embed="rId3" cstate="print"/>
          <a:srcRect/>
          <a:stretch>
            <a:fillRect/>
          </a:stretch>
        </p:blipFill>
        <p:spPr bwMode="auto">
          <a:xfrm>
            <a:off x="7954963" y="6456363"/>
            <a:ext cx="960437" cy="231775"/>
          </a:xfrm>
          <a:prstGeom prst="rect">
            <a:avLst/>
          </a:prstGeom>
          <a:noFill/>
          <a:ln w="9525">
            <a:noFill/>
            <a:miter lim="800000"/>
            <a:headEnd/>
            <a:tailEnd/>
          </a:ln>
        </p:spPr>
      </p:pic>
      <p:pic>
        <p:nvPicPr>
          <p:cNvPr id="3081" name="Picture 8" descr="title footer_Blue_646.jpg"/>
          <p:cNvPicPr>
            <a:picLocks noChangeAspect="1"/>
          </p:cNvPicPr>
          <p:nvPr/>
        </p:nvPicPr>
        <p:blipFill>
          <a:blip r:embed="rId4" cstate="print"/>
          <a:srcRect/>
          <a:stretch>
            <a:fillRect/>
          </a:stretch>
        </p:blipFill>
        <p:spPr bwMode="auto">
          <a:xfrm>
            <a:off x="0" y="6794500"/>
            <a:ext cx="9144000" cy="635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Joint Town Meetings on QCD, Temple University, September 13-15, 2014</a:t>
            </a:r>
            <a:endParaRPr lang="en-US"/>
          </a:p>
        </p:txBody>
      </p:sp>
      <p:sp>
        <p:nvSpPr>
          <p:cNvPr id="5" name="Footer Placeholder 4"/>
          <p:cNvSpPr>
            <a:spLocks noGrp="1"/>
          </p:cNvSpPr>
          <p:nvPr>
            <p:ph type="ftr" sz="quarter" idx="11"/>
          </p:nvPr>
        </p:nvSpPr>
        <p:spPr/>
        <p:txBody>
          <a:bodyPr/>
          <a:lstStyle>
            <a:lvl1pPr>
              <a:defRPr/>
            </a:lvl1pPr>
          </a:lstStyle>
          <a:p>
            <a:r>
              <a:rPr lang="en-US" smtClean="0"/>
              <a:t>Haiyan Gao and Craig Roberts: QCD and Hadron Physics</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sz="2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sz="1800"/>
            </a:lvl1pPr>
            <a:lvl2pPr>
              <a:defRPr sz="16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Joint Town Meetings on QCD, Temple University, September 13-15, 2014</a:t>
            </a:r>
            <a:endParaRPr lang="en-US"/>
          </a:p>
        </p:txBody>
      </p:sp>
      <p:sp>
        <p:nvSpPr>
          <p:cNvPr id="5" name="Footer Placeholder 4"/>
          <p:cNvSpPr>
            <a:spLocks noGrp="1"/>
          </p:cNvSpPr>
          <p:nvPr>
            <p:ph type="ftr" sz="quarter" idx="11"/>
          </p:nvPr>
        </p:nvSpPr>
        <p:spPr/>
        <p:txBody>
          <a:bodyPr/>
          <a:lstStyle>
            <a:lvl1pPr>
              <a:defRPr/>
            </a:lvl1pPr>
          </a:lstStyle>
          <a:p>
            <a:r>
              <a:rPr lang="en-US" smtClean="0"/>
              <a:t>Haiyan Gao and Craig Roberts: QCD and Hadron Physics</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Wingdings" pitchFamily="2" charset="2"/>
              <a:buChar char="Ø"/>
              <a:defRPr sz="2200">
                <a:solidFill>
                  <a:schemeClr val="tx2">
                    <a:lumMod val="75000"/>
                  </a:schemeClr>
                </a:solidFill>
              </a:defRPr>
            </a:lvl1pPr>
            <a:lvl2pPr>
              <a:defRPr sz="2000">
                <a:solidFill>
                  <a:schemeClr val="tx2">
                    <a:lumMod val="75000"/>
                  </a:schemeClr>
                </a:solidFill>
              </a:defRPr>
            </a:lvl2pPr>
            <a:lvl3pPr>
              <a:defRPr sz="16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5410200" y="6477000"/>
            <a:ext cx="3200400" cy="381000"/>
          </a:xfrm>
        </p:spPr>
        <p:txBody>
          <a:bodyPr/>
          <a:lstStyle>
            <a:lvl1pPr>
              <a:defRPr>
                <a:solidFill>
                  <a:schemeClr val="accent1">
                    <a:lumMod val="50000"/>
                  </a:schemeClr>
                </a:solidFill>
              </a:defRPr>
            </a:lvl1p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lvl1pPr>
              <a:defRPr i="1">
                <a:solidFill>
                  <a:schemeClr val="accent1">
                    <a:lumMod val="50000"/>
                  </a:schemeClr>
                </a:solidFill>
              </a:defRPr>
            </a:lvl1p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lstStyle>
            <a:lvl1pPr algn="l">
              <a:defRPr sz="3000" b="1" cap="none" baseline="0"/>
            </a:lvl1pPr>
          </a:lstStyle>
          <a:p>
            <a:r>
              <a:rPr lang="en-US" dirty="0" smtClean="0"/>
              <a:t>Click to Edit Master Text Styles</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5715000" y="6248400"/>
            <a:ext cx="3200400" cy="381000"/>
          </a:xfrm>
        </p:spPr>
        <p:txBody>
          <a:bodyPr/>
          <a:lstStyle>
            <a:lvl1pPr>
              <a:defRPr/>
            </a:lvl1p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Haiyan Gao and Craig Roberts: QCD and Hadron Physics</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400"/>
            </a:lvl4pPr>
            <a:lvl5pPr>
              <a:defRPr sz="1400" u="none"/>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smtClean="0"/>
              <a:t>Joint Town Meetings on QCD, Temple University, September 13-15, 2014</a:t>
            </a:r>
            <a:endParaRPr lang="en-US"/>
          </a:p>
        </p:txBody>
      </p:sp>
      <p:sp>
        <p:nvSpPr>
          <p:cNvPr id="6" name="Footer Placeholder 5"/>
          <p:cNvSpPr>
            <a:spLocks noGrp="1"/>
          </p:cNvSpPr>
          <p:nvPr>
            <p:ph type="ftr" sz="quarter" idx="11"/>
          </p:nvPr>
        </p:nvSpPr>
        <p:spPr/>
        <p:txBody>
          <a:bodyPr/>
          <a:lstStyle>
            <a:lvl1pPr>
              <a:defRPr/>
            </a:lvl1pPr>
          </a:lstStyle>
          <a:p>
            <a:r>
              <a:rPr lang="en-US" smtClean="0"/>
              <a:t>Haiyan Gao and Craig Roberts: QCD and Hadron Physics</a:t>
            </a:r>
            <a:endParaRPr lang="en-US"/>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r>
              <a:rPr lang="en-US" smtClean="0"/>
              <a:t>Joint Town Meetings on QCD, Temple University, September 13-15, 2014</a:t>
            </a:r>
            <a:endParaRPr lang="en-US"/>
          </a:p>
        </p:txBody>
      </p:sp>
      <p:sp>
        <p:nvSpPr>
          <p:cNvPr id="8" name="Footer Placeholder 7"/>
          <p:cNvSpPr>
            <a:spLocks noGrp="1"/>
          </p:cNvSpPr>
          <p:nvPr>
            <p:ph type="ftr" sz="quarter" idx="11"/>
          </p:nvPr>
        </p:nvSpPr>
        <p:spPr/>
        <p:txBody>
          <a:bodyPr/>
          <a:lstStyle>
            <a:lvl1pPr>
              <a:defRPr/>
            </a:lvl1pPr>
          </a:lstStyle>
          <a:p>
            <a:r>
              <a:rPr lang="en-US" smtClean="0"/>
              <a:t>Haiyan Gao and Craig Roberts: QCD and Hadron Physics</a:t>
            </a:r>
            <a:endParaRPr lang="en-US"/>
          </a:p>
        </p:txBody>
      </p:sp>
      <p:sp>
        <p:nvSpPr>
          <p:cNvPr id="9" name="Slide Number Placeholder 8"/>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smtClean="0"/>
              <a:t>Joint Town Meetings on QCD, Temple University, September 13-15, 2014</a:t>
            </a:r>
            <a:endParaRPr lang="en-US"/>
          </a:p>
        </p:txBody>
      </p:sp>
      <p:sp>
        <p:nvSpPr>
          <p:cNvPr id="4" name="Footer Placeholder 3"/>
          <p:cNvSpPr>
            <a:spLocks noGrp="1"/>
          </p:cNvSpPr>
          <p:nvPr>
            <p:ph type="ftr" sz="quarter" idx="11"/>
          </p:nvPr>
        </p:nvSpPr>
        <p:spPr/>
        <p:txBody>
          <a:bodyPr/>
          <a:lstStyle>
            <a:lvl1pPr>
              <a:defRPr/>
            </a:lvl1pPr>
          </a:lstStyle>
          <a:p>
            <a:r>
              <a:rPr lang="en-US" smtClean="0"/>
              <a:t>Haiyan Gao and Craig Roberts: QCD and Hadron Physics</a:t>
            </a:r>
            <a:endParaRPr lang="en-US"/>
          </a:p>
        </p:txBody>
      </p:sp>
      <p:sp>
        <p:nvSpPr>
          <p:cNvPr id="5" name="Slide Number Placeholder 4"/>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Joint Town Meetings on QCD, Temple University, September 13-15, 2014</a:t>
            </a:r>
            <a:endParaRPr lang="en-US"/>
          </a:p>
        </p:txBody>
      </p:sp>
      <p:sp>
        <p:nvSpPr>
          <p:cNvPr id="3" name="Footer Placeholder 2"/>
          <p:cNvSpPr>
            <a:spLocks noGrp="1"/>
          </p:cNvSpPr>
          <p:nvPr>
            <p:ph type="ftr" sz="quarter" idx="11"/>
          </p:nvPr>
        </p:nvSpPr>
        <p:spPr/>
        <p:txBody>
          <a:bodyPr/>
          <a:lstStyle>
            <a:lvl1pPr>
              <a:defRPr/>
            </a:lvl1pPr>
          </a:lstStyle>
          <a:p>
            <a:r>
              <a:rPr lang="en-US" smtClean="0"/>
              <a:t>Haiyan Gao and Craig Roberts: QCD and Hadron Physics</a:t>
            </a:r>
            <a:endParaRPr lang="en-US"/>
          </a:p>
        </p:txBody>
      </p:sp>
      <p:sp>
        <p:nvSpPr>
          <p:cNvPr id="4" name="Slide Number Placeholder 3"/>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479550"/>
          </a:xfrm>
        </p:spPr>
        <p:txBody>
          <a:bodyPr anchor="t"/>
          <a:lstStyle>
            <a:lvl1pPr algn="l">
              <a:defRPr sz="26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800"/>
            </a:lvl1pPr>
            <a:lvl2pPr>
              <a:defRPr sz="16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1"/>
            <a:ext cx="3008313" cy="4419600"/>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Joint Town Meetings on QCD, Temple University, September 13-15, 2014</a:t>
            </a:r>
            <a:endParaRPr lang="en-US"/>
          </a:p>
        </p:txBody>
      </p:sp>
      <p:sp>
        <p:nvSpPr>
          <p:cNvPr id="6" name="Footer Placeholder 5"/>
          <p:cNvSpPr>
            <a:spLocks noGrp="1"/>
          </p:cNvSpPr>
          <p:nvPr>
            <p:ph type="ftr" sz="quarter" idx="11"/>
          </p:nvPr>
        </p:nvSpPr>
        <p:spPr/>
        <p:txBody>
          <a:bodyPr/>
          <a:lstStyle>
            <a:lvl1pPr>
              <a:defRPr/>
            </a:lvl1pPr>
          </a:lstStyle>
          <a:p>
            <a:r>
              <a:rPr lang="en-US" smtClean="0"/>
              <a:t>Haiyan Gao and Craig Roberts: QCD and Hadron Physics</a:t>
            </a:r>
            <a:endParaRPr lang="en-US"/>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6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Joint Town Meetings on QCD, Temple University, September 13-15, 2014</a:t>
            </a:r>
            <a:endParaRPr lang="en-US"/>
          </a:p>
        </p:txBody>
      </p:sp>
      <p:sp>
        <p:nvSpPr>
          <p:cNvPr id="6" name="Footer Placeholder 5"/>
          <p:cNvSpPr>
            <a:spLocks noGrp="1"/>
          </p:cNvSpPr>
          <p:nvPr>
            <p:ph type="ftr" sz="quarter" idx="11"/>
          </p:nvPr>
        </p:nvSpPr>
        <p:spPr/>
        <p:txBody>
          <a:bodyPr/>
          <a:lstStyle>
            <a:lvl1pPr>
              <a:defRPr/>
            </a:lvl1pPr>
          </a:lstStyle>
          <a:p>
            <a:r>
              <a:rPr lang="en-US" smtClean="0"/>
              <a:t>Haiyan Gao and Craig Roberts: QCD and Hadron Physics</a:t>
            </a:r>
            <a:endParaRPr lang="en-US"/>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5" descr="slide footer_blue_646.jpg"/>
          <p:cNvPicPr>
            <a:picLocks noChangeAspect="1"/>
          </p:cNvPicPr>
          <p:nvPr/>
        </p:nvPicPr>
        <p:blipFill>
          <a:blip r:embed="rId13" cstate="print"/>
          <a:srcRect/>
          <a:stretch>
            <a:fillRect/>
          </a:stretch>
        </p:blipFill>
        <p:spPr bwMode="auto">
          <a:xfrm>
            <a:off x="0" y="6324600"/>
            <a:ext cx="9144000" cy="530225"/>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7010400" y="6572250"/>
            <a:ext cx="1371600" cy="209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r>
              <a:rPr lang="en-US" smtClean="0"/>
              <a:t>Joint Town Meetings on QCD, Temple University, September 13-15, 2014</a:t>
            </a:r>
            <a:endParaRPr lang="en-US"/>
          </a:p>
        </p:txBody>
      </p:sp>
      <p:sp>
        <p:nvSpPr>
          <p:cNvPr id="1029" name="Rectangle 5"/>
          <p:cNvSpPr>
            <a:spLocks noGrp="1" noChangeArrowheads="1"/>
          </p:cNvSpPr>
          <p:nvPr>
            <p:ph type="ftr" sz="quarter" idx="3"/>
          </p:nvPr>
        </p:nvSpPr>
        <p:spPr bwMode="auto">
          <a:xfrm>
            <a:off x="657225" y="6307138"/>
            <a:ext cx="5942013"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r>
              <a:rPr lang="en-US" smtClean="0"/>
              <a:t>Haiyan Gao and Craig Roberts: QCD and Hadron Physics</a:t>
            </a:r>
            <a:endParaRPr lang="en-US" dirty="0"/>
          </a:p>
        </p:txBody>
      </p:sp>
      <p:sp>
        <p:nvSpPr>
          <p:cNvPr id="1030" name="Rectangle 6"/>
          <p:cNvSpPr>
            <a:spLocks noGrp="1" noChangeArrowheads="1"/>
          </p:cNvSpPr>
          <p:nvPr>
            <p:ph type="sldNum" sz="quarter" idx="4"/>
          </p:nvPr>
        </p:nvSpPr>
        <p:spPr bwMode="auto">
          <a:xfrm>
            <a:off x="8610600" y="6489700"/>
            <a:ext cx="384175"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87034D8C-3CB4-402A-BC46-2AB14C0FE90A}" type="slidenum">
              <a:rPr lang="en-US" smtClean="0"/>
              <a:pPr/>
              <a:t>‹#›</a:t>
            </a:fld>
            <a:endParaRPr lang="en-US"/>
          </a:p>
        </p:txBody>
      </p:sp>
      <p:pic>
        <p:nvPicPr>
          <p:cNvPr id="1031" name="Picture 7" descr="slide header_646.jpg"/>
          <p:cNvPicPr>
            <a:picLocks noChangeAspect="1"/>
          </p:cNvPicPr>
          <p:nvPr/>
        </p:nvPicPr>
        <p:blipFill>
          <a:blip r:embed="rId14" cstate="print"/>
          <a:srcRect/>
          <a:stretch>
            <a:fillRect/>
          </a:stretch>
        </p:blipFill>
        <p:spPr bwMode="auto">
          <a:xfrm>
            <a:off x="0" y="0"/>
            <a:ext cx="9144000" cy="155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p:titleStyle>
    <p:bodyStyle>
      <a:lvl1pPr marL="342900" indent="-342900" algn="l" rtl="0" eaLnBrk="1" fontAlgn="base" hangingPunct="1">
        <a:spcBef>
          <a:spcPct val="20000"/>
        </a:spcBef>
        <a:spcAft>
          <a:spcPct val="0"/>
        </a:spcAft>
        <a:buClr>
          <a:srgbClr val="1F497D"/>
        </a:buClr>
        <a:buFont typeface="Wingdings" pitchFamily="2" charset="2"/>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rgbClr val="1F497D"/>
        </a:buClr>
        <a:buChar char="–"/>
        <a:defRPr sz="1600">
          <a:solidFill>
            <a:schemeClr val="tx1"/>
          </a:solidFill>
          <a:latin typeface="+mn-lt"/>
        </a:defRPr>
      </a:lvl2pPr>
      <a:lvl3pPr marL="1143000" indent="-228600" algn="l" rtl="0" eaLnBrk="1" fontAlgn="base" hangingPunct="1">
        <a:spcBef>
          <a:spcPct val="20000"/>
        </a:spcBef>
        <a:spcAft>
          <a:spcPct val="0"/>
        </a:spcAft>
        <a:buClr>
          <a:srgbClr val="1F497D"/>
        </a:buClr>
        <a:buChar char="•"/>
        <a:defRPr sz="1400">
          <a:solidFill>
            <a:schemeClr val="tx1"/>
          </a:solidFill>
          <a:latin typeface="+mn-lt"/>
        </a:defRPr>
      </a:lvl3pPr>
      <a:lvl4pPr marL="1600200" indent="-228600" algn="l" rtl="0" eaLnBrk="1" fontAlgn="base" hangingPunct="1">
        <a:spcBef>
          <a:spcPct val="20000"/>
        </a:spcBef>
        <a:spcAft>
          <a:spcPct val="0"/>
        </a:spcAft>
        <a:buClr>
          <a:srgbClr val="1F497D"/>
        </a:buClr>
        <a:buChar char="–"/>
        <a:defRPr sz="1400">
          <a:solidFill>
            <a:schemeClr val="tx1"/>
          </a:solidFill>
          <a:latin typeface="+mn-lt"/>
        </a:defRPr>
      </a:lvl4pPr>
      <a:lvl5pPr marL="20574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surrow@temple.edu" TargetMode="External"/><Relationship Id="rId7" Type="http://schemas.openxmlformats.org/officeDocument/2006/relationships/hyperlink" Target="mailto:sparveri@temple.edu" TargetMode="External"/><Relationship Id="rId2" Type="http://schemas.openxmlformats.org/officeDocument/2006/relationships/hyperlink" Target="mailto:napolj@temple.edu" TargetMode="External"/><Relationship Id="rId1" Type="http://schemas.openxmlformats.org/officeDocument/2006/relationships/slideLayout" Target="../slideLayouts/slideLayout2.xml"/><Relationship Id="rId6" Type="http://schemas.openxmlformats.org/officeDocument/2006/relationships/hyperlink" Target="mailto:meziani@temple.edu" TargetMode="External"/><Relationship Id="rId5" Type="http://schemas.openxmlformats.org/officeDocument/2006/relationships/hyperlink" Target="mailto:metza@temple.edu" TargetMode="External"/><Relationship Id="rId4" Type="http://schemas.openxmlformats.org/officeDocument/2006/relationships/hyperlink" Target="mailto:cmartoff@gmail.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abhay.deshpande@stonybrook.edu" TargetMode="External"/><Relationship Id="rId7" Type="http://schemas.openxmlformats.org/officeDocument/2006/relationships/hyperlink" Target="mailto:fyuan@lbl.gov" TargetMode="External"/><Relationship Id="rId2" Type="http://schemas.openxmlformats.org/officeDocument/2006/relationships/hyperlink" Target="mailto:sjbth@slac.stanford.edu" TargetMode="External"/><Relationship Id="rId1" Type="http://schemas.openxmlformats.org/officeDocument/2006/relationships/slideLayout" Target="../slideLayouts/slideLayout2.xml"/><Relationship Id="rId6" Type="http://schemas.openxmlformats.org/officeDocument/2006/relationships/hyperlink" Target="mailto:dgr@jlab.org" TargetMode="External"/><Relationship Id="rId5" Type="http://schemas.openxmlformats.org/officeDocument/2006/relationships/hyperlink" Target="mailto:cmeyer@cmu.edu" TargetMode="External"/><Relationship Id="rId4" Type="http://schemas.openxmlformats.org/officeDocument/2006/relationships/hyperlink" Target="mailto:bmck@jlab.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7"/>
          <p:cNvSpPr>
            <a:spLocks noGrp="1"/>
          </p:cNvSpPr>
          <p:nvPr>
            <p:ph type="subTitle" idx="1"/>
          </p:nvPr>
        </p:nvSpPr>
        <p:spPr>
          <a:xfrm>
            <a:off x="1371600" y="3962400"/>
            <a:ext cx="6705600" cy="2057400"/>
          </a:xfrm>
        </p:spPr>
        <p:txBody>
          <a:bodyPr/>
          <a:lstStyle/>
          <a:p>
            <a:r>
              <a:rPr lang="en-US" sz="2800" b="1" i="1" dirty="0" smtClean="0">
                <a:solidFill>
                  <a:srgbClr val="008000"/>
                </a:solidFill>
              </a:rPr>
              <a:t>APS Division of Nuclear Physics: </a:t>
            </a:r>
          </a:p>
          <a:p>
            <a:r>
              <a:rPr lang="en-US" sz="2800" b="1" i="1" dirty="0" smtClean="0">
                <a:solidFill>
                  <a:srgbClr val="008000"/>
                </a:solidFill>
              </a:rPr>
              <a:t>2014 Long-range plan</a:t>
            </a:r>
          </a:p>
          <a:p>
            <a:r>
              <a:rPr lang="en-US" sz="2800" b="1" i="1" dirty="0" smtClean="0">
                <a:solidFill>
                  <a:srgbClr val="008000"/>
                </a:solidFill>
              </a:rPr>
              <a:t>Joint Town Meetings on QCD</a:t>
            </a:r>
          </a:p>
          <a:p>
            <a:r>
              <a:rPr lang="en-US" sz="2800" b="1" i="1" dirty="0" smtClean="0">
                <a:solidFill>
                  <a:srgbClr val="008000"/>
                </a:solidFill>
              </a:rPr>
              <a:t>Temple University, September 13-15, 2014</a:t>
            </a:r>
          </a:p>
          <a:p>
            <a:endParaRPr lang="en-US" sz="2800" dirty="0" smtClean="0">
              <a:solidFill>
                <a:srgbClr val="0A0A0A"/>
              </a:solidFill>
            </a:endParaRPr>
          </a:p>
        </p:txBody>
      </p:sp>
      <p:sp>
        <p:nvSpPr>
          <p:cNvPr id="14" name="Rectangle 13"/>
          <p:cNvSpPr/>
          <p:nvPr/>
        </p:nvSpPr>
        <p:spPr>
          <a:xfrm>
            <a:off x="76200" y="1066800"/>
            <a:ext cx="9094873" cy="3046988"/>
          </a:xfrm>
          <a:prstGeom prst="rect">
            <a:avLst/>
          </a:prstGeom>
          <a:noFill/>
        </p:spPr>
        <p:txBody>
          <a:bodyPr wrap="square" lIns="91440" tIns="45720" rIns="91440" bIns="45720">
            <a:spAutoFit/>
          </a:bodyPr>
          <a:lstStyle/>
          <a:p>
            <a:pPr algn="ctr"/>
            <a:r>
              <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QCD &amp; </a:t>
            </a:r>
          </a:p>
          <a:p>
            <a:pPr algn="ctr"/>
            <a:r>
              <a:rPr lang="en-US" sz="96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Hadron</a:t>
            </a:r>
            <a:r>
              <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Physics</a:t>
            </a:r>
            <a:endParaRPr lang="en-US" sz="115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5" name="Title 14"/>
          <p:cNvSpPr>
            <a:spLocks noGrp="1"/>
          </p:cNvSpPr>
          <p:nvPr>
            <p:ph type="ctrTitle"/>
          </p:nvPr>
        </p:nvSpPr>
        <p:spPr/>
        <p:txBody>
          <a:bodyPr/>
          <a:lstStyle/>
          <a:p>
            <a:r>
              <a:rPr lang="en-US" dirty="0" smtClean="0"/>
              <a:t> </a:t>
            </a:r>
            <a:endParaRPr lang="en-US" b="0" dirty="0"/>
          </a:p>
        </p:txBody>
      </p:sp>
      <p:pic>
        <p:nvPicPr>
          <p:cNvPr id="7" name="Picture 6" descr="OS.gif"/>
          <p:cNvPicPr>
            <a:picLocks noChangeAspect="1"/>
          </p:cNvPicPr>
          <p:nvPr/>
        </p:nvPicPr>
        <p:blipFill>
          <a:blip r:embed="rId3" cstate="print"/>
          <a:stretch>
            <a:fillRect/>
          </a:stretch>
        </p:blipFill>
        <p:spPr>
          <a:xfrm>
            <a:off x="0" y="6168189"/>
            <a:ext cx="3200400" cy="613611"/>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lstStyle/>
          <a:p>
            <a:r>
              <a:rPr lang="en-US" sz="3600" dirty="0" smtClean="0"/>
              <a:t>Opening Session</a:t>
            </a:r>
            <a:endParaRPr lang="en-US" sz="3600" dirty="0"/>
          </a:p>
        </p:txBody>
      </p:sp>
      <p:sp>
        <p:nvSpPr>
          <p:cNvPr id="3" name="Content Placeholder 2"/>
          <p:cNvSpPr>
            <a:spLocks noGrp="1"/>
          </p:cNvSpPr>
          <p:nvPr>
            <p:ph idx="1"/>
          </p:nvPr>
        </p:nvSpPr>
        <p:spPr>
          <a:xfrm>
            <a:off x="533400" y="990600"/>
            <a:ext cx="8305800" cy="5486400"/>
          </a:xfrm>
        </p:spPr>
        <p:txBody>
          <a:bodyPr/>
          <a:lstStyle/>
          <a:p>
            <a:r>
              <a:rPr lang="en-US" sz="2800" dirty="0" err="1" smtClean="0"/>
              <a:t>Hadron</a:t>
            </a:r>
            <a:r>
              <a:rPr lang="en-US" sz="2800" dirty="0" smtClean="0"/>
              <a:t> Structure at Short Distance I: </a:t>
            </a:r>
          </a:p>
          <a:p>
            <a:pPr>
              <a:buNone/>
            </a:pPr>
            <a:r>
              <a:rPr lang="en-US" sz="2800" dirty="0" smtClean="0"/>
              <a:t>	Chair: Sebastian Kuhn</a:t>
            </a:r>
          </a:p>
        </p:txBody>
      </p:sp>
      <p:sp>
        <p:nvSpPr>
          <p:cNvPr id="4" name="Date Placeholder 3"/>
          <p:cNvSpPr>
            <a:spLocks noGrp="1"/>
          </p:cNvSpPr>
          <p:nvPr>
            <p:ph type="dt" sz="half" idx="10"/>
          </p:nvPr>
        </p:nvSpPr>
        <p:spPr/>
        <p:txBody>
          <a:body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p>
            <a:fld id="{87034D8C-3CB4-402A-BC46-2AB14C0FE90A}" type="slidenum">
              <a:rPr lang="en-US" smtClean="0"/>
              <a:pPr/>
              <a:t>10</a:t>
            </a:fld>
            <a:endParaRPr lang="en-US"/>
          </a:p>
        </p:txBody>
      </p:sp>
      <p:pic>
        <p:nvPicPr>
          <p:cNvPr id="7" name="Picture 2" descr="http://www.euclideanspace.com/maths/geometry/space/metric/euclidMetricAnnot.png"/>
          <p:cNvPicPr>
            <a:picLocks noChangeAspect="1" noChangeArrowheads="1"/>
          </p:cNvPicPr>
          <p:nvPr/>
        </p:nvPicPr>
        <p:blipFill>
          <a:blip r:embed="rId2" cstate="print"/>
          <a:stretch>
            <a:fillRect/>
          </a:stretch>
        </p:blipFill>
        <p:spPr bwMode="auto">
          <a:xfrm>
            <a:off x="1524000" y="2133600"/>
            <a:ext cx="5859999" cy="410692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lstStyle/>
          <a:p>
            <a:r>
              <a:rPr lang="en-US" sz="3200" dirty="0" smtClean="0"/>
              <a:t>Background</a:t>
            </a:r>
            <a:endParaRPr lang="en-US" sz="3200" dirty="0"/>
          </a:p>
        </p:txBody>
      </p:sp>
      <p:sp>
        <p:nvSpPr>
          <p:cNvPr id="3" name="Content Placeholder 2"/>
          <p:cNvSpPr>
            <a:spLocks noGrp="1"/>
          </p:cNvSpPr>
          <p:nvPr>
            <p:ph idx="1"/>
          </p:nvPr>
        </p:nvSpPr>
        <p:spPr>
          <a:xfrm>
            <a:off x="0" y="1143000"/>
            <a:ext cx="9144000" cy="5486400"/>
          </a:xfrm>
        </p:spPr>
        <p:txBody>
          <a:bodyPr/>
          <a:lstStyle/>
          <a:p>
            <a:r>
              <a:rPr lang="en-US" sz="2400" dirty="0" smtClean="0"/>
              <a:t>LRP Charge delivered at 24 April NSAC Meeting</a:t>
            </a:r>
          </a:p>
          <a:p>
            <a:r>
              <a:rPr lang="en-US" sz="2400" dirty="0" smtClean="0"/>
              <a:t>26 </a:t>
            </a:r>
            <a:r>
              <a:rPr lang="en-US" sz="2400" dirty="0" smtClean="0"/>
              <a:t>May 2014 </a:t>
            </a:r>
          </a:p>
          <a:p>
            <a:pPr lvl="1"/>
            <a:r>
              <a:rPr lang="en-US" dirty="0" err="1" smtClean="0"/>
              <a:t>Haiyan</a:t>
            </a:r>
            <a:r>
              <a:rPr lang="en-US" dirty="0" smtClean="0"/>
              <a:t> and I were nominated by the DNP Executive Committee to be the conveners for the </a:t>
            </a:r>
            <a:r>
              <a:rPr lang="en-US" dirty="0" err="1" smtClean="0"/>
              <a:t>Hadron</a:t>
            </a:r>
            <a:r>
              <a:rPr lang="en-US" dirty="0" smtClean="0"/>
              <a:t> QCD town meeting.</a:t>
            </a:r>
          </a:p>
          <a:p>
            <a:pPr lvl="1"/>
            <a:r>
              <a:rPr lang="en-US" dirty="0" smtClean="0"/>
              <a:t>We accepted; and have been working with Ulrich Heinz and Paul Sorenson to arrange the </a:t>
            </a:r>
            <a:r>
              <a:rPr lang="en-US" dirty="0" err="1" smtClean="0"/>
              <a:t>programmes</a:t>
            </a:r>
            <a:r>
              <a:rPr lang="en-US" dirty="0" smtClean="0"/>
              <a:t> for these joint meetings</a:t>
            </a:r>
          </a:p>
          <a:p>
            <a:r>
              <a:rPr lang="en-US" sz="2400" dirty="0" smtClean="0"/>
              <a:t>LRP Working Group </a:t>
            </a:r>
            <a:r>
              <a:rPr lang="en-US" sz="2400" dirty="0" smtClean="0"/>
              <a:t>was </a:t>
            </a:r>
            <a:r>
              <a:rPr lang="en-US" sz="2400" dirty="0" err="1" smtClean="0"/>
              <a:t>finalised</a:t>
            </a:r>
            <a:r>
              <a:rPr lang="en-US" sz="2400" dirty="0" smtClean="0"/>
              <a:t> by early in June</a:t>
            </a:r>
            <a:endParaRPr lang="en-US" sz="2400" dirty="0" smtClean="0"/>
          </a:p>
          <a:p>
            <a:r>
              <a:rPr lang="en-US" sz="2400" dirty="0" smtClean="0"/>
              <a:t>DNP </a:t>
            </a:r>
            <a:r>
              <a:rPr lang="en-US" sz="2400" dirty="0" smtClean="0"/>
              <a:t>town meetings in </a:t>
            </a:r>
            <a:r>
              <a:rPr lang="en-US" sz="2400" dirty="0" smtClean="0"/>
              <a:t>August/September</a:t>
            </a:r>
            <a:endParaRPr lang="en-US" sz="2400" dirty="0" smtClean="0"/>
          </a:p>
          <a:p>
            <a:pPr lvl="1"/>
            <a:r>
              <a:rPr lang="en-US" dirty="0" smtClean="0"/>
              <a:t>That’s why we’re here now</a:t>
            </a:r>
          </a:p>
          <a:p>
            <a:r>
              <a:rPr lang="en-US" sz="2400" dirty="0" smtClean="0"/>
              <a:t>End-January </a:t>
            </a:r>
            <a:r>
              <a:rPr lang="en-US" sz="2400" dirty="0" smtClean="0"/>
              <a:t>2015: White papers, </a:t>
            </a:r>
            <a:r>
              <a:rPr lang="en-US" sz="2400" dirty="0" err="1" smtClean="0"/>
              <a:t>summarising</a:t>
            </a:r>
            <a:r>
              <a:rPr lang="en-US" sz="2400" dirty="0" smtClean="0"/>
              <a:t> the Town Meetings</a:t>
            </a:r>
          </a:p>
          <a:p>
            <a:r>
              <a:rPr lang="en-US" sz="2400" dirty="0" smtClean="0"/>
              <a:t>Late March – early April 2015, resolution meeting of Long Range Plan Working </a:t>
            </a:r>
            <a:r>
              <a:rPr lang="en-US" sz="2400" dirty="0" smtClean="0"/>
              <a:t>Group</a:t>
            </a:r>
          </a:p>
          <a:p>
            <a:r>
              <a:rPr lang="en-US" sz="2400" dirty="0" smtClean="0"/>
              <a:t>LRP: </a:t>
            </a:r>
            <a:r>
              <a:rPr lang="en-US" sz="2400" dirty="0" smtClean="0"/>
              <a:t>F</a:t>
            </a:r>
            <a:r>
              <a:rPr lang="en-US" sz="2400" dirty="0" smtClean="0"/>
              <a:t>inal </a:t>
            </a:r>
            <a:r>
              <a:rPr lang="en-US" sz="2400" dirty="0" smtClean="0"/>
              <a:t>report </a:t>
            </a:r>
            <a:r>
              <a:rPr lang="en-US" sz="2400" dirty="0" smtClean="0"/>
              <a:t>is anticipate by October </a:t>
            </a:r>
            <a:r>
              <a:rPr lang="en-US" sz="2400" dirty="0" smtClean="0"/>
              <a:t>2015</a:t>
            </a:r>
            <a:endParaRPr lang="en-US" sz="2400" b="1" i="1" dirty="0">
              <a:solidFill>
                <a:srgbClr val="008000"/>
              </a:solidFill>
              <a:latin typeface="+mj-lt"/>
            </a:endParaRPr>
          </a:p>
        </p:txBody>
      </p:sp>
      <p:sp>
        <p:nvSpPr>
          <p:cNvPr id="4" name="Date Placeholder 3"/>
          <p:cNvSpPr>
            <a:spLocks noGrp="1"/>
          </p:cNvSpPr>
          <p:nvPr>
            <p:ph type="dt" sz="half" idx="10"/>
          </p:nvPr>
        </p:nvSpPr>
        <p:spPr/>
        <p:txBody>
          <a:body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p>
            <a:fld id="{87034D8C-3CB4-402A-BC46-2AB14C0FE90A}" type="slidenum">
              <a:rPr lang="en-US" smtClean="0"/>
              <a:pPr/>
              <a:t>2</a:t>
            </a:fld>
            <a:endParaRPr lang="en-US"/>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lstStyle/>
          <a:p>
            <a:r>
              <a:rPr lang="en-US" sz="3200" dirty="0" smtClean="0"/>
              <a:t>Local </a:t>
            </a:r>
            <a:r>
              <a:rPr lang="en-US" sz="3200" dirty="0" err="1" smtClean="0"/>
              <a:t>Organising</a:t>
            </a:r>
            <a:r>
              <a:rPr lang="en-US" sz="3200" dirty="0" smtClean="0"/>
              <a:t> Committee</a:t>
            </a:r>
            <a:endParaRPr lang="en-US" sz="3200" dirty="0"/>
          </a:p>
        </p:txBody>
      </p:sp>
      <p:sp>
        <p:nvSpPr>
          <p:cNvPr id="3" name="Content Placeholder 2"/>
          <p:cNvSpPr>
            <a:spLocks noGrp="1"/>
          </p:cNvSpPr>
          <p:nvPr>
            <p:ph idx="1"/>
          </p:nvPr>
        </p:nvSpPr>
        <p:spPr>
          <a:xfrm>
            <a:off x="0" y="1143000"/>
            <a:ext cx="9144000" cy="5486400"/>
          </a:xfrm>
        </p:spPr>
        <p:txBody>
          <a:bodyPr/>
          <a:lstStyle/>
          <a:p>
            <a:r>
              <a:rPr lang="en-US" sz="2400" b="1" dirty="0" smtClean="0">
                <a:hlinkClick r:id="rId2"/>
              </a:rPr>
              <a:t>Jim Napolitano</a:t>
            </a:r>
            <a:r>
              <a:rPr lang="en-US" sz="2400" b="1" dirty="0" smtClean="0"/>
              <a:t> (Co-Chair) (Temple University)</a:t>
            </a:r>
          </a:p>
          <a:p>
            <a:r>
              <a:rPr lang="en-US" sz="2400" b="1" dirty="0" smtClean="0">
                <a:hlinkClick r:id="rId3"/>
              </a:rPr>
              <a:t>Bernd </a:t>
            </a:r>
            <a:r>
              <a:rPr lang="en-US" sz="2400" b="1" dirty="0" err="1" smtClean="0">
                <a:hlinkClick r:id="rId3"/>
              </a:rPr>
              <a:t>Surrow</a:t>
            </a:r>
            <a:r>
              <a:rPr lang="en-US" sz="2400" b="1" dirty="0" smtClean="0"/>
              <a:t> (Co-Chair) (Temple University)</a:t>
            </a:r>
          </a:p>
          <a:p>
            <a:r>
              <a:rPr lang="en-US" sz="2400" b="1" dirty="0" smtClean="0">
                <a:hlinkClick r:id="rId4"/>
              </a:rPr>
              <a:t>Jeff </a:t>
            </a:r>
            <a:r>
              <a:rPr lang="en-US" sz="2400" b="1" dirty="0" err="1" smtClean="0">
                <a:hlinkClick r:id="rId4"/>
              </a:rPr>
              <a:t>Martoff</a:t>
            </a:r>
            <a:r>
              <a:rPr lang="en-US" sz="2400" b="1" dirty="0" smtClean="0"/>
              <a:t> (Temple University)</a:t>
            </a:r>
          </a:p>
          <a:p>
            <a:r>
              <a:rPr lang="en-US" sz="2400" b="1" dirty="0" smtClean="0">
                <a:hlinkClick r:id="rId5"/>
              </a:rPr>
              <a:t>Andreas Metz</a:t>
            </a:r>
            <a:r>
              <a:rPr lang="en-US" sz="2400" b="1" dirty="0" smtClean="0"/>
              <a:t> (Temple University)</a:t>
            </a:r>
          </a:p>
          <a:p>
            <a:r>
              <a:rPr lang="en-US" sz="2400" b="1" dirty="0" err="1" smtClean="0">
                <a:hlinkClick r:id="rId6"/>
              </a:rPr>
              <a:t>Zein-Eddine</a:t>
            </a:r>
            <a:r>
              <a:rPr lang="en-US" sz="2400" b="1" dirty="0" smtClean="0">
                <a:hlinkClick r:id="rId6"/>
              </a:rPr>
              <a:t> </a:t>
            </a:r>
            <a:r>
              <a:rPr lang="en-US" sz="2400" b="1" dirty="0" err="1" smtClean="0">
                <a:hlinkClick r:id="rId6"/>
              </a:rPr>
              <a:t>Meziani</a:t>
            </a:r>
            <a:r>
              <a:rPr lang="en-US" sz="2400" b="1" dirty="0" smtClean="0"/>
              <a:t> (Temple University)</a:t>
            </a:r>
          </a:p>
          <a:p>
            <a:r>
              <a:rPr lang="en-US" sz="2400" b="1" dirty="0" smtClean="0">
                <a:hlinkClick r:id="rId7"/>
              </a:rPr>
              <a:t>Nikos </a:t>
            </a:r>
            <a:r>
              <a:rPr lang="en-US" sz="2400" b="1" dirty="0" err="1" smtClean="0">
                <a:hlinkClick r:id="rId7"/>
              </a:rPr>
              <a:t>Spaveris</a:t>
            </a:r>
            <a:r>
              <a:rPr lang="en-US" sz="2400" b="1" dirty="0" smtClean="0"/>
              <a:t> (Temple University)</a:t>
            </a:r>
          </a:p>
          <a:p>
            <a:pPr>
              <a:buNone/>
            </a:pPr>
            <a:r>
              <a:rPr lang="en-US" sz="2400" b="1" dirty="0" smtClean="0"/>
              <a:t>	</a:t>
            </a:r>
            <a:r>
              <a:rPr lang="en-US" sz="3200" b="1" i="1" dirty="0" smtClean="0"/>
              <a:t>Invaluable … in securing meeting and accommodation space, constructing and maintaining meeting website … Indeed, making it possible for these community-wide discussions to take place.</a:t>
            </a:r>
          </a:p>
        </p:txBody>
      </p:sp>
      <p:sp>
        <p:nvSpPr>
          <p:cNvPr id="4" name="Date Placeholder 3"/>
          <p:cNvSpPr>
            <a:spLocks noGrp="1"/>
          </p:cNvSpPr>
          <p:nvPr>
            <p:ph type="dt" sz="half" idx="10"/>
          </p:nvPr>
        </p:nvSpPr>
        <p:spPr/>
        <p:txBody>
          <a:body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p>
            <a:fld id="{87034D8C-3CB4-402A-BC46-2AB14C0FE90A}" type="slidenum">
              <a:rPr lang="en-US" smtClean="0"/>
              <a:pPr/>
              <a:t>3</a:t>
            </a:fld>
            <a:endParaRPr lang="en-US"/>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lstStyle/>
          <a:p>
            <a:r>
              <a:rPr lang="en-US" sz="3200" dirty="0" err="1" smtClean="0"/>
              <a:t>Programme</a:t>
            </a:r>
            <a:r>
              <a:rPr lang="en-US" sz="3200" dirty="0" smtClean="0"/>
              <a:t> Committee</a:t>
            </a:r>
            <a:endParaRPr lang="en-US" sz="3200" dirty="0"/>
          </a:p>
        </p:txBody>
      </p:sp>
      <p:sp>
        <p:nvSpPr>
          <p:cNvPr id="3" name="Content Placeholder 2"/>
          <p:cNvSpPr>
            <a:spLocks noGrp="1"/>
          </p:cNvSpPr>
          <p:nvPr>
            <p:ph idx="1"/>
          </p:nvPr>
        </p:nvSpPr>
        <p:spPr>
          <a:xfrm>
            <a:off x="0" y="1143000"/>
            <a:ext cx="9144000" cy="5486400"/>
          </a:xfrm>
        </p:spPr>
        <p:txBody>
          <a:bodyPr/>
          <a:lstStyle/>
          <a:p>
            <a:r>
              <a:rPr lang="en-US" sz="2400" b="1" dirty="0" smtClean="0">
                <a:hlinkClick r:id="rId2"/>
              </a:rPr>
              <a:t>Stan Brodsky</a:t>
            </a:r>
            <a:r>
              <a:rPr lang="en-US" sz="2400" b="1" dirty="0" smtClean="0"/>
              <a:t> (SLAC National Accelerator Laboratory)</a:t>
            </a:r>
          </a:p>
          <a:p>
            <a:r>
              <a:rPr lang="en-US" sz="2400" b="1" dirty="0" err="1" smtClean="0">
                <a:hlinkClick r:id="rId3"/>
              </a:rPr>
              <a:t>Abhay</a:t>
            </a:r>
            <a:r>
              <a:rPr lang="en-US" sz="2400" b="1" dirty="0" smtClean="0">
                <a:hlinkClick r:id="rId3"/>
              </a:rPr>
              <a:t> </a:t>
            </a:r>
            <a:r>
              <a:rPr lang="en-US" sz="2400" b="1" dirty="0" err="1" smtClean="0">
                <a:hlinkClick r:id="rId3"/>
              </a:rPr>
              <a:t>Deshpande</a:t>
            </a:r>
            <a:r>
              <a:rPr lang="en-US" sz="2400" b="1" dirty="0" smtClean="0"/>
              <a:t> (Stony Brook University)</a:t>
            </a:r>
          </a:p>
          <a:p>
            <a:r>
              <a:rPr lang="en-US" sz="2400" b="1" dirty="0" smtClean="0">
                <a:hlinkClick r:id="rId4"/>
              </a:rPr>
              <a:t>Bob </a:t>
            </a:r>
            <a:r>
              <a:rPr lang="en-US" sz="2400" b="1" dirty="0" err="1" smtClean="0">
                <a:hlinkClick r:id="rId4"/>
              </a:rPr>
              <a:t>McKeown</a:t>
            </a:r>
            <a:r>
              <a:rPr lang="en-US" sz="2400" b="1" dirty="0" smtClean="0"/>
              <a:t> (Jefferson Laboratory)</a:t>
            </a:r>
          </a:p>
          <a:p>
            <a:r>
              <a:rPr lang="en-US" sz="2400" b="1" dirty="0" smtClean="0">
                <a:hlinkClick r:id="rId5"/>
              </a:rPr>
              <a:t>Curtis Meyer</a:t>
            </a:r>
            <a:r>
              <a:rPr lang="en-US" sz="2400" b="1" dirty="0" smtClean="0"/>
              <a:t> (Carnegie Mellon University)</a:t>
            </a:r>
          </a:p>
          <a:p>
            <a:r>
              <a:rPr lang="en-US" sz="2400" b="1" dirty="0" smtClean="0">
                <a:hlinkClick r:id="rId6"/>
              </a:rPr>
              <a:t>Dave Richards</a:t>
            </a:r>
            <a:r>
              <a:rPr lang="en-US" sz="2400" b="1" dirty="0" smtClean="0"/>
              <a:t> (Jefferson Laboratory)</a:t>
            </a:r>
          </a:p>
          <a:p>
            <a:r>
              <a:rPr lang="en-US" sz="2400" b="1" dirty="0" err="1" smtClean="0">
                <a:hlinkClick r:id="rId7"/>
              </a:rPr>
              <a:t>Feng</a:t>
            </a:r>
            <a:r>
              <a:rPr lang="en-US" sz="2400" b="1" dirty="0" smtClean="0">
                <a:hlinkClick r:id="rId7"/>
              </a:rPr>
              <a:t> Yuan</a:t>
            </a:r>
            <a:r>
              <a:rPr lang="en-US" sz="2400" b="1" dirty="0" smtClean="0"/>
              <a:t> (Lawrence Berkeley National Laboratory)</a:t>
            </a:r>
          </a:p>
          <a:p>
            <a:endParaRPr lang="en-US" sz="2400" b="1" dirty="0" smtClean="0"/>
          </a:p>
          <a:p>
            <a:pPr>
              <a:buNone/>
            </a:pPr>
            <a:r>
              <a:rPr lang="en-US" sz="2400" b="1" dirty="0" smtClean="0"/>
              <a:t>	</a:t>
            </a:r>
            <a:r>
              <a:rPr lang="en-US" sz="2800" dirty="0" err="1" smtClean="0"/>
              <a:t>Haiyan</a:t>
            </a:r>
            <a:r>
              <a:rPr lang="en-US" sz="2800" dirty="0" smtClean="0"/>
              <a:t> and I consulted these people extensively in preparing the </a:t>
            </a:r>
            <a:r>
              <a:rPr lang="en-US" sz="2800" dirty="0" err="1" smtClean="0"/>
              <a:t>programme</a:t>
            </a:r>
            <a:r>
              <a:rPr lang="en-US" sz="2800" dirty="0" smtClean="0"/>
              <a:t>.</a:t>
            </a:r>
          </a:p>
        </p:txBody>
      </p:sp>
      <p:sp>
        <p:nvSpPr>
          <p:cNvPr id="4" name="Date Placeholder 3"/>
          <p:cNvSpPr>
            <a:spLocks noGrp="1"/>
          </p:cNvSpPr>
          <p:nvPr>
            <p:ph type="dt" sz="half" idx="10"/>
          </p:nvPr>
        </p:nvSpPr>
        <p:spPr/>
        <p:txBody>
          <a:body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p>
            <a:fld id="{87034D8C-3CB4-402A-BC46-2AB14C0FE90A}" type="slidenum">
              <a:rPr lang="en-US" smtClean="0"/>
              <a:pPr/>
              <a:t>4</a:t>
            </a:fld>
            <a:endParaRPr lang="en-US"/>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lstStyle/>
          <a:p>
            <a:r>
              <a:rPr lang="en-US" sz="3200" dirty="0" smtClean="0"/>
              <a:t>Charge to the Speakers</a:t>
            </a:r>
            <a:endParaRPr lang="en-US" sz="3200" dirty="0"/>
          </a:p>
        </p:txBody>
      </p:sp>
      <p:sp>
        <p:nvSpPr>
          <p:cNvPr id="3" name="Content Placeholder 2"/>
          <p:cNvSpPr>
            <a:spLocks noGrp="1"/>
          </p:cNvSpPr>
          <p:nvPr>
            <p:ph idx="1"/>
          </p:nvPr>
        </p:nvSpPr>
        <p:spPr>
          <a:xfrm>
            <a:off x="0" y="1143000"/>
            <a:ext cx="9144000" cy="5486400"/>
          </a:xfrm>
        </p:spPr>
        <p:txBody>
          <a:bodyPr/>
          <a:lstStyle/>
          <a:p>
            <a:r>
              <a:rPr lang="en-US" sz="2400" dirty="0" smtClean="0"/>
              <a:t>The goal of these Town Meetings is to gather forceful arguments in support of our field of research that can be included in the Long Range Plan and thereby used to define and secure the future of Nuclear Physics in the USA. </a:t>
            </a:r>
          </a:p>
          <a:p>
            <a:r>
              <a:rPr lang="en-US" sz="2400" dirty="0" smtClean="0"/>
              <a:t>We expect that all plenary presentations describe selected highlights of the past seven years but also identify the key questions and plausible paths to solutions that should define our next decade.  </a:t>
            </a:r>
          </a:p>
          <a:p>
            <a:r>
              <a:rPr lang="en-US" sz="2400" dirty="0" smtClean="0"/>
              <a:t>Presentations of this nature will document seven years of success and describe a vision for our future that will enable our Committees to write the White Papers from which the Long Range Plan will be fashioned.  </a:t>
            </a:r>
          </a:p>
        </p:txBody>
      </p:sp>
      <p:sp>
        <p:nvSpPr>
          <p:cNvPr id="4" name="Date Placeholder 3"/>
          <p:cNvSpPr>
            <a:spLocks noGrp="1"/>
          </p:cNvSpPr>
          <p:nvPr>
            <p:ph type="dt" sz="half" idx="10"/>
          </p:nvPr>
        </p:nvSpPr>
        <p:spPr/>
        <p:txBody>
          <a:body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p>
            <a:fld id="{87034D8C-3CB4-402A-BC46-2AB14C0FE90A}" type="slidenum">
              <a:rPr lang="en-US" smtClean="0"/>
              <a:pPr/>
              <a:t>5</a:t>
            </a:fld>
            <a:endParaRPr lang="en-US"/>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lstStyle/>
          <a:p>
            <a:r>
              <a:rPr lang="en-US" sz="3200" dirty="0" smtClean="0"/>
              <a:t>Structure of the Town Meetings</a:t>
            </a:r>
            <a:endParaRPr lang="en-US" sz="3200" dirty="0"/>
          </a:p>
        </p:txBody>
      </p:sp>
      <p:sp>
        <p:nvSpPr>
          <p:cNvPr id="3" name="Content Placeholder 2"/>
          <p:cNvSpPr>
            <a:spLocks noGrp="1"/>
          </p:cNvSpPr>
          <p:nvPr>
            <p:ph idx="1"/>
          </p:nvPr>
        </p:nvSpPr>
        <p:spPr>
          <a:xfrm>
            <a:off x="0" y="1143000"/>
            <a:ext cx="9144000" cy="5486400"/>
          </a:xfrm>
        </p:spPr>
        <p:txBody>
          <a:bodyPr/>
          <a:lstStyle/>
          <a:p>
            <a:r>
              <a:rPr lang="en-US" sz="2400" dirty="0" smtClean="0"/>
              <a:t>Two days running in parallel, Cold- and Hot-QCD in tandem</a:t>
            </a:r>
          </a:p>
          <a:p>
            <a:r>
              <a:rPr lang="en-US" sz="2400" dirty="0" smtClean="0"/>
              <a:t>One day of joint presentations </a:t>
            </a:r>
          </a:p>
          <a:p>
            <a:r>
              <a:rPr lang="en-US" sz="2400" dirty="0" smtClean="0"/>
              <a:t>Day 1 – </a:t>
            </a:r>
            <a:r>
              <a:rPr lang="en-US" sz="2400" i="1" dirty="0" smtClean="0"/>
              <a:t>today</a:t>
            </a:r>
            <a:r>
              <a:rPr lang="en-US" sz="2400" dirty="0" smtClean="0"/>
              <a:t> – is LONG </a:t>
            </a:r>
          </a:p>
          <a:p>
            <a:pPr lvl="1"/>
            <a:r>
              <a:rPr lang="en-US" dirty="0" smtClean="0"/>
              <a:t>Begins with sessions running in parallel, until 4pm</a:t>
            </a:r>
          </a:p>
          <a:p>
            <a:pPr lvl="1"/>
            <a:r>
              <a:rPr lang="en-US" dirty="0" smtClean="0"/>
              <a:t>First joint session begins at 4pm today, with closing at 8pm</a:t>
            </a:r>
          </a:p>
          <a:p>
            <a:pPr lvl="1"/>
            <a:r>
              <a:rPr lang="en-US" dirty="0" smtClean="0"/>
              <a:t>Joint session continues on Sunday, until 4pm</a:t>
            </a:r>
          </a:p>
          <a:p>
            <a:r>
              <a:rPr lang="en-US" dirty="0" smtClean="0"/>
              <a:t>Revert to parallel running at 4:30pm Sunday</a:t>
            </a:r>
          </a:p>
          <a:p>
            <a:r>
              <a:rPr lang="en-US" sz="2400" dirty="0" smtClean="0"/>
              <a:t>QCD and </a:t>
            </a:r>
            <a:r>
              <a:rPr lang="en-US" sz="2400" dirty="0" err="1" smtClean="0"/>
              <a:t>Hadron</a:t>
            </a:r>
            <a:r>
              <a:rPr lang="en-US" sz="2400" dirty="0" smtClean="0"/>
              <a:t> Physics closing discussion 2-4pm on </a:t>
            </a:r>
            <a:r>
              <a:rPr lang="en-US" sz="2400" dirty="0" smtClean="0"/>
              <a:t>Monday</a:t>
            </a:r>
          </a:p>
          <a:p>
            <a:pPr lvl="1"/>
            <a:r>
              <a:rPr lang="en-US" dirty="0" smtClean="0"/>
              <a:t>Discussion of recommendations in the White Paper</a:t>
            </a:r>
          </a:p>
          <a:p>
            <a:pPr lvl="1"/>
            <a:r>
              <a:rPr lang="en-US" dirty="0" smtClean="0"/>
              <a:t>Writing assignments </a:t>
            </a:r>
            <a:endParaRPr lang="en-US" dirty="0" smtClean="0"/>
          </a:p>
        </p:txBody>
      </p:sp>
      <p:sp>
        <p:nvSpPr>
          <p:cNvPr id="4" name="Date Placeholder 3"/>
          <p:cNvSpPr>
            <a:spLocks noGrp="1"/>
          </p:cNvSpPr>
          <p:nvPr>
            <p:ph type="dt" sz="half" idx="10"/>
          </p:nvPr>
        </p:nvSpPr>
        <p:spPr/>
        <p:txBody>
          <a:body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p>
            <a:fld id="{87034D8C-3CB4-402A-BC46-2AB14C0FE90A}" type="slidenum">
              <a:rPr lang="en-US" smtClean="0"/>
              <a:pPr/>
              <a:t>6</a:t>
            </a:fld>
            <a:endParaRPr lang="en-US"/>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lstStyle/>
          <a:p>
            <a:r>
              <a:rPr lang="en-US" sz="3600" dirty="0" smtClean="0"/>
              <a:t>Major Sponsors</a:t>
            </a:r>
            <a:endParaRPr lang="en-US" sz="3600" dirty="0"/>
          </a:p>
        </p:txBody>
      </p:sp>
      <p:sp>
        <p:nvSpPr>
          <p:cNvPr id="3" name="Content Placeholder 2"/>
          <p:cNvSpPr>
            <a:spLocks noGrp="1"/>
          </p:cNvSpPr>
          <p:nvPr>
            <p:ph idx="1"/>
          </p:nvPr>
        </p:nvSpPr>
        <p:spPr>
          <a:xfrm>
            <a:off x="304800" y="1143000"/>
            <a:ext cx="4267200" cy="5486400"/>
          </a:xfrm>
        </p:spPr>
        <p:txBody>
          <a:bodyPr/>
          <a:lstStyle/>
          <a:p>
            <a:r>
              <a:rPr lang="en-US" sz="3600" dirty="0" err="1" smtClean="0"/>
              <a:t>JLab</a:t>
            </a:r>
            <a:endParaRPr lang="en-US" sz="3600" dirty="0" smtClean="0"/>
          </a:p>
        </p:txBody>
      </p:sp>
      <p:sp>
        <p:nvSpPr>
          <p:cNvPr id="4" name="Date Placeholder 3"/>
          <p:cNvSpPr>
            <a:spLocks noGrp="1"/>
          </p:cNvSpPr>
          <p:nvPr>
            <p:ph type="dt" sz="half" idx="10"/>
          </p:nvPr>
        </p:nvSpPr>
        <p:spPr/>
        <p:txBody>
          <a:body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p>
            <a:fld id="{87034D8C-3CB4-402A-BC46-2AB14C0FE90A}" type="slidenum">
              <a:rPr lang="en-US" smtClean="0"/>
              <a:pPr/>
              <a:t>7</a:t>
            </a:fld>
            <a:endParaRPr lang="en-US"/>
          </a:p>
        </p:txBody>
      </p:sp>
      <p:pic>
        <p:nvPicPr>
          <p:cNvPr id="7" name="Picture 2" descr="http://www.euclideanspace.com/maths/geometry/space/metric/euclidMetricAnnot.png"/>
          <p:cNvPicPr>
            <a:picLocks noChangeAspect="1" noChangeArrowheads="1"/>
          </p:cNvPicPr>
          <p:nvPr/>
        </p:nvPicPr>
        <p:blipFill>
          <a:blip r:embed="rId2" cstate="print"/>
          <a:stretch>
            <a:fillRect/>
          </a:stretch>
        </p:blipFill>
        <p:spPr bwMode="auto">
          <a:xfrm>
            <a:off x="381000" y="1809903"/>
            <a:ext cx="3962400" cy="3066897"/>
          </a:xfrm>
          <a:prstGeom prst="rect">
            <a:avLst/>
          </a:prstGeom>
          <a:ln>
            <a:noFill/>
          </a:ln>
          <a:effectLst>
            <a:outerShdw blurRad="292100" dist="139700" dir="2700000" algn="tl" rotWithShape="0">
              <a:srgbClr val="333333">
                <a:alpha val="65000"/>
              </a:srgbClr>
            </a:outerShdw>
          </a:effectLst>
        </p:spPr>
      </p:pic>
      <p:sp>
        <p:nvSpPr>
          <p:cNvPr id="8" name="Content Placeholder 2"/>
          <p:cNvSpPr txBox="1">
            <a:spLocks/>
          </p:cNvSpPr>
          <p:nvPr/>
        </p:nvSpPr>
        <p:spPr bwMode="auto">
          <a:xfrm>
            <a:off x="4724400" y="1143000"/>
            <a:ext cx="42672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1F497D"/>
              </a:buClr>
              <a:buSzTx/>
              <a:buFont typeface="Wingdings" pitchFamily="2" charset="2"/>
              <a:buChar char="Ø"/>
              <a:tabLst/>
              <a:defRPr/>
            </a:pPr>
            <a:r>
              <a:rPr kumimoji="0" lang="en-US" sz="3600" b="0" i="0" u="none" strike="noStrike" kern="0" cap="none" spc="0" normalizeH="0" baseline="0" noProof="0" dirty="0" smtClean="0">
                <a:ln>
                  <a:noFill/>
                </a:ln>
                <a:solidFill>
                  <a:schemeClr val="tx2">
                    <a:lumMod val="75000"/>
                  </a:schemeClr>
                </a:solidFill>
                <a:effectLst/>
                <a:uLnTx/>
                <a:uFillTx/>
                <a:latin typeface="+mn-lt"/>
                <a:ea typeface="+mn-ea"/>
                <a:cs typeface="+mn-cs"/>
              </a:rPr>
              <a:t>RHIC</a:t>
            </a:r>
          </a:p>
        </p:txBody>
      </p:sp>
      <p:pic>
        <p:nvPicPr>
          <p:cNvPr id="9" name="Picture 2" descr="http://www.euclideanspace.com/maths/geometry/space/metric/euclidMetricAnnot.png"/>
          <p:cNvPicPr>
            <a:picLocks noChangeAspect="1" noChangeArrowheads="1"/>
          </p:cNvPicPr>
          <p:nvPr/>
        </p:nvPicPr>
        <p:blipFill>
          <a:blip r:embed="rId3" cstate="print"/>
          <a:stretch>
            <a:fillRect/>
          </a:stretch>
        </p:blipFill>
        <p:spPr bwMode="auto">
          <a:xfrm>
            <a:off x="4800600" y="1868062"/>
            <a:ext cx="3962400" cy="298837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lstStyle/>
          <a:p>
            <a:r>
              <a:rPr lang="en-US" sz="3600" dirty="0" smtClean="0"/>
              <a:t>Major Sponsors</a:t>
            </a:r>
            <a:endParaRPr lang="en-US" sz="3600" dirty="0"/>
          </a:p>
        </p:txBody>
      </p:sp>
      <p:sp>
        <p:nvSpPr>
          <p:cNvPr id="3" name="Content Placeholder 2"/>
          <p:cNvSpPr>
            <a:spLocks noGrp="1"/>
          </p:cNvSpPr>
          <p:nvPr>
            <p:ph idx="1"/>
          </p:nvPr>
        </p:nvSpPr>
        <p:spPr>
          <a:xfrm>
            <a:off x="304800" y="1143000"/>
            <a:ext cx="4267200" cy="5486400"/>
          </a:xfrm>
        </p:spPr>
        <p:txBody>
          <a:bodyPr/>
          <a:lstStyle/>
          <a:p>
            <a:r>
              <a:rPr lang="en-US" sz="3600" dirty="0" smtClean="0"/>
              <a:t>DNP</a:t>
            </a:r>
          </a:p>
        </p:txBody>
      </p:sp>
      <p:sp>
        <p:nvSpPr>
          <p:cNvPr id="4" name="Date Placeholder 3"/>
          <p:cNvSpPr>
            <a:spLocks noGrp="1"/>
          </p:cNvSpPr>
          <p:nvPr>
            <p:ph type="dt" sz="half" idx="10"/>
          </p:nvPr>
        </p:nvSpPr>
        <p:spPr/>
        <p:txBody>
          <a:body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p>
            <a:fld id="{87034D8C-3CB4-402A-BC46-2AB14C0FE90A}" type="slidenum">
              <a:rPr lang="en-US" smtClean="0"/>
              <a:pPr/>
              <a:t>8</a:t>
            </a:fld>
            <a:endParaRPr lang="en-US"/>
          </a:p>
        </p:txBody>
      </p:sp>
      <p:pic>
        <p:nvPicPr>
          <p:cNvPr id="7" name="Picture 2" descr="http://www.euclideanspace.com/maths/geometry/space/metric/euclidMetricAnnot.png"/>
          <p:cNvPicPr>
            <a:picLocks noChangeAspect="1" noChangeArrowheads="1"/>
          </p:cNvPicPr>
          <p:nvPr/>
        </p:nvPicPr>
        <p:blipFill>
          <a:blip r:embed="rId2" cstate="print"/>
          <a:stretch>
            <a:fillRect/>
          </a:stretch>
        </p:blipFill>
        <p:spPr bwMode="auto">
          <a:xfrm>
            <a:off x="304800" y="1905000"/>
            <a:ext cx="5731566" cy="2286000"/>
          </a:xfrm>
          <a:prstGeom prst="rect">
            <a:avLst/>
          </a:prstGeom>
          <a:ln>
            <a:noFill/>
          </a:ln>
          <a:effectLst>
            <a:outerShdw blurRad="292100" dist="139700" dir="2700000" algn="tl" rotWithShape="0">
              <a:srgbClr val="333333">
                <a:alpha val="65000"/>
              </a:srgbClr>
            </a:outerShdw>
          </a:effectLst>
        </p:spPr>
      </p:pic>
      <p:sp>
        <p:nvSpPr>
          <p:cNvPr id="10" name="Rectangle 9"/>
          <p:cNvSpPr/>
          <p:nvPr/>
        </p:nvSpPr>
        <p:spPr bwMode="auto">
          <a:xfrm>
            <a:off x="3657600" y="1981200"/>
            <a:ext cx="609600" cy="152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14" name="Rectangle 13"/>
          <p:cNvSpPr/>
          <p:nvPr/>
        </p:nvSpPr>
        <p:spPr bwMode="auto">
          <a:xfrm>
            <a:off x="5181600" y="1981200"/>
            <a:ext cx="838200"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143000"/>
          </a:xfrm>
        </p:spPr>
        <p:txBody>
          <a:bodyPr/>
          <a:lstStyle/>
          <a:p>
            <a:r>
              <a:rPr lang="en-US" sz="3600" dirty="0" smtClean="0"/>
              <a:t>Major Sponsors</a:t>
            </a:r>
            <a:endParaRPr lang="en-US" sz="3600" dirty="0"/>
          </a:p>
        </p:txBody>
      </p:sp>
      <p:sp>
        <p:nvSpPr>
          <p:cNvPr id="3" name="Content Placeholder 2"/>
          <p:cNvSpPr>
            <a:spLocks noGrp="1"/>
          </p:cNvSpPr>
          <p:nvPr>
            <p:ph idx="1"/>
          </p:nvPr>
        </p:nvSpPr>
        <p:spPr>
          <a:xfrm>
            <a:off x="381000" y="4648200"/>
            <a:ext cx="8229600" cy="1524000"/>
          </a:xfrm>
        </p:spPr>
        <p:txBody>
          <a:bodyPr/>
          <a:lstStyle/>
          <a:p>
            <a:pPr lvl="0"/>
            <a:r>
              <a:rPr lang="en-US" sz="2800" dirty="0" smtClean="0"/>
              <a:t>Both have provided enormous help with staff and also server support for the web page and internet services.</a:t>
            </a:r>
          </a:p>
          <a:p>
            <a:endParaRPr lang="en-US" sz="2800" dirty="0" smtClean="0"/>
          </a:p>
        </p:txBody>
      </p:sp>
      <p:sp>
        <p:nvSpPr>
          <p:cNvPr id="4" name="Date Placeholder 3"/>
          <p:cNvSpPr>
            <a:spLocks noGrp="1"/>
          </p:cNvSpPr>
          <p:nvPr>
            <p:ph type="dt" sz="half" idx="10"/>
          </p:nvPr>
        </p:nvSpPr>
        <p:spPr/>
        <p:txBody>
          <a:bodyPr/>
          <a:lstStyle/>
          <a:p>
            <a:r>
              <a:rPr lang="en-US" smtClean="0"/>
              <a:t>Joint Town Meetings on QCD, Temple University, September 13-15, 2014</a:t>
            </a:r>
            <a:endParaRPr lang="en-US" dirty="0"/>
          </a:p>
        </p:txBody>
      </p:sp>
      <p:sp>
        <p:nvSpPr>
          <p:cNvPr id="5" name="Footer Placeholder 4"/>
          <p:cNvSpPr>
            <a:spLocks noGrp="1"/>
          </p:cNvSpPr>
          <p:nvPr>
            <p:ph type="ftr" sz="quarter" idx="11"/>
          </p:nvPr>
        </p:nvSpPr>
        <p:spPr/>
        <p:txBody>
          <a:bodyPr/>
          <a:lstStyle/>
          <a:p>
            <a:r>
              <a:rPr lang="en-US" smtClean="0"/>
              <a:t>Haiyan Gao and Craig Roberts: QCD and Hadron Physics</a:t>
            </a:r>
            <a:endParaRPr lang="en-US" dirty="0"/>
          </a:p>
        </p:txBody>
      </p:sp>
      <p:sp>
        <p:nvSpPr>
          <p:cNvPr id="6" name="Slide Number Placeholder 5"/>
          <p:cNvSpPr>
            <a:spLocks noGrp="1"/>
          </p:cNvSpPr>
          <p:nvPr>
            <p:ph type="sldNum" sz="quarter" idx="12"/>
          </p:nvPr>
        </p:nvSpPr>
        <p:spPr/>
        <p:txBody>
          <a:bodyPr/>
          <a:lstStyle/>
          <a:p>
            <a:fld id="{87034D8C-3CB4-402A-BC46-2AB14C0FE90A}" type="slidenum">
              <a:rPr lang="en-US" smtClean="0"/>
              <a:pPr/>
              <a:t>9</a:t>
            </a:fld>
            <a:endParaRPr lang="en-US"/>
          </a:p>
        </p:txBody>
      </p:sp>
      <p:sp>
        <p:nvSpPr>
          <p:cNvPr id="8" name="Content Placeholder 2"/>
          <p:cNvSpPr txBox="1">
            <a:spLocks/>
          </p:cNvSpPr>
          <p:nvPr/>
        </p:nvSpPr>
        <p:spPr bwMode="auto">
          <a:xfrm>
            <a:off x="381000" y="1143000"/>
            <a:ext cx="42672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fontAlgn="base">
              <a:spcBef>
                <a:spcPct val="20000"/>
              </a:spcBef>
              <a:spcAft>
                <a:spcPct val="0"/>
              </a:spcAft>
              <a:buClr>
                <a:srgbClr val="1F497D"/>
              </a:buClr>
              <a:buFont typeface="Wingdings" pitchFamily="2" charset="2"/>
              <a:buChar char="Ø"/>
              <a:defRPr/>
            </a:pPr>
            <a:r>
              <a:rPr lang="en-US" sz="2800" dirty="0" smtClean="0">
                <a:solidFill>
                  <a:schemeClr val="tx2">
                    <a:lumMod val="75000"/>
                  </a:schemeClr>
                </a:solidFill>
              </a:rPr>
              <a:t>Temple Department of Physics </a:t>
            </a:r>
          </a:p>
          <a:p>
            <a:pPr marL="342900" lvl="0" indent="-342900" fontAlgn="base">
              <a:spcBef>
                <a:spcPct val="20000"/>
              </a:spcBef>
              <a:spcAft>
                <a:spcPct val="0"/>
              </a:spcAft>
              <a:buClr>
                <a:srgbClr val="1F497D"/>
              </a:buClr>
              <a:buFont typeface="Wingdings" pitchFamily="2" charset="2"/>
              <a:buChar char="Ø"/>
              <a:defRPr/>
            </a:pPr>
            <a:endParaRPr lang="en-US" sz="2800" dirty="0" smtClean="0"/>
          </a:p>
          <a:p>
            <a:pPr marL="342900" lvl="0" indent="-342900" fontAlgn="base">
              <a:spcBef>
                <a:spcPct val="20000"/>
              </a:spcBef>
              <a:spcAft>
                <a:spcPct val="0"/>
              </a:spcAft>
              <a:buClr>
                <a:srgbClr val="1F497D"/>
              </a:buClr>
              <a:buFont typeface="Wingdings" pitchFamily="2" charset="2"/>
              <a:buChar char="Ø"/>
              <a:defRPr/>
            </a:pPr>
            <a:endParaRPr lang="en-US" sz="2800" dirty="0" smtClean="0"/>
          </a:p>
          <a:p>
            <a:pPr marL="342900" lvl="0" indent="-342900" fontAlgn="base">
              <a:spcBef>
                <a:spcPct val="20000"/>
              </a:spcBef>
              <a:spcAft>
                <a:spcPct val="0"/>
              </a:spcAft>
              <a:buClr>
                <a:srgbClr val="1F497D"/>
              </a:buClr>
              <a:buFont typeface="Wingdings" pitchFamily="2" charset="2"/>
              <a:buChar char="Ø"/>
              <a:defRPr/>
            </a:pPr>
            <a:endParaRPr lang="en-US" sz="2800" dirty="0" smtClean="0"/>
          </a:p>
          <a:p>
            <a:pPr marL="342900" lvl="0" indent="-342900" fontAlgn="base">
              <a:spcBef>
                <a:spcPct val="20000"/>
              </a:spcBef>
              <a:spcAft>
                <a:spcPct val="0"/>
              </a:spcAft>
              <a:buClr>
                <a:srgbClr val="1F497D"/>
              </a:buClr>
              <a:buFont typeface="Wingdings" pitchFamily="2" charset="2"/>
              <a:buChar char="Ø"/>
              <a:defRPr/>
            </a:pPr>
            <a:endParaRPr lang="en-US" sz="2800" dirty="0" smtClean="0"/>
          </a:p>
          <a:p>
            <a:pPr marL="342900" lvl="0" indent="-342900" fontAlgn="base">
              <a:spcBef>
                <a:spcPct val="20000"/>
              </a:spcBef>
              <a:spcAft>
                <a:spcPct val="0"/>
              </a:spcAft>
              <a:buClr>
                <a:srgbClr val="1F497D"/>
              </a:buClr>
              <a:buFont typeface="Wingdings" pitchFamily="2" charset="2"/>
              <a:buChar char="Ø"/>
              <a:defRPr/>
            </a:pPr>
            <a:endParaRPr lang="en-US" sz="2800" dirty="0" smtClean="0"/>
          </a:p>
        </p:txBody>
      </p:sp>
      <p:sp>
        <p:nvSpPr>
          <p:cNvPr id="10" name="Rectangle 9"/>
          <p:cNvSpPr/>
          <p:nvPr/>
        </p:nvSpPr>
        <p:spPr bwMode="auto">
          <a:xfrm>
            <a:off x="3657600" y="1981200"/>
            <a:ext cx="609600" cy="152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pic>
        <p:nvPicPr>
          <p:cNvPr id="11" name="Picture 2" descr="http://www.euclideanspace.com/maths/geometry/space/metric/euclidMetricAnnot.png"/>
          <p:cNvPicPr>
            <a:picLocks noChangeAspect="1" noChangeArrowheads="1"/>
          </p:cNvPicPr>
          <p:nvPr/>
        </p:nvPicPr>
        <p:blipFill>
          <a:blip r:embed="rId2" cstate="print"/>
          <a:stretch>
            <a:fillRect/>
          </a:stretch>
        </p:blipFill>
        <p:spPr bwMode="auto">
          <a:xfrm>
            <a:off x="4648200" y="2438400"/>
            <a:ext cx="3962400" cy="808653"/>
          </a:xfrm>
          <a:prstGeom prst="rect">
            <a:avLst/>
          </a:prstGeom>
          <a:ln>
            <a:noFill/>
          </a:ln>
          <a:effectLst>
            <a:outerShdw blurRad="292100" dist="139700" dir="2700000" algn="tl" rotWithShape="0">
              <a:srgbClr val="333333">
                <a:alpha val="65000"/>
              </a:srgbClr>
            </a:outerShdw>
          </a:effectLst>
        </p:spPr>
      </p:pic>
      <p:pic>
        <p:nvPicPr>
          <p:cNvPr id="12" name="Picture 2" descr="http://www.euclideanspace.com/maths/geometry/space/metric/euclidMetricAnnot.png"/>
          <p:cNvPicPr>
            <a:picLocks noChangeAspect="1" noChangeArrowheads="1"/>
          </p:cNvPicPr>
          <p:nvPr/>
        </p:nvPicPr>
        <p:blipFill>
          <a:blip r:embed="rId3" cstate="print"/>
          <a:stretch>
            <a:fillRect/>
          </a:stretch>
        </p:blipFill>
        <p:spPr bwMode="auto">
          <a:xfrm>
            <a:off x="609600" y="2133600"/>
            <a:ext cx="3429000" cy="2286000"/>
          </a:xfrm>
          <a:prstGeom prst="rect">
            <a:avLst/>
          </a:prstGeom>
          <a:ln>
            <a:noFill/>
          </a:ln>
          <a:effectLst>
            <a:outerShdw blurRad="292100" dist="139700" dir="2700000" algn="tl" rotWithShape="0">
              <a:srgbClr val="333333">
                <a:alpha val="65000"/>
              </a:srgbClr>
            </a:outerShdw>
          </a:effectLst>
        </p:spPr>
      </p:pic>
      <p:sp>
        <p:nvSpPr>
          <p:cNvPr id="13" name="Content Placeholder 2"/>
          <p:cNvSpPr txBox="1">
            <a:spLocks/>
          </p:cNvSpPr>
          <p:nvPr/>
        </p:nvSpPr>
        <p:spPr bwMode="auto">
          <a:xfrm>
            <a:off x="4648200" y="1143000"/>
            <a:ext cx="42672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fontAlgn="base">
              <a:spcBef>
                <a:spcPct val="20000"/>
              </a:spcBef>
              <a:spcAft>
                <a:spcPct val="0"/>
              </a:spcAft>
              <a:buClr>
                <a:srgbClr val="1F497D"/>
              </a:buClr>
              <a:buFont typeface="Wingdings" pitchFamily="2" charset="2"/>
              <a:buChar char="Ø"/>
              <a:defRPr/>
            </a:pPr>
            <a:r>
              <a:rPr lang="en-US" sz="2800" dirty="0" smtClean="0">
                <a:solidFill>
                  <a:schemeClr val="tx2">
                    <a:lumMod val="75000"/>
                  </a:schemeClr>
                </a:solidFill>
              </a:rPr>
              <a:t>Temple College of Science &amp; Technology. </a:t>
            </a:r>
          </a:p>
          <a:p>
            <a:pPr marL="342900" lvl="0" indent="-342900" fontAlgn="base">
              <a:spcBef>
                <a:spcPct val="20000"/>
              </a:spcBef>
              <a:spcAft>
                <a:spcPct val="0"/>
              </a:spcAft>
              <a:buClr>
                <a:srgbClr val="1F497D"/>
              </a:buClr>
              <a:buFont typeface="Wingdings" pitchFamily="2" charset="2"/>
              <a:buChar char="Ø"/>
              <a:defRPr/>
            </a:pPr>
            <a:endParaRPr lang="en-US" sz="2800" dirty="0" smtClean="0"/>
          </a:p>
          <a:p>
            <a:pPr marL="342900" lvl="0" indent="-342900" fontAlgn="base">
              <a:spcBef>
                <a:spcPct val="20000"/>
              </a:spcBef>
              <a:spcAft>
                <a:spcPct val="0"/>
              </a:spcAft>
              <a:buClr>
                <a:srgbClr val="1F497D"/>
              </a:buClr>
              <a:buFont typeface="Wingdings" pitchFamily="2" charset="2"/>
              <a:buChar char="Ø"/>
              <a:defRPr/>
            </a:pPr>
            <a:endParaRPr lang="en-US" sz="2800" dirty="0" smtClean="0"/>
          </a:p>
        </p:txBody>
      </p:sp>
    </p:spTree>
  </p:cSld>
  <p:clrMapOvr>
    <a:masterClrMapping/>
  </p:clrMapOvr>
  <p:transition>
    <p:randomBar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CRAIG20ROBERTS@ALLIYGNFUVWYY577" val="3700"/>
</p:tagLst>
</file>

<file path=ppt/theme/theme1.xml><?xml version="1.0" encoding="utf-8"?>
<a:theme xmlns:a="http://schemas.openxmlformats.org/drawingml/2006/main" name="blue_2007">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Custom 11">
      <a:dk1>
        <a:srgbClr val="616161"/>
      </a:dk1>
      <a:lt1>
        <a:sysClr val="window" lastClr="FFFFFF"/>
      </a:lt1>
      <a:dk2>
        <a:srgbClr val="1F497D"/>
      </a:dk2>
      <a:lt2>
        <a:srgbClr val="D2D2D2"/>
      </a:lt2>
      <a:accent1>
        <a:srgbClr val="A6C4DE"/>
      </a:accent1>
      <a:accent2>
        <a:srgbClr val="D8AC28"/>
      </a:accent2>
      <a:accent3>
        <a:srgbClr val="A22B38"/>
      </a:accent3>
      <a:accent4>
        <a:srgbClr val="7AB800"/>
      </a:accent4>
      <a:accent5>
        <a:srgbClr val="4B7D9E"/>
      </a:accent5>
      <a:accent6>
        <a:srgbClr val="BF5C28"/>
      </a:accent6>
      <a:hlink>
        <a:srgbClr val="4D8ABE"/>
      </a:hlink>
      <a:folHlink>
        <a:srgbClr val="4D8A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23073</TotalTime>
  <Words>528</Words>
  <Application>Microsoft Office PowerPoint</Application>
  <PresentationFormat>On-screen Show (4:3)</PresentationFormat>
  <Paragraphs>94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blue_2007</vt:lpstr>
      <vt:lpstr> </vt:lpstr>
      <vt:lpstr>Background</vt:lpstr>
      <vt:lpstr>Local Organising Committee</vt:lpstr>
      <vt:lpstr>Programme Committee</vt:lpstr>
      <vt:lpstr>Charge to the Speakers</vt:lpstr>
      <vt:lpstr>Structure of the Town Meetings</vt:lpstr>
      <vt:lpstr>Major Sponsors</vt:lpstr>
      <vt:lpstr>Major Sponsors</vt:lpstr>
      <vt:lpstr>Major Sponsors</vt:lpstr>
      <vt:lpstr>Opening Session</vt:lpstr>
    </vt:vector>
  </TitlesOfParts>
  <Company>Argonne National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Craig Roberts</dc:creator>
  <cp:lastModifiedBy>Craig Roberts</cp:lastModifiedBy>
  <cp:revision>3717</cp:revision>
  <dcterms:created xsi:type="dcterms:W3CDTF">2011-04-14T18:17:37Z</dcterms:created>
  <dcterms:modified xsi:type="dcterms:W3CDTF">2014-09-13T10:18:26Z</dcterms:modified>
</cp:coreProperties>
</file>