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9"/>
  </p:notesMasterIdLst>
  <p:handoutMasterIdLst>
    <p:handoutMasterId r:id="rId20"/>
  </p:handoutMasterIdLst>
  <p:sldIdLst>
    <p:sldId id="256" r:id="rId2"/>
    <p:sldId id="257" r:id="rId3"/>
    <p:sldId id="258" r:id="rId4"/>
    <p:sldId id="261" r:id="rId5"/>
    <p:sldId id="262" r:id="rId6"/>
    <p:sldId id="274" r:id="rId7"/>
    <p:sldId id="263" r:id="rId8"/>
    <p:sldId id="264" r:id="rId9"/>
    <p:sldId id="273"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5" d="100"/>
          <a:sy n="105" d="100"/>
        </p:scale>
        <p:origin x="-936" y="-80"/>
      </p:cViewPr>
      <p:guideLst>
        <p:guide orient="horz" pos="2160"/>
        <p:guide pos="2880"/>
      </p:guideLst>
    </p:cSldViewPr>
  </p:slideViewPr>
  <p:notesTextViewPr>
    <p:cViewPr>
      <p:scale>
        <a:sx n="100" d="100"/>
        <a:sy n="100" d="100"/>
      </p:scale>
      <p:origin x="0" y="0"/>
    </p:cViewPr>
  </p:notesTextViewPr>
  <p:sorterViewPr>
    <p:cViewPr>
      <p:scale>
        <a:sx n="128" d="100"/>
        <a:sy n="128"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DDBBC95-CB19-D24A-A41E-E34D43922AF0}" type="datetimeFigureOut">
              <a:rPr lang="en-US" smtClean="0"/>
              <a:t>9/14/14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56291C-FAE9-DF47-AC10-B59D23CD17FE}" type="slidenum">
              <a:rPr lang="en-US" smtClean="0"/>
              <a:t>‹#›</a:t>
            </a:fld>
            <a:endParaRPr lang="en-US"/>
          </a:p>
        </p:txBody>
      </p:sp>
    </p:spTree>
    <p:extLst>
      <p:ext uri="{BB962C8B-B14F-4D97-AF65-F5344CB8AC3E}">
        <p14:creationId xmlns:p14="http://schemas.microsoft.com/office/powerpoint/2010/main" val="1065950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7C2BE8-A3BE-8C47-B93E-D60975CE4697}" type="datetimeFigureOut">
              <a:rPr lang="en-US" smtClean="0"/>
              <a:t>9/14/14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B31ECB-E93D-EB49-8EF7-83980017906A}" type="slidenum">
              <a:rPr lang="en-US" smtClean="0"/>
              <a:t>‹#›</a:t>
            </a:fld>
            <a:endParaRPr lang="en-US"/>
          </a:p>
        </p:txBody>
      </p:sp>
    </p:spTree>
    <p:extLst>
      <p:ext uri="{BB962C8B-B14F-4D97-AF65-F5344CB8AC3E}">
        <p14:creationId xmlns:p14="http://schemas.microsoft.com/office/powerpoint/2010/main" val="197584927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Sunday, September 14, 2014</a:t>
            </a:r>
            <a:endParaRPr lang="en-US"/>
          </a:p>
        </p:txBody>
      </p:sp>
      <p:sp>
        <p:nvSpPr>
          <p:cNvPr id="5" name="Footer Placeholder 4"/>
          <p:cNvSpPr>
            <a:spLocks noGrp="1"/>
          </p:cNvSpPr>
          <p:nvPr>
            <p:ph type="ftr" sz="quarter" idx="11"/>
          </p:nvPr>
        </p:nvSpPr>
        <p:spPr/>
        <p:txBody>
          <a:bodyPr/>
          <a:lstStyle/>
          <a:p>
            <a:pPr algn="r"/>
            <a:r>
              <a:rPr lang="en-US" smtClean="0"/>
              <a:t>EIC recommendation &amp; 2 page narrative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Sunday, September 14, 2014</a:t>
            </a:r>
            <a:endParaRPr lang="en-US"/>
          </a:p>
        </p:txBody>
      </p:sp>
      <p:sp>
        <p:nvSpPr>
          <p:cNvPr id="5" name="Footer Placeholder 4"/>
          <p:cNvSpPr>
            <a:spLocks noGrp="1"/>
          </p:cNvSpPr>
          <p:nvPr>
            <p:ph type="ftr" sz="quarter" idx="11"/>
          </p:nvPr>
        </p:nvSpPr>
        <p:spPr/>
        <p:txBody>
          <a:bodyPr/>
          <a:lstStyle/>
          <a:p>
            <a:pPr algn="r"/>
            <a:r>
              <a:rPr lang="en-US" smtClean="0"/>
              <a:t>EIC recommendation &amp; 2 page narrative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Sunday, September 14, 2014</a:t>
            </a:r>
            <a:endParaRPr lang="en-US"/>
          </a:p>
        </p:txBody>
      </p:sp>
      <p:sp>
        <p:nvSpPr>
          <p:cNvPr id="5" name="Footer Placeholder 4"/>
          <p:cNvSpPr>
            <a:spLocks noGrp="1"/>
          </p:cNvSpPr>
          <p:nvPr>
            <p:ph type="ftr" sz="quarter" idx="11"/>
          </p:nvPr>
        </p:nvSpPr>
        <p:spPr/>
        <p:txBody>
          <a:bodyPr/>
          <a:lstStyle/>
          <a:p>
            <a:pPr algn="r"/>
            <a:r>
              <a:rPr lang="en-US" smtClean="0"/>
              <a:t>EIC recommendation &amp; 2 page narrative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Sunday, September 14, 2014</a:t>
            </a:r>
            <a:endParaRPr lang="en-US"/>
          </a:p>
        </p:txBody>
      </p:sp>
      <p:sp>
        <p:nvSpPr>
          <p:cNvPr id="5" name="Footer Placeholder 4"/>
          <p:cNvSpPr>
            <a:spLocks noGrp="1"/>
          </p:cNvSpPr>
          <p:nvPr>
            <p:ph type="ftr" sz="quarter" idx="11"/>
          </p:nvPr>
        </p:nvSpPr>
        <p:spPr/>
        <p:txBody>
          <a:bodyPr/>
          <a:lstStyle/>
          <a:p>
            <a:pPr algn="r"/>
            <a:r>
              <a:rPr lang="en-US" smtClean="0"/>
              <a:t>EIC recommendation &amp; 2 page narrative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Sunday, September 14, 2014</a:t>
            </a:r>
            <a:endParaRPr lang="en-US"/>
          </a:p>
        </p:txBody>
      </p:sp>
      <p:sp>
        <p:nvSpPr>
          <p:cNvPr id="5" name="Footer Placeholder 4"/>
          <p:cNvSpPr>
            <a:spLocks noGrp="1"/>
          </p:cNvSpPr>
          <p:nvPr>
            <p:ph type="ftr" sz="quarter" idx="11"/>
          </p:nvPr>
        </p:nvSpPr>
        <p:spPr/>
        <p:txBody>
          <a:bodyPr/>
          <a:lstStyle/>
          <a:p>
            <a:pPr algn="r"/>
            <a:r>
              <a:rPr lang="en-US" smtClean="0"/>
              <a:t>EIC recommendation &amp; 2 page narrative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Sunday, September 14, 2014</a:t>
            </a:r>
            <a:endParaRPr lang="en-US"/>
          </a:p>
        </p:txBody>
      </p:sp>
      <p:sp>
        <p:nvSpPr>
          <p:cNvPr id="6" name="Footer Placeholder 5"/>
          <p:cNvSpPr>
            <a:spLocks noGrp="1"/>
          </p:cNvSpPr>
          <p:nvPr>
            <p:ph type="ftr" sz="quarter" idx="11"/>
          </p:nvPr>
        </p:nvSpPr>
        <p:spPr/>
        <p:txBody>
          <a:bodyPr/>
          <a:lstStyle/>
          <a:p>
            <a:pPr algn="r"/>
            <a:r>
              <a:rPr lang="en-US" smtClean="0"/>
              <a:t>EIC recommendation &amp; 2 page narrative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Sunday, September 14, 2014</a:t>
            </a:r>
            <a:endParaRPr lang="en-US"/>
          </a:p>
        </p:txBody>
      </p:sp>
      <p:sp>
        <p:nvSpPr>
          <p:cNvPr id="8" name="Footer Placeholder 7"/>
          <p:cNvSpPr>
            <a:spLocks noGrp="1"/>
          </p:cNvSpPr>
          <p:nvPr>
            <p:ph type="ftr" sz="quarter" idx="11"/>
          </p:nvPr>
        </p:nvSpPr>
        <p:spPr/>
        <p:txBody>
          <a:bodyPr/>
          <a:lstStyle/>
          <a:p>
            <a:pPr algn="r"/>
            <a:r>
              <a:rPr lang="en-US" smtClean="0"/>
              <a:t>EIC recommendation &amp; 2 page narrative</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Sunday, September 14, 2014</a:t>
            </a:r>
            <a:endParaRPr lang="en-US"/>
          </a:p>
        </p:txBody>
      </p:sp>
      <p:sp>
        <p:nvSpPr>
          <p:cNvPr id="4" name="Footer Placeholder 3"/>
          <p:cNvSpPr>
            <a:spLocks noGrp="1"/>
          </p:cNvSpPr>
          <p:nvPr>
            <p:ph type="ftr" sz="quarter" idx="11"/>
          </p:nvPr>
        </p:nvSpPr>
        <p:spPr/>
        <p:txBody>
          <a:bodyPr/>
          <a:lstStyle/>
          <a:p>
            <a:pPr algn="r"/>
            <a:r>
              <a:rPr lang="en-US" smtClean="0"/>
              <a:t>EIC recommendation &amp; 2 page narrative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Sunday, September 14, 2014</a:t>
            </a:r>
            <a:endParaRPr lang="en-US"/>
          </a:p>
        </p:txBody>
      </p:sp>
      <p:sp>
        <p:nvSpPr>
          <p:cNvPr id="3" name="Footer Placeholder 2"/>
          <p:cNvSpPr>
            <a:spLocks noGrp="1"/>
          </p:cNvSpPr>
          <p:nvPr>
            <p:ph type="ftr" sz="quarter" idx="11"/>
          </p:nvPr>
        </p:nvSpPr>
        <p:spPr/>
        <p:txBody>
          <a:bodyPr/>
          <a:lstStyle/>
          <a:p>
            <a:pPr algn="r"/>
            <a:r>
              <a:rPr lang="en-US" smtClean="0"/>
              <a:t>EIC recommendation &amp; 2 page narrative</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Sunday, September 14, 2014</a:t>
            </a:r>
            <a:endParaRPr lang="en-US"/>
          </a:p>
        </p:txBody>
      </p:sp>
      <p:sp>
        <p:nvSpPr>
          <p:cNvPr id="6" name="Footer Placeholder 5"/>
          <p:cNvSpPr>
            <a:spLocks noGrp="1"/>
          </p:cNvSpPr>
          <p:nvPr>
            <p:ph type="ftr" sz="quarter" idx="11"/>
          </p:nvPr>
        </p:nvSpPr>
        <p:spPr/>
        <p:txBody>
          <a:bodyPr/>
          <a:lstStyle/>
          <a:p>
            <a:pPr algn="r"/>
            <a:r>
              <a:rPr lang="en-US" smtClean="0"/>
              <a:t>EIC recommendation &amp; 2 page narrative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Sunday, September 14, 2014</a:t>
            </a:r>
            <a:endParaRPr lang="en-US"/>
          </a:p>
        </p:txBody>
      </p:sp>
      <p:sp>
        <p:nvSpPr>
          <p:cNvPr id="6" name="Footer Placeholder 5"/>
          <p:cNvSpPr>
            <a:spLocks noGrp="1"/>
          </p:cNvSpPr>
          <p:nvPr>
            <p:ph type="ftr" sz="quarter" idx="11"/>
          </p:nvPr>
        </p:nvSpPr>
        <p:spPr/>
        <p:txBody>
          <a:bodyPr/>
          <a:lstStyle/>
          <a:p>
            <a:pPr algn="r"/>
            <a:r>
              <a:rPr lang="en-US" smtClean="0"/>
              <a:t>EIC recommendation &amp; 2 page narrative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en-US" smtClean="0"/>
              <a:t>Sunday, September 14, 2014</a:t>
            </a: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l"/>
            <a:r>
              <a:rPr lang="en-US" dirty="0" smtClean="0"/>
              <a:t>EIC recommendation &amp; 2 page narrative</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r">
              <a:defRPr sz="1400" b="1">
                <a:solidFill>
                  <a:srgbClr val="FFFFFF"/>
                </a:solidFill>
              </a:defRPr>
            </a:lvl1pPr>
          </a:lstStyle>
          <a:p>
            <a:fld id="{0CFEC368-1D7A-4F81-ABF6-AE0E36BAF64C}" type="slidenum">
              <a:rPr lang="en-US" smtClean="0"/>
              <a:pPr/>
              <a:t>‹#›</a:t>
            </a:fld>
            <a:endParaRPr lang="en-US" dirty="0"/>
          </a:p>
        </p:txBody>
      </p:sp>
      <p:pic>
        <p:nvPicPr>
          <p:cNvPr id="8" name="Picture 7"/>
          <p:cNvPicPr>
            <a:picLocks noChangeAspect="1"/>
          </p:cNvPicPr>
          <p:nvPr userDrawn="1"/>
        </p:nvPicPr>
        <p:blipFill>
          <a:blip r:embed="rId13">
            <a:alphaModFix amt="53000"/>
          </a:blip>
          <a:stretch>
            <a:fillRect/>
          </a:stretch>
        </p:blipFill>
        <p:spPr>
          <a:xfrm>
            <a:off x="0" y="6505673"/>
            <a:ext cx="2249424" cy="377448"/>
          </a:xfrm>
          <a:prstGeom prst="rect">
            <a:avLst/>
          </a:prstGeom>
        </p:spPr>
      </p:pic>
      <p:sp>
        <p:nvSpPr>
          <p:cNvPr id="9" name="TextBox 8"/>
          <p:cNvSpPr txBox="1"/>
          <p:nvPr userDrawn="1"/>
        </p:nvSpPr>
        <p:spPr>
          <a:xfrm>
            <a:off x="7615921" y="6532621"/>
            <a:ext cx="1612981" cy="307777"/>
          </a:xfrm>
          <a:prstGeom prst="rect">
            <a:avLst/>
          </a:prstGeom>
          <a:noFill/>
        </p:spPr>
        <p:txBody>
          <a:bodyPr wrap="none" rtlCol="0">
            <a:spAutoFit/>
          </a:bodyPr>
          <a:lstStyle/>
          <a:p>
            <a:pPr algn="r"/>
            <a:r>
              <a:rPr lang="en-US" sz="1400" dirty="0" smtClean="0">
                <a:solidFill>
                  <a:schemeClr val="tx1">
                    <a:lumMod val="50000"/>
                    <a:lumOff val="50000"/>
                  </a:schemeClr>
                </a:solidFill>
                <a:latin typeface="Apple Chancery"/>
                <a:cs typeface="Apple Chancery"/>
              </a:rPr>
              <a:t>Abhay Deshpande</a:t>
            </a:r>
            <a:endParaRPr lang="en-US" sz="1400" dirty="0">
              <a:solidFill>
                <a:schemeClr val="tx1">
                  <a:lumMod val="50000"/>
                  <a:lumOff val="50000"/>
                </a:schemeClr>
              </a:solidFill>
              <a:latin typeface="Apple Chancery"/>
              <a:cs typeface="Apple Chancery"/>
            </a:endParaRPr>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p:txStyles>
    <p:titleStyle>
      <a:lvl1pPr algn="l" defTabSz="914400" rtl="0" eaLnBrk="1" latinLnBrk="0" hangingPunct="1">
        <a:spcBef>
          <a:spcPct val="0"/>
        </a:spcBef>
        <a:buNone/>
        <a:defRPr sz="32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24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2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cap="none" dirty="0" smtClean="0"/>
              <a:t>The EIC Recommendation &amp; a 2 page narrative: A discussion</a:t>
            </a:r>
            <a:endParaRPr lang="en-US" sz="4400" cap="none" dirty="0"/>
          </a:p>
        </p:txBody>
      </p:sp>
      <p:sp>
        <p:nvSpPr>
          <p:cNvPr id="3" name="Subtitle 2"/>
          <p:cNvSpPr>
            <a:spLocks noGrp="1"/>
          </p:cNvSpPr>
          <p:nvPr>
            <p:ph type="subTitle" idx="1"/>
          </p:nvPr>
        </p:nvSpPr>
        <p:spPr/>
        <p:txBody>
          <a:bodyPr/>
          <a:lstStyle/>
          <a:p>
            <a:r>
              <a:rPr lang="en-US" dirty="0" smtClean="0"/>
              <a:t>Hot &amp; Cold QCD Town Meeting </a:t>
            </a:r>
          </a:p>
          <a:p>
            <a:r>
              <a:rPr lang="en-US" dirty="0" smtClean="0"/>
              <a:t>Temple University</a:t>
            </a:r>
          </a:p>
          <a:p>
            <a:r>
              <a:rPr lang="en-US" dirty="0" smtClean="0"/>
              <a:t>September 14, 2014</a:t>
            </a:r>
            <a:endParaRPr lang="en-US" dirty="0"/>
          </a:p>
        </p:txBody>
      </p:sp>
      <p:sp>
        <p:nvSpPr>
          <p:cNvPr id="4" name="TextBox 3"/>
          <p:cNvSpPr txBox="1"/>
          <p:nvPr/>
        </p:nvSpPr>
        <p:spPr>
          <a:xfrm>
            <a:off x="685800" y="5568492"/>
            <a:ext cx="8524208" cy="830997"/>
          </a:xfrm>
          <a:prstGeom prst="rect">
            <a:avLst/>
          </a:prstGeom>
          <a:noFill/>
        </p:spPr>
        <p:txBody>
          <a:bodyPr wrap="square" rtlCol="0">
            <a:spAutoFit/>
          </a:bodyPr>
          <a:lstStyle/>
          <a:p>
            <a:r>
              <a:rPr lang="en-US" sz="1600" u="sng" dirty="0" err="1" smtClean="0"/>
              <a:t>Zein-Eddine</a:t>
            </a:r>
            <a:r>
              <a:rPr lang="en-US" sz="1600" u="sng" dirty="0" smtClean="0"/>
              <a:t> </a:t>
            </a:r>
            <a:r>
              <a:rPr lang="en-US" sz="1600" u="sng" dirty="0" err="1" smtClean="0"/>
              <a:t>Meziani</a:t>
            </a:r>
            <a:r>
              <a:rPr lang="en-US" sz="1600" u="sng" dirty="0" smtClean="0"/>
              <a:t>, Richard Milner, </a:t>
            </a:r>
            <a:r>
              <a:rPr lang="en-US" sz="1600" u="sng" dirty="0" err="1" smtClean="0"/>
              <a:t>Jianwei</a:t>
            </a:r>
            <a:r>
              <a:rPr lang="en-US" sz="1600" u="sng" dirty="0" smtClean="0"/>
              <a:t> </a:t>
            </a:r>
            <a:r>
              <a:rPr lang="en-US" sz="1600" u="sng" dirty="0" err="1" smtClean="0"/>
              <a:t>Qiu</a:t>
            </a:r>
            <a:r>
              <a:rPr lang="en-US" sz="1600" u="sng" dirty="0" smtClean="0"/>
              <a:t> &amp; Abhay Deshpande </a:t>
            </a:r>
            <a:endParaRPr lang="en-US" sz="1600" dirty="0"/>
          </a:p>
          <a:p>
            <a:r>
              <a:rPr lang="en-US" sz="1600" dirty="0" smtClean="0"/>
              <a:t>+ comments from many others (</a:t>
            </a:r>
            <a:r>
              <a:rPr lang="en-US" sz="1600" dirty="0" err="1" smtClean="0"/>
              <a:t>Ullrich</a:t>
            </a:r>
            <a:r>
              <a:rPr lang="en-US" sz="1600" dirty="0" smtClean="0"/>
              <a:t>, </a:t>
            </a:r>
            <a:r>
              <a:rPr lang="en-US" sz="1600" dirty="0" err="1" smtClean="0"/>
              <a:t>Aschenaur</a:t>
            </a:r>
            <a:r>
              <a:rPr lang="en-US" sz="1600" dirty="0" smtClean="0"/>
              <a:t>, Diehl, Mueller, </a:t>
            </a:r>
            <a:r>
              <a:rPr lang="en-US" sz="1600" dirty="0" err="1" smtClean="0"/>
              <a:t>Ent</a:t>
            </a:r>
            <a:r>
              <a:rPr lang="en-US" sz="1600" dirty="0" smtClean="0"/>
              <a:t>, </a:t>
            </a:r>
            <a:r>
              <a:rPr lang="en-US" sz="1600" dirty="0" err="1" smtClean="0"/>
              <a:t>Venugopalan</a:t>
            </a:r>
            <a:r>
              <a:rPr lang="en-US" sz="1600" dirty="0" smtClean="0"/>
              <a:t>, </a:t>
            </a:r>
            <a:r>
              <a:rPr lang="en-US" sz="1600" dirty="0" err="1" smtClean="0"/>
              <a:t>Sterman</a:t>
            </a:r>
            <a:r>
              <a:rPr lang="en-US" sz="1600" dirty="0" smtClean="0"/>
              <a:t>, </a:t>
            </a:r>
            <a:r>
              <a:rPr lang="en-US" sz="1600" dirty="0" err="1" smtClean="0"/>
              <a:t>Rajagopal</a:t>
            </a:r>
            <a:r>
              <a:rPr lang="en-US" sz="1600" dirty="0" smtClean="0"/>
              <a:t>, Bond, </a:t>
            </a:r>
            <a:r>
              <a:rPr lang="en-US" sz="1600" dirty="0" err="1" smtClean="0"/>
              <a:t>Sichtermann</a:t>
            </a:r>
            <a:r>
              <a:rPr lang="en-US" sz="1600" dirty="0" smtClean="0"/>
              <a:t>, Jacobs…..) </a:t>
            </a:r>
            <a:endParaRPr lang="en-US" sz="1600" dirty="0"/>
          </a:p>
        </p:txBody>
      </p:sp>
      <p:sp>
        <p:nvSpPr>
          <p:cNvPr id="8" name="Date Placeholder 7"/>
          <p:cNvSpPr>
            <a:spLocks noGrp="1"/>
          </p:cNvSpPr>
          <p:nvPr>
            <p:ph type="dt" sz="half" idx="10"/>
          </p:nvPr>
        </p:nvSpPr>
        <p:spPr/>
        <p:txBody>
          <a:bodyPr/>
          <a:lstStyle/>
          <a:p>
            <a:r>
              <a:rPr lang="en-US" smtClean="0"/>
              <a:t>Sunday, September 14, 2014</a:t>
            </a:r>
            <a:endParaRPr lang="en-US"/>
          </a:p>
        </p:txBody>
      </p:sp>
      <p:sp>
        <p:nvSpPr>
          <p:cNvPr id="9" name="Footer Placeholder 8"/>
          <p:cNvSpPr>
            <a:spLocks noGrp="1"/>
          </p:cNvSpPr>
          <p:nvPr>
            <p:ph type="ftr" sz="quarter" idx="11"/>
          </p:nvPr>
        </p:nvSpPr>
        <p:spPr/>
        <p:txBody>
          <a:bodyPr/>
          <a:lstStyle/>
          <a:p>
            <a:pPr algn="r"/>
            <a:r>
              <a:rPr lang="en-US" smtClean="0"/>
              <a:t>EIC recommendation &amp; 2 page narrative</a:t>
            </a:r>
            <a:endParaRPr lang="en-US" dirty="0"/>
          </a:p>
        </p:txBody>
      </p:sp>
      <p:sp>
        <p:nvSpPr>
          <p:cNvPr id="10" name="Slide Number Placeholder 9"/>
          <p:cNvSpPr>
            <a:spLocks noGrp="1"/>
          </p:cNvSpPr>
          <p:nvPr>
            <p:ph type="sldNum" sz="quarter" idx="12"/>
          </p:nvPr>
        </p:nvSpPr>
        <p:spPr/>
        <p:txBody>
          <a:bodyPr/>
          <a:lstStyle/>
          <a:p>
            <a:fld id="{0CFEC368-1D7A-4F81-ABF6-AE0E36BAF64C}" type="slidenum">
              <a:rPr lang="en-US" smtClean="0"/>
              <a:pPr/>
              <a:t>1</a:t>
            </a:fld>
            <a:endParaRPr lang="en-US"/>
          </a:p>
        </p:txBody>
      </p:sp>
    </p:spTree>
    <p:extLst>
      <p:ext uri="{BB962C8B-B14F-4D97-AF65-F5344CB8AC3E}">
        <p14:creationId xmlns:p14="http://schemas.microsoft.com/office/powerpoint/2010/main" val="19039553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P1: Gluons in nature: importance, un-understood</a:t>
            </a:r>
            <a:endParaRPr lang="en-US" sz="2800" dirty="0"/>
          </a:p>
        </p:txBody>
      </p:sp>
      <p:sp>
        <p:nvSpPr>
          <p:cNvPr id="3" name="Content Placeholder 2"/>
          <p:cNvSpPr>
            <a:spLocks noGrp="1"/>
          </p:cNvSpPr>
          <p:nvPr>
            <p:ph idx="1"/>
          </p:nvPr>
        </p:nvSpPr>
        <p:spPr/>
        <p:txBody>
          <a:bodyPr/>
          <a:lstStyle/>
          <a:p>
            <a:pPr marL="0" indent="0">
              <a:buNone/>
            </a:pPr>
            <a:r>
              <a:rPr lang="en-US" dirty="0"/>
              <a:t>Atomic nuclei are built from protons and neutrons, which themselves are composed of quarks that </a:t>
            </a:r>
            <a:r>
              <a:rPr lang="en-US" dirty="0">
                <a:solidFill>
                  <a:srgbClr val="0000FF"/>
                </a:solidFill>
              </a:rPr>
              <a:t>are bound together by gluons</a:t>
            </a:r>
            <a:r>
              <a:rPr lang="en-US" dirty="0"/>
              <a:t>. Neither quarks nor gluons appear in isolation. Unlike quarks, gluons do not carry an electric charge and are thus not </a:t>
            </a:r>
            <a:r>
              <a:rPr lang="en-US" i="1" dirty="0"/>
              <a:t>directly</a:t>
            </a:r>
            <a:r>
              <a:rPr lang="en-US" dirty="0"/>
              <a:t> visible to electrons, photons, and other common probes of the structure of matter. Gluons’ role in forming the visible matter in the universe remains </a:t>
            </a:r>
            <a:r>
              <a:rPr lang="en-US" dirty="0">
                <a:solidFill>
                  <a:srgbClr val="0000FF"/>
                </a:solidFill>
              </a:rPr>
              <a:t>largely un-understood</a:t>
            </a:r>
            <a:r>
              <a:rPr lang="en-US" dirty="0"/>
              <a:t>. </a:t>
            </a:r>
          </a:p>
        </p:txBody>
      </p:sp>
      <p:sp>
        <p:nvSpPr>
          <p:cNvPr id="4" name="Date Placeholder 3"/>
          <p:cNvSpPr>
            <a:spLocks noGrp="1"/>
          </p:cNvSpPr>
          <p:nvPr>
            <p:ph type="dt" sz="half" idx="10"/>
          </p:nvPr>
        </p:nvSpPr>
        <p:spPr/>
        <p:txBody>
          <a:bodyPr/>
          <a:lstStyle/>
          <a:p>
            <a:r>
              <a:rPr lang="en-US" smtClean="0"/>
              <a:t>Sunday, September 14, 2014</a:t>
            </a:r>
            <a:endParaRPr lang="en-US"/>
          </a:p>
        </p:txBody>
      </p:sp>
      <p:sp>
        <p:nvSpPr>
          <p:cNvPr id="5" name="Footer Placeholder 4"/>
          <p:cNvSpPr>
            <a:spLocks noGrp="1"/>
          </p:cNvSpPr>
          <p:nvPr>
            <p:ph type="ftr" sz="quarter" idx="11"/>
          </p:nvPr>
        </p:nvSpPr>
        <p:spPr/>
        <p:txBody>
          <a:bodyPr/>
          <a:lstStyle/>
          <a:p>
            <a:pPr algn="r"/>
            <a:r>
              <a:rPr lang="en-US" smtClean="0"/>
              <a:t>EIC recommendation &amp; 2 page narrative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10</a:t>
            </a:fld>
            <a:endParaRPr lang="en-US"/>
          </a:p>
        </p:txBody>
      </p:sp>
    </p:spTree>
    <p:extLst>
      <p:ext uri="{BB962C8B-B14F-4D97-AF65-F5344CB8AC3E}">
        <p14:creationId xmlns:p14="http://schemas.microsoft.com/office/powerpoint/2010/main" val="4753733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P2: Define EIC &amp; what it will do:</a:t>
            </a:r>
            <a:endParaRPr lang="en-US" dirty="0"/>
          </a:p>
        </p:txBody>
      </p:sp>
      <p:sp>
        <p:nvSpPr>
          <p:cNvPr id="3" name="Content Placeholder 2"/>
          <p:cNvSpPr>
            <a:spLocks noGrp="1"/>
          </p:cNvSpPr>
          <p:nvPr>
            <p:ph idx="1"/>
          </p:nvPr>
        </p:nvSpPr>
        <p:spPr/>
        <p:txBody>
          <a:bodyPr/>
          <a:lstStyle/>
          <a:p>
            <a:pPr marL="0" indent="0">
              <a:buNone/>
            </a:pPr>
            <a:r>
              <a:rPr lang="en-US" dirty="0"/>
              <a:t>The Electron Ion Collide (EIC) with its unique capability to collide </a:t>
            </a:r>
            <a:r>
              <a:rPr lang="en-US" dirty="0">
                <a:solidFill>
                  <a:srgbClr val="0000FF"/>
                </a:solidFill>
              </a:rPr>
              <a:t>polarized electrons with polarized protons and light ions at unprecedented luminosity</a:t>
            </a:r>
            <a:r>
              <a:rPr lang="en-US" dirty="0"/>
              <a:t>, and with </a:t>
            </a:r>
            <a:r>
              <a:rPr lang="en-US" dirty="0">
                <a:solidFill>
                  <a:srgbClr val="0000FF"/>
                </a:solidFill>
              </a:rPr>
              <a:t>heavy nuclei at high energy</a:t>
            </a:r>
            <a:r>
              <a:rPr lang="en-US" dirty="0"/>
              <a:t>, will be a precision microscope to explore how gluons bind quarks to form protons and nuclei at the heart of the visible matter. By precisely imaging gluons and sea quarks inside the proton and nuclei, the EIC will address some of the </a:t>
            </a:r>
            <a:r>
              <a:rPr lang="en-US" dirty="0">
                <a:solidFill>
                  <a:srgbClr val="0000FF"/>
                </a:solidFill>
              </a:rPr>
              <a:t>deepest and most puzzling questions </a:t>
            </a:r>
            <a:r>
              <a:rPr lang="en-US" dirty="0"/>
              <a:t>nuclear physicists ask:</a:t>
            </a:r>
          </a:p>
          <a:p>
            <a:r>
              <a:rPr lang="en-US" dirty="0" smtClean="0"/>
              <a:t>Bullet 1</a:t>
            </a:r>
          </a:p>
          <a:p>
            <a:r>
              <a:rPr lang="en-US" dirty="0" smtClean="0"/>
              <a:t>Bullet 2</a:t>
            </a:r>
          </a:p>
          <a:p>
            <a:r>
              <a:rPr lang="en-US" dirty="0" smtClean="0"/>
              <a:t>Bullet 3</a:t>
            </a:r>
            <a:endParaRPr lang="en-US" dirty="0"/>
          </a:p>
        </p:txBody>
      </p:sp>
      <p:sp>
        <p:nvSpPr>
          <p:cNvPr id="4" name="Date Placeholder 3"/>
          <p:cNvSpPr>
            <a:spLocks noGrp="1"/>
          </p:cNvSpPr>
          <p:nvPr>
            <p:ph type="dt" sz="half" idx="10"/>
          </p:nvPr>
        </p:nvSpPr>
        <p:spPr/>
        <p:txBody>
          <a:bodyPr/>
          <a:lstStyle/>
          <a:p>
            <a:r>
              <a:rPr lang="en-US" smtClean="0"/>
              <a:t>Sunday, September 14, 2014</a:t>
            </a:r>
            <a:endParaRPr lang="en-US"/>
          </a:p>
        </p:txBody>
      </p:sp>
      <p:sp>
        <p:nvSpPr>
          <p:cNvPr id="5" name="Footer Placeholder 4"/>
          <p:cNvSpPr>
            <a:spLocks noGrp="1"/>
          </p:cNvSpPr>
          <p:nvPr>
            <p:ph type="ftr" sz="quarter" idx="11"/>
          </p:nvPr>
        </p:nvSpPr>
        <p:spPr/>
        <p:txBody>
          <a:bodyPr/>
          <a:lstStyle/>
          <a:p>
            <a:pPr algn="r"/>
            <a:r>
              <a:rPr lang="en-US" smtClean="0"/>
              <a:t>EIC recommendation &amp; 2 page narrative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11</a:t>
            </a:fld>
            <a:endParaRPr lang="en-US"/>
          </a:p>
        </p:txBody>
      </p:sp>
    </p:spTree>
    <p:extLst>
      <p:ext uri="{BB962C8B-B14F-4D97-AF65-F5344CB8AC3E}">
        <p14:creationId xmlns:p14="http://schemas.microsoft.com/office/powerpoint/2010/main" val="32621566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sz="3200" dirty="0" smtClean="0"/>
              <a:t>Science of EIC</a:t>
            </a:r>
            <a:endParaRPr lang="en-US" sz="3200" dirty="0"/>
          </a:p>
        </p:txBody>
      </p:sp>
      <p:sp>
        <p:nvSpPr>
          <p:cNvPr id="3" name="Content Placeholder 2"/>
          <p:cNvSpPr>
            <a:spLocks noGrp="1"/>
          </p:cNvSpPr>
          <p:nvPr>
            <p:ph idx="1"/>
          </p:nvPr>
        </p:nvSpPr>
        <p:spPr/>
        <p:txBody>
          <a:bodyPr>
            <a:normAutofit fontScale="92500"/>
          </a:bodyPr>
          <a:lstStyle/>
          <a:p>
            <a:pPr lvl="0"/>
            <a:r>
              <a:rPr lang="en-US" sz="2200" dirty="0" smtClean="0"/>
              <a:t>How </a:t>
            </a:r>
            <a:r>
              <a:rPr lang="en-US" sz="2200" dirty="0"/>
              <a:t>are the gluons and sea quarks, and their spins, distributed in space and momentum inside the nucleon? What is the role of the orbital motion of sea quarks and gluons in building the nucleon spin</a:t>
            </a:r>
            <a:r>
              <a:rPr lang="en-US" sz="2200" dirty="0" smtClean="0"/>
              <a:t>?</a:t>
            </a:r>
          </a:p>
          <a:p>
            <a:pPr lvl="0"/>
            <a:endParaRPr lang="en-US" sz="2200" dirty="0"/>
          </a:p>
          <a:p>
            <a:pPr lvl="0"/>
            <a:r>
              <a:rPr lang="en-US" sz="2200" dirty="0"/>
              <a:t>What happens when gluons are packed densely inside a large nucleus? Does the gluon density saturate, and if so, how? Does this mechanism give rise to a universal component of matter in all nuclei, even the proton, when viewed at close to the speed of light</a:t>
            </a:r>
            <a:r>
              <a:rPr lang="en-US" sz="2200" dirty="0" smtClean="0"/>
              <a:t>?</a:t>
            </a:r>
          </a:p>
          <a:p>
            <a:pPr lvl="0"/>
            <a:endParaRPr lang="en-US" sz="2200" dirty="0"/>
          </a:p>
          <a:p>
            <a:pPr lvl="0"/>
            <a:r>
              <a:rPr lang="en-US" sz="2200" dirty="0"/>
              <a:t>How does the nuclear environment affect the distributions of quarks and gluons and their interactions in nuclei? How does nuclear matter respond to a fast moving color charge passing through it? How do quarks dress themselves to become hadrons?</a:t>
            </a:r>
          </a:p>
          <a:p>
            <a:pPr marL="0" indent="0">
              <a:buNone/>
            </a:pPr>
            <a:endParaRPr lang="en-US" dirty="0"/>
          </a:p>
        </p:txBody>
      </p:sp>
      <p:sp>
        <p:nvSpPr>
          <p:cNvPr id="4" name="Date Placeholder 3"/>
          <p:cNvSpPr>
            <a:spLocks noGrp="1"/>
          </p:cNvSpPr>
          <p:nvPr>
            <p:ph type="dt" sz="half" idx="10"/>
          </p:nvPr>
        </p:nvSpPr>
        <p:spPr/>
        <p:txBody>
          <a:bodyPr/>
          <a:lstStyle/>
          <a:p>
            <a:r>
              <a:rPr lang="en-US" smtClean="0"/>
              <a:t>Sunday, September 14, 2014</a:t>
            </a:r>
            <a:endParaRPr lang="en-US"/>
          </a:p>
        </p:txBody>
      </p:sp>
      <p:sp>
        <p:nvSpPr>
          <p:cNvPr id="5" name="Footer Placeholder 4"/>
          <p:cNvSpPr>
            <a:spLocks noGrp="1"/>
          </p:cNvSpPr>
          <p:nvPr>
            <p:ph type="ftr" sz="quarter" idx="11"/>
          </p:nvPr>
        </p:nvSpPr>
        <p:spPr/>
        <p:txBody>
          <a:bodyPr/>
          <a:lstStyle/>
          <a:p>
            <a:pPr algn="r"/>
            <a:r>
              <a:rPr lang="en-US" smtClean="0"/>
              <a:t>EIC recommendation &amp; 2 page narrative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12</a:t>
            </a:fld>
            <a:endParaRPr lang="en-US"/>
          </a:p>
        </p:txBody>
      </p:sp>
    </p:spTree>
    <p:extLst>
      <p:ext uri="{BB962C8B-B14F-4D97-AF65-F5344CB8AC3E}">
        <p14:creationId xmlns:p14="http://schemas.microsoft.com/office/powerpoint/2010/main" val="7014325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P3: The critical role of gluons in QCD</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Quantum Chromo-Dynamics (QCD), the gauge theory of the strong interaction, not only determines the structure of hadrons but also provides the fundamental framework to understand the properties and structure of atomic nuclei at all energy scales in the universe.  QCD is based on the exchange of massless gauge bosons called </a:t>
            </a:r>
            <a:r>
              <a:rPr lang="en-US" i="1" dirty="0"/>
              <a:t>gluons</a:t>
            </a:r>
            <a:r>
              <a:rPr lang="en-US" dirty="0"/>
              <a:t> between the constituents of hadrons, </a:t>
            </a:r>
            <a:r>
              <a:rPr lang="en-US" i="1" dirty="0"/>
              <a:t>quarks. </a:t>
            </a:r>
            <a:r>
              <a:rPr lang="en-US" dirty="0">
                <a:solidFill>
                  <a:srgbClr val="0000FF"/>
                </a:solidFill>
              </a:rPr>
              <a:t>Without gluons there would be no protons, no neutrons, and no atomic nuclei. </a:t>
            </a:r>
            <a:r>
              <a:rPr lang="en-US" dirty="0"/>
              <a:t>The interactions between gluons and quarks, and among gluons themselves, determine the unique features of the strong interactions. </a:t>
            </a:r>
            <a:r>
              <a:rPr lang="en-US" dirty="0">
                <a:solidFill>
                  <a:srgbClr val="0000FF"/>
                </a:solidFill>
              </a:rPr>
              <a:t>Understanding the interior structure and interactions of nucleons and nuclei </a:t>
            </a:r>
            <a:r>
              <a:rPr lang="en-US" dirty="0"/>
              <a:t>in terms of the properties and dynamics of the quarks and gluons as dictated by QCD is thus a fundamental and </a:t>
            </a:r>
            <a:r>
              <a:rPr lang="en-US" dirty="0">
                <a:solidFill>
                  <a:srgbClr val="0000FF"/>
                </a:solidFill>
              </a:rPr>
              <a:t>central goal of modern nuclear physics.</a:t>
            </a:r>
          </a:p>
          <a:p>
            <a:pPr marL="0" indent="0">
              <a:buNone/>
            </a:pPr>
            <a:endParaRPr lang="en-US" dirty="0"/>
          </a:p>
        </p:txBody>
      </p:sp>
      <p:sp>
        <p:nvSpPr>
          <p:cNvPr id="4" name="Date Placeholder 3"/>
          <p:cNvSpPr>
            <a:spLocks noGrp="1"/>
          </p:cNvSpPr>
          <p:nvPr>
            <p:ph type="dt" sz="half" idx="10"/>
          </p:nvPr>
        </p:nvSpPr>
        <p:spPr/>
        <p:txBody>
          <a:bodyPr/>
          <a:lstStyle/>
          <a:p>
            <a:r>
              <a:rPr lang="en-US" smtClean="0"/>
              <a:t>Sunday, September 14, 2014</a:t>
            </a:r>
            <a:endParaRPr lang="en-US"/>
          </a:p>
        </p:txBody>
      </p:sp>
      <p:sp>
        <p:nvSpPr>
          <p:cNvPr id="5" name="Footer Placeholder 4"/>
          <p:cNvSpPr>
            <a:spLocks noGrp="1"/>
          </p:cNvSpPr>
          <p:nvPr>
            <p:ph type="ftr" sz="quarter" idx="11"/>
          </p:nvPr>
        </p:nvSpPr>
        <p:spPr/>
        <p:txBody>
          <a:bodyPr/>
          <a:lstStyle/>
          <a:p>
            <a:pPr algn="r"/>
            <a:r>
              <a:rPr lang="en-US" smtClean="0"/>
              <a:t>EIC recommendation &amp; 2 page narrative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13</a:t>
            </a:fld>
            <a:endParaRPr lang="en-US"/>
          </a:p>
        </p:txBody>
      </p:sp>
    </p:spTree>
    <p:extLst>
      <p:ext uri="{BB962C8B-B14F-4D97-AF65-F5344CB8AC3E}">
        <p14:creationId xmlns:p14="http://schemas.microsoft.com/office/powerpoint/2010/main" val="6225393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686800" cy="990600"/>
          </a:xfrm>
        </p:spPr>
        <p:txBody>
          <a:bodyPr>
            <a:normAutofit/>
          </a:bodyPr>
          <a:lstStyle/>
          <a:p>
            <a:r>
              <a:rPr lang="en-US" sz="2800" dirty="0" smtClean="0"/>
              <a:t>P4: Tools developed. Ready for new era of QCD studies…</a:t>
            </a:r>
            <a:endParaRPr lang="en-US" sz="2800" dirty="0"/>
          </a:p>
        </p:txBody>
      </p:sp>
      <p:sp>
        <p:nvSpPr>
          <p:cNvPr id="3" name="Content Placeholder 2"/>
          <p:cNvSpPr>
            <a:spLocks noGrp="1"/>
          </p:cNvSpPr>
          <p:nvPr>
            <p:ph idx="1"/>
          </p:nvPr>
        </p:nvSpPr>
        <p:spPr>
          <a:xfrm>
            <a:off x="457200" y="1381125"/>
            <a:ext cx="8229600" cy="5476875"/>
          </a:xfrm>
        </p:spPr>
        <p:txBody>
          <a:bodyPr>
            <a:normAutofit fontScale="92500" lnSpcReduction="20000"/>
          </a:bodyPr>
          <a:lstStyle/>
          <a:p>
            <a:pPr marL="0" indent="0">
              <a:buNone/>
            </a:pPr>
            <a:r>
              <a:rPr lang="en-US" dirty="0"/>
              <a:t>A full understanding of QCD, especially in the regime relevant to the structure and properties of hadrons and nuclei, </a:t>
            </a:r>
            <a:r>
              <a:rPr lang="en-US" dirty="0">
                <a:solidFill>
                  <a:srgbClr val="0000FF"/>
                </a:solidFill>
              </a:rPr>
              <a:t>demands a new era of precision measurements </a:t>
            </a:r>
            <a:r>
              <a:rPr lang="en-US" dirty="0"/>
              <a:t>that are capable of probing the structure of these particles in its full complexity. Theoretical advances over the past decade </a:t>
            </a:r>
            <a:r>
              <a:rPr lang="en-US" dirty="0">
                <a:solidFill>
                  <a:srgbClr val="0000FF"/>
                </a:solidFill>
              </a:rPr>
              <a:t>have resulted in the development of a powerful formalism </a:t>
            </a:r>
            <a:r>
              <a:rPr lang="en-US" dirty="0"/>
              <a:t>that provides quantitative links between such measurements and the questions QCD physicists are trying to answer, such as the gluon distribution in the proton, the fraction of the proton spin carried by sea quarks, and the scale at which the gluon density in a heavy nucleus saturates. A second important advance in recent years is the </a:t>
            </a:r>
            <a:r>
              <a:rPr lang="en-US" dirty="0">
                <a:solidFill>
                  <a:srgbClr val="0000FF"/>
                </a:solidFill>
              </a:rPr>
              <a:t>increasing precision and reach of </a:t>
            </a:r>
            <a:r>
              <a:rPr lang="en-US" i="1" dirty="0" err="1">
                <a:solidFill>
                  <a:srgbClr val="0000FF"/>
                </a:solidFill>
              </a:rPr>
              <a:t>ab</a:t>
            </a:r>
            <a:r>
              <a:rPr lang="en-US" i="1" dirty="0">
                <a:solidFill>
                  <a:srgbClr val="0000FF"/>
                </a:solidFill>
              </a:rPr>
              <a:t> initio</a:t>
            </a:r>
            <a:r>
              <a:rPr lang="en-US" dirty="0">
                <a:solidFill>
                  <a:srgbClr val="0000FF"/>
                </a:solidFill>
              </a:rPr>
              <a:t> calculations performed with lattice QCD </a:t>
            </a:r>
            <a:r>
              <a:rPr lang="en-US" dirty="0"/>
              <a:t>techniques. Using the experimental data from an EIC, physicists </a:t>
            </a:r>
            <a:r>
              <a:rPr lang="en-US" dirty="0" smtClean="0"/>
              <a:t>will </a:t>
            </a:r>
            <a:r>
              <a:rPr lang="en-US" dirty="0"/>
              <a:t>be able to undertake the detailed comparative study between experimental measurements and the predictions made by lattice QCD, as well as elucidate aspects of the structure of hadrons and nuclei that are still beyond the reach of lattice calculations.</a:t>
            </a:r>
          </a:p>
          <a:p>
            <a:pPr marL="0" indent="0">
              <a:buNone/>
            </a:pPr>
            <a:endParaRPr lang="en-US" dirty="0"/>
          </a:p>
        </p:txBody>
      </p:sp>
      <p:sp>
        <p:nvSpPr>
          <p:cNvPr id="4" name="Date Placeholder 3"/>
          <p:cNvSpPr>
            <a:spLocks noGrp="1"/>
          </p:cNvSpPr>
          <p:nvPr>
            <p:ph type="dt" sz="half" idx="10"/>
          </p:nvPr>
        </p:nvSpPr>
        <p:spPr/>
        <p:txBody>
          <a:bodyPr/>
          <a:lstStyle/>
          <a:p>
            <a:r>
              <a:rPr lang="en-US" smtClean="0"/>
              <a:t>Sunday, September 14, 2014</a:t>
            </a:r>
            <a:endParaRPr lang="en-US"/>
          </a:p>
        </p:txBody>
      </p:sp>
      <p:sp>
        <p:nvSpPr>
          <p:cNvPr id="5" name="Footer Placeholder 4"/>
          <p:cNvSpPr>
            <a:spLocks noGrp="1"/>
          </p:cNvSpPr>
          <p:nvPr>
            <p:ph type="ftr" sz="quarter" idx="11"/>
          </p:nvPr>
        </p:nvSpPr>
        <p:spPr/>
        <p:txBody>
          <a:bodyPr/>
          <a:lstStyle/>
          <a:p>
            <a:pPr algn="r"/>
            <a:r>
              <a:rPr lang="en-US" smtClean="0"/>
              <a:t>EIC recommendation &amp; 2 page narrative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14</a:t>
            </a:fld>
            <a:endParaRPr lang="en-US"/>
          </a:p>
        </p:txBody>
      </p:sp>
    </p:spTree>
    <p:extLst>
      <p:ext uri="{BB962C8B-B14F-4D97-AF65-F5344CB8AC3E}">
        <p14:creationId xmlns:p14="http://schemas.microsoft.com/office/powerpoint/2010/main" val="20328679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P5: Significance of existing facilities…</a:t>
            </a:r>
            <a:endParaRPr lang="en-US" sz="3200" dirty="0"/>
          </a:p>
        </p:txBody>
      </p:sp>
      <p:sp>
        <p:nvSpPr>
          <p:cNvPr id="3" name="Content Placeholder 2"/>
          <p:cNvSpPr>
            <a:spLocks noGrp="1"/>
          </p:cNvSpPr>
          <p:nvPr>
            <p:ph idx="1"/>
          </p:nvPr>
        </p:nvSpPr>
        <p:spPr/>
        <p:txBody>
          <a:bodyPr>
            <a:normAutofit fontScale="92500"/>
          </a:bodyPr>
          <a:lstStyle/>
          <a:p>
            <a:pPr marL="0" indent="0">
              <a:buNone/>
            </a:pPr>
            <a:r>
              <a:rPr lang="en-US" dirty="0"/>
              <a:t>The experimental study of how hadrons and nuclei emerge from the laws of QCD is a high scientific priority. Two world-leading facilities in the U.S., </a:t>
            </a:r>
            <a:r>
              <a:rPr lang="en-US" dirty="0">
                <a:solidFill>
                  <a:srgbClr val="0000FF"/>
                </a:solidFill>
              </a:rPr>
              <a:t>CEBAF at Jefferson Lab and RHIC at BNL</a:t>
            </a:r>
            <a:r>
              <a:rPr lang="en-US" dirty="0"/>
              <a:t>, are international centers for the study of nuclear QCD.  With the increase of its beam energy to </a:t>
            </a:r>
            <a:r>
              <a:rPr lang="en-US" dirty="0">
                <a:solidFill>
                  <a:srgbClr val="0000FF"/>
                </a:solidFill>
              </a:rPr>
              <a:t>12 </a:t>
            </a:r>
            <a:r>
              <a:rPr lang="en-US" dirty="0" err="1">
                <a:solidFill>
                  <a:srgbClr val="0000FF"/>
                </a:solidFill>
              </a:rPr>
              <a:t>GeV</a:t>
            </a:r>
            <a:r>
              <a:rPr lang="en-US" dirty="0">
                <a:solidFill>
                  <a:srgbClr val="0000FF"/>
                </a:solidFill>
              </a:rPr>
              <a:t>, Jefferson Lab </a:t>
            </a:r>
            <a:r>
              <a:rPr lang="en-US" dirty="0"/>
              <a:t>operates a unique electron microscope that will precisely and systematically map the structure of protons and other nuclei in the </a:t>
            </a:r>
            <a:r>
              <a:rPr lang="en-US" dirty="0">
                <a:solidFill>
                  <a:srgbClr val="0000FF"/>
                </a:solidFill>
              </a:rPr>
              <a:t>valence quark region</a:t>
            </a:r>
            <a:r>
              <a:rPr lang="en-US" dirty="0"/>
              <a:t>, and search for new types of </a:t>
            </a:r>
            <a:r>
              <a:rPr lang="en-US" dirty="0">
                <a:solidFill>
                  <a:srgbClr val="0000FF"/>
                </a:solidFill>
              </a:rPr>
              <a:t>hadrons with yet unobserved structure</a:t>
            </a:r>
            <a:r>
              <a:rPr lang="en-US" dirty="0"/>
              <a:t>. In addition to its discovery and continuing exploration of the strongly coupled </a:t>
            </a:r>
            <a:r>
              <a:rPr lang="en-US" dirty="0">
                <a:solidFill>
                  <a:srgbClr val="0000FF"/>
                </a:solidFill>
              </a:rPr>
              <a:t>quark gluon plasma (QGP), </a:t>
            </a:r>
            <a:r>
              <a:rPr lang="en-US" dirty="0"/>
              <a:t>RHIC has used its unique capability as a polarized proton collider to make a </a:t>
            </a:r>
            <a:r>
              <a:rPr lang="en-US" dirty="0" smtClean="0"/>
              <a:t>direct </a:t>
            </a:r>
            <a:r>
              <a:rPr lang="en-US" dirty="0"/>
              <a:t>determination of the contribution of the </a:t>
            </a:r>
            <a:r>
              <a:rPr lang="en-US" dirty="0" smtClean="0"/>
              <a:t>gluons and sea quarks to </a:t>
            </a:r>
            <a:r>
              <a:rPr lang="en-US" dirty="0"/>
              <a:t>the </a:t>
            </a:r>
            <a:r>
              <a:rPr lang="en-US" dirty="0">
                <a:solidFill>
                  <a:srgbClr val="0000FF"/>
                </a:solidFill>
              </a:rPr>
              <a:t>proton’s </a:t>
            </a:r>
            <a:r>
              <a:rPr lang="en-US" dirty="0" smtClean="0">
                <a:solidFill>
                  <a:srgbClr val="0000FF"/>
                </a:solidFill>
              </a:rPr>
              <a:t>spin</a:t>
            </a:r>
            <a:r>
              <a:rPr lang="en-US" dirty="0" smtClean="0"/>
              <a:t>, and a systematic study of </a:t>
            </a:r>
            <a:r>
              <a:rPr lang="en-US" dirty="0" smtClean="0">
                <a:solidFill>
                  <a:srgbClr val="0000FF"/>
                </a:solidFill>
              </a:rPr>
              <a:t>transverse spin phenomena. </a:t>
            </a:r>
            <a:endParaRPr lang="en-US" dirty="0">
              <a:solidFill>
                <a:srgbClr val="0000FF"/>
              </a:solidFill>
            </a:endParaRPr>
          </a:p>
          <a:p>
            <a:pPr marL="0" indent="0">
              <a:buNone/>
            </a:pPr>
            <a:endParaRPr lang="en-US" dirty="0"/>
          </a:p>
        </p:txBody>
      </p:sp>
      <p:sp>
        <p:nvSpPr>
          <p:cNvPr id="4" name="Date Placeholder 3"/>
          <p:cNvSpPr>
            <a:spLocks noGrp="1"/>
          </p:cNvSpPr>
          <p:nvPr>
            <p:ph type="dt" sz="half" idx="10"/>
          </p:nvPr>
        </p:nvSpPr>
        <p:spPr/>
        <p:txBody>
          <a:bodyPr/>
          <a:lstStyle/>
          <a:p>
            <a:r>
              <a:rPr lang="en-US" smtClean="0"/>
              <a:t>Sunday, September 14, 2014</a:t>
            </a:r>
            <a:endParaRPr lang="en-US"/>
          </a:p>
        </p:txBody>
      </p:sp>
      <p:sp>
        <p:nvSpPr>
          <p:cNvPr id="5" name="Footer Placeholder 4"/>
          <p:cNvSpPr>
            <a:spLocks noGrp="1"/>
          </p:cNvSpPr>
          <p:nvPr>
            <p:ph type="ftr" sz="quarter" idx="11"/>
          </p:nvPr>
        </p:nvSpPr>
        <p:spPr/>
        <p:txBody>
          <a:bodyPr/>
          <a:lstStyle/>
          <a:p>
            <a:pPr algn="r"/>
            <a:r>
              <a:rPr lang="en-US" smtClean="0"/>
              <a:t>EIC recommendation &amp; 2 page narrative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15</a:t>
            </a:fld>
            <a:endParaRPr lang="en-US"/>
          </a:p>
        </p:txBody>
      </p:sp>
    </p:spTree>
    <p:extLst>
      <p:ext uri="{BB962C8B-B14F-4D97-AF65-F5344CB8AC3E}">
        <p14:creationId xmlns:p14="http://schemas.microsoft.com/office/powerpoint/2010/main" val="18583094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2450"/>
            <a:ext cx="8229600" cy="990600"/>
          </a:xfrm>
        </p:spPr>
        <p:txBody>
          <a:bodyPr>
            <a:noAutofit/>
          </a:bodyPr>
          <a:lstStyle/>
          <a:p>
            <a:r>
              <a:rPr lang="en-US" sz="3200" dirty="0" smtClean="0"/>
              <a:t>P6: EIC’s potential to go beyond….</a:t>
            </a:r>
            <a:endParaRPr lang="en-US" sz="3200" dirty="0"/>
          </a:p>
        </p:txBody>
      </p:sp>
      <p:sp>
        <p:nvSpPr>
          <p:cNvPr id="3" name="Content Placeholder 2"/>
          <p:cNvSpPr>
            <a:spLocks noGrp="1"/>
          </p:cNvSpPr>
          <p:nvPr>
            <p:ph idx="1"/>
          </p:nvPr>
        </p:nvSpPr>
        <p:spPr>
          <a:xfrm>
            <a:off x="457200" y="1378860"/>
            <a:ext cx="8229600" cy="5207000"/>
          </a:xfrm>
        </p:spPr>
        <p:txBody>
          <a:bodyPr>
            <a:normAutofit fontScale="92500" lnSpcReduction="20000"/>
          </a:bodyPr>
          <a:lstStyle/>
          <a:p>
            <a:pPr marL="0" indent="0">
              <a:buNone/>
            </a:pPr>
            <a:r>
              <a:rPr lang="en-US" dirty="0"/>
              <a:t>A high energy, high luminosity polarized EIC will </a:t>
            </a:r>
            <a:r>
              <a:rPr lang="en-US" dirty="0">
                <a:solidFill>
                  <a:srgbClr val="0000FF"/>
                </a:solidFill>
              </a:rPr>
              <a:t>extend these capabilities</a:t>
            </a:r>
            <a:r>
              <a:rPr lang="en-US" dirty="0"/>
              <a:t> to image the transverse momentum and position distributions of quarks and gluons inside fast moving hadrons. The EIC will be a true “QCD Laboratory”, unique of its kind in the world. In addition to providing </a:t>
            </a:r>
            <a:r>
              <a:rPr lang="en-US" dirty="0">
                <a:solidFill>
                  <a:srgbClr val="0000FF"/>
                </a:solidFill>
              </a:rPr>
              <a:t>three-dimensional images of the confined motion of quarks and gluons and their spatial distributions</a:t>
            </a:r>
            <a:r>
              <a:rPr lang="en-US" dirty="0"/>
              <a:t>, the EIC will study the way in which gluons interact with each other by splitting and fusing.  When hadrons move at nearly the speed of light, the low-momentum gluons contained in their wave functions become experimentally accessible.  By colliding electrons with heavy nuclei, the EIC will </a:t>
            </a:r>
            <a:r>
              <a:rPr lang="en-US" dirty="0">
                <a:solidFill>
                  <a:srgbClr val="0000FF"/>
                </a:solidFill>
              </a:rPr>
              <a:t>provide access to a conjectured, if not fully confirmed, regime of matter where abundant gluons dominate its behavior</a:t>
            </a:r>
            <a:r>
              <a:rPr lang="en-US" dirty="0"/>
              <a:t>.  Such universal cold gluon matter is an emergent phenomenon of QCD dynamics.  Its properties and its underlying QCD dynamics are critically important for understanding the </a:t>
            </a:r>
            <a:r>
              <a:rPr lang="en-US" dirty="0">
                <a:solidFill>
                  <a:srgbClr val="0000FF"/>
                </a:solidFill>
              </a:rPr>
              <a:t>dynamical origin of the creation of the almost perfect liquid Quark Gluon Plasma (QGP) </a:t>
            </a:r>
            <a:r>
              <a:rPr lang="en-US" dirty="0"/>
              <a:t>from the collision of two relativistic heavy ions.  </a:t>
            </a:r>
          </a:p>
          <a:p>
            <a:pPr marL="0" indent="0">
              <a:buNone/>
            </a:pPr>
            <a:endParaRPr lang="en-US" dirty="0"/>
          </a:p>
        </p:txBody>
      </p:sp>
      <p:sp>
        <p:nvSpPr>
          <p:cNvPr id="4" name="Date Placeholder 3"/>
          <p:cNvSpPr>
            <a:spLocks noGrp="1"/>
          </p:cNvSpPr>
          <p:nvPr>
            <p:ph type="dt" sz="half" idx="10"/>
          </p:nvPr>
        </p:nvSpPr>
        <p:spPr/>
        <p:txBody>
          <a:bodyPr/>
          <a:lstStyle/>
          <a:p>
            <a:r>
              <a:rPr lang="en-US" smtClean="0"/>
              <a:t>Sunday, September 14, 2014</a:t>
            </a:r>
            <a:endParaRPr lang="en-US"/>
          </a:p>
        </p:txBody>
      </p:sp>
      <p:sp>
        <p:nvSpPr>
          <p:cNvPr id="5" name="Footer Placeholder 4"/>
          <p:cNvSpPr>
            <a:spLocks noGrp="1"/>
          </p:cNvSpPr>
          <p:nvPr>
            <p:ph type="ftr" sz="quarter" idx="11"/>
          </p:nvPr>
        </p:nvSpPr>
        <p:spPr/>
        <p:txBody>
          <a:bodyPr/>
          <a:lstStyle/>
          <a:p>
            <a:pPr algn="r"/>
            <a:r>
              <a:rPr lang="en-US" smtClean="0"/>
              <a:t>EIC recommendation &amp; 2 page narrative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16</a:t>
            </a:fld>
            <a:endParaRPr lang="en-US"/>
          </a:p>
        </p:txBody>
      </p:sp>
    </p:spTree>
    <p:extLst>
      <p:ext uri="{BB962C8B-B14F-4D97-AF65-F5344CB8AC3E}">
        <p14:creationId xmlns:p14="http://schemas.microsoft.com/office/powerpoint/2010/main" val="14077167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P7: “EIC” since the last LRP &amp; US leadership</a:t>
            </a:r>
            <a:endParaRPr lang="en-US" dirty="0"/>
          </a:p>
        </p:txBody>
      </p:sp>
      <p:sp>
        <p:nvSpPr>
          <p:cNvPr id="3" name="Content Placeholder 2"/>
          <p:cNvSpPr>
            <a:spLocks noGrp="1"/>
          </p:cNvSpPr>
          <p:nvPr>
            <p:ph idx="1"/>
          </p:nvPr>
        </p:nvSpPr>
        <p:spPr/>
        <p:txBody>
          <a:bodyPr/>
          <a:lstStyle/>
          <a:p>
            <a:pPr marL="0" indent="0">
              <a:buNone/>
            </a:pPr>
            <a:r>
              <a:rPr lang="en-US" dirty="0"/>
              <a:t>The EIC was designated in the 2007 Nuclear Physics Long Range Plan as “</a:t>
            </a:r>
            <a:r>
              <a:rPr lang="en-US" i="1" dirty="0">
                <a:solidFill>
                  <a:srgbClr val="0000FF"/>
                </a:solidFill>
              </a:rPr>
              <a:t>embodying the vision for reaching the next QCD frontier</a:t>
            </a:r>
            <a:r>
              <a:rPr lang="en-US" dirty="0"/>
              <a:t>”.  In 2013 the NSAC Subcommittee report on Future Scientific Facilities declared an EIC to be “</a:t>
            </a:r>
            <a:r>
              <a:rPr lang="en-US" i="1" dirty="0">
                <a:solidFill>
                  <a:srgbClr val="0000FF"/>
                </a:solidFill>
              </a:rPr>
              <a:t>absolutely essential in its ability to contribute to the world-leading science in the next decade</a:t>
            </a:r>
            <a:r>
              <a:rPr lang="en-US" dirty="0"/>
              <a:t>”. The EIC will extend the current scientific programs at the CEBAF and RHIC in dramatic and fundamentally important ways.  Its versatile range of kinematics, beam species and polarization will allow the most central questions to be addressed at a single facility, thereby </a:t>
            </a:r>
            <a:r>
              <a:rPr lang="en-US" dirty="0">
                <a:solidFill>
                  <a:srgbClr val="0000FF"/>
                </a:solidFill>
              </a:rPr>
              <a:t>maintaining U. S. leadership in a central area of fundamental physics research.</a:t>
            </a:r>
          </a:p>
          <a:p>
            <a:pPr marL="0" indent="0">
              <a:buNone/>
            </a:pPr>
            <a:endParaRPr lang="en-US" dirty="0"/>
          </a:p>
        </p:txBody>
      </p:sp>
      <p:sp>
        <p:nvSpPr>
          <p:cNvPr id="4" name="Date Placeholder 3"/>
          <p:cNvSpPr>
            <a:spLocks noGrp="1"/>
          </p:cNvSpPr>
          <p:nvPr>
            <p:ph type="dt" sz="half" idx="10"/>
          </p:nvPr>
        </p:nvSpPr>
        <p:spPr/>
        <p:txBody>
          <a:bodyPr/>
          <a:lstStyle/>
          <a:p>
            <a:r>
              <a:rPr lang="en-US" smtClean="0"/>
              <a:t>Sunday, September 14, 2014</a:t>
            </a:r>
            <a:endParaRPr lang="en-US"/>
          </a:p>
        </p:txBody>
      </p:sp>
      <p:sp>
        <p:nvSpPr>
          <p:cNvPr id="5" name="Footer Placeholder 4"/>
          <p:cNvSpPr>
            <a:spLocks noGrp="1"/>
          </p:cNvSpPr>
          <p:nvPr>
            <p:ph type="ftr" sz="quarter" idx="11"/>
          </p:nvPr>
        </p:nvSpPr>
        <p:spPr/>
        <p:txBody>
          <a:bodyPr/>
          <a:lstStyle/>
          <a:p>
            <a:pPr algn="r"/>
            <a:r>
              <a:rPr lang="en-US" smtClean="0"/>
              <a:t>EIC recommendation &amp; 2 page narrative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17</a:t>
            </a:fld>
            <a:endParaRPr lang="en-US"/>
          </a:p>
        </p:txBody>
      </p:sp>
    </p:spTree>
    <p:extLst>
      <p:ext uri="{BB962C8B-B14F-4D97-AF65-F5344CB8AC3E}">
        <p14:creationId xmlns:p14="http://schemas.microsoft.com/office/powerpoint/2010/main" val="39767872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199" y="1600200"/>
            <a:ext cx="8541657" cy="4876800"/>
          </a:xfrm>
        </p:spPr>
        <p:txBody>
          <a:bodyPr>
            <a:normAutofit fontScale="92500" lnSpcReduction="10000"/>
          </a:bodyPr>
          <a:lstStyle/>
          <a:p>
            <a:r>
              <a:rPr lang="en-US" dirty="0"/>
              <a:t>The science of EIC has been presented from 30000 </a:t>
            </a:r>
            <a:r>
              <a:rPr lang="en-US" dirty="0" err="1"/>
              <a:t>ft</a:t>
            </a:r>
            <a:r>
              <a:rPr lang="en-US" dirty="0"/>
              <a:t>, </a:t>
            </a:r>
            <a:r>
              <a:rPr lang="en-US" dirty="0" smtClean="0"/>
              <a:t>and from 10000 </a:t>
            </a:r>
            <a:r>
              <a:rPr lang="en-US" dirty="0"/>
              <a:t>meters (yesterday</a:t>
            </a:r>
            <a:r>
              <a:rPr lang="en-US" dirty="0" smtClean="0"/>
              <a:t>), </a:t>
            </a:r>
            <a:r>
              <a:rPr lang="en-US" dirty="0"/>
              <a:t>and various </a:t>
            </a:r>
            <a:r>
              <a:rPr lang="en-US" dirty="0" smtClean="0"/>
              <a:t>detailed aspects </a:t>
            </a:r>
            <a:r>
              <a:rPr lang="en-US" dirty="0"/>
              <a:t>of it were presented from ~micrometers to </a:t>
            </a:r>
            <a:r>
              <a:rPr lang="en-US" dirty="0" err="1"/>
              <a:t>femptometers</a:t>
            </a:r>
            <a:r>
              <a:rPr lang="en-US" dirty="0"/>
              <a:t> </a:t>
            </a:r>
            <a:r>
              <a:rPr lang="en-US" dirty="0" smtClean="0"/>
              <a:t>distances today:</a:t>
            </a:r>
          </a:p>
          <a:p>
            <a:pPr lvl="1"/>
            <a:r>
              <a:rPr lang="en-US" dirty="0" smtClean="0"/>
              <a:t>“</a:t>
            </a:r>
            <a:r>
              <a:rPr lang="en-US" i="1" dirty="0" smtClean="0">
                <a:solidFill>
                  <a:srgbClr val="0000FF"/>
                </a:solidFill>
              </a:rPr>
              <a:t>Understanding the role of Gluons and Sea Quarks in QCD</a:t>
            </a:r>
            <a:r>
              <a:rPr lang="en-US" dirty="0" smtClean="0"/>
              <a:t>”</a:t>
            </a:r>
            <a:endParaRPr lang="en-US" dirty="0"/>
          </a:p>
          <a:p>
            <a:pPr lvl="1"/>
            <a:r>
              <a:rPr lang="en-US" dirty="0" smtClean="0"/>
              <a:t>Direct </a:t>
            </a:r>
            <a:r>
              <a:rPr lang="en-US" dirty="0"/>
              <a:t>connections </a:t>
            </a:r>
            <a:r>
              <a:rPr lang="en-US" dirty="0" smtClean="0"/>
              <a:t>&amp; consequences to the science </a:t>
            </a:r>
            <a:r>
              <a:rPr lang="en-US" dirty="0"/>
              <a:t>being pursued at </a:t>
            </a:r>
            <a:r>
              <a:rPr lang="en-US" dirty="0" err="1"/>
              <a:t>JLab</a:t>
            </a:r>
            <a:r>
              <a:rPr lang="en-US" dirty="0"/>
              <a:t>, RHIC </a:t>
            </a:r>
            <a:r>
              <a:rPr lang="en-US" dirty="0" smtClean="0"/>
              <a:t>and at LHC</a:t>
            </a:r>
          </a:p>
          <a:p>
            <a:endParaRPr lang="en-US" dirty="0" smtClean="0"/>
          </a:p>
          <a:p>
            <a:r>
              <a:rPr lang="en-US" dirty="0" smtClean="0"/>
              <a:t>The Hot and Cold QCD communities will prepare their list of priorities</a:t>
            </a:r>
            <a:r>
              <a:rPr lang="en-US" dirty="0"/>
              <a:t> </a:t>
            </a:r>
            <a:r>
              <a:rPr lang="en-US" dirty="0" smtClean="0"/>
              <a:t>in form of White Papers with recommendations &amp; narratives </a:t>
            </a:r>
          </a:p>
          <a:p>
            <a:endParaRPr lang="en-US" dirty="0"/>
          </a:p>
          <a:p>
            <a:r>
              <a:rPr lang="en-US" dirty="0" smtClean="0"/>
              <a:t>The conveners (</a:t>
            </a:r>
            <a:r>
              <a:rPr lang="en-US" dirty="0" err="1" smtClean="0"/>
              <a:t>Gao</a:t>
            </a:r>
            <a:r>
              <a:rPr lang="en-US" dirty="0" smtClean="0"/>
              <a:t>, Heinz, Roberts, Sorensen) plan an </a:t>
            </a:r>
            <a:r>
              <a:rPr lang="en-US" dirty="0" smtClean="0">
                <a:solidFill>
                  <a:srgbClr val="0000FF"/>
                </a:solidFill>
              </a:rPr>
              <a:t>identical</a:t>
            </a:r>
            <a:r>
              <a:rPr lang="en-US" dirty="0" smtClean="0"/>
              <a:t> </a:t>
            </a:r>
            <a:r>
              <a:rPr lang="en-US" dirty="0" smtClean="0">
                <a:solidFill>
                  <a:srgbClr val="0000FF"/>
                </a:solidFill>
              </a:rPr>
              <a:t>recommendation &amp; 2 page narrative</a:t>
            </a:r>
            <a:r>
              <a:rPr lang="en-US" dirty="0" smtClean="0"/>
              <a:t> in the White Papers (Hot and Cold QCD) coming out of this town hall meeting</a:t>
            </a:r>
            <a:endParaRPr lang="en-US" dirty="0"/>
          </a:p>
        </p:txBody>
      </p:sp>
      <p:sp>
        <p:nvSpPr>
          <p:cNvPr id="10" name="Date Placeholder 9"/>
          <p:cNvSpPr>
            <a:spLocks noGrp="1"/>
          </p:cNvSpPr>
          <p:nvPr>
            <p:ph type="dt" sz="half" idx="10"/>
          </p:nvPr>
        </p:nvSpPr>
        <p:spPr/>
        <p:txBody>
          <a:bodyPr/>
          <a:lstStyle/>
          <a:p>
            <a:r>
              <a:rPr lang="en-US" smtClean="0"/>
              <a:t>Sunday, September 14, 2014</a:t>
            </a:r>
            <a:endParaRPr lang="en-US"/>
          </a:p>
        </p:txBody>
      </p:sp>
      <p:sp>
        <p:nvSpPr>
          <p:cNvPr id="11" name="Footer Placeholder 10"/>
          <p:cNvSpPr>
            <a:spLocks noGrp="1"/>
          </p:cNvSpPr>
          <p:nvPr>
            <p:ph type="ftr" sz="quarter" idx="11"/>
          </p:nvPr>
        </p:nvSpPr>
        <p:spPr/>
        <p:txBody>
          <a:bodyPr/>
          <a:lstStyle/>
          <a:p>
            <a:pPr algn="r"/>
            <a:r>
              <a:rPr lang="en-US" smtClean="0"/>
              <a:t>EIC recommendation &amp; 2 page narrative</a:t>
            </a:r>
            <a:endParaRPr lang="en-US" dirty="0"/>
          </a:p>
        </p:txBody>
      </p:sp>
      <p:sp>
        <p:nvSpPr>
          <p:cNvPr id="12" name="Slide Number Placeholder 11"/>
          <p:cNvSpPr>
            <a:spLocks noGrp="1"/>
          </p:cNvSpPr>
          <p:nvPr>
            <p:ph type="sldNum" sz="quarter" idx="12"/>
          </p:nvPr>
        </p:nvSpPr>
        <p:spPr/>
        <p:txBody>
          <a:bodyPr/>
          <a:lstStyle/>
          <a:p>
            <a:fld id="{0CFEC368-1D7A-4F81-ABF6-AE0E36BAF64C}" type="slidenum">
              <a:rPr lang="en-US" smtClean="0"/>
              <a:pPr/>
              <a:t>2</a:t>
            </a:fld>
            <a:endParaRPr lang="en-US"/>
          </a:p>
        </p:txBody>
      </p:sp>
    </p:spTree>
    <p:extLst>
      <p:ext uri="{BB962C8B-B14F-4D97-AF65-F5344CB8AC3E}">
        <p14:creationId xmlns:p14="http://schemas.microsoft.com/office/powerpoint/2010/main" val="3801743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They asked us (</a:t>
            </a:r>
            <a:r>
              <a:rPr lang="en-US" dirty="0" err="1" smtClean="0"/>
              <a:t>Meziani</a:t>
            </a:r>
            <a:r>
              <a:rPr lang="en-US" dirty="0" smtClean="0"/>
              <a:t>, Milner, </a:t>
            </a:r>
            <a:r>
              <a:rPr lang="en-US" dirty="0" err="1" smtClean="0"/>
              <a:t>Qiu</a:t>
            </a:r>
            <a:r>
              <a:rPr lang="en-US" dirty="0" smtClean="0"/>
              <a:t> &amp; Deshpande) to formulate a draft recommendation bullet for the EIC and also write a 2 page narrative that could be included in the Executive Summaries of the two QCD White Papers.</a:t>
            </a:r>
          </a:p>
          <a:p>
            <a:endParaRPr lang="en-US" dirty="0"/>
          </a:p>
          <a:p>
            <a:r>
              <a:rPr lang="en-US" dirty="0" smtClean="0"/>
              <a:t>A draft was prepared, and sent to a large group of people with a request for comments and suggestions. </a:t>
            </a:r>
          </a:p>
          <a:p>
            <a:pPr lvl="1"/>
            <a:r>
              <a:rPr lang="en-US" dirty="0" smtClean="0"/>
              <a:t>Many responses. Most/All now incorporated/addressed.</a:t>
            </a:r>
          </a:p>
          <a:p>
            <a:pPr marL="274320" lvl="1" indent="0">
              <a:buNone/>
            </a:pPr>
            <a:endParaRPr lang="en-US" dirty="0"/>
          </a:p>
          <a:p>
            <a:r>
              <a:rPr lang="en-US" dirty="0" smtClean="0"/>
              <a:t>We present this in this Joint Session: to get more comments and suggestions… through a discussion</a:t>
            </a:r>
            <a:endParaRPr lang="en-US" dirty="0"/>
          </a:p>
        </p:txBody>
      </p:sp>
      <p:sp>
        <p:nvSpPr>
          <p:cNvPr id="10" name="Date Placeholder 9"/>
          <p:cNvSpPr>
            <a:spLocks noGrp="1"/>
          </p:cNvSpPr>
          <p:nvPr>
            <p:ph type="dt" sz="half" idx="10"/>
          </p:nvPr>
        </p:nvSpPr>
        <p:spPr/>
        <p:txBody>
          <a:bodyPr/>
          <a:lstStyle/>
          <a:p>
            <a:r>
              <a:rPr lang="en-US" smtClean="0"/>
              <a:t>Sunday, September 14, 2014</a:t>
            </a:r>
            <a:endParaRPr lang="en-US"/>
          </a:p>
        </p:txBody>
      </p:sp>
      <p:sp>
        <p:nvSpPr>
          <p:cNvPr id="11" name="Footer Placeholder 10"/>
          <p:cNvSpPr>
            <a:spLocks noGrp="1"/>
          </p:cNvSpPr>
          <p:nvPr>
            <p:ph type="ftr" sz="quarter" idx="11"/>
          </p:nvPr>
        </p:nvSpPr>
        <p:spPr/>
        <p:txBody>
          <a:bodyPr/>
          <a:lstStyle/>
          <a:p>
            <a:pPr algn="r"/>
            <a:r>
              <a:rPr lang="en-US" smtClean="0"/>
              <a:t>EIC recommendation &amp; 2 page narrative</a:t>
            </a:r>
            <a:endParaRPr lang="en-US" dirty="0"/>
          </a:p>
        </p:txBody>
      </p:sp>
      <p:sp>
        <p:nvSpPr>
          <p:cNvPr id="12" name="Slide Number Placeholder 11"/>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30179697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checkerboard(across)">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Discussion</a:t>
            </a:r>
            <a:endParaRPr lang="en-US" cap="none" dirty="0"/>
          </a:p>
        </p:txBody>
      </p:sp>
      <p:sp>
        <p:nvSpPr>
          <p:cNvPr id="3" name="Text Placeholder 2"/>
          <p:cNvSpPr>
            <a:spLocks noGrp="1"/>
          </p:cNvSpPr>
          <p:nvPr>
            <p:ph type="body" idx="1"/>
          </p:nvPr>
        </p:nvSpPr>
        <p:spPr/>
        <p:txBody>
          <a:bodyPr>
            <a:normAutofit fontScale="62500" lnSpcReduction="20000"/>
          </a:bodyPr>
          <a:lstStyle/>
          <a:p>
            <a:r>
              <a:rPr lang="en-US" dirty="0" smtClean="0"/>
              <a:t>We will listen to what you have to say &amp; work at a later time on how best to incorporate your input and address any concerns. </a:t>
            </a:r>
          </a:p>
          <a:p>
            <a:endParaRPr lang="en-US" dirty="0"/>
          </a:p>
          <a:p>
            <a:r>
              <a:rPr lang="en-US" dirty="0" smtClean="0"/>
              <a:t>Please email me your comments: </a:t>
            </a:r>
          </a:p>
          <a:p>
            <a:r>
              <a:rPr lang="en-US" dirty="0" smtClean="0"/>
              <a:t>Subject: “Comment on EIC Recommendation” </a:t>
            </a:r>
          </a:p>
          <a:p>
            <a:r>
              <a:rPr lang="en-US" dirty="0" smtClean="0"/>
              <a:t>Email: </a:t>
            </a:r>
            <a:r>
              <a:rPr lang="en-US" dirty="0" err="1" smtClean="0"/>
              <a:t>abhay.deshpande@stonybrook.edu</a:t>
            </a:r>
            <a:endParaRPr lang="en-US" dirty="0"/>
          </a:p>
        </p:txBody>
      </p:sp>
      <p:sp>
        <p:nvSpPr>
          <p:cNvPr id="4" name="Date Placeholder 3"/>
          <p:cNvSpPr>
            <a:spLocks noGrp="1"/>
          </p:cNvSpPr>
          <p:nvPr>
            <p:ph type="dt" sz="half" idx="10"/>
          </p:nvPr>
        </p:nvSpPr>
        <p:spPr/>
        <p:txBody>
          <a:bodyPr/>
          <a:lstStyle/>
          <a:p>
            <a:r>
              <a:rPr lang="en-US" smtClean="0"/>
              <a:t>Sunday, September 14, 2014</a:t>
            </a:r>
            <a:endParaRPr lang="en-US"/>
          </a:p>
        </p:txBody>
      </p:sp>
      <p:sp>
        <p:nvSpPr>
          <p:cNvPr id="5" name="Footer Placeholder 4"/>
          <p:cNvSpPr>
            <a:spLocks noGrp="1"/>
          </p:cNvSpPr>
          <p:nvPr>
            <p:ph type="ftr" sz="quarter" idx="11"/>
          </p:nvPr>
        </p:nvSpPr>
        <p:spPr/>
        <p:txBody>
          <a:bodyPr/>
          <a:lstStyle/>
          <a:p>
            <a:pPr algn="r"/>
            <a:r>
              <a:rPr lang="en-US" smtClean="0"/>
              <a:t>EIC recommendation &amp; 2 page narrative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4</a:t>
            </a:fld>
            <a:endParaRPr lang="en-US"/>
          </a:p>
        </p:txBody>
      </p:sp>
    </p:spTree>
    <p:extLst>
      <p:ext uri="{BB962C8B-B14F-4D97-AF65-F5344CB8AC3E}">
        <p14:creationId xmlns:p14="http://schemas.microsoft.com/office/powerpoint/2010/main" val="18450895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Draft Recommendation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2600" dirty="0"/>
              <a:t>The </a:t>
            </a:r>
            <a:r>
              <a:rPr lang="en-US" sz="2600" dirty="0" smtClean="0"/>
              <a:t>Electron Ion Collider (EIC) </a:t>
            </a:r>
            <a:r>
              <a:rPr lang="en-US" sz="2600" dirty="0"/>
              <a:t>will, for the first time, precisely </a:t>
            </a:r>
            <a:r>
              <a:rPr lang="en-US" sz="2600" dirty="0">
                <a:solidFill>
                  <a:srgbClr val="0000FF"/>
                </a:solidFill>
              </a:rPr>
              <a:t>image the gluons and sea quarks</a:t>
            </a:r>
            <a:r>
              <a:rPr lang="en-US" sz="2600" dirty="0"/>
              <a:t> in the proton and nuclei, resolve the proton’s internal structure including the origin of its spin, and explore </a:t>
            </a:r>
            <a:r>
              <a:rPr lang="en-US" sz="2600" dirty="0">
                <a:solidFill>
                  <a:srgbClr val="0000FF"/>
                </a:solidFill>
              </a:rPr>
              <a:t>a new QCD frontier of ultra-dense gluon fields </a:t>
            </a:r>
            <a:r>
              <a:rPr lang="en-US" sz="2600" dirty="0"/>
              <a:t>in nuclei at high energy. These advances are made possible by the EIC’s unique capability to collide </a:t>
            </a:r>
            <a:r>
              <a:rPr lang="en-US" sz="2600" dirty="0">
                <a:solidFill>
                  <a:srgbClr val="0000FF"/>
                </a:solidFill>
              </a:rPr>
              <a:t>polarized </a:t>
            </a:r>
            <a:r>
              <a:rPr lang="en-US" sz="2600" dirty="0"/>
              <a:t>electrons with </a:t>
            </a:r>
            <a:r>
              <a:rPr lang="en-US" sz="2600" dirty="0">
                <a:solidFill>
                  <a:srgbClr val="0000FF"/>
                </a:solidFill>
              </a:rPr>
              <a:t>polarized protons and light ions </a:t>
            </a:r>
            <a:r>
              <a:rPr lang="en-US" sz="2600" dirty="0"/>
              <a:t>at </a:t>
            </a:r>
            <a:r>
              <a:rPr lang="en-US" sz="2600" dirty="0">
                <a:solidFill>
                  <a:srgbClr val="0000FF"/>
                </a:solidFill>
              </a:rPr>
              <a:t>unprecedented luminosity </a:t>
            </a:r>
            <a:r>
              <a:rPr lang="en-US" sz="2600" dirty="0"/>
              <a:t>and electrons with </a:t>
            </a:r>
            <a:r>
              <a:rPr lang="en-US" sz="2600" dirty="0">
                <a:solidFill>
                  <a:srgbClr val="0000FF"/>
                </a:solidFill>
              </a:rPr>
              <a:t>heavy nuclei at high energy.</a:t>
            </a:r>
            <a:r>
              <a:rPr lang="en-US" sz="2600" dirty="0"/>
              <a:t> EIC will be absolutely essential to maintain U.S. leadership in fundamental nuclear physics research in the coming decades. </a:t>
            </a:r>
          </a:p>
          <a:p>
            <a:pPr marL="0" indent="0">
              <a:buNone/>
            </a:pPr>
            <a:endParaRPr lang="en-US" sz="2600" dirty="0" smtClean="0"/>
          </a:p>
          <a:p>
            <a:pPr marL="0" indent="0">
              <a:buNone/>
            </a:pPr>
            <a:r>
              <a:rPr lang="en-US" sz="2600" b="1" dirty="0" smtClean="0">
                <a:solidFill>
                  <a:schemeClr val="tx2"/>
                </a:solidFill>
              </a:rPr>
              <a:t>Recommendation:</a:t>
            </a:r>
            <a:endParaRPr lang="en-US" sz="2600" b="1" dirty="0">
              <a:solidFill>
                <a:schemeClr val="tx2"/>
              </a:solidFill>
            </a:endParaRPr>
          </a:p>
          <a:p>
            <a:pPr marL="0" indent="0">
              <a:buNone/>
            </a:pPr>
            <a:r>
              <a:rPr lang="en-US" sz="2600" dirty="0" smtClean="0"/>
              <a:t>A </a:t>
            </a:r>
            <a:r>
              <a:rPr lang="en-US" sz="2600" dirty="0"/>
              <a:t>high luminosity, high-energy polarized Electron Ion Collider (EIC) is the highest priority of the U.S. QCD community for new construction.</a:t>
            </a:r>
          </a:p>
          <a:p>
            <a:pPr marL="0" indent="0">
              <a:buNone/>
            </a:pPr>
            <a:r>
              <a:rPr lang="en-US" sz="2600" dirty="0"/>
              <a:t> </a:t>
            </a:r>
          </a:p>
          <a:p>
            <a:pPr marL="0" indent="0">
              <a:buNone/>
            </a:pPr>
            <a:endParaRPr lang="en-US" dirty="0"/>
          </a:p>
        </p:txBody>
      </p:sp>
      <p:sp>
        <p:nvSpPr>
          <p:cNvPr id="4" name="Date Placeholder 3"/>
          <p:cNvSpPr>
            <a:spLocks noGrp="1"/>
          </p:cNvSpPr>
          <p:nvPr>
            <p:ph type="dt" sz="half" idx="10"/>
          </p:nvPr>
        </p:nvSpPr>
        <p:spPr/>
        <p:txBody>
          <a:bodyPr/>
          <a:lstStyle/>
          <a:p>
            <a:r>
              <a:rPr lang="en-US" smtClean="0"/>
              <a:t>Sunday, September 14, 2014</a:t>
            </a:r>
            <a:endParaRPr lang="en-US"/>
          </a:p>
        </p:txBody>
      </p:sp>
      <p:sp>
        <p:nvSpPr>
          <p:cNvPr id="5" name="Footer Placeholder 4"/>
          <p:cNvSpPr>
            <a:spLocks noGrp="1"/>
          </p:cNvSpPr>
          <p:nvPr>
            <p:ph type="ftr" sz="quarter" idx="11"/>
          </p:nvPr>
        </p:nvSpPr>
        <p:spPr/>
        <p:txBody>
          <a:bodyPr/>
          <a:lstStyle/>
          <a:p>
            <a:pPr algn="r"/>
            <a:r>
              <a:rPr lang="en-US" smtClean="0"/>
              <a:t>EIC recommendation &amp; 2 page narrative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5</a:t>
            </a:fld>
            <a:endParaRPr lang="en-US"/>
          </a:p>
        </p:txBody>
      </p:sp>
    </p:spTree>
    <p:extLst>
      <p:ext uri="{BB962C8B-B14F-4D97-AF65-F5344CB8AC3E}">
        <p14:creationId xmlns:p14="http://schemas.microsoft.com/office/powerpoint/2010/main" val="31310264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Draft Recommendation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EIC will </a:t>
            </a:r>
            <a:r>
              <a:rPr lang="en-US" dirty="0">
                <a:solidFill>
                  <a:srgbClr val="0000FF"/>
                </a:solidFill>
              </a:rPr>
              <a:t>image the gluons and sea quarks</a:t>
            </a:r>
            <a:r>
              <a:rPr lang="en-US" dirty="0"/>
              <a:t> in the proton and nuclei with unprecedented precision and probe their </a:t>
            </a:r>
            <a:r>
              <a:rPr lang="en-US" b="1" i="1" dirty="0"/>
              <a:t>multi-body correlations in detail, providing access for the first time to this fundamental aspect in QCD</a:t>
            </a:r>
            <a:r>
              <a:rPr lang="en-US" dirty="0"/>
              <a:t>. It will resolve </a:t>
            </a:r>
            <a:r>
              <a:rPr lang="en-US" b="1" i="1" dirty="0"/>
              <a:t>definitively</a:t>
            </a:r>
            <a:r>
              <a:rPr lang="en-US" dirty="0"/>
              <a:t> the proton’s internal structure including the origin of its spin, and explore</a:t>
            </a:r>
            <a:r>
              <a:rPr lang="en-US" dirty="0">
                <a:solidFill>
                  <a:srgbClr val="0000FF"/>
                </a:solidFill>
              </a:rPr>
              <a:t> QCD frontier of ultra-dense gluon fields </a:t>
            </a:r>
            <a:r>
              <a:rPr lang="en-US" dirty="0"/>
              <a:t>in nuclei at high energy. These advances are made possible by the EIC’s unique capability to collide </a:t>
            </a:r>
            <a:r>
              <a:rPr lang="en-US" dirty="0">
                <a:solidFill>
                  <a:srgbClr val="0000FF"/>
                </a:solidFill>
              </a:rPr>
              <a:t>polarized </a:t>
            </a:r>
            <a:r>
              <a:rPr lang="en-US" dirty="0"/>
              <a:t>electrons with </a:t>
            </a:r>
            <a:r>
              <a:rPr lang="en-US" dirty="0">
                <a:solidFill>
                  <a:srgbClr val="0000FF"/>
                </a:solidFill>
              </a:rPr>
              <a:t>polarized protons and light ions </a:t>
            </a:r>
            <a:r>
              <a:rPr lang="en-US" dirty="0"/>
              <a:t>at </a:t>
            </a:r>
            <a:r>
              <a:rPr lang="en-US" dirty="0">
                <a:solidFill>
                  <a:srgbClr val="0000FF"/>
                </a:solidFill>
              </a:rPr>
              <a:t>unprecedented luminosity </a:t>
            </a:r>
            <a:r>
              <a:rPr lang="en-US" dirty="0"/>
              <a:t>and electrons with </a:t>
            </a:r>
            <a:r>
              <a:rPr lang="en-US" dirty="0">
                <a:solidFill>
                  <a:srgbClr val="0000FF"/>
                </a:solidFill>
              </a:rPr>
              <a:t>heavy nuclei at high energy.</a:t>
            </a:r>
            <a:r>
              <a:rPr lang="en-US" dirty="0"/>
              <a:t> EIC will be absolutely essential to maintain U.S. leadership in fundamental nuclear physics research in the coming decades. </a:t>
            </a:r>
          </a:p>
          <a:p>
            <a:pPr marL="0" indent="0">
              <a:buNone/>
            </a:pPr>
            <a:endParaRPr lang="en-US" dirty="0" smtClean="0"/>
          </a:p>
          <a:p>
            <a:pPr marL="0" indent="0">
              <a:buNone/>
            </a:pPr>
            <a:r>
              <a:rPr lang="en-US" b="1" dirty="0" smtClean="0">
                <a:solidFill>
                  <a:srgbClr val="D2533C"/>
                </a:solidFill>
              </a:rPr>
              <a:t>Recommendation:</a:t>
            </a:r>
          </a:p>
          <a:p>
            <a:pPr marL="0" indent="0">
              <a:buNone/>
            </a:pPr>
            <a:r>
              <a:rPr lang="en-US" dirty="0" smtClean="0"/>
              <a:t>A </a:t>
            </a:r>
            <a:r>
              <a:rPr lang="en-US" dirty="0"/>
              <a:t>high luminosity, high-energy polarized Electron Ion Collider (EIC) is the highest priority of the U.S. QCD community for new construction.</a:t>
            </a:r>
          </a:p>
          <a:p>
            <a:pPr marL="0" indent="0">
              <a:buNone/>
            </a:pPr>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smtClean="0"/>
              <a:t>Sunday, September 14, 2014</a:t>
            </a:r>
            <a:endParaRPr lang="en-US"/>
          </a:p>
        </p:txBody>
      </p:sp>
      <p:sp>
        <p:nvSpPr>
          <p:cNvPr id="5" name="Footer Placeholder 4"/>
          <p:cNvSpPr>
            <a:spLocks noGrp="1"/>
          </p:cNvSpPr>
          <p:nvPr>
            <p:ph type="ftr" sz="quarter" idx="11"/>
          </p:nvPr>
        </p:nvSpPr>
        <p:spPr/>
        <p:txBody>
          <a:bodyPr/>
          <a:lstStyle/>
          <a:p>
            <a:pPr algn="r"/>
            <a:r>
              <a:rPr lang="en-US" smtClean="0"/>
              <a:t>EIC recommendation &amp; 2 page narrative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6</a:t>
            </a:fld>
            <a:endParaRPr lang="en-US"/>
          </a:p>
        </p:txBody>
      </p:sp>
      <p:sp>
        <p:nvSpPr>
          <p:cNvPr id="7" name="TextBox 6"/>
          <p:cNvSpPr txBox="1"/>
          <p:nvPr/>
        </p:nvSpPr>
        <p:spPr>
          <a:xfrm>
            <a:off x="6250109" y="877669"/>
            <a:ext cx="2830075" cy="646331"/>
          </a:xfrm>
          <a:prstGeom prst="rect">
            <a:avLst/>
          </a:prstGeom>
        </p:spPr>
        <p:style>
          <a:lnRef idx="1">
            <a:schemeClr val="accent5"/>
          </a:lnRef>
          <a:fillRef idx="3">
            <a:schemeClr val="accent5"/>
          </a:fillRef>
          <a:effectRef idx="2">
            <a:schemeClr val="accent5"/>
          </a:effectRef>
          <a:fontRef idx="minor">
            <a:schemeClr val="lt1"/>
          </a:fontRef>
        </p:style>
        <p:txBody>
          <a:bodyPr wrap="none" rtlCol="0">
            <a:spAutoFit/>
          </a:bodyPr>
          <a:lstStyle/>
          <a:p>
            <a:r>
              <a:rPr lang="en-US" b="1" i="1" dirty="0" smtClean="0"/>
              <a:t>Example: Recent input </a:t>
            </a:r>
          </a:p>
          <a:p>
            <a:r>
              <a:rPr lang="en-US" b="1" i="1" dirty="0" smtClean="0"/>
              <a:t>from PJ </a:t>
            </a:r>
            <a:endParaRPr lang="en-US" b="1" i="1" dirty="0"/>
          </a:p>
        </p:txBody>
      </p:sp>
      <p:sp>
        <p:nvSpPr>
          <p:cNvPr id="8" name="Curved Left Arrow 7"/>
          <p:cNvSpPr/>
          <p:nvPr/>
        </p:nvSpPr>
        <p:spPr>
          <a:xfrm>
            <a:off x="8592370" y="1306284"/>
            <a:ext cx="333916" cy="919239"/>
          </a:xfrm>
          <a:prstGeom prst="curved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524291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cap="none" dirty="0" smtClean="0"/>
              <a:t>The 2 page narrative for the QCD White Paper Executive Summary(</a:t>
            </a:r>
            <a:r>
              <a:rPr lang="en-US" cap="none" dirty="0" err="1" smtClean="0"/>
              <a:t>ies</a:t>
            </a:r>
            <a:r>
              <a:rPr lang="en-US" cap="none" dirty="0" smtClean="0"/>
              <a:t>)</a:t>
            </a:r>
            <a:endParaRPr lang="en-US" cap="none"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Sunday, September 14, 2014</a:t>
            </a:r>
            <a:endParaRPr lang="en-US"/>
          </a:p>
        </p:txBody>
      </p:sp>
      <p:sp>
        <p:nvSpPr>
          <p:cNvPr id="5" name="Footer Placeholder 4"/>
          <p:cNvSpPr>
            <a:spLocks noGrp="1"/>
          </p:cNvSpPr>
          <p:nvPr>
            <p:ph type="ftr" sz="quarter" idx="11"/>
          </p:nvPr>
        </p:nvSpPr>
        <p:spPr/>
        <p:txBody>
          <a:bodyPr/>
          <a:lstStyle/>
          <a:p>
            <a:pPr algn="r"/>
            <a:r>
              <a:rPr lang="en-US" smtClean="0"/>
              <a:t>EIC recommendation &amp; 2 page narrative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7</a:t>
            </a:fld>
            <a:endParaRPr lang="en-US"/>
          </a:p>
        </p:txBody>
      </p:sp>
    </p:spTree>
    <p:extLst>
      <p:ext uri="{BB962C8B-B14F-4D97-AF65-F5344CB8AC3E}">
        <p14:creationId xmlns:p14="http://schemas.microsoft.com/office/powerpoint/2010/main" val="362640525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Content Placeholder 7"/>
          <p:cNvSpPr>
            <a:spLocks noGrp="1"/>
          </p:cNvSpPr>
          <p:nvPr>
            <p:ph sz="half" idx="1"/>
          </p:nvPr>
        </p:nvSpPr>
        <p:spPr/>
        <p:txBody>
          <a:bodyPr>
            <a:noAutofit/>
          </a:bodyPr>
          <a:lstStyle/>
          <a:p>
            <a:pPr marL="0" indent="0" algn="just">
              <a:buNone/>
            </a:pPr>
            <a:r>
              <a:rPr lang="en-US" sz="700" dirty="0"/>
              <a:t>Atomic nuclei are built from protons and neutrons, which themselves are composed of quarks that are bound together by gluons. Neither quarks nor gluons appear in isolation. Unlike quarks, gluons do not carry an electric charge and are thus not </a:t>
            </a:r>
            <a:r>
              <a:rPr lang="en-US" sz="700" i="1" dirty="0"/>
              <a:t>directly</a:t>
            </a:r>
            <a:r>
              <a:rPr lang="en-US" sz="700" dirty="0"/>
              <a:t> visible to electrons, photons, and other common probes of the structure of matter. Gluons’ role in forming the visible matter in the universe remains largely un-understood. </a:t>
            </a:r>
          </a:p>
          <a:p>
            <a:pPr marL="0" indent="0" algn="just">
              <a:buNone/>
            </a:pPr>
            <a:r>
              <a:rPr lang="en-US" sz="700" dirty="0"/>
              <a:t> </a:t>
            </a:r>
          </a:p>
          <a:p>
            <a:pPr marL="0" indent="0" algn="just">
              <a:buNone/>
            </a:pPr>
            <a:r>
              <a:rPr lang="en-US" sz="700" dirty="0"/>
              <a:t>The Electron Ion Collide (EIC) with its unique capability to collide polarized electrons with polarized protons and light ions at unprecedented luminosity, and with heavy nuclei at high energy, will be a precision microscope to explore how gluons bind quarks to form protons and nuclei at the heart of the visible matter. By precisely imaging gluons and sea quarks inside the proton and nuclei, the EIC will address some of the deepest and most puzzling questions nuclear physicists ask:</a:t>
            </a:r>
          </a:p>
          <a:p>
            <a:pPr marL="0" lvl="0" indent="0" algn="just">
              <a:buNone/>
            </a:pPr>
            <a:r>
              <a:rPr lang="en-US" sz="700" dirty="0"/>
              <a:t>Where are the gluons and sea quarks, and their spins, distributed in space and momentum inside the nucleon? What is the role of the orbital motion of sea quarks and gluons in building the nucleon spin?</a:t>
            </a:r>
          </a:p>
          <a:p>
            <a:pPr marL="0" lvl="0" indent="0" algn="just">
              <a:buNone/>
            </a:pPr>
            <a:r>
              <a:rPr lang="en-US" sz="700" dirty="0"/>
              <a:t>What happens when gluons are packed densely inside a large nucleus? Does the gluon density saturate, and if so, how? Does this mechanism give rise to a universal component of matter in all nuclei, even the proton, when viewed at close to the speed of light?</a:t>
            </a:r>
          </a:p>
          <a:p>
            <a:pPr marL="0" lvl="0" indent="0" algn="just">
              <a:buNone/>
            </a:pPr>
            <a:r>
              <a:rPr lang="en-US" sz="700" dirty="0"/>
              <a:t>How does the nuclear environment affect the distributions of quarks and gluons and their interactions in nuclei? How does nuclear matter respond to a fast moving color charge passing through it? How do quarks dress themselves to become hadrons?</a:t>
            </a:r>
          </a:p>
          <a:p>
            <a:pPr marL="0" indent="0" algn="just">
              <a:buNone/>
            </a:pPr>
            <a:r>
              <a:rPr lang="en-US" sz="700" dirty="0"/>
              <a:t> </a:t>
            </a:r>
          </a:p>
          <a:p>
            <a:pPr marL="0" indent="0" algn="just">
              <a:buNone/>
            </a:pPr>
            <a:r>
              <a:rPr lang="en-US" sz="700" dirty="0"/>
              <a:t>Quantum Chromo-Dynamics (QCD), the gauge theory of the strong interaction, not only determines the structure of hadrons but also provides the fundamental framework to understand the properties and structure of atomic nuclei at all energy scales in the universe.  QCD is based on the exchange of massless gauge bosons called </a:t>
            </a:r>
            <a:r>
              <a:rPr lang="en-US" sz="700" i="1" dirty="0"/>
              <a:t>gluons</a:t>
            </a:r>
            <a:r>
              <a:rPr lang="en-US" sz="700" dirty="0"/>
              <a:t> between the constituents of hadrons, </a:t>
            </a:r>
            <a:r>
              <a:rPr lang="en-US" sz="700" i="1" dirty="0"/>
              <a:t>quarks. </a:t>
            </a:r>
            <a:r>
              <a:rPr lang="en-US" sz="700" dirty="0"/>
              <a:t>Without gluons there would be no protons, no neutrons, and no atomic nuclei. The interactions between gluons and quarks, and among gluons themselves, determine the unique features of the strong interactions. Understanding the interior structure and interactions of nucleons and nuclei in terms of the properties and dynamics of the quarks and gluons as dictated by QCD is thus a fundamental and central goal of modern nuclear physics.</a:t>
            </a:r>
          </a:p>
          <a:p>
            <a:pPr marL="0" indent="0" algn="just">
              <a:buNone/>
            </a:pPr>
            <a:r>
              <a:rPr lang="en-US" sz="700" dirty="0"/>
              <a:t> </a:t>
            </a:r>
          </a:p>
          <a:p>
            <a:pPr marL="0" indent="0" algn="just">
              <a:buNone/>
            </a:pPr>
            <a:r>
              <a:rPr lang="en-US" sz="700" dirty="0"/>
              <a:t>A full understanding of QCD, especially in the regime relevant to the structure and properties of hadrons and nuclei, demands a new era of precision measurements that are capable of probing the structure of these particles in its full complexity. Theoretical advances over the past decade have resulted in the development of a powerful formalism that provides quantitative links between such measurements and the questions QCD physicists are trying to answer, such as the gluon </a:t>
            </a:r>
          </a:p>
        </p:txBody>
      </p:sp>
      <p:sp>
        <p:nvSpPr>
          <p:cNvPr id="9" name="Content Placeholder 8"/>
          <p:cNvSpPr>
            <a:spLocks noGrp="1"/>
          </p:cNvSpPr>
          <p:nvPr>
            <p:ph sz="half" idx="2"/>
          </p:nvPr>
        </p:nvSpPr>
        <p:spPr/>
        <p:txBody>
          <a:bodyPr>
            <a:normAutofit fontScale="25000" lnSpcReduction="20000"/>
          </a:bodyPr>
          <a:lstStyle/>
          <a:p>
            <a:pPr algn="just"/>
            <a:r>
              <a:rPr lang="en-US" dirty="0"/>
              <a:t>distribution in the proton, the fraction of the proton spin carried by sea quarks, and the scale at which the gluon density in a heavy nucleus saturates. A second important advance in recent years is the increasing precision and reach of </a:t>
            </a:r>
            <a:r>
              <a:rPr lang="en-US" i="1" dirty="0" err="1"/>
              <a:t>ab</a:t>
            </a:r>
            <a:r>
              <a:rPr lang="en-US" i="1" dirty="0"/>
              <a:t> initio</a:t>
            </a:r>
            <a:r>
              <a:rPr lang="en-US" dirty="0"/>
              <a:t> calculations performed with lattice QCD techniques. Using the experimental data from an EIC, physicists will, be able to undertake the detailed comparative study between experimental measurements and the predictions made by lattice QCD, as well as elucidate aspects of the structure of hadrons and nuclei that are still beyond the reach of lattice calculations.</a:t>
            </a:r>
          </a:p>
          <a:p>
            <a:pPr algn="just"/>
            <a:r>
              <a:rPr lang="en-US" dirty="0"/>
              <a:t> </a:t>
            </a:r>
            <a:endParaRPr lang="en-US" sz="3200" dirty="0"/>
          </a:p>
          <a:p>
            <a:pPr algn="just"/>
            <a:r>
              <a:rPr lang="en-US" sz="3200" dirty="0"/>
              <a:t>The experimental study of how hadrons and nuclei emerge from the laws of QCD is a high scientific priority. Two world-leading facilities in the U.S., CEBAF at Jefferson Lab and RHIC at BNL, are international centers for the study of nuclear QCD.  With the increase of its beam energy to 12 </a:t>
            </a:r>
            <a:r>
              <a:rPr lang="en-US" sz="3200" dirty="0" err="1"/>
              <a:t>GeV</a:t>
            </a:r>
            <a:r>
              <a:rPr lang="en-US" sz="3200" dirty="0"/>
              <a:t>, Jefferson Lab operates a unique electron microscope that will precisely and systematically map the structure of protons and other nuclei in the valence quark region, and search for new types of hadrons with yet unobserved structure. In addition to its discovery and continuing exploration of the strongly coupled quark gluon plasma (QGP), RHIC has used its unique capability as a polarized proton collider to make a first direct determination of the contribution of the gluons to the proton’s spin. </a:t>
            </a:r>
          </a:p>
          <a:p>
            <a:pPr algn="just"/>
            <a:r>
              <a:rPr lang="en-US" sz="3200" dirty="0"/>
              <a:t> </a:t>
            </a:r>
          </a:p>
          <a:p>
            <a:pPr algn="just"/>
            <a:r>
              <a:rPr lang="en-US" sz="3200" dirty="0"/>
              <a:t>A high energy, high luminosity polarized EIC will extend these capabilities to image the transverse momentum and position distributions of quarks and gluons inside fast moving hadrons. The EIC will be a true “QCD Laboratory”, unique of its kind in the world. In addition to providing three-dimensional images of the confined motion of quarks and gluons and their spatial distributions, the EIC will study the way in which gluons interact with each other by splitting and fusing.  When hadrons move at nearly the speed of light, the low-momentum gluons contained in their wave functions become experimentally accessible.  By colliding electrons with heavy nuclei, the EIC will provide access to a conjectured, if not fully confirmed, regime of matter where abundant gluons dominate its behavior.  Such universal cold gluon matter is an emergent phenomenon of QCD dynamics.  Its properties and its underlying QCD dynamics are critically important for understanding the dynamical origin of the creation of the almost perfect liquid Quark Gluon Plasma (QGP) from the collision of two relativistic heavy ions.  </a:t>
            </a:r>
          </a:p>
          <a:p>
            <a:pPr algn="just"/>
            <a:r>
              <a:rPr lang="en-US" sz="3200" b="1" dirty="0"/>
              <a:t> </a:t>
            </a:r>
            <a:endParaRPr lang="en-US" sz="3200" dirty="0"/>
          </a:p>
          <a:p>
            <a:pPr algn="just"/>
            <a:r>
              <a:rPr lang="en-US" sz="3200" dirty="0"/>
              <a:t>The EIC was designated in the 2007 Nuclear Physics Long Range Plan as “</a:t>
            </a:r>
            <a:r>
              <a:rPr lang="en-US" sz="3200" i="1" dirty="0"/>
              <a:t>embodying the vision for reaching the next QCD frontier</a:t>
            </a:r>
            <a:r>
              <a:rPr lang="en-US" sz="3200" dirty="0"/>
              <a:t>”.  In 2013 the NSAC Subcommittee report on Future Scientific Facilities declared an EIC to be “</a:t>
            </a:r>
            <a:r>
              <a:rPr lang="en-US" sz="3200" i="1" dirty="0"/>
              <a:t>absolutely essential in its ability to contribute to the world-leading science in the next decade</a:t>
            </a:r>
            <a:r>
              <a:rPr lang="en-US" sz="3200" dirty="0"/>
              <a:t>”. The EIC will extend the current scientific programs at the CEBAF and RHIC in dramatic and fundamentally important ways.  Its versatile range of kinematics, beam species and polarization will allow the most central questions to be addressed at a single facility, thereby maintaining U. S. leadership in a central area of fundamental physics research.</a:t>
            </a:r>
          </a:p>
          <a:p>
            <a:pPr algn="just"/>
            <a:endParaRPr lang="en-US" sz="3200" dirty="0"/>
          </a:p>
        </p:txBody>
      </p:sp>
      <p:sp>
        <p:nvSpPr>
          <p:cNvPr id="4" name="Date Placeholder 3"/>
          <p:cNvSpPr>
            <a:spLocks noGrp="1"/>
          </p:cNvSpPr>
          <p:nvPr>
            <p:ph type="dt" sz="half" idx="10"/>
          </p:nvPr>
        </p:nvSpPr>
        <p:spPr/>
        <p:txBody>
          <a:bodyPr/>
          <a:lstStyle/>
          <a:p>
            <a:r>
              <a:rPr lang="en-US" smtClean="0"/>
              <a:t>Sunday, September 14, 2014</a:t>
            </a:r>
            <a:endParaRPr lang="en-US"/>
          </a:p>
        </p:txBody>
      </p:sp>
      <p:sp>
        <p:nvSpPr>
          <p:cNvPr id="5" name="Footer Placeholder 4"/>
          <p:cNvSpPr>
            <a:spLocks noGrp="1"/>
          </p:cNvSpPr>
          <p:nvPr>
            <p:ph type="ftr" sz="quarter" idx="11"/>
          </p:nvPr>
        </p:nvSpPr>
        <p:spPr/>
        <p:txBody>
          <a:bodyPr/>
          <a:lstStyle/>
          <a:p>
            <a:pPr algn="r"/>
            <a:r>
              <a:rPr lang="en-US" smtClean="0"/>
              <a:t>EIC recommendation &amp; 2 page narrative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8</a:t>
            </a:fld>
            <a:endParaRPr lang="en-US"/>
          </a:p>
        </p:txBody>
      </p:sp>
    </p:spTree>
    <p:extLst>
      <p:ext uri="{BB962C8B-B14F-4D97-AF65-F5344CB8AC3E}">
        <p14:creationId xmlns:p14="http://schemas.microsoft.com/office/powerpoint/2010/main" val="8189191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PX: “Emphasis in this paragraph”</a:t>
            </a:r>
            <a:endParaRPr lang="en-US" dirty="0"/>
          </a:p>
        </p:txBody>
      </p:sp>
      <p:sp>
        <p:nvSpPr>
          <p:cNvPr id="3" name="Content Placeholder 2"/>
          <p:cNvSpPr>
            <a:spLocks noGrp="1"/>
          </p:cNvSpPr>
          <p:nvPr>
            <p:ph idx="1"/>
          </p:nvPr>
        </p:nvSpPr>
        <p:spPr/>
        <p:txBody>
          <a:bodyPr/>
          <a:lstStyle/>
          <a:p>
            <a:pPr marL="0" indent="0">
              <a:buNone/>
            </a:pPr>
            <a:r>
              <a:rPr lang="en-US" dirty="0" smtClean="0"/>
              <a:t>Blah blah blah..</a:t>
            </a:r>
          </a:p>
          <a:p>
            <a:pPr marL="0" indent="0">
              <a:buNone/>
            </a:pPr>
            <a:endParaRPr lang="en-US" dirty="0"/>
          </a:p>
          <a:p>
            <a:pPr marL="0" indent="0">
              <a:buNone/>
            </a:pPr>
            <a:r>
              <a:rPr lang="en-US" dirty="0" smtClean="0"/>
              <a:t>Blah, blah</a:t>
            </a:r>
            <a:r>
              <a:rPr lang="en-US" dirty="0" smtClean="0">
                <a:solidFill>
                  <a:srgbClr val="0000FF"/>
                </a:solidFill>
              </a:rPr>
              <a:t>, important </a:t>
            </a:r>
            <a:r>
              <a:rPr lang="en-US" dirty="0" err="1" smtClean="0">
                <a:solidFill>
                  <a:srgbClr val="0000FF"/>
                </a:solidFill>
              </a:rPr>
              <a:t>Bla</a:t>
            </a:r>
            <a:r>
              <a:rPr lang="en-US" dirty="0" smtClean="0">
                <a:solidFill>
                  <a:srgbClr val="0000FF"/>
                </a:solidFill>
              </a:rPr>
              <a:t>, important </a:t>
            </a:r>
            <a:r>
              <a:rPr lang="en-US" dirty="0" err="1" smtClean="0">
                <a:solidFill>
                  <a:srgbClr val="0000FF"/>
                </a:solidFill>
              </a:rPr>
              <a:t>bla</a:t>
            </a:r>
            <a:r>
              <a:rPr lang="en-US" dirty="0" smtClean="0"/>
              <a:t>,</a:t>
            </a:r>
          </a:p>
          <a:p>
            <a:pPr marL="0" indent="0">
              <a:buNone/>
            </a:pPr>
            <a:endParaRPr lang="en-US" dirty="0"/>
          </a:p>
          <a:p>
            <a:pPr marL="0" indent="0">
              <a:buNone/>
            </a:pPr>
            <a:r>
              <a:rPr lang="en-US" dirty="0" smtClean="0"/>
              <a:t>Blah, blah</a:t>
            </a:r>
            <a:endParaRPr lang="en-US" dirty="0"/>
          </a:p>
        </p:txBody>
      </p:sp>
      <p:sp>
        <p:nvSpPr>
          <p:cNvPr id="4" name="Date Placeholder 3"/>
          <p:cNvSpPr>
            <a:spLocks noGrp="1"/>
          </p:cNvSpPr>
          <p:nvPr>
            <p:ph type="dt" sz="half" idx="10"/>
          </p:nvPr>
        </p:nvSpPr>
        <p:spPr/>
        <p:txBody>
          <a:bodyPr/>
          <a:lstStyle/>
          <a:p>
            <a:r>
              <a:rPr lang="en-US" smtClean="0"/>
              <a:t>Sunday, September 14, 2014</a:t>
            </a:r>
            <a:endParaRPr lang="en-US"/>
          </a:p>
        </p:txBody>
      </p:sp>
      <p:sp>
        <p:nvSpPr>
          <p:cNvPr id="5" name="Footer Placeholder 4"/>
          <p:cNvSpPr>
            <a:spLocks noGrp="1"/>
          </p:cNvSpPr>
          <p:nvPr>
            <p:ph type="ftr" sz="quarter" idx="11"/>
          </p:nvPr>
        </p:nvSpPr>
        <p:spPr/>
        <p:txBody>
          <a:bodyPr/>
          <a:lstStyle/>
          <a:p>
            <a:pPr algn="r"/>
            <a:r>
              <a:rPr lang="en-US" smtClean="0"/>
              <a:t>EIC recommendation &amp; 2 page narrative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9</a:t>
            </a:fld>
            <a:endParaRPr lang="en-US"/>
          </a:p>
        </p:txBody>
      </p:sp>
    </p:spTree>
    <p:extLst>
      <p:ext uri="{BB962C8B-B14F-4D97-AF65-F5344CB8AC3E}">
        <p14:creationId xmlns:p14="http://schemas.microsoft.com/office/powerpoint/2010/main" val="179592592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950</TotalTime>
  <Words>2245</Words>
  <Application>Microsoft Macintosh PowerPoint</Application>
  <PresentationFormat>On-screen Show (4:3)</PresentationFormat>
  <Paragraphs>136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The EIC Recommendation &amp; a 2 page narrative: A discussion</vt:lpstr>
      <vt:lpstr>PowerPoint Presentation</vt:lpstr>
      <vt:lpstr>PowerPoint Presentation</vt:lpstr>
      <vt:lpstr>Discussion</vt:lpstr>
      <vt:lpstr>Draft Recommendation </vt:lpstr>
      <vt:lpstr>Draft Recommendation </vt:lpstr>
      <vt:lpstr>The 2 page narrative for the QCD White Paper Executive Summary(ies)</vt:lpstr>
      <vt:lpstr>PowerPoint Presentation</vt:lpstr>
      <vt:lpstr>PX: “Emphasis in this paragraph”</vt:lpstr>
      <vt:lpstr>P1: Gluons in nature: importance, un-understood</vt:lpstr>
      <vt:lpstr>P2: Define EIC &amp; what it will do:</vt:lpstr>
      <vt:lpstr>Science of EIC</vt:lpstr>
      <vt:lpstr>P3: The critical role of gluons in QCD</vt:lpstr>
      <vt:lpstr>P4: Tools developed. Ready for new era of QCD studies…</vt:lpstr>
      <vt:lpstr>P5: Significance of existing facilities…</vt:lpstr>
      <vt:lpstr>P6: EIC’s potential to go beyond….</vt:lpstr>
      <vt:lpstr>P7: “EIC” since the last LRP &amp; US leadership</vt:lpstr>
    </vt:vector>
  </TitlesOfParts>
  <Company>Stony Brook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EIC Recommendation &amp; a 2 page narrative</dc:title>
  <dc:creator>Abhay Deshpande</dc:creator>
  <cp:lastModifiedBy>Abhay Deshpande</cp:lastModifiedBy>
  <cp:revision>38</cp:revision>
  <cp:lastPrinted>2014-09-14T11:28:15Z</cp:lastPrinted>
  <dcterms:created xsi:type="dcterms:W3CDTF">2014-09-13T15:29:44Z</dcterms:created>
  <dcterms:modified xsi:type="dcterms:W3CDTF">2014-09-14T14:20:52Z</dcterms:modified>
</cp:coreProperties>
</file>