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93" r:id="rId2"/>
    <p:sldId id="3198" r:id="rId3"/>
    <p:sldId id="3201" r:id="rId4"/>
    <p:sldId id="3202" r:id="rId5"/>
    <p:sldId id="3203" r:id="rId6"/>
    <p:sldId id="3208" r:id="rId7"/>
    <p:sldId id="3209" r:id="rId8"/>
    <p:sldId id="3212" r:id="rId9"/>
    <p:sldId id="3204" r:id="rId10"/>
    <p:sldId id="3215" r:id="rId11"/>
    <p:sldId id="3205" r:id="rId12"/>
    <p:sldId id="3218" r:id="rId13"/>
    <p:sldId id="3206" r:id="rId14"/>
    <p:sldId id="3197" r:id="rId15"/>
    <p:sldId id="3196" r:id="rId16"/>
    <p:sldId id="3195" r:id="rId17"/>
    <p:sldId id="3207" r:id="rId18"/>
    <p:sldId id="261" r:id="rId19"/>
    <p:sldId id="3192" r:id="rId20"/>
    <p:sldId id="3210" r:id="rId21"/>
    <p:sldId id="3222" r:id="rId22"/>
    <p:sldId id="3220" r:id="rId23"/>
    <p:sldId id="3221" r:id="rId24"/>
    <p:sldId id="32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93883" autoAdjust="0"/>
  </p:normalViewPr>
  <p:slideViewPr>
    <p:cSldViewPr snapToObjects="1">
      <p:cViewPr varScale="1">
        <p:scale>
          <a:sx n="156" d="100"/>
          <a:sy n="156" d="100"/>
        </p:scale>
        <p:origin x="260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Factor</a:t>
            </a:r>
            <a:r>
              <a:rPr lang="de-DE" dirty="0"/>
              <a:t> 2 in </a:t>
            </a:r>
            <a:r>
              <a:rPr lang="de-DE" dirty="0" err="1"/>
              <a:t>intensity</a:t>
            </a:r>
            <a:r>
              <a:rPr lang="de-DE" dirty="0"/>
              <a:t>, </a:t>
            </a:r>
            <a:r>
              <a:rPr lang="de-DE" dirty="0" err="1"/>
              <a:t>factor</a:t>
            </a:r>
            <a:r>
              <a:rPr lang="de-DE" dirty="0"/>
              <a:t> 2.5 in </a:t>
            </a:r>
            <a:r>
              <a:rPr lang="de-DE" dirty="0" err="1"/>
              <a:t>brightness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6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0C7E-D531-E84B-BA1C-C9C21EA5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3116-2D51-DB49-94F1-196805E39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9B276-FD89-2145-A5A8-716627D2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05DE-4719-AF47-937F-B10ED7B5E73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B1618-D21F-E14B-87CD-D312BA72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4A9D9-EA14-9B4E-8242-C83DF288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B33E-92FA-0448-A236-DCB411053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J. Mnich | European Strategy for Particle Physics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J. Mnich | European Strategy for Particle Physics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  <p:sldLayoutId id="2147483679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382" y="2132856"/>
            <a:ext cx="3014428" cy="1065742"/>
          </a:xfrm>
        </p:spPr>
        <p:txBody>
          <a:bodyPr/>
          <a:lstStyle/>
          <a:p>
            <a:r>
              <a:rPr lang="de-DE" dirty="0"/>
              <a:t>Joachim Mnich </a:t>
            </a:r>
          </a:p>
          <a:p>
            <a:r>
              <a:rPr lang="de-DE" dirty="0"/>
              <a:t>CERN</a:t>
            </a:r>
          </a:p>
          <a:p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2020 Update </a:t>
            </a:r>
            <a:br>
              <a:rPr lang="de-DE" dirty="0"/>
            </a:br>
            <a:r>
              <a:rPr lang="de-DE" dirty="0"/>
              <a:t>European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Physics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882580" cy="365125"/>
          </a:xfrm>
        </p:spPr>
        <p:txBody>
          <a:bodyPr/>
          <a:lstStyle/>
          <a:p>
            <a:r>
              <a:rPr lang="en-US" dirty="0"/>
              <a:t>April 16,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5C75B64-F8D1-40DC-828A-B9479BAC4779}"/>
              </a:ext>
            </a:extLst>
          </p:cNvPr>
          <p:cNvSpPr/>
          <p:nvPr/>
        </p:nvSpPr>
        <p:spPr>
          <a:xfrm>
            <a:off x="911424" y="4157421"/>
            <a:ext cx="6096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XXVIII International Workshop on Deep-Inelastic Scattering and Related Subjects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Virtual Event @ Stony Brook University, April 12-16, 2021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43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FCC </a:t>
            </a:r>
            <a:r>
              <a:rPr lang="de-DE" dirty="0" err="1"/>
              <a:t>Feasibility</a:t>
            </a:r>
            <a:r>
              <a:rPr lang="de-DE" dirty="0"/>
              <a:t> Study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8E1B75-92BB-4E30-8A13-70E9D7517220}"/>
              </a:ext>
            </a:extLst>
          </p:cNvPr>
          <p:cNvSpPr txBox="1"/>
          <p:nvPr/>
        </p:nvSpPr>
        <p:spPr>
          <a:xfrm>
            <a:off x="268944" y="1030710"/>
            <a:ext cx="5009957" cy="498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rgbClr val="303030"/>
                </a:solidFill>
              </a:rPr>
              <a:t>CERN </a:t>
            </a:r>
            <a:r>
              <a:rPr lang="de-DE" dirty="0" err="1">
                <a:solidFill>
                  <a:srgbClr val="303030"/>
                </a:solidFill>
              </a:rPr>
              <a:t>is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now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launching</a:t>
            </a:r>
            <a:r>
              <a:rPr lang="de-DE" dirty="0">
                <a:solidFill>
                  <a:srgbClr val="303030"/>
                </a:solidFill>
              </a:rPr>
              <a:t> a FCC </a:t>
            </a:r>
            <a:r>
              <a:rPr lang="de-DE" dirty="0" err="1">
                <a:solidFill>
                  <a:srgbClr val="303030"/>
                </a:solidFill>
              </a:rPr>
              <a:t>feasibility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study</a:t>
            </a:r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030"/>
                </a:solidFill>
              </a:rPr>
              <a:t>investigation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technical</a:t>
            </a:r>
            <a:r>
              <a:rPr lang="de-DE" dirty="0">
                <a:solidFill>
                  <a:srgbClr val="303030"/>
                </a:solidFill>
              </a:rPr>
              <a:t> and </a:t>
            </a:r>
            <a:r>
              <a:rPr lang="de-DE" dirty="0" err="1">
                <a:solidFill>
                  <a:srgbClr val="303030"/>
                </a:solidFill>
              </a:rPr>
              <a:t>financial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feasibility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a </a:t>
            </a:r>
            <a:r>
              <a:rPr lang="de-DE" dirty="0" err="1">
                <a:solidFill>
                  <a:srgbClr val="303030"/>
                </a:solidFill>
              </a:rPr>
              <a:t>future</a:t>
            </a:r>
            <a:r>
              <a:rPr lang="de-DE" dirty="0">
                <a:solidFill>
                  <a:srgbClr val="303030"/>
                </a:solidFill>
              </a:rPr>
              <a:t> ≥ 100 </a:t>
            </a:r>
            <a:r>
              <a:rPr lang="de-DE" dirty="0" err="1">
                <a:solidFill>
                  <a:srgbClr val="303030"/>
                </a:solidFill>
              </a:rPr>
              <a:t>TeV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hadron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collider</a:t>
            </a:r>
            <a:r>
              <a:rPr lang="de-DE" dirty="0">
                <a:solidFill>
                  <a:srgbClr val="303030"/>
                </a:solidFill>
              </a:rPr>
              <a:t> at CERN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030"/>
                </a:solidFill>
              </a:rPr>
              <a:t>with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e</a:t>
            </a:r>
            <a:r>
              <a:rPr lang="de-DE" baseline="30000" dirty="0" err="1">
                <a:solidFill>
                  <a:srgbClr val="303030"/>
                </a:solidFill>
              </a:rPr>
              <a:t>+</a:t>
            </a:r>
            <a:r>
              <a:rPr lang="de-DE" dirty="0" err="1">
                <a:solidFill>
                  <a:srgbClr val="303030"/>
                </a:solidFill>
              </a:rPr>
              <a:t>e</a:t>
            </a:r>
            <a:r>
              <a:rPr lang="de-DE" baseline="30000" dirty="0">
                <a:solidFill>
                  <a:srgbClr val="303030"/>
                </a:solidFill>
              </a:rPr>
              <a:t>-</a:t>
            </a:r>
            <a:r>
              <a:rPr lang="de-DE" dirty="0">
                <a:solidFill>
                  <a:srgbClr val="303030"/>
                </a:solidFill>
              </a:rPr>
              <a:t> Higgs and </a:t>
            </a:r>
            <a:r>
              <a:rPr lang="de-DE" dirty="0" err="1">
                <a:solidFill>
                  <a:srgbClr val="303030"/>
                </a:solidFill>
              </a:rPr>
              <a:t>electroweak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factory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as</a:t>
            </a:r>
            <a:r>
              <a:rPr lang="de-DE" dirty="0">
                <a:solidFill>
                  <a:srgbClr val="303030"/>
                </a:solidFill>
              </a:rPr>
              <a:t> possible </a:t>
            </a:r>
            <a:r>
              <a:rPr lang="de-DE" dirty="0" err="1">
                <a:solidFill>
                  <a:srgbClr val="303030"/>
                </a:solidFill>
              </a:rPr>
              <a:t>first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stage</a:t>
            </a:r>
            <a:endParaRPr lang="de-DE" dirty="0">
              <a:solidFill>
                <a:srgbClr val="30303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solidFill>
                <a:srgbClr val="30303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030"/>
                </a:solidFill>
              </a:rPr>
              <a:t>to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be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completed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by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next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Strategy</a:t>
            </a:r>
            <a:r>
              <a:rPr lang="de-DE" dirty="0">
                <a:solidFill>
                  <a:srgbClr val="303030"/>
                </a:solidFill>
              </a:rPr>
              <a:t> Update (≈ 2026)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solidFill>
                <a:srgbClr val="303030"/>
              </a:solidFill>
            </a:endParaRPr>
          </a:p>
          <a:p>
            <a:r>
              <a:rPr lang="en-US" dirty="0">
                <a:solidFill>
                  <a:srgbClr val="303030"/>
                </a:solidFill>
              </a:rPr>
              <a:t>Enable a project decision: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03030"/>
                </a:solidFill>
              </a:rPr>
              <a:t>feasibility study of the 100 km tunnel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03030"/>
                </a:solidFill>
              </a:rPr>
              <a:t>geological aspects and optimisation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03030"/>
                </a:solidFill>
              </a:rPr>
              <a:t>host-state related processes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03030"/>
                </a:solidFill>
              </a:rPr>
              <a:t>CDR+ for colliders and injectors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high Field </a:t>
            </a:r>
            <a:r>
              <a:rPr lang="en-US" dirty="0" err="1">
                <a:solidFill>
                  <a:srgbClr val="303030"/>
                </a:solidFill>
              </a:rPr>
              <a:t>Magnetintermediate</a:t>
            </a:r>
            <a:r>
              <a:rPr lang="en-US" dirty="0">
                <a:solidFill>
                  <a:srgbClr val="303030"/>
                </a:solidFill>
              </a:rPr>
              <a:t> milestones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030"/>
                </a:solidFill>
              </a:rPr>
              <a:t>…</a:t>
            </a:r>
            <a:endParaRPr lang="en-US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6E7CDAA-2035-41EB-A070-7F532955CFD5}"/>
              </a:ext>
            </a:extLst>
          </p:cNvPr>
          <p:cNvGrpSpPr/>
          <p:nvPr/>
        </p:nvGrpSpPr>
        <p:grpSpPr>
          <a:xfrm>
            <a:off x="5521230" y="260648"/>
            <a:ext cx="6695450" cy="3312368"/>
            <a:chOff x="5375920" y="260648"/>
            <a:chExt cx="6695450" cy="3312368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E1108ED7-1AA9-48B2-BF8A-01C5EB4B0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03"/>
            <a:stretch/>
          </p:blipFill>
          <p:spPr>
            <a:xfrm>
              <a:off x="5375920" y="314452"/>
              <a:ext cx="3435222" cy="3032355"/>
            </a:xfrm>
            <a:prstGeom prst="rect">
              <a:avLst/>
            </a:prstGeom>
          </p:spPr>
        </p:pic>
        <p:pic>
          <p:nvPicPr>
            <p:cNvPr id="12" name="Picture 15" descr="layout_c.pdf">
              <a:extLst>
                <a:ext uri="{FF2B5EF4-FFF2-40B4-BE49-F238E27FC236}">
                  <a16:creationId xmlns:a16="http://schemas.microsoft.com/office/drawing/2014/main" id="{CCE63A02-C8EB-4C17-B079-B08A946B8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8161" y="260648"/>
              <a:ext cx="3163209" cy="3295007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F7939F28-DE15-4A1C-98CE-DF5B6D726618}"/>
                </a:ext>
              </a:extLst>
            </p:cNvPr>
            <p:cNvSpPr txBox="1">
              <a:spLocks/>
            </p:cNvSpPr>
            <p:nvPr/>
          </p:nvSpPr>
          <p:spPr>
            <a:xfrm>
              <a:off x="8783203" y="3079018"/>
              <a:ext cx="1159284" cy="3757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493776" indent="-4572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5256" indent="-4572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10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7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C377B"/>
                </a:buClr>
                <a:buSzPct val="800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6643D692-4BB5-41B8-BC71-F520AE001F2A}"/>
                </a:ext>
              </a:extLst>
            </p:cNvPr>
            <p:cNvSpPr txBox="1">
              <a:spLocks/>
            </p:cNvSpPr>
            <p:nvPr/>
          </p:nvSpPr>
          <p:spPr>
            <a:xfrm>
              <a:off x="5591944" y="3133982"/>
              <a:ext cx="1080120" cy="4390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493776" indent="-4572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05256" indent="-4572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/>
                <a:buChar char="•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2708" indent="-3429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85000"/>
                <a:buFont typeface="Arial"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85316" indent="-3429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50492" indent="-3429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100000"/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7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C377B"/>
                </a:buClr>
                <a:buSzPct val="800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FCC-ee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8" name="Picture 2" descr="Diagram&#10;&#10;Description automatically generated">
            <a:extLst>
              <a:ext uri="{FF2B5EF4-FFF2-40B4-BE49-F238E27FC236}">
                <a16:creationId xmlns:a16="http://schemas.microsoft.com/office/drawing/2014/main" id="{4F72BB11-2899-47BE-8015-EE26942B3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39" y="3620037"/>
            <a:ext cx="2304256" cy="2566873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C8FDB2B1-846A-40CA-B210-5761211EB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891" y="3820327"/>
            <a:ext cx="4121091" cy="22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1A66CD-3253-4BA0-AE19-46B4B8EB9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525" y="1340768"/>
            <a:ext cx="7014147" cy="3267661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48280"/>
            <a:ext cx="5616005" cy="868552"/>
          </a:xfrm>
        </p:spPr>
        <p:txBody>
          <a:bodyPr/>
          <a:lstStyle/>
          <a:p>
            <a:r>
              <a:rPr lang="en-US" sz="1600" b="0" i="1" dirty="0"/>
              <a:t>The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1600" b="0" i="1" dirty="0"/>
              <a:t>timely </a:t>
            </a:r>
            <a:r>
              <a:rPr lang="en-US" sz="1600" b="0" i="1" dirty="0" err="1"/>
              <a:t>realisation</a:t>
            </a:r>
            <a:r>
              <a:rPr lang="en-US" sz="1600" b="0" i="1" dirty="0"/>
              <a:t> of the electron-positron International Linear Collider (ILC) in Japan would be compatible with this strategy and, in that case, the European particle physics community would wish to collaborate. </a:t>
            </a:r>
            <a:endParaRPr lang="de-DE" sz="1600" b="0" i="1" dirty="0"/>
          </a:p>
          <a:p>
            <a:endParaRPr lang="de-DE" sz="16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Alternative </a:t>
            </a:r>
            <a:r>
              <a:rPr lang="de-DE" dirty="0" err="1"/>
              <a:t>e</a:t>
            </a:r>
            <a:r>
              <a:rPr lang="de-DE" baseline="30000" dirty="0" err="1"/>
              <a:t>+</a:t>
            </a:r>
            <a:r>
              <a:rPr lang="de-DE" dirty="0" err="1"/>
              <a:t>e</a:t>
            </a:r>
            <a:r>
              <a:rPr lang="de-DE" baseline="30000" dirty="0"/>
              <a:t>-</a:t>
            </a:r>
            <a:r>
              <a:rPr lang="de-DE" dirty="0"/>
              <a:t> Higgs Factory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5E3A67-7D08-40C2-82EF-282D41EB114C}"/>
              </a:ext>
            </a:extLst>
          </p:cNvPr>
          <p:cNvSpPr txBox="1"/>
          <p:nvPr/>
        </p:nvSpPr>
        <p:spPr>
          <a:xfrm>
            <a:off x="375265" y="5378732"/>
            <a:ext cx="6312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dirty="0"/>
              <a:t>Note: CLIC@CERN </a:t>
            </a:r>
            <a:r>
              <a:rPr lang="de-DE" dirty="0" err="1"/>
              <a:t>is</a:t>
            </a:r>
            <a:r>
              <a:rPr lang="de-DE" dirty="0"/>
              <a:t> still </a:t>
            </a:r>
            <a:r>
              <a:rPr lang="de-DE" dirty="0" err="1"/>
              <a:t>retained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possible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option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865FA6-ED7E-4053-8F15-B44179F47371}"/>
              </a:ext>
            </a:extLst>
          </p:cNvPr>
          <p:cNvSpPr txBox="1"/>
          <p:nvPr/>
        </p:nvSpPr>
        <p:spPr>
          <a:xfrm>
            <a:off x="479376" y="2219251"/>
            <a:ext cx="4392488" cy="25699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dirty="0">
                <a:solidFill>
                  <a:srgbClr val="303030"/>
                </a:solidFill>
              </a:rPr>
              <a:t>In </a:t>
            </a:r>
            <a:r>
              <a:rPr lang="de-DE" dirty="0" err="1">
                <a:solidFill>
                  <a:srgbClr val="303030"/>
                </a:solidFill>
              </a:rPr>
              <a:t>February</a:t>
            </a:r>
            <a:r>
              <a:rPr lang="de-DE" dirty="0">
                <a:solidFill>
                  <a:srgbClr val="303030"/>
                </a:solidFill>
              </a:rPr>
              <a:t> 2020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ICFA </a:t>
            </a:r>
            <a:r>
              <a:rPr lang="de-DE" dirty="0" err="1">
                <a:solidFill>
                  <a:srgbClr val="303030"/>
                </a:solidFill>
              </a:rPr>
              <a:t>set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up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</a:t>
            </a:r>
            <a:br>
              <a:rPr lang="de-DE" dirty="0">
                <a:solidFill>
                  <a:srgbClr val="30303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ILC International Development Team (IDT) </a:t>
            </a:r>
            <a:r>
              <a:rPr lang="de-DE" dirty="0">
                <a:solidFill>
                  <a:srgbClr val="303030"/>
                </a:solidFill>
              </a:rPr>
              <a:t/>
            </a:r>
            <a:br>
              <a:rPr lang="de-DE" dirty="0">
                <a:solidFill>
                  <a:srgbClr val="303030"/>
                </a:solidFill>
              </a:rPr>
            </a:br>
            <a:r>
              <a:rPr lang="de-DE" dirty="0" err="1">
                <a:solidFill>
                  <a:srgbClr val="303030"/>
                </a:solidFill>
              </a:rPr>
              <a:t>to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prepare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for</a:t>
            </a:r>
            <a:r>
              <a:rPr lang="de-DE" dirty="0">
                <a:solidFill>
                  <a:srgbClr val="303030"/>
                </a:solidFill>
              </a:rPr>
              <a:t> an ILC  </a:t>
            </a:r>
            <a:r>
              <a:rPr lang="de-DE" dirty="0" err="1">
                <a:solidFill>
                  <a:srgbClr val="303030"/>
                </a:solidFill>
              </a:rPr>
              <a:t>pre</a:t>
            </a:r>
            <a:r>
              <a:rPr lang="de-DE" dirty="0">
                <a:solidFill>
                  <a:srgbClr val="303030"/>
                </a:solidFill>
              </a:rPr>
              <a:t>-lab in Japan</a:t>
            </a: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r>
              <a:rPr lang="de-DE" dirty="0">
                <a:solidFill>
                  <a:srgbClr val="303030"/>
                </a:solidFill>
              </a:rPr>
              <a:t>Chair: </a:t>
            </a:r>
            <a:r>
              <a:rPr lang="de-DE" dirty="0" err="1">
                <a:solidFill>
                  <a:srgbClr val="303030"/>
                </a:solidFill>
              </a:rPr>
              <a:t>Tatsuya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Nakada</a:t>
            </a:r>
            <a:endParaRPr lang="de-DE" dirty="0">
              <a:solidFill>
                <a:srgbClr val="303030"/>
              </a:solidFill>
            </a:endParaRPr>
          </a:p>
          <a:p>
            <a:pPr algn="l"/>
            <a:r>
              <a:rPr lang="de-DE" dirty="0" err="1">
                <a:solidFill>
                  <a:srgbClr val="303030"/>
                </a:solidFill>
              </a:rPr>
              <a:t>with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participation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from</a:t>
            </a:r>
            <a:r>
              <a:rPr lang="de-DE" dirty="0">
                <a:solidFill>
                  <a:srgbClr val="303030"/>
                </a:solidFill>
              </a:rPr>
              <a:t> all </a:t>
            </a:r>
            <a:r>
              <a:rPr lang="de-DE" dirty="0" err="1">
                <a:solidFill>
                  <a:srgbClr val="303030"/>
                </a:solidFill>
              </a:rPr>
              <a:t>regions</a:t>
            </a:r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80176" y="1268760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1367081">
            <a:off x="9024912" y="1163016"/>
            <a:ext cx="377723" cy="255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2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6EE4C97A-C1D8-47C2-BA85-7ADDA7B1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1CC6F43-F3BD-4D46-8CF4-F7CBF6FFA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85" y="368072"/>
            <a:ext cx="11251523" cy="583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48280"/>
            <a:ext cx="5616005" cy="868552"/>
          </a:xfrm>
        </p:spPr>
        <p:txBody>
          <a:bodyPr/>
          <a:lstStyle/>
          <a:p>
            <a:r>
              <a:rPr lang="en-US" sz="1600" b="0" i="1" dirty="0"/>
              <a:t>The European particle physics community must intensify accelerator R&amp;D and sustain it with adequate resources. A roadmap should </a:t>
            </a:r>
            <a:r>
              <a:rPr lang="en-US" sz="1600" b="0" i="1" dirty="0" err="1"/>
              <a:t>prioritise</a:t>
            </a:r>
            <a:r>
              <a:rPr lang="en-US" sz="1600" b="0" i="1" dirty="0"/>
              <a:t> the technology, taking into account synergies with international partners and other communities..</a:t>
            </a:r>
            <a:endParaRPr lang="de-DE" sz="1600" b="0" i="1" dirty="0"/>
          </a:p>
          <a:p>
            <a:endParaRPr lang="de-DE" sz="16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 err="1"/>
              <a:t>Accelerator</a:t>
            </a:r>
            <a:r>
              <a:rPr lang="de-DE" dirty="0"/>
              <a:t> and </a:t>
            </a:r>
            <a:r>
              <a:rPr lang="de-DE" dirty="0" err="1"/>
              <a:t>Detector</a:t>
            </a:r>
            <a:r>
              <a:rPr lang="de-DE" dirty="0"/>
              <a:t> R&amp;D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5E3A67-7D08-40C2-82EF-282D41EB114C}"/>
              </a:ext>
            </a:extLst>
          </p:cNvPr>
          <p:cNvSpPr txBox="1"/>
          <p:nvPr/>
        </p:nvSpPr>
        <p:spPr>
          <a:xfrm>
            <a:off x="6562221" y="1101775"/>
            <a:ext cx="5616006" cy="49705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dirty="0" err="1"/>
              <a:t>Accelerator</a:t>
            </a:r>
            <a:r>
              <a:rPr lang="de-DE" dirty="0"/>
              <a:t> Road </a:t>
            </a:r>
            <a:r>
              <a:rPr lang="de-DE" dirty="0" err="1"/>
              <a:t>Accelerator</a:t>
            </a:r>
            <a:r>
              <a:rPr lang="de-DE" dirty="0"/>
              <a:t> R&amp;D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element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future</a:t>
            </a:r>
            <a:r>
              <a:rPr lang="de-DE" dirty="0"/>
              <a:t> (</a:t>
            </a:r>
            <a:r>
              <a:rPr lang="de-DE" dirty="0" err="1"/>
              <a:t>collider</a:t>
            </a:r>
            <a:r>
              <a:rPr lang="de-DE" dirty="0"/>
              <a:t>) </a:t>
            </a:r>
            <a:r>
              <a:rPr lang="de-DE" dirty="0" err="1"/>
              <a:t>projects</a:t>
            </a:r>
            <a:endParaRPr lang="de-DE" dirty="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High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magnets</a:t>
            </a:r>
            <a:endParaRPr lang="de-DE" dirty="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High-gradient acc. </a:t>
            </a:r>
            <a:r>
              <a:rPr lang="de-DE" dirty="0" err="1"/>
              <a:t>structures</a:t>
            </a:r>
            <a:r>
              <a:rPr lang="de-DE" dirty="0"/>
              <a:t> (PWA, SCRF)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µ-</a:t>
            </a:r>
            <a:r>
              <a:rPr lang="de-DE" dirty="0" err="1"/>
              <a:t>collider</a:t>
            </a:r>
            <a:endParaRPr lang="de-DE" dirty="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Energy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linac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 err="1"/>
              <a:t>Likewise</a:t>
            </a:r>
            <a:r>
              <a:rPr lang="de-DE" dirty="0"/>
              <a:t> </a:t>
            </a:r>
            <a:r>
              <a:rPr lang="de-DE" dirty="0" err="1"/>
              <a:t>detectors</a:t>
            </a:r>
            <a:endParaRPr lang="de-DE" dirty="0"/>
          </a:p>
          <a:p>
            <a:pPr algn="l"/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International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Europe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encouraged</a:t>
            </a:r>
            <a:endParaRPr lang="de-DE" dirty="0"/>
          </a:p>
          <a:p>
            <a:pPr algn="l"/>
            <a:endParaRPr lang="de-DE" dirty="0"/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Example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CERN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discussing</a:t>
            </a:r>
            <a:r>
              <a:rPr lang="de-DE" dirty="0"/>
              <a:t> c</a:t>
            </a:r>
            <a:r>
              <a:rPr lang="en-US" dirty="0" err="1"/>
              <a:t>ollaboration</a:t>
            </a:r>
            <a:r>
              <a:rPr lang="en-US" dirty="0"/>
              <a:t> with EIC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o</a:t>
            </a:r>
            <a:r>
              <a:rPr lang="en-US" dirty="0"/>
              <a:t>n accelerator (FCC-</a:t>
            </a:r>
            <a:r>
              <a:rPr lang="en-US" dirty="0" err="1"/>
              <a:t>ee</a:t>
            </a:r>
            <a:r>
              <a:rPr lang="en-US" dirty="0"/>
              <a:t>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and detectors (e.g. ALICE 3 for LS4)</a:t>
            </a: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9854E97E-E0D0-4547-AC13-77DA71B18D07}"/>
              </a:ext>
            </a:extLst>
          </p:cNvPr>
          <p:cNvSpPr txBox="1">
            <a:spLocks/>
          </p:cNvSpPr>
          <p:nvPr/>
        </p:nvSpPr>
        <p:spPr>
          <a:xfrm>
            <a:off x="376850" y="3420123"/>
            <a:ext cx="5616005" cy="1334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1" dirty="0"/>
              <a:t>Detector R&amp;D </a:t>
            </a:r>
            <a:r>
              <a:rPr lang="en-US" sz="1600" b="0" i="1" dirty="0" err="1"/>
              <a:t>programmes</a:t>
            </a:r>
            <a:r>
              <a:rPr lang="en-US" sz="1600" b="0" i="1" dirty="0"/>
              <a:t> and associated infrastructures should be supported at CERN, national institutes, laboratories and universities… The community should define a global detector R&amp;D roadmap that should be used to support proposals at the European and national levels. </a:t>
            </a:r>
          </a:p>
          <a:p>
            <a:endParaRPr lang="de-DE" sz="1600" b="0" i="1" dirty="0"/>
          </a:p>
          <a:p>
            <a:endParaRPr lang="de-DE" sz="1600" b="0" i="1" dirty="0"/>
          </a:p>
          <a:p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40832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74"/>
            <a:ext cx="10008491" cy="4761440"/>
          </a:xfrm>
        </p:spPr>
        <p:txBody>
          <a:bodyPr/>
          <a:lstStyle/>
          <a:p>
            <a:r>
              <a:rPr lang="en-GB" sz="1800" b="0" dirty="0"/>
              <a:t>CERN and the national laboratories in Europe (LDG) are charged by CERN Council to define a Roadmap for Accelerator R&amp;D </a:t>
            </a:r>
          </a:p>
          <a:p>
            <a:r>
              <a:rPr lang="en-GB" sz="1800" b="0" dirty="0">
                <a:solidFill>
                  <a:schemeClr val="tx1"/>
                </a:solidFill>
              </a:rPr>
              <a:t>Topics: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High-field magnets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High-gradient accelerations </a:t>
            </a: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chemeClr val="tx1"/>
                </a:solidFill>
              </a:rPr>
              <a:t>(plasma, SCRF)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Muon beams/collider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Energy recovery </a:t>
            </a:r>
            <a:r>
              <a:rPr lang="en-GB" sz="1800" b="0" dirty="0" err="1">
                <a:solidFill>
                  <a:schemeClr val="tx1"/>
                </a:solidFill>
              </a:rPr>
              <a:t>linacs</a:t>
            </a: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Education and training</a:t>
            </a:r>
            <a:endParaRPr lang="de-DE" sz="1800" b="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accent6"/>
              </a:solidFill>
            </a:endParaRPr>
          </a:p>
          <a:p>
            <a:endParaRPr lang="en-US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</a:t>
            </a:r>
            <a:r>
              <a:rPr lang="de-DE" dirty="0"/>
              <a:t> Roadmap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193838E-4AFB-40FE-8024-ED6831096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562" y="1484784"/>
            <a:ext cx="3886200" cy="2882900"/>
          </a:xfrm>
          <a:prstGeom prst="rect">
            <a:avLst/>
          </a:prstGeom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F725DBE4-9266-4AE3-8013-85D3E8F37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822751"/>
              </p:ext>
            </p:extLst>
          </p:nvPr>
        </p:nvGraphicFramePr>
        <p:xfrm>
          <a:off x="1415480" y="4360589"/>
          <a:ext cx="7023467" cy="1737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0321">
                  <a:extLst>
                    <a:ext uri="{9D8B030D-6E8A-4147-A177-3AD203B41FA5}">
                      <a16:colId xmlns:a16="http://schemas.microsoft.com/office/drawing/2014/main" val="1432496244"/>
                    </a:ext>
                  </a:extLst>
                </a:gridCol>
                <a:gridCol w="1482732">
                  <a:extLst>
                    <a:ext uri="{9D8B030D-6E8A-4147-A177-3AD203B41FA5}">
                      <a16:colId xmlns:a16="http://schemas.microsoft.com/office/drawing/2014/main" val="3102419890"/>
                    </a:ext>
                  </a:extLst>
                </a:gridCol>
                <a:gridCol w="1352668">
                  <a:extLst>
                    <a:ext uri="{9D8B030D-6E8A-4147-A177-3AD203B41FA5}">
                      <a16:colId xmlns:a16="http://schemas.microsoft.com/office/drawing/2014/main" val="782554395"/>
                    </a:ext>
                  </a:extLst>
                </a:gridCol>
                <a:gridCol w="1183584">
                  <a:extLst>
                    <a:ext uri="{9D8B030D-6E8A-4147-A177-3AD203B41FA5}">
                      <a16:colId xmlns:a16="http://schemas.microsoft.com/office/drawing/2014/main" val="2223242540"/>
                    </a:ext>
                  </a:extLst>
                </a:gridCol>
                <a:gridCol w="986011">
                  <a:extLst>
                    <a:ext uri="{9D8B030D-6E8A-4147-A177-3AD203B41FA5}">
                      <a16:colId xmlns:a16="http://schemas.microsoft.com/office/drawing/2014/main" val="1716723256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1434082229"/>
                    </a:ext>
                  </a:extLst>
                </a:gridCol>
              </a:tblGrid>
              <a:tr h="74324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High Field Magnets Low Temp &amp; HTS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High Gradient Acceleration (plasma)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Muon Collider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ERL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High Gradient Accelerating Structures (</a:t>
                      </a:r>
                      <a:r>
                        <a:rPr lang="en-US" sz="1200" u="none" strike="noStrike" dirty="0" err="1">
                          <a:effectLst/>
                        </a:rPr>
                        <a:t>sc</a:t>
                      </a:r>
                      <a:r>
                        <a:rPr lang="en-US" sz="1200" u="none" strike="noStrike" dirty="0">
                          <a:effectLst/>
                        </a:rPr>
                        <a:t> &amp; </a:t>
                      </a:r>
                      <a:r>
                        <a:rPr lang="en-US" sz="1200" u="none" strike="noStrike" dirty="0" err="1">
                          <a:effectLst/>
                        </a:rPr>
                        <a:t>nc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43657"/>
                  </a:ext>
                </a:extLst>
              </a:tr>
              <a:tr h="4349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chair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Pierre Vedrine, IRFU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Ralph Assmann, DESY &amp; INFN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Daniel Schulte, CERN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Klein, Liverpool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Sebastien Bousson, IJCLab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538148"/>
                  </a:ext>
                </a:extLst>
              </a:tr>
              <a:tr h="559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co-chair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Luis Garcia-Tabares Rodriguez, CIEMAT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Edda Gschwendtner, CERN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Nadia Pastrone, INFN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Andrew Hutton, JLAB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Hans Weise, DESY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57038"/>
                  </a:ext>
                </a:extLst>
              </a:tr>
            </a:tbl>
          </a:graphicData>
        </a:graphic>
      </p:graphicFrame>
      <p:sp>
        <p:nvSpPr>
          <p:cNvPr id="11" name="TextBox 7">
            <a:extLst>
              <a:ext uri="{FF2B5EF4-FFF2-40B4-BE49-F238E27FC236}">
                <a16:creationId xmlns:a16="http://schemas.microsoft.com/office/drawing/2014/main" id="{F0BFC30E-2699-4784-9F2C-8ED18170452B}"/>
              </a:ext>
            </a:extLst>
          </p:cNvPr>
          <p:cNvSpPr txBox="1"/>
          <p:nvPr/>
        </p:nvSpPr>
        <p:spPr>
          <a:xfrm>
            <a:off x="8976320" y="4543960"/>
            <a:ext cx="3061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Goal: viable options which deserve to be pursued can be identified by the next strategy update </a:t>
            </a:r>
          </a:p>
        </p:txBody>
      </p:sp>
    </p:spTree>
    <p:extLst>
      <p:ext uri="{BB962C8B-B14F-4D97-AF65-F5344CB8AC3E}">
        <p14:creationId xmlns:p14="http://schemas.microsoft.com/office/powerpoint/2010/main" val="16930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74"/>
            <a:ext cx="10008491" cy="4761440"/>
          </a:xfrm>
        </p:spPr>
        <p:txBody>
          <a:bodyPr/>
          <a:lstStyle/>
          <a:p>
            <a:r>
              <a:rPr lang="de-DE" sz="1800" b="0" dirty="0"/>
              <a:t>CERN Council </a:t>
            </a:r>
            <a:r>
              <a:rPr lang="de-DE" sz="1800" b="0" dirty="0" err="1"/>
              <a:t>has</a:t>
            </a:r>
            <a:r>
              <a:rPr lang="de-DE" sz="1800" b="0" dirty="0"/>
              <a:t> </a:t>
            </a:r>
            <a:r>
              <a:rPr lang="de-DE" sz="1800" b="0" dirty="0" err="1"/>
              <a:t>charged</a:t>
            </a:r>
            <a:r>
              <a:rPr lang="de-DE" sz="1800" b="0" dirty="0"/>
              <a:t> European Committee </a:t>
            </a:r>
            <a:r>
              <a:rPr lang="de-DE" sz="1800" b="0" dirty="0" err="1"/>
              <a:t>for</a:t>
            </a:r>
            <a:r>
              <a:rPr lang="de-DE" sz="1800" b="0" dirty="0"/>
              <a:t> Future </a:t>
            </a:r>
            <a:r>
              <a:rPr lang="de-DE" sz="1800" b="0" dirty="0" err="1"/>
              <a:t>Accelerators</a:t>
            </a:r>
            <a:r>
              <a:rPr lang="de-DE" sz="1800" b="0" dirty="0"/>
              <a:t> (ECFA)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r>
              <a:rPr lang="de-DE" sz="1800" b="0" dirty="0" err="1"/>
              <a:t>define</a:t>
            </a:r>
            <a:r>
              <a:rPr lang="de-DE" sz="1800" b="0" dirty="0"/>
              <a:t> a </a:t>
            </a:r>
            <a:r>
              <a:rPr lang="de-DE" sz="1800" b="0" dirty="0" err="1"/>
              <a:t>detector</a:t>
            </a:r>
            <a:r>
              <a:rPr lang="de-DE" sz="1800" b="0" dirty="0"/>
              <a:t> R&amp;D Roadmap</a:t>
            </a:r>
          </a:p>
          <a:p>
            <a:endParaRPr lang="en-US" sz="1800" dirty="0">
              <a:solidFill>
                <a:schemeClr val="accent6"/>
              </a:solidFill>
            </a:endParaRPr>
          </a:p>
          <a:p>
            <a:endParaRPr lang="en-US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ECFA </a:t>
            </a:r>
            <a:r>
              <a:rPr lang="de-DE" dirty="0" err="1"/>
              <a:t>Detector</a:t>
            </a:r>
            <a:r>
              <a:rPr lang="de-DE" dirty="0"/>
              <a:t> R&amp;D Roadmap Panel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2F677E5-9906-4C8B-8D04-6E9B282FA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764961"/>
            <a:ext cx="8208603" cy="44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74"/>
            <a:ext cx="10008491" cy="4761440"/>
          </a:xfrm>
        </p:spPr>
        <p:txBody>
          <a:bodyPr/>
          <a:lstStyle/>
          <a:p>
            <a:r>
              <a:rPr lang="en-GB" sz="1800" b="0" dirty="0"/>
              <a:t>ECFA initiated also a study on Physics, Experiment &amp; Detector Studies Towards a Higgs Factory</a:t>
            </a:r>
          </a:p>
          <a:p>
            <a:pPr marL="322326" indent="-285750">
              <a:buFont typeface="Arial" panose="020B0604020202020204" pitchFamily="34" charset="0"/>
              <a:buChar char="•"/>
            </a:pPr>
            <a:r>
              <a:rPr lang="en-GB" sz="1800" b="0" i="1" dirty="0"/>
              <a:t>Goal: bring the entire </a:t>
            </a:r>
            <a:r>
              <a:rPr lang="en-GB" sz="1800" b="0" i="1" dirty="0" err="1"/>
              <a:t>e+e</a:t>
            </a:r>
            <a:r>
              <a:rPr lang="en-GB" sz="1800" b="0" i="1" dirty="0"/>
              <a:t>- Higgs factory effort together, foster cooperation </a:t>
            </a:r>
            <a:r>
              <a:rPr lang="en-GB" sz="1800" b="0" i="1" dirty="0">
                <a:solidFill>
                  <a:schemeClr val="accent6"/>
                </a:solidFill>
              </a:rPr>
              <a:t>across various projects, collaborative research programs are to emerge</a:t>
            </a:r>
          </a:p>
          <a:p>
            <a:pPr marL="322326" indent="-285750">
              <a:buFont typeface="Arial" panose="020B0604020202020204" pitchFamily="34" charset="0"/>
              <a:buChar char="•"/>
            </a:pPr>
            <a:r>
              <a:rPr lang="en-GB" sz="1800" b="0" i="1" dirty="0">
                <a:solidFill>
                  <a:schemeClr val="accent6"/>
                </a:solidFill>
              </a:rPr>
              <a:t>Should lead to a ECFA report /Yellow report </a:t>
            </a:r>
            <a:br>
              <a:rPr lang="en-GB" sz="1800" b="0" i="1" dirty="0">
                <a:solidFill>
                  <a:schemeClr val="accent6"/>
                </a:solidFill>
              </a:rPr>
            </a:br>
            <a:r>
              <a:rPr lang="en-GB" sz="1800" b="0" i="1" dirty="0">
                <a:solidFill>
                  <a:schemeClr val="accent6"/>
                </a:solidFill>
              </a:rPr>
              <a:t>à la Aachen for LHC, Aix-les-Bains for phase II LHC detectors</a:t>
            </a:r>
          </a:p>
          <a:p>
            <a:pPr marL="322326" indent="-285750">
              <a:buFont typeface="Arial" panose="020B0604020202020204" pitchFamily="34" charset="0"/>
              <a:buChar char="•"/>
            </a:pPr>
            <a:r>
              <a:rPr lang="en-GB" sz="1800" b="0" dirty="0"/>
              <a:t>International Advisory Committee set up to define work programme and convenors</a:t>
            </a:r>
          </a:p>
          <a:p>
            <a:endParaRPr lang="en-US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Higgs Factory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D941C93-B65D-4101-9C46-6BEBAADADBBC}"/>
              </a:ext>
            </a:extLst>
          </p:cNvPr>
          <p:cNvSpPr/>
          <p:nvPr/>
        </p:nvSpPr>
        <p:spPr>
          <a:xfrm>
            <a:off x="623392" y="3717032"/>
            <a:ext cx="8784976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/>
                </a:solidFill>
                <a:latin typeface="ArialMT"/>
              </a:rPr>
              <a:t>•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International Advisory Committee</a:t>
            </a:r>
          </a:p>
          <a:p>
            <a:r>
              <a:rPr lang="en-GB" dirty="0">
                <a:solidFill>
                  <a:schemeClr val="accent6"/>
                </a:solidFill>
                <a:latin typeface="CourierNewPSMT"/>
              </a:rPr>
              <a:t>o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ECFA-chair would act as chair: Karl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Jakobs</a:t>
            </a:r>
            <a:endParaRPr lang="en-GB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chemeClr val="accent6"/>
                </a:solidFill>
                <a:latin typeface="CourierNewPSMT"/>
              </a:rPr>
              <a:t>o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From RECFA: Jean-Claude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Brient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Tadeusz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Lesiak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Chiara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Meroni</a:t>
            </a:r>
            <a:endParaRPr lang="en-GB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chemeClr val="accent6"/>
                </a:solidFill>
                <a:latin typeface="CourierNewPSMT"/>
              </a:rPr>
              <a:t>o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With (HL-)LHC experience: Jorgen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D’Hondt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Max Klein,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Aleandro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Nisati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Roberto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Tenchini</a:t>
            </a:r>
            <a:endParaRPr lang="en-GB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chemeClr val="accent6"/>
                </a:solidFill>
                <a:latin typeface="CourierNewPSMT"/>
              </a:rPr>
              <a:t>o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For theory: Christophe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Grojean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Andrea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Wulzer</a:t>
            </a:r>
            <a:endParaRPr lang="en-GB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chemeClr val="accent6"/>
                </a:solidFill>
                <a:latin typeface="CourierNewPSMT"/>
              </a:rPr>
              <a:t>o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For Linear Colliders: Steinar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Stapnes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Juan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Fuster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Frank Simon, Aidan Robson</a:t>
            </a:r>
          </a:p>
          <a:p>
            <a:r>
              <a:rPr lang="en-GB" dirty="0">
                <a:solidFill>
                  <a:schemeClr val="accent6"/>
                </a:solidFill>
                <a:latin typeface="CourierNewPSMT"/>
              </a:rPr>
              <a:t>o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For Circular Colliders: Alain Blondel,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Mogens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 Dam, Patrick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Janot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, Guy Wilkinson</a:t>
            </a:r>
          </a:p>
          <a:p>
            <a:r>
              <a:rPr lang="en-GB" dirty="0">
                <a:solidFill>
                  <a:schemeClr val="accent6"/>
                </a:solidFill>
                <a:latin typeface="CourierNewPSMT"/>
              </a:rPr>
              <a:t>o </a:t>
            </a:r>
            <a:r>
              <a:rPr lang="en-GB" dirty="0">
                <a:solidFill>
                  <a:schemeClr val="accent6"/>
                </a:solidFill>
                <a:latin typeface="Calibri" panose="020F0502020204030204" pitchFamily="34" charset="0"/>
              </a:rPr>
              <a:t>For CERN: Joachim </a:t>
            </a:r>
            <a:r>
              <a:rPr lang="en-GB" dirty="0" err="1">
                <a:solidFill>
                  <a:schemeClr val="accent6"/>
                </a:solidFill>
                <a:latin typeface="Calibri" panose="020F0502020204030204" pitchFamily="34" charset="0"/>
              </a:rPr>
              <a:t>Mnich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4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de-DE" dirty="0"/>
              <a:t>Neutrino Physics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2D34600-823C-46E6-8B48-1821B78DB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51" y="1884074"/>
            <a:ext cx="5375120" cy="442524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 err="1">
                <a:solidFill>
                  <a:srgbClr val="303030"/>
                </a:solidFill>
              </a:rPr>
              <a:t>Following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the</a:t>
            </a:r>
            <a:r>
              <a:rPr lang="de-DE" sz="1800" b="0" dirty="0">
                <a:solidFill>
                  <a:srgbClr val="303030"/>
                </a:solidFill>
              </a:rPr>
              <a:t> 2013 </a:t>
            </a:r>
            <a:r>
              <a:rPr lang="de-DE" sz="1800" b="0" dirty="0" err="1">
                <a:solidFill>
                  <a:srgbClr val="303030"/>
                </a:solidFill>
              </a:rPr>
              <a:t>strategy</a:t>
            </a:r>
            <a:r>
              <a:rPr lang="de-DE" sz="1800" b="0" dirty="0">
                <a:solidFill>
                  <a:srgbClr val="303030"/>
                </a:solidFill>
              </a:rPr>
              <a:t> update CERN </a:t>
            </a:r>
            <a:r>
              <a:rPr lang="de-DE" sz="1800" b="0" dirty="0" err="1">
                <a:solidFill>
                  <a:srgbClr val="303030"/>
                </a:solidFill>
              </a:rPr>
              <a:t>operates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the</a:t>
            </a:r>
            <a:r>
              <a:rPr lang="de-DE" sz="1800" b="0" dirty="0">
                <a:solidFill>
                  <a:srgbClr val="303030"/>
                </a:solidFill>
              </a:rPr>
              <a:t> Neutrino </a:t>
            </a:r>
            <a:r>
              <a:rPr lang="de-DE" sz="1800" b="0" dirty="0" err="1">
                <a:solidFill>
                  <a:srgbClr val="303030"/>
                </a:solidFill>
              </a:rPr>
              <a:t>Platform</a:t>
            </a:r>
            <a:r>
              <a:rPr lang="de-DE" sz="1800" b="0" dirty="0">
                <a:solidFill>
                  <a:srgbClr val="303030"/>
                </a:solidFill>
              </a:rPr>
              <a:t> (NP) </a:t>
            </a:r>
            <a:r>
              <a:rPr lang="de-DE" sz="1800" b="0" dirty="0" err="1">
                <a:solidFill>
                  <a:srgbClr val="303030"/>
                </a:solidFill>
              </a:rPr>
              <a:t>to</a:t>
            </a:r>
            <a:r>
              <a:rPr lang="de-DE" sz="1800" b="0" dirty="0">
                <a:solidFill>
                  <a:srgbClr val="303030"/>
                </a:solidFill>
              </a:rPr>
              <a:t> support European </a:t>
            </a:r>
            <a:r>
              <a:rPr lang="de-DE" sz="1800" b="0" dirty="0" err="1">
                <a:solidFill>
                  <a:srgbClr val="303030"/>
                </a:solidFill>
              </a:rPr>
              <a:t>researchers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participating</a:t>
            </a:r>
            <a:r>
              <a:rPr lang="de-DE" sz="1800" b="0" dirty="0">
                <a:solidFill>
                  <a:srgbClr val="303030"/>
                </a:solidFill>
              </a:rPr>
              <a:t> in </a:t>
            </a:r>
            <a:r>
              <a:rPr lang="de-DE" sz="1800" b="0" dirty="0" err="1">
                <a:solidFill>
                  <a:srgbClr val="303030"/>
                </a:solidFill>
              </a:rPr>
              <a:t>long-baseline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neutrino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experiments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elsewhere</a:t>
            </a:r>
            <a:endParaRPr lang="de-DE" sz="1800" b="0" dirty="0">
              <a:solidFill>
                <a:srgbClr val="30303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 err="1">
                <a:solidFill>
                  <a:schemeClr val="tx1"/>
                </a:solidFill>
              </a:rPr>
              <a:t>Examples</a:t>
            </a:r>
            <a:r>
              <a:rPr lang="de-DE" sz="1800" b="0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>
                <a:solidFill>
                  <a:schemeClr val="tx1"/>
                </a:solidFill>
              </a:rPr>
              <a:t>development</a:t>
            </a:r>
            <a:r>
              <a:rPr lang="de-DE" sz="1800" b="0" dirty="0">
                <a:solidFill>
                  <a:schemeClr val="tx1"/>
                </a:solidFill>
              </a:rPr>
              <a:t> </a:t>
            </a:r>
            <a:r>
              <a:rPr lang="de-DE" sz="1800" b="0" dirty="0" err="1">
                <a:solidFill>
                  <a:schemeClr val="tx1"/>
                </a:solidFill>
              </a:rPr>
              <a:t>of</a:t>
            </a:r>
            <a:r>
              <a:rPr lang="de-DE" sz="1800" b="0" dirty="0">
                <a:solidFill>
                  <a:schemeClr val="tx1"/>
                </a:solidFill>
              </a:rPr>
              <a:t> </a:t>
            </a:r>
            <a:r>
              <a:rPr lang="de-DE" sz="1800" b="0" dirty="0" err="1">
                <a:solidFill>
                  <a:schemeClr val="tx1"/>
                </a:solidFill>
              </a:rPr>
              <a:t>LAr</a:t>
            </a:r>
            <a:r>
              <a:rPr lang="de-DE" sz="1800" b="0" dirty="0">
                <a:solidFill>
                  <a:schemeClr val="tx1"/>
                </a:solidFill>
              </a:rPr>
              <a:t> TPC </a:t>
            </a:r>
            <a:r>
              <a:rPr lang="de-DE" sz="1800" b="0" dirty="0" err="1">
                <a:solidFill>
                  <a:schemeClr val="tx1"/>
                </a:solidFill>
              </a:rPr>
              <a:t>for</a:t>
            </a:r>
            <a:r>
              <a:rPr lang="de-DE" sz="1800" b="0" dirty="0">
                <a:solidFill>
                  <a:schemeClr val="tx1"/>
                </a:solidFill>
              </a:rPr>
              <a:t> DUNE (</a:t>
            </a:r>
            <a:r>
              <a:rPr lang="de-DE" sz="1800" b="0" dirty="0" err="1">
                <a:solidFill>
                  <a:schemeClr val="tx1"/>
                </a:solidFill>
              </a:rPr>
              <a:t>ProtoDUNE</a:t>
            </a:r>
            <a:r>
              <a:rPr lang="de-DE" sz="1800" b="0" dirty="0">
                <a:solidFill>
                  <a:schemeClr val="tx1"/>
                </a:solidFill>
              </a:rPr>
              <a:t>)</a:t>
            </a:r>
            <a:br>
              <a:rPr lang="de-DE" sz="1800" b="0" dirty="0">
                <a:solidFill>
                  <a:schemeClr val="tx1"/>
                </a:solidFill>
              </a:rPr>
            </a:br>
            <a:r>
              <a:rPr lang="de-DE" sz="1800" b="0" dirty="0">
                <a:solidFill>
                  <a:schemeClr val="tx1"/>
                </a:solidFill>
              </a:rPr>
              <a:t>in 2 </a:t>
            </a:r>
            <a:r>
              <a:rPr lang="de-DE" sz="1800" b="0" dirty="0" err="1">
                <a:solidFill>
                  <a:schemeClr val="tx1"/>
                </a:solidFill>
              </a:rPr>
              <a:t>cryostats</a:t>
            </a:r>
            <a:r>
              <a:rPr lang="de-DE" sz="1800" b="0" dirty="0">
                <a:solidFill>
                  <a:schemeClr val="tx1"/>
                </a:solidFill>
              </a:rPr>
              <a:t> 1:20 </a:t>
            </a:r>
            <a:r>
              <a:rPr lang="de-DE" sz="1800" b="0" dirty="0" err="1">
                <a:solidFill>
                  <a:schemeClr val="tx1"/>
                </a:solidFill>
              </a:rPr>
              <a:t>scale</a:t>
            </a:r>
            <a:r>
              <a:rPr lang="de-DE" sz="1800" b="0" dirty="0">
                <a:solidFill>
                  <a:schemeClr val="tx1"/>
                </a:solidFill>
              </a:rPr>
              <a:t> </a:t>
            </a:r>
            <a:r>
              <a:rPr lang="de-DE" sz="1800" b="0" dirty="0" err="1">
                <a:solidFill>
                  <a:schemeClr val="tx1"/>
                </a:solidFill>
              </a:rPr>
              <a:t>croystats</a:t>
            </a:r>
            <a:r>
              <a:rPr lang="de-DE" sz="1800" b="0" dirty="0">
                <a:solidFill>
                  <a:schemeClr val="tx1"/>
                </a:solidFill>
              </a:rPr>
              <a:t> </a:t>
            </a:r>
          </a:p>
          <a:p>
            <a:pPr marL="6097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tx1"/>
                </a:solidFill>
              </a:rPr>
              <a:t>single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phase</a:t>
            </a:r>
            <a:endParaRPr lang="de-DE" b="0" dirty="0">
              <a:solidFill>
                <a:schemeClr val="tx1"/>
              </a:solidFill>
            </a:endParaRPr>
          </a:p>
          <a:p>
            <a:pPr marL="6097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d</a:t>
            </a:r>
            <a:r>
              <a:rPr lang="de-DE" b="0" dirty="0">
                <a:solidFill>
                  <a:schemeClr val="tx1"/>
                </a:solidFill>
              </a:rPr>
              <a:t>ual </a:t>
            </a:r>
            <a:r>
              <a:rPr lang="de-DE" b="0" dirty="0" err="1">
                <a:solidFill>
                  <a:schemeClr val="tx1"/>
                </a:solidFill>
              </a:rPr>
              <a:t>phase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b="0" dirty="0" err="1">
                <a:solidFill>
                  <a:schemeClr val="tx1"/>
                </a:solidFill>
                <a:sym typeface="Wingdings" panose="05000000000000000000" pitchFamily="2" charset="2"/>
              </a:rPr>
              <a:t>new</a:t>
            </a:r>
            <a:r>
              <a:rPr lang="de-DE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chemeClr val="tx1"/>
                </a:solidFill>
                <a:sym typeface="Wingdings" panose="05000000000000000000" pitchFamily="2" charset="2"/>
              </a:rPr>
              <a:t>vertical</a:t>
            </a:r>
            <a:r>
              <a:rPr lang="de-DE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chemeClr val="tx1"/>
                </a:solidFill>
                <a:sym typeface="Wingdings" panose="05000000000000000000" pitchFamily="2" charset="2"/>
              </a:rPr>
              <a:t>drift</a:t>
            </a:r>
            <a:r>
              <a:rPr lang="de-DE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b="0" dirty="0" err="1">
                <a:solidFill>
                  <a:schemeClr val="tx1"/>
                </a:solidFill>
                <a:sym typeface="Wingdings" panose="05000000000000000000" pitchFamily="2" charset="2"/>
              </a:rPr>
              <a:t>concept</a:t>
            </a:r>
            <a:endParaRPr lang="de-DE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e-DE" sz="1800" b="0" dirty="0">
              <a:solidFill>
                <a:srgbClr val="30303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>
                <a:solidFill>
                  <a:srgbClr val="FF0000"/>
                </a:solidFill>
              </a:rPr>
              <a:t>New: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>
                <a:solidFill>
                  <a:srgbClr val="303030"/>
                </a:solidFill>
              </a:rPr>
              <a:t>strengthening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of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the</a:t>
            </a:r>
            <a:r>
              <a:rPr lang="de-DE" sz="1800" b="0" dirty="0">
                <a:solidFill>
                  <a:srgbClr val="303030"/>
                </a:solidFill>
              </a:rPr>
              <a:t> NP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>
                <a:solidFill>
                  <a:srgbClr val="303030"/>
                </a:solidFill>
              </a:rPr>
              <a:t>provision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of</a:t>
            </a:r>
            <a:r>
              <a:rPr lang="de-DE" sz="1800" b="0" dirty="0">
                <a:solidFill>
                  <a:srgbClr val="303030"/>
                </a:solidFill>
              </a:rPr>
              <a:t> an additional,  </a:t>
            </a:r>
            <a:r>
              <a:rPr lang="de-DE" sz="1800" b="0" dirty="0" err="1">
                <a:solidFill>
                  <a:srgbClr val="303030"/>
                </a:solidFill>
              </a:rPr>
              <a:t>second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cryostat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as</a:t>
            </a:r>
            <a:r>
              <a:rPr lang="de-DE" sz="1800" b="0" dirty="0">
                <a:solidFill>
                  <a:srgbClr val="303030"/>
                </a:solidFill>
              </a:rPr>
              <a:t> European </a:t>
            </a:r>
            <a:r>
              <a:rPr lang="de-DE" sz="1800" b="0" dirty="0" err="1">
                <a:solidFill>
                  <a:srgbClr val="303030"/>
                </a:solidFill>
              </a:rPr>
              <a:t>contribution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to</a:t>
            </a:r>
            <a:r>
              <a:rPr lang="de-DE" sz="1800" b="0" dirty="0">
                <a:solidFill>
                  <a:srgbClr val="303030"/>
                </a:solidFill>
              </a:rPr>
              <a:t> </a:t>
            </a:r>
            <a:r>
              <a:rPr lang="de-DE" sz="1800" b="0" dirty="0" err="1">
                <a:solidFill>
                  <a:srgbClr val="303030"/>
                </a:solidFill>
              </a:rPr>
              <a:t>the</a:t>
            </a:r>
            <a:r>
              <a:rPr lang="de-DE" sz="1800" b="0" dirty="0">
                <a:solidFill>
                  <a:srgbClr val="303030"/>
                </a:solidFill>
              </a:rPr>
              <a:t> LBNF/DUNE </a:t>
            </a:r>
            <a:r>
              <a:rPr lang="de-DE" sz="1800" b="0" dirty="0" err="1">
                <a:solidFill>
                  <a:srgbClr val="303030"/>
                </a:solidFill>
              </a:rPr>
              <a:t>infrastructure</a:t>
            </a:r>
            <a:endParaRPr lang="de-DE" sz="1800" b="0" dirty="0">
              <a:solidFill>
                <a:srgbClr val="30303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e-DE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b="0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803ED1B3-6955-499C-9CBD-004CDB40B887}"/>
              </a:ext>
            </a:extLst>
          </p:cNvPr>
          <p:cNvSpPr txBox="1">
            <a:spLocks/>
          </p:cNvSpPr>
          <p:nvPr/>
        </p:nvSpPr>
        <p:spPr>
          <a:xfrm>
            <a:off x="407987" y="1048280"/>
            <a:ext cx="5221967" cy="7245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1" dirty="0"/>
              <a:t>Europe, and CERN through the Neutrino Platform, should continue to support long baseline experiments in Japan and the United States. </a:t>
            </a:r>
          </a:p>
          <a:p>
            <a:endParaRPr lang="de-DE" sz="1600" b="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F951FA9-89F5-4A33-9DEF-D9C68F188B18}"/>
              </a:ext>
            </a:extLst>
          </p:cNvPr>
          <p:cNvGrpSpPr/>
          <p:nvPr/>
        </p:nvGrpSpPr>
        <p:grpSpPr>
          <a:xfrm>
            <a:off x="5844508" y="906464"/>
            <a:ext cx="6290816" cy="3554406"/>
            <a:chOff x="-50800" y="1536699"/>
            <a:chExt cx="9245600" cy="4763739"/>
          </a:xfrm>
        </p:grpSpPr>
        <p:grpSp>
          <p:nvGrpSpPr>
            <p:cNvPr id="14" name="IMG_6934.jpeg">
              <a:extLst>
                <a:ext uri="{FF2B5EF4-FFF2-40B4-BE49-F238E27FC236}">
                  <a16:creationId xmlns:a16="http://schemas.microsoft.com/office/drawing/2014/main" id="{65AD945C-F850-4F50-AB62-A02DFC966804}"/>
                </a:ext>
              </a:extLst>
            </p:cNvPr>
            <p:cNvGrpSpPr/>
            <p:nvPr/>
          </p:nvGrpSpPr>
          <p:grpSpPr>
            <a:xfrm>
              <a:off x="-50800" y="1536699"/>
              <a:ext cx="9245600" cy="4763739"/>
              <a:chOff x="0" y="0"/>
              <a:chExt cx="11684000" cy="5408667"/>
            </a:xfrm>
          </p:grpSpPr>
          <p:pic>
            <p:nvPicPr>
              <p:cNvPr id="17" name="IMG_6934.jpeg" descr="IMG_6934.jpeg">
                <a:extLst>
                  <a:ext uri="{FF2B5EF4-FFF2-40B4-BE49-F238E27FC236}">
                    <a16:creationId xmlns:a16="http://schemas.microsoft.com/office/drawing/2014/main" id="{EC88848D-19CB-4D0F-9799-D3E317A68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7000" y="88900"/>
                <a:ext cx="11430000" cy="507846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8" name="IMG_6934.jpeg" descr="IMG_6934.jpeg">
                <a:extLst>
                  <a:ext uri="{FF2B5EF4-FFF2-40B4-BE49-F238E27FC236}">
                    <a16:creationId xmlns:a16="http://schemas.microsoft.com/office/drawing/2014/main" id="{80778B63-6CC5-4E67-A810-D189BC5D0612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11684000" cy="5408669"/>
              </a:xfrm>
              <a:prstGeom prst="rect">
                <a:avLst/>
              </a:prstGeom>
              <a:effectLst/>
            </p:spPr>
          </p:pic>
        </p:grp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A4741AD7-7586-4FC6-93D3-4D57D0999956}"/>
                </a:ext>
              </a:extLst>
            </p:cNvPr>
            <p:cNvSpPr txBox="1"/>
            <p:nvPr/>
          </p:nvSpPr>
          <p:spPr>
            <a:xfrm>
              <a:off x="3365500" y="5054600"/>
              <a:ext cx="270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NP04: single phase TPC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F6BAE594-400E-4036-9058-89B7D95823F8}"/>
                </a:ext>
              </a:extLst>
            </p:cNvPr>
            <p:cNvSpPr txBox="1"/>
            <p:nvPr/>
          </p:nvSpPr>
          <p:spPr>
            <a:xfrm>
              <a:off x="4013842" y="2508766"/>
              <a:ext cx="2615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NP02: double phase TPC</a:t>
              </a: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640D4921-6033-451E-9D22-040519375861}"/>
              </a:ext>
            </a:extLst>
          </p:cNvPr>
          <p:cNvSpPr/>
          <p:nvPr/>
        </p:nvSpPr>
        <p:spPr>
          <a:xfrm>
            <a:off x="6161829" y="5175856"/>
            <a:ext cx="5617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dirty="0" err="1"/>
              <a:t>Several</a:t>
            </a:r>
            <a:r>
              <a:rPr lang="de-DE" dirty="0"/>
              <a:t> R&amp;D </a:t>
            </a:r>
            <a:r>
              <a:rPr lang="de-DE" dirty="0" err="1"/>
              <a:t>projects</a:t>
            </a:r>
            <a:r>
              <a:rPr lang="de-DE" dirty="0"/>
              <a:t> also </a:t>
            </a:r>
            <a:r>
              <a:rPr lang="de-DE" dirty="0" err="1"/>
              <a:t>for</a:t>
            </a:r>
            <a:r>
              <a:rPr lang="de-DE" dirty="0"/>
              <a:t> T2K and </a:t>
            </a:r>
            <a:r>
              <a:rPr lang="de-DE" dirty="0" err="1"/>
              <a:t>HyperK</a:t>
            </a:r>
            <a:r>
              <a:rPr lang="de-DE" dirty="0"/>
              <a:t> at NP</a:t>
            </a:r>
          </a:p>
        </p:txBody>
      </p:sp>
    </p:spTree>
    <p:extLst>
      <p:ext uri="{BB962C8B-B14F-4D97-AF65-F5344CB8AC3E}">
        <p14:creationId xmlns:p14="http://schemas.microsoft.com/office/powerpoint/2010/main" val="215383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CC35B6-7EB0-5F43-8CB2-841E40A075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274" y="800542"/>
            <a:ext cx="5239193" cy="3857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077A6-8777-0F42-BE98-5BC2820C7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9306" y="4029078"/>
            <a:ext cx="3098753" cy="1914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21D88-5BA9-C244-B456-BD3345AC0EAE}"/>
              </a:ext>
            </a:extLst>
          </p:cNvPr>
          <p:cNvSpPr txBox="1"/>
          <p:nvPr/>
        </p:nvSpPr>
        <p:spPr>
          <a:xfrm>
            <a:off x="9311148" y="5226461"/>
            <a:ext cx="1004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DUNE HD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C525A3-A745-5E4C-AE41-AD772A589BC2}"/>
              </a:ext>
            </a:extLst>
          </p:cNvPr>
          <p:cNvSpPr/>
          <p:nvPr/>
        </p:nvSpPr>
        <p:spPr>
          <a:xfrm>
            <a:off x="7207263" y="3095598"/>
            <a:ext cx="3913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66 m x 19 m x 18 m (L x W x H)</a:t>
            </a:r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04D66-3AEA-6443-B30B-53F272B4ECC0}"/>
              </a:ext>
            </a:extLst>
          </p:cNvPr>
          <p:cNvSpPr txBox="1"/>
          <p:nvPr/>
        </p:nvSpPr>
        <p:spPr>
          <a:xfrm>
            <a:off x="333484" y="1170076"/>
            <a:ext cx="4859234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303030"/>
                </a:solidFill>
              </a:rPr>
              <a:t>All engineering work done (design and calculations) based on the LNG membrane technology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rgbClr val="303030"/>
                </a:solidFill>
              </a:rPr>
              <a:t>1:1 scale components prototyped and tested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FD450-FCBF-7D4E-9DD3-4DD2F26417DF}"/>
              </a:ext>
            </a:extLst>
          </p:cNvPr>
          <p:cNvSpPr txBox="1"/>
          <p:nvPr/>
        </p:nvSpPr>
        <p:spPr>
          <a:xfrm>
            <a:off x="407368" y="4365104"/>
            <a:ext cx="5018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next step: formal CERN technical final review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then procurement and installation phase can start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cavern will be available in Spring  2024 at the SURF Laboratory, 1.5 km underground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7D9AAE-2121-DE4E-A8F1-15C4B69B74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33" y="2535982"/>
            <a:ext cx="1832467" cy="137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1E3AAC-B3D3-3D41-A2BA-65409DA39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052" y="2493621"/>
            <a:ext cx="1761963" cy="1321473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D6B6EAA-4417-416D-9E07-6B11AE00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7025-743B-E149-A4BA-6A929B1A7CEC}" type="slidenum">
              <a:rPr lang="en-US" smtClean="0"/>
              <a:t>18</a:t>
            </a:fld>
            <a:endParaRPr lang="en-US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91177467-88E8-4677-A495-D1E7C94DF597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LBNF/DUNE cryostats</a:t>
            </a:r>
          </a:p>
        </p:txBody>
      </p:sp>
    </p:spTree>
    <p:extLst>
      <p:ext uri="{BB962C8B-B14F-4D97-AF65-F5344CB8AC3E}">
        <p14:creationId xmlns:p14="http://schemas.microsoft.com/office/powerpoint/2010/main" val="42568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014DB06-0950-42C4-BDA8-07664DF5EB5D}"/>
              </a:ext>
            </a:extLst>
          </p:cNvPr>
          <p:cNvGrpSpPr/>
          <p:nvPr/>
        </p:nvGrpSpPr>
        <p:grpSpPr>
          <a:xfrm>
            <a:off x="161456" y="829412"/>
            <a:ext cx="6336585" cy="2800296"/>
            <a:chOff x="2461675" y="1826074"/>
            <a:chExt cx="6640447" cy="3619150"/>
          </a:xfrm>
        </p:grpSpPr>
        <p:pic>
          <p:nvPicPr>
            <p:cNvPr id="35" name="Google Shape;127;p20">
              <a:extLst>
                <a:ext uri="{FF2B5EF4-FFF2-40B4-BE49-F238E27FC236}">
                  <a16:creationId xmlns:a16="http://schemas.microsoft.com/office/drawing/2014/main" id="{37FEE6BE-2072-4B70-AA6A-BC5127087BD7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61675" y="1826074"/>
              <a:ext cx="6640447" cy="3619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" name="Google Shape;140;p20">
              <a:extLst>
                <a:ext uri="{FF2B5EF4-FFF2-40B4-BE49-F238E27FC236}">
                  <a16:creationId xmlns:a16="http://schemas.microsoft.com/office/drawing/2014/main" id="{FFF0DB0F-1BD3-407B-BB6B-84839CE508E4}"/>
                </a:ext>
              </a:extLst>
            </p:cNvPr>
            <p:cNvCxnSpPr/>
            <p:nvPr/>
          </p:nvCxnSpPr>
          <p:spPr>
            <a:xfrm rot="10800000">
              <a:off x="3081300" y="4713349"/>
              <a:ext cx="1218900" cy="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37" name="Google Shape;141;p20">
              <a:extLst>
                <a:ext uri="{FF2B5EF4-FFF2-40B4-BE49-F238E27FC236}">
                  <a16:creationId xmlns:a16="http://schemas.microsoft.com/office/drawing/2014/main" id="{4F06AF67-C74B-44CA-9135-175A46E81159}"/>
                </a:ext>
              </a:extLst>
            </p:cNvPr>
            <p:cNvCxnSpPr/>
            <p:nvPr/>
          </p:nvCxnSpPr>
          <p:spPr>
            <a:xfrm rot="10800000">
              <a:off x="4452900" y="4713349"/>
              <a:ext cx="1218900" cy="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38" name="Google Shape;142;p20">
              <a:extLst>
                <a:ext uri="{FF2B5EF4-FFF2-40B4-BE49-F238E27FC236}">
                  <a16:creationId xmlns:a16="http://schemas.microsoft.com/office/drawing/2014/main" id="{FCC9EA70-21FB-443F-A4D2-CEE9D11BA1CC}"/>
                </a:ext>
              </a:extLst>
            </p:cNvPr>
            <p:cNvCxnSpPr/>
            <p:nvPr/>
          </p:nvCxnSpPr>
          <p:spPr>
            <a:xfrm rot="10800000">
              <a:off x="5900700" y="4713349"/>
              <a:ext cx="1218900" cy="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39" name="Google Shape;143;p20">
              <a:extLst>
                <a:ext uri="{FF2B5EF4-FFF2-40B4-BE49-F238E27FC236}">
                  <a16:creationId xmlns:a16="http://schemas.microsoft.com/office/drawing/2014/main" id="{F079EC7B-B2D6-4C41-9296-D3E083FBC804}"/>
                </a:ext>
              </a:extLst>
            </p:cNvPr>
            <p:cNvSpPr txBox="1"/>
            <p:nvPr/>
          </p:nvSpPr>
          <p:spPr>
            <a:xfrm>
              <a:off x="3081300" y="4713349"/>
              <a:ext cx="1116900" cy="517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FF0000"/>
                  </a:solidFill>
                </a:rPr>
                <a:t>collection</a:t>
              </a:r>
              <a:endParaRPr sz="1400" dirty="0">
                <a:solidFill>
                  <a:srgbClr val="FF0000"/>
                </a:solidFill>
              </a:endParaRPr>
            </a:p>
          </p:txBody>
        </p:sp>
        <p:sp>
          <p:nvSpPr>
            <p:cNvPr id="40" name="Google Shape;144;p20">
              <a:extLst>
                <a:ext uri="{FF2B5EF4-FFF2-40B4-BE49-F238E27FC236}">
                  <a16:creationId xmlns:a16="http://schemas.microsoft.com/office/drawing/2014/main" id="{3FCE0EF3-81C4-4DCF-B00A-8E2947CE08EC}"/>
                </a:ext>
              </a:extLst>
            </p:cNvPr>
            <p:cNvSpPr txBox="1"/>
            <p:nvPr/>
          </p:nvSpPr>
          <p:spPr>
            <a:xfrm>
              <a:off x="4605300" y="4713349"/>
              <a:ext cx="1116900" cy="517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FF0000"/>
                  </a:solidFill>
                </a:rPr>
                <a:t>induction-2</a:t>
              </a:r>
              <a:endParaRPr sz="1400" dirty="0">
                <a:solidFill>
                  <a:srgbClr val="FF0000"/>
                </a:solidFill>
              </a:endParaRPr>
            </a:p>
          </p:txBody>
        </p:sp>
        <p:sp>
          <p:nvSpPr>
            <p:cNvPr id="41" name="Google Shape;145;p20">
              <a:extLst>
                <a:ext uri="{FF2B5EF4-FFF2-40B4-BE49-F238E27FC236}">
                  <a16:creationId xmlns:a16="http://schemas.microsoft.com/office/drawing/2014/main" id="{1B32F073-1643-4EBC-B0F0-73F2F63A07AC}"/>
                </a:ext>
              </a:extLst>
            </p:cNvPr>
            <p:cNvSpPr txBox="1"/>
            <p:nvPr/>
          </p:nvSpPr>
          <p:spPr>
            <a:xfrm>
              <a:off x="5976900" y="4713349"/>
              <a:ext cx="1116900" cy="517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FF0000"/>
                  </a:solidFill>
                </a:rPr>
                <a:t>induction-1</a:t>
              </a:r>
              <a:endParaRPr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DF5D5CA1-8067-483A-9EC5-DE3C44C1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 Neutrino </a:t>
            </a:r>
            <a:r>
              <a:rPr lang="de-DE" dirty="0" err="1"/>
              <a:t>Platform</a:t>
            </a:r>
            <a:r>
              <a:rPr lang="de-DE" dirty="0"/>
              <a:t>	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DF5C80-0694-43F7-A67C-71AD67E3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5E5C0-F913-4F4C-9EE0-70617DC62BDF}" type="datetime1">
              <a:rPr lang="en-US" smtClean="0"/>
              <a:t>4/16/2021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33E284-9E6B-42D0-BD01-B9F4AAA8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News from the Experiments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2BCABB-E908-431B-B448-A089B5A6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24A4BDC-07D0-4734-BB9F-0A74B87FB45D}"/>
              </a:ext>
            </a:extLst>
          </p:cNvPr>
          <p:cNvSpPr txBox="1"/>
          <p:nvPr/>
        </p:nvSpPr>
        <p:spPr>
          <a:xfrm>
            <a:off x="7224046" y="488886"/>
            <a:ext cx="480649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303030"/>
                </a:solidFill>
              </a:rPr>
              <a:t>Test of 3-view anode PCB for DUNE </a:t>
            </a:r>
            <a:r>
              <a:rPr lang="en-US" dirty="0" err="1">
                <a:solidFill>
                  <a:srgbClr val="303030"/>
                </a:solidFill>
              </a:rPr>
              <a:t>LAr</a:t>
            </a:r>
            <a:r>
              <a:rPr lang="en-US" dirty="0">
                <a:solidFill>
                  <a:srgbClr val="303030"/>
                </a:solidFill>
              </a:rPr>
              <a:t> TPC</a:t>
            </a:r>
          </a:p>
          <a:p>
            <a:r>
              <a:rPr lang="de-DE" dirty="0">
                <a:solidFill>
                  <a:srgbClr val="303030"/>
                </a:solidFill>
              </a:rPr>
              <a:t>i</a:t>
            </a:r>
            <a:r>
              <a:rPr lang="en-US" dirty="0">
                <a:solidFill>
                  <a:srgbClr val="303030"/>
                </a:solidFill>
              </a:rPr>
              <a:t>n 50 l cryostat @ NP</a:t>
            </a:r>
          </a:p>
          <a:p>
            <a:endParaRPr lang="de-DE" dirty="0">
              <a:solidFill>
                <a:srgbClr val="303030"/>
              </a:solidFill>
            </a:endParaRPr>
          </a:p>
          <a:p>
            <a:endParaRPr lang="de-DE" dirty="0">
              <a:solidFill>
                <a:srgbClr val="303030"/>
              </a:solidFill>
            </a:endParaRPr>
          </a:p>
          <a:p>
            <a:endParaRPr lang="en-US" dirty="0">
              <a:solidFill>
                <a:srgbClr val="3030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3030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0303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6CE9A0E-4006-48DC-BB53-95AADBE87597}"/>
              </a:ext>
            </a:extLst>
          </p:cNvPr>
          <p:cNvSpPr txBox="1"/>
          <p:nvPr/>
        </p:nvSpPr>
        <p:spPr>
          <a:xfrm>
            <a:off x="767408" y="1124744"/>
            <a:ext cx="20882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Cosmic ray event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8885553F-754C-4159-BBAF-230C256B77A7}"/>
              </a:ext>
            </a:extLst>
          </p:cNvPr>
          <p:cNvSpPr txBox="1">
            <a:spLocks/>
          </p:cNvSpPr>
          <p:nvPr/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5E5C0-F913-4F4C-9EE0-70617DC62BDF}" type="datetime1">
              <a:rPr lang="en-US" smtClean="0"/>
              <a:pPr/>
              <a:t>4/16/2021</a:t>
            </a:fld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6807CE64-EB0C-4F0F-9537-07D6001A7D1E}"/>
              </a:ext>
            </a:extLst>
          </p:cNvPr>
          <p:cNvSpPr txBox="1">
            <a:spLocks/>
          </p:cNvSpPr>
          <p:nvPr/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J. Mnich | News from the Experiments</a:t>
            </a:r>
            <a:endParaRPr lang="en-US" dirty="0"/>
          </a:p>
        </p:txBody>
      </p:sp>
      <p:cxnSp>
        <p:nvCxnSpPr>
          <p:cNvPr id="16" name="Google Shape;128;p20">
            <a:extLst>
              <a:ext uri="{FF2B5EF4-FFF2-40B4-BE49-F238E27FC236}">
                <a16:creationId xmlns:a16="http://schemas.microsoft.com/office/drawing/2014/main" id="{E2D34B55-A0FC-4869-87B9-3975AF9ED10E}"/>
              </a:ext>
            </a:extLst>
          </p:cNvPr>
          <p:cNvCxnSpPr/>
          <p:nvPr/>
        </p:nvCxnSpPr>
        <p:spPr>
          <a:xfrm rot="10800000">
            <a:off x="2034350" y="3896850"/>
            <a:ext cx="1158600" cy="1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7" name="Google Shape;129;p20">
            <a:extLst>
              <a:ext uri="{FF2B5EF4-FFF2-40B4-BE49-F238E27FC236}">
                <a16:creationId xmlns:a16="http://schemas.microsoft.com/office/drawing/2014/main" id="{E165B8B8-0D84-4305-A58F-5F3C3F916A4C}"/>
              </a:ext>
            </a:extLst>
          </p:cNvPr>
          <p:cNvCxnSpPr/>
          <p:nvPr/>
        </p:nvCxnSpPr>
        <p:spPr>
          <a:xfrm rot="10800000">
            <a:off x="3329750" y="3896850"/>
            <a:ext cx="1158600" cy="1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8" name="Google Shape;130;p20">
            <a:extLst>
              <a:ext uri="{FF2B5EF4-FFF2-40B4-BE49-F238E27FC236}">
                <a16:creationId xmlns:a16="http://schemas.microsoft.com/office/drawing/2014/main" id="{00B2B1C4-778A-4CDC-8F32-DCC5E8B99455}"/>
              </a:ext>
            </a:extLst>
          </p:cNvPr>
          <p:cNvCxnSpPr/>
          <p:nvPr/>
        </p:nvCxnSpPr>
        <p:spPr>
          <a:xfrm rot="10800000">
            <a:off x="4777550" y="3896850"/>
            <a:ext cx="1158600" cy="1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9" name="Google Shape;131;p20">
            <a:extLst>
              <a:ext uri="{FF2B5EF4-FFF2-40B4-BE49-F238E27FC236}">
                <a16:creationId xmlns:a16="http://schemas.microsoft.com/office/drawing/2014/main" id="{A64B32F9-CD6B-4D02-BCAD-5CA2AAFEA8D5}"/>
              </a:ext>
            </a:extLst>
          </p:cNvPr>
          <p:cNvSpPr txBox="1"/>
          <p:nvPr/>
        </p:nvSpPr>
        <p:spPr>
          <a:xfrm>
            <a:off x="2018100" y="3865600"/>
            <a:ext cx="123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Collection</a:t>
            </a:r>
            <a:endParaRPr/>
          </a:p>
        </p:txBody>
      </p:sp>
      <p:sp>
        <p:nvSpPr>
          <p:cNvPr id="20" name="Google Shape;132;p20">
            <a:extLst>
              <a:ext uri="{FF2B5EF4-FFF2-40B4-BE49-F238E27FC236}">
                <a16:creationId xmlns:a16="http://schemas.microsoft.com/office/drawing/2014/main" id="{7DCD766F-CD91-47BF-B2F1-D7F00D6CAEDF}"/>
              </a:ext>
            </a:extLst>
          </p:cNvPr>
          <p:cNvSpPr txBox="1"/>
          <p:nvPr/>
        </p:nvSpPr>
        <p:spPr>
          <a:xfrm>
            <a:off x="3237300" y="3865600"/>
            <a:ext cx="123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Induction-2</a:t>
            </a:r>
            <a:endParaRPr/>
          </a:p>
        </p:txBody>
      </p:sp>
      <p:sp>
        <p:nvSpPr>
          <p:cNvPr id="21" name="Google Shape;133;p20">
            <a:extLst>
              <a:ext uri="{FF2B5EF4-FFF2-40B4-BE49-F238E27FC236}">
                <a16:creationId xmlns:a16="http://schemas.microsoft.com/office/drawing/2014/main" id="{32B802F4-7B06-47CE-BCA9-261EF9AC17C0}"/>
              </a:ext>
            </a:extLst>
          </p:cNvPr>
          <p:cNvSpPr txBox="1"/>
          <p:nvPr/>
        </p:nvSpPr>
        <p:spPr>
          <a:xfrm>
            <a:off x="4837500" y="3865600"/>
            <a:ext cx="123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Induction-1</a:t>
            </a:r>
            <a:endParaRPr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CFA02C4-03FE-4BE3-A599-26B10E426617}"/>
              </a:ext>
            </a:extLst>
          </p:cNvPr>
          <p:cNvGrpSpPr/>
          <p:nvPr/>
        </p:nvGrpSpPr>
        <p:grpSpPr>
          <a:xfrm>
            <a:off x="410116" y="3664537"/>
            <a:ext cx="6945655" cy="2665759"/>
            <a:chOff x="81525" y="3636950"/>
            <a:chExt cx="7327288" cy="3078025"/>
          </a:xfrm>
        </p:grpSpPr>
        <p:pic>
          <p:nvPicPr>
            <p:cNvPr id="22" name="Google Shape;134;p20">
              <a:extLst>
                <a:ext uri="{FF2B5EF4-FFF2-40B4-BE49-F238E27FC236}">
                  <a16:creationId xmlns:a16="http://schemas.microsoft.com/office/drawing/2014/main" id="{92E02F74-537C-4967-85C7-104428F73B3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3689" y="3636950"/>
              <a:ext cx="6007035" cy="990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35;p20">
              <a:extLst>
                <a:ext uri="{FF2B5EF4-FFF2-40B4-BE49-F238E27FC236}">
                  <a16:creationId xmlns:a16="http://schemas.microsoft.com/office/drawing/2014/main" id="{C2C43167-2CA7-4456-BB99-BE561E601F3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3700" y="5682984"/>
              <a:ext cx="6007026" cy="1031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36;p20">
              <a:extLst>
                <a:ext uri="{FF2B5EF4-FFF2-40B4-BE49-F238E27FC236}">
                  <a16:creationId xmlns:a16="http://schemas.microsoft.com/office/drawing/2014/main" id="{5E7A5C7B-CA84-4C65-8F57-51FEA7CD115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525" y="4643675"/>
              <a:ext cx="6007025" cy="1018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37;p20">
              <a:extLst>
                <a:ext uri="{FF2B5EF4-FFF2-40B4-BE49-F238E27FC236}">
                  <a16:creationId xmlns:a16="http://schemas.microsoft.com/office/drawing/2014/main" id="{6716682C-3C58-437F-B4C9-7CCA73C0F970}"/>
                </a:ext>
              </a:extLst>
            </p:cNvPr>
            <p:cNvSpPr txBox="1"/>
            <p:nvPr/>
          </p:nvSpPr>
          <p:spPr>
            <a:xfrm>
              <a:off x="6111250" y="3847375"/>
              <a:ext cx="1297563" cy="501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/>
                <a:t>induction-1</a:t>
              </a:r>
              <a:endParaRPr sz="1600" dirty="0"/>
            </a:p>
          </p:txBody>
        </p:sp>
        <p:sp>
          <p:nvSpPr>
            <p:cNvPr id="26" name="Google Shape;138;p20">
              <a:extLst>
                <a:ext uri="{FF2B5EF4-FFF2-40B4-BE49-F238E27FC236}">
                  <a16:creationId xmlns:a16="http://schemas.microsoft.com/office/drawing/2014/main" id="{3736A5FE-AFD9-48A0-AC09-70D2C654D044}"/>
                </a:ext>
              </a:extLst>
            </p:cNvPr>
            <p:cNvSpPr txBox="1"/>
            <p:nvPr/>
          </p:nvSpPr>
          <p:spPr>
            <a:xfrm>
              <a:off x="6111250" y="5904774"/>
              <a:ext cx="1297563" cy="501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/>
                <a:t>induction-2</a:t>
              </a:r>
              <a:endParaRPr sz="1600" dirty="0"/>
            </a:p>
          </p:txBody>
        </p:sp>
        <p:sp>
          <p:nvSpPr>
            <p:cNvPr id="27" name="Google Shape;139;p20">
              <a:extLst>
                <a:ext uri="{FF2B5EF4-FFF2-40B4-BE49-F238E27FC236}">
                  <a16:creationId xmlns:a16="http://schemas.microsoft.com/office/drawing/2014/main" id="{8916E338-9A4E-4D62-A126-F2BD0A7180D5}"/>
                </a:ext>
              </a:extLst>
            </p:cNvPr>
            <p:cNvSpPr txBox="1"/>
            <p:nvPr/>
          </p:nvSpPr>
          <p:spPr>
            <a:xfrm>
              <a:off x="6111250" y="4837976"/>
              <a:ext cx="1158600" cy="497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/>
                <a:t>collection</a:t>
              </a:r>
              <a:endParaRPr sz="1600" dirty="0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D07B6B9-5663-4A25-A82B-5D3EB9060C26}"/>
              </a:ext>
            </a:extLst>
          </p:cNvPr>
          <p:cNvGrpSpPr/>
          <p:nvPr/>
        </p:nvGrpSpPr>
        <p:grpSpPr>
          <a:xfrm>
            <a:off x="7712266" y="1727265"/>
            <a:ext cx="4090191" cy="4178823"/>
            <a:chOff x="914400" y="152400"/>
            <a:chExt cx="6659880" cy="6553200"/>
          </a:xfrm>
        </p:grpSpPr>
        <p:pic>
          <p:nvPicPr>
            <p:cNvPr id="32" name="Google Shape;105;p18">
              <a:extLst>
                <a:ext uri="{FF2B5EF4-FFF2-40B4-BE49-F238E27FC236}">
                  <a16:creationId xmlns:a16="http://schemas.microsoft.com/office/drawing/2014/main" id="{B2CD1AFE-1FB4-4D3B-8B56-8E1A34708CFC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14400" y="152400"/>
              <a:ext cx="2948940" cy="655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06;p18">
              <a:extLst>
                <a:ext uri="{FF2B5EF4-FFF2-40B4-BE49-F238E27FC236}">
                  <a16:creationId xmlns:a16="http://schemas.microsoft.com/office/drawing/2014/main" id="{9AE4B1F5-8E7D-457E-BA38-2F1D6347F97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25340" y="152400"/>
              <a:ext cx="2948940" cy="65532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01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5A97FAD9-F4B2-4AFF-BE39-D7212ECE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519" y="473544"/>
            <a:ext cx="4125383" cy="3103928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96752"/>
            <a:ext cx="5111947" cy="4761440"/>
          </a:xfrm>
        </p:spPr>
        <p:txBody>
          <a:bodyPr/>
          <a:lstStyle/>
          <a:p>
            <a:r>
              <a:rPr lang="de-DE" sz="1800" b="0" dirty="0" err="1"/>
              <a:t>Initiated</a:t>
            </a:r>
            <a:r>
              <a:rPr lang="de-DE" sz="1800" b="0" dirty="0"/>
              <a:t> </a:t>
            </a:r>
            <a:r>
              <a:rPr lang="de-DE" sz="1800" b="0" dirty="0" err="1"/>
              <a:t>by</a:t>
            </a:r>
            <a:r>
              <a:rPr lang="de-DE" sz="1800" b="0" dirty="0"/>
              <a:t> CERN Council in 2017</a:t>
            </a:r>
            <a:br>
              <a:rPr lang="de-DE" sz="1800" b="0" dirty="0"/>
            </a:br>
            <a:r>
              <a:rPr lang="de-DE" sz="1800" b="0" dirty="0"/>
              <a:t>a </a:t>
            </a:r>
            <a:r>
              <a:rPr lang="de-DE" sz="1800" b="0" dirty="0" err="1"/>
              <a:t>process</a:t>
            </a:r>
            <a:r>
              <a:rPr lang="de-DE" sz="1800" b="0" dirty="0"/>
              <a:t> </a:t>
            </a:r>
            <a:r>
              <a:rPr lang="de-DE" sz="1800" b="0" dirty="0" err="1"/>
              <a:t>spanning</a:t>
            </a:r>
            <a:r>
              <a:rPr lang="de-DE" sz="1800" b="0" dirty="0"/>
              <a:t> </a:t>
            </a:r>
            <a:r>
              <a:rPr lang="de-DE" sz="1800" b="0" dirty="0" err="1"/>
              <a:t>over</a:t>
            </a:r>
            <a:r>
              <a:rPr lang="de-DE" sz="1800" b="0" dirty="0"/>
              <a:t> </a:t>
            </a:r>
            <a:r>
              <a:rPr lang="de-DE" sz="1800" b="0" dirty="0" err="1"/>
              <a:t>several</a:t>
            </a:r>
            <a:r>
              <a:rPr lang="de-DE" sz="1800" b="0" dirty="0"/>
              <a:t> </a:t>
            </a:r>
            <a:r>
              <a:rPr lang="de-DE" sz="1800" b="0" dirty="0" err="1"/>
              <a:t>years</a:t>
            </a:r>
            <a:endParaRPr lang="de-DE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A4E6DF0-03F5-4BC9-8CB9-B04192B69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82698"/>
            <a:ext cx="6354669" cy="40385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85D8E84-7705-4F7D-B001-476CE751D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48" y="2996952"/>
            <a:ext cx="2129063" cy="3205616"/>
          </a:xfrm>
          <a:prstGeom prst="rect">
            <a:avLst/>
          </a:prstGeom>
        </p:spPr>
      </p:pic>
      <p:sp>
        <p:nvSpPr>
          <p:cNvPr id="17" name="Inhaltsplatzhalter 1">
            <a:extLst>
              <a:ext uri="{FF2B5EF4-FFF2-40B4-BE49-F238E27FC236}">
                <a16:creationId xmlns:a16="http://schemas.microsoft.com/office/drawing/2014/main" id="{93CFCF33-EC11-4A51-889B-C912A2A31BA0}"/>
              </a:ext>
            </a:extLst>
          </p:cNvPr>
          <p:cNvSpPr txBox="1">
            <a:spLocks/>
          </p:cNvSpPr>
          <p:nvPr/>
        </p:nvSpPr>
        <p:spPr>
          <a:xfrm>
            <a:off x="7464152" y="5135089"/>
            <a:ext cx="2563865" cy="7074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0" dirty="0" err="1"/>
              <a:t>Strategy</a:t>
            </a:r>
            <a:r>
              <a:rPr lang="de-DE" sz="1800" b="0" dirty="0"/>
              <a:t> Group at</a:t>
            </a:r>
            <a:br>
              <a:rPr lang="de-DE" sz="1800" b="0" dirty="0"/>
            </a:br>
            <a:r>
              <a:rPr lang="de-DE" sz="1800" b="0" dirty="0" err="1"/>
              <a:t>the</a:t>
            </a:r>
            <a:r>
              <a:rPr lang="de-DE" sz="1800" b="0" dirty="0"/>
              <a:t> </a:t>
            </a:r>
            <a:r>
              <a:rPr lang="de-DE" sz="1800" b="0" dirty="0" err="1"/>
              <a:t>drafting</a:t>
            </a:r>
            <a:r>
              <a:rPr lang="de-DE" sz="1800" b="0" dirty="0"/>
              <a:t> </a:t>
            </a:r>
            <a:r>
              <a:rPr lang="de-DE" sz="1800" b="0" dirty="0" err="1"/>
              <a:t>session</a:t>
            </a:r>
            <a:r>
              <a:rPr lang="de-DE" sz="1800" b="0" dirty="0"/>
              <a:t/>
            </a:r>
            <a:br>
              <a:rPr lang="de-DE" sz="1800" b="0" dirty="0"/>
            </a:br>
            <a:r>
              <a:rPr lang="de-DE" sz="1800" b="0" dirty="0" err="1"/>
              <a:t>January</a:t>
            </a:r>
            <a:r>
              <a:rPr lang="de-DE" sz="1800" b="0" dirty="0"/>
              <a:t> 2020</a:t>
            </a:r>
          </a:p>
        </p:txBody>
      </p:sp>
      <p:sp>
        <p:nvSpPr>
          <p:cNvPr id="18" name="Inhaltsplatzhalter 1">
            <a:extLst>
              <a:ext uri="{FF2B5EF4-FFF2-40B4-BE49-F238E27FC236}">
                <a16:creationId xmlns:a16="http://schemas.microsoft.com/office/drawing/2014/main" id="{7596D4B4-12E4-483B-94DD-A3C4EB230DB1}"/>
              </a:ext>
            </a:extLst>
          </p:cNvPr>
          <p:cNvSpPr txBox="1">
            <a:spLocks/>
          </p:cNvSpPr>
          <p:nvPr/>
        </p:nvSpPr>
        <p:spPr>
          <a:xfrm>
            <a:off x="7132535" y="3623968"/>
            <a:ext cx="2347841" cy="5720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0" dirty="0"/>
              <a:t>Open Symposium</a:t>
            </a:r>
            <a:br>
              <a:rPr lang="de-DE" sz="1800" b="0" dirty="0"/>
            </a:br>
            <a:r>
              <a:rPr lang="de-DE" sz="1800" b="0" dirty="0"/>
              <a:t>May 2019 </a:t>
            </a:r>
          </a:p>
        </p:txBody>
      </p:sp>
    </p:spTree>
    <p:extLst>
      <p:ext uri="{BB962C8B-B14F-4D97-AF65-F5344CB8AC3E}">
        <p14:creationId xmlns:p14="http://schemas.microsoft.com/office/powerpoint/2010/main" val="7112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41A07C7-F47F-4262-A5CB-05B2F7D28DE0}"/>
              </a:ext>
            </a:extLst>
          </p:cNvPr>
          <p:cNvGrpSpPr>
            <a:grpSpLocks/>
          </p:cNvGrpSpPr>
          <p:nvPr/>
        </p:nvGrpSpPr>
        <p:grpSpPr bwMode="auto">
          <a:xfrm>
            <a:off x="5807968" y="573349"/>
            <a:ext cx="6159586" cy="4655851"/>
            <a:chOff x="5364088" y="1268760"/>
            <a:chExt cx="6279546" cy="4104456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8F7F6245-99D3-4EB2-9C2F-650A37A0BED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268760"/>
              <a:ext cx="6279546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2">
              <a:extLst>
                <a:ext uri="{FF2B5EF4-FFF2-40B4-BE49-F238E27FC236}">
                  <a16:creationId xmlns:a16="http://schemas.microsoft.com/office/drawing/2014/main" id="{F527BE1D-7F75-432C-8873-80ECDDC12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2400" y="1988840"/>
              <a:ext cx="531812" cy="558552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 marL="45720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</a:pPr>
              <a:endPara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id="{45B11C73-1B5B-4651-BD55-D7D205AFF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452" y="4094584"/>
              <a:ext cx="531812" cy="558552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 marL="45720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</a:pPr>
              <a:endPara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6" name="Oval 2">
              <a:extLst>
                <a:ext uri="{FF2B5EF4-FFF2-40B4-BE49-F238E27FC236}">
                  <a16:creationId xmlns:a16="http://schemas.microsoft.com/office/drawing/2014/main" id="{CAB204EB-BFD0-4B96-90C4-5983310B0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376" y="3805704"/>
              <a:ext cx="531812" cy="558552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 marL="45720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</a:pPr>
              <a:endPara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7" name="Oval 2">
              <a:extLst>
                <a:ext uri="{FF2B5EF4-FFF2-40B4-BE49-F238E27FC236}">
                  <a16:creationId xmlns:a16="http://schemas.microsoft.com/office/drawing/2014/main" id="{55CCD17D-A563-4087-B3DF-1AD805E3B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4288" y="3389120"/>
              <a:ext cx="531812" cy="558552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 marL="45720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</a:pPr>
              <a:endPara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8" name="Oval 2">
              <a:extLst>
                <a:ext uri="{FF2B5EF4-FFF2-40B4-BE49-F238E27FC236}">
                  <a16:creationId xmlns:a16="http://schemas.microsoft.com/office/drawing/2014/main" id="{AD2FA5F9-818E-45A3-8FEA-94B87A2B9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0105" y="3429000"/>
              <a:ext cx="531812" cy="558552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 marL="45720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</a:pPr>
              <a:endPara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9" name="Oval 2">
              <a:extLst>
                <a:ext uri="{FF2B5EF4-FFF2-40B4-BE49-F238E27FC236}">
                  <a16:creationId xmlns:a16="http://schemas.microsoft.com/office/drawing/2014/main" id="{CFD062C3-64D6-4DFB-B826-027F9A3F5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2470" y="4373860"/>
              <a:ext cx="531812" cy="558552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 marL="457200"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 marL="914400"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 marL="1371600">
                <a:lnSpc>
                  <a:spcPct val="9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 marL="1828800"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</a:pPr>
              <a:endParaRPr lang="en-US" altLang="en-US" sz="2400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de-DE" dirty="0"/>
              <a:t>Scientific </a:t>
            </a:r>
            <a:r>
              <a:rPr lang="de-DE" dirty="0" err="1"/>
              <a:t>Diversity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2D34600-823C-46E6-8B48-1821B78DB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035" y="755603"/>
            <a:ext cx="8064275" cy="2340793"/>
          </a:xfrm>
        </p:spPr>
        <p:txBody>
          <a:bodyPr/>
          <a:lstStyle/>
          <a:p>
            <a:endParaRPr lang="de-DE" dirty="0"/>
          </a:p>
          <a:p>
            <a:endParaRPr lang="en-US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803ED1B3-6955-499C-9CBD-004CDB40B887}"/>
              </a:ext>
            </a:extLst>
          </p:cNvPr>
          <p:cNvSpPr txBox="1">
            <a:spLocks/>
          </p:cNvSpPr>
          <p:nvPr/>
        </p:nvSpPr>
        <p:spPr>
          <a:xfrm>
            <a:off x="407987" y="1048279"/>
            <a:ext cx="5399981" cy="1334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1" dirty="0"/>
              <a:t>A diverse </a:t>
            </a:r>
            <a:r>
              <a:rPr lang="en-US" sz="1600" b="0" i="1" dirty="0" err="1"/>
              <a:t>programme</a:t>
            </a:r>
            <a:r>
              <a:rPr lang="en-US" sz="1600" b="0" i="1" dirty="0"/>
              <a:t> that is complementary to the energy frontier is an essential part of the European particle physics Strategy. Experiments in such diverse areas that offer potential high-</a:t>
            </a:r>
            <a:r>
              <a:rPr lang="fr-FR" sz="1600" b="0" i="1" dirty="0"/>
              <a:t>impact </a:t>
            </a:r>
            <a:r>
              <a:rPr lang="fr-FR" sz="1600" b="0" i="1" dirty="0" err="1"/>
              <a:t>particle</a:t>
            </a:r>
            <a:r>
              <a:rPr lang="fr-FR" sz="1600" b="0" i="1" dirty="0"/>
              <a:t> </a:t>
            </a:r>
            <a:r>
              <a:rPr lang="fr-FR" sz="1600" b="0" i="1" dirty="0" err="1"/>
              <a:t>physics</a:t>
            </a:r>
            <a:r>
              <a:rPr lang="fr-FR" sz="1600" b="0" i="1" dirty="0"/>
              <a:t> programmes at </a:t>
            </a:r>
            <a:r>
              <a:rPr lang="en-US" sz="1600" b="0" i="1" dirty="0"/>
              <a:t>laboratories in Europe should be supported, as well as participation in such experiments in other regions of the world.</a:t>
            </a:r>
            <a:endParaRPr lang="de-DE" sz="1600" b="0" dirty="0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B37CE41-C048-4F65-BDA4-0B01B83CF891}"/>
              </a:ext>
            </a:extLst>
          </p:cNvPr>
          <p:cNvSpPr txBox="1"/>
          <p:nvPr/>
        </p:nvSpPr>
        <p:spPr>
          <a:xfrm>
            <a:off x="152437" y="3066628"/>
            <a:ext cx="5837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03030"/>
                </a:solidFill>
              </a:rPr>
              <a:t>2021 Injectors 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21 June: ISOLDE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12 July: SPS North area (fixed target with protons)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23 August: antiproton physics AD-ELENA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27 September: </a:t>
            </a:r>
            <a:r>
              <a:rPr lang="en-US" dirty="0" err="1">
                <a:solidFill>
                  <a:srgbClr val="303030"/>
                </a:solidFill>
              </a:rPr>
              <a:t>n_TOF</a:t>
            </a:r>
            <a:endParaRPr lang="en-US" dirty="0">
              <a:solidFill>
                <a:srgbClr val="3030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18 October: PS East area (fixed target with protons)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303030"/>
              </a:solidFill>
            </a:endParaRPr>
          </a:p>
          <a:p>
            <a:r>
              <a:rPr lang="de-DE" dirty="0"/>
              <a:t>Physics </a:t>
            </a:r>
            <a:r>
              <a:rPr lang="de-DE" dirty="0" err="1"/>
              <a:t>Beyond</a:t>
            </a:r>
            <a:r>
              <a:rPr lang="de-DE" dirty="0"/>
              <a:t> Collider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continues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de-DE" dirty="0"/>
              <a:t>Other </a:t>
            </a:r>
            <a:r>
              <a:rPr lang="de-DE" dirty="0" err="1"/>
              <a:t>Priority</a:t>
            </a:r>
            <a:r>
              <a:rPr lang="de-DE" dirty="0"/>
              <a:t> Items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2D34600-823C-46E6-8B48-1821B78DB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035" y="755603"/>
            <a:ext cx="8064275" cy="2340793"/>
          </a:xfrm>
        </p:spPr>
        <p:txBody>
          <a:bodyPr/>
          <a:lstStyle/>
          <a:p>
            <a:endParaRPr lang="de-DE" dirty="0"/>
          </a:p>
          <a:p>
            <a:endParaRPr lang="en-US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06795D5-CFE5-42D9-A19A-63255B0A2A2C}"/>
              </a:ext>
            </a:extLst>
          </p:cNvPr>
          <p:cNvSpPr/>
          <p:nvPr/>
        </p:nvSpPr>
        <p:spPr>
          <a:xfrm>
            <a:off x="31404" y="1118515"/>
            <a:ext cx="625686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Acknowledge the essential role of theory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Support for computing and software infrastructure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Exploit s</a:t>
            </a:r>
            <a:r>
              <a:rPr lang="en-US" sz="2000" dirty="0" err="1"/>
              <a:t>ynergies</a:t>
            </a:r>
            <a:r>
              <a:rPr lang="en-US" sz="2000" dirty="0"/>
              <a:t> with neighboring field, in particular nuclear and </a:t>
            </a:r>
            <a:r>
              <a:rPr lang="en-US" sz="2000" dirty="0" err="1"/>
              <a:t>astroparticle</a:t>
            </a:r>
            <a:r>
              <a:rPr lang="en-US" sz="2000" dirty="0"/>
              <a:t> 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Mitigate environmental impact of particle 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Invest in next generation of researchers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Support knowledge and technology transfer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Cultural heritage: public engagement, education and communication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B4929FC-9CC4-4C21-8CDF-21CDA9E2597A}"/>
              </a:ext>
            </a:extLst>
          </p:cNvPr>
          <p:cNvSpPr/>
          <p:nvPr/>
        </p:nvSpPr>
        <p:spPr>
          <a:xfrm>
            <a:off x="6288271" y="332656"/>
            <a:ext cx="5836816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Europe should continue to vigorously support a broad </a:t>
            </a:r>
            <a:r>
              <a:rPr lang="en-US" sz="1400" i="1" dirty="0" err="1">
                <a:solidFill>
                  <a:schemeClr val="tx2"/>
                </a:solidFill>
              </a:rPr>
              <a:t>programme</a:t>
            </a:r>
            <a:r>
              <a:rPr lang="en-US" sz="1400" i="1" dirty="0">
                <a:solidFill>
                  <a:schemeClr val="tx2"/>
                </a:solidFill>
              </a:rPr>
              <a:t> of theoretical  research covering the full spectrum of particle physics from abstract to phenomenological topics.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5A1F29-E1A3-492B-A299-CE23D538EBF3}"/>
              </a:ext>
            </a:extLst>
          </p:cNvPr>
          <p:cNvSpPr/>
          <p:nvPr/>
        </p:nvSpPr>
        <p:spPr>
          <a:xfrm>
            <a:off x="6292439" y="1215336"/>
            <a:ext cx="5865134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The community must vigorously pursue common, coordinated R&amp;D efforts in collaboration with other fields of science and industry to develop software and computing infrastructures that exploit recent advances in information technology and data science.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1657E5B-46A8-4516-A504-F7A3E7D53C70}"/>
              </a:ext>
            </a:extLst>
          </p:cNvPr>
          <p:cNvSpPr/>
          <p:nvPr/>
        </p:nvSpPr>
        <p:spPr>
          <a:xfrm>
            <a:off x="6294441" y="2276872"/>
            <a:ext cx="5863132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Europe should maintain its capability to perform innovative experiments at the boundary between particle and nuclear physics, and CERN should continue to coordinate with </a:t>
            </a:r>
            <a:r>
              <a:rPr lang="en-US" sz="1400" i="1" dirty="0" err="1">
                <a:solidFill>
                  <a:schemeClr val="tx2"/>
                </a:solidFill>
              </a:rPr>
              <a:t>NuPECC</a:t>
            </a:r>
            <a:r>
              <a:rPr lang="en-US" sz="1400" i="1" dirty="0">
                <a:solidFill>
                  <a:schemeClr val="tx2"/>
                </a:solidFill>
              </a:rPr>
              <a:t> on topics of mutual interest</a:t>
            </a:r>
            <a:r>
              <a:rPr lang="en-US" sz="1400" i="1" dirty="0">
                <a:latin typeface="AEHWUN+Times-Italic"/>
              </a:rPr>
              <a:t>. </a:t>
            </a:r>
            <a:endParaRPr lang="en-US" sz="14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958DCB2-529A-4EFF-949C-5831AB691510}"/>
              </a:ext>
            </a:extLst>
          </p:cNvPr>
          <p:cNvSpPr/>
          <p:nvPr/>
        </p:nvSpPr>
        <p:spPr>
          <a:xfrm>
            <a:off x="6297526" y="3110191"/>
            <a:ext cx="5879976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Synergies between particle and </a:t>
            </a:r>
            <a:r>
              <a:rPr lang="en-US" sz="1400" i="1" dirty="0" err="1">
                <a:solidFill>
                  <a:schemeClr val="tx2"/>
                </a:solidFill>
              </a:rPr>
              <a:t>astroparticle</a:t>
            </a:r>
            <a:r>
              <a:rPr lang="en-US" sz="1400" i="1" dirty="0">
                <a:solidFill>
                  <a:schemeClr val="tx2"/>
                </a:solidFill>
              </a:rPr>
              <a:t> physics should be strengthened through scientific exchanges and technological cooperation in areas of common interest and mutual benefit</a:t>
            </a:r>
            <a:r>
              <a:rPr lang="en-US" sz="1600" i="1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9F6B53F-F4AA-4EBD-96B7-47401A6856C7}"/>
              </a:ext>
            </a:extLst>
          </p:cNvPr>
          <p:cNvSpPr/>
          <p:nvPr/>
        </p:nvSpPr>
        <p:spPr>
          <a:xfrm>
            <a:off x="6326358" y="4004484"/>
            <a:ext cx="586564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The environmental impact of particle physics activities should continue to be carefully studied and </a:t>
            </a:r>
            <a:r>
              <a:rPr lang="en-US" sz="1400" i="1" dirty="0" err="1">
                <a:solidFill>
                  <a:schemeClr val="tx2"/>
                </a:solidFill>
              </a:rPr>
              <a:t>minimised</a:t>
            </a:r>
            <a:r>
              <a:rPr lang="en-US" sz="1400" i="1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414F50D-5310-4E8F-ABA2-90132F8C37F2}"/>
              </a:ext>
            </a:extLst>
          </p:cNvPr>
          <p:cNvSpPr/>
          <p:nvPr/>
        </p:nvSpPr>
        <p:spPr>
          <a:xfrm>
            <a:off x="6326359" y="4633972"/>
            <a:ext cx="5865641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Particle physics research </a:t>
            </a:r>
            <a:r>
              <a:rPr lang="en-US" sz="1400" i="1" dirty="0" err="1">
                <a:solidFill>
                  <a:schemeClr val="tx2"/>
                </a:solidFill>
              </a:rPr>
              <a:t>centres</a:t>
            </a:r>
            <a:r>
              <a:rPr lang="en-US" sz="1400" i="1" dirty="0">
                <a:solidFill>
                  <a:schemeClr val="tx2"/>
                </a:solidFill>
              </a:rPr>
              <a:t> should promote knowledge and technology transfer and support their researchers in enabling it.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E620FD0-B369-400D-99CF-7E8CF1C3D779}"/>
              </a:ext>
            </a:extLst>
          </p:cNvPr>
          <p:cNvSpPr/>
          <p:nvPr/>
        </p:nvSpPr>
        <p:spPr>
          <a:xfrm>
            <a:off x="6288271" y="5282624"/>
            <a:ext cx="5903729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Public engagement, education and communication in particle physics should continue to be </a:t>
            </a:r>
            <a:r>
              <a:rPr lang="en-US" sz="1400" i="1" dirty="0" err="1">
                <a:solidFill>
                  <a:schemeClr val="tx2"/>
                </a:solidFill>
              </a:rPr>
              <a:t>recognised</a:t>
            </a:r>
            <a:r>
              <a:rPr lang="en-US" sz="1400" i="1" dirty="0">
                <a:solidFill>
                  <a:schemeClr val="tx2"/>
                </a:solidFill>
              </a:rPr>
              <a:t> as important 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components of the scientific activity and receive adequate support. </a:t>
            </a:r>
          </a:p>
        </p:txBody>
      </p:sp>
    </p:spTree>
    <p:extLst>
      <p:ext uri="{BB962C8B-B14F-4D97-AF65-F5344CB8AC3E}">
        <p14:creationId xmlns:p14="http://schemas.microsoft.com/office/powerpoint/2010/main" val="18513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08" y="455183"/>
            <a:ext cx="11376025" cy="1065742"/>
          </a:xfrm>
        </p:spPr>
        <p:txBody>
          <a:bodyPr/>
          <a:lstStyle/>
          <a:p>
            <a:r>
              <a:rPr lang="de-DE" dirty="0"/>
              <a:t>Summary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2D34600-823C-46E6-8B48-1821B78DB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035" y="755603"/>
            <a:ext cx="8064275" cy="2340793"/>
          </a:xfrm>
        </p:spPr>
        <p:txBody>
          <a:bodyPr/>
          <a:lstStyle/>
          <a:p>
            <a:endParaRPr lang="de-DE" dirty="0"/>
          </a:p>
          <a:p>
            <a:endParaRPr lang="en-US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EBBD94-EF07-4D2C-B73D-1AFFC30DE30A}"/>
              </a:ext>
            </a:extLst>
          </p:cNvPr>
          <p:cNvSpPr/>
          <p:nvPr/>
        </p:nvSpPr>
        <p:spPr>
          <a:xfrm>
            <a:off x="412684" y="1340768"/>
            <a:ext cx="1007580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303030"/>
                </a:solidFill>
              </a:rPr>
              <a:t>Steps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to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implement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strategy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are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taken</a:t>
            </a:r>
            <a:r>
              <a:rPr lang="de-DE" dirty="0">
                <a:solidFill>
                  <a:srgbClr val="303030"/>
                </a:solidFill>
              </a:rPr>
              <a:t> at CERN and </a:t>
            </a:r>
            <a:r>
              <a:rPr lang="de-DE" dirty="0" err="1">
                <a:solidFill>
                  <a:srgbClr val="303030"/>
                </a:solidFill>
              </a:rPr>
              <a:t>elsewhere</a:t>
            </a:r>
            <a:endParaRPr lang="de-DE" dirty="0">
              <a:solidFill>
                <a:srgbClr val="303030"/>
              </a:solidFill>
            </a:endParaRPr>
          </a:p>
          <a:p>
            <a:endParaRPr lang="de-DE" dirty="0">
              <a:solidFill>
                <a:srgbClr val="303030"/>
              </a:solidFill>
            </a:endParaRPr>
          </a:p>
          <a:p>
            <a:pPr>
              <a:spcAft>
                <a:spcPts val="600"/>
              </a:spcAft>
            </a:pPr>
            <a:r>
              <a:rPr lang="de-DE" dirty="0" err="1">
                <a:solidFill>
                  <a:srgbClr val="303030"/>
                </a:solidFill>
              </a:rPr>
              <a:t>Some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key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objectives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for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next</a:t>
            </a:r>
            <a:r>
              <a:rPr lang="de-DE" dirty="0">
                <a:solidFill>
                  <a:srgbClr val="303030"/>
                </a:solidFill>
              </a:rPr>
              <a:t> update 2026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030"/>
                </a:solidFill>
              </a:rPr>
              <a:t>Successful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operation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LHC and </a:t>
            </a:r>
            <a:r>
              <a:rPr lang="de-DE" dirty="0" err="1">
                <a:solidFill>
                  <a:srgbClr val="303030"/>
                </a:solidFill>
              </a:rPr>
              <a:t>experiments</a:t>
            </a:r>
            <a:endParaRPr lang="de-DE" dirty="0">
              <a:solidFill>
                <a:srgbClr val="30303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030"/>
                </a:solidFill>
              </a:rPr>
              <a:t>Construction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HL-LHC and ATLAS and CMS Phase II </a:t>
            </a:r>
            <a:r>
              <a:rPr lang="de-DE" dirty="0" err="1">
                <a:solidFill>
                  <a:srgbClr val="303030"/>
                </a:solidFill>
              </a:rPr>
              <a:t>upgrades</a:t>
            </a:r>
            <a:endParaRPr lang="de-DE" dirty="0">
              <a:solidFill>
                <a:srgbClr val="30303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030"/>
                </a:solidFill>
              </a:rPr>
              <a:t>Start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installation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first</a:t>
            </a:r>
            <a:r>
              <a:rPr lang="de-DE" dirty="0">
                <a:solidFill>
                  <a:srgbClr val="303030"/>
                </a:solidFill>
              </a:rPr>
              <a:t> DUNE </a:t>
            </a:r>
            <a:r>
              <a:rPr lang="de-DE" dirty="0" err="1">
                <a:solidFill>
                  <a:srgbClr val="303030"/>
                </a:solidFill>
              </a:rPr>
              <a:t>detector</a:t>
            </a:r>
            <a:endParaRPr lang="de-DE" dirty="0">
              <a:solidFill>
                <a:srgbClr val="30303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030"/>
                </a:solidFill>
              </a:rPr>
              <a:t>Completion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FCC </a:t>
            </a:r>
            <a:r>
              <a:rPr lang="de-DE" dirty="0" err="1">
                <a:solidFill>
                  <a:srgbClr val="303030"/>
                </a:solidFill>
              </a:rPr>
              <a:t>fesibility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study</a:t>
            </a:r>
            <a:endParaRPr lang="de-DE" dirty="0">
              <a:solidFill>
                <a:srgbClr val="30303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303030"/>
                </a:solidFill>
              </a:rPr>
              <a:t>Accelerator</a:t>
            </a:r>
            <a:r>
              <a:rPr lang="de-DE" dirty="0">
                <a:solidFill>
                  <a:srgbClr val="303030"/>
                </a:solidFill>
              </a:rPr>
              <a:t> R&amp;D on high-</a:t>
            </a:r>
            <a:r>
              <a:rPr lang="de-DE" dirty="0" err="1">
                <a:solidFill>
                  <a:srgbClr val="303030"/>
                </a:solidFill>
              </a:rPr>
              <a:t>field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magnets</a:t>
            </a:r>
            <a:r>
              <a:rPr lang="de-DE" dirty="0">
                <a:solidFill>
                  <a:srgbClr val="303030"/>
                </a:solidFill>
              </a:rPr>
              <a:t>, PWA, </a:t>
            </a:r>
            <a:r>
              <a:rPr lang="de-DE" dirty="0" err="1">
                <a:solidFill>
                  <a:srgbClr val="303030"/>
                </a:solidFill>
              </a:rPr>
              <a:t>muon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collider</a:t>
            </a:r>
            <a:r>
              <a:rPr lang="de-DE" dirty="0">
                <a:solidFill>
                  <a:srgbClr val="303030"/>
                </a:solidFill>
              </a:rPr>
              <a:t> ,…</a:t>
            </a:r>
            <a:br>
              <a:rPr lang="de-DE" dirty="0">
                <a:solidFill>
                  <a:srgbClr val="303030"/>
                </a:solidFill>
              </a:rPr>
            </a:br>
            <a:r>
              <a:rPr lang="de-DE" dirty="0" err="1">
                <a:solidFill>
                  <a:srgbClr val="303030"/>
                </a:solidFill>
              </a:rPr>
              <a:t>to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prepare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decicisions</a:t>
            </a:r>
            <a:r>
              <a:rPr lang="de-DE" dirty="0">
                <a:solidFill>
                  <a:srgbClr val="303030"/>
                </a:solidFill>
              </a:rPr>
              <a:t> on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way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forward</a:t>
            </a:r>
            <a:endParaRPr lang="de-DE" dirty="0">
              <a:solidFill>
                <a:srgbClr val="303030"/>
              </a:solidFill>
            </a:endParaRPr>
          </a:p>
          <a:p>
            <a:endParaRPr lang="de-DE" dirty="0">
              <a:solidFill>
                <a:srgbClr val="303030"/>
              </a:solidFill>
            </a:endParaRPr>
          </a:p>
          <a:p>
            <a:endParaRPr lang="de-DE" dirty="0">
              <a:solidFill>
                <a:srgbClr val="303030"/>
              </a:solidFill>
            </a:endParaRPr>
          </a:p>
          <a:p>
            <a:r>
              <a:rPr lang="de-DE" dirty="0"/>
              <a:t>The 2020 update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visionary</a:t>
            </a:r>
            <a:r>
              <a:rPr lang="de-DE" dirty="0"/>
              <a:t> and </a:t>
            </a:r>
            <a:r>
              <a:rPr lang="de-DE" dirty="0" err="1"/>
              <a:t>ambitious</a:t>
            </a:r>
            <a:r>
              <a:rPr lang="de-DE" dirty="0"/>
              <a:t>, but also </a:t>
            </a:r>
            <a:r>
              <a:rPr lang="de-DE" dirty="0" err="1"/>
              <a:t>realistic</a:t>
            </a:r>
            <a:r>
              <a:rPr lang="de-DE" dirty="0"/>
              <a:t> and </a:t>
            </a:r>
            <a:r>
              <a:rPr lang="de-DE" dirty="0" err="1"/>
              <a:t>prudent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lays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foundation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in Europe,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global </a:t>
            </a:r>
            <a:r>
              <a:rPr lang="de-DE" dirty="0" err="1"/>
              <a:t>context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.</a:t>
            </a:r>
          </a:p>
          <a:p>
            <a:r>
              <a:rPr lang="de-DE" dirty="0">
                <a:solidFill>
                  <a:srgbClr val="303030"/>
                </a:solidFill>
              </a:rPr>
              <a:t>(CERN DG)</a:t>
            </a:r>
            <a:br>
              <a:rPr lang="de-DE" dirty="0">
                <a:solidFill>
                  <a:srgbClr val="303030"/>
                </a:solidFill>
              </a:rPr>
            </a:br>
            <a:endParaRPr lang="en-US" dirty="0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1AB4587-D861-43C5-88B7-8CE438D1D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8ECD94-01E5-4730-B6CD-7673B5F5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7EBB92-463F-47DB-A8D8-A47141C4F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E21854-A787-44E3-A893-F72B3D3A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7ABD9-F6D9-4A4C-AB99-A213280C5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2" y="188640"/>
            <a:ext cx="11602696" cy="65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96752"/>
            <a:ext cx="5399979" cy="4761440"/>
          </a:xfrm>
        </p:spPr>
        <p:txBody>
          <a:bodyPr/>
          <a:lstStyle/>
          <a:p>
            <a:r>
              <a:rPr lang="de-DE" sz="1800" b="0" dirty="0"/>
              <a:t>CERN Council </a:t>
            </a:r>
            <a:r>
              <a:rPr lang="de-DE" sz="1800" b="0" dirty="0" err="1"/>
              <a:t>updated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</a:t>
            </a:r>
            <a:r>
              <a:rPr lang="de-DE" sz="1800" b="0" dirty="0" err="1"/>
              <a:t>Eureopean</a:t>
            </a:r>
            <a:r>
              <a:rPr lang="de-DE" sz="1800" b="0" dirty="0"/>
              <a:t> </a:t>
            </a:r>
            <a:r>
              <a:rPr lang="de-DE" sz="1800" b="0" dirty="0" err="1"/>
              <a:t>Strategy</a:t>
            </a:r>
            <a:r>
              <a:rPr lang="de-DE" sz="1800" b="0" dirty="0"/>
              <a:t> </a:t>
            </a:r>
            <a:r>
              <a:rPr lang="de-DE" sz="1800" b="0" dirty="0" err="1"/>
              <a:t>for</a:t>
            </a:r>
            <a:r>
              <a:rPr lang="de-DE" sz="1800" b="0" dirty="0"/>
              <a:t> </a:t>
            </a:r>
            <a:r>
              <a:rPr lang="de-DE" sz="1800" b="0" dirty="0" err="1"/>
              <a:t>Particle</a:t>
            </a:r>
            <a:r>
              <a:rPr lang="de-DE" sz="1800" b="0" dirty="0"/>
              <a:t> Physics in June 2020</a:t>
            </a:r>
          </a:p>
          <a:p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 err="1"/>
              <a:t>Document</a:t>
            </a:r>
            <a:r>
              <a:rPr lang="de-DE" sz="1800" b="0" dirty="0"/>
              <a:t> </a:t>
            </a:r>
            <a:r>
              <a:rPr lang="de-DE" sz="1800" b="0" dirty="0" err="1"/>
              <a:t>contains</a:t>
            </a:r>
            <a:r>
              <a:rPr lang="de-DE" sz="1800" b="0" dirty="0"/>
              <a:t> 20 </a:t>
            </a:r>
            <a:r>
              <a:rPr lang="de-DE" sz="1800" b="0" dirty="0" err="1"/>
              <a:t>statements</a:t>
            </a:r>
            <a:r>
              <a:rPr lang="de-DE" sz="1800" b="0" dirty="0"/>
              <a:t> 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/>
              <a:t>Major </a:t>
            </a:r>
            <a:r>
              <a:rPr lang="de-DE" sz="1800" b="0" dirty="0" err="1"/>
              <a:t>developments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/>
              <a:t>General </a:t>
            </a:r>
            <a:r>
              <a:rPr lang="de-DE" sz="1800" b="0" dirty="0" err="1"/>
              <a:t>considerations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/>
              <a:t>High-</a:t>
            </a:r>
            <a:r>
              <a:rPr lang="de-DE" sz="1800" b="0" dirty="0" err="1"/>
              <a:t>priority</a:t>
            </a:r>
            <a:r>
              <a:rPr lang="de-DE" sz="1800" b="0" dirty="0"/>
              <a:t> </a:t>
            </a:r>
            <a:r>
              <a:rPr lang="de-DE" sz="1800" b="0" dirty="0" err="1"/>
              <a:t>future</a:t>
            </a:r>
            <a:r>
              <a:rPr lang="de-DE" sz="1800" b="0" dirty="0"/>
              <a:t> </a:t>
            </a:r>
            <a:r>
              <a:rPr lang="de-DE" sz="1800" b="0" dirty="0" err="1"/>
              <a:t>projects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Other essential activities for particle physics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 err="1"/>
              <a:t>Organisational</a:t>
            </a:r>
            <a:r>
              <a:rPr lang="en-US" sz="1800" b="0" dirty="0"/>
              <a:t> issues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Environmental and societal impact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>
                <a:solidFill>
                  <a:srgbClr val="FF0000"/>
                </a:solidFill>
              </a:rPr>
              <a:t>H</a:t>
            </a:r>
            <a:r>
              <a:rPr lang="en-US" sz="1800" b="0" dirty="0">
                <a:solidFill>
                  <a:srgbClr val="FF0000"/>
                </a:solidFill>
              </a:rPr>
              <a:t>ere: focus on a few selected statements and the developments since June 2020 </a:t>
            </a:r>
            <a:endParaRPr lang="de-DE" sz="1800" b="0" dirty="0">
              <a:solidFill>
                <a:srgbClr val="FF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973C6DF-8518-40E8-8477-D1F2DE1B5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600" y="251514"/>
            <a:ext cx="3876748" cy="56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48280"/>
            <a:ext cx="5616005" cy="796544"/>
          </a:xfrm>
        </p:spPr>
        <p:txBody>
          <a:bodyPr/>
          <a:lstStyle/>
          <a:p>
            <a:r>
              <a:rPr lang="en-US" sz="1600" b="0" i="1" dirty="0"/>
              <a:t>The successful completion of the high luminosity upgrade of the machine and detectors should remain the focal point of European particle physics, … </a:t>
            </a:r>
            <a:endParaRPr lang="de-DE" sz="16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LHC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33FAFD4-E3D6-47E6-B556-1147A0A6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564252"/>
            <a:ext cx="9336360" cy="381707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1BA88EF-981A-4744-93DA-EB4DEAADD26C}"/>
              </a:ext>
            </a:extLst>
          </p:cNvPr>
          <p:cNvSpPr txBox="1"/>
          <p:nvPr/>
        </p:nvSpPr>
        <p:spPr>
          <a:xfrm>
            <a:off x="2852025" y="2109067"/>
            <a:ext cx="222099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400" dirty="0"/>
              <a:t>Phase I upgrade </a:t>
            </a:r>
            <a:br>
              <a:rPr lang="de-DE" sz="1400" dirty="0"/>
            </a:br>
            <a:r>
              <a:rPr lang="de-DE" sz="1400" dirty="0"/>
              <a:t>ALICE, ATLAS, CMS, </a:t>
            </a:r>
            <a:r>
              <a:rPr lang="de-DE" sz="1400" dirty="0" err="1"/>
              <a:t>LHCb</a:t>
            </a:r>
            <a:endParaRPr lang="en-US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24DFDCA-41D4-4A9C-BC24-B9A5D347EB89}"/>
              </a:ext>
            </a:extLst>
          </p:cNvPr>
          <p:cNvSpPr txBox="1"/>
          <p:nvPr/>
        </p:nvSpPr>
        <p:spPr>
          <a:xfrm>
            <a:off x="7106476" y="2057264"/>
            <a:ext cx="14122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400" dirty="0"/>
              <a:t>Phase II upgrade </a:t>
            </a:r>
            <a:br>
              <a:rPr lang="de-DE" sz="1400" dirty="0"/>
            </a:br>
            <a:r>
              <a:rPr lang="de-DE" sz="1400" dirty="0"/>
              <a:t>ATLAS, CMS</a:t>
            </a:r>
            <a:endParaRPr lang="en-US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620EF0-3322-48A4-9128-98B9EF1AF72A}"/>
              </a:ext>
            </a:extLst>
          </p:cNvPr>
          <p:cNvSpPr txBox="1"/>
          <p:nvPr/>
        </p:nvSpPr>
        <p:spPr>
          <a:xfrm>
            <a:off x="8633852" y="2277452"/>
            <a:ext cx="1412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400" dirty="0"/>
              <a:t>High-</a:t>
            </a:r>
            <a:r>
              <a:rPr lang="de-DE" sz="1400" dirty="0" err="1"/>
              <a:t>lumi</a:t>
            </a:r>
            <a:r>
              <a:rPr lang="de-DE" sz="1400" dirty="0"/>
              <a:t> LHC</a:t>
            </a:r>
            <a:endParaRPr lang="en-US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34ACA3D-557F-4C6A-BB97-ACEA318AB111}"/>
              </a:ext>
            </a:extLst>
          </p:cNvPr>
          <p:cNvSpPr txBox="1"/>
          <p:nvPr/>
        </p:nvSpPr>
        <p:spPr>
          <a:xfrm>
            <a:off x="3791744" y="5613717"/>
            <a:ext cx="16746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400" dirty="0"/>
              <a:t>Plans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upgrades</a:t>
            </a:r>
            <a:r>
              <a:rPr lang="de-DE" sz="1400" dirty="0"/>
              <a:t> ALICE; </a:t>
            </a:r>
            <a:r>
              <a:rPr lang="de-DE" sz="1400" dirty="0" err="1"/>
              <a:t>LHCb</a:t>
            </a:r>
            <a:endParaRPr lang="en-US" sz="14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0D3721-2436-4A86-ACD1-A1D650A7E1F4}"/>
              </a:ext>
            </a:extLst>
          </p:cNvPr>
          <p:cNvSpPr/>
          <p:nvPr/>
        </p:nvSpPr>
        <p:spPr>
          <a:xfrm>
            <a:off x="10203292" y="5505994"/>
            <a:ext cx="1808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Final </a:t>
            </a:r>
            <a:r>
              <a:rPr lang="de-DE" dirty="0" err="1"/>
              <a:t>goal</a:t>
            </a:r>
            <a:endParaRPr lang="de-DE" dirty="0"/>
          </a:p>
          <a:p>
            <a:r>
              <a:rPr lang="de-DE" dirty="0"/>
              <a:t>3000 - 4000 fb</a:t>
            </a:r>
            <a:r>
              <a:rPr lang="de-DE" baseline="30000" dirty="0"/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86EDCF9-F2B6-472F-9DA3-769EB39A8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792" y="1109122"/>
            <a:ext cx="7923872" cy="4480118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B48ED1D-9CDC-4255-9590-A0EF02764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58"/>
            <a:ext cx="3959821" cy="291261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 err="1"/>
              <a:t>Closure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caverns</a:t>
            </a:r>
            <a:r>
              <a:rPr lang="de-DE" sz="1800" b="0" dirty="0"/>
              <a:t> </a:t>
            </a:r>
            <a:r>
              <a:rPr lang="de-DE" sz="1800" b="0" dirty="0" err="1"/>
              <a:t>February</a:t>
            </a:r>
            <a:r>
              <a:rPr lang="de-DE" sz="1800" b="0" dirty="0"/>
              <a:t> 2022</a:t>
            </a:r>
            <a:br>
              <a:rPr lang="de-DE" sz="1800" b="0" dirty="0"/>
            </a:b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pilot</a:t>
            </a:r>
            <a:r>
              <a:rPr lang="de-DE" sz="1800" b="0" dirty="0"/>
              <a:t> </a:t>
            </a:r>
            <a:r>
              <a:rPr lang="de-DE" sz="1800" b="0" dirty="0" err="1"/>
              <a:t>run</a:t>
            </a:r>
            <a:r>
              <a:rPr lang="de-DE" sz="1800" b="0" dirty="0"/>
              <a:t> end September 2021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training</a:t>
            </a:r>
            <a:r>
              <a:rPr lang="de-DE" sz="1800" b="0" dirty="0"/>
              <a:t> </a:t>
            </a:r>
            <a:r>
              <a:rPr lang="de-DE" sz="1800" b="0" dirty="0" err="1"/>
              <a:t>campaign</a:t>
            </a:r>
            <a:r>
              <a:rPr lang="de-DE" sz="1800" b="0" dirty="0"/>
              <a:t> </a:t>
            </a:r>
            <a:r>
              <a:rPr lang="de-DE" sz="1800" b="0" dirty="0" err="1"/>
              <a:t>started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br>
              <a:rPr lang="de-DE" sz="1800" b="0" dirty="0"/>
            </a:br>
            <a:r>
              <a:rPr lang="de-DE" sz="1800" b="0" dirty="0" err="1"/>
              <a:t>reach</a:t>
            </a:r>
            <a:r>
              <a:rPr lang="de-DE" sz="1800" b="0" dirty="0"/>
              <a:t> 14 </a:t>
            </a:r>
            <a:r>
              <a:rPr lang="de-DE" sz="1800" b="0" dirty="0" err="1"/>
              <a:t>TeV</a:t>
            </a: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>Run 3 </a:t>
            </a:r>
            <a:r>
              <a:rPr lang="de-DE" sz="1800" b="0" dirty="0" err="1"/>
              <a:t>expected</a:t>
            </a:r>
            <a:r>
              <a:rPr lang="de-DE" sz="1800" b="0" dirty="0"/>
              <a:t> </a:t>
            </a:r>
            <a:r>
              <a:rPr lang="de-DE" sz="1800" b="0" dirty="0" err="1"/>
              <a:t>luminosity</a:t>
            </a:r>
            <a:r>
              <a:rPr lang="de-DE" sz="1800" b="0" dirty="0"/>
              <a:t> ≥160 fb</a:t>
            </a:r>
            <a:r>
              <a:rPr lang="de-DE" sz="1800" b="0" baseline="30000" dirty="0"/>
              <a:t>-1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> ≈ </a:t>
            </a:r>
            <a:r>
              <a:rPr lang="de-DE" sz="1800" b="0" dirty="0" err="1"/>
              <a:t>doubling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 ATLAS/CMS </a:t>
            </a:r>
            <a:br>
              <a:rPr lang="de-DE" sz="1800" b="0" dirty="0"/>
            </a:br>
            <a:r>
              <a:rPr lang="de-DE" sz="1800" b="0" dirty="0" err="1"/>
              <a:t>data</a:t>
            </a:r>
            <a:r>
              <a:rPr lang="de-DE" sz="1800" b="0" dirty="0"/>
              <a:t> </a:t>
            </a:r>
            <a:r>
              <a:rPr lang="de-DE" sz="1800" b="0" dirty="0" err="1"/>
              <a:t>set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Run 1 + 2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LS2 and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Run 3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0E68645-BFDF-49E5-A15E-7CF16C939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0" t="25376" r="1567" b="26690"/>
          <a:stretch/>
        </p:blipFill>
        <p:spPr bwMode="auto">
          <a:xfrm>
            <a:off x="380501" y="4045669"/>
            <a:ext cx="360269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3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B48ED1D-9CDC-4255-9590-A0EF02764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57"/>
            <a:ext cx="4599478" cy="481622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>LHC </a:t>
            </a:r>
            <a:r>
              <a:rPr lang="de-DE" sz="1800" b="0" dirty="0" err="1"/>
              <a:t>Injectors</a:t>
            </a:r>
            <a:r>
              <a:rPr lang="de-DE" sz="1800" b="0" dirty="0"/>
              <a:t> Upgrade (LIU)</a:t>
            </a:r>
            <a:br>
              <a:rPr lang="de-DE" sz="1800" b="0" dirty="0"/>
            </a:b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increase</a:t>
            </a:r>
            <a:r>
              <a:rPr lang="de-DE" sz="1800" b="0" dirty="0"/>
              <a:t> beam </a:t>
            </a:r>
            <a:r>
              <a:rPr lang="de-DE" sz="1800" b="0" dirty="0" err="1"/>
              <a:t>intensity</a:t>
            </a:r>
            <a:r>
              <a:rPr lang="de-DE" sz="1800" b="0" dirty="0"/>
              <a:t> and </a:t>
            </a:r>
            <a:r>
              <a:rPr lang="de-DE" sz="1800" b="0" dirty="0" err="1"/>
              <a:t>brightness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r>
              <a:rPr lang="de-DE" sz="1800" b="0" dirty="0" err="1"/>
              <a:t>meet</a:t>
            </a:r>
            <a:r>
              <a:rPr lang="de-DE" sz="1800" b="0" dirty="0"/>
              <a:t> HL-LHC </a:t>
            </a:r>
            <a:r>
              <a:rPr lang="de-DE" sz="1800" b="0" dirty="0" err="1"/>
              <a:t>demands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work</a:t>
            </a:r>
            <a:r>
              <a:rPr lang="de-DE" sz="1800" b="0" dirty="0"/>
              <a:t> </a:t>
            </a:r>
            <a:r>
              <a:rPr lang="de-DE" sz="1800" b="0" dirty="0" err="1"/>
              <a:t>sucessfully</a:t>
            </a:r>
            <a:r>
              <a:rPr lang="de-DE" sz="1800" b="0" dirty="0"/>
              <a:t> </a:t>
            </a:r>
            <a:r>
              <a:rPr lang="de-DE" sz="1800" b="0" dirty="0" err="1"/>
              <a:t>completed</a:t>
            </a:r>
            <a:r>
              <a:rPr lang="de-DE" sz="1800" b="0" dirty="0"/>
              <a:t> end 2020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goal</a:t>
            </a:r>
            <a:r>
              <a:rPr lang="de-DE" sz="1800" b="0" dirty="0"/>
              <a:t> 2021: </a:t>
            </a:r>
            <a:r>
              <a:rPr lang="de-DE" sz="1800" b="0" dirty="0" err="1"/>
              <a:t>re-establish</a:t>
            </a:r>
            <a:r>
              <a:rPr lang="de-DE" sz="1800" b="0" dirty="0"/>
              <a:t> pre-LS2 </a:t>
            </a:r>
            <a:r>
              <a:rPr lang="de-DE" sz="1800" b="0" dirty="0" err="1"/>
              <a:t>parameters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then</a:t>
            </a:r>
            <a:r>
              <a:rPr lang="de-DE" sz="1800" b="0" dirty="0"/>
              <a:t> </a:t>
            </a:r>
            <a:r>
              <a:rPr lang="de-DE" sz="1800" b="0" dirty="0" err="1"/>
              <a:t>ramp</a:t>
            </a:r>
            <a:r>
              <a:rPr lang="de-DE" sz="1800" b="0" dirty="0"/>
              <a:t> </a:t>
            </a:r>
            <a:r>
              <a:rPr lang="de-DE" sz="1800" b="0" dirty="0" err="1"/>
              <a:t>up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r>
              <a:rPr lang="de-DE" sz="1800" b="0" dirty="0" err="1"/>
              <a:t>full</a:t>
            </a:r>
            <a:r>
              <a:rPr lang="de-DE" sz="1800" b="0" dirty="0"/>
              <a:t> LIU </a:t>
            </a:r>
            <a:r>
              <a:rPr lang="de-DE" sz="1800" b="0" dirty="0" err="1"/>
              <a:t>specs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>Dipole </a:t>
            </a:r>
            <a:r>
              <a:rPr lang="de-DE" sz="1800" b="0" dirty="0" err="1"/>
              <a:t>training</a:t>
            </a:r>
            <a:r>
              <a:rPr lang="de-DE" sz="1800" b="0" dirty="0"/>
              <a:t> </a:t>
            </a:r>
            <a:r>
              <a:rPr lang="de-DE" sz="1800" b="0" dirty="0" err="1"/>
              <a:t>campaign</a:t>
            </a:r>
            <a:r>
              <a:rPr lang="de-DE" sz="1800" b="0" dirty="0"/>
              <a:t> </a:t>
            </a:r>
            <a:r>
              <a:rPr lang="de-DE" sz="1800" b="0" dirty="0" err="1"/>
              <a:t>started</a:t>
            </a:r>
            <a:r>
              <a:rPr lang="de-DE" sz="1800" b="0" dirty="0"/>
              <a:t> in </a:t>
            </a:r>
            <a:r>
              <a:rPr lang="de-DE" sz="1800" b="0" dirty="0" err="1"/>
              <a:t>several</a:t>
            </a:r>
            <a:r>
              <a:rPr lang="de-DE" sz="1800" b="0" dirty="0"/>
              <a:t> </a:t>
            </a:r>
            <a:r>
              <a:rPr lang="de-DE" sz="1800" b="0" dirty="0" err="1"/>
              <a:t>sectors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goal</a:t>
            </a:r>
            <a:r>
              <a:rPr lang="de-DE" sz="1800" b="0" dirty="0"/>
              <a:t> </a:t>
            </a:r>
            <a:r>
              <a:rPr lang="de-DE" sz="1800" b="0" dirty="0" err="1"/>
              <a:t>is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r>
              <a:rPr lang="de-DE" sz="1800" b="0" dirty="0" err="1"/>
              <a:t>re-establish</a:t>
            </a:r>
            <a:r>
              <a:rPr lang="de-DE" sz="1800" b="0" dirty="0"/>
              <a:t> B-</a:t>
            </a:r>
            <a:r>
              <a:rPr lang="de-DE" sz="1800" b="0" dirty="0" err="1"/>
              <a:t>field</a:t>
            </a:r>
            <a:r>
              <a:rPr lang="de-DE" sz="1800" b="0" dirty="0"/>
              <a:t> </a:t>
            </a:r>
            <a:r>
              <a:rPr lang="de-DE" sz="1800" b="0" dirty="0" err="1"/>
              <a:t>required</a:t>
            </a:r>
            <a:r>
              <a:rPr lang="de-DE" sz="1800" b="0" dirty="0"/>
              <a:t> </a:t>
            </a:r>
            <a:r>
              <a:rPr lang="de-DE" sz="1800" b="0" dirty="0" err="1"/>
              <a:t>for</a:t>
            </a:r>
            <a:r>
              <a:rPr lang="de-DE" sz="1800" b="0" dirty="0"/>
              <a:t> </a:t>
            </a:r>
            <a:br>
              <a:rPr lang="de-DE" sz="1800" b="0" dirty="0"/>
            </a:br>
            <a:r>
              <a:rPr lang="de-DE" sz="1800" b="0" dirty="0"/>
              <a:t>7 </a:t>
            </a:r>
            <a:r>
              <a:rPr lang="de-DE" sz="1800" b="0" dirty="0" err="1"/>
              <a:t>TeV</a:t>
            </a:r>
            <a:r>
              <a:rPr lang="de-DE" sz="1800" b="0" dirty="0"/>
              <a:t> </a:t>
            </a:r>
            <a:r>
              <a:rPr lang="de-DE" sz="1800" b="0" dirty="0" err="1"/>
              <a:t>proton</a:t>
            </a:r>
            <a:r>
              <a:rPr lang="de-DE" sz="1800" b="0" dirty="0"/>
              <a:t> beam </a:t>
            </a:r>
            <a:r>
              <a:rPr lang="de-DE" sz="1800" b="0" dirty="0" err="1"/>
              <a:t>energy</a:t>
            </a:r>
            <a:r>
              <a:rPr lang="de-DE" sz="1800" b="0" dirty="0"/>
              <a:t/>
            </a:r>
            <a:br>
              <a:rPr lang="de-DE" sz="1800" b="0" dirty="0"/>
            </a:br>
            <a:r>
              <a:rPr lang="de-DE" sz="1800" b="0" dirty="0"/>
              <a:t>(</a:t>
            </a:r>
            <a:r>
              <a:rPr lang="de-DE" sz="1800" b="0" dirty="0" err="1"/>
              <a:t>attained</a:t>
            </a:r>
            <a:r>
              <a:rPr lang="de-DE" sz="1800" b="0" dirty="0"/>
              <a:t> </a:t>
            </a:r>
            <a:r>
              <a:rPr lang="de-DE" sz="1800" b="0" dirty="0" err="1"/>
              <a:t>by</a:t>
            </a:r>
            <a:r>
              <a:rPr lang="de-DE" sz="1800" b="0" dirty="0"/>
              <a:t> all </a:t>
            </a:r>
            <a:r>
              <a:rPr lang="de-DE" sz="1800" b="0" dirty="0" err="1"/>
              <a:t>dipoles</a:t>
            </a:r>
            <a:r>
              <a:rPr lang="de-DE" sz="1800" b="0" dirty="0"/>
              <a:t> </a:t>
            </a:r>
            <a:r>
              <a:rPr lang="de-DE" sz="1800" b="0" dirty="0" err="1"/>
              <a:t>before</a:t>
            </a:r>
            <a:r>
              <a:rPr lang="de-DE" sz="1800" b="0" dirty="0"/>
              <a:t> </a:t>
            </a:r>
            <a:r>
              <a:rPr lang="de-DE" sz="1800" b="0" dirty="0" err="1"/>
              <a:t>installation</a:t>
            </a:r>
            <a:r>
              <a:rPr lang="de-DE" sz="1800" b="0" dirty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e-DE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6" y="330387"/>
            <a:ext cx="11376025" cy="1065742"/>
          </a:xfrm>
        </p:spPr>
        <p:txBody>
          <a:bodyPr/>
          <a:lstStyle/>
          <a:p>
            <a:r>
              <a:rPr lang="de-DE" dirty="0"/>
              <a:t>Status LHC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4E4EA5-FB49-4A98-8093-D0B32C652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051" y="989041"/>
            <a:ext cx="5500507" cy="505403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82FB13A-E314-4E67-B92C-44314649803C}"/>
              </a:ext>
            </a:extLst>
          </p:cNvPr>
          <p:cNvSpPr/>
          <p:nvPr/>
        </p:nvSpPr>
        <p:spPr>
          <a:xfrm>
            <a:off x="6240016" y="771757"/>
            <a:ext cx="40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Sector by sector, </a:t>
            </a:r>
            <a:r>
              <a:rPr lang="de-DE" dirty="0" smtClean="0"/>
              <a:t>154 </a:t>
            </a:r>
            <a:r>
              <a:rPr lang="de-DE" dirty="0"/>
              <a:t>dipoles in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B48ED1D-9CDC-4255-9590-A0EF02764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58"/>
            <a:ext cx="3959821" cy="291261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>Upgrades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</a:t>
            </a:r>
            <a:r>
              <a:rPr lang="de-DE" sz="1800" b="0" dirty="0" err="1"/>
              <a:t>experiments</a:t>
            </a:r>
            <a:r>
              <a:rPr lang="de-DE" sz="1800" b="0" dirty="0"/>
              <a:t> </a:t>
            </a:r>
            <a:r>
              <a:rPr lang="de-DE" sz="1800" b="0" dirty="0" err="1"/>
              <a:t>impacted</a:t>
            </a:r>
            <a:r>
              <a:rPr lang="de-DE" sz="1800" b="0" dirty="0"/>
              <a:t> </a:t>
            </a:r>
            <a:r>
              <a:rPr lang="de-DE" sz="1800" b="0" dirty="0" err="1"/>
              <a:t>by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</a:t>
            </a:r>
            <a:r>
              <a:rPr lang="de-DE" sz="1800" b="0" dirty="0" err="1"/>
              <a:t>pandemic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closure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universities</a:t>
            </a:r>
            <a:r>
              <a:rPr lang="de-DE" sz="1800" b="0" dirty="0"/>
              <a:t>, </a:t>
            </a:r>
            <a:r>
              <a:rPr lang="de-DE" sz="1800" b="0" dirty="0" err="1"/>
              <a:t>labs</a:t>
            </a:r>
            <a:r>
              <a:rPr lang="de-DE" sz="1800" b="0" dirty="0"/>
              <a:t>, …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travel</a:t>
            </a:r>
            <a:r>
              <a:rPr lang="de-DE" sz="1800" b="0" dirty="0"/>
              <a:t> </a:t>
            </a:r>
            <a:r>
              <a:rPr lang="de-DE" sz="1800" b="0" dirty="0" err="1"/>
              <a:t>restrictions</a:t>
            </a:r>
            <a:r>
              <a:rPr lang="de-DE" sz="1800" b="0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>But also a </a:t>
            </a:r>
            <a:r>
              <a:rPr lang="de-DE" sz="1800" b="0" dirty="0" err="1"/>
              <a:t>lot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progress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b="0" dirty="0" err="1"/>
              <a:t>experiments</a:t>
            </a:r>
            <a:r>
              <a:rPr lang="de-DE" sz="1800" b="0" dirty="0"/>
              <a:t> </a:t>
            </a:r>
            <a:r>
              <a:rPr lang="de-DE" sz="1800" b="0" dirty="0" err="1"/>
              <a:t>are</a:t>
            </a:r>
            <a:r>
              <a:rPr lang="de-DE" sz="1800" b="0" dirty="0"/>
              <a:t> </a:t>
            </a:r>
            <a:r>
              <a:rPr lang="de-DE" sz="1800" b="0" dirty="0" err="1"/>
              <a:t>working</a:t>
            </a:r>
            <a:r>
              <a:rPr lang="de-DE" sz="1800" b="0" dirty="0"/>
              <a:t> </a:t>
            </a:r>
            <a:r>
              <a:rPr lang="de-DE" sz="1800" b="0" dirty="0" err="1"/>
              <a:t>hard</a:t>
            </a:r>
            <a:r>
              <a:rPr lang="de-DE" sz="1800" b="0" dirty="0"/>
              <a:t>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r>
              <a:rPr lang="de-DE" sz="1800" b="0" dirty="0" err="1"/>
              <a:t>keep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</a:t>
            </a:r>
            <a:r>
              <a:rPr lang="de-DE" sz="1800" b="0" dirty="0" err="1"/>
              <a:t>schedule</a:t>
            </a:r>
            <a:endParaRPr lang="de-DE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Status Experiments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26A26CFF-6D11-41DB-8377-EAD441AF7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3096" y="620688"/>
            <a:ext cx="5911253" cy="511740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0D92456-D4FB-48B2-9037-9F69DCAEABE3}"/>
              </a:ext>
            </a:extLst>
          </p:cNvPr>
          <p:cNvSpPr txBox="1"/>
          <p:nvPr/>
        </p:nvSpPr>
        <p:spPr>
          <a:xfrm>
            <a:off x="5522458" y="5827101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ATLAS New Small Wheel A, </a:t>
            </a:r>
            <a:r>
              <a:rPr lang="de-DE" dirty="0" err="1">
                <a:solidFill>
                  <a:schemeClr val="tx2"/>
                </a:solidFill>
              </a:rPr>
              <a:t>status</a:t>
            </a:r>
            <a:r>
              <a:rPr lang="de-DE" dirty="0">
                <a:solidFill>
                  <a:schemeClr val="tx2"/>
                </a:solidFill>
              </a:rPr>
              <a:t> March 2021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B48ED1D-9CDC-4255-9590-A0EF02764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58"/>
            <a:ext cx="3599781" cy="11177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 err="1"/>
              <a:t>Examples</a:t>
            </a:r>
            <a:r>
              <a:rPr lang="de-DE" sz="1800" b="0" dirty="0"/>
              <a:t> on LS2 </a:t>
            </a:r>
            <a:r>
              <a:rPr lang="de-DE" sz="1800" b="0" dirty="0" err="1"/>
              <a:t>progress</a:t>
            </a: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/>
            </a:r>
            <a:br>
              <a:rPr lang="de-DE" sz="1800" b="0" dirty="0"/>
            </a:br>
            <a:r>
              <a:rPr lang="de-DE" sz="1800" b="0" dirty="0"/>
              <a:t/>
            </a:r>
            <a:br>
              <a:rPr lang="de-DE" sz="1800" b="0" dirty="0"/>
            </a:br>
            <a:r>
              <a:rPr lang="de-DE" sz="1800" b="0" dirty="0"/>
              <a:t>ALICE </a:t>
            </a:r>
            <a:r>
              <a:rPr lang="de-DE" sz="1800" b="0" dirty="0" err="1"/>
              <a:t>inner</a:t>
            </a:r>
            <a:r>
              <a:rPr lang="de-DE" sz="1800" b="0" dirty="0"/>
              <a:t> </a:t>
            </a:r>
            <a:r>
              <a:rPr lang="de-DE" sz="1800" b="0" dirty="0" err="1"/>
              <a:t>tracking</a:t>
            </a:r>
            <a:r>
              <a:rPr lang="de-DE" sz="1800" b="0" dirty="0"/>
              <a:t> </a:t>
            </a:r>
            <a:r>
              <a:rPr lang="de-DE" sz="1800" b="0" dirty="0" err="1"/>
              <a:t>system</a:t>
            </a:r>
            <a:r>
              <a:rPr lang="de-DE" sz="1800" b="0" dirty="0"/>
              <a:t>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Status Experiments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1501A67-2ABA-4423-B214-E19282EF2098}"/>
              </a:ext>
            </a:extLst>
          </p:cNvPr>
          <p:cNvGrpSpPr/>
          <p:nvPr/>
        </p:nvGrpSpPr>
        <p:grpSpPr>
          <a:xfrm>
            <a:off x="285736" y="2280559"/>
            <a:ext cx="5904656" cy="3156198"/>
            <a:chOff x="3131840" y="3513196"/>
            <a:chExt cx="5904656" cy="3156198"/>
          </a:xfrm>
        </p:grpSpPr>
        <p:pic>
          <p:nvPicPr>
            <p:cNvPr id="10" name="Picture 2" descr="A picture containing indoor, several&#10;&#10;Description automatically generated">
              <a:extLst>
                <a:ext uri="{FF2B5EF4-FFF2-40B4-BE49-F238E27FC236}">
                  <a16:creationId xmlns:a16="http://schemas.microsoft.com/office/drawing/2014/main" id="{1BFC4869-FEF2-4360-BE3E-C9ECFF3E7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1840" y="3513196"/>
              <a:ext cx="5904656" cy="3156198"/>
            </a:xfrm>
            <a:prstGeom prst="rect">
              <a:avLst/>
            </a:prstGeom>
          </p:spPr>
        </p:pic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3579F901-469C-48C1-BBE2-7DDD5525D444}"/>
                </a:ext>
              </a:extLst>
            </p:cNvPr>
            <p:cNvSpPr txBox="1"/>
            <p:nvPr/>
          </p:nvSpPr>
          <p:spPr>
            <a:xfrm>
              <a:off x="3168698" y="6270336"/>
              <a:ext cx="5830940" cy="369332"/>
            </a:xfrm>
            <a:prstGeom prst="rect">
              <a:avLst/>
            </a:prstGeom>
            <a:solidFill>
              <a:schemeClr val="bg2">
                <a:lumMod val="90000"/>
                <a:alpha val="8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H" dirty="0">
                  <a:solidFill>
                    <a:schemeClr val="accent1">
                      <a:lumMod val="50000"/>
                    </a:schemeClr>
                  </a:solidFill>
                </a:rPr>
                <a:t>The wh</a:t>
              </a:r>
              <a:r>
                <a:rPr lang="de-DE" dirty="0">
                  <a:solidFill>
                    <a:schemeClr val="accent1">
                      <a:lumMod val="50000"/>
                    </a:schemeClr>
                  </a:solidFill>
                </a:rPr>
                <a:t>o</a:t>
              </a:r>
              <a:r>
                <a:rPr lang="en-CH" dirty="0">
                  <a:solidFill>
                    <a:schemeClr val="accent1">
                      <a:lumMod val="50000"/>
                    </a:schemeClr>
                  </a:solidFill>
                </a:rPr>
                <a:t>le ITS Outer Barrel installed in its 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final position</a:t>
              </a:r>
              <a:endParaRPr lang="en-CH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F3ABFE88-0030-452C-B190-3437A77B4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288821"/>
            <a:ext cx="4392467" cy="585662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533DA10-2331-4BE7-8AB5-44D279C65D75}"/>
              </a:ext>
            </a:extLst>
          </p:cNvPr>
          <p:cNvSpPr txBox="1"/>
          <p:nvPr/>
        </p:nvSpPr>
        <p:spPr>
          <a:xfrm>
            <a:off x="7265496" y="5359107"/>
            <a:ext cx="3583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303030"/>
                </a:solidFill>
              </a:rPr>
              <a:t>CMS </a:t>
            </a:r>
            <a:r>
              <a:rPr lang="de-DE" dirty="0" err="1">
                <a:solidFill>
                  <a:srgbClr val="303030"/>
                </a:solidFill>
              </a:rPr>
              <a:t>central</a:t>
            </a:r>
            <a:r>
              <a:rPr lang="de-DE" dirty="0">
                <a:solidFill>
                  <a:srgbClr val="303030"/>
                </a:solidFill>
              </a:rPr>
              <a:t> beam </a:t>
            </a:r>
            <a:r>
              <a:rPr lang="de-DE" dirty="0" err="1">
                <a:solidFill>
                  <a:srgbClr val="303030"/>
                </a:solidFill>
              </a:rPr>
              <a:t>pipe</a:t>
            </a:r>
            <a:r>
              <a:rPr lang="de-DE" dirty="0">
                <a:solidFill>
                  <a:srgbClr val="303030"/>
                </a:solidFill>
              </a:rPr>
              <a:t> in </a:t>
            </a:r>
            <a:r>
              <a:rPr lang="de-DE" dirty="0" err="1">
                <a:solidFill>
                  <a:srgbClr val="303030"/>
                </a:solidFill>
              </a:rPr>
              <a:t>place</a:t>
            </a:r>
            <a:endParaRPr lang="en-US" dirty="0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048280"/>
            <a:ext cx="5616005" cy="868552"/>
          </a:xfrm>
        </p:spPr>
        <p:txBody>
          <a:bodyPr/>
          <a:lstStyle/>
          <a:p>
            <a:r>
              <a:rPr lang="en-US" sz="1600" b="0" i="1" dirty="0"/>
              <a:t>An electron-positron Higgs factory is the highest-priority next collider. For the longer term, the European particle physics community has the ambition to operate a proton-proton collider at the highest achievable energy. </a:t>
            </a:r>
            <a:endParaRPr lang="de-DE" sz="1600" b="0" i="1" dirty="0"/>
          </a:p>
          <a:p>
            <a:endParaRPr lang="de-DE" sz="16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dirty="0"/>
              <a:t>High-</a:t>
            </a:r>
            <a:r>
              <a:rPr lang="de-DE" dirty="0" err="1"/>
              <a:t>Priority</a:t>
            </a:r>
            <a:r>
              <a:rPr lang="de-DE" dirty="0"/>
              <a:t> Future Initiatives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April 16, 2021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European Strategy for Particle Physics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8E1B75-92BB-4E30-8A13-70E9D7517220}"/>
              </a:ext>
            </a:extLst>
          </p:cNvPr>
          <p:cNvSpPr txBox="1"/>
          <p:nvPr/>
        </p:nvSpPr>
        <p:spPr>
          <a:xfrm>
            <a:off x="268944" y="2361150"/>
            <a:ext cx="6043080" cy="4585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r>
              <a:rPr lang="de-DE" dirty="0" err="1">
                <a:solidFill>
                  <a:srgbClr val="303030"/>
                </a:solidFill>
              </a:rPr>
              <a:t>Following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the</a:t>
            </a:r>
            <a:r>
              <a:rPr lang="de-DE" dirty="0">
                <a:solidFill>
                  <a:srgbClr val="303030"/>
                </a:solidFill>
              </a:rPr>
              <a:t> 2013 </a:t>
            </a:r>
            <a:r>
              <a:rPr lang="de-DE" dirty="0" err="1">
                <a:solidFill>
                  <a:srgbClr val="303030"/>
                </a:solidFill>
              </a:rPr>
              <a:t>strategy</a:t>
            </a:r>
            <a:r>
              <a:rPr lang="de-DE" dirty="0">
                <a:solidFill>
                  <a:srgbClr val="303030"/>
                </a:solidFill>
              </a:rPr>
              <a:t> update a </a:t>
            </a:r>
            <a:r>
              <a:rPr lang="de-DE" dirty="0" err="1">
                <a:solidFill>
                  <a:srgbClr val="303030"/>
                </a:solidFill>
              </a:rPr>
              <a:t>study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for</a:t>
            </a:r>
            <a:r>
              <a:rPr lang="de-DE" dirty="0">
                <a:solidFill>
                  <a:srgbClr val="303030"/>
                </a:solidFill>
              </a:rPr>
              <a:t> a Future </a:t>
            </a:r>
            <a:r>
              <a:rPr lang="de-DE" dirty="0" err="1">
                <a:solidFill>
                  <a:srgbClr val="303030"/>
                </a:solidFill>
              </a:rPr>
              <a:t>Circular</a:t>
            </a:r>
            <a:r>
              <a:rPr lang="de-DE" dirty="0">
                <a:solidFill>
                  <a:srgbClr val="303030"/>
                </a:solidFill>
              </a:rPr>
              <a:t> Collider (FCC) at CERN was </a:t>
            </a:r>
            <a:r>
              <a:rPr lang="de-DE" dirty="0" err="1">
                <a:solidFill>
                  <a:srgbClr val="303030"/>
                </a:solidFill>
              </a:rPr>
              <a:t>launched</a:t>
            </a:r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030"/>
                </a:solidFill>
              </a:rPr>
              <a:t>1</a:t>
            </a:r>
            <a:r>
              <a:rPr lang="de-DE" baseline="30000" dirty="0">
                <a:solidFill>
                  <a:srgbClr val="303030"/>
                </a:solidFill>
              </a:rPr>
              <a:t>st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phase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of</a:t>
            </a:r>
            <a:r>
              <a:rPr lang="de-DE" dirty="0">
                <a:solidFill>
                  <a:srgbClr val="303030"/>
                </a:solidFill>
              </a:rPr>
              <a:t> FCC design </a:t>
            </a:r>
            <a:r>
              <a:rPr lang="de-DE" dirty="0" err="1">
                <a:solidFill>
                  <a:srgbClr val="303030"/>
                </a:solidFill>
              </a:rPr>
              <a:t>study</a:t>
            </a:r>
            <a:r>
              <a:rPr lang="de-DE" dirty="0">
                <a:solidFill>
                  <a:srgbClr val="303030"/>
                </a:solidFill>
              </a:rPr>
              <a:t> </a:t>
            </a:r>
            <a:r>
              <a:rPr lang="de-DE" dirty="0" err="1">
                <a:solidFill>
                  <a:srgbClr val="303030"/>
                </a:solidFill>
              </a:rPr>
              <a:t>completed</a:t>
            </a:r>
            <a:r>
              <a:rPr lang="en-US" dirty="0">
                <a:solidFill>
                  <a:srgbClr val="303030"/>
                </a:solidFill>
              </a:rPr>
              <a:t/>
            </a:r>
            <a:br>
              <a:rPr lang="en-US" dirty="0">
                <a:solidFill>
                  <a:srgbClr val="303030"/>
                </a:solidFill>
              </a:rPr>
            </a:br>
            <a:r>
              <a:rPr lang="en-US" dirty="0">
                <a:solidFill>
                  <a:srgbClr val="303030"/>
                </a:solidFill>
              </a:rPr>
              <a:t>conceptual design report in 2019</a:t>
            </a:r>
            <a:br>
              <a:rPr lang="en-US" dirty="0">
                <a:solidFill>
                  <a:srgbClr val="303030"/>
                </a:solidFill>
              </a:rPr>
            </a:br>
            <a:r>
              <a:rPr lang="fr-FR" dirty="0" err="1">
                <a:solidFill>
                  <a:srgbClr val="303030"/>
                </a:solidFill>
              </a:rPr>
              <a:t>European</a:t>
            </a:r>
            <a:r>
              <a:rPr lang="fr-FR" dirty="0">
                <a:solidFill>
                  <a:srgbClr val="303030"/>
                </a:solidFill>
              </a:rPr>
              <a:t> Physical Journal C (Vol 1) and ST (Vol 2 – 4)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3030"/>
                </a:solidFill>
              </a:rPr>
              <a:t>baseline machine designs, performance matching </a:t>
            </a:r>
            <a:br>
              <a:rPr lang="en-US" dirty="0">
                <a:solidFill>
                  <a:srgbClr val="303030"/>
                </a:solidFill>
              </a:rPr>
            </a:br>
            <a:r>
              <a:rPr lang="en-US" dirty="0">
                <a:solidFill>
                  <a:srgbClr val="303030"/>
                </a:solidFill>
              </a:rPr>
              <a:t>physics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30303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03030"/>
                </a:solidFill>
              </a:rPr>
              <a:t>was i</a:t>
            </a:r>
            <a:r>
              <a:rPr lang="en-US" dirty="0" err="1">
                <a:solidFill>
                  <a:srgbClr val="303030"/>
                </a:solidFill>
              </a:rPr>
              <a:t>nput</a:t>
            </a:r>
            <a:r>
              <a:rPr lang="en-US" dirty="0">
                <a:solidFill>
                  <a:srgbClr val="303030"/>
                </a:solidFill>
              </a:rPr>
              <a:t> to the 2020 strategy update</a:t>
            </a: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endParaRPr lang="de-DE" dirty="0">
              <a:solidFill>
                <a:srgbClr val="303030"/>
              </a:solidFill>
            </a:endParaRPr>
          </a:p>
          <a:p>
            <a:pPr algn="l"/>
            <a:endParaRPr lang="en-US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DA82B6F-7C13-4068-8A9E-56A4CC1228F4}"/>
              </a:ext>
            </a:extLst>
          </p:cNvPr>
          <p:cNvGrpSpPr/>
          <p:nvPr/>
        </p:nvGrpSpPr>
        <p:grpSpPr>
          <a:xfrm>
            <a:off x="7414027" y="246894"/>
            <a:ext cx="4187312" cy="5904658"/>
            <a:chOff x="7414027" y="246894"/>
            <a:chExt cx="4187312" cy="5904658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738337BC-583D-4BE0-A515-A1E4C98B8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6"/>
            <a:stretch/>
          </p:blipFill>
          <p:spPr>
            <a:xfrm>
              <a:off x="9480376" y="246896"/>
              <a:ext cx="2120963" cy="3027359"/>
            </a:xfrm>
            <a:prstGeom prst="rect">
              <a:avLst/>
            </a:prstGeom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263E2702-C1C7-42B5-85EC-A903D93D0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4027" y="246894"/>
              <a:ext cx="2110468" cy="2816013"/>
            </a:xfrm>
            <a:prstGeom prst="rect">
              <a:avLst/>
            </a:prstGeom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1EE47055-71FE-4D9A-8903-29478AB6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4027" y="3055208"/>
              <a:ext cx="2110468" cy="3096344"/>
            </a:xfrm>
            <a:prstGeom prst="rect">
              <a:avLst/>
            </a:prstGeom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19B4DCDF-3D37-4552-BACD-D9FB26044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8202" y="3055208"/>
              <a:ext cx="2072395" cy="3096344"/>
            </a:xfrm>
            <a:prstGeom prst="rect">
              <a:avLst/>
            </a:prstGeom>
          </p:spPr>
        </p:pic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452AFDA3-F1FC-4C72-A0BC-7E23E17E28D8}"/>
                </a:ext>
              </a:extLst>
            </p:cNvPr>
            <p:cNvSpPr/>
            <p:nvPr/>
          </p:nvSpPr>
          <p:spPr>
            <a:xfrm rot="20458240">
              <a:off x="7987360" y="2002792"/>
              <a:ext cx="3060741" cy="193899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&gt;1350 contributors from &gt; 350 </a:t>
              </a: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institutes,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 truly global effort as suggested by EPPSU 2013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Cobranding 16x9_PPT_Arial</Template>
  <TotalTime>37</TotalTime>
  <Words>2126</Words>
  <Application>Microsoft Office PowerPoint</Application>
  <PresentationFormat>Widescreen</PresentationFormat>
  <Paragraphs>309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AEHWUN+Times-Italic</vt:lpstr>
      <vt:lpstr>Arial</vt:lpstr>
      <vt:lpstr>ArialMT</vt:lpstr>
      <vt:lpstr>Calibri</vt:lpstr>
      <vt:lpstr>CourierNewPSMT</vt:lpstr>
      <vt:lpstr>Droid Sans Fallback</vt:lpstr>
      <vt:lpstr>Helvetica Neue</vt:lpstr>
      <vt:lpstr>Times New Roman</vt:lpstr>
      <vt:lpstr>Wingdings</vt:lpstr>
      <vt:lpstr>Office Theme</vt:lpstr>
      <vt:lpstr>2020 Update  European Strategy for Particle Physics</vt:lpstr>
      <vt:lpstr>The Strategy Process</vt:lpstr>
      <vt:lpstr>The Strategy Process</vt:lpstr>
      <vt:lpstr>LHC</vt:lpstr>
      <vt:lpstr>LS2 and Preparation for Run 3</vt:lpstr>
      <vt:lpstr>Status LHC</vt:lpstr>
      <vt:lpstr>Status Experiments</vt:lpstr>
      <vt:lpstr>Status Experiments</vt:lpstr>
      <vt:lpstr>High-Priority Future Initiatives</vt:lpstr>
      <vt:lpstr>FCC Feasibility Study</vt:lpstr>
      <vt:lpstr>Alternative e+e- Higgs Factory</vt:lpstr>
      <vt:lpstr>PowerPoint Presentation</vt:lpstr>
      <vt:lpstr>Accelerator and Detector R&amp;D</vt:lpstr>
      <vt:lpstr>Accelerator Roadmap</vt:lpstr>
      <vt:lpstr>ECFA Detector R&amp;D Roadmap Panel</vt:lpstr>
      <vt:lpstr>Higgs Factory</vt:lpstr>
      <vt:lpstr>Neutrino Physics</vt:lpstr>
      <vt:lpstr>PowerPoint Presentation</vt:lpstr>
      <vt:lpstr>Status Neutrino Platform </vt:lpstr>
      <vt:lpstr>Scientific Diversity</vt:lpstr>
      <vt:lpstr>Other Priority Items</vt:lpstr>
      <vt:lpstr>Summary</vt:lpstr>
      <vt:lpstr>Backup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Marika Flygar</dc:creator>
  <cp:lastModifiedBy>Joachim Josef Mnich</cp:lastModifiedBy>
  <cp:revision>119</cp:revision>
  <cp:lastPrinted>2020-01-30T13:49:18Z</cp:lastPrinted>
  <dcterms:created xsi:type="dcterms:W3CDTF">2021-03-18T12:29:40Z</dcterms:created>
  <dcterms:modified xsi:type="dcterms:W3CDTF">2021-04-16T11:51:27Z</dcterms:modified>
</cp:coreProperties>
</file>