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9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3" r:id="rId2"/>
    <p:sldMasterId id="2147483735" r:id="rId3"/>
    <p:sldMasterId id="2147483761" r:id="rId4"/>
    <p:sldMasterId id="2147483766" r:id="rId5"/>
    <p:sldMasterId id="2147483779" r:id="rId6"/>
    <p:sldMasterId id="2147483792" r:id="rId7"/>
    <p:sldMasterId id="2147483805" r:id="rId8"/>
    <p:sldMasterId id="2147483831" r:id="rId9"/>
    <p:sldMasterId id="2147483836" r:id="rId10"/>
  </p:sldMasterIdLst>
  <p:notesMasterIdLst>
    <p:notesMasterId r:id="rId37"/>
  </p:notesMasterIdLst>
  <p:sldIdLst>
    <p:sldId id="831" r:id="rId11"/>
    <p:sldId id="1871" r:id="rId12"/>
    <p:sldId id="395" r:id="rId13"/>
    <p:sldId id="1779" r:id="rId14"/>
    <p:sldId id="3681" r:id="rId15"/>
    <p:sldId id="3682" r:id="rId16"/>
    <p:sldId id="2101" r:id="rId17"/>
    <p:sldId id="3678" r:id="rId18"/>
    <p:sldId id="3638" r:id="rId19"/>
    <p:sldId id="3673" r:id="rId20"/>
    <p:sldId id="3653" r:id="rId21"/>
    <p:sldId id="1800" r:id="rId22"/>
    <p:sldId id="3642" r:id="rId23"/>
    <p:sldId id="2252" r:id="rId24"/>
    <p:sldId id="3677" r:id="rId25"/>
    <p:sldId id="3672" r:id="rId26"/>
    <p:sldId id="2192" r:id="rId27"/>
    <p:sldId id="3654" r:id="rId28"/>
    <p:sldId id="3674" r:id="rId29"/>
    <p:sldId id="3680" r:id="rId30"/>
    <p:sldId id="1807" r:id="rId31"/>
    <p:sldId id="1808" r:id="rId32"/>
    <p:sldId id="1809" r:id="rId33"/>
    <p:sldId id="3611" r:id="rId34"/>
    <p:sldId id="3683" r:id="rId35"/>
    <p:sldId id="393" r:id="rId36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olfej" initials="jww" lastIdx="4" clrIdx="0"/>
  <p:cmAuthor id="1" name="helpdesk" initials="h" lastIdx="1" clrIdx="1"/>
  <p:cmAuthor id="2" name="wolfej:" initials="jw" lastIdx="2" clrIdx="2"/>
  <p:cmAuthor id="3" name="Hallman, Timothy" initials="HT" lastIdx="1" clrIdx="3">
    <p:extLst>
      <p:ext uri="{19B8F6BF-5375-455C-9EA6-DF929625EA0E}">
        <p15:presenceInfo xmlns:p15="http://schemas.microsoft.com/office/powerpoint/2012/main" userId="S-1-5-21-414935543-1342250053-1793291686-48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000099"/>
    <a:srgbClr val="E9EDF4"/>
    <a:srgbClr val="DFA6A5"/>
    <a:srgbClr val="D28280"/>
    <a:srgbClr val="9999FF"/>
    <a:srgbClr val="A399F1"/>
    <a:srgbClr val="D5D0F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30" autoAdjust="0"/>
    <p:restoredTop sz="92993" autoAdjust="0"/>
  </p:normalViewPr>
  <p:slideViewPr>
    <p:cSldViewPr snapToGrid="0">
      <p:cViewPr varScale="1">
        <p:scale>
          <a:sx n="114" d="100"/>
          <a:sy n="114" d="100"/>
        </p:scale>
        <p:origin x="175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0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presProps" Target="presProp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7840" cy="461804"/>
          </a:xfrm>
          <a:prstGeom prst="rect">
            <a:avLst/>
          </a:prstGeom>
        </p:spPr>
        <p:txBody>
          <a:bodyPr vert="horz" lIns="92948" tIns="46474" rIns="92948" bIns="4647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948" tIns="46474" rIns="92948" bIns="46474" rtlCol="0"/>
          <a:lstStyle>
            <a:lvl1pPr algn="r">
              <a:defRPr sz="1200"/>
            </a:lvl1pPr>
          </a:lstStyle>
          <a:p>
            <a:fld id="{47D92E2A-5110-4645-A68D-1E3B9B46B112}" type="datetimeFigureOut">
              <a:rPr lang="en-US" smtClean="0"/>
              <a:pPr/>
              <a:t>4/16/21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48" tIns="46474" rIns="92948" bIns="4647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948" tIns="46474" rIns="92948" bIns="4647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772668"/>
            <a:ext cx="3037840" cy="461804"/>
          </a:xfrm>
          <a:prstGeom prst="rect">
            <a:avLst/>
          </a:prstGeom>
        </p:spPr>
        <p:txBody>
          <a:bodyPr vert="horz" lIns="92948" tIns="46474" rIns="92948" bIns="4647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948" tIns="46474" rIns="92948" bIns="46474" rtlCol="0" anchor="b"/>
          <a:lstStyle>
            <a:lvl1pPr algn="r">
              <a:defRPr sz="1200"/>
            </a:lvl1pPr>
          </a:lstStyle>
          <a:p>
            <a:fld id="{D396381A-F256-4FCC-A8A9-171E310B2D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213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381A-F256-4FCC-A8A9-171E310B2DB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122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B7A38-86DD-4622-844E-2813CF5B6E0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647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B7A38-86DD-4622-844E-2813CF5B6E0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3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10FB5-4D6F-42F5-A809-7A1093A9D77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885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B7A38-86DD-4622-844E-2813CF5B6E06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636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6381A-F256-4FCC-A8A9-171E310B2DB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917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E146D-72E3-4D17-8794-005420F3EB3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834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381A-F256-4FCC-A8A9-171E310B2DB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427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B7A38-86DD-4622-844E-2813CF5B6E0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973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B7A38-86DD-4622-844E-2813CF5B6E0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6975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010FB5-4D6F-42F5-A809-7A1093A9D7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896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B7A38-86DD-4622-844E-2813CF5B6E0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628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B7A38-86DD-4622-844E-2813CF5B6E0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181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w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wmf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914400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0066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429000"/>
            <a:ext cx="6400800" cy="99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rgbClr val="0066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5257800"/>
            <a:ext cx="6705600" cy="1066800"/>
          </a:xfrm>
          <a:prstGeom prst="rect">
            <a:avLst/>
          </a:prstGeom>
        </p:spPr>
        <p:txBody>
          <a:bodyPr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="1">
                <a:solidFill>
                  <a:srgbClr val="006600"/>
                </a:solidFill>
              </a:defRPr>
            </a:lvl1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1">
                <a:solidFill>
                  <a:srgbClr val="006600"/>
                </a:solidFill>
              </a:defRPr>
            </a:lvl4pPr>
          </a:lstStyle>
          <a:p>
            <a:r>
              <a:rPr lang="en-US" dirty="0"/>
              <a:t>Click to add subtitle</a:t>
            </a:r>
          </a:p>
          <a:p>
            <a:pPr lvl="3"/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ox - not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text box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0722" y="972403"/>
            <a:ext cx="8345605" cy="507355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674217" y="6492875"/>
            <a:ext cx="469783" cy="365125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35970C-66DA-42B4-8591-6E363A3B5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>
            <a:normAutofit/>
          </a:bodyPr>
          <a:lstStyle>
            <a:lvl1pPr algn="r">
              <a:defRPr sz="2800" b="1" i="1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5D4C779-986B-3B4D-8FBC-DBBC56204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92567"/>
            <a:ext cx="2057400" cy="260515"/>
          </a:xfrm>
        </p:spPr>
        <p:txBody>
          <a:bodyPr/>
          <a:lstStyle>
            <a:lvl1pPr algn="l">
              <a:defRPr sz="1000">
                <a:latin typeface="Comic Sans MS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F081317-6467-482B-BBEC-87FEFA5B5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92568"/>
            <a:ext cx="3086100" cy="260514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Comic Sans MS"/>
                <a:cs typeface="Comic Sans MS"/>
              </a:defRPr>
            </a:lvl1pPr>
          </a:lstStyle>
          <a:p>
            <a:r>
              <a:rPr lang="en-US"/>
              <a:t>EICUG Remote Meeting, April 23rd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824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544B-D6E1-4CF2-8667-77AD266C6724}" type="datetime1">
              <a:rPr lang="en-US" smtClean="0"/>
              <a:t>4/16/21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486150" y="633706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881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lank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026964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ox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216357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text box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0722" y="972403"/>
            <a:ext cx="8345605" cy="507355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711291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92801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343400" y="5943600"/>
            <a:ext cx="4495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  <a:t>Thomas Roser</a:t>
            </a:r>
            <a:b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  <a:t>DOE Budget Briefing</a:t>
            </a:r>
            <a:b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  <a:t>February 05, 2014</a:t>
            </a: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304800" y="5943600"/>
          <a:ext cx="19431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Document" r:id="rId3" imgW="1943100" imgH="723900" progId="Word.Document.8">
                  <p:embed/>
                </p:oleObj>
              </mc:Choice>
              <mc:Fallback>
                <p:oleObj name="Document" r:id="rId3" imgW="1943100" imgH="723900" progId="Word.Document.8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943600"/>
                        <a:ext cx="19431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47002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2286000"/>
            <a:ext cx="8534399" cy="31051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38430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-Tim-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88440"/>
            <a:ext cx="7772400" cy="914400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0066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2778760"/>
            <a:ext cx="6400800" cy="99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rgbClr val="0066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493240" y="4052628"/>
            <a:ext cx="63924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Dr. Timothy J. Hallman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Associate Director of the Office of Science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for Nuclear Physics</a:t>
            </a:r>
            <a:endParaRPr lang="en-US" sz="20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AA2137D-2AA4-41EA-BC0F-4CA5B0B30955}"/>
              </a:ext>
            </a:extLst>
          </p:cNvPr>
          <p:cNvGrpSpPr/>
          <p:nvPr userDrawn="1"/>
        </p:nvGrpSpPr>
        <p:grpSpPr>
          <a:xfrm>
            <a:off x="141202" y="5266921"/>
            <a:ext cx="8861595" cy="1451158"/>
            <a:chOff x="340394" y="5232571"/>
            <a:chExt cx="8861595" cy="1451158"/>
          </a:xfrm>
        </p:grpSpPr>
        <p:grpSp>
          <p:nvGrpSpPr>
            <p:cNvPr id="6" name="Group 5"/>
            <p:cNvGrpSpPr/>
            <p:nvPr userDrawn="1"/>
          </p:nvGrpSpPr>
          <p:grpSpPr>
            <a:xfrm>
              <a:off x="340394" y="5249622"/>
              <a:ext cx="8861595" cy="1405525"/>
              <a:chOff x="-429688" y="5202910"/>
              <a:chExt cx="8861595" cy="1405525"/>
            </a:xfrm>
          </p:grpSpPr>
          <p:pic>
            <p:nvPicPr>
              <p:cNvPr id="12" name="Picture 11"/>
              <p:cNvPicPr>
                <a:picLocks noChangeAspect="1"/>
              </p:cNvPicPr>
              <p:nvPr userDrawn="1"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705" t="1497" r="12829" b="1090"/>
              <a:stretch/>
            </p:blipFill>
            <p:spPr>
              <a:xfrm>
                <a:off x="-429688" y="5216517"/>
                <a:ext cx="1040524" cy="1374966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13" name="Picture 12" descr="ATLAS_nj386569f7_online.jpg"/>
              <p:cNvPicPr>
                <a:picLocks noChangeAspect="1"/>
              </p:cNvPicPr>
              <p:nvPr userDrawn="1"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8" r="63375" b="1872"/>
              <a:stretch/>
            </p:blipFill>
            <p:spPr>
              <a:xfrm>
                <a:off x="2182466" y="5229129"/>
                <a:ext cx="1543076" cy="1379306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4" name="Picture 3"/>
              <p:cNvPicPr>
                <a:picLocks noChangeAspect="1"/>
              </p:cNvPicPr>
              <p:nvPr userDrawn="1"/>
            </p:nvPicPr>
            <p:blipFill rotWithShape="1">
              <a:blip r:embed="rId4"/>
              <a:srcRect t="8102" r="24571"/>
              <a:stretch/>
            </p:blipFill>
            <p:spPr>
              <a:xfrm>
                <a:off x="6961025" y="5210800"/>
                <a:ext cx="1470882" cy="1386400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15" name="Picture 7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 r="2756"/>
              <a:stretch>
                <a:fillRect/>
              </a:stretch>
            </p:blipFill>
            <p:spPr bwMode="auto">
              <a:xfrm>
                <a:off x="3687434" y="5202910"/>
                <a:ext cx="1831173" cy="138640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pic>
          <p:nvPicPr>
            <p:cNvPr id="11" name="Picture 10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E252C285-F05E-4E2B-B5F7-5AAA029AFB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2" r="5094" b="12944"/>
            <a:stretch/>
          </p:blipFill>
          <p:spPr>
            <a:xfrm>
              <a:off x="6288689" y="5232571"/>
              <a:ext cx="1470882" cy="14205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 descr="A picture containing indoor, electronics, tube, stack&#10;&#10;Description automatically generated">
              <a:extLst>
                <a:ext uri="{FF2B5EF4-FFF2-40B4-BE49-F238E27FC236}">
                  <a16:creationId xmlns:a16="http://schemas.microsoft.com/office/drawing/2014/main" id="{C91353F3-69C2-4F76-944E-138F0FE98AB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2" r="18584"/>
            <a:stretch/>
          </p:blipFill>
          <p:spPr>
            <a:xfrm>
              <a:off x="1354856" y="5249622"/>
              <a:ext cx="1543076" cy="14341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753475" y="0"/>
            <a:ext cx="390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EA5177B-A2B8-4C9E-9B8E-728DD9FEFC8A}" type="slidenum">
              <a:rPr lang="en-US" altLang="en-US" sz="1400" b="0" smtClean="0">
                <a:solidFill>
                  <a:srgbClr val="000000"/>
                </a:solidFill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 b="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56393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77464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1" y="815975"/>
            <a:ext cx="4191000" cy="6042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86300" y="815975"/>
            <a:ext cx="4257675" cy="6042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32118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lank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8A97BA-DB9B-4291-87AE-AF89EA7F18B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68024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lank - not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8A97BA-DB9B-4291-87AE-AF89EA7F18B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77544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ox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63000" y="6492875"/>
            <a:ext cx="381000" cy="3651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5970C-66DA-42B4-8591-6E363A3B5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31458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ox - not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63000" y="6492875"/>
            <a:ext cx="381000" cy="3651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5970C-66DA-42B4-8591-6E363A3B5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46218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text box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8A97BA-DB9B-4291-87AE-AF89EA7F18B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0722" y="972403"/>
            <a:ext cx="8345605" cy="507355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935243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6492875"/>
            <a:ext cx="381000" cy="365125"/>
          </a:xfrm>
        </p:spPr>
        <p:txBody>
          <a:bodyPr/>
          <a:lstStyle/>
          <a:p>
            <a:fld id="{F244239F-A578-4BB7-8042-38DC781613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219075"/>
            <a:ext cx="9144000" cy="1143000"/>
          </a:xfrm>
        </p:spPr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1359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55FD-F83C-4433-AE11-4D89943CC4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35448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E bottom - blank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715474" y="6492875"/>
            <a:ext cx="4285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0E35970C-66DA-42B4-8591-6E363A3B576E}" type="slidenum">
              <a:rPr lang="en-US" sz="100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56065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8229600" cy="480060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571B0C3B-3A7D-3848-B824-737E096AF391}" type="datetime4">
              <a:rPr lang="en-US" smtClean="0"/>
              <a:pPr/>
              <a:t>April 16,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3184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CA38C-1162-4BDA-8F41-57BABAA53D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8778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C6E28-C1BA-48D2-A05D-8205298CC0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7945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99C52-C1A4-41AC-93EE-78A3845B9A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7531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77963-5DDD-492F-84AF-490230497F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4651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6E5BE-0699-4529-84E1-4ACD9FA4E5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8663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5412D-DFE9-4E81-AF35-853EC40C65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3659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225B9-F555-454F-97B9-548D843C6E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7259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D6F93-D9B4-4C10-A171-1C7F2D948E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4452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3901F-C5BB-405F-A356-DED223241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362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8715474" y="6492875"/>
            <a:ext cx="4285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0E35970C-66DA-42B4-8591-6E363A3B576E}" type="slidenum">
              <a:rPr lang="en-US" sz="100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62146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C1558-F8C2-4067-8020-4A7AEF45BC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9120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25211-07AE-4317-8FC6-3CA538685C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8805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DAD58-E714-432F-9E9F-0F8C517CBA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7513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1925"/>
            <a:ext cx="2057400" cy="63071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1925"/>
            <a:ext cx="6019800" cy="63071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2F664-FA1E-4ABE-A363-E3304929FB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2456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C6E28-C1BA-48D2-A05D-8205298CC0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5965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99C52-C1A4-41AC-93EE-78A3845B9A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808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77963-5DDD-492F-84AF-490230497F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07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6E5BE-0699-4529-84E1-4ACD9FA4E5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651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5412D-DFE9-4E81-AF35-853EC40C65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166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225B9-F555-454F-97B9-548D843C6E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364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E bottom - blank - not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715474" y="6492875"/>
            <a:ext cx="4285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0E35970C-66DA-42B4-8591-6E363A3B576E}" type="slidenum">
              <a:rPr lang="en-US" sz="100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548538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D6F93-D9B4-4C10-A171-1C7F2D948E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488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3901F-C5BB-405F-A356-DED223241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0464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C1558-F8C2-4067-8020-4A7AEF45BC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8153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25211-07AE-4317-8FC6-3CA538685C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8124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DAD58-E714-432F-9E9F-0F8C517CBA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6208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1925"/>
            <a:ext cx="2057400" cy="63071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1925"/>
            <a:ext cx="6019800" cy="63071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2F664-FA1E-4ABE-A363-E3304929FB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5635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C6E28-C1BA-48D2-A05D-8205298CC0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8752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99C52-C1A4-41AC-93EE-78A3845B9A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6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77963-5DDD-492F-84AF-490230497F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1827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6E5BE-0699-4529-84E1-4ACD9FA4E5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031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715474" y="6492875"/>
            <a:ext cx="4285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0E35970C-66DA-42B4-8591-6E363A3B576E}" type="slidenum">
              <a:rPr lang="en-US" sz="100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874908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5412D-DFE9-4E81-AF35-853EC40C65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2174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225B9-F555-454F-97B9-548D843C6E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5140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D6F93-D9B4-4C10-A171-1C7F2D948E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4195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3901F-C5BB-405F-A356-DED223241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882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C1558-F8C2-4067-8020-4A7AEF45BC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5763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25211-07AE-4317-8FC6-3CA538685C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4088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DAD58-E714-432F-9E9F-0F8C517CBA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101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1925"/>
            <a:ext cx="2057400" cy="63071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1925"/>
            <a:ext cx="6019800" cy="63071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2F664-FA1E-4ABE-A363-E3304929FB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9539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343400" y="5943600"/>
            <a:ext cx="4495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  <a:t>Thomas Roser</a:t>
            </a:r>
            <a:b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  <a:t>DOE Budget Briefing</a:t>
            </a:r>
            <a:b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  <a:t>February 05, 2014</a:t>
            </a: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304800" y="5943600"/>
          <a:ext cx="19431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Document" r:id="rId3" imgW="1943100" imgH="723900" progId="Word.Document.8">
                  <p:embed/>
                </p:oleObj>
              </mc:Choice>
              <mc:Fallback>
                <p:oleObj name="Document" r:id="rId3" imgW="19431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943600"/>
                        <a:ext cx="19431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47002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2286000"/>
            <a:ext cx="8534399" cy="31051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212194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753475" y="0"/>
            <a:ext cx="390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EA5177B-A2B8-4C9E-9B8E-728DD9FEFC8A}" type="slidenum">
              <a:rPr lang="en-US" altLang="en-US" sz="1400" b="0" smtClean="0">
                <a:solidFill>
                  <a:srgbClr val="000000"/>
                </a:solidFill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 b="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15063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lank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8715474" y="6492875"/>
            <a:ext cx="4285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0E35970C-66DA-42B4-8591-6E363A3B576E}" type="slidenum">
              <a:rPr lang="en-US" sz="100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231590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1" y="815975"/>
            <a:ext cx="4191000" cy="6042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86300" y="815975"/>
            <a:ext cx="4257675" cy="6042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626235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C6E28-C1BA-48D2-A05D-8205298CC0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4323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99C52-C1A4-41AC-93EE-78A3845B9A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3612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77963-5DDD-492F-84AF-490230497F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7492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6E5BE-0699-4529-84E1-4ACD9FA4E5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2034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5412D-DFE9-4E81-AF35-853EC40C65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7714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225B9-F555-454F-97B9-548D843C6E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7976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D6F93-D9B4-4C10-A171-1C7F2D948E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109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3901F-C5BB-405F-A356-DED223241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256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lank - not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C1558-F8C2-4067-8020-4A7AEF45BC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5216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25211-07AE-4317-8FC6-3CA538685C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0005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DAD58-E714-432F-9E9F-0F8C517CBA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4128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1925"/>
            <a:ext cx="2057400" cy="63071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1925"/>
            <a:ext cx="6019800" cy="63071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2F664-FA1E-4ABE-A363-E3304929FB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813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ox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15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9.jpe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8.jpeg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1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15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15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0.pn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71.xml"/><Relationship Id="rId9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tal-logo-green-text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"/>
            <a:ext cx="4470400" cy="74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5"/>
          <p:cNvSpPr>
            <a:spLocks noChangeArrowheads="1"/>
          </p:cNvSpPr>
          <p:nvPr/>
        </p:nvSpPr>
        <p:spPr bwMode="auto">
          <a:xfrm>
            <a:off x="0" y="990600"/>
            <a:ext cx="9144000" cy="42863"/>
          </a:xfrm>
          <a:prstGeom prst="rect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5558" tIns="42028" rIns="85558" bIns="42028"/>
          <a:lstStyle/>
          <a:p>
            <a:pPr defTabSz="966788"/>
            <a:endParaRPr lang="en-US" sz="1900" u="sng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9" r:id="rId2"/>
    <p:sldLayoutId id="2147483757" r:id="rId3"/>
    <p:sldLayoutId id="2147483758" r:id="rId4"/>
    <p:sldLayoutId id="2147483759" r:id="rId5"/>
    <p:sldLayoutId id="2147483760" r:id="rId6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8525" y="161925"/>
            <a:ext cx="51657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0000"/>
            <a:ext cx="8229600" cy="51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6175" y="6619875"/>
            <a:ext cx="3778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E77963-5DDD-492F-84AF-490230497F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3496" name="Rectangle 8"/>
          <p:cNvSpPr>
            <a:spLocks noChangeArrowheads="1"/>
          </p:cNvSpPr>
          <p:nvPr userDrawn="1"/>
        </p:nvSpPr>
        <p:spPr bwMode="auto">
          <a:xfrm>
            <a:off x="0" y="987425"/>
            <a:ext cx="9144000" cy="42863"/>
          </a:xfrm>
          <a:prstGeom prst="rect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5558" tIns="42028" rIns="85558" bIns="42028"/>
          <a:lstStyle/>
          <a:p>
            <a:pPr algn="ctr" defTabSz="866775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2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Picture 6" descr="RGB_Color-Seal_Green-Mark_SC_Horizontal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7500" y="197458"/>
            <a:ext cx="3821533" cy="65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82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64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030" name="Picture 9" descr="horizontal-logo-green-text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1"/>
          <p:cNvSpPr txBox="1">
            <a:spLocks/>
          </p:cNvSpPr>
          <p:nvPr/>
        </p:nvSpPr>
        <p:spPr>
          <a:xfrm>
            <a:off x="2734099" y="6404356"/>
            <a:ext cx="429490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0663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DIS 2021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rgbClr val="10663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0663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1"/>
          <p:cNvSpPr txBox="1">
            <a:spLocks/>
          </p:cNvSpPr>
          <p:nvPr/>
        </p:nvSpPr>
        <p:spPr>
          <a:xfrm>
            <a:off x="6699335" y="6404356"/>
            <a:ext cx="168246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0663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April 16, 2021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8715474" y="6492875"/>
            <a:ext cx="4285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0E35970C-66DA-42B4-8591-6E363A3B576E}" type="slidenum">
              <a:rPr lang="en-US" sz="100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8" r:id="rId2"/>
    <p:sldLayoutId id="2147483725" r:id="rId3"/>
    <p:sldLayoutId id="2147483729" r:id="rId4"/>
    <p:sldLayoutId id="2147483727" r:id="rId5"/>
    <p:sldLayoutId id="2147483733" r:id="rId6"/>
    <p:sldLayoutId id="2147483857" r:id="rId7"/>
    <p:sldLayoutId id="2147483858" r:id="rId8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64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030" name="Picture 9" descr="horizontal-logo-green-text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1"/>
          <p:cNvSpPr txBox="1">
            <a:spLocks/>
          </p:cNvSpPr>
          <p:nvPr/>
        </p:nvSpPr>
        <p:spPr>
          <a:xfrm>
            <a:off x="4020024" y="6492875"/>
            <a:ext cx="1712036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106636"/>
                </a:solidFill>
                <a:latin typeface="Arial" charset="0"/>
              </a:rPr>
              <a:t>		</a:t>
            </a:r>
          </a:p>
        </p:txBody>
      </p:sp>
      <p:sp>
        <p:nvSpPr>
          <p:cNvPr id="8" name="Footer Placeholder 1"/>
          <p:cNvSpPr txBox="1">
            <a:spLocks/>
          </p:cNvSpPr>
          <p:nvPr/>
        </p:nvSpPr>
        <p:spPr>
          <a:xfrm>
            <a:off x="6151349" y="6492875"/>
            <a:ext cx="1682465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dirty="0">
              <a:solidFill>
                <a:srgbClr val="10663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003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8" r:id="rId2"/>
    <p:sldLayoutId id="2147483740" r:id="rId3"/>
    <p:sldLayoutId id="2147483742" r:id="rId4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0" kern="120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60413" y="96838"/>
            <a:ext cx="76787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0" y="815975"/>
            <a:ext cx="8677275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8753475" y="0"/>
            <a:ext cx="390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A70143A-C4CA-4032-9D5C-5D0E9BB6912F}" type="slidenum">
              <a:rPr lang="en-US" altLang="en-US" sz="1400" b="0" smtClean="0">
                <a:solidFill>
                  <a:srgbClr val="000000"/>
                </a:solidFill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053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lang="en-US" sz="2400" b="1" dirty="0">
          <a:solidFill>
            <a:srgbClr val="FF0000"/>
          </a:solidFill>
          <a:latin typeface="Helvetica"/>
          <a:ea typeface="MS PGothic" pitchFamily="34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9pPr>
    </p:titleStyle>
    <p:bodyStyle>
      <a:lvl1pPr marL="233363" indent="-233363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6"/>
        </a:buBlip>
        <a:defRPr sz="2000">
          <a:solidFill>
            <a:srgbClr val="0000FF"/>
          </a:solidFill>
          <a:latin typeface="Helvetica"/>
          <a:ea typeface="MS PGothic" pitchFamily="34" charset="-128"/>
          <a:cs typeface="Helvetica"/>
        </a:defRPr>
      </a:lvl1pPr>
      <a:lvl2pPr marL="339725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7"/>
        </a:buBlip>
        <a:defRPr>
          <a:solidFill>
            <a:schemeClr val="tx1"/>
          </a:solidFill>
          <a:latin typeface="Helvetica"/>
          <a:ea typeface="MS PGothic" pitchFamily="34" charset="-128"/>
          <a:cs typeface="Helvetica"/>
        </a:defRPr>
      </a:lvl2pPr>
      <a:lvl3pPr marL="460375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8"/>
        </a:buBlip>
        <a:defRPr sz="1600" i="1">
          <a:solidFill>
            <a:schemeClr val="tx1"/>
          </a:solidFill>
          <a:latin typeface="Helvetica"/>
          <a:ea typeface="MS PGothic" pitchFamily="34" charset="-128"/>
          <a:cs typeface="Helvetica"/>
        </a:defRPr>
      </a:lvl3pPr>
      <a:lvl4pPr marL="569913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9"/>
        </a:buBlip>
        <a:defRPr sz="1400">
          <a:solidFill>
            <a:schemeClr val="tx1"/>
          </a:solidFill>
          <a:latin typeface="Helvetica"/>
          <a:ea typeface="MS PGothic" pitchFamily="34" charset="-128"/>
          <a:cs typeface="Helvetica"/>
        </a:defRPr>
      </a:lvl4pPr>
      <a:lvl5pPr marL="623888" indent="-163513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Helvetica"/>
          <a:ea typeface="MS PGothic" pitchFamily="34" charset="-128"/>
          <a:cs typeface="Helvetic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64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6386513"/>
            <a:ext cx="381000" cy="471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F8A97BA-DB9B-4291-87AE-AF89EA7F18B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0" name="Picture 9" descr="horizontal-logo-green-text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1"/>
          <p:cNvSpPr txBox="1">
            <a:spLocks/>
          </p:cNvSpPr>
          <p:nvPr/>
        </p:nvSpPr>
        <p:spPr>
          <a:xfrm>
            <a:off x="3673794" y="6492304"/>
            <a:ext cx="2176589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106636"/>
                </a:solidFill>
                <a:latin typeface="Arial" charset="0"/>
              </a:rPr>
              <a:t>Briefing for Dr. Marc Kastner		</a:t>
            </a:r>
          </a:p>
        </p:txBody>
      </p:sp>
      <p:sp>
        <p:nvSpPr>
          <p:cNvPr id="8" name="Footer Placeholder 1"/>
          <p:cNvSpPr txBox="1">
            <a:spLocks/>
          </p:cNvSpPr>
          <p:nvPr/>
        </p:nvSpPr>
        <p:spPr>
          <a:xfrm>
            <a:off x="6373291" y="6492303"/>
            <a:ext cx="1682465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106636"/>
                </a:solidFill>
                <a:latin typeface="Arial" charset="0"/>
              </a:rPr>
              <a:t>February 25, 2014</a:t>
            </a:r>
          </a:p>
        </p:txBody>
      </p:sp>
    </p:spTree>
    <p:extLst>
      <p:ext uri="{BB962C8B-B14F-4D97-AF65-F5344CB8AC3E}">
        <p14:creationId xmlns:p14="http://schemas.microsoft.com/office/powerpoint/2010/main" val="3840962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4" r:id="rId7"/>
    <p:sldLayoutId id="2147483775" r:id="rId8"/>
    <p:sldLayoutId id="2147483776" r:id="rId9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 kern="1200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8525" y="161925"/>
            <a:ext cx="51657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0000"/>
            <a:ext cx="8229600" cy="51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6175" y="6619875"/>
            <a:ext cx="3778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E77963-5DDD-492F-84AF-490230497F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3496" name="Rectangle 8"/>
          <p:cNvSpPr>
            <a:spLocks noChangeArrowheads="1"/>
          </p:cNvSpPr>
          <p:nvPr userDrawn="1"/>
        </p:nvSpPr>
        <p:spPr bwMode="auto">
          <a:xfrm>
            <a:off x="0" y="987425"/>
            <a:ext cx="9144000" cy="42863"/>
          </a:xfrm>
          <a:prstGeom prst="rect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5558" tIns="42028" rIns="85558" bIns="42028"/>
          <a:lstStyle/>
          <a:p>
            <a:pPr algn="ctr" defTabSz="866775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2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Picture 6" descr="RGB_Color-Seal_Green-Mark_SC_Horizontal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0" y="197458"/>
            <a:ext cx="3821533" cy="65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6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8525" y="161925"/>
            <a:ext cx="51657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0000"/>
            <a:ext cx="8229600" cy="51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6175" y="6619875"/>
            <a:ext cx="3778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E77963-5DDD-492F-84AF-490230497F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3496" name="Rectangle 8"/>
          <p:cNvSpPr>
            <a:spLocks noChangeArrowheads="1"/>
          </p:cNvSpPr>
          <p:nvPr userDrawn="1"/>
        </p:nvSpPr>
        <p:spPr bwMode="auto">
          <a:xfrm>
            <a:off x="0" y="987425"/>
            <a:ext cx="9144000" cy="42863"/>
          </a:xfrm>
          <a:prstGeom prst="rect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5558" tIns="42028" rIns="85558" bIns="42028"/>
          <a:lstStyle/>
          <a:p>
            <a:pPr algn="ctr" defTabSz="866775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2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221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8525" y="161925"/>
            <a:ext cx="51657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0000"/>
            <a:ext cx="8229600" cy="51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6175" y="6619875"/>
            <a:ext cx="3778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E77963-5DDD-492F-84AF-490230497F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3496" name="Rectangle 8"/>
          <p:cNvSpPr>
            <a:spLocks noChangeArrowheads="1"/>
          </p:cNvSpPr>
          <p:nvPr userDrawn="1"/>
        </p:nvSpPr>
        <p:spPr bwMode="auto">
          <a:xfrm>
            <a:off x="0" y="987425"/>
            <a:ext cx="9144000" cy="42863"/>
          </a:xfrm>
          <a:prstGeom prst="rect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5558" tIns="42028" rIns="85558" bIns="42028"/>
          <a:lstStyle/>
          <a:p>
            <a:pPr algn="ctr" defTabSz="866775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2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Picture 6" descr="RGB_Color-Seal_Green-Mark_SC_Horizontal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7" y="6282279"/>
            <a:ext cx="1969307" cy="33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27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60413" y="96838"/>
            <a:ext cx="76787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0" y="815975"/>
            <a:ext cx="8677275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884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lang="en-US" sz="2400" b="1" dirty="0">
          <a:solidFill>
            <a:srgbClr val="FF0000"/>
          </a:solidFill>
          <a:latin typeface="Helvetica"/>
          <a:ea typeface="MS PGothic" pitchFamily="34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9pPr>
    </p:titleStyle>
    <p:bodyStyle>
      <a:lvl1pPr marL="233363" indent="-233363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6"/>
        </a:buBlip>
        <a:defRPr sz="2000">
          <a:solidFill>
            <a:srgbClr val="0000FF"/>
          </a:solidFill>
          <a:latin typeface="Helvetica"/>
          <a:ea typeface="MS PGothic" pitchFamily="34" charset="-128"/>
          <a:cs typeface="Helvetica"/>
        </a:defRPr>
      </a:lvl1pPr>
      <a:lvl2pPr marL="339725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7"/>
        </a:buBlip>
        <a:defRPr>
          <a:solidFill>
            <a:schemeClr val="tx1"/>
          </a:solidFill>
          <a:latin typeface="Helvetica"/>
          <a:ea typeface="MS PGothic" pitchFamily="34" charset="-128"/>
          <a:cs typeface="Helvetica"/>
        </a:defRPr>
      </a:lvl2pPr>
      <a:lvl3pPr marL="460375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8"/>
        </a:buBlip>
        <a:defRPr sz="1600" i="1">
          <a:solidFill>
            <a:schemeClr val="tx1"/>
          </a:solidFill>
          <a:latin typeface="Helvetica"/>
          <a:ea typeface="MS PGothic" pitchFamily="34" charset="-128"/>
          <a:cs typeface="Helvetica"/>
        </a:defRPr>
      </a:lvl3pPr>
      <a:lvl4pPr marL="569913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9"/>
        </a:buBlip>
        <a:defRPr sz="1400">
          <a:solidFill>
            <a:schemeClr val="tx1"/>
          </a:solidFill>
          <a:latin typeface="Helvetica"/>
          <a:ea typeface="MS PGothic" pitchFamily="34" charset="-128"/>
          <a:cs typeface="Helvetica"/>
        </a:defRPr>
      </a:lvl4pPr>
      <a:lvl5pPr marL="623888" indent="-163513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Helvetica"/>
          <a:ea typeface="MS PGothic" pitchFamily="34" charset="-128"/>
          <a:cs typeface="Helvetic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jlab.org/exp_prog/PACpage/PAC37/proposals/Proposals/New%20Proposals/PR-11-007.pdf" TargetMode="External"/><Relationship Id="rId13" Type="http://schemas.openxmlformats.org/officeDocument/2006/relationships/hyperlink" Target="https://hallaweb.jlab.org/12GeV/SoLID/download/doc/SoLID_Kaon_SIDIS.pdf" TargetMode="External"/><Relationship Id="rId3" Type="http://schemas.openxmlformats.org/officeDocument/2006/relationships/hyperlink" Target="http://hallaweb.jlab.org/collab/PAC/PAC35/PR-10-007-SoLID-PVDIS.pdf" TargetMode="External"/><Relationship Id="rId7" Type="http://schemas.openxmlformats.org/officeDocument/2006/relationships/hyperlink" Target="http://wwwold.jlab.org/exp_prog/PACpage/PAC38/proposals/Previously_Approved/E12-10-006-update.pdf" TargetMode="External"/><Relationship Id="rId12" Type="http://schemas.openxmlformats.org/officeDocument/2006/relationships/hyperlink" Target="https://www.jlab.org/exp_prog/proposals/14/E12-10-006A.pdf" TargetMode="External"/><Relationship Id="rId2" Type="http://schemas.openxmlformats.org/officeDocument/2006/relationships/hyperlink" Target="http://hallaweb.jlab.org/collab/PAC/PAC34/PR-09-012-pvdis.pdf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hallaweb.jlab.org/collab/PAC/PAC35/PR-10-006-SoLID-Transversity.pdf" TargetMode="External"/><Relationship Id="rId11" Type="http://schemas.openxmlformats.org/officeDocument/2006/relationships/hyperlink" Target="https://hallaweb.jlab.org/12GeV/SoLID/download/doc/PR12-11-108_update.pdf" TargetMode="External"/><Relationship Id="rId5" Type="http://schemas.openxmlformats.org/officeDocument/2006/relationships/hyperlink" Target="http://hallaweb.jlab.org/collab/PAC/PAC34/PR-09-014-transversity.pdf" TargetMode="External"/><Relationship Id="rId10" Type="http://schemas.openxmlformats.org/officeDocument/2006/relationships/hyperlink" Target="http://wwwold.jlab.org/exp_prog/proposals/11/PR12-11-108.pdf" TargetMode="External"/><Relationship Id="rId4" Type="http://schemas.openxmlformats.org/officeDocument/2006/relationships/hyperlink" Target="http://www.jlab.org/exp_prog/PACpage/PAC37/proposals/Proposals/Previously%20Approved/E12-10-007.pdf" TargetMode="External"/><Relationship Id="rId9" Type="http://schemas.openxmlformats.org/officeDocument/2006/relationships/hyperlink" Target="http://wwwold.jlab.org/exp_prog/PACpage/PAC38/proposals/Previously_Approved/E12-11-007_Update.pdf" TargetMode="External"/><Relationship Id="rId14" Type="http://schemas.openxmlformats.org/officeDocument/2006/relationships/hyperlink" Target="http://www.jlab.org/exp_prog/proposals/12/PR12-12-006.pdf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jlab.org/exp_prog/proposals/15/LOI12-15-005.pdf" TargetMode="External"/><Relationship Id="rId3" Type="http://schemas.openxmlformats.org/officeDocument/2006/relationships/hyperlink" Target="https://hallaweb.jlab.org/wiki/index.php/Deeply_Virtual_Meson_Production" TargetMode="External"/><Relationship Id="rId7" Type="http://schemas.openxmlformats.org/officeDocument/2006/relationships/hyperlink" Target="https://hallaweb.jlab.org/wiki/index.php/DDVCS" TargetMode="External"/><Relationship Id="rId2" Type="http://schemas.openxmlformats.org/officeDocument/2006/relationships/hyperlink" Target="https://www.jlab.org/exp_prog/proposals/14/E12-11-108A_E12-10-006A.pdf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hallaweb.jlab.org/wiki/index.php/Polarized_target_DVCS" TargetMode="External"/><Relationship Id="rId5" Type="http://schemas.openxmlformats.org/officeDocument/2006/relationships/hyperlink" Target="https://www.jlab.org/exp_prog/proposals/15/PR12-12-006A.pdf" TargetMode="External"/><Relationship Id="rId4" Type="http://schemas.openxmlformats.org/officeDocument/2006/relationships/hyperlink" Target="https://www.jlab.org/exp_prog/proposals/17/E12-10-006B.pdf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wmf"/><Relationship Id="rId7" Type="http://schemas.openxmlformats.org/officeDocument/2006/relationships/image" Target="../media/image21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 bwMode="auto">
          <a:xfrm>
            <a:off x="337185" y="2545398"/>
            <a:ext cx="8469630" cy="99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2000" dirty="0"/>
              <a:t>DIS 2021</a:t>
            </a:r>
          </a:p>
          <a:p>
            <a:r>
              <a:rPr lang="en-US" altLang="en-US" sz="2000" dirty="0"/>
              <a:t>April 16, 2021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1475507"/>
            <a:ext cx="7772400" cy="914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0066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/>
              <a:t>The Electron-Ion Collider </a:t>
            </a:r>
          </a:p>
        </p:txBody>
      </p:sp>
    </p:spTree>
    <p:extLst>
      <p:ext uri="{BB962C8B-B14F-4D97-AF65-F5344CB8AC3E}">
        <p14:creationId xmlns:p14="http://schemas.microsoft.com/office/powerpoint/2010/main" val="948602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A23E-FCAB-4E4C-8621-D3F481E30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240" y="-236523"/>
            <a:ext cx="7886700" cy="1325563"/>
          </a:xfrm>
        </p:spPr>
        <p:txBody>
          <a:bodyPr/>
          <a:lstStyle/>
          <a:p>
            <a:r>
              <a:rPr lang="en-US" sz="3200" b="0" dirty="0">
                <a:solidFill>
                  <a:schemeClr val="tx1"/>
                </a:solidFill>
              </a:rPr>
              <a:t>CD-1 Reviews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B2CB6-E323-F54E-B456-53499A2E5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529" y="1211687"/>
            <a:ext cx="8028462" cy="4351338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en-US" dirty="0"/>
              <a:t>CD-1 Preparation Reviews</a:t>
            </a:r>
          </a:p>
          <a:p>
            <a:pPr lvl="1">
              <a:spcAft>
                <a:spcPts val="800"/>
              </a:spcAft>
            </a:pPr>
            <a:r>
              <a:rPr lang="en-US" dirty="0"/>
              <a:t>Independent Design Review – November 2020</a:t>
            </a:r>
          </a:p>
          <a:p>
            <a:pPr lvl="1">
              <a:spcAft>
                <a:spcPts val="800"/>
              </a:spcAft>
            </a:pPr>
            <a:r>
              <a:rPr lang="en-US" dirty="0"/>
              <a:t>Director’s Review – December 2020</a:t>
            </a:r>
          </a:p>
          <a:p>
            <a:pPr>
              <a:spcAft>
                <a:spcPts val="800"/>
              </a:spcAft>
            </a:pPr>
            <a:endParaRPr lang="en-US" sz="800" dirty="0"/>
          </a:p>
          <a:p>
            <a:pPr>
              <a:spcAft>
                <a:spcPts val="800"/>
              </a:spcAft>
            </a:pPr>
            <a:r>
              <a:rPr lang="en-US" dirty="0"/>
              <a:t>DOE CD-1 Reviews</a:t>
            </a:r>
          </a:p>
          <a:p>
            <a:pPr lvl="1">
              <a:spcAft>
                <a:spcPts val="800"/>
              </a:spcAft>
            </a:pPr>
            <a:r>
              <a:rPr lang="en-US" dirty="0"/>
              <a:t>DOE Office of Science, Office of Project Assessment</a:t>
            </a:r>
          </a:p>
          <a:p>
            <a:pPr marL="457200" lvl="1" indent="0">
              <a:spcAft>
                <a:spcPts val="800"/>
              </a:spcAft>
              <a:buNone/>
            </a:pPr>
            <a:r>
              <a:rPr lang="en-US" dirty="0"/>
              <a:t>   CD-1 Readiness Review – January 26-29, 2021</a:t>
            </a:r>
          </a:p>
          <a:p>
            <a:pPr lvl="1">
              <a:spcAft>
                <a:spcPts val="800"/>
              </a:spcAft>
            </a:pPr>
            <a:r>
              <a:rPr lang="en-US" dirty="0"/>
              <a:t>DOE Office of Project Management Independent Cost Review – January/February 2020</a:t>
            </a:r>
          </a:p>
          <a:p>
            <a:pPr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E636BB-350A-CC4C-8DD0-D214A55B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3118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27ECB0-6708-9140-A855-3D9A2E1587A2}"/>
              </a:ext>
            </a:extLst>
          </p:cNvPr>
          <p:cNvSpPr txBox="1"/>
          <p:nvPr/>
        </p:nvSpPr>
        <p:spPr>
          <a:xfrm>
            <a:off x="1404482" y="5604941"/>
            <a:ext cx="6154216" cy="46166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DOE reviews recommend proceeding with CD-1!</a:t>
            </a:r>
          </a:p>
        </p:txBody>
      </p:sp>
    </p:spTree>
    <p:extLst>
      <p:ext uri="{BB962C8B-B14F-4D97-AF65-F5344CB8AC3E}">
        <p14:creationId xmlns:p14="http://schemas.microsoft.com/office/powerpoint/2010/main" val="91005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CBBDB-F428-8341-A0BE-E76BB4051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1" y="-271462"/>
            <a:ext cx="8186057" cy="1325563"/>
          </a:xfrm>
        </p:spPr>
        <p:txBody>
          <a:bodyPr>
            <a:normAutofit/>
          </a:bodyPr>
          <a:lstStyle/>
          <a:p>
            <a:r>
              <a:rPr lang="en-US" sz="3200" b="0" dirty="0">
                <a:solidFill>
                  <a:schemeClr val="tx1"/>
                </a:solidFill>
              </a:rPr>
              <a:t>Post CD-1 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85036D-5529-A44D-9A16-7A3915F54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3118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lang="en-US" smtClean="0"/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412B5F77-0C61-2843-979A-AF33EA8E7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260432"/>
              </p:ext>
            </p:extLst>
          </p:nvPr>
        </p:nvGraphicFramePr>
        <p:xfrm>
          <a:off x="596068" y="1225550"/>
          <a:ext cx="8186057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45862">
                  <a:extLst>
                    <a:ext uri="{9D8B030D-6E8A-4147-A177-3AD203B41FA5}">
                      <a16:colId xmlns:a16="http://schemas.microsoft.com/office/drawing/2014/main" val="4088100529"/>
                    </a:ext>
                  </a:extLst>
                </a:gridCol>
                <a:gridCol w="2840195">
                  <a:extLst>
                    <a:ext uri="{9D8B030D-6E8A-4147-A177-3AD203B41FA5}">
                      <a16:colId xmlns:a16="http://schemas.microsoft.com/office/drawing/2014/main" val="4000952207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Accelerator Technical Reviews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Spring/Summer 2021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475542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Call for Detector Proposals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 2021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0039509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 Preliminary Design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April 2021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854427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Detector Proposals Submitted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December 2021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768719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Selection of Project Detector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 2022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2838946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 Earned Value Tracking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51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Summer 2022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51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067708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In-kind Deliverables - Agreements</a:t>
                      </a:r>
                    </a:p>
                  </a:txBody>
                  <a:tcPr>
                    <a:lnL w="12700" cap="flat" cmpd="sng" algn="ctr">
                      <a:solidFill>
                        <a:srgbClr val="3051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51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51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Summer/Fall 2022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51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51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51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1752137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Goal for CD-2 Approval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51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Q1FY2023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51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626532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Goal for CD-3 Approval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Q4FY2023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90580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942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96A5280-78DE-412B-8B52-2E04914C7C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299" y="2827083"/>
            <a:ext cx="6010325" cy="334445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 bwMode="auto">
          <a:xfrm>
            <a:off x="533400" y="1143000"/>
            <a:ext cx="7848600" cy="13716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811B3B6C-9B00-4AD5-9589-F55525D81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4500" y="830517"/>
            <a:ext cx="3543300" cy="258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FBC313-F07B-4FBB-B969-11AA7D0EBB17}"/>
              </a:ext>
            </a:extLst>
          </p:cNvPr>
          <p:cNvSpPr txBox="1"/>
          <p:nvPr/>
        </p:nvSpPr>
        <p:spPr>
          <a:xfrm>
            <a:off x="6631338" y="3761566"/>
            <a:ext cx="2317686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Annual EICUG meeting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2016 UC Berkeley, CA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2016 Argonne, IL</a:t>
            </a:r>
          </a:p>
          <a:p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Trieste, Italy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2018 Washington, DC</a:t>
            </a:r>
          </a:p>
          <a:p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Paris, France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2020 Miami, FL</a:t>
            </a:r>
          </a:p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Warsaw, Poland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CD6B24-D5B6-4C6B-A714-CB5FB4EC9FFC}"/>
              </a:ext>
            </a:extLst>
          </p:cNvPr>
          <p:cNvSpPr txBox="1"/>
          <p:nvPr/>
        </p:nvSpPr>
        <p:spPr>
          <a:xfrm flipH="1">
            <a:off x="2629462" y="109596"/>
            <a:ext cx="478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EIC User Community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F932DF8-EC0E-43D2-9C22-88470CCD835F}"/>
              </a:ext>
            </a:extLst>
          </p:cNvPr>
          <p:cNvSpPr txBox="1">
            <a:spLocks/>
          </p:cNvSpPr>
          <p:nvPr/>
        </p:nvSpPr>
        <p:spPr>
          <a:xfrm>
            <a:off x="438150" y="830517"/>
            <a:ext cx="4583187" cy="193587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sz="1800" b="0" dirty="0"/>
              <a:t>EIC Users Group Formed in 2016  </a:t>
            </a:r>
          </a:p>
          <a:p>
            <a:r>
              <a:rPr lang="en-US" altLang="en-US" sz="1800" b="0" dirty="0">
                <a:solidFill>
                  <a:srgbClr val="0000FF"/>
                </a:solidFill>
              </a:rPr>
              <a:t>EICUG.ORG</a:t>
            </a:r>
          </a:p>
          <a:p>
            <a:pPr algn="l"/>
            <a:endParaRPr lang="is-IS" sz="800" b="0" dirty="0">
              <a:solidFill>
                <a:srgbClr val="0432FF"/>
              </a:solidFill>
            </a:endParaRPr>
          </a:p>
          <a:p>
            <a:pPr algn="l"/>
            <a:r>
              <a:rPr lang="is-IS" sz="1800" b="0" dirty="0"/>
              <a:t>Status February 2021:</a:t>
            </a:r>
          </a:p>
          <a:p>
            <a:pPr marL="285750" indent="-285750" algn="l">
              <a:buFont typeface="Arial" panose="020B0604020202020204" pitchFamily="34" charset="0"/>
              <a:buChar char="•"/>
              <a:tabLst>
                <a:tab pos="2740025" algn="r"/>
              </a:tabLst>
            </a:pPr>
            <a:r>
              <a:rPr lang="is-IS" sz="1800" b="0" dirty="0"/>
              <a:t>Collaborators	1259</a:t>
            </a:r>
          </a:p>
          <a:p>
            <a:pPr marL="285750" indent="-285750" algn="l">
              <a:buFont typeface="Arial" panose="020B0604020202020204" pitchFamily="34" charset="0"/>
              <a:buChar char="•"/>
              <a:tabLst>
                <a:tab pos="2740025" algn="r"/>
              </a:tabLst>
            </a:pPr>
            <a:r>
              <a:rPr lang="is-IS" sz="1800" b="0" dirty="0"/>
              <a:t>Institutions	252</a:t>
            </a:r>
          </a:p>
          <a:p>
            <a:pPr marL="285750" indent="-285750" algn="l">
              <a:buFont typeface="Arial" panose="020B0604020202020204" pitchFamily="34" charset="0"/>
              <a:buChar char="•"/>
              <a:tabLst>
                <a:tab pos="2740025" algn="r"/>
              </a:tabLst>
            </a:pPr>
            <a:r>
              <a:rPr lang="is-IS" sz="1800" b="0" dirty="0"/>
              <a:t>Countries	34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35707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62A5E-F1CA-41CC-873B-FBFDAFB83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27" y="-318068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b="0" dirty="0">
                <a:solidFill>
                  <a:schemeClr val="tx1"/>
                </a:solidFill>
              </a:rPr>
              <a:t>EIC Partnership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01225-5D6A-4F5B-981F-BCDF037919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2727" y="1007495"/>
            <a:ext cx="8338546" cy="507515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sz="2400" b="0" dirty="0">
                <a:solidFill>
                  <a:schemeClr val="tx1"/>
                </a:solidFill>
              </a:rPr>
              <a:t>Bi-lateral meetings with potential partners are underway to discuss opportunities in the accelerator and experimental areas.</a:t>
            </a:r>
          </a:p>
          <a:p>
            <a:pPr>
              <a:spcAft>
                <a:spcPts val="1000"/>
              </a:spcAft>
            </a:pPr>
            <a:r>
              <a:rPr lang="en-US" sz="2400" dirty="0">
                <a:solidFill>
                  <a:schemeClr val="tx1"/>
                </a:solidFill>
              </a:rPr>
              <a:t>Accelerator Partnership Activities</a:t>
            </a:r>
          </a:p>
          <a:p>
            <a:pPr lvl="1">
              <a:spcAft>
                <a:spcPts val="1000"/>
              </a:spcAft>
            </a:pPr>
            <a:r>
              <a:rPr lang="en-US" sz="2200" dirty="0">
                <a:solidFill>
                  <a:schemeClr val="tx1"/>
                </a:solidFill>
              </a:rPr>
              <a:t>In-kind contributions to accelerator design and hardware expected</a:t>
            </a:r>
          </a:p>
          <a:p>
            <a:pPr lvl="1">
              <a:spcAft>
                <a:spcPts val="1000"/>
              </a:spcAft>
            </a:pPr>
            <a:r>
              <a:rPr lang="en-US" sz="2200" dirty="0">
                <a:solidFill>
                  <a:schemeClr val="tx1"/>
                </a:solidFill>
              </a:rPr>
              <a:t>Workshop hosted by UK Cockcroft Institute in October 2020 </a:t>
            </a:r>
            <a:r>
              <a:rPr lang="en-US" sz="2200" i="1" dirty="0">
                <a:solidFill>
                  <a:schemeClr val="tx1"/>
                </a:solidFill>
              </a:rPr>
              <a:t>Promoting Collaboration on the Electron-Ion Collider </a:t>
            </a:r>
            <a:endParaRPr lang="en-US" sz="2200" dirty="0">
              <a:solidFill>
                <a:schemeClr val="tx1"/>
              </a:solidFill>
            </a:endParaRPr>
          </a:p>
          <a:p>
            <a:pPr>
              <a:spcAft>
                <a:spcPts val="1000"/>
              </a:spcAft>
            </a:pPr>
            <a:r>
              <a:rPr lang="en-US" sz="2400" dirty="0">
                <a:solidFill>
                  <a:schemeClr val="tx1"/>
                </a:solidFill>
              </a:rPr>
              <a:t>Detector Partnership Activities</a:t>
            </a:r>
          </a:p>
          <a:p>
            <a:pPr lvl="1">
              <a:lnSpc>
                <a:spcPct val="120000"/>
              </a:lnSpc>
              <a:spcAft>
                <a:spcPts val="1000"/>
              </a:spcAft>
            </a:pPr>
            <a:r>
              <a:rPr lang="en-US" sz="2200" dirty="0">
                <a:solidFill>
                  <a:schemeClr val="tx1"/>
                </a:solidFill>
              </a:rPr>
              <a:t>Expressions of Interest submitted in November 2020</a:t>
            </a:r>
            <a:endParaRPr lang="en-US" sz="2200" u="sng" dirty="0">
              <a:solidFill>
                <a:schemeClr val="tx1"/>
              </a:solidFill>
            </a:endParaRPr>
          </a:p>
          <a:p>
            <a:pPr lvl="1">
              <a:lnSpc>
                <a:spcPct val="120000"/>
              </a:lnSpc>
              <a:spcAft>
                <a:spcPts val="1000"/>
              </a:spcAft>
            </a:pPr>
            <a:r>
              <a:rPr lang="en-US" sz="2200" dirty="0">
                <a:solidFill>
                  <a:schemeClr val="tx1"/>
                </a:solidFill>
              </a:rPr>
              <a:t>Call for proposals for detectors issued in March 2021</a:t>
            </a:r>
          </a:p>
          <a:p>
            <a:pPr>
              <a:spcAft>
                <a:spcPts val="1000"/>
              </a:spcAft>
            </a:pPr>
            <a:r>
              <a:rPr lang="en-US" sz="2400" b="0" dirty="0">
                <a:solidFill>
                  <a:schemeClr val="tx1"/>
                </a:solidFill>
              </a:rPr>
              <a:t>Regular meetings among the international funding agencies organized by DOE Office of Nuclear Physics.</a:t>
            </a:r>
          </a:p>
          <a:p>
            <a:pPr>
              <a:spcAft>
                <a:spcPts val="1000"/>
              </a:spcAft>
            </a:pPr>
            <a:r>
              <a:rPr lang="en-US" sz="2400" b="0" dirty="0">
                <a:solidFill>
                  <a:schemeClr val="tx1"/>
                </a:solidFill>
              </a:rPr>
              <a:t>New York State is a partner in the EIC infrastructure ($100M in-kind).</a:t>
            </a:r>
            <a:endParaRPr lang="en-US" sz="4000" b="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24BC8-0F14-4F49-934C-EE7F737E7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623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DA526-4BEA-4C3F-AD7B-4A87F1841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15593"/>
            <a:ext cx="7886700" cy="905784"/>
          </a:xfrm>
        </p:spPr>
        <p:txBody>
          <a:bodyPr>
            <a:normAutofit/>
          </a:bodyPr>
          <a:lstStyle/>
          <a:p>
            <a:r>
              <a:rPr lang="en-US" sz="3200" b="0" dirty="0">
                <a:solidFill>
                  <a:schemeClr val="tx1"/>
                </a:solidFill>
              </a:rPr>
              <a:t>Project Organization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FFCC397-2095-AC4E-9537-4A123AF3F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3118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B6F03C-0AA8-6641-A083-BF5BA53BD778}"/>
              </a:ext>
            </a:extLst>
          </p:cNvPr>
          <p:cNvSpPr txBox="1"/>
          <p:nvPr/>
        </p:nvSpPr>
        <p:spPr>
          <a:xfrm>
            <a:off x="4837043" y="4691270"/>
            <a:ext cx="2531166" cy="11264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D401EB9-56EE-C940-9CD7-427BEDDC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971854"/>
            <a:ext cx="9144000" cy="484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71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A77B3-62E0-A14E-8E38-5928F9636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3118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590510-BA2C-0448-BFE4-BCD1C8100F9C}"/>
              </a:ext>
            </a:extLst>
          </p:cNvPr>
          <p:cNvSpPr txBox="1"/>
          <p:nvPr/>
        </p:nvSpPr>
        <p:spPr>
          <a:xfrm>
            <a:off x="4767771" y="4441888"/>
            <a:ext cx="2531166" cy="11264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D6E2C5D-2E89-4F16-ACA7-237939987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15593"/>
            <a:ext cx="7886700" cy="905784"/>
          </a:xfrm>
        </p:spPr>
        <p:txBody>
          <a:bodyPr>
            <a:normAutofit/>
          </a:bodyPr>
          <a:lstStyle/>
          <a:p>
            <a:r>
              <a:rPr lang="en-US" sz="3200" b="0" dirty="0">
                <a:solidFill>
                  <a:schemeClr val="tx1"/>
                </a:solidFill>
              </a:rPr>
              <a:t>Project Organization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69FA03-A3EE-354A-8302-0557B3D9C57B}"/>
              </a:ext>
            </a:extLst>
          </p:cNvPr>
          <p:cNvPicPr/>
          <p:nvPr/>
        </p:nvPicPr>
        <p:blipFill rotWithShape="1">
          <a:blip r:embed="rId2"/>
          <a:srcRect t="24111"/>
          <a:stretch/>
        </p:blipFill>
        <p:spPr>
          <a:xfrm>
            <a:off x="0" y="790191"/>
            <a:ext cx="9317136" cy="564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93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743289"/>
          </a:xfrm>
        </p:spPr>
        <p:txBody>
          <a:bodyPr>
            <a:normAutofit/>
          </a:bodyPr>
          <a:lstStyle/>
          <a:p>
            <a:r>
              <a:rPr lang="en-US" sz="3200" b="0" dirty="0">
                <a:solidFill>
                  <a:schemeClr val="tx1"/>
                </a:solidFill>
              </a:rPr>
              <a:t>Project Organization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026" y="1070392"/>
            <a:ext cx="8516225" cy="4902554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US" sz="2400" dirty="0"/>
              <a:t>BNL/TJNAF Partnership</a:t>
            </a:r>
          </a:p>
          <a:p>
            <a:pPr marL="800100" lvl="1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BNL and TJNAF partnering agreement signed in May 2020.</a:t>
            </a:r>
          </a:p>
          <a:p>
            <a:pPr marL="800100" lvl="1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Executive Management Team established that integrates BNL and TJNAF into project leadership roles.</a:t>
            </a:r>
          </a:p>
          <a:p>
            <a:pPr marL="800100" lvl="1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EIC Council, chaired by BNL Director, established in June 2020. TJNAF Director is a founding member.  Major international partners will also join the Council.</a:t>
            </a:r>
          </a:p>
          <a:p>
            <a:pPr lvl="2">
              <a:lnSpc>
                <a:spcPct val="100000"/>
              </a:lnSpc>
            </a:pPr>
            <a:endParaRPr lang="en-US" sz="1700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dirty="0"/>
              <a:t>Established standing advisory committees with international membership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tabLst>
                <a:tab pos="4219575" algn="l"/>
              </a:tabLst>
            </a:pPr>
            <a:r>
              <a:rPr lang="en-US" sz="2000" dirty="0"/>
              <a:t>Machine Advisory Committee: 	Meeting Aug 26, 2020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tabLst>
                <a:tab pos="4219575" algn="l"/>
              </a:tabLst>
            </a:pPr>
            <a:r>
              <a:rPr lang="en-US" sz="2000" dirty="0"/>
              <a:t>Project Advisory Committee: 	Meetings - Aug 27, Dec 1, 2020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tabLst>
                <a:tab pos="4219575" algn="l"/>
              </a:tabLst>
            </a:pPr>
            <a:r>
              <a:rPr lang="en-US" sz="2000" dirty="0"/>
              <a:t>Detector Advisory Committee: 	Meetings - Sep 28-29, Dec 18,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3118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1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B7D1CD-CFB0-4546-8F64-DB1D1272C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81" y="746771"/>
            <a:ext cx="7971595" cy="555606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BF4BBC-FEAA-45A5-ADAB-9F494C7FB2C0}"/>
              </a:ext>
            </a:extLst>
          </p:cNvPr>
          <p:cNvCxnSpPr>
            <a:cxnSpLocks/>
          </p:cNvCxnSpPr>
          <p:nvPr/>
        </p:nvCxnSpPr>
        <p:spPr>
          <a:xfrm>
            <a:off x="2636963" y="2871899"/>
            <a:ext cx="0" cy="6529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F69D07-6598-497A-B980-8561985968E0}"/>
              </a:ext>
            </a:extLst>
          </p:cNvPr>
          <p:cNvCxnSpPr>
            <a:cxnSpLocks/>
          </p:cNvCxnSpPr>
          <p:nvPr/>
        </p:nvCxnSpPr>
        <p:spPr>
          <a:xfrm>
            <a:off x="5497783" y="4631225"/>
            <a:ext cx="0" cy="7565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5B7D51-150B-4F4B-814C-DD3915F84B88}"/>
              </a:ext>
            </a:extLst>
          </p:cNvPr>
          <p:cNvCxnSpPr>
            <a:cxnSpLocks/>
          </p:cNvCxnSpPr>
          <p:nvPr/>
        </p:nvCxnSpPr>
        <p:spPr>
          <a:xfrm>
            <a:off x="3681413" y="4631225"/>
            <a:ext cx="1816370" cy="52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FFB01B-CC7D-457E-84B0-B6BDEC768B4B}"/>
              </a:ext>
            </a:extLst>
          </p:cNvPr>
          <p:cNvCxnSpPr>
            <a:cxnSpLocks/>
          </p:cNvCxnSpPr>
          <p:nvPr/>
        </p:nvCxnSpPr>
        <p:spPr>
          <a:xfrm>
            <a:off x="2636963" y="3513185"/>
            <a:ext cx="1044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70EF8BC-1846-4663-B37A-3A5DA4ECA56E}"/>
              </a:ext>
            </a:extLst>
          </p:cNvPr>
          <p:cNvCxnSpPr>
            <a:cxnSpLocks/>
          </p:cNvCxnSpPr>
          <p:nvPr/>
        </p:nvCxnSpPr>
        <p:spPr>
          <a:xfrm>
            <a:off x="2164551" y="2878238"/>
            <a:ext cx="4724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D197776-1E2D-445A-91D4-6113DAB44B74}"/>
              </a:ext>
            </a:extLst>
          </p:cNvPr>
          <p:cNvCxnSpPr>
            <a:cxnSpLocks/>
          </p:cNvCxnSpPr>
          <p:nvPr/>
        </p:nvCxnSpPr>
        <p:spPr>
          <a:xfrm flipH="1">
            <a:off x="5497783" y="5387751"/>
            <a:ext cx="18857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9199CD6-3236-420F-8204-E437B372FE97}"/>
              </a:ext>
            </a:extLst>
          </p:cNvPr>
          <p:cNvCxnSpPr>
            <a:cxnSpLocks/>
          </p:cNvCxnSpPr>
          <p:nvPr/>
        </p:nvCxnSpPr>
        <p:spPr>
          <a:xfrm>
            <a:off x="3681414" y="3501568"/>
            <a:ext cx="2931" cy="11349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008D797-D8CB-457F-A97C-276F605B15A1}"/>
              </a:ext>
            </a:extLst>
          </p:cNvPr>
          <p:cNvCxnSpPr>
            <a:cxnSpLocks/>
          </p:cNvCxnSpPr>
          <p:nvPr/>
        </p:nvCxnSpPr>
        <p:spPr>
          <a:xfrm>
            <a:off x="2481499" y="1183665"/>
            <a:ext cx="0" cy="462144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A635FF8-272E-47A3-A628-F7D97534C560}"/>
              </a:ext>
            </a:extLst>
          </p:cNvPr>
          <p:cNvSpPr txBox="1"/>
          <p:nvPr/>
        </p:nvSpPr>
        <p:spPr>
          <a:xfrm>
            <a:off x="2152814" y="1870381"/>
            <a:ext cx="328683" cy="242981"/>
          </a:xfrm>
          <a:prstGeom prst="rect">
            <a:avLst/>
          </a:prstGeom>
          <a:solidFill>
            <a:srgbClr val="008E40">
              <a:alpha val="70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3A87FFB-FA7D-4DB5-942F-27A6D0120416}"/>
              </a:ext>
            </a:extLst>
          </p:cNvPr>
          <p:cNvSpPr txBox="1"/>
          <p:nvPr/>
        </p:nvSpPr>
        <p:spPr>
          <a:xfrm>
            <a:off x="2137014" y="2187853"/>
            <a:ext cx="328683" cy="242981"/>
          </a:xfrm>
          <a:prstGeom prst="rect">
            <a:avLst/>
          </a:prstGeom>
          <a:solidFill>
            <a:srgbClr val="008E40">
              <a:alpha val="70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950A8E9-E340-4E8A-88A6-354B01A75E31}"/>
              </a:ext>
            </a:extLst>
          </p:cNvPr>
          <p:cNvSpPr txBox="1"/>
          <p:nvPr/>
        </p:nvSpPr>
        <p:spPr>
          <a:xfrm>
            <a:off x="2148664" y="2627298"/>
            <a:ext cx="328683" cy="242981"/>
          </a:xfrm>
          <a:prstGeom prst="rect">
            <a:avLst/>
          </a:prstGeom>
          <a:solidFill>
            <a:srgbClr val="008E40">
              <a:alpha val="70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C8D0C2-9AA0-46DE-92A3-D2D2A52A32A4}"/>
              </a:ext>
            </a:extLst>
          </p:cNvPr>
          <p:cNvSpPr txBox="1"/>
          <p:nvPr/>
        </p:nvSpPr>
        <p:spPr>
          <a:xfrm>
            <a:off x="1968620" y="79997"/>
            <a:ext cx="6537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Proposed Reference Schedule</a:t>
            </a:r>
          </a:p>
        </p:txBody>
      </p:sp>
    </p:spTree>
    <p:extLst>
      <p:ext uri="{BB962C8B-B14F-4D97-AF65-F5344CB8AC3E}">
        <p14:creationId xmlns:p14="http://schemas.microsoft.com/office/powerpoint/2010/main" val="97816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-229058"/>
            <a:ext cx="7886700" cy="1325563"/>
          </a:xfrm>
        </p:spPr>
        <p:txBody>
          <a:bodyPr>
            <a:normAutofit/>
          </a:bodyPr>
          <a:lstStyle/>
          <a:p>
            <a:r>
              <a:rPr lang="en-US" sz="2800" b="0" dirty="0">
                <a:solidFill>
                  <a:schemeClr val="tx1"/>
                </a:solidFill>
              </a:rPr>
              <a:t>EIC Challenges and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532" y="1005065"/>
            <a:ext cx="8524935" cy="5129633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2400" dirty="0"/>
              <a:t>Affordability – EIC is very large project for DOE Office of Nuclear Physics (NP) and Office of Science (SC)</a:t>
            </a:r>
          </a:p>
          <a:p>
            <a:pPr lvl="1">
              <a:lnSpc>
                <a:spcPct val="120000"/>
              </a:lnSpc>
              <a:spcAft>
                <a:spcPts val="1200"/>
              </a:spcAft>
            </a:pPr>
            <a:r>
              <a:rPr lang="en-US" sz="1800" dirty="0"/>
              <a:t>Requires reprioritization of RHIC operations funding to EIC and new funding</a:t>
            </a:r>
          </a:p>
          <a:p>
            <a:pPr lvl="1">
              <a:lnSpc>
                <a:spcPct val="120000"/>
              </a:lnSpc>
              <a:spcAft>
                <a:spcPts val="1200"/>
              </a:spcAft>
            </a:pPr>
            <a:r>
              <a:rPr lang="en-US" sz="1800" dirty="0"/>
              <a:t>Significant ramp up of project funding is required to maintain timeline for DOE Critical Decisions</a:t>
            </a:r>
          </a:p>
          <a:p>
            <a:pPr lvl="1">
              <a:lnSpc>
                <a:spcPct val="120000"/>
              </a:lnSpc>
              <a:spcAft>
                <a:spcPts val="1200"/>
              </a:spcAft>
            </a:pPr>
            <a:r>
              <a:rPr lang="en-US" sz="1800" dirty="0"/>
              <a:t>Most cost-effective project follows closely to a technically driven schedule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2400" dirty="0"/>
              <a:t>Partner Engagement – Expectations and Implementation</a:t>
            </a:r>
          </a:p>
          <a:p>
            <a:pPr lvl="1">
              <a:lnSpc>
                <a:spcPct val="120000"/>
              </a:lnSpc>
              <a:spcAft>
                <a:spcPts val="1200"/>
              </a:spcAft>
            </a:pPr>
            <a:r>
              <a:rPr lang="en-US" sz="1800" dirty="0"/>
              <a:t>International engagement is highly desirable and widely expected</a:t>
            </a:r>
          </a:p>
          <a:p>
            <a:pPr lvl="1">
              <a:lnSpc>
                <a:spcPct val="120000"/>
              </a:lnSpc>
              <a:spcAft>
                <a:spcPts val="1200"/>
              </a:spcAft>
            </a:pPr>
            <a:r>
              <a:rPr lang="en-US" sz="1800" dirty="0"/>
              <a:t>In-kind contributions to the accelerator and detector are being pursued</a:t>
            </a:r>
          </a:p>
          <a:p>
            <a:pPr lvl="1">
              <a:lnSpc>
                <a:spcPct val="120000"/>
              </a:lnSpc>
              <a:spcAft>
                <a:spcPts val="1200"/>
              </a:spcAft>
            </a:pPr>
            <a:r>
              <a:rPr lang="en-US" sz="1800" dirty="0"/>
              <a:t>Partners must engage now given the EIC technically driven schedule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6A71C-C4E8-4C98-ACFC-1480EAAAA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3118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67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1FBDCD-BFD0-4865-9EAB-A784FF0CB162}"/>
              </a:ext>
            </a:extLst>
          </p:cNvPr>
          <p:cNvSpPr txBox="1"/>
          <p:nvPr/>
        </p:nvSpPr>
        <p:spPr>
          <a:xfrm flipH="1">
            <a:off x="754378" y="2844225"/>
            <a:ext cx="7943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Complementary Contemporary Opportunities</a:t>
            </a:r>
          </a:p>
        </p:txBody>
      </p:sp>
    </p:spTree>
    <p:extLst>
      <p:ext uri="{BB962C8B-B14F-4D97-AF65-F5344CB8AC3E}">
        <p14:creationId xmlns:p14="http://schemas.microsoft.com/office/powerpoint/2010/main" val="329765425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F1349-D137-4061-B306-BF87F66C7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13D11F-CD37-4D7E-A750-AF0FC9ECE748}"/>
              </a:ext>
            </a:extLst>
          </p:cNvPr>
          <p:cNvSpPr txBox="1"/>
          <p:nvPr/>
        </p:nvSpPr>
        <p:spPr>
          <a:xfrm>
            <a:off x="0" y="905046"/>
            <a:ext cx="9063990" cy="5298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4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EIC is a DOE project to build the most advanced particle collider of its kind in the world, with capabilities that are state-of-the-art and beyond.</a:t>
            </a:r>
          </a:p>
          <a:p>
            <a:pPr marL="342900" indent="-342900">
              <a:spcAft>
                <a:spcPts val="14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When completed, the EIC will be the only collider in the U.S.. It will serve as a primary focus for frontier accelerator physics for a very long time.</a:t>
            </a:r>
          </a:p>
          <a:p>
            <a:pPr marL="342900" indent="-342900">
              <a:spcAft>
                <a:spcPts val="14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primary science goal of the EIC is to understand the properties of the nucleon are dynamically generated by the quark – gluon fields including how mass is produced from energy in the interior of the proton.</a:t>
            </a:r>
          </a:p>
          <a:p>
            <a:pPr marL="342900" indent="-342900">
              <a:spcAft>
                <a:spcPts val="14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EIC will be sited at Brookhaven National Lab (BNL). It will be implemented by BNL in partnership with Thomas Jefferson National Accelerator Facility (TJNAF).</a:t>
            </a:r>
          </a:p>
          <a:p>
            <a:pPr marL="342900" indent="-342900">
              <a:spcAft>
                <a:spcPts val="14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Many countries as well as CERN have expressed interest in participating, collaborating, and contributing.</a:t>
            </a:r>
          </a:p>
          <a:p>
            <a:pPr marL="342900" indent="-342900">
              <a:spcAft>
                <a:spcPts val="14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EIC project has CD-0 (Approve Mission Need) and has completed steps necessary for CD-1 (Approve Alternatives Selection and Cost Range).</a:t>
            </a:r>
          </a:p>
        </p:txBody>
      </p:sp>
    </p:spTree>
    <p:extLst>
      <p:ext uri="{BB962C8B-B14F-4D97-AF65-F5344CB8AC3E}">
        <p14:creationId xmlns:p14="http://schemas.microsoft.com/office/powerpoint/2010/main" val="1006625925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4115" y="106068"/>
            <a:ext cx="9144000" cy="642156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MOLLER: a “Must Do” Experiment To Point the Way to New Science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09" y="1913716"/>
            <a:ext cx="4469017" cy="247714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5441842" y="2074076"/>
            <a:ext cx="2805102" cy="1756373"/>
            <a:chOff x="5957897" y="3304514"/>
            <a:chExt cx="2805102" cy="175637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756" b="24860"/>
            <a:stretch/>
          </p:blipFill>
          <p:spPr>
            <a:xfrm>
              <a:off x="5957897" y="3304514"/>
              <a:ext cx="2805102" cy="1756373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TextBox 6"/>
            <p:cNvSpPr txBox="1"/>
            <p:nvPr/>
          </p:nvSpPr>
          <p:spPr>
            <a:xfrm rot="965479">
              <a:off x="6817260" y="3337806"/>
              <a:ext cx="39626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   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20848974">
              <a:off x="7605506" y="3304825"/>
              <a:ext cx="39626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    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1661102">
              <a:off x="7609783" y="4648206"/>
              <a:ext cx="39626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   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9929337">
              <a:off x="6744416" y="4648611"/>
              <a:ext cx="39626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    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424158" y="3974117"/>
              <a:ext cx="29206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1" t="21782" r="38911" b="63961"/>
          <a:stretch/>
        </p:blipFill>
        <p:spPr>
          <a:xfrm>
            <a:off x="6063827" y="1529259"/>
            <a:ext cx="1561133" cy="7878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8214" y="762613"/>
            <a:ext cx="8935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scientific world rather desperately needs additional markers due to the consistency thus far of LHC data with Standard Model Predictions. Due to the technical challenge of constructing a next generation accelerator with very high accelerating gradients, those markers will have to come from “indirect” discovery experiments like MOLLER.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20041" y="3539569"/>
            <a:ext cx="43239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 MOLLER, polarized electrons are scattered of </a:t>
            </a:r>
            <a:r>
              <a:rPr lang="en-US" sz="1400" dirty="0" err="1"/>
              <a:t>unpolarized</a:t>
            </a:r>
            <a:r>
              <a:rPr lang="en-US" sz="1400" dirty="0"/>
              <a:t>  electrons. The amount of parity violation due to interference of the two possible exchange mechanisms (</a:t>
            </a:r>
            <a:r>
              <a:rPr lang="en-US" sz="1400" dirty="0">
                <a:sym typeface="Symbol" panose="05050102010706020507" pitchFamily="18" charset="2"/>
              </a:rPr>
              <a:t> or Z)</a:t>
            </a:r>
            <a:r>
              <a:rPr lang="en-US" sz="1400" dirty="0"/>
              <a:t> is </a:t>
            </a:r>
            <a:r>
              <a:rPr lang="en-US" sz="1400" u="sng" dirty="0"/>
              <a:t>precisely</a:t>
            </a:r>
            <a:r>
              <a:rPr lang="en-US" sz="1400" dirty="0"/>
              <a:t> predictable in QED. (No messy quarks or color charge, or QCD to worry about, only quantum electrodynamics). The theory is so “clean” that like the g-2 approach, If the level of parity violation is greater than expected, a new particle must be the source of the discrepancy.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14" y="3683543"/>
            <a:ext cx="3240621" cy="226843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63609" y="5151495"/>
            <a:ext cx="1936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Projected sensitivity to Standard Model prediction</a:t>
            </a:r>
          </a:p>
        </p:txBody>
      </p:sp>
      <p:sp>
        <p:nvSpPr>
          <p:cNvPr id="17" name="Oval 16"/>
          <p:cNvSpPr/>
          <p:nvPr/>
        </p:nvSpPr>
        <p:spPr>
          <a:xfrm>
            <a:off x="1384728" y="4144374"/>
            <a:ext cx="281109" cy="2765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739897" y="2544774"/>
            <a:ext cx="135802" cy="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685979" y="2544774"/>
            <a:ext cx="27290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602244" y="5726055"/>
            <a:ext cx="2277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dirty="0">
                <a:solidFill>
                  <a:srgbClr val="FF0000"/>
                </a:solidFill>
              </a:rPr>
              <a:t>FY 2020 Enacted: $2M</a:t>
            </a:r>
          </a:p>
        </p:txBody>
      </p:sp>
    </p:spTree>
    <p:extLst>
      <p:ext uri="{BB962C8B-B14F-4D97-AF65-F5344CB8AC3E}">
        <p14:creationId xmlns:p14="http://schemas.microsoft.com/office/powerpoint/2010/main" val="424948473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65010-6EA0-4FCA-8D3C-7F6C00252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63501"/>
            <a:ext cx="9144000" cy="642156"/>
          </a:xfrm>
        </p:spPr>
        <p:txBody>
          <a:bodyPr/>
          <a:lstStyle/>
          <a:p>
            <a:r>
              <a:rPr lang="en-US" sz="2800" dirty="0"/>
              <a:t>Anticipating </a:t>
            </a:r>
            <a:r>
              <a:rPr lang="en-US" sz="2800" dirty="0" err="1"/>
              <a:t>SoLID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C3814B-CC20-42D1-847C-8E5025F6F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804" y="1625601"/>
            <a:ext cx="6912392" cy="27855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C8B685-6FEB-4ABE-B41B-1BBB572944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514"/>
          <a:stretch/>
        </p:blipFill>
        <p:spPr>
          <a:xfrm>
            <a:off x="516648" y="1098581"/>
            <a:ext cx="4284887" cy="27869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F6C6BD-CAFB-4B9A-9BFC-91F602A1A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535" y="1110510"/>
            <a:ext cx="3961464" cy="27932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1A694E-BE06-4A3F-85C1-E5ED91294B8F}"/>
              </a:ext>
            </a:extLst>
          </p:cNvPr>
          <p:cNvSpPr txBox="1"/>
          <p:nvPr/>
        </p:nvSpPr>
        <p:spPr>
          <a:xfrm flipH="1">
            <a:off x="938195" y="4653075"/>
            <a:ext cx="7726680" cy="1302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en-US" sz="2400" dirty="0"/>
              <a:t>Pre-Conceptual Design Submitted to DOE February 2020</a:t>
            </a:r>
          </a:p>
          <a:p>
            <a:pPr>
              <a:spcBef>
                <a:spcPts val="400"/>
              </a:spcBef>
            </a:pPr>
            <a:r>
              <a:rPr lang="en-US" sz="2400" dirty="0" err="1"/>
              <a:t>SoLID</a:t>
            </a:r>
            <a:r>
              <a:rPr lang="en-US" sz="2400" dirty="0"/>
              <a:t> Science Review March 8-10, 2021</a:t>
            </a:r>
          </a:p>
          <a:p>
            <a:pPr>
              <a:spcBef>
                <a:spcPts val="400"/>
              </a:spcBef>
            </a:pPr>
            <a:r>
              <a:rPr lang="en-US" sz="2400" dirty="0"/>
              <a:t>Possibility for Scientific Complementarity with EIC is Striking</a:t>
            </a:r>
          </a:p>
        </p:txBody>
      </p:sp>
    </p:spTree>
    <p:extLst>
      <p:ext uri="{BB962C8B-B14F-4D97-AF65-F5344CB8AC3E}">
        <p14:creationId xmlns:p14="http://schemas.microsoft.com/office/powerpoint/2010/main" val="137255600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63B73-714A-4C34-B01E-0BF178FC6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0501" y="63501"/>
            <a:ext cx="9144000" cy="642156"/>
          </a:xfrm>
        </p:spPr>
        <p:txBody>
          <a:bodyPr/>
          <a:lstStyle/>
          <a:p>
            <a:r>
              <a:rPr lang="en-US" dirty="0"/>
              <a:t>PAC Approved </a:t>
            </a:r>
            <a:r>
              <a:rPr lang="en-US" dirty="0" err="1"/>
              <a:t>SoLID</a:t>
            </a:r>
            <a:r>
              <a:rPr lang="en-US" dirty="0"/>
              <a:t> Research (Wiki)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6352BA-C6D0-4739-BB4B-82B3E6438F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72499" y="6323012"/>
            <a:ext cx="381000" cy="471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000" kern="1200">
                <a:solidFill>
                  <a:srgbClr val="10663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EF7C74-3D29-46C3-803B-BB80197D3849}"/>
              </a:ext>
            </a:extLst>
          </p:cNvPr>
          <p:cNvSpPr txBox="1"/>
          <p:nvPr/>
        </p:nvSpPr>
        <p:spPr>
          <a:xfrm flipH="1">
            <a:off x="76200" y="649445"/>
            <a:ext cx="89916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SoLID</a:t>
            </a:r>
            <a:r>
              <a:rPr lang="en-US" dirty="0"/>
              <a:t> (Solenoidal Large Intensity Device) will be used in Hall A 12GeV era. The approved experiments and their allocated beam time are the following: </a:t>
            </a:r>
          </a:p>
          <a:p>
            <a:r>
              <a:rPr lang="en-US" dirty="0"/>
              <a:t>PVDIS(E12-10-007) </a:t>
            </a:r>
          </a:p>
          <a:p>
            <a:pPr lvl="1"/>
            <a:r>
              <a:rPr lang="en-US" dirty="0">
                <a:hlinkClick r:id="rId2"/>
              </a:rPr>
              <a:t>Submission at PAC 34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Update at PAC 35</a:t>
            </a:r>
            <a:r>
              <a:rPr lang="en-US" dirty="0"/>
              <a:t>, </a:t>
            </a:r>
            <a:r>
              <a:rPr lang="en-US" dirty="0">
                <a:hlinkClick r:id="rId4"/>
              </a:rPr>
              <a:t>Update at PAC 37</a:t>
            </a:r>
            <a:r>
              <a:rPr lang="en-US" dirty="0"/>
              <a:t>, requested 180 days deuterium target, 90 days hydrogen target, plus commissioning, total 338 days; approved 169 days (half of requested), rated A</a:t>
            </a:r>
          </a:p>
          <a:p>
            <a:r>
              <a:rPr lang="en-US" dirty="0"/>
              <a:t>SIDIS </a:t>
            </a:r>
          </a:p>
          <a:p>
            <a:pPr lvl="1"/>
            <a:r>
              <a:rPr lang="en-US" dirty="0"/>
              <a:t>SIDIS with Transversely Polarized 3He(E12-10-006)</a:t>
            </a:r>
            <a:r>
              <a:rPr lang="en-US" dirty="0">
                <a:hlinkClick r:id="rId5"/>
              </a:rPr>
              <a:t>Submission at PAC 34</a:t>
            </a:r>
            <a:r>
              <a:rPr lang="en-US" dirty="0"/>
              <a:t>, </a:t>
            </a:r>
            <a:r>
              <a:rPr lang="en-US" dirty="0">
                <a:hlinkClick r:id="rId6"/>
              </a:rPr>
              <a:t>Update at PAC 35</a:t>
            </a:r>
            <a:r>
              <a:rPr lang="en-US" dirty="0"/>
              <a:t>, </a:t>
            </a:r>
            <a:r>
              <a:rPr lang="en-US" dirty="0">
                <a:hlinkClick r:id="rId7"/>
              </a:rPr>
              <a:t>Update at PAC 38</a:t>
            </a:r>
            <a:r>
              <a:rPr lang="en-US" dirty="0"/>
              <a:t>, approved 90 days, rated A</a:t>
            </a:r>
          </a:p>
          <a:p>
            <a:pPr lvl="1"/>
            <a:r>
              <a:rPr lang="en-US" dirty="0"/>
              <a:t>SIDIS with Longitudinally Polarized 3He(E12-11-007)</a:t>
            </a:r>
            <a:r>
              <a:rPr lang="en-US" dirty="0">
                <a:hlinkClick r:id="rId8"/>
              </a:rPr>
              <a:t>Submission at PAC 37</a:t>
            </a:r>
            <a:r>
              <a:rPr lang="en-US" dirty="0"/>
              <a:t>, </a:t>
            </a:r>
            <a:r>
              <a:rPr lang="en-US" dirty="0">
                <a:hlinkClick r:id="rId9"/>
              </a:rPr>
              <a:t>Update at PAC 38</a:t>
            </a:r>
            <a:r>
              <a:rPr lang="en-US" dirty="0"/>
              <a:t>, approved 35 days, rated A</a:t>
            </a:r>
          </a:p>
          <a:p>
            <a:pPr lvl="1"/>
            <a:r>
              <a:rPr lang="en-US" dirty="0"/>
              <a:t>SIDIS with Transversely Polarized Proton (E12-11-108)</a:t>
            </a:r>
            <a:r>
              <a:rPr lang="en-US" dirty="0">
                <a:hlinkClick r:id="rId10"/>
              </a:rPr>
              <a:t>Submission at PAC 38</a:t>
            </a:r>
            <a:r>
              <a:rPr lang="en-US" dirty="0"/>
              <a:t>, </a:t>
            </a:r>
            <a:r>
              <a:rPr lang="en-US" dirty="0">
                <a:hlinkClick r:id="rId11"/>
              </a:rPr>
              <a:t>Update at PAC 39</a:t>
            </a:r>
            <a:r>
              <a:rPr lang="en-US" dirty="0"/>
              <a:t>, approved 120 days, rated A</a:t>
            </a:r>
          </a:p>
          <a:p>
            <a:pPr lvl="1"/>
            <a:r>
              <a:rPr lang="en-US" dirty="0"/>
              <a:t>SIDIS </a:t>
            </a:r>
            <a:r>
              <a:rPr lang="en-US" dirty="0" err="1"/>
              <a:t>Dihadron</a:t>
            </a:r>
            <a:r>
              <a:rPr lang="en-US" dirty="0"/>
              <a:t> with Transversely Polarized 3He (E12-10-006A) </a:t>
            </a:r>
            <a:r>
              <a:rPr lang="en-US" dirty="0">
                <a:hlinkClick r:id="rId12"/>
              </a:rPr>
              <a:t>Submission at </a:t>
            </a:r>
            <a:r>
              <a:rPr lang="en-US" dirty="0" err="1">
                <a:hlinkClick r:id="rId12"/>
              </a:rPr>
              <a:t>SoLID</a:t>
            </a:r>
            <a:r>
              <a:rPr lang="en-US" dirty="0">
                <a:hlinkClick r:id="rId12"/>
              </a:rPr>
              <a:t> TAC and PAC 42,2014</a:t>
            </a:r>
            <a:r>
              <a:rPr lang="en-US" dirty="0"/>
              <a:t>, approved as run group with E12-10-006</a:t>
            </a:r>
          </a:p>
          <a:p>
            <a:pPr lvl="1"/>
            <a:r>
              <a:rPr lang="en-US" dirty="0"/>
              <a:t>SIDIS in Kaon Production with </a:t>
            </a:r>
            <a:r>
              <a:rPr lang="en-US" dirty="0" err="1"/>
              <a:t>Plarized</a:t>
            </a:r>
            <a:r>
              <a:rPr lang="en-US" dirty="0"/>
              <a:t> Proton and 3He (E12-11-108B/E12-10-006D) </a:t>
            </a:r>
            <a:r>
              <a:rPr lang="en-US" dirty="0">
                <a:hlinkClick r:id="rId13"/>
              </a:rPr>
              <a:t>Submission to </a:t>
            </a:r>
            <a:r>
              <a:rPr lang="en-US" dirty="0" err="1">
                <a:hlinkClick r:id="rId13"/>
              </a:rPr>
              <a:t>SoLID</a:t>
            </a:r>
            <a:r>
              <a:rPr lang="en-US" dirty="0">
                <a:hlinkClick r:id="rId13"/>
              </a:rPr>
              <a:t> TAC and PAC46</a:t>
            </a:r>
            <a:r>
              <a:rPr lang="en-US" dirty="0"/>
              <a:t>, conditionally approved as a run group experiment</a:t>
            </a:r>
          </a:p>
          <a:p>
            <a:r>
              <a:rPr lang="en-US" dirty="0"/>
              <a:t>J/Psi (E12-12-006) </a:t>
            </a:r>
          </a:p>
          <a:p>
            <a:pPr lvl="1"/>
            <a:r>
              <a:rPr lang="en-US" dirty="0"/>
              <a:t>Near Threshold Electroproduction of J/Psi at 11 GeV </a:t>
            </a:r>
            <a:r>
              <a:rPr lang="en-US" dirty="0">
                <a:hlinkClick r:id="rId14"/>
              </a:rPr>
              <a:t>Submission at PAC 39,2012</a:t>
            </a:r>
            <a:r>
              <a:rPr lang="en-US" dirty="0"/>
              <a:t>, approved 60 days, rated A-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686333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63B73-714A-4C34-B01E-0BF178FC6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 Approved </a:t>
            </a:r>
            <a:r>
              <a:rPr lang="en-US" dirty="0" err="1"/>
              <a:t>SoLID</a:t>
            </a:r>
            <a:r>
              <a:rPr lang="en-US" dirty="0"/>
              <a:t> Research (Continued)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EF7C74-3D29-46C3-803B-BB80197D3849}"/>
              </a:ext>
            </a:extLst>
          </p:cNvPr>
          <p:cNvSpPr txBox="1"/>
          <p:nvPr/>
        </p:nvSpPr>
        <p:spPr>
          <a:xfrm flipH="1">
            <a:off x="215899" y="939245"/>
            <a:ext cx="8737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Ay (E12-11-108A/E12-10-006A) </a:t>
            </a:r>
          </a:p>
          <a:p>
            <a:pPr lvl="1"/>
            <a:r>
              <a:rPr lang="en-US" dirty="0"/>
              <a:t>Target Single Spin Asymmetry Measurements in the Inclusive Deep-Inelastic Reaction on Transversely Polarized Proton and Neutron (3He) Targets using the </a:t>
            </a:r>
            <a:r>
              <a:rPr lang="en-US" dirty="0" err="1"/>
              <a:t>SoLID</a:t>
            </a:r>
            <a:r>
              <a:rPr lang="en-US" dirty="0"/>
              <a:t> Spectrometer </a:t>
            </a:r>
            <a:r>
              <a:rPr lang="en-US" dirty="0">
                <a:hlinkClick r:id="rId2"/>
              </a:rPr>
              <a:t>Submission at </a:t>
            </a:r>
            <a:r>
              <a:rPr lang="en-US" dirty="0" err="1">
                <a:hlinkClick r:id="rId2"/>
              </a:rPr>
              <a:t>SoLID</a:t>
            </a:r>
            <a:r>
              <a:rPr lang="en-US" dirty="0">
                <a:hlinkClick r:id="rId2"/>
              </a:rPr>
              <a:t> TAC and PAC 42,2014</a:t>
            </a:r>
            <a:r>
              <a:rPr lang="en-US" dirty="0"/>
              <a:t>,approved as run group with E12-10-006 and E12-11-108</a:t>
            </a:r>
          </a:p>
          <a:p>
            <a:r>
              <a:rPr lang="en-US" dirty="0"/>
              <a:t>Deep Exclusive Meson Production (E12-10-006B) (</a:t>
            </a:r>
            <a:r>
              <a:rPr lang="en-US" dirty="0">
                <a:hlinkClick r:id="rId3" tooltip="Deeply Virtual Meson Production"/>
              </a:rPr>
              <a:t>DEMP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Measurement of Deep Exclusive Pi- Production using a Transversely Polarized He3 Target and the </a:t>
            </a:r>
            <a:r>
              <a:rPr lang="en-US" dirty="0" err="1"/>
              <a:t>SoLID</a:t>
            </a:r>
            <a:r>
              <a:rPr lang="en-US" dirty="0"/>
              <a:t> </a:t>
            </a:r>
            <a:r>
              <a:rPr lang="en-US" dirty="0" err="1"/>
              <a:t>Spectrometer,</a:t>
            </a:r>
            <a:r>
              <a:rPr lang="en-US" dirty="0" err="1">
                <a:hlinkClick r:id="rId4"/>
              </a:rPr>
              <a:t>Submission</a:t>
            </a:r>
            <a:r>
              <a:rPr lang="en-US" dirty="0">
                <a:hlinkClick r:id="rId4"/>
              </a:rPr>
              <a:t> at </a:t>
            </a:r>
            <a:r>
              <a:rPr lang="en-US" dirty="0" err="1">
                <a:hlinkClick r:id="rId4"/>
              </a:rPr>
              <a:t>SoLID</a:t>
            </a:r>
            <a:r>
              <a:rPr lang="en-US" dirty="0">
                <a:hlinkClick r:id="rId4"/>
              </a:rPr>
              <a:t> TAC and PAC 45, 2017</a:t>
            </a:r>
            <a:r>
              <a:rPr lang="en-US" dirty="0"/>
              <a:t>, approved as run group with E12-10-006.</a:t>
            </a:r>
          </a:p>
          <a:p>
            <a:r>
              <a:rPr lang="en-US" dirty="0" err="1"/>
              <a:t>Timelike</a:t>
            </a:r>
            <a:r>
              <a:rPr lang="en-US" dirty="0"/>
              <a:t> Compton Scattering (E12-12-006A) </a:t>
            </a:r>
          </a:p>
          <a:p>
            <a:pPr lvl="1"/>
            <a:r>
              <a:rPr lang="en-US" dirty="0"/>
              <a:t>TCS with circular polarized beam and unpolarized LH2 </a:t>
            </a:r>
            <a:r>
              <a:rPr lang="en-US" dirty="0" err="1"/>
              <a:t>target,</a:t>
            </a:r>
            <a:r>
              <a:rPr lang="en-US" dirty="0" err="1">
                <a:hlinkClick r:id="rId5"/>
              </a:rPr>
              <a:t>Submission</a:t>
            </a:r>
            <a:r>
              <a:rPr lang="en-US" dirty="0">
                <a:hlinkClick r:id="rId5"/>
              </a:rPr>
              <a:t> at </a:t>
            </a:r>
            <a:r>
              <a:rPr lang="en-US" dirty="0" err="1">
                <a:hlinkClick r:id="rId5"/>
              </a:rPr>
              <a:t>SoLID</a:t>
            </a:r>
            <a:r>
              <a:rPr lang="en-US" dirty="0">
                <a:hlinkClick r:id="rId5"/>
              </a:rPr>
              <a:t> TAC and PAC 43, 2015</a:t>
            </a:r>
            <a:r>
              <a:rPr lang="en-US" dirty="0"/>
              <a:t>, approved as run group with J/Psi(E12-12-006)</a:t>
            </a:r>
          </a:p>
          <a:p>
            <a:r>
              <a:rPr lang="en-US" dirty="0"/>
              <a:t>Deeply Virtual Compton Scattering (DVCS) </a:t>
            </a:r>
          </a:p>
          <a:p>
            <a:pPr lvl="1"/>
            <a:r>
              <a:rPr lang="en-US" dirty="0">
                <a:hlinkClick r:id="rId6" tooltip="Polarized target DVCS"/>
              </a:rPr>
              <a:t>Polarized target DVCS</a:t>
            </a:r>
            <a:r>
              <a:rPr lang="en-US" dirty="0"/>
              <a:t> (ideas)</a:t>
            </a:r>
          </a:p>
          <a:p>
            <a:r>
              <a:rPr lang="en-US" dirty="0"/>
              <a:t>Double Deeply Virtual Compton Scattering (</a:t>
            </a:r>
            <a:r>
              <a:rPr lang="en-US" dirty="0">
                <a:hlinkClick r:id="rId7" tooltip="DDVCS"/>
              </a:rPr>
              <a:t>DDVCS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DDVCS on proton (LOI12-12-005) </a:t>
            </a:r>
            <a:r>
              <a:rPr lang="en-US" dirty="0">
                <a:hlinkClick r:id="rId8"/>
              </a:rPr>
              <a:t>LOI to PAC 43, 2015</a:t>
            </a:r>
            <a:r>
              <a:rPr lang="en-US" dirty="0"/>
              <a:t>, first as run group with J/Psi(E12-12-006) and then as a dedicated run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91960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1EDD6-5819-4FAE-B98B-C51601DC4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648" y="-130716"/>
            <a:ext cx="7886700" cy="945883"/>
          </a:xfrm>
        </p:spPr>
        <p:txBody>
          <a:bodyPr>
            <a:normAutofit/>
          </a:bodyPr>
          <a:lstStyle/>
          <a:p>
            <a:r>
              <a:rPr lang="en-US" sz="2800" b="0" dirty="0">
                <a:solidFill>
                  <a:schemeClr val="tx1"/>
                </a:solidFill>
              </a:rPr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4D79B-D3B9-46BC-83EA-191FBAA53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3118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5C0DDF-9EEC-4F86-8FD6-F642E0826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196" y="920461"/>
            <a:ext cx="8483608" cy="5286144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EIC is off to a good start, and is moving out “smartly”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science of the EIC is compelling, and the opportunities for tech development in a number of areas are quite exciting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The EIC team is actively pursuing international collaboration and partnership in the EIC to enable intellectual contributions to the project.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The EIC Team is promoting possibilities for in-kind contributions to the accelerator and detector.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International participation is expected in the governance of the EIC expected, e.g., Council, Advisory Committees, Collaborations,…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The EIC Project is ready for CD-1, DOE approval expect in April/May 2021.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The EIC team is preparing for CD-2, Approve Performance Baseline, in ~ two-years.  Need definition of partner scope, in-kind contributions, and agreements.</a:t>
            </a:r>
          </a:p>
        </p:txBody>
      </p:sp>
    </p:spTree>
    <p:extLst>
      <p:ext uri="{BB962C8B-B14F-4D97-AF65-F5344CB8AC3E}">
        <p14:creationId xmlns:p14="http://schemas.microsoft.com/office/powerpoint/2010/main" val="207809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A5EC35-F1FA-466A-8FB8-E431F08B5846}"/>
              </a:ext>
            </a:extLst>
          </p:cNvPr>
          <p:cNvSpPr txBox="1"/>
          <p:nvPr/>
        </p:nvSpPr>
        <p:spPr>
          <a:xfrm flipH="1">
            <a:off x="2686048" y="2844225"/>
            <a:ext cx="4709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Additional Information </a:t>
            </a:r>
          </a:p>
        </p:txBody>
      </p:sp>
    </p:spTree>
    <p:extLst>
      <p:ext uri="{BB962C8B-B14F-4D97-AF65-F5344CB8AC3E}">
        <p14:creationId xmlns:p14="http://schemas.microsoft.com/office/powerpoint/2010/main" val="375764446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NSAC 2015 LRP Performance Parameters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523" y="775565"/>
            <a:ext cx="4375785" cy="3336848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82352"/>
              </p:ext>
            </p:extLst>
          </p:nvPr>
        </p:nvGraphicFramePr>
        <p:xfrm>
          <a:off x="3828608" y="3926858"/>
          <a:ext cx="4953000" cy="18152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230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NSAC Performance Parameters: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32" marR="6703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30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A -  Polarized e, p, light nuclei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32" marR="6703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61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B - Ion beam from deuterons to the heaviest  table nuclei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32" marR="6703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30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C - Center of Mass energy 20-100 GeV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32" marR="6703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11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D - Capable of future Center of Mass upgrade to 140 GeV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32" marR="6703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220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E - High collision luminosity  ~10</a:t>
                      </a:r>
                      <a:r>
                        <a:rPr lang="en-US" sz="1600" b="0" baseline="30000" dirty="0">
                          <a:solidFill>
                            <a:schemeClr val="tx1"/>
                          </a:solidFill>
                          <a:effectLst/>
                        </a:rPr>
                        <a:t>33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-10</a:t>
                      </a:r>
                      <a:r>
                        <a:rPr lang="en-US" sz="1600" b="0" baseline="30000" dirty="0">
                          <a:solidFill>
                            <a:schemeClr val="tx1"/>
                          </a:solidFill>
                          <a:effectLst/>
                        </a:rPr>
                        <a:t>34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cm</a:t>
                      </a:r>
                      <a:r>
                        <a:rPr lang="en-US" sz="1600" b="0" baseline="30000" dirty="0">
                          <a:solidFill>
                            <a:schemeClr val="tx1"/>
                          </a:solidFill>
                          <a:effectLst/>
                        </a:rPr>
                        <a:t>-2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 S</a:t>
                      </a:r>
                      <a:r>
                        <a:rPr lang="en-US" sz="1600" b="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32" marR="6703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54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F - More than one Interaction Region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32" marR="6703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 flipH="1">
            <a:off x="275783" y="4741149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Community and NSAC defined the parameters of machine needed to address the science.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200400" y="1066800"/>
            <a:ext cx="0" cy="289560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creen Shot 2018-10-13 at 4.07.56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762000"/>
            <a:ext cx="3009016" cy="389656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6893256" y="976952"/>
            <a:ext cx="0" cy="28194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105400" y="1066800"/>
            <a:ext cx="1787856" cy="2729552"/>
          </a:xfrm>
          <a:prstGeom prst="rect">
            <a:avLst/>
          </a:prstGeom>
          <a:solidFill>
            <a:schemeClr val="accent1">
              <a:lumMod val="75000"/>
              <a:alpha val="20000"/>
            </a:schemeClr>
          </a:solidFill>
          <a:ln w="31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510DB8-406F-4276-9593-90124D7BD6B2}"/>
              </a:ext>
            </a:extLst>
          </p:cNvPr>
          <p:cNvSpPr txBox="1"/>
          <p:nvPr/>
        </p:nvSpPr>
        <p:spPr>
          <a:xfrm>
            <a:off x="398587" y="5872599"/>
            <a:ext cx="8469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These challenging performance goals require a machine that is state-of-the-art </a:t>
            </a:r>
          </a:p>
        </p:txBody>
      </p:sp>
    </p:spTree>
    <p:extLst>
      <p:ext uri="{BB962C8B-B14F-4D97-AF65-F5344CB8AC3E}">
        <p14:creationId xmlns:p14="http://schemas.microsoft.com/office/powerpoint/2010/main" val="368123267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8389" y="35594"/>
            <a:ext cx="9520777" cy="642156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A Brief Background: Developing the Science Case</a:t>
            </a:r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0"/>
          </p:nvPr>
        </p:nvSpPr>
        <p:spPr>
          <a:xfrm>
            <a:off x="8572499" y="6323012"/>
            <a:ext cx="381000" cy="471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000" kern="1200">
                <a:solidFill>
                  <a:srgbClr val="10663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78669" y="775381"/>
            <a:ext cx="1548531" cy="2512409"/>
            <a:chOff x="5715000" y="3352800"/>
            <a:chExt cx="2003425" cy="2819400"/>
          </a:xfrm>
        </p:grpSpPr>
        <p:sp>
          <p:nvSpPr>
            <p:cNvPr id="4" name="Text Box 33"/>
            <p:cNvSpPr txBox="1">
              <a:spLocks noChangeArrowheads="1"/>
            </p:cNvSpPr>
            <p:nvPr/>
          </p:nvSpPr>
          <p:spPr bwMode="auto">
            <a:xfrm>
              <a:off x="6400800" y="3352800"/>
              <a:ext cx="469900" cy="265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2058" tIns="41029" rIns="82058" bIns="41029">
              <a:spAutoFit/>
            </a:bodyPr>
            <a:lstStyle/>
            <a:p>
              <a:pPr defTabSz="82073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2002</a:t>
              </a:r>
            </a:p>
          </p:txBody>
        </p:sp>
        <p:pic>
          <p:nvPicPr>
            <p:cNvPr id="5" name="Picture 35" descr="LRP2002_Cov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3581400"/>
              <a:ext cx="2003425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158245" y="3439328"/>
            <a:ext cx="12007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cs typeface="+mn-cs"/>
              </a:rPr>
              <a:t>“…essential accelerator and detector R&amp;D [for EIC] should be given very high priority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cs typeface="+mn-cs"/>
              </a:rPr>
              <a:t>in the short term.”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287005" y="914781"/>
            <a:ext cx="1659010" cy="2467702"/>
            <a:chOff x="6796088" y="4034522"/>
            <a:chExt cx="2066925" cy="2823478"/>
          </a:xfrm>
        </p:grpSpPr>
        <p:sp>
          <p:nvSpPr>
            <p:cNvPr id="8" name="Text Box 38"/>
            <p:cNvSpPr txBox="1">
              <a:spLocks noChangeArrowheads="1"/>
            </p:cNvSpPr>
            <p:nvPr/>
          </p:nvSpPr>
          <p:spPr bwMode="auto">
            <a:xfrm>
              <a:off x="7582786" y="4034522"/>
              <a:ext cx="736416" cy="306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2058" tIns="41029" rIns="82058" bIns="41029">
              <a:spAutoFit/>
            </a:bodyPr>
            <a:lstStyle/>
            <a:p>
              <a:pPr defTabSz="82073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2007</a:t>
              </a:r>
            </a:p>
          </p:txBody>
        </p:sp>
        <p:pic>
          <p:nvPicPr>
            <p:cNvPr id="9" name="Picture 3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6088" y="4281488"/>
              <a:ext cx="2066925" cy="257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1352251" y="3469815"/>
            <a:ext cx="12206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cs typeface="+mn-cs"/>
              </a:rPr>
              <a:t>“We recommend the allocation of resources …to lay the foundation for a polarized Electron-Ion Collider…”</a:t>
            </a:r>
          </a:p>
        </p:txBody>
      </p:sp>
      <p:pic>
        <p:nvPicPr>
          <p:cNvPr id="11" name="Picture 1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7" t="14020" r="13893" b="21884"/>
          <a:stretch/>
        </p:blipFill>
        <p:spPr bwMode="auto">
          <a:xfrm>
            <a:off x="2300469" y="1357295"/>
            <a:ext cx="1772875" cy="2202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68868" y="3836109"/>
            <a:ext cx="11890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cs typeface="+mn-cs"/>
              </a:rPr>
              <a:t>“..a new dedicated facility will be essential for answering some of the most central questions.”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5977" y="1733193"/>
            <a:ext cx="1628839" cy="21029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986" y="2068049"/>
            <a:ext cx="1609070" cy="213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6777" y="2360004"/>
            <a:ext cx="1525844" cy="19718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5241945" y="4374899"/>
            <a:ext cx="13640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uFill>
                  <a:solidFill>
                    <a:srgbClr val="413E40"/>
                  </a:solidFill>
                </a:uFill>
                <a:latin typeface="Calibri"/>
                <a:ea typeface="ＭＳ Ｐゴシック" charset="0"/>
                <a:cs typeface="Helvetica"/>
              </a:rPr>
              <a:t>Electron-Ion Collider </a:t>
            </a:r>
            <a:r>
              <a:rPr lang="en-US" sz="1400" i="1" dirty="0">
                <a:solidFill>
                  <a:prstClr val="black"/>
                </a:solidFill>
                <a:uFill>
                  <a:solidFill>
                    <a:srgbClr val="E32400"/>
                  </a:solidFill>
                </a:uFill>
                <a:latin typeface="Calibri"/>
                <a:ea typeface="ＭＳ Ｐゴシック" charset="0"/>
                <a:cs typeface="Helvetica"/>
              </a:rPr>
              <a:t>absolutely central</a:t>
            </a:r>
            <a:r>
              <a:rPr lang="en-US" sz="1400" i="1" dirty="0">
                <a:solidFill>
                  <a:prstClr val="black"/>
                </a:solidFill>
                <a:uFill>
                  <a:solidFill>
                    <a:srgbClr val="413E40"/>
                  </a:solidFill>
                </a:uFill>
                <a:latin typeface="Calibri"/>
                <a:ea typeface="ＭＳ Ｐゴシック" charset="0"/>
                <a:cs typeface="Helvetica"/>
              </a:rPr>
              <a:t> </a:t>
            </a:r>
            <a:r>
              <a:rPr lang="en-US" sz="1400" dirty="0">
                <a:solidFill>
                  <a:prstClr val="black"/>
                </a:solidFill>
                <a:uFill>
                  <a:solidFill>
                    <a:srgbClr val="413E40"/>
                  </a:solidFill>
                </a:uFill>
                <a:latin typeface="Calibri"/>
                <a:ea typeface="ＭＳ Ｐゴシック" charset="0"/>
                <a:cs typeface="Helvetica"/>
              </a:rPr>
              <a:t>to the nuclear science program of the next decade.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868" y="3287790"/>
            <a:ext cx="1582387" cy="20427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732621" y="1855182"/>
            <a:ext cx="2629638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cs typeface="+mn-cs"/>
              </a:rPr>
              <a:t>“</a:t>
            </a:r>
            <a:r>
              <a:rPr lang="en-US" sz="13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a high-energy high-luminosity polarized EIC [is] the highest priority for new facility construction following the completion of FRIB.”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89548" y="4275246"/>
            <a:ext cx="14747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cs typeface="+mn-cs"/>
              </a:rPr>
              <a:t>“The quantitative study of matter in this new regime [where abundant gluons dominate] requires a new experimental facility: an Electron Ion Collider.”</a:t>
            </a:r>
          </a:p>
        </p:txBody>
      </p:sp>
      <p:sp>
        <p:nvSpPr>
          <p:cNvPr id="22" name="Text Box 38"/>
          <p:cNvSpPr txBox="1">
            <a:spLocks noChangeArrowheads="1"/>
          </p:cNvSpPr>
          <p:nvPr/>
        </p:nvSpPr>
        <p:spPr bwMode="auto">
          <a:xfrm>
            <a:off x="2946015" y="1119775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2009</a:t>
            </a:r>
          </a:p>
        </p:txBody>
      </p:sp>
      <p:sp>
        <p:nvSpPr>
          <p:cNvPr id="23" name="Text Box 38"/>
          <p:cNvSpPr txBox="1">
            <a:spLocks noChangeArrowheads="1"/>
          </p:cNvSpPr>
          <p:nvPr/>
        </p:nvSpPr>
        <p:spPr bwMode="auto">
          <a:xfrm>
            <a:off x="4060869" y="1501478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2010</a:t>
            </a:r>
          </a:p>
        </p:txBody>
      </p:sp>
      <p:sp>
        <p:nvSpPr>
          <p:cNvPr id="25" name="Text Box 38"/>
          <p:cNvSpPr txBox="1">
            <a:spLocks noChangeArrowheads="1"/>
          </p:cNvSpPr>
          <p:nvPr/>
        </p:nvSpPr>
        <p:spPr bwMode="auto">
          <a:xfrm>
            <a:off x="5712980" y="2122096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2013</a:t>
            </a:r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auto">
          <a:xfrm>
            <a:off x="7128559" y="3044120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2015</a:t>
            </a:r>
          </a:p>
        </p:txBody>
      </p:sp>
      <p:sp>
        <p:nvSpPr>
          <p:cNvPr id="27" name="Text Box 38"/>
          <p:cNvSpPr txBox="1">
            <a:spLocks noChangeArrowheads="1"/>
          </p:cNvSpPr>
          <p:nvPr/>
        </p:nvSpPr>
        <p:spPr bwMode="auto">
          <a:xfrm>
            <a:off x="7969965" y="3702346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2018</a:t>
            </a:r>
          </a:p>
        </p:txBody>
      </p:sp>
      <p:sp>
        <p:nvSpPr>
          <p:cNvPr id="28" name="Title 21"/>
          <p:cNvSpPr txBox="1">
            <a:spLocks/>
          </p:cNvSpPr>
          <p:nvPr/>
        </p:nvSpPr>
        <p:spPr bwMode="auto">
          <a:xfrm>
            <a:off x="4079510" y="786022"/>
            <a:ext cx="519701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0" kern="1200">
                <a:solidFill>
                  <a:srgbClr val="106636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400" dirty="0"/>
              <a:t>A strong community emphasis on the urgent need for a machine to illuminate the dynamical basis of hadron structure in terms of the fundamental quark and gluon fields has been a persistent message for almost two decades </a:t>
            </a: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1015478" y="501345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410754" y="2608982"/>
            <a:ext cx="120650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Calibri"/>
                <a:cs typeface="+mn-cs"/>
              </a:rPr>
              <a:t>Major Nuclear Physics Facilities for the Next Decade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696783" y="3293715"/>
            <a:ext cx="55906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cs typeface="+mn-cs"/>
              </a:rPr>
              <a:t>NSAC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486415" y="3800744"/>
            <a:ext cx="10054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Calibri"/>
                <a:cs typeface="+mn-cs"/>
              </a:rPr>
              <a:t>March 14, 2013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429270" y="1779362"/>
            <a:ext cx="154225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Calibri"/>
                <a:cs typeface="+mn-cs"/>
              </a:rPr>
              <a:t>Gluons and the Quark Sea at High Energies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028" y="3915406"/>
            <a:ext cx="1628454" cy="2326363"/>
          </a:xfrm>
          <a:prstGeom prst="rect">
            <a:avLst/>
          </a:prstGeom>
        </p:spPr>
      </p:pic>
      <p:sp>
        <p:nvSpPr>
          <p:cNvPr id="24" name="Text Box 38"/>
          <p:cNvSpPr txBox="1">
            <a:spLocks noChangeArrowheads="1"/>
          </p:cNvSpPr>
          <p:nvPr/>
        </p:nvSpPr>
        <p:spPr bwMode="auto">
          <a:xfrm>
            <a:off x="4716189" y="1800524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val="120976735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2755" y="772215"/>
            <a:ext cx="4159245" cy="51090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Recommendations:</a:t>
            </a:r>
          </a:p>
          <a:p>
            <a:pPr marL="280988" indent="-280988"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Capitalize on investments made to maintain U.S. leadership in nuclear science.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280988" indent="-280988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Develop and deploy a U.S.-led ton-scale neutrino-less double beta decay experiment.</a:t>
            </a:r>
          </a:p>
          <a:p>
            <a:pPr marL="280988" indent="-280988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Construct a high-energy high-luminosity polarized electron-ion collider (EIC) as the highest priority for new construction following the completion of FRIB.</a:t>
            </a:r>
          </a:p>
          <a:p>
            <a:pPr marL="280988" indent="-280988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Increase investment in small-scale and mid-scale projects and initiatives that enable forefront research at universities and laboratories.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221" y="1085033"/>
            <a:ext cx="3473023" cy="44834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6976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The 2015 Long Range Plan for Nuclear Science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90731" y="5818465"/>
            <a:ext cx="7108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EIC is a key element of the 2015 LRP Vision </a:t>
            </a:r>
          </a:p>
        </p:txBody>
      </p:sp>
    </p:spTree>
    <p:extLst>
      <p:ext uri="{BB962C8B-B14F-4D97-AF65-F5344CB8AC3E}">
        <p14:creationId xmlns:p14="http://schemas.microsoft.com/office/powerpoint/2010/main" val="261261164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Next Super High Power, High Energy Microscope: </a:t>
            </a:r>
            <a:br>
              <a:rPr lang="en-US" dirty="0"/>
            </a:br>
            <a:r>
              <a:rPr lang="en-US" dirty="0"/>
              <a:t>The Electron-Ion Collider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5152" y="807848"/>
            <a:ext cx="8698347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National Academy of Science Report: AN ASSESSMENT OF U.S.-BASED ELECTRON-ION COLLIDER SCIENCE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“An EIC can uniquely address three profound questions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About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nucleons—neutrons and protons—and how they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 assembled to form the nuclei of atoms: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 How does the mass of the nucleon arise?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 How does the spin of the nucleon arise?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 What are the emergent properties of dense systems of gluons?”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52" y="3931780"/>
            <a:ext cx="2975845" cy="19930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0997" y="4097472"/>
            <a:ext cx="38343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EIC would be a unique facility &amp; maintain leadership in nuclear science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EIC </a:t>
            </a:r>
            <a:r>
              <a:rPr lang="en-US" sz="2000" dirty="0">
                <a:solidFill>
                  <a:srgbClr val="FF0000"/>
                </a:solidFill>
              </a:rPr>
              <a:t>would maintain leadership in the accelerator science and technology of colliders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2A938A-3198-486A-9D16-ABD7A11B03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571" y="1223393"/>
            <a:ext cx="1586928" cy="2267039"/>
          </a:xfrm>
          <a:prstGeom prst="rect">
            <a:avLst/>
          </a:prstGeom>
        </p:spPr>
      </p:pic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6FB453A-514B-4F8C-A9C1-2C99DCE51D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51" y="3776089"/>
            <a:ext cx="2631841" cy="276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1961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F055828-832C-427E-8278-28789F706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277" y="912812"/>
            <a:ext cx="8505601" cy="525938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20BA0A-20E4-435D-97D1-0C9A7B46E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29" y="25637"/>
            <a:ext cx="8908088" cy="642156"/>
          </a:xfrm>
        </p:spPr>
        <p:txBody>
          <a:bodyPr/>
          <a:lstStyle/>
          <a:p>
            <a:r>
              <a:rPr lang="en-US" dirty="0"/>
              <a:t>EIC CD-0, Site Selection, Project Start &amp; Dedication in FY20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C3EF06-9079-43E2-947C-F6F7DF41C390}"/>
              </a:ext>
            </a:extLst>
          </p:cNvPr>
          <p:cNvSpPr/>
          <p:nvPr/>
        </p:nvSpPr>
        <p:spPr>
          <a:xfrm>
            <a:off x="4773997" y="815119"/>
            <a:ext cx="433408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n-lt"/>
                <a:cs typeface="Arial" panose="020B0604020202020204" pitchFamily="34" charset="0"/>
              </a:rPr>
              <a:t>The EIC will be located at </a:t>
            </a:r>
            <a:r>
              <a:rPr lang="en-US" sz="16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BNL and with TJNAF as a major partner.  The realization of the EIC will be accomplished over the next decade at an estimated cost between $1.7 and $2.8 billion. </a:t>
            </a:r>
          </a:p>
          <a:p>
            <a:endParaRPr lang="en-US" sz="800" b="1" dirty="0">
              <a:solidFill>
                <a:srgbClr val="006000"/>
              </a:solidFill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+mn-lt"/>
                <a:cs typeface="Arial" panose="020B0604020202020204" pitchFamily="34" charset="0"/>
              </a:rPr>
              <a:t>Utilize existing operational hadron collider; add electron storage ring, cooling in existing RHIC tunnel and electron injector.</a:t>
            </a:r>
          </a:p>
          <a:p>
            <a:endParaRPr lang="en-US" sz="1600" dirty="0"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ABFAC947-B58A-414D-9DAD-C8653D69D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918" y="5042894"/>
            <a:ext cx="8710317" cy="1077218"/>
          </a:xfrm>
          <a:prstGeom prst="rect">
            <a:avLst/>
          </a:prstGeom>
          <a:solidFill>
            <a:srgbClr val="106636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The EIC will be a game-changing resource for the international nuclear physics community</a:t>
            </a:r>
            <a:r>
              <a:rPr lang="en-US" sz="1600" b="1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1600" i="1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DOE looks forward to engaging with  the international community and the international funding agencies about potential collaborations and contributions to the EIC effort, in nuclear, accelerator and computer science.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14AD65-2732-418B-887A-8E8E859A5E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40" t="7852" r="4600" b="3039"/>
          <a:stretch/>
        </p:blipFill>
        <p:spPr>
          <a:xfrm>
            <a:off x="63566" y="765486"/>
            <a:ext cx="4699001" cy="31427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817B4B-8869-4C79-A01A-9E1589BEDAEA}"/>
              </a:ext>
            </a:extLst>
          </p:cNvPr>
          <p:cNvSpPr txBox="1"/>
          <p:nvPr/>
        </p:nvSpPr>
        <p:spPr>
          <a:xfrm flipH="1">
            <a:off x="274548" y="3998714"/>
            <a:ext cx="37768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</a:rPr>
              <a:t>EIC scope includes the machine upgrade to RHIC asset and two interactions regions with one of the interaction regions outfitted with a major detector. 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Working towards CD-1 in Q3 FY 2021</a:t>
            </a:r>
          </a:p>
          <a:p>
            <a:endParaRPr lang="en-US" sz="1400" dirty="0">
              <a:latin typeface="+mn-lt"/>
            </a:endParaRPr>
          </a:p>
          <a:p>
            <a:endParaRPr lang="en-US" sz="1400" dirty="0">
              <a:latin typeface="+mn-lt"/>
            </a:endParaRPr>
          </a:p>
        </p:txBody>
      </p:sp>
      <p:pic>
        <p:nvPicPr>
          <p:cNvPr id="6" name="Picture 5" descr="A picture containing text, suit, person, person&#10;&#10;Description automatically generated">
            <a:extLst>
              <a:ext uri="{FF2B5EF4-FFF2-40B4-BE49-F238E27FC236}">
                <a16:creationId xmlns:a16="http://schemas.microsoft.com/office/drawing/2014/main" id="{94E06802-8B01-4036-A620-F550F6E087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4" t="5469" r="4531" b="9008"/>
          <a:stretch/>
        </p:blipFill>
        <p:spPr>
          <a:xfrm>
            <a:off x="4199737" y="2734609"/>
            <a:ext cx="2911260" cy="2217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F4BDE3-89D4-49E3-9D68-3DA5DA838B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0" t="10625" r="19625" b="11188"/>
          <a:stretch/>
        </p:blipFill>
        <p:spPr>
          <a:xfrm>
            <a:off x="6594351" y="2719865"/>
            <a:ext cx="2435966" cy="22325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000148-0F52-4854-A1E1-604C1237F343}"/>
              </a:ext>
            </a:extLst>
          </p:cNvPr>
          <p:cNvSpPr txBox="1"/>
          <p:nvPr/>
        </p:nvSpPr>
        <p:spPr>
          <a:xfrm flipH="1">
            <a:off x="4980849" y="4483576"/>
            <a:ext cx="322700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EIC Dedication September 18, 2020</a:t>
            </a:r>
          </a:p>
        </p:txBody>
      </p:sp>
    </p:spTree>
    <p:extLst>
      <p:ext uri="{BB962C8B-B14F-4D97-AF65-F5344CB8AC3E}">
        <p14:creationId xmlns:p14="http://schemas.microsoft.com/office/powerpoint/2010/main" val="68683738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92474-BDCB-4AB5-9EE7-00E9CE99F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2890" y="-151576"/>
            <a:ext cx="7596745" cy="1069391"/>
          </a:xfrm>
        </p:spPr>
        <p:txBody>
          <a:bodyPr/>
          <a:lstStyle/>
          <a:p>
            <a:r>
              <a:rPr lang="en-US" sz="3200" b="0" dirty="0">
                <a:solidFill>
                  <a:schemeClr val="tx1"/>
                </a:solidFill>
              </a:rPr>
              <a:t>Science-Driven Project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59CAD-CD6D-4406-A92A-8FE4489FB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015" y="1173747"/>
            <a:ext cx="6728569" cy="4882220"/>
          </a:xfrm>
        </p:spPr>
        <p:txBody>
          <a:bodyPr>
            <a:normAutofit fontScale="92500" lnSpcReduction="20000"/>
          </a:bodyPr>
          <a:lstStyle/>
          <a:p>
            <a:pPr marL="0" indent="0">
              <a:spcAft>
                <a:spcPts val="700"/>
              </a:spcAft>
              <a:buNone/>
            </a:pPr>
            <a:r>
              <a:rPr lang="en-US" sz="2000" u="sng" dirty="0">
                <a:solidFill>
                  <a:schemeClr val="tx1"/>
                </a:solidFill>
              </a:rPr>
              <a:t>Project Design Goals</a:t>
            </a:r>
          </a:p>
          <a:p>
            <a:pPr>
              <a:spcAft>
                <a:spcPts val="700"/>
              </a:spcAft>
              <a:tabLst>
                <a:tab pos="6454775" algn="r"/>
              </a:tabLst>
            </a:pPr>
            <a:r>
              <a:rPr lang="en-US" sz="1800" dirty="0">
                <a:solidFill>
                  <a:schemeClr val="tx1"/>
                </a:solidFill>
              </a:rPr>
              <a:t>High Luminosity:  	L= 10</a:t>
            </a:r>
            <a:r>
              <a:rPr lang="en-US" sz="1800" baseline="30000" dirty="0">
                <a:solidFill>
                  <a:schemeClr val="tx1"/>
                </a:solidFill>
              </a:rPr>
              <a:t>33</a:t>
            </a:r>
            <a:r>
              <a:rPr lang="en-US" sz="1800" dirty="0">
                <a:solidFill>
                  <a:schemeClr val="tx1"/>
                </a:solidFill>
              </a:rPr>
              <a:t> – 10</a:t>
            </a:r>
            <a:r>
              <a:rPr lang="en-US" sz="1800" baseline="30000" dirty="0">
                <a:solidFill>
                  <a:schemeClr val="tx1"/>
                </a:solidFill>
              </a:rPr>
              <a:t>34</a:t>
            </a:r>
            <a:r>
              <a:rPr lang="en-US" sz="1800" dirty="0">
                <a:solidFill>
                  <a:schemeClr val="tx1"/>
                </a:solidFill>
              </a:rPr>
              <a:t>cm</a:t>
            </a:r>
            <a:r>
              <a:rPr lang="en-US" sz="1800" baseline="30000" dirty="0">
                <a:solidFill>
                  <a:schemeClr val="tx1"/>
                </a:solidFill>
              </a:rPr>
              <a:t>-2</a:t>
            </a:r>
            <a:r>
              <a:rPr lang="en-US" sz="1800" dirty="0">
                <a:solidFill>
                  <a:schemeClr val="tx1"/>
                </a:solidFill>
              </a:rPr>
              <a:t>sec</a:t>
            </a:r>
            <a:r>
              <a:rPr lang="en-US" sz="1800" baseline="30000" dirty="0">
                <a:solidFill>
                  <a:schemeClr val="tx1"/>
                </a:solidFill>
              </a:rPr>
              <a:t>-1</a:t>
            </a:r>
            <a:r>
              <a:rPr lang="en-US" sz="1800" dirty="0">
                <a:solidFill>
                  <a:schemeClr val="tx1"/>
                </a:solidFill>
              </a:rPr>
              <a:t>, 10 – 100 fb</a:t>
            </a:r>
            <a:r>
              <a:rPr lang="en-US" sz="1800" baseline="30000" dirty="0">
                <a:solidFill>
                  <a:schemeClr val="tx1"/>
                </a:solidFill>
              </a:rPr>
              <a:t>-1</a:t>
            </a:r>
            <a:r>
              <a:rPr lang="en-US" sz="1800" dirty="0">
                <a:solidFill>
                  <a:schemeClr val="tx1"/>
                </a:solidFill>
              </a:rPr>
              <a:t>/year</a:t>
            </a:r>
          </a:p>
          <a:p>
            <a:pPr>
              <a:spcAft>
                <a:spcPts val="700"/>
              </a:spcAft>
              <a:tabLst>
                <a:tab pos="6454775" algn="r"/>
              </a:tabLst>
            </a:pPr>
            <a:r>
              <a:rPr lang="en-US" sz="1800" dirty="0">
                <a:solidFill>
                  <a:schemeClr val="tx1"/>
                </a:solidFill>
              </a:rPr>
              <a:t>Highly Polarized Beams:	70%</a:t>
            </a:r>
          </a:p>
          <a:p>
            <a:pPr>
              <a:spcAft>
                <a:spcPts val="700"/>
              </a:spcAft>
              <a:tabLst>
                <a:tab pos="6454775" algn="r"/>
              </a:tabLst>
            </a:pPr>
            <a:r>
              <a:rPr lang="en-US" sz="1800" dirty="0">
                <a:solidFill>
                  <a:schemeClr val="tx1"/>
                </a:solidFill>
              </a:rPr>
              <a:t>Large Center of Mass Energy Range:	E</a:t>
            </a:r>
            <a:r>
              <a:rPr lang="en-US" sz="1800" baseline="-25000" dirty="0">
                <a:solidFill>
                  <a:schemeClr val="tx1"/>
                </a:solidFill>
              </a:rPr>
              <a:t>cm</a:t>
            </a:r>
            <a:r>
              <a:rPr lang="en-US" sz="1800" dirty="0">
                <a:solidFill>
                  <a:schemeClr val="tx1"/>
                </a:solidFill>
              </a:rPr>
              <a:t> = 20 – 140 GeV</a:t>
            </a:r>
          </a:p>
          <a:p>
            <a:pPr>
              <a:spcAft>
                <a:spcPts val="700"/>
              </a:spcAft>
              <a:tabLst>
                <a:tab pos="6454775" algn="r"/>
              </a:tabLst>
            </a:pPr>
            <a:r>
              <a:rPr lang="en-US" sz="1800" dirty="0">
                <a:solidFill>
                  <a:schemeClr val="tx1"/>
                </a:solidFill>
              </a:rPr>
              <a:t>Large Ion Species Range:  	protons – Uranium</a:t>
            </a:r>
          </a:p>
          <a:p>
            <a:pPr>
              <a:spcAft>
                <a:spcPts val="700"/>
              </a:spcAft>
              <a:tabLst>
                <a:tab pos="6454775" algn="r"/>
              </a:tabLst>
            </a:pPr>
            <a:r>
              <a:rPr lang="en-US" sz="1800" dirty="0">
                <a:solidFill>
                  <a:schemeClr val="tx1"/>
                </a:solidFill>
              </a:rPr>
              <a:t>Large Detector Acceptance and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Good Background Conditions</a:t>
            </a:r>
          </a:p>
          <a:p>
            <a:pPr>
              <a:spcAft>
                <a:spcPts val="700"/>
              </a:spcAft>
              <a:tabLst>
                <a:tab pos="6454775" algn="r"/>
              </a:tabLst>
            </a:pPr>
            <a:r>
              <a:rPr lang="en-US" sz="1800" dirty="0">
                <a:solidFill>
                  <a:schemeClr val="tx1"/>
                </a:solidFill>
              </a:rPr>
              <a:t>Accommodate a Second Interaction Region (IR)</a:t>
            </a: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Conceptual design scope and expected performance meets or exceed NSAC Long Range Plan (2015) and the EIC White Paper requirements endorsed by NAS (2018)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200" dirty="0">
                <a:solidFill>
                  <a:schemeClr val="tx1"/>
                </a:solidFill>
              </a:rPr>
              <a:t>These challenging performance goals require a machine that is state-of-the-art 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510081-424D-4B32-B391-A2DF3BE2E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3118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03C379-7B6B-4A6B-B4FF-BC78A9B6B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546" y="208668"/>
            <a:ext cx="2014454" cy="2020824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511349-5D5B-4638-9735-720B689D67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02" b="5563"/>
          <a:stretch/>
        </p:blipFill>
        <p:spPr>
          <a:xfrm>
            <a:off x="7130266" y="2229492"/>
            <a:ext cx="2013734" cy="2020824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487172-0F49-4921-B2BC-7F83178398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716"/>
          <a:stretch/>
        </p:blipFill>
        <p:spPr>
          <a:xfrm>
            <a:off x="7130266" y="4250316"/>
            <a:ext cx="2013734" cy="2020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893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B2EE2-A9D1-4F29-A97C-E54416DC2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 Critical Decision “State-Gate” Reviews</a:t>
            </a:r>
          </a:p>
        </p:txBody>
      </p:sp>
      <p:pic>
        <p:nvPicPr>
          <p:cNvPr id="1026" name="Graphic 1">
            <a:extLst>
              <a:ext uri="{FF2B5EF4-FFF2-40B4-BE49-F238E27FC236}">
                <a16:creationId xmlns:a16="http://schemas.microsoft.com/office/drawing/2014/main" id="{AF09A058-91F3-492D-9BE2-045D3B1653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4"/>
          <a:stretch/>
        </p:blipFill>
        <p:spPr bwMode="auto">
          <a:xfrm>
            <a:off x="2044333" y="838345"/>
            <a:ext cx="5261073" cy="376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36F523-A2D8-43C4-9609-9F5BB76BED58}"/>
              </a:ext>
            </a:extLst>
          </p:cNvPr>
          <p:cNvSpPr txBox="1"/>
          <p:nvPr/>
        </p:nvSpPr>
        <p:spPr>
          <a:xfrm flipH="1">
            <a:off x="102869" y="4590378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At each stage, gate passage approval is determined by an </a:t>
            </a:r>
            <a:r>
              <a:rPr lang="en-US" sz="2400" b="0" i="0" dirty="0">
                <a:solidFill>
                  <a:srgbClr val="202124"/>
                </a:solidFill>
                <a:effectLst/>
              </a:rPr>
              <a:t>Energy System Acquisition Advisory Board (</a:t>
            </a:r>
            <a:r>
              <a:rPr lang="en-US" sz="2400" b="1" i="0" dirty="0">
                <a:solidFill>
                  <a:srgbClr val="202124"/>
                </a:solidFill>
                <a:effectLst/>
              </a:rPr>
              <a:t>ESAAB</a:t>
            </a:r>
            <a:r>
              <a:rPr lang="en-US" sz="2400" b="0" i="0" dirty="0">
                <a:solidFill>
                  <a:srgbClr val="202124"/>
                </a:solidFill>
                <a:effectLst/>
              </a:rPr>
              <a:t>), which for a project of this cost is also preced</a:t>
            </a:r>
            <a:r>
              <a:rPr lang="en-US" sz="2400" dirty="0">
                <a:solidFill>
                  <a:srgbClr val="202124"/>
                </a:solidFill>
              </a:rPr>
              <a:t>ed by a meeting of the Project Management Risk Committee </a:t>
            </a:r>
            <a:r>
              <a:rPr lang="en-US" sz="2400" b="1" dirty="0">
                <a:solidFill>
                  <a:srgbClr val="202124"/>
                </a:solidFill>
              </a:rPr>
              <a:t>(PMRC)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8500111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D61B9-9040-44C4-94EC-5D195008D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970" y="-234917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b="0" dirty="0">
                <a:solidFill>
                  <a:schemeClr val="tx1"/>
                </a:solidFill>
              </a:rPr>
              <a:t>EIC Recent History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06D79E-E78E-4DD7-A6BA-DB89B96BE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3118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DDF2A46-B187-3E47-87C7-54CAEA4894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0339013"/>
              </p:ext>
            </p:extLst>
          </p:nvPr>
        </p:nvGraphicFramePr>
        <p:xfrm>
          <a:off x="527035" y="1090646"/>
          <a:ext cx="8102615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5202">
                  <a:extLst>
                    <a:ext uri="{9D8B030D-6E8A-4147-A177-3AD203B41FA5}">
                      <a16:colId xmlns:a16="http://schemas.microsoft.com/office/drawing/2014/main" val="2476933501"/>
                    </a:ext>
                  </a:extLst>
                </a:gridCol>
                <a:gridCol w="2957413">
                  <a:extLst>
                    <a:ext uri="{9D8B030D-6E8A-4147-A177-3AD203B41FA5}">
                      <a16:colId xmlns:a16="http://schemas.microsoft.com/office/drawing/2014/main" val="15489127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4777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DOE Mission Need Statement Approved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January 22,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937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DOE Independent Cost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July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747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DOE Electron Ion Collider Site Assessment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October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661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Critical Decision – 0 (CD-0) Approved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December 19,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2143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/>
                        <a:t>DOE Site Selection Announced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i="0" dirty="0"/>
                        <a:t>January 9,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1193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BNL TJNAF Partnership Agreement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May 7,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3579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DOE Office of Science Status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September 9-11,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095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Independent EIC Conceptual Design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November 16-18, 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216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/>
                        <a:t>DOE Office of Science CD-1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i="0" dirty="0"/>
                        <a:t>January 26-29,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2692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/>
                        <a:t>DOE Independent Cost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i="0" dirty="0"/>
                        <a:t>January - February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546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/>
                        <a:t>CD-1 Approval Target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/>
                        <a:t>April/May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22129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763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NP Presentation Template-Front Page_0905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ation Page-DOE bott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resentation Page-DOE bott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Felix Titling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  <a:ea typeface="ＭＳ Ｐゴシック" pitchFamily="34" charset="-128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Presentation Page-DOE bott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Felix Titling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  <a:ea typeface="ＭＳ Ｐゴシック" pitchFamily="34" charset="-128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NP Presentation Template_040111</Template>
  <TotalTime>14550</TotalTime>
  <Words>2350</Words>
  <Application>Microsoft Macintosh PowerPoint</Application>
  <PresentationFormat>On-screen Show (4:3)</PresentationFormat>
  <Paragraphs>260</Paragraphs>
  <Slides>26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6" baseType="lpstr">
      <vt:lpstr>Arial</vt:lpstr>
      <vt:lpstr>Arial Narrow</vt:lpstr>
      <vt:lpstr>Book Antiqua</vt:lpstr>
      <vt:lpstr>Calibri</vt:lpstr>
      <vt:lpstr>Comic Sans MS</vt:lpstr>
      <vt:lpstr>Felix Titling</vt:lpstr>
      <vt:lpstr>Helvetica</vt:lpstr>
      <vt:lpstr>Times New Roman</vt:lpstr>
      <vt:lpstr>Wingdings</vt:lpstr>
      <vt:lpstr>NP Presentation Template-Front Page_090512</vt:lpstr>
      <vt:lpstr>Presentation Page-DOE bottom</vt:lpstr>
      <vt:lpstr>1_Presentation Page-DOE bottom</vt:lpstr>
      <vt:lpstr>1_Default Design</vt:lpstr>
      <vt:lpstr>2_Presentation Page-DOE bottom</vt:lpstr>
      <vt:lpstr>2_Default Design</vt:lpstr>
      <vt:lpstr>3_Default Design</vt:lpstr>
      <vt:lpstr>4_Default Design</vt:lpstr>
      <vt:lpstr>6_Default Design</vt:lpstr>
      <vt:lpstr>7_Default Design</vt:lpstr>
      <vt:lpstr>Document</vt:lpstr>
      <vt:lpstr>PowerPoint Presentation</vt:lpstr>
      <vt:lpstr>Overview</vt:lpstr>
      <vt:lpstr>A Brief Background: Developing the Science Case</vt:lpstr>
      <vt:lpstr>The 2015 Long Range Plan for Nuclear Science</vt:lpstr>
      <vt:lpstr>The Next Super High Power, High Energy Microscope:  The Electron-Ion Collider</vt:lpstr>
      <vt:lpstr>EIC CD-0, Site Selection, Project Start &amp; Dedication in FY20</vt:lpstr>
      <vt:lpstr>Science-Driven Project Requirements</vt:lpstr>
      <vt:lpstr>DOE Critical Decision “State-Gate” Reviews</vt:lpstr>
      <vt:lpstr>EIC Recent History </vt:lpstr>
      <vt:lpstr>CD-1 Reviews</vt:lpstr>
      <vt:lpstr>Post CD-1 Timeline</vt:lpstr>
      <vt:lpstr>PowerPoint Presentation</vt:lpstr>
      <vt:lpstr>EIC Partnership Plans</vt:lpstr>
      <vt:lpstr>Project Organization</vt:lpstr>
      <vt:lpstr>Project Organization</vt:lpstr>
      <vt:lpstr>Project Organization</vt:lpstr>
      <vt:lpstr>PowerPoint Presentation</vt:lpstr>
      <vt:lpstr>EIC Challenges and Opportunities</vt:lpstr>
      <vt:lpstr>PowerPoint Presentation</vt:lpstr>
      <vt:lpstr>MOLLER: a “Must Do” Experiment To Point the Way to New Science</vt:lpstr>
      <vt:lpstr>Anticipating SoLID</vt:lpstr>
      <vt:lpstr>PAC Approved SoLID Research (Wiki)</vt:lpstr>
      <vt:lpstr>PAC Approved SoLID Research (Continued) </vt:lpstr>
      <vt:lpstr>Summary</vt:lpstr>
      <vt:lpstr>PowerPoint Presentation</vt:lpstr>
      <vt:lpstr>NSAC 2015 LRP Performance Parameters</vt:lpstr>
    </vt:vector>
  </TitlesOfParts>
  <Company>US Department of Energy (SC)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wolfej</dc:creator>
  <cp:lastModifiedBy>Abhay Deshpande</cp:lastModifiedBy>
  <cp:revision>1227</cp:revision>
  <cp:lastPrinted>2019-07-16T11:47:16Z</cp:lastPrinted>
  <dcterms:created xsi:type="dcterms:W3CDTF">2012-09-05T18:55:46Z</dcterms:created>
  <dcterms:modified xsi:type="dcterms:W3CDTF">2021-04-16T11:51:53Z</dcterms:modified>
</cp:coreProperties>
</file>