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5"/>
  </p:notesMasterIdLst>
  <p:handoutMasterIdLst>
    <p:handoutMasterId r:id="rId16"/>
  </p:handoutMasterIdLst>
  <p:sldIdLst>
    <p:sldId id="271" r:id="rId2"/>
    <p:sldId id="323" r:id="rId3"/>
    <p:sldId id="260" r:id="rId4"/>
    <p:sldId id="311" r:id="rId5"/>
    <p:sldId id="314" r:id="rId6"/>
    <p:sldId id="318" r:id="rId7"/>
    <p:sldId id="324" r:id="rId8"/>
    <p:sldId id="261" r:id="rId9"/>
    <p:sldId id="325" r:id="rId10"/>
    <p:sldId id="326" r:id="rId11"/>
    <p:sldId id="327" r:id="rId12"/>
    <p:sldId id="30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C00"/>
    <a:srgbClr val="FF40FF"/>
    <a:srgbClr val="942092"/>
    <a:srgbClr val="FF9300"/>
    <a:srgbClr val="000000"/>
    <a:srgbClr val="00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 autoAdjust="0"/>
    <p:restoredTop sz="86395" autoAdjust="0"/>
  </p:normalViewPr>
  <p:slideViewPr>
    <p:cSldViewPr>
      <p:cViewPr varScale="1">
        <p:scale>
          <a:sx n="110" d="100"/>
          <a:sy n="110" d="100"/>
        </p:scale>
        <p:origin x="20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FA02-351C-5045-9C0B-D5BCB77DE76B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FAA9E-14EB-FD45-AD92-C6ED302B9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6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54993-3A9F-4D0B-A9B8-01E2923B56D0}" type="datetimeFigureOut">
              <a:rPr lang="en-US" smtClean="0"/>
              <a:pPr/>
              <a:t>4/16/21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FAA0-83B3-46D3-8D07-5DB4D7F53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1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BFAA0-83B3-46D3-8D07-5DB4D7F53C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2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FAA0-83B3-46D3-8D07-5DB4D7F53C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2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FAA0-83B3-46D3-8D07-5DB4D7F53C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BFAA0-83B3-46D3-8D07-5DB4D7F53C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FAA0-83B3-46D3-8D07-5DB4D7F53C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96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FAA0-83B3-46D3-8D07-5DB4D7F53C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0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1514DF-E396-47B7-996F-383123BF2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617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1514DF-E396-47B7-996F-383123BF2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1514DF-E396-47B7-996F-383123BF2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16/04/2021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FFFFFF"/>
                </a:solidFill>
              </a:rPr>
              <a:t>Aharon Levy, DIS 2021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A68ED1-0F43-4B09-84F7-AD31F93F2FF5}" type="slidenum">
              <a:rPr lang="de-DE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/>
              <a:t>Aharon Levy</a:t>
            </a:r>
          </a:p>
          <a:p>
            <a:r>
              <a:rPr lang="en-US" sz="2400" b="1" dirty="0"/>
              <a:t>Tel Aviv University </a:t>
            </a:r>
          </a:p>
          <a:p>
            <a:r>
              <a:rPr lang="en-US" b="1" dirty="0">
                <a:solidFill>
                  <a:srgbClr val="FF0000"/>
                </a:solidFill>
              </a:rPr>
              <a:t>DIS2021, Virtual Event @ Stony Brook, April 16, 2021</a:t>
            </a: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Summary of IAC meeting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4724400"/>
            <a:ext cx="5562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XXVIII International Workshop on </a:t>
            </a:r>
            <a:br>
              <a:rPr lang="en-US" sz="2400" b="1" dirty="0">
                <a:solidFill>
                  <a:srgbClr val="003399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Deep-Inelastic Scattering and </a:t>
            </a:r>
            <a:br>
              <a:rPr lang="en-US" sz="2400" b="1" dirty="0">
                <a:solidFill>
                  <a:srgbClr val="003399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03399"/>
                </a:solidFill>
                <a:latin typeface="Calibri" pitchFamily="34" charset="0"/>
              </a:rPr>
              <a:t>Related Subjects (DIS 2021)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19D5D-68F5-AE4E-A7FD-39CE0F56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258CD-E147-7B42-81BE-F05C2E66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89782-696A-1542-9BCE-0FCF0912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9FED-AD3E-534A-9536-AFDADEDA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14279"/>
          </a:xfrm>
          <a:solidFill>
            <a:srgbClr val="FFFC00"/>
          </a:solidFill>
        </p:spPr>
        <p:txBody>
          <a:bodyPr/>
          <a:lstStyle/>
          <a:p>
            <a:pPr algn="ctr"/>
            <a:r>
              <a:rPr lang="en-IL" b="1" dirty="0">
                <a:solidFill>
                  <a:srgbClr val="003399"/>
                </a:solidFill>
              </a:rPr>
              <a:t>COVID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80600E-4571-4F49-879D-05783D7E906E}"/>
              </a:ext>
            </a:extLst>
          </p:cNvPr>
          <p:cNvSpPr/>
          <p:nvPr/>
        </p:nvSpPr>
        <p:spPr>
          <a:xfrm>
            <a:off x="762000" y="1066800"/>
            <a:ext cx="731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● </a:t>
            </a:r>
            <a:r>
              <a:rPr lang="en-US" sz="2400" b="1" dirty="0">
                <a:solidFill>
                  <a:srgbClr val="FF0000"/>
                </a:solidFill>
              </a:rPr>
              <a:t>We expect an in-person conference!</a:t>
            </a:r>
          </a:p>
          <a:p>
            <a:endParaRPr lang="en-US" sz="2000" b="1" dirty="0"/>
          </a:p>
          <a:p>
            <a:r>
              <a:rPr lang="en-US" sz="2000" b="1" dirty="0"/>
              <a:t>● If not possible, we will go online (help with tools from, e.g., CERN will be required). A decision should be taken ~ end of the year.</a:t>
            </a:r>
          </a:p>
          <a:p>
            <a:endParaRPr lang="en-US" sz="2000" b="1" dirty="0"/>
          </a:p>
          <a:p>
            <a:r>
              <a:rPr lang="en-US" sz="2000" b="1" dirty="0"/>
              <a:t>● If done with a few months, no cancellation fees would apply for any of the sites.</a:t>
            </a:r>
          </a:p>
          <a:p>
            <a:endParaRPr lang="en-US" sz="2000" b="1" dirty="0"/>
          </a:p>
          <a:p>
            <a:r>
              <a:rPr lang="en-US" sz="2000" b="1" dirty="0"/>
              <a:t>● Hotel prices are not expected to increase more than a few % from 2019 fares.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A35AE-836C-8042-828C-737E0B5D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DAB54-23F0-CA4B-B531-AB32AB1C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BEDC0-CECA-4147-8928-302DB9B1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A291D-F8D5-1648-BD48-D577CECA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4A682-691F-584E-B75D-0ADE5CAE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D0C10-C76F-CC4E-BB4F-A2D32B14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6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Comic Sans MS" panose="030F0902030302020204" pitchFamily="66" charset="0"/>
                <a:cs typeface="Arial"/>
              </a:rPr>
              <a:t>Thank you, Abhay  !!!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72BD12-C3B4-1F45-AE66-4F7409FE696B}"/>
              </a:ext>
            </a:extLst>
          </p:cNvPr>
          <p:cNvSpPr/>
          <p:nvPr/>
        </p:nvSpPr>
        <p:spPr>
          <a:xfrm>
            <a:off x="2590800" y="5562600"/>
            <a:ext cx="39624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Comic Sans MS" panose="030F0902030302020204" pitchFamily="66" charset="0"/>
                <a:cs typeface="Arial"/>
              </a:rPr>
              <a:t>Thank you, LOC !!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7F942-C373-9A4B-8CEA-E1400308E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35" y="1759865"/>
            <a:ext cx="2335129" cy="34798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E8E2C-1AC2-474F-86FB-D14C1901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342D6-28FE-0246-B91B-E521321E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07413-33FE-8B48-A22F-95B99FFF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95400"/>
            <a:ext cx="71628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omic Sans MS" panose="030F0902030302020204" pitchFamily="66" charset="0"/>
              </a:rPr>
              <a:t>Thank you DIS2021 !</a:t>
            </a:r>
          </a:p>
          <a:p>
            <a:endParaRPr lang="en-US" sz="4800" dirty="0">
              <a:latin typeface="Comic Sans MS" panose="030F0902030302020204" pitchFamily="66" charset="0"/>
            </a:endParaRPr>
          </a:p>
          <a:p>
            <a:r>
              <a:rPr lang="en-US" sz="4800" b="1" dirty="0">
                <a:solidFill>
                  <a:srgbClr val="C00000"/>
                </a:solidFill>
                <a:latin typeface="Comic Sans MS" panose="030F0902030302020204" pitchFamily="66" charset="0"/>
              </a:rPr>
              <a:t>See you at DIS2022 !!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1B90D-FCCB-0B4B-87DB-86719383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A362D-EB33-9C43-B244-4CB23D2F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8B4A6-AB08-394F-B15B-788AFA43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6E27E-E52F-104F-8D27-8A24B65FA7E8}"/>
              </a:ext>
            </a:extLst>
          </p:cNvPr>
          <p:cNvSpPr txBox="1"/>
          <p:nvPr/>
        </p:nvSpPr>
        <p:spPr>
          <a:xfrm>
            <a:off x="1828800" y="5972216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3399"/>
                </a:solidFill>
              </a:rPr>
              <a:t>    Paul Newman, co-Chair IAC</a:t>
            </a:r>
          </a:p>
        </p:txBody>
      </p:sp>
      <p:pic>
        <p:nvPicPr>
          <p:cNvPr id="5" name="Picture 4" descr="A picture containing sky, outdoor, person, person&#10;&#10;Description automatically generated">
            <a:extLst>
              <a:ext uri="{FF2B5EF4-FFF2-40B4-BE49-F238E27FC236}">
                <a16:creationId xmlns:a16="http://schemas.microsoft.com/office/drawing/2014/main" id="{CB436EA8-298A-9544-8B94-75BC4BFF3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52634"/>
            <a:ext cx="4495800" cy="448616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480DC36-8B37-AA42-A116-A3E1E7B4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543800" cy="715962"/>
          </a:xfrm>
          <a:solidFill>
            <a:srgbClr val="FFFC00"/>
          </a:solidFill>
        </p:spPr>
        <p:txBody>
          <a:bodyPr>
            <a:normAutofit fontScale="90000"/>
          </a:bodyPr>
          <a:lstStyle/>
          <a:p>
            <a:pPr algn="ctr"/>
            <a:r>
              <a:rPr lang="en-IL" dirty="0">
                <a:solidFill>
                  <a:srgbClr val="002060"/>
                </a:solidFill>
              </a:rPr>
              <a:t>IAC co-Chair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20817-50EA-E440-A4A6-2F6BA09B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41541-9C61-EA42-BE35-425BD257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A055D-5D7F-3D4C-9933-C2F83744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010400" cy="95633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N(DIS) as function of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162502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24275" y="1848633"/>
            <a:ext cx="2536308" cy="707886"/>
            <a:chOff x="6273764" y="2099846"/>
            <a:chExt cx="2802018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6858000" y="2099846"/>
              <a:ext cx="22177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73764" y="2438400"/>
              <a:ext cx="2209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781799" y="2438400"/>
            <a:ext cx="2370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4400" y="25146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21504" y="3345597"/>
            <a:ext cx="2478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anose="030F0902030302020204" pitchFamily="66" charset="0"/>
              </a:rPr>
              <a:t>DIS 21, ‘SBU’ virtual</a:t>
            </a:r>
            <a:endParaRPr lang="en-US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Comic Sans MS" panose="030F0902030302020204" pitchFamily="66" charset="0"/>
              </a:rPr>
              <a:t>748 participants</a:t>
            </a:r>
          </a:p>
          <a:p>
            <a:r>
              <a:rPr lang="en-US" b="1" dirty="0">
                <a:solidFill>
                  <a:srgbClr val="C00000"/>
                </a:solidFill>
                <a:latin typeface="Comic Sans MS" panose="030F0902030302020204" pitchFamily="66" charset="0"/>
              </a:rPr>
              <a:t>(participants from  37 countries, 7 world regions)</a:t>
            </a:r>
            <a:endParaRPr lang="en-US" b="1" dirty="0">
              <a:solidFill>
                <a:srgbClr val="006600"/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2DE3AE-0EBB-1F4E-8703-F2C050C9FB67}"/>
              </a:ext>
            </a:extLst>
          </p:cNvPr>
          <p:cNvSpPr txBox="1"/>
          <p:nvPr/>
        </p:nvSpPr>
        <p:spPr>
          <a:xfrm>
            <a:off x="6117708" y="1606443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902030302020204" pitchFamily="66" charset="0"/>
              </a:rPr>
              <a:t>DIS 19, Torino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902030302020204" pitchFamily="66" charset="0"/>
              </a:rPr>
              <a:t>313 participants</a:t>
            </a:r>
          </a:p>
          <a:p>
            <a:r>
              <a:rPr lang="en-US" b="1" dirty="0">
                <a:latin typeface="Comic Sans MS" panose="030F0902030302020204" pitchFamily="66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mic Sans MS" panose="030F0902030302020204" pitchFamily="66" charset="0"/>
              </a:rPr>
              <a:t>participants from  28 countries, </a:t>
            </a:r>
          </a:p>
          <a:p>
            <a:r>
              <a:rPr lang="en-US" b="1" dirty="0">
                <a:solidFill>
                  <a:srgbClr val="C00000"/>
                </a:solidFill>
                <a:latin typeface="Comic Sans MS" panose="030F0902030302020204" pitchFamily="66" charset="0"/>
              </a:rPr>
              <a:t>21% from Italy)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58E640-F558-814C-8290-BD17961E3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5" b="2797"/>
          <a:stretch/>
        </p:blipFill>
        <p:spPr>
          <a:xfrm>
            <a:off x="681000" y="1295720"/>
            <a:ext cx="4990362" cy="5295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77548D-EEC7-064B-BF76-8C86EC091A2A}"/>
              </a:ext>
            </a:extLst>
          </p:cNvPr>
          <p:cNvSpPr txBox="1"/>
          <p:nvPr/>
        </p:nvSpPr>
        <p:spPr>
          <a:xfrm>
            <a:off x="6117708" y="4953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b="1" dirty="0"/>
              <a:t>Attandence</a:t>
            </a:r>
            <a:r>
              <a:rPr lang="en-IL" b="1" dirty="0">
                <a:solidFill>
                  <a:srgbClr val="002060"/>
                </a:solidFill>
              </a:rPr>
              <a:t>: between 200 to 280, both for plenary and parallel.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971ADCB-5D22-CC4F-99D6-22D39708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80C187F-C1EA-1B46-BEE8-0E3E0E4E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69837A5-EEC8-6F43-A9B3-2342977D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8683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Countries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2500" y="1340108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Countries (37)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Armenia</a:t>
            </a:r>
            <a:r>
              <a:rPr lang="en-US" sz="2800" b="1" dirty="0">
                <a:solidFill>
                  <a:srgbClr val="000090"/>
                </a:solidFill>
              </a:rPr>
              <a:t>, Australia, </a:t>
            </a:r>
            <a:r>
              <a:rPr lang="en-US" sz="2800" b="1" dirty="0">
                <a:solidFill>
                  <a:srgbClr val="FF0000"/>
                </a:solidFill>
              </a:rPr>
              <a:t>Belgium,</a:t>
            </a:r>
            <a:r>
              <a:rPr lang="en-US" sz="2800" b="1" dirty="0">
                <a:solidFill>
                  <a:srgbClr val="000090"/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Brazil,</a:t>
            </a:r>
            <a:r>
              <a:rPr lang="en-US" sz="2800" b="1" dirty="0">
                <a:solidFill>
                  <a:srgbClr val="000090"/>
                </a:solidFill>
              </a:rPr>
              <a:t> </a:t>
            </a:r>
            <a:r>
              <a:rPr lang="en-US" sz="2800" b="1" dirty="0">
                <a:solidFill>
                  <a:srgbClr val="FF40FF"/>
                </a:solidFill>
              </a:rPr>
              <a:t>Canada,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Chile,</a:t>
            </a:r>
            <a:r>
              <a:rPr lang="en-US" sz="2800" b="1" dirty="0">
                <a:solidFill>
                  <a:srgbClr val="000090"/>
                </a:solidFill>
              </a:rPr>
              <a:t> </a:t>
            </a:r>
            <a:r>
              <a:rPr lang="en-US" sz="2800" b="1" dirty="0">
                <a:solidFill>
                  <a:srgbClr val="FF9300"/>
                </a:solidFill>
              </a:rPr>
              <a:t>China,</a:t>
            </a:r>
            <a:r>
              <a:rPr lang="en-US" sz="2800" b="1" dirty="0">
                <a:solidFill>
                  <a:srgbClr val="00009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Croatia, Czechia</a:t>
            </a:r>
            <a:r>
              <a:rPr lang="en-US" sz="2800" b="1" dirty="0">
                <a:solidFill>
                  <a:srgbClr val="000090"/>
                </a:solidFill>
              </a:rPr>
              <a:t>, </a:t>
            </a:r>
            <a:r>
              <a:rPr lang="en-US" sz="2800" b="1" dirty="0">
                <a:solidFill>
                  <a:srgbClr val="000000"/>
                </a:solidFill>
              </a:rPr>
              <a:t>Egypt</a:t>
            </a:r>
            <a:r>
              <a:rPr lang="en-US" sz="2800" b="1" dirty="0">
                <a:solidFill>
                  <a:srgbClr val="000090"/>
                </a:solidFill>
              </a:rPr>
              <a:t>, </a:t>
            </a:r>
            <a:r>
              <a:rPr lang="en-US" sz="2800" b="1" dirty="0">
                <a:solidFill>
                  <a:srgbClr val="FF0000"/>
                </a:solidFill>
              </a:rPr>
              <a:t>Finland, France, Germany,</a:t>
            </a:r>
            <a:r>
              <a:rPr lang="en-US" sz="2800" b="1" dirty="0">
                <a:solidFill>
                  <a:srgbClr val="000090"/>
                </a:solidFill>
              </a:rPr>
              <a:t> </a:t>
            </a:r>
            <a:r>
              <a:rPr lang="en-US" sz="2800" b="1" dirty="0">
                <a:solidFill>
                  <a:srgbClr val="FF9300"/>
                </a:solidFill>
              </a:rPr>
              <a:t>India,</a:t>
            </a:r>
            <a:r>
              <a:rPr lang="en-US" sz="2800" b="1" dirty="0">
                <a:solidFill>
                  <a:srgbClr val="000090"/>
                </a:solidFill>
              </a:rPr>
              <a:t>  </a:t>
            </a:r>
            <a:r>
              <a:rPr lang="en-US" sz="2800" b="1" dirty="0">
                <a:solidFill>
                  <a:srgbClr val="00B050"/>
                </a:solidFill>
              </a:rPr>
              <a:t>Iran,</a:t>
            </a:r>
            <a:r>
              <a:rPr lang="en-US" sz="2800" b="1" dirty="0">
                <a:solidFill>
                  <a:srgbClr val="00009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Israel,</a:t>
            </a:r>
            <a:r>
              <a:rPr lang="en-US" sz="2800" b="1" dirty="0">
                <a:solidFill>
                  <a:srgbClr val="00009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Italy</a:t>
            </a:r>
            <a:r>
              <a:rPr lang="en-US" sz="2800" b="1" dirty="0">
                <a:solidFill>
                  <a:srgbClr val="000090"/>
                </a:solidFill>
              </a:rPr>
              <a:t>, </a:t>
            </a:r>
            <a:r>
              <a:rPr lang="en-US" sz="2800" b="1" dirty="0">
                <a:solidFill>
                  <a:srgbClr val="FF9300"/>
                </a:solidFill>
              </a:rPr>
              <a:t>Japan,</a:t>
            </a:r>
            <a:r>
              <a:rPr lang="en-US" sz="2800" b="1" dirty="0">
                <a:solidFill>
                  <a:srgbClr val="000090"/>
                </a:solidFill>
              </a:rPr>
              <a:t> </a:t>
            </a:r>
            <a:r>
              <a:rPr lang="en-US" sz="2800" b="1" dirty="0">
                <a:solidFill>
                  <a:srgbClr val="FF40FF"/>
                </a:solidFill>
              </a:rPr>
              <a:t>Mexico,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Morocco</a:t>
            </a:r>
            <a:r>
              <a:rPr lang="en-US" sz="2800" b="1" dirty="0">
                <a:solidFill>
                  <a:srgbClr val="000090"/>
                </a:solidFill>
              </a:rPr>
              <a:t>, </a:t>
            </a:r>
            <a:r>
              <a:rPr lang="en-US" sz="2800" b="1" dirty="0">
                <a:solidFill>
                  <a:srgbClr val="FF0000"/>
                </a:solidFill>
              </a:rPr>
              <a:t>Netherland</a:t>
            </a:r>
            <a:r>
              <a:rPr lang="en-US" sz="2800" b="1" dirty="0">
                <a:solidFill>
                  <a:srgbClr val="000090"/>
                </a:solidFill>
              </a:rPr>
              <a:t>,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Nigeria,</a:t>
            </a:r>
            <a:r>
              <a:rPr lang="en-US" sz="2800" b="1" dirty="0">
                <a:solidFill>
                  <a:srgbClr val="00009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Poland,  Portugal</a:t>
            </a:r>
            <a:r>
              <a:rPr lang="en-US" sz="2800" b="1" dirty="0">
                <a:solidFill>
                  <a:srgbClr val="000090"/>
                </a:solidFill>
              </a:rPr>
              <a:t>, </a:t>
            </a:r>
            <a:r>
              <a:rPr lang="en-US" sz="2800" b="1" dirty="0">
                <a:solidFill>
                  <a:srgbClr val="FF0000"/>
                </a:solidFill>
              </a:rPr>
              <a:t>Romania, Russia</a:t>
            </a:r>
            <a:r>
              <a:rPr lang="en-US" sz="2800" b="1" dirty="0">
                <a:solidFill>
                  <a:srgbClr val="000090"/>
                </a:solidFill>
              </a:rPr>
              <a:t>, </a:t>
            </a:r>
            <a:r>
              <a:rPr lang="en-US" sz="2800" b="1" dirty="0">
                <a:solidFill>
                  <a:srgbClr val="00B050"/>
                </a:solidFill>
              </a:rPr>
              <a:t>Saudi Arabia</a:t>
            </a:r>
            <a:r>
              <a:rPr lang="en-US" sz="2800" b="1" dirty="0">
                <a:solidFill>
                  <a:srgbClr val="92D050"/>
                </a:solidFill>
              </a:rPr>
              <a:t>,  </a:t>
            </a:r>
            <a:r>
              <a:rPr lang="en-US" sz="2800" b="1" dirty="0">
                <a:solidFill>
                  <a:srgbClr val="FF0000"/>
                </a:solidFill>
              </a:rPr>
              <a:t>Spain</a:t>
            </a:r>
            <a:r>
              <a:rPr lang="en-US" sz="2800" b="1" dirty="0">
                <a:solidFill>
                  <a:srgbClr val="000090"/>
                </a:solidFill>
              </a:rPr>
              <a:t>, </a:t>
            </a:r>
            <a:r>
              <a:rPr lang="en-US" sz="2800" b="1" dirty="0">
                <a:solidFill>
                  <a:srgbClr val="FF9300"/>
                </a:solidFill>
              </a:rPr>
              <a:t>Sri Lanka</a:t>
            </a:r>
            <a:r>
              <a:rPr lang="en-US" sz="2800" b="1" dirty="0">
                <a:solidFill>
                  <a:srgbClr val="000090"/>
                </a:solidFill>
              </a:rPr>
              <a:t>, </a:t>
            </a:r>
            <a:r>
              <a:rPr lang="en-US" sz="2800" b="1" dirty="0">
                <a:solidFill>
                  <a:srgbClr val="000000"/>
                </a:solidFill>
              </a:rPr>
              <a:t>South Africa</a:t>
            </a:r>
            <a:r>
              <a:rPr lang="en-US" sz="2800" b="1" dirty="0">
                <a:solidFill>
                  <a:srgbClr val="000090"/>
                </a:solidFill>
              </a:rPr>
              <a:t>, </a:t>
            </a:r>
            <a:r>
              <a:rPr lang="en-US" sz="2800" b="1" dirty="0">
                <a:solidFill>
                  <a:srgbClr val="FF9300"/>
                </a:solidFill>
              </a:rPr>
              <a:t>South Korea</a:t>
            </a:r>
            <a:r>
              <a:rPr lang="en-US" sz="2800" b="1" dirty="0">
                <a:solidFill>
                  <a:srgbClr val="000090"/>
                </a:solidFill>
              </a:rPr>
              <a:t>, </a:t>
            </a:r>
            <a:r>
              <a:rPr lang="en-US" sz="2800" b="1" dirty="0">
                <a:solidFill>
                  <a:srgbClr val="FF0000"/>
                </a:solidFill>
              </a:rPr>
              <a:t>Switzerland</a:t>
            </a:r>
            <a:r>
              <a:rPr lang="en-US" sz="2800" b="1" dirty="0">
                <a:solidFill>
                  <a:srgbClr val="000090"/>
                </a:solidFill>
              </a:rPr>
              <a:t>, </a:t>
            </a:r>
            <a:r>
              <a:rPr lang="en-US" sz="2800" b="1" dirty="0">
                <a:solidFill>
                  <a:srgbClr val="FF9300"/>
                </a:solidFill>
              </a:rPr>
              <a:t>Taiwan,</a:t>
            </a:r>
            <a:r>
              <a:rPr lang="en-US" sz="2800" b="1" dirty="0">
                <a:solidFill>
                  <a:srgbClr val="000090"/>
                </a:solidFill>
              </a:rPr>
              <a:t>  </a:t>
            </a:r>
            <a:r>
              <a:rPr lang="en-US" sz="2800" b="1" dirty="0">
                <a:solidFill>
                  <a:srgbClr val="00B050"/>
                </a:solidFill>
              </a:rPr>
              <a:t>Turkey,</a:t>
            </a:r>
            <a:r>
              <a:rPr lang="en-US" sz="2800" b="1" dirty="0">
                <a:solidFill>
                  <a:srgbClr val="00009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Ukraine</a:t>
            </a:r>
            <a:r>
              <a:rPr lang="en-US" sz="2800" b="1" dirty="0">
                <a:solidFill>
                  <a:srgbClr val="00009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, UK, </a:t>
            </a:r>
            <a:r>
              <a:rPr lang="en-US" sz="2800" b="1" dirty="0">
                <a:solidFill>
                  <a:srgbClr val="FF40FF"/>
                </a:solidFill>
              </a:rPr>
              <a:t>USA.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0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AD8B-D84E-2449-B094-DCFE5670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086600" cy="7921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003399"/>
                </a:solidFill>
                <a:latin typeface="Comic Sans MS" panose="030F0902030302020204" pitchFamily="66" charset="0"/>
              </a:rPr>
              <a:t>IAC meeting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F970C-A460-D44A-A748-E988F46D1D1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The IAC chose </a:t>
            </a:r>
            <a:r>
              <a:rPr lang="en-US" sz="3600" i="1" dirty="0"/>
              <a:t>Santiago de Compostela </a:t>
            </a:r>
            <a:endParaRPr lang="en-US" sz="3600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       as the venue for DIS2021.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9F5D5-A433-644E-8F30-5EE9384A4428}"/>
              </a:ext>
            </a:extLst>
          </p:cNvPr>
          <p:cNvGrpSpPr/>
          <p:nvPr/>
        </p:nvGrpSpPr>
        <p:grpSpPr>
          <a:xfrm>
            <a:off x="3276600" y="2590800"/>
            <a:ext cx="3124200" cy="3886200"/>
            <a:chOff x="3276600" y="2590800"/>
            <a:chExt cx="3124200" cy="3722132"/>
          </a:xfrm>
        </p:grpSpPr>
        <p:pic>
          <p:nvPicPr>
            <p:cNvPr id="4" name="Picture 3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4F1A89E2-D192-3744-A612-C8CC97509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2590800"/>
              <a:ext cx="3124200" cy="31242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FF2D4F-BB9A-6E4D-8789-CE91ED415334}"/>
                </a:ext>
              </a:extLst>
            </p:cNvPr>
            <p:cNvSpPr txBox="1"/>
            <p:nvPr/>
          </p:nvSpPr>
          <p:spPr>
            <a:xfrm>
              <a:off x="3924300" y="59436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L" dirty="0"/>
                <a:t>Nestor Armesto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ADD9A-5E69-FA4F-9C22-61CA22099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528A49-7350-B64D-A9C5-0F28FBB4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6FB7A-B8D0-4944-B843-27F96206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0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00px-Ways_of_St._James_in_Europe.png" descr="1200px-Ways_of_St._James_in_Europe.png">
            <a:extLst>
              <a:ext uri="{FF2B5EF4-FFF2-40B4-BE49-F238E27FC236}">
                <a16:creationId xmlns:a16="http://schemas.microsoft.com/office/drawing/2014/main" id="{20FD5FDD-D744-2744-BCBC-0D730C90B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239117"/>
            <a:ext cx="4615984" cy="3250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5.tif" descr="image5.tif">
            <a:extLst>
              <a:ext uri="{FF2B5EF4-FFF2-40B4-BE49-F238E27FC236}">
                <a16:creationId xmlns:a16="http://schemas.microsoft.com/office/drawing/2014/main" id="{7F824344-504B-6E40-B1A1-FA6DBA69F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3472"/>
            <a:ext cx="3581400" cy="30373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ADCE8C-B69A-A040-9B38-08F163208088}"/>
              </a:ext>
            </a:extLst>
          </p:cNvPr>
          <p:cNvSpPr/>
          <p:nvPr/>
        </p:nvSpPr>
        <p:spPr>
          <a:xfrm>
            <a:off x="284826" y="403232"/>
            <a:ext cx="44395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● </a:t>
            </a:r>
            <a:r>
              <a:rPr lang="en-US" sz="2000" b="1" dirty="0">
                <a:solidFill>
                  <a:srgbClr val="FF0000"/>
                </a:solidFill>
              </a:rPr>
              <a:t>Santiago de Compostela</a:t>
            </a:r>
            <a:r>
              <a:rPr lang="en-US" sz="2000" dirty="0">
                <a:solidFill>
                  <a:srgbClr val="FF0000"/>
                </a:solidFill>
              </a:rPr>
              <a:t>: touristic town (2.6 million visitors in 2017). The old town is World Heritage since 1985, end of Pilgrims’ Way, 2022 has been declared </a:t>
            </a:r>
            <a:r>
              <a:rPr lang="en-US" sz="2000" b="1" dirty="0">
                <a:solidFill>
                  <a:srgbClr val="FF0000"/>
                </a:solidFill>
              </a:rPr>
              <a:t>Holy Year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r>
              <a:rPr lang="en-US" sz="2000" dirty="0">
                <a:solidFill>
                  <a:srgbClr val="003399"/>
                </a:solidFill>
              </a:rPr>
              <a:t>● In 2019 (pre-COVID):</a:t>
            </a:r>
          </a:p>
          <a:p>
            <a:r>
              <a:rPr lang="en-US" sz="2000" dirty="0">
                <a:solidFill>
                  <a:srgbClr val="003399"/>
                </a:solidFill>
              </a:rPr>
              <a:t>➜ 177 hotels for ~ 7700 guests; </a:t>
            </a:r>
          </a:p>
          <a:p>
            <a:r>
              <a:rPr lang="en-US" sz="2000" dirty="0">
                <a:solidFill>
                  <a:srgbClr val="003399"/>
                </a:solidFill>
              </a:rPr>
              <a:t>May is not the highest season.</a:t>
            </a:r>
          </a:p>
          <a:p>
            <a:r>
              <a:rPr lang="en-US" sz="2000" dirty="0">
                <a:solidFill>
                  <a:srgbClr val="003399"/>
                </a:solidFill>
              </a:rPr>
              <a:t>➜ Santiago airport (SCQ) had direct flights to Frankfurt, Milano, London, Rome, Brussels, Paris, Amsterdam, Munich, Geneva, Basel, Zurich and Dublin, as well as connections with 11 Spanish airports, etc.</a:t>
            </a:r>
          </a:p>
          <a:p>
            <a:r>
              <a:rPr lang="en-US" sz="2000" dirty="0">
                <a:solidFill>
                  <a:srgbClr val="003399"/>
                </a:solidFill>
              </a:rPr>
              <a:t>➜ Nearby airports (within 100 Km) in A </a:t>
            </a:r>
            <a:r>
              <a:rPr lang="en-US" sz="2000" dirty="0" err="1">
                <a:solidFill>
                  <a:srgbClr val="003399"/>
                </a:solidFill>
              </a:rPr>
              <a:t>Coruña</a:t>
            </a:r>
            <a:r>
              <a:rPr lang="en-US" sz="2000" dirty="0">
                <a:solidFill>
                  <a:srgbClr val="003399"/>
                </a:solidFill>
              </a:rPr>
              <a:t> (LCG) and Vigo (VGO) also had additional direct flights to Bologna, Edinburg and Lisbon.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0C5EE-99D0-9B4D-B250-9BE2B1AA01B5}"/>
              </a:ext>
            </a:extLst>
          </p:cNvPr>
          <p:cNvSpPr/>
          <p:nvPr/>
        </p:nvSpPr>
        <p:spPr>
          <a:xfrm>
            <a:off x="271322" y="54402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● </a:t>
            </a:r>
            <a:r>
              <a:rPr lang="en-US" b="1" i="1" dirty="0">
                <a:solidFill>
                  <a:srgbClr val="00B050"/>
                </a:solidFill>
              </a:rPr>
              <a:t>COVID-19 situation has reduced the hotel and flight offer. If the situation substantially improves something like the 2019 situation should be that in May 2022.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68FD3-A2E5-2D45-BEE0-B027120E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C50429-61AB-5641-8382-E1137CEC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DFA47A-2C46-ED48-BFC5-5C606AEC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6D0E04-23CA-D543-BDBF-E9EAF8EFF1D7}"/>
              </a:ext>
            </a:extLst>
          </p:cNvPr>
          <p:cNvSpPr/>
          <p:nvPr/>
        </p:nvSpPr>
        <p:spPr>
          <a:xfrm>
            <a:off x="2286000" y="-106210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● Logistic </a:t>
            </a:r>
            <a:r>
              <a:rPr lang="en-US" dirty="0" err="1"/>
              <a:t>organised</a:t>
            </a:r>
            <a:r>
              <a:rPr lang="en-US" dirty="0"/>
              <a:t> through the university-related agency (web page cared by them; CERN indico for the program by the LPC).</a:t>
            </a:r>
          </a:p>
          <a:p>
            <a:endParaRPr lang="en-US" dirty="0"/>
          </a:p>
          <a:p>
            <a:r>
              <a:rPr lang="en-US" dirty="0"/>
              <a:t>● Local and program committee (it will evolve if needed):</a:t>
            </a:r>
          </a:p>
          <a:p>
            <a:endParaRPr lang="en-US" dirty="0"/>
          </a:p>
          <a:p>
            <a:r>
              <a:rPr lang="en-US" dirty="0"/>
              <a:t>- Local people: NA, Elena G. </a:t>
            </a:r>
            <a:r>
              <a:rPr lang="en-US" dirty="0" err="1"/>
              <a:t>Ferreiro</a:t>
            </a:r>
            <a:r>
              <a:rPr lang="en-US" dirty="0"/>
              <a:t>,  Abraham </a:t>
            </a:r>
            <a:r>
              <a:rPr lang="en-US" dirty="0" err="1"/>
              <a:t>Gallas</a:t>
            </a:r>
            <a:r>
              <a:rPr lang="en-US" dirty="0"/>
              <a:t> (</a:t>
            </a:r>
            <a:r>
              <a:rPr lang="en-US" dirty="0" err="1"/>
              <a:t>LHCb</a:t>
            </a:r>
            <a:r>
              <a:rPr lang="en-US" dirty="0"/>
              <a:t>), Pier Paolo </a:t>
            </a:r>
            <a:r>
              <a:rPr lang="en-US" dirty="0" err="1"/>
              <a:t>Giardino</a:t>
            </a:r>
            <a:r>
              <a:rPr lang="en-US" dirty="0"/>
              <a:t> (SMEFT, Higgs), Carlos Salgado, Bin Wu.</a:t>
            </a:r>
          </a:p>
          <a:p>
            <a:endParaRPr lang="en-US" dirty="0"/>
          </a:p>
          <a:p>
            <a:r>
              <a:rPr lang="en-US" dirty="0"/>
              <a:t>- Non local people: </a:t>
            </a:r>
            <a:r>
              <a:rPr lang="en-US" dirty="0" err="1"/>
              <a:t>Tolga</a:t>
            </a:r>
            <a:r>
              <a:rPr lang="en-US" dirty="0"/>
              <a:t> </a:t>
            </a:r>
            <a:r>
              <a:rPr lang="en-US" dirty="0" err="1"/>
              <a:t>Altinoluk</a:t>
            </a:r>
            <a:r>
              <a:rPr lang="en-US" dirty="0"/>
              <a:t> (NCBJ, small x), Patricia Conde (LIP, ATLAS), Leticia </a:t>
            </a:r>
            <a:r>
              <a:rPr lang="en-US" dirty="0" err="1"/>
              <a:t>Cunqueiro</a:t>
            </a:r>
            <a:r>
              <a:rPr lang="en-US" dirty="0"/>
              <a:t> (</a:t>
            </a:r>
            <a:r>
              <a:rPr lang="en-US" dirty="0" err="1"/>
              <a:t>ORNL→École</a:t>
            </a:r>
            <a:r>
              <a:rPr lang="en-US" dirty="0"/>
              <a:t> Polytechnique, jets, H1, ALICE→CMS), Pasquale Di </a:t>
            </a:r>
            <a:r>
              <a:rPr lang="en-US" dirty="0" err="1"/>
              <a:t>Nezza</a:t>
            </a:r>
            <a:r>
              <a:rPr lang="en-US" dirty="0"/>
              <a:t> (Frascati, </a:t>
            </a:r>
            <a:r>
              <a:rPr lang="en-US" dirty="0" err="1"/>
              <a:t>LHCb</a:t>
            </a:r>
            <a:r>
              <a:rPr lang="en-US" dirty="0"/>
              <a:t>), Claire </a:t>
            </a:r>
            <a:r>
              <a:rPr lang="en-US" dirty="0" err="1"/>
              <a:t>Gwenlan</a:t>
            </a:r>
            <a:r>
              <a:rPr lang="en-US" dirty="0"/>
              <a:t> (Oxford, ATLAS), Guilherme </a:t>
            </a:r>
            <a:r>
              <a:rPr lang="en-US" dirty="0" err="1"/>
              <a:t>Milhano</a:t>
            </a:r>
            <a:r>
              <a:rPr lang="en-US" dirty="0"/>
              <a:t> (LIP, small x and jets), </a:t>
            </a:r>
            <a:r>
              <a:rPr lang="en-US" dirty="0" err="1"/>
              <a:t>Hannu</a:t>
            </a:r>
            <a:r>
              <a:rPr lang="en-US" dirty="0"/>
              <a:t> </a:t>
            </a:r>
            <a:r>
              <a:rPr lang="en-US" dirty="0" err="1"/>
              <a:t>Paukkunen</a:t>
            </a:r>
            <a:r>
              <a:rPr lang="en-US" dirty="0"/>
              <a:t> (</a:t>
            </a:r>
            <a:r>
              <a:rPr lang="en-US" dirty="0" err="1"/>
              <a:t>Jyväskylä</a:t>
            </a:r>
            <a:r>
              <a:rPr lang="en-US" dirty="0"/>
              <a:t>, </a:t>
            </a:r>
            <a:r>
              <a:rPr lang="en-US" dirty="0" err="1"/>
              <a:t>nPDFs</a:t>
            </a:r>
            <a:r>
              <a:rPr lang="en-US" dirty="0"/>
              <a:t>), Christian </a:t>
            </a:r>
            <a:r>
              <a:rPr lang="en-US" dirty="0" err="1"/>
              <a:t>Schwanenberger</a:t>
            </a:r>
            <a:r>
              <a:rPr lang="en-US" dirty="0"/>
              <a:t> (DESY, CMS).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F2C1D-5B60-9042-8EBC-E3DC7957E6EB}"/>
              </a:ext>
            </a:extLst>
          </p:cNvPr>
          <p:cNvSpPr/>
          <p:nvPr/>
        </p:nvSpPr>
        <p:spPr>
          <a:xfrm>
            <a:off x="2286000" y="-106210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● Logistic </a:t>
            </a:r>
            <a:r>
              <a:rPr lang="en-US" dirty="0" err="1"/>
              <a:t>organised</a:t>
            </a:r>
            <a:r>
              <a:rPr lang="en-US" dirty="0"/>
              <a:t> through the university-related agency (web page cared by them; CERN indico for the program by the LPC).</a:t>
            </a:r>
          </a:p>
          <a:p>
            <a:endParaRPr lang="en-US" dirty="0"/>
          </a:p>
          <a:p>
            <a:r>
              <a:rPr lang="en-US" dirty="0"/>
              <a:t>● Local and program committee (it will evolve if needed):</a:t>
            </a:r>
          </a:p>
          <a:p>
            <a:endParaRPr lang="en-US" dirty="0"/>
          </a:p>
          <a:p>
            <a:r>
              <a:rPr lang="en-US" dirty="0"/>
              <a:t>- Local people: NA, Elena G. </a:t>
            </a:r>
            <a:r>
              <a:rPr lang="en-US" dirty="0" err="1"/>
              <a:t>Ferreiro</a:t>
            </a:r>
            <a:r>
              <a:rPr lang="en-US" dirty="0"/>
              <a:t>,  Abraham </a:t>
            </a:r>
            <a:r>
              <a:rPr lang="en-US" dirty="0" err="1"/>
              <a:t>Gallas</a:t>
            </a:r>
            <a:r>
              <a:rPr lang="en-US" dirty="0"/>
              <a:t> (</a:t>
            </a:r>
            <a:r>
              <a:rPr lang="en-US" dirty="0" err="1"/>
              <a:t>LHCb</a:t>
            </a:r>
            <a:r>
              <a:rPr lang="en-US" dirty="0"/>
              <a:t>), Pier Paolo </a:t>
            </a:r>
            <a:r>
              <a:rPr lang="en-US" dirty="0" err="1"/>
              <a:t>Giardino</a:t>
            </a:r>
            <a:r>
              <a:rPr lang="en-US" dirty="0"/>
              <a:t> (SMEFT, Higgs), Carlos Salgado, Bin Wu.</a:t>
            </a:r>
          </a:p>
          <a:p>
            <a:endParaRPr lang="en-US" dirty="0"/>
          </a:p>
          <a:p>
            <a:r>
              <a:rPr lang="en-US" dirty="0"/>
              <a:t>- Non local people: </a:t>
            </a:r>
            <a:r>
              <a:rPr lang="en-US" dirty="0" err="1"/>
              <a:t>Tolga</a:t>
            </a:r>
            <a:r>
              <a:rPr lang="en-US" dirty="0"/>
              <a:t> </a:t>
            </a:r>
            <a:r>
              <a:rPr lang="en-US" dirty="0" err="1"/>
              <a:t>Altinoluk</a:t>
            </a:r>
            <a:r>
              <a:rPr lang="en-US" dirty="0"/>
              <a:t> (NCBJ, small x), Patricia Conde (LIP, ATLAS), Leticia </a:t>
            </a:r>
            <a:r>
              <a:rPr lang="en-US" dirty="0" err="1"/>
              <a:t>Cunqueiro</a:t>
            </a:r>
            <a:r>
              <a:rPr lang="en-US" dirty="0"/>
              <a:t> (</a:t>
            </a:r>
            <a:r>
              <a:rPr lang="en-US" dirty="0" err="1"/>
              <a:t>ORNL→École</a:t>
            </a:r>
            <a:r>
              <a:rPr lang="en-US" dirty="0"/>
              <a:t> Polytechnique, jets, H1, ALICE→CMS), Pasquale Di </a:t>
            </a:r>
            <a:r>
              <a:rPr lang="en-US" dirty="0" err="1"/>
              <a:t>Nezza</a:t>
            </a:r>
            <a:r>
              <a:rPr lang="en-US" dirty="0"/>
              <a:t> (Frascati, </a:t>
            </a:r>
            <a:r>
              <a:rPr lang="en-US" dirty="0" err="1"/>
              <a:t>LHCb</a:t>
            </a:r>
            <a:r>
              <a:rPr lang="en-US" dirty="0"/>
              <a:t>), Claire </a:t>
            </a:r>
            <a:r>
              <a:rPr lang="en-US" dirty="0" err="1"/>
              <a:t>Gwenlan</a:t>
            </a:r>
            <a:r>
              <a:rPr lang="en-US" dirty="0"/>
              <a:t> (Oxford, ATLAS), Guilherme </a:t>
            </a:r>
            <a:r>
              <a:rPr lang="en-US" dirty="0" err="1"/>
              <a:t>Milhano</a:t>
            </a:r>
            <a:r>
              <a:rPr lang="en-US" dirty="0"/>
              <a:t> (LIP, small x and jets), </a:t>
            </a:r>
            <a:r>
              <a:rPr lang="en-US" dirty="0" err="1"/>
              <a:t>Hannu</a:t>
            </a:r>
            <a:r>
              <a:rPr lang="en-US" dirty="0"/>
              <a:t> </a:t>
            </a:r>
            <a:r>
              <a:rPr lang="en-US" dirty="0" err="1"/>
              <a:t>Paukkunen</a:t>
            </a:r>
            <a:r>
              <a:rPr lang="en-US" dirty="0"/>
              <a:t> (</a:t>
            </a:r>
            <a:r>
              <a:rPr lang="en-US" dirty="0" err="1"/>
              <a:t>Jyväskylä</a:t>
            </a:r>
            <a:r>
              <a:rPr lang="en-US" dirty="0"/>
              <a:t>, </a:t>
            </a:r>
            <a:r>
              <a:rPr lang="en-US" dirty="0" err="1"/>
              <a:t>nPDFs</a:t>
            </a:r>
            <a:r>
              <a:rPr lang="en-US" dirty="0"/>
              <a:t>), Christian </a:t>
            </a:r>
            <a:r>
              <a:rPr lang="en-US" dirty="0" err="1"/>
              <a:t>Schwanenberger</a:t>
            </a:r>
            <a:r>
              <a:rPr lang="en-US" dirty="0"/>
              <a:t> (DESY, CMS).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DEA30-4EF6-304A-B965-E55245275A94}"/>
              </a:ext>
            </a:extLst>
          </p:cNvPr>
          <p:cNvSpPr/>
          <p:nvPr/>
        </p:nvSpPr>
        <p:spPr>
          <a:xfrm>
            <a:off x="381000" y="1382286"/>
            <a:ext cx="8001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Logistic </a:t>
            </a:r>
            <a:r>
              <a:rPr lang="en-US" sz="2000" dirty="0" err="1"/>
              <a:t>organised</a:t>
            </a:r>
            <a:r>
              <a:rPr lang="en-US" sz="2000" dirty="0"/>
              <a:t> through the university-related agency (web page cared by them; CERN indico for the program by the LPC).</a:t>
            </a:r>
          </a:p>
          <a:p>
            <a:endParaRPr lang="en-US" sz="2000" dirty="0"/>
          </a:p>
          <a:p>
            <a:r>
              <a:rPr lang="en-US" sz="2000" dirty="0"/>
              <a:t>● Local and program committee (it will evolve if needed):</a:t>
            </a:r>
          </a:p>
          <a:p>
            <a:endParaRPr lang="en-US" sz="2000" dirty="0"/>
          </a:p>
          <a:p>
            <a:r>
              <a:rPr lang="en-US" sz="2000" dirty="0"/>
              <a:t>- Local people: NA, Elena G. </a:t>
            </a:r>
            <a:r>
              <a:rPr lang="en-US" sz="2000" dirty="0" err="1"/>
              <a:t>Ferreiro</a:t>
            </a:r>
            <a:r>
              <a:rPr lang="en-US" sz="2000" dirty="0"/>
              <a:t>,  Abraham </a:t>
            </a:r>
            <a:r>
              <a:rPr lang="en-US" sz="2000" dirty="0" err="1"/>
              <a:t>Gallas</a:t>
            </a:r>
            <a:r>
              <a:rPr lang="en-US" sz="2000" dirty="0"/>
              <a:t> (</a:t>
            </a:r>
            <a:r>
              <a:rPr lang="en-US" sz="2000" dirty="0" err="1"/>
              <a:t>LHCb</a:t>
            </a:r>
            <a:r>
              <a:rPr lang="en-US" sz="2000" dirty="0"/>
              <a:t>), Pier Paolo </a:t>
            </a:r>
            <a:r>
              <a:rPr lang="en-US" sz="2000" dirty="0" err="1"/>
              <a:t>Giardino</a:t>
            </a:r>
            <a:r>
              <a:rPr lang="en-US" sz="2000" dirty="0"/>
              <a:t> (SMEFT, Higgs), Carlos Salgado, Bin Wu.</a:t>
            </a:r>
          </a:p>
          <a:p>
            <a:endParaRPr lang="en-US" sz="2000" dirty="0"/>
          </a:p>
          <a:p>
            <a:r>
              <a:rPr lang="en-US" sz="2000" dirty="0"/>
              <a:t>- Non local people: </a:t>
            </a:r>
            <a:r>
              <a:rPr lang="en-US" sz="2000" dirty="0" err="1"/>
              <a:t>Tolga</a:t>
            </a:r>
            <a:r>
              <a:rPr lang="en-US" sz="2000" dirty="0"/>
              <a:t> </a:t>
            </a:r>
            <a:r>
              <a:rPr lang="en-US" sz="2000" dirty="0" err="1"/>
              <a:t>Altinoluk</a:t>
            </a:r>
            <a:r>
              <a:rPr lang="en-US" sz="2000" dirty="0"/>
              <a:t> (NCBJ, small x), Patricia Conde (LIP, ATLAS), Leticia </a:t>
            </a:r>
            <a:r>
              <a:rPr lang="en-US" sz="2000" dirty="0" err="1"/>
              <a:t>Cunqueiro</a:t>
            </a:r>
            <a:r>
              <a:rPr lang="en-US" sz="2000" dirty="0"/>
              <a:t> (</a:t>
            </a:r>
            <a:r>
              <a:rPr lang="en-US" sz="2000" dirty="0" err="1"/>
              <a:t>ORNL→École</a:t>
            </a:r>
            <a:r>
              <a:rPr lang="en-US" sz="2000" dirty="0"/>
              <a:t> Polytechnique, jets, H1, ALICE→CMS), Pasquale Di </a:t>
            </a:r>
            <a:r>
              <a:rPr lang="en-US" sz="2000" dirty="0" err="1"/>
              <a:t>Nezza</a:t>
            </a:r>
            <a:r>
              <a:rPr lang="en-US" sz="2000" dirty="0"/>
              <a:t> (Frascati, </a:t>
            </a:r>
            <a:r>
              <a:rPr lang="en-US" sz="2000" dirty="0" err="1"/>
              <a:t>LHCb</a:t>
            </a:r>
            <a:r>
              <a:rPr lang="en-US" sz="2000" dirty="0"/>
              <a:t>), Claire </a:t>
            </a:r>
            <a:r>
              <a:rPr lang="en-US" sz="2000" dirty="0" err="1"/>
              <a:t>Gwenlan</a:t>
            </a:r>
            <a:r>
              <a:rPr lang="en-US" sz="2000" dirty="0"/>
              <a:t> (Oxford, ATLAS), Guilherme </a:t>
            </a:r>
            <a:r>
              <a:rPr lang="en-US" sz="2000" dirty="0" err="1"/>
              <a:t>Milhano</a:t>
            </a:r>
            <a:r>
              <a:rPr lang="en-US" sz="2000" dirty="0"/>
              <a:t> (LIP, small x and jets), </a:t>
            </a:r>
            <a:r>
              <a:rPr lang="en-US" sz="2000" dirty="0" err="1"/>
              <a:t>Hannu</a:t>
            </a:r>
            <a:r>
              <a:rPr lang="en-US" sz="2000" dirty="0"/>
              <a:t> </a:t>
            </a:r>
            <a:r>
              <a:rPr lang="en-US" sz="2000" dirty="0" err="1"/>
              <a:t>Paukkunen</a:t>
            </a:r>
            <a:r>
              <a:rPr lang="en-US" sz="2000" dirty="0"/>
              <a:t> (</a:t>
            </a:r>
            <a:r>
              <a:rPr lang="en-US" sz="2000" dirty="0" err="1"/>
              <a:t>Jyväskylä</a:t>
            </a:r>
            <a:r>
              <a:rPr lang="en-US" sz="2000" dirty="0"/>
              <a:t>, </a:t>
            </a:r>
            <a:r>
              <a:rPr lang="en-US" sz="2000" dirty="0" err="1"/>
              <a:t>nPDFs</a:t>
            </a:r>
            <a:r>
              <a:rPr lang="en-US" sz="2000" dirty="0"/>
              <a:t>), Christian </a:t>
            </a:r>
            <a:r>
              <a:rPr lang="en-US" sz="2000" dirty="0" err="1"/>
              <a:t>Schwanenberger</a:t>
            </a:r>
            <a:r>
              <a:rPr lang="en-US" sz="2000" dirty="0"/>
              <a:t> (DESY, CMS).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A11DC1-AC31-4E4A-AEE0-091DFB40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08038"/>
          </a:xfrm>
        </p:spPr>
        <p:txBody>
          <a:bodyPr/>
          <a:lstStyle/>
          <a:p>
            <a:pPr algn="ctr"/>
            <a:r>
              <a:rPr lang="en-IL" b="1" dirty="0">
                <a:solidFill>
                  <a:srgbClr val="003399"/>
                </a:solidFill>
              </a:rPr>
              <a:t>Local and program committee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4E450-9AF1-E64D-A33A-4CD8F7E6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8988B9-5399-4A45-BBA6-8C36980E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CCFD6C-CE6E-E44A-912A-245B92F7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Venue:"/>
          <p:cNvSpPr txBox="1">
            <a:spLocks noGrp="1"/>
          </p:cNvSpPr>
          <p:nvPr>
            <p:ph type="title"/>
          </p:nvPr>
        </p:nvSpPr>
        <p:spPr>
          <a:xfrm>
            <a:off x="633412" y="235649"/>
            <a:ext cx="7877175" cy="68515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0000">
                <a:solidFill>
                  <a:srgbClr val="008D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sz="4000" dirty="0"/>
              <a:t>Venue:</a:t>
            </a:r>
          </a:p>
        </p:txBody>
      </p:sp>
      <p:sp>
        <p:nvSpPr>
          <p:cNvPr id="184" name="Text"/>
          <p:cNvSpPr txBox="1"/>
          <p:nvPr/>
        </p:nvSpPr>
        <p:spPr>
          <a:xfrm>
            <a:off x="4552732" y="5835408"/>
            <a:ext cx="38537" cy="176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>
            <a:spAutoFit/>
          </a:bodyPr>
          <a:lstStyle>
            <a:lvl1pPr algn="ctr">
              <a:defRPr sz="2400"/>
            </a:lvl1pPr>
          </a:lstStyle>
          <a:p>
            <a:endParaRPr lang="en-US" sz="900" dirty="0"/>
          </a:p>
        </p:txBody>
      </p:sp>
      <p:sp>
        <p:nvSpPr>
          <p:cNvPr id="187" name="● Requirements: one room for 300+ people for plenaries for two days, plus 3 rooms for ~100 people and 3 rooms for ~ 50 people (assuming 6 WGs in parallel) for 2.5 days, plus poster session.…"/>
          <p:cNvSpPr txBox="1"/>
          <p:nvPr/>
        </p:nvSpPr>
        <p:spPr>
          <a:xfrm>
            <a:off x="228600" y="849104"/>
            <a:ext cx="8534400" cy="142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r>
              <a:rPr lang="en-US" sz="675" dirty="0">
                <a:solidFill>
                  <a:schemeClr val="accent5">
                    <a:lumOff val="-29866"/>
                  </a:schemeClr>
                </a:solidFill>
              </a:rPr>
              <a:t>     </a:t>
            </a:r>
            <a:r>
              <a:rPr b="1" dirty="0">
                <a:solidFill>
                  <a:srgbClr val="FF0000"/>
                </a:solidFill>
              </a:rPr>
              <a:t>Requirements</a:t>
            </a:r>
            <a:r>
              <a:rPr dirty="0"/>
              <a:t>: one room for 300+ people for plenaries for two days, plus 3 rooms for ~100 people and 3 rooms for ~ 50 people (assuming 6 WGs in parallel) for 2.5 days, plus poster session.</a:t>
            </a:r>
          </a:p>
          <a:p>
            <a:r>
              <a:rPr dirty="0"/>
              <a:t> </a:t>
            </a:r>
            <a:r>
              <a:rPr b="1" dirty="0">
                <a:solidFill>
                  <a:srgbClr val="FF0000"/>
                </a:solidFill>
              </a:rPr>
              <a:t>Several options under consideration</a:t>
            </a:r>
            <a:r>
              <a:rPr dirty="0"/>
              <a:t>: USC installations (Faculty of Medicine, 400 people in the main auditorium), ABANCA auditorium (600 people), Congress Palace (up to 2000 people). They can be combined.</a:t>
            </a:r>
          </a:p>
        </p:txBody>
      </p:sp>
      <p:sp>
        <p:nvSpPr>
          <p:cNvPr id="188" name="● COVID-19 situation implies that we have to wait for a couple of months for the availability in the university installations."/>
          <p:cNvSpPr txBox="1"/>
          <p:nvPr/>
        </p:nvSpPr>
        <p:spPr>
          <a:xfrm>
            <a:off x="795751" y="5845927"/>
            <a:ext cx="7706516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r>
              <a:rPr sz="2000" dirty="0"/>
              <a:t>● </a:t>
            </a:r>
            <a:r>
              <a:rPr sz="2000" b="1" i="1" dirty="0">
                <a:solidFill>
                  <a:srgbClr val="006600"/>
                </a:solidFill>
              </a:rPr>
              <a:t>COVID-19 situation implies that we have t</a:t>
            </a:r>
            <a:r>
              <a:rPr lang="en-US" sz="2000" b="1" i="1" dirty="0">
                <a:solidFill>
                  <a:srgbClr val="006600"/>
                </a:solidFill>
              </a:rPr>
              <a:t>o</a:t>
            </a:r>
            <a:r>
              <a:rPr sz="2000" b="1" i="1" dirty="0">
                <a:solidFill>
                  <a:srgbClr val="006600"/>
                </a:solidFill>
              </a:rPr>
              <a:t> wait for a couple of months for the availability in the university installations. 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895" y="2246185"/>
            <a:ext cx="6614208" cy="305107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Oval"/>
          <p:cNvSpPr/>
          <p:nvPr/>
        </p:nvSpPr>
        <p:spPr>
          <a:xfrm>
            <a:off x="2044700" y="4448175"/>
            <a:ext cx="137341" cy="12677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191" name="Oval"/>
          <p:cNvSpPr/>
          <p:nvPr/>
        </p:nvSpPr>
        <p:spPr>
          <a:xfrm>
            <a:off x="1939925" y="4013200"/>
            <a:ext cx="137341" cy="126776"/>
          </a:xfrm>
          <a:prstGeom prst="ellipse">
            <a:avLst/>
          </a:prstGeom>
          <a:ln w="1016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192" name="Oval"/>
          <p:cNvSpPr/>
          <p:nvPr/>
        </p:nvSpPr>
        <p:spPr>
          <a:xfrm>
            <a:off x="2476500" y="4397375"/>
            <a:ext cx="137341" cy="126776"/>
          </a:xfrm>
          <a:prstGeom prst="ellipse">
            <a:avLst/>
          </a:prstGeom>
          <a:ln w="1016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200"/>
          </a:p>
        </p:txBody>
      </p:sp>
      <p:sp>
        <p:nvSpPr>
          <p:cNvPr id="193" name="Oval"/>
          <p:cNvSpPr/>
          <p:nvPr/>
        </p:nvSpPr>
        <p:spPr>
          <a:xfrm>
            <a:off x="7359650" y="3365612"/>
            <a:ext cx="137342" cy="126776"/>
          </a:xfrm>
          <a:prstGeom prst="ellipse">
            <a:avLst/>
          </a:prstGeom>
          <a:ln w="1016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194" name="Fac. Medicine, 2’"/>
          <p:cNvSpPr txBox="1"/>
          <p:nvPr/>
        </p:nvSpPr>
        <p:spPr>
          <a:xfrm>
            <a:off x="1483911" y="3830623"/>
            <a:ext cx="889667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2800"/>
            </a:lvl1pPr>
          </a:lstStyle>
          <a:p>
            <a:r>
              <a:rPr sz="1050"/>
              <a:t>Fac. Medicine, 2’</a:t>
            </a:r>
          </a:p>
        </p:txBody>
      </p:sp>
      <p:sp>
        <p:nvSpPr>
          <p:cNvPr id="195" name="ABANCA, 4’"/>
          <p:cNvSpPr txBox="1"/>
          <p:nvPr/>
        </p:nvSpPr>
        <p:spPr>
          <a:xfrm>
            <a:off x="2604686" y="4538648"/>
            <a:ext cx="692497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2800"/>
            </a:lvl1pPr>
          </a:lstStyle>
          <a:p>
            <a:r>
              <a:rPr sz="1050"/>
              <a:t>ABANCA, 4’</a:t>
            </a:r>
          </a:p>
        </p:txBody>
      </p:sp>
      <p:sp>
        <p:nvSpPr>
          <p:cNvPr id="196" name="Congress Palace, 40’"/>
          <p:cNvSpPr txBox="1"/>
          <p:nvPr/>
        </p:nvSpPr>
        <p:spPr>
          <a:xfrm>
            <a:off x="6970311" y="3571666"/>
            <a:ext cx="1051570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2800"/>
            </a:lvl1pPr>
          </a:lstStyle>
          <a:p>
            <a:r>
              <a:rPr sz="1050"/>
              <a:t>Congress Palace, 40’</a:t>
            </a:r>
          </a:p>
        </p:txBody>
      </p:sp>
      <p:sp>
        <p:nvSpPr>
          <p:cNvPr id="197" name="Line"/>
          <p:cNvSpPr/>
          <p:nvPr/>
        </p:nvSpPr>
        <p:spPr>
          <a:xfrm>
            <a:off x="2152650" y="4486275"/>
            <a:ext cx="29694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198" name="Line"/>
          <p:cNvSpPr/>
          <p:nvPr/>
        </p:nvSpPr>
        <p:spPr>
          <a:xfrm flipH="1" flipV="1">
            <a:off x="2017496" y="4140319"/>
            <a:ext cx="81180" cy="3204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199" name="Line"/>
          <p:cNvSpPr/>
          <p:nvPr/>
        </p:nvSpPr>
        <p:spPr>
          <a:xfrm flipV="1">
            <a:off x="2133600" y="3452434"/>
            <a:ext cx="5157542" cy="10322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200" name="Oval"/>
          <p:cNvSpPr/>
          <p:nvPr/>
        </p:nvSpPr>
        <p:spPr>
          <a:xfrm>
            <a:off x="1300169" y="3836559"/>
            <a:ext cx="1626403" cy="1547625"/>
          </a:xfrm>
          <a:prstGeom prst="ellips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201" name="Waking distances from the cathedral indicated"/>
          <p:cNvSpPr txBox="1"/>
          <p:nvPr/>
        </p:nvSpPr>
        <p:spPr>
          <a:xfrm>
            <a:off x="152401" y="3317782"/>
            <a:ext cx="902560" cy="1115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2800"/>
            </a:lvl1pPr>
          </a:lstStyle>
          <a:p>
            <a:r>
              <a:rPr sz="1400" b="1" dirty="0"/>
              <a:t>Waking distances from the cathedral indicated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EEFD24-496D-F44B-AAA3-7F17B826A7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L" smtClean="0"/>
              <a:t>8</a:t>
            </a:fld>
            <a:endParaRPr lang="en-IL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CD50-B91D-8844-84B3-863CA245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808038"/>
          </a:xfrm>
          <a:solidFill>
            <a:srgbClr val="FFFC00"/>
          </a:solidFill>
        </p:spPr>
        <p:txBody>
          <a:bodyPr/>
          <a:lstStyle/>
          <a:p>
            <a:pPr algn="ctr"/>
            <a:r>
              <a:rPr lang="en-IL" b="1" dirty="0">
                <a:solidFill>
                  <a:srgbClr val="003399"/>
                </a:solidFill>
              </a:rPr>
              <a:t>Tentative 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496E0-175A-9F40-9F8F-F7E55FFDE8D0}"/>
              </a:ext>
            </a:extLst>
          </p:cNvPr>
          <p:cNvSpPr txBox="1"/>
          <p:nvPr/>
        </p:nvSpPr>
        <p:spPr>
          <a:xfrm>
            <a:off x="2133600" y="2057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4000" b="1" dirty="0">
                <a:solidFill>
                  <a:srgbClr val="FF0000"/>
                </a:solidFill>
              </a:rPr>
              <a:t>Beginning of May - TBD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32E77-5B79-C841-93EE-F21CB1FE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C8EBF-C58C-3340-B623-1747DAD8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Aharon Levy, DIS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569C3-086F-D643-9400-F481F35F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14DF-E396-47B7-996F-383123BF2F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10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6979</TotalTime>
  <Words>1112</Words>
  <Application>Microsoft Macintosh PowerPoint</Application>
  <PresentationFormat>On-screen Show (4:3)</PresentationFormat>
  <Paragraphs>120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Comic Sans MS</vt:lpstr>
      <vt:lpstr>Franklin Gothic Book</vt:lpstr>
      <vt:lpstr>Gill Sans</vt:lpstr>
      <vt:lpstr>Helvetica Neue</vt:lpstr>
      <vt:lpstr>Perpetua</vt:lpstr>
      <vt:lpstr>Wingdings 2</vt:lpstr>
      <vt:lpstr>Equity</vt:lpstr>
      <vt:lpstr>Summary of IAC meeting</vt:lpstr>
      <vt:lpstr>IAC co-Chair</vt:lpstr>
      <vt:lpstr>N(DIS) as function of time</vt:lpstr>
      <vt:lpstr>Countries</vt:lpstr>
      <vt:lpstr>IAC meeting</vt:lpstr>
      <vt:lpstr>PowerPoint Presentation</vt:lpstr>
      <vt:lpstr>Local and program committee</vt:lpstr>
      <vt:lpstr>Venue:</vt:lpstr>
      <vt:lpstr>Tentative date</vt:lpstr>
      <vt:lpstr>COVID</vt:lpstr>
      <vt:lpstr>PowerPoint Presentation</vt:lpstr>
      <vt:lpstr>Thank you, Abhay  !!!</vt:lpstr>
      <vt:lpstr>PowerPoint Presentation</vt:lpstr>
    </vt:vector>
  </TitlesOfParts>
  <Company>TAU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Aharon Levy</dc:creator>
  <cp:lastModifiedBy>Aharon Levy</cp:lastModifiedBy>
  <cp:revision>178</cp:revision>
  <cp:lastPrinted>2014-05-01T20:28:10Z</cp:lastPrinted>
  <dcterms:created xsi:type="dcterms:W3CDTF">2012-03-30T07:19:08Z</dcterms:created>
  <dcterms:modified xsi:type="dcterms:W3CDTF">2021-04-16T17:28:38Z</dcterms:modified>
</cp:coreProperties>
</file>