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2" r:id="rId2"/>
    <p:sldId id="281" r:id="rId3"/>
    <p:sldId id="357" r:id="rId4"/>
    <p:sldId id="450" r:id="rId5"/>
    <p:sldId id="457" r:id="rId6"/>
    <p:sldId id="454" r:id="rId7"/>
    <p:sldId id="451" r:id="rId8"/>
    <p:sldId id="459" r:id="rId9"/>
    <p:sldId id="458" r:id="rId10"/>
    <p:sldId id="452" r:id="rId11"/>
    <p:sldId id="461" r:id="rId12"/>
    <p:sldId id="462" r:id="rId13"/>
    <p:sldId id="460" r:id="rId14"/>
    <p:sldId id="445" r:id="rId15"/>
    <p:sldId id="446" r:id="rId16"/>
    <p:sldId id="435" r:id="rId17"/>
    <p:sldId id="436" r:id="rId18"/>
    <p:sldId id="463" r:id="rId19"/>
    <p:sldId id="437" r:id="rId20"/>
    <p:sldId id="464" r:id="rId21"/>
    <p:sldId id="439" r:id="rId22"/>
    <p:sldId id="431" r:id="rId23"/>
    <p:sldId id="441" r:id="rId24"/>
    <p:sldId id="465" r:id="rId25"/>
    <p:sldId id="448" r:id="rId26"/>
    <p:sldId id="453" r:id="rId27"/>
    <p:sldId id="359" r:id="rId28"/>
    <p:sldId id="443" r:id="rId29"/>
    <p:sldId id="26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D5EE"/>
    <a:srgbClr val="5AA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9" autoAdjust="0"/>
    <p:restoredTop sz="94677" autoAdjust="0"/>
  </p:normalViewPr>
  <p:slideViewPr>
    <p:cSldViewPr snapToGrid="0">
      <p:cViewPr varScale="1">
        <p:scale>
          <a:sx n="114" d="100"/>
          <a:sy n="114" d="100"/>
        </p:scale>
        <p:origin x="176" y="3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61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B75427-663A-4EE2-8380-B80E5C686C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75175-7678-4923-964A-D20F6FB6D0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1F353-28F0-4B6D-AAB0-5E40750303C5}" type="datetimeFigureOut">
              <a:rPr lang="fr-FR" smtClean="0"/>
              <a:t>13/04/2021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63C92-3134-4DD7-9894-B00A2A2EE9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D1BCF-7039-44FD-8B28-AA8873AB8F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9FD6A-9D16-48A3-9822-EA3507F538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2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ED948-4277-43C5-BC91-78282101CB7A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CEDA2-1B88-48E1-800B-61AB73D06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431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CEDA2-1B88-48E1-800B-61AB73D06C1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03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CEDA2-1B88-48E1-800B-61AB73D06C1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417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CEDA2-1B88-48E1-800B-61AB73D06C1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79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CEDA2-1B88-48E1-800B-61AB73D06C1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46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B67D71E-F341-4E1D-95ED-31A81CDB1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6675" y="-11248"/>
            <a:ext cx="12258675" cy="6881169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399718" y="1230949"/>
            <a:ext cx="7533103" cy="1826363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800" b="1" i="0" kern="1200" cap="none" spc="0" baseline="0" dirty="0">
                <a:ln w="12700">
                  <a:noFill/>
                  <a:prstDash val="solid"/>
                </a:ln>
                <a:solidFill>
                  <a:srgbClr val="5AA3D9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x-none" dirty="0"/>
              <a:t>Presentation Title</a:t>
            </a:r>
            <a:endParaRPr kumimoji="0" lang="en-US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31799" y="3372530"/>
            <a:ext cx="7501021" cy="1066688"/>
          </a:xfrm>
          <a:prstGeom prst="rect">
            <a:avLst/>
          </a:prstGeo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/>
              <a:t>Author and Affiliation</a:t>
            </a:r>
          </a:p>
        </p:txBody>
      </p:sp>
      <p:pic>
        <p:nvPicPr>
          <p:cNvPr id="11" name="Picture 10" descr="2015-01-13_CERN_ENdept 36% h32mm 300dpi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04"/>
          <a:stretch/>
        </p:blipFill>
        <p:spPr>
          <a:xfrm>
            <a:off x="268392" y="5362278"/>
            <a:ext cx="1310037" cy="1152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FC111C-2429-F947-BBF2-F0CCE52D6C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13496" y="5362278"/>
            <a:ext cx="985821" cy="98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5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4" y="0"/>
            <a:ext cx="12204700" cy="68508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15.04.21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Banerjee, CERN BE-EA-LE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839368" y="2695074"/>
            <a:ext cx="7357978" cy="853991"/>
          </a:xfrm>
          <a:prstGeom prst="rect">
            <a:avLst/>
          </a:prstGeom>
        </p:spPr>
        <p:txBody>
          <a:bodyPr/>
          <a:lstStyle>
            <a:lvl1pPr>
              <a:defRPr sz="4800" baseline="0">
                <a:solidFill>
                  <a:srgbClr val="5AA3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45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13250"/>
            <a:ext cx="10515600" cy="741780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rgbClr val="5AA3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838200" y="1358241"/>
            <a:ext cx="10515600" cy="4705675"/>
          </a:xfrm>
          <a:prstGeom prst="rect">
            <a:avLst/>
          </a:prstGeom>
        </p:spPr>
        <p:txBody>
          <a:bodyPr lIns="108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6000">
              <a:spcBef>
                <a:spcPts val="900"/>
              </a:spcBef>
              <a:buClr>
                <a:schemeClr val="bg1">
                  <a:lumMod val="75000"/>
                </a:schemeClr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59400" indent="0">
              <a:spcBef>
                <a:spcPts val="900"/>
              </a:spcBef>
              <a:buClr>
                <a:schemeClr val="bg1">
                  <a:lumMod val="75000"/>
                </a:schemeClr>
              </a:buClr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2571EC-9B1F-4FEB-98C4-305A72F8CB96}"/>
              </a:ext>
            </a:extLst>
          </p:cNvPr>
          <p:cNvCxnSpPr/>
          <p:nvPr userDrawn="1"/>
        </p:nvCxnSpPr>
        <p:spPr>
          <a:xfrm>
            <a:off x="838200" y="1227962"/>
            <a:ext cx="10515600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2841653-6A75-814C-BDB6-C8A2E42E82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0EA4DCB-D859-1D4E-AEC5-732BE67C65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B24E51F-70A4-1E48-9709-3725F129BF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663ED-FD72-B949-A298-C18DC2CF8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9792" y="6234056"/>
            <a:ext cx="489729" cy="48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4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Banerjee, CERN BE-EA-LE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13250"/>
            <a:ext cx="10515600" cy="741780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rgbClr val="5AA3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838200" y="1356363"/>
            <a:ext cx="5097380" cy="4705675"/>
          </a:xfrm>
          <a:prstGeom prst="rect">
            <a:avLst/>
          </a:prstGeom>
        </p:spPr>
        <p:txBody>
          <a:bodyPr lIns="108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6000">
              <a:spcBef>
                <a:spcPts val="900"/>
              </a:spcBef>
              <a:buClr>
                <a:schemeClr val="bg1">
                  <a:lumMod val="75000"/>
                </a:schemeClr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88000">
              <a:spcBef>
                <a:spcPts val="900"/>
              </a:spcBef>
              <a:buClr>
                <a:schemeClr val="bg1">
                  <a:lumMod val="75000"/>
                </a:schemeClr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6256420" y="1356363"/>
            <a:ext cx="5097380" cy="4705675"/>
          </a:xfrm>
          <a:prstGeom prst="rect">
            <a:avLst/>
          </a:prstGeom>
        </p:spPr>
        <p:txBody>
          <a:bodyPr lIns="108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6000">
              <a:spcBef>
                <a:spcPts val="900"/>
              </a:spcBef>
              <a:buClr>
                <a:schemeClr val="bg1">
                  <a:lumMod val="75000"/>
                </a:schemeClr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88000">
              <a:spcBef>
                <a:spcPts val="900"/>
              </a:spcBef>
              <a:buClr>
                <a:schemeClr val="bg1">
                  <a:lumMod val="75000"/>
                </a:schemeClr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E33D7A-4616-4BB5-90CF-38CED4FBB781}"/>
              </a:ext>
            </a:extLst>
          </p:cNvPr>
          <p:cNvCxnSpPr/>
          <p:nvPr userDrawn="1"/>
        </p:nvCxnSpPr>
        <p:spPr>
          <a:xfrm>
            <a:off x="838200" y="1227962"/>
            <a:ext cx="10515600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235942F-7174-1548-90C9-B8BC0A81F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9792" y="6234056"/>
            <a:ext cx="489729" cy="48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8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Banerjee, CERN BE-EA-LE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18865E-2F01-CC43-9FE7-10A31D1848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9792" y="6234056"/>
            <a:ext cx="489729" cy="48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9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Banerjee, CERN BE-EA-LE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"/>
          <a:stretch/>
        </p:blipFill>
        <p:spPr>
          <a:xfrm>
            <a:off x="0" y="0"/>
            <a:ext cx="12197348" cy="6850871"/>
          </a:xfrm>
          <a:prstGeom prst="rect">
            <a:avLst/>
          </a:prstGeom>
        </p:spPr>
      </p:pic>
      <p:pic>
        <p:nvPicPr>
          <p:cNvPr id="6" name="Picture 5" descr="2015-01-13_CERN_ENdept 36% h32mm 300dpi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61"/>
          <a:stretch/>
        </p:blipFill>
        <p:spPr>
          <a:xfrm>
            <a:off x="7932375" y="4831585"/>
            <a:ext cx="1721292" cy="133401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572FF80-95B7-F74B-A3DA-AF70AE9C4A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16217" y="4920662"/>
            <a:ext cx="1161333" cy="11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3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09601" y="1260000"/>
            <a:ext cx="10968567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  <p:pic>
        <p:nvPicPr>
          <p:cNvPr id="8" name="Picture 7" descr="Home">
            <a:extLst>
              <a:ext uri="{FF2B5EF4-FFF2-40B4-BE49-F238E27FC236}">
                <a16:creationId xmlns:a16="http://schemas.microsoft.com/office/drawing/2014/main" id="{7BEAE4DB-07BC-F145-B7B4-A91F0C0DB4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3912" y="6357091"/>
            <a:ext cx="384561" cy="28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0921448-3278-B542-A6B5-D5B60E15E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1172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6335713"/>
            <a:ext cx="15367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traight Connector 7"/>
          <p:cNvSpPr/>
          <p:nvPr/>
        </p:nvSpPr>
        <p:spPr>
          <a:xfrm>
            <a:off x="609599" y="6286500"/>
            <a:ext cx="10968568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txBody>
          <a:bodyPr lIns="45719" rIns="45719"/>
          <a:lstStyle/>
          <a:p>
            <a:pPr>
              <a:defRPr sz="1600">
                <a:latin typeface="Corbel"/>
                <a:ea typeface="Corbel"/>
                <a:cs typeface="Corbel"/>
                <a:sym typeface="Corbel"/>
              </a:defRPr>
            </a:pPr>
            <a:endParaRPr sz="1600"/>
          </a:p>
        </p:txBody>
      </p:sp>
      <p:sp>
        <p:nvSpPr>
          <p:cNvPr id="97" name="Straight Connector 3"/>
          <p:cNvSpPr/>
          <p:nvPr/>
        </p:nvSpPr>
        <p:spPr>
          <a:xfrm>
            <a:off x="609599" y="1060450"/>
            <a:ext cx="10968568" cy="1"/>
          </a:xfrm>
          <a:prstGeom prst="line">
            <a:avLst/>
          </a:prstGeom>
          <a:ln w="3175">
            <a:solidFill>
              <a:schemeClr val="accent1"/>
            </a:solidFill>
          </a:ln>
        </p:spPr>
        <p:txBody>
          <a:bodyPr lIns="45719" rIns="45719"/>
          <a:lstStyle/>
          <a:p>
            <a:pPr>
              <a:defRPr sz="1600">
                <a:latin typeface="Corbel"/>
                <a:ea typeface="Corbel"/>
                <a:cs typeface="Corbel"/>
                <a:sym typeface="Corbel"/>
              </a:defRPr>
            </a:pPr>
            <a:endParaRPr sz="1600"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09599" y="233363"/>
            <a:ext cx="10968568" cy="81121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4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245523"/>
            <a:ext cx="10968568" cy="5028280"/>
          </a:xfrm>
          <a:prstGeom prst="rect">
            <a:avLst/>
          </a:prstGeom>
        </p:spPr>
        <p:txBody>
          <a:bodyPr lIns="45719" tIns="45719" rIns="45719" bIns="45719"/>
          <a:lstStyle>
            <a:lvl1pPr marL="152977" indent="-152977">
              <a:defRPr sz="2000"/>
            </a:lvl1pPr>
            <a:lvl2pPr marL="363538" indent="-190500">
              <a:defRPr sz="2000"/>
            </a:lvl2pPr>
            <a:lvl3pPr marL="533047" indent="-186972">
              <a:defRPr sz="2000"/>
            </a:lvl3pPr>
            <a:lvl4pPr marL="736600" indent="-222250">
              <a:defRPr sz="2000"/>
            </a:lvl4pPr>
            <a:lvl5pPr marL="917575" indent="-234950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8080" y="6436043"/>
            <a:ext cx="274321" cy="20574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13381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73684" y="6356350"/>
            <a:ext cx="1101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15.04.21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645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04" y="6356350"/>
            <a:ext cx="669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AA3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51B33-829D-47D6-9AAB-F36ECA45A2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2015-01-13_CERN_ENdept 13% h12mm 300dpi.png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" r="51817"/>
          <a:stretch/>
        </p:blipFill>
        <p:spPr>
          <a:xfrm>
            <a:off x="743578" y="6259286"/>
            <a:ext cx="669757" cy="51218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38200" y="6176963"/>
            <a:ext cx="10515600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09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2" r:id="rId4"/>
    <p:sldLayoutId id="2147483655" r:id="rId5"/>
    <p:sldLayoutId id="2147483654" r:id="rId6"/>
    <p:sldLayoutId id="2147483657" r:id="rId7"/>
    <p:sldLayoutId id="2147483658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marR="0" indent="-225425" algn="l" defTabSz="914400" rtl="0" eaLnBrk="1" fontAlgn="auto" latinLnBrk="0" hangingPunct="1">
        <a:lnSpc>
          <a:spcPct val="100000"/>
        </a:lnSpc>
        <a:spcBef>
          <a:spcPts val="900"/>
        </a:spcBef>
        <a:spcAft>
          <a:spcPts val="0"/>
        </a:spcAft>
        <a:buClr>
          <a:srgbClr val="5AA3D9"/>
        </a:buClr>
        <a:buSzPct val="100000"/>
        <a:buFont typeface="Arial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marR="0" indent="-228600" algn="l" defTabSz="914400" rtl="0" eaLnBrk="1" fontAlgn="auto" latinLnBrk="0" hangingPunct="1">
        <a:lnSpc>
          <a:spcPct val="100000"/>
        </a:lnSpc>
        <a:spcBef>
          <a:spcPts val="900"/>
        </a:spcBef>
        <a:spcAft>
          <a:spcPts val="0"/>
        </a:spcAft>
        <a:buClr>
          <a:srgbClr val="FFFFFF">
            <a:lumMod val="75000"/>
          </a:srgbClr>
        </a:buClr>
        <a:buSzPct val="100000"/>
        <a:buFont typeface="Arial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marR="0" indent="-225425" algn="l" defTabSz="914400" rtl="0" eaLnBrk="1" fontAlgn="auto" latinLnBrk="0" hangingPunct="1">
        <a:lnSpc>
          <a:spcPct val="100000"/>
        </a:lnSpc>
        <a:spcBef>
          <a:spcPts val="900"/>
        </a:spcBef>
        <a:spcAft>
          <a:spcPts val="0"/>
        </a:spcAft>
        <a:buClr>
          <a:srgbClr val="FFFFFF">
            <a:lumMod val="75000"/>
          </a:srgbClr>
        </a:buClr>
        <a:buSzPct val="100000"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676885/files/SPSC-P-360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676885/files/SPSC-P-360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02356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bc.web.cern.ch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10" Type="http://schemas.openxmlformats.org/officeDocument/2006/relationships/image" Target="../media/image40.emf"/><Relationship Id="rId4" Type="http://schemas.openxmlformats.org/officeDocument/2006/relationships/image" Target="../media/image34.png"/><Relationship Id="rId9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10" Type="http://schemas.openxmlformats.org/officeDocument/2006/relationships/image" Target="../media/image40.emf"/><Relationship Id="rId4" Type="http://schemas.openxmlformats.org/officeDocument/2006/relationships/image" Target="../media/image34.png"/><Relationship Id="rId9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9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hyperlink" Target="https://cds.cern.ch/record/2676885" TargetMode="External"/><Relationship Id="rId7" Type="http://schemas.openxmlformats.org/officeDocument/2006/relationships/hyperlink" Target="https://cds.cern.ch/record/2676885" TargetMode="External"/><Relationship Id="rId2" Type="http://schemas.openxmlformats.org/officeDocument/2006/relationships/hyperlink" Target="https://cds.cern.ch/record/228695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ds.cern.ch/record/2286954" TargetMode="External"/><Relationship Id="rId5" Type="http://schemas.openxmlformats.org/officeDocument/2006/relationships/hyperlink" Target="https://cds.cern.ch/record/2677471" TargetMode="External"/><Relationship Id="rId10" Type="http://schemas.openxmlformats.org/officeDocument/2006/relationships/hyperlink" Target="https://cds.cern.ch/record/2677471" TargetMode="External"/><Relationship Id="rId4" Type="http://schemas.openxmlformats.org/officeDocument/2006/relationships/hyperlink" Target="https://cds.cern.ch/record/2653581" TargetMode="External"/><Relationship Id="rId9" Type="http://schemas.openxmlformats.org/officeDocument/2006/relationships/hyperlink" Target="https://cds.cern.ch/record/2653581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news.fnal.gov/2021/04/first-results-from-fermilabs-muon-g-2-experiment-strengthen-evidence-of-new-physics/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677471/files/SPSC-I-252.pdf" TargetMode="External"/><Relationship Id="rId2" Type="http://schemas.openxmlformats.org/officeDocument/2006/relationships/hyperlink" Target="https://indico.cern.ch/event/1002356/contributions/4229533/attachments/2199143/3719030/MUonE_GAbbiendi_PBC-workshop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rxiv.org/abs/2102.11111" TargetMode="External"/><Relationship Id="rId5" Type="http://schemas.openxmlformats.org/officeDocument/2006/relationships/hyperlink" Target="https://pos.sissa.it/390/223" TargetMode="Externa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9816-6F2A-4873-B3B5-56956B01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18" y="1230949"/>
            <a:ext cx="8108178" cy="1826363"/>
          </a:xfrm>
        </p:spPr>
        <p:txBody>
          <a:bodyPr>
            <a:normAutofit/>
          </a:bodyPr>
          <a:lstStyle/>
          <a:p>
            <a:r>
              <a:rPr lang="en-GB" sz="2800" dirty="0"/>
              <a:t>Studies performed for the EHN2 Beamline at CERN for next generation muon beam experiments</a:t>
            </a:r>
            <a:endParaRPr lang="fr-FR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92B36-17A1-4A26-ABDC-29F9DB465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500" dirty="0"/>
              <a:t>D. </a:t>
            </a:r>
            <a:r>
              <a:rPr lang="fr-FR" sz="2500" dirty="0" err="1"/>
              <a:t>Banerjee</a:t>
            </a:r>
            <a:endParaRPr lang="fr-FR" sz="2500" dirty="0"/>
          </a:p>
          <a:p>
            <a:r>
              <a:rPr lang="fr-FR" sz="2500" dirty="0"/>
              <a:t>CERN BE-EA-LE</a:t>
            </a:r>
          </a:p>
        </p:txBody>
      </p:sp>
    </p:spTree>
    <p:extLst>
      <p:ext uri="{BB962C8B-B14F-4D97-AF65-F5344CB8AC3E}">
        <p14:creationId xmlns:p14="http://schemas.microsoft.com/office/powerpoint/2010/main" val="1293547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Proposals for the EHN2 Beamline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507A5-D3A2-3949-8DAB-4AFBC0A70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US"/>
              <a:t>D. Banerjee, CERN BE-EA-LE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41B3-48C9-954A-8B69-086BB15E7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358241"/>
            <a:ext cx="10590461" cy="470567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700" dirty="0"/>
              <a:t>Several projects for the ENH2 beamline in the CERN North Area have been proposed in context of PBC :</a:t>
            </a:r>
          </a:p>
          <a:p>
            <a:pPr lvl="1">
              <a:spcBef>
                <a:spcPts val="300"/>
              </a:spcBef>
            </a:pPr>
            <a:r>
              <a:rPr lang="en-GB" sz="1700" dirty="0"/>
              <a:t>Successor to the COMPASS experiment - </a:t>
            </a:r>
            <a:r>
              <a:rPr lang="en-GB" sz="1700" b="1" dirty="0">
                <a:solidFill>
                  <a:srgbClr val="C00000"/>
                </a:solidFill>
              </a:rPr>
              <a:t>A QCD Facility (AMBER)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17CEC8-DFB9-C643-8DFB-4E36BCC9FE3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9887C-BBB8-AE41-B6B8-9EF73C4D407D}"/>
              </a:ext>
            </a:extLst>
          </p:cNvPr>
          <p:cNvSpPr txBox="1"/>
          <p:nvPr/>
        </p:nvSpPr>
        <p:spPr>
          <a:xfrm>
            <a:off x="10256202" y="410100"/>
            <a:ext cx="1172458" cy="369332"/>
          </a:xfrm>
          <a:prstGeom prst="rect">
            <a:avLst/>
          </a:prstGeom>
          <a:solidFill>
            <a:srgbClr val="00B0F0"/>
          </a:solidFill>
          <a:ln w="15875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AMBER</a:t>
            </a: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F2927C8F-E179-A54A-B3C4-A64A070EA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04" y="1962659"/>
            <a:ext cx="6085392" cy="42039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BDA03A-2B28-6F47-9945-D37F53DD67F3}"/>
              </a:ext>
            </a:extLst>
          </p:cNvPr>
          <p:cNvSpPr txBox="1"/>
          <p:nvPr/>
        </p:nvSpPr>
        <p:spPr>
          <a:xfrm>
            <a:off x="7267742" y="2275114"/>
            <a:ext cx="49242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Very rich QCD physics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Aims to address fundamental issues of strong interactions in the medium and long-term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Proposed measurements cover a wide range of Q</a:t>
            </a:r>
            <a:r>
              <a:rPr lang="en-GB" sz="1500" baseline="30000" dirty="0"/>
              <a:t>2 </a:t>
            </a:r>
            <a:r>
              <a:rPr lang="en-GB" sz="1500" dirty="0"/>
              <a:t>and will firstly concentrate on: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500" dirty="0"/>
              <a:t>Measurement of the </a:t>
            </a:r>
            <a:r>
              <a:rPr lang="en-GB" sz="1500" dirty="0">
                <a:solidFill>
                  <a:srgbClr val="C00000"/>
                </a:solidFill>
              </a:rPr>
              <a:t>proton charge radius </a:t>
            </a:r>
            <a:r>
              <a:rPr lang="en-GB" sz="1500" dirty="0"/>
              <a:t>through elastic muon-proton scattering </a:t>
            </a:r>
            <a:r>
              <a:rPr lang="en-GB" sz="1500" dirty="0">
                <a:sym typeface="Wingdings" pitchFamily="2" charset="2"/>
              </a:rPr>
              <a:t>to address the proton radius puzzle.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500" dirty="0">
                <a:sym typeface="Wingdings" pitchFamily="2" charset="2"/>
              </a:rPr>
              <a:t>Study of the pion structure via the </a:t>
            </a:r>
            <a:r>
              <a:rPr lang="en-GB" sz="1500" dirty="0" err="1">
                <a:sym typeface="Wingdings" pitchFamily="2" charset="2"/>
              </a:rPr>
              <a:t>Drell</a:t>
            </a:r>
            <a:r>
              <a:rPr lang="en-GB" sz="1500" dirty="0">
                <a:sym typeface="Wingdings" pitchFamily="2" charset="2"/>
              </a:rPr>
              <a:t>-Yan process to address the emergence of the proton mass with the massless-ness of the pion in the chiral limit.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500" dirty="0">
                <a:sym typeface="Wingdings" pitchFamily="2" charset="2"/>
              </a:rPr>
              <a:t>Measurement of </a:t>
            </a:r>
            <a:r>
              <a:rPr lang="en-GB" sz="1500" dirty="0">
                <a:solidFill>
                  <a:srgbClr val="C00000"/>
                </a:solidFill>
                <a:sym typeface="Wingdings" pitchFamily="2" charset="2"/>
              </a:rPr>
              <a:t>proton induced anti-proton production cross-section</a:t>
            </a:r>
            <a:r>
              <a:rPr lang="en-GB" sz="1500" dirty="0">
                <a:sym typeface="Wingdings" pitchFamily="2" charset="2"/>
              </a:rPr>
              <a:t> which is crucial for the indirect dark matter detection experiments. </a:t>
            </a:r>
          </a:p>
          <a:p>
            <a:pPr marL="800100" lvl="1" indent="-342900">
              <a:buFont typeface="+mj-lt"/>
              <a:buAutoNum type="arabicPeriod"/>
            </a:pP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18345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Proposals for the EHN2 Beamline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507A5-D3A2-3949-8DAB-4AFBC0A70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US"/>
              <a:t>D. Banerjee, CERN BE-EA-LE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41B3-48C9-954A-8B69-086BB15E7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358241"/>
            <a:ext cx="10590461" cy="470567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700" dirty="0"/>
              <a:t>Several projects for the ENH2 beamline in the CERN North Area have been proposed in context of PBC :</a:t>
            </a:r>
          </a:p>
          <a:p>
            <a:pPr lvl="1">
              <a:spcBef>
                <a:spcPts val="300"/>
              </a:spcBef>
            </a:pPr>
            <a:r>
              <a:rPr lang="en-GB" sz="1700" dirty="0"/>
              <a:t>Successor to the COMPASS experiment - </a:t>
            </a:r>
            <a:r>
              <a:rPr lang="en-GB" sz="1700" b="1" dirty="0">
                <a:solidFill>
                  <a:srgbClr val="C00000"/>
                </a:solidFill>
              </a:rPr>
              <a:t>A QCD Facility (AMBER)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17CEC8-DFB9-C643-8DFB-4E36BCC9FE3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F2927C8F-E179-A54A-B3C4-A64A070EA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04" y="1962659"/>
            <a:ext cx="6085392" cy="42039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B679BC-2397-A847-824F-4D1D2CAA2C8B}"/>
              </a:ext>
            </a:extLst>
          </p:cNvPr>
          <p:cNvSpPr/>
          <p:nvPr/>
        </p:nvSpPr>
        <p:spPr>
          <a:xfrm>
            <a:off x="1164771" y="2394857"/>
            <a:ext cx="5769429" cy="41365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5CB3B-F4B1-6545-8687-B1798CE39EEC}"/>
              </a:ext>
            </a:extLst>
          </p:cNvPr>
          <p:cNvSpPr/>
          <p:nvPr/>
        </p:nvSpPr>
        <p:spPr>
          <a:xfrm>
            <a:off x="1164771" y="3122720"/>
            <a:ext cx="5769429" cy="41365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959469-2C42-8546-8C31-E068B881FE12}"/>
              </a:ext>
            </a:extLst>
          </p:cNvPr>
          <p:cNvSpPr/>
          <p:nvPr/>
        </p:nvSpPr>
        <p:spPr>
          <a:xfrm>
            <a:off x="1153885" y="3850583"/>
            <a:ext cx="5769429" cy="31117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EA14F7-85CD-0741-A611-60A1A9C65C6D}"/>
              </a:ext>
            </a:extLst>
          </p:cNvPr>
          <p:cNvSpPr txBox="1"/>
          <p:nvPr/>
        </p:nvSpPr>
        <p:spPr>
          <a:xfrm>
            <a:off x="7400202" y="2064167"/>
            <a:ext cx="4134760" cy="107721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Phase 1</a:t>
            </a:r>
            <a:r>
              <a:rPr lang="en-GB" dirty="0"/>
              <a:t>: </a:t>
            </a:r>
          </a:p>
          <a:p>
            <a:pPr algn="ctr"/>
            <a:r>
              <a:rPr lang="en-GB" b="1" dirty="0"/>
              <a:t>Requires conventional muon and hadron beams. 2022-2025</a:t>
            </a:r>
          </a:p>
          <a:p>
            <a:pPr algn="ctr"/>
            <a:r>
              <a:rPr lang="en-GB" sz="1000" b="1" dirty="0">
                <a:hlinkClick r:id="rId3"/>
              </a:rPr>
              <a:t>https://</a:t>
            </a:r>
            <a:r>
              <a:rPr lang="en-GB" sz="1000" b="1" dirty="0" err="1">
                <a:hlinkClick r:id="rId3"/>
              </a:rPr>
              <a:t>cds.cern.ch</a:t>
            </a:r>
            <a:r>
              <a:rPr lang="en-GB" sz="1000" b="1" dirty="0">
                <a:hlinkClick r:id="rId3"/>
              </a:rPr>
              <a:t>/record/2676885/files/SPSC-P-360.pdf</a:t>
            </a:r>
            <a:endParaRPr lang="en-GB" sz="1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4D11C2-0AE9-1440-9D0B-45E10AD220A9}"/>
              </a:ext>
            </a:extLst>
          </p:cNvPr>
          <p:cNvSpPr txBox="1"/>
          <p:nvPr/>
        </p:nvSpPr>
        <p:spPr>
          <a:xfrm>
            <a:off x="7400202" y="3189594"/>
            <a:ext cx="4134760" cy="1200329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Phase 2</a:t>
            </a:r>
            <a:r>
              <a:rPr lang="en-GB" dirty="0"/>
              <a:t> : </a:t>
            </a:r>
          </a:p>
          <a:p>
            <a:pPr algn="ctr"/>
            <a:r>
              <a:rPr lang="en-GB" b="1" dirty="0"/>
              <a:t>Requires conventional and RF separated hadron and muon beams. 2026 and beyond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FDFD1E-B7A0-B345-8AD3-14D525525C15}"/>
              </a:ext>
            </a:extLst>
          </p:cNvPr>
          <p:cNvSpPr txBox="1"/>
          <p:nvPr/>
        </p:nvSpPr>
        <p:spPr>
          <a:xfrm>
            <a:off x="6903997" y="4475962"/>
            <a:ext cx="4788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The RF separated option is currently under study at the CERN BE-EA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A higher intensity hadron beam option is also being studied in collaboration with the CERN RP department for the </a:t>
            </a:r>
            <a:r>
              <a:rPr lang="en-GB" sz="1500" dirty="0" err="1"/>
              <a:t>Drell</a:t>
            </a:r>
            <a:r>
              <a:rPr lang="en-GB" sz="1500" dirty="0"/>
              <a:t> Yan runs.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ym typeface="Wingdings" pitchFamily="2" charset="2"/>
              </a:rPr>
              <a:t>This talk will focus on the measurements requiring µ beam.</a:t>
            </a:r>
          </a:p>
          <a:p>
            <a:pPr marL="800100" lvl="1" indent="-342900">
              <a:buFont typeface="+mj-lt"/>
              <a:buAutoNum type="arabicPeriod"/>
            </a:pPr>
            <a:endParaRPr lang="en-GB" sz="1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F89127-0634-C146-83E8-AFF155EEB48B}"/>
              </a:ext>
            </a:extLst>
          </p:cNvPr>
          <p:cNvSpPr txBox="1"/>
          <p:nvPr/>
        </p:nvSpPr>
        <p:spPr>
          <a:xfrm>
            <a:off x="10256202" y="410100"/>
            <a:ext cx="1172458" cy="369332"/>
          </a:xfrm>
          <a:prstGeom prst="rect">
            <a:avLst/>
          </a:prstGeom>
          <a:solidFill>
            <a:srgbClr val="00B0F0"/>
          </a:solidFill>
          <a:ln w="15875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AMBER</a:t>
            </a:r>
          </a:p>
        </p:txBody>
      </p:sp>
    </p:spTree>
    <p:extLst>
      <p:ext uri="{BB962C8B-B14F-4D97-AF65-F5344CB8AC3E}">
        <p14:creationId xmlns:p14="http://schemas.microsoft.com/office/powerpoint/2010/main" val="2493075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Proposals for the EHN2 Beamline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507A5-D3A2-3949-8DAB-4AFBC0A70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US"/>
              <a:t>D. Banerjee, CERN BE-EA-LE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41B3-48C9-954A-8B69-086BB15E7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358241"/>
            <a:ext cx="10590461" cy="470567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700" dirty="0"/>
              <a:t>Several projects for the ENH2 beamline in the CERN North Area have been proposed in context of PBC :</a:t>
            </a:r>
          </a:p>
          <a:p>
            <a:pPr lvl="1">
              <a:spcBef>
                <a:spcPts val="300"/>
              </a:spcBef>
            </a:pPr>
            <a:r>
              <a:rPr lang="en-GB" sz="1700" dirty="0"/>
              <a:t>Successor to the COMPASS experiment - </a:t>
            </a:r>
            <a:r>
              <a:rPr lang="en-GB" sz="1700" b="1" dirty="0">
                <a:solidFill>
                  <a:srgbClr val="C00000"/>
                </a:solidFill>
              </a:rPr>
              <a:t>A QCD Facility (AMBER)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17CEC8-DFB9-C643-8DFB-4E36BCC9FE3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F2927C8F-E179-A54A-B3C4-A64A070EA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04" y="1962659"/>
            <a:ext cx="6085392" cy="42039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B679BC-2397-A847-824F-4D1D2CAA2C8B}"/>
              </a:ext>
            </a:extLst>
          </p:cNvPr>
          <p:cNvSpPr/>
          <p:nvPr/>
        </p:nvSpPr>
        <p:spPr>
          <a:xfrm>
            <a:off x="1164771" y="2394857"/>
            <a:ext cx="5769429" cy="41365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5CB3B-F4B1-6545-8687-B1798CE39EEC}"/>
              </a:ext>
            </a:extLst>
          </p:cNvPr>
          <p:cNvSpPr/>
          <p:nvPr/>
        </p:nvSpPr>
        <p:spPr>
          <a:xfrm>
            <a:off x="1164771" y="3122720"/>
            <a:ext cx="5769429" cy="41365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959469-2C42-8546-8C31-E068B881FE12}"/>
              </a:ext>
            </a:extLst>
          </p:cNvPr>
          <p:cNvSpPr/>
          <p:nvPr/>
        </p:nvSpPr>
        <p:spPr>
          <a:xfrm>
            <a:off x="1153885" y="3850583"/>
            <a:ext cx="5769429" cy="31117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EA14F7-85CD-0741-A611-60A1A9C65C6D}"/>
              </a:ext>
            </a:extLst>
          </p:cNvPr>
          <p:cNvSpPr txBox="1"/>
          <p:nvPr/>
        </p:nvSpPr>
        <p:spPr>
          <a:xfrm>
            <a:off x="7400202" y="2064167"/>
            <a:ext cx="4134760" cy="107721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Phase 1</a:t>
            </a:r>
            <a:r>
              <a:rPr lang="en-GB" dirty="0"/>
              <a:t>: </a:t>
            </a:r>
          </a:p>
          <a:p>
            <a:pPr algn="ctr"/>
            <a:r>
              <a:rPr lang="en-GB" b="1" dirty="0"/>
              <a:t>Requires conventional muon and hadron beams. 2022-2025</a:t>
            </a:r>
          </a:p>
          <a:p>
            <a:pPr algn="ctr"/>
            <a:r>
              <a:rPr lang="en-GB" sz="1000" b="1" dirty="0">
                <a:hlinkClick r:id="rId3"/>
              </a:rPr>
              <a:t>https://</a:t>
            </a:r>
            <a:r>
              <a:rPr lang="en-GB" sz="1000" b="1" dirty="0" err="1">
                <a:hlinkClick r:id="rId3"/>
              </a:rPr>
              <a:t>cds.cern.ch</a:t>
            </a:r>
            <a:r>
              <a:rPr lang="en-GB" sz="1000" b="1" dirty="0">
                <a:hlinkClick r:id="rId3"/>
              </a:rPr>
              <a:t>/record/2676885/files/SPSC-P-360.pdf</a:t>
            </a:r>
            <a:endParaRPr lang="en-GB" sz="1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4D11C2-0AE9-1440-9D0B-45E10AD220A9}"/>
              </a:ext>
            </a:extLst>
          </p:cNvPr>
          <p:cNvSpPr txBox="1"/>
          <p:nvPr/>
        </p:nvSpPr>
        <p:spPr>
          <a:xfrm>
            <a:off x="7400202" y="3189594"/>
            <a:ext cx="4134760" cy="1200329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Phase 2</a:t>
            </a:r>
            <a:r>
              <a:rPr lang="en-GB" dirty="0"/>
              <a:t> : </a:t>
            </a:r>
          </a:p>
          <a:p>
            <a:pPr algn="ctr"/>
            <a:r>
              <a:rPr lang="en-GB" b="1" dirty="0"/>
              <a:t>Requires conventional and RF separated hadron and muon beams. 2026 and beyond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FDFD1E-B7A0-B345-8AD3-14D525525C15}"/>
              </a:ext>
            </a:extLst>
          </p:cNvPr>
          <p:cNvSpPr txBox="1"/>
          <p:nvPr/>
        </p:nvSpPr>
        <p:spPr>
          <a:xfrm>
            <a:off x="6903997" y="4475962"/>
            <a:ext cx="4788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The RF separated option is currently under study at the CERN BE-EA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A higher intensity hadron beam option is also being studied in collaboration with the CERN RP department for the </a:t>
            </a:r>
            <a:r>
              <a:rPr lang="en-GB" sz="1500" dirty="0" err="1"/>
              <a:t>Drell</a:t>
            </a:r>
            <a:r>
              <a:rPr lang="en-GB" sz="1500" dirty="0"/>
              <a:t> Yan runs.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ym typeface="Wingdings" pitchFamily="2" charset="2"/>
              </a:rPr>
              <a:t>This talk will focus on the measurements requiring µ beam.</a:t>
            </a:r>
          </a:p>
          <a:p>
            <a:pPr marL="800100" lvl="1" indent="-342900">
              <a:buFont typeface="+mj-lt"/>
              <a:buAutoNum type="arabicPeriod"/>
            </a:pPr>
            <a:endParaRPr lang="en-GB" sz="1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247473-8E73-E147-92F4-C2E5A4334181}"/>
              </a:ext>
            </a:extLst>
          </p:cNvPr>
          <p:cNvSpPr txBox="1"/>
          <p:nvPr/>
        </p:nvSpPr>
        <p:spPr>
          <a:xfrm rot="20033793">
            <a:off x="2527792" y="3422638"/>
            <a:ext cx="6378669" cy="646331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AMBER Phase 1 has been approved by the Research Board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Actual Beamtimes are subject to separate approval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B866A5-7FB0-B447-92B3-1B019E15C722}"/>
              </a:ext>
            </a:extLst>
          </p:cNvPr>
          <p:cNvSpPr txBox="1"/>
          <p:nvPr/>
        </p:nvSpPr>
        <p:spPr>
          <a:xfrm>
            <a:off x="10256202" y="410100"/>
            <a:ext cx="1172458" cy="369332"/>
          </a:xfrm>
          <a:prstGeom prst="rect">
            <a:avLst/>
          </a:prstGeom>
          <a:solidFill>
            <a:srgbClr val="00B0F0"/>
          </a:solidFill>
          <a:ln w="15875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AMBER</a:t>
            </a:r>
          </a:p>
        </p:txBody>
      </p:sp>
    </p:spTree>
    <p:extLst>
      <p:ext uri="{BB962C8B-B14F-4D97-AF65-F5344CB8AC3E}">
        <p14:creationId xmlns:p14="http://schemas.microsoft.com/office/powerpoint/2010/main" val="1479489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oy, light&#10;&#10;Description automatically generated">
            <a:extLst>
              <a:ext uri="{FF2B5EF4-FFF2-40B4-BE49-F238E27FC236}">
                <a16:creationId xmlns:a16="http://schemas.microsoft.com/office/drawing/2014/main" id="{191BFE59-E668-E64C-854A-8C69BB172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57"/>
          <a:stretch/>
        </p:blipFill>
        <p:spPr>
          <a:xfrm>
            <a:off x="1202494" y="2672702"/>
            <a:ext cx="5386658" cy="3434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Proposals for the EHN2 Beamline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507A5-D3A2-3949-8DAB-4AFBC0A70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US"/>
              <a:t>D. Banerjee, CERN BE-EA-LE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41B3-48C9-954A-8B69-086BB15E7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358241"/>
            <a:ext cx="10590461" cy="470567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700" dirty="0"/>
              <a:t>Several projects for the ENH2 beamline in the CERN North Area have been proposed in context of PBC :</a:t>
            </a:r>
          </a:p>
          <a:p>
            <a:pPr lvl="1">
              <a:spcBef>
                <a:spcPts val="300"/>
              </a:spcBef>
            </a:pPr>
            <a:r>
              <a:rPr lang="en-GB" sz="1700" b="1" dirty="0">
                <a:solidFill>
                  <a:srgbClr val="C00000"/>
                </a:solidFill>
              </a:rPr>
              <a:t>AMBER Proton radius</a:t>
            </a:r>
            <a:r>
              <a:rPr lang="en-GB" sz="1700" dirty="0"/>
              <a:t> measurement – Requirements :</a:t>
            </a:r>
          </a:p>
          <a:p>
            <a:pPr lvl="2">
              <a:spcBef>
                <a:spcPts val="300"/>
              </a:spcBef>
            </a:pPr>
            <a:r>
              <a:rPr lang="en-GB" sz="1700" dirty="0"/>
              <a:t>COMPASS currently occupies the EHN2 hall with a 55 m long setup.</a:t>
            </a:r>
          </a:p>
          <a:p>
            <a:pPr lvl="2">
              <a:spcBef>
                <a:spcPts val="300"/>
              </a:spcBef>
            </a:pPr>
            <a:r>
              <a:rPr lang="en-GB" sz="1700" dirty="0"/>
              <a:t>In 2021 they aim to do a test run for their proton radius measurement with the TPC and 160 GeV/c µ beam requiring a space of about 9 m.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17CEC8-DFB9-C643-8DFB-4E36BCC9FE3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1A3B05-BBD1-FC48-919B-AA476DC6A58F}"/>
              </a:ext>
            </a:extLst>
          </p:cNvPr>
          <p:cNvSpPr txBox="1"/>
          <p:nvPr/>
        </p:nvSpPr>
        <p:spPr>
          <a:xfrm>
            <a:off x="9586446" y="2962256"/>
            <a:ext cx="1172458" cy="369332"/>
          </a:xfrm>
          <a:prstGeom prst="rect">
            <a:avLst/>
          </a:prstGeom>
          <a:solidFill>
            <a:srgbClr val="00B0F0"/>
          </a:solidFill>
          <a:ln w="15875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AMBER</a:t>
            </a:r>
          </a:p>
        </p:txBody>
      </p:sp>
      <p:pic>
        <p:nvPicPr>
          <p:cNvPr id="15" name="Picture 14" descr="A picture containing toy, light&#10;&#10;Description automatically generated">
            <a:extLst>
              <a:ext uri="{FF2B5EF4-FFF2-40B4-BE49-F238E27FC236}">
                <a16:creationId xmlns:a16="http://schemas.microsoft.com/office/drawing/2014/main" id="{E41BE423-092E-974D-A90D-A052D75A5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493"/>
          <a:stretch/>
        </p:blipFill>
        <p:spPr>
          <a:xfrm>
            <a:off x="5602848" y="4574433"/>
            <a:ext cx="5386658" cy="72233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782CFF2-B18A-3A48-A2CC-1F8673BFF261}"/>
              </a:ext>
            </a:extLst>
          </p:cNvPr>
          <p:cNvCxnSpPr>
            <a:cxnSpLocks/>
          </p:cNvCxnSpPr>
          <p:nvPr/>
        </p:nvCxnSpPr>
        <p:spPr>
          <a:xfrm>
            <a:off x="5754029" y="4389990"/>
            <a:ext cx="5004875" cy="0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A02A0FF-D7D2-8F4F-9383-FD0F1171937A}"/>
              </a:ext>
            </a:extLst>
          </p:cNvPr>
          <p:cNvSpPr txBox="1"/>
          <p:nvPr/>
        </p:nvSpPr>
        <p:spPr>
          <a:xfrm>
            <a:off x="8118088" y="3980985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9 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2376BC-AFC1-5C42-8447-1413E5C1D586}"/>
              </a:ext>
            </a:extLst>
          </p:cNvPr>
          <p:cNvCxnSpPr>
            <a:cxnSpLocks/>
          </p:cNvCxnSpPr>
          <p:nvPr/>
        </p:nvCxnSpPr>
        <p:spPr>
          <a:xfrm>
            <a:off x="7895063" y="5178010"/>
            <a:ext cx="750734" cy="0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1F8B44-EE21-7E4F-B5F9-07651BAA5BA0}"/>
              </a:ext>
            </a:extLst>
          </p:cNvPr>
          <p:cNvCxnSpPr>
            <a:cxnSpLocks/>
          </p:cNvCxnSpPr>
          <p:nvPr/>
        </p:nvCxnSpPr>
        <p:spPr>
          <a:xfrm>
            <a:off x="9099395" y="5178137"/>
            <a:ext cx="1659509" cy="0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F70FAF-4CF4-924F-B637-EBBDF1F9DE43}"/>
              </a:ext>
            </a:extLst>
          </p:cNvPr>
          <p:cNvCxnSpPr>
            <a:cxnSpLocks/>
          </p:cNvCxnSpPr>
          <p:nvPr/>
        </p:nvCxnSpPr>
        <p:spPr>
          <a:xfrm>
            <a:off x="5835804" y="5200312"/>
            <a:ext cx="1635513" cy="0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DCF6A56-4574-9943-B197-C36485ADBB82}"/>
              </a:ext>
            </a:extLst>
          </p:cNvPr>
          <p:cNvSpPr txBox="1"/>
          <p:nvPr/>
        </p:nvSpPr>
        <p:spPr>
          <a:xfrm>
            <a:off x="7987745" y="5186876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2.2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4177F3-431A-144B-940F-5D22958DB1D5}"/>
              </a:ext>
            </a:extLst>
          </p:cNvPr>
          <p:cNvSpPr txBox="1"/>
          <p:nvPr/>
        </p:nvSpPr>
        <p:spPr>
          <a:xfrm>
            <a:off x="6394868" y="5172513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3 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EE23D7-460A-A143-87F3-EF022B99DEF5}"/>
              </a:ext>
            </a:extLst>
          </p:cNvPr>
          <p:cNvSpPr txBox="1"/>
          <p:nvPr/>
        </p:nvSpPr>
        <p:spPr>
          <a:xfrm>
            <a:off x="9665294" y="5161205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3 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FB34D7-DC2D-E046-B0D3-81CA3DBE8111}"/>
              </a:ext>
            </a:extLst>
          </p:cNvPr>
          <p:cNvSpPr txBox="1"/>
          <p:nvPr/>
        </p:nvSpPr>
        <p:spPr>
          <a:xfrm>
            <a:off x="7876034" y="4410866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2">
                    <a:lumMod val="10000"/>
                  </a:schemeClr>
                </a:solidFill>
              </a:rPr>
              <a:t>PRM-TPC</a:t>
            </a:r>
          </a:p>
        </p:txBody>
      </p:sp>
    </p:spTree>
    <p:extLst>
      <p:ext uri="{BB962C8B-B14F-4D97-AF65-F5344CB8AC3E}">
        <p14:creationId xmlns:p14="http://schemas.microsoft.com/office/powerpoint/2010/main" val="2380700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Studies and Challenges</a:t>
            </a:r>
          </a:p>
        </p:txBody>
      </p:sp>
      <p:sp>
        <p:nvSpPr>
          <p:cNvPr id="123" name="Slide Number Placeholder 8"/>
          <p:cNvSpPr txBox="1"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25" name="Content Placeholder 1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2000" dirty="0"/>
              <a:t>Most important challenge: Will we be able to run </a:t>
            </a:r>
            <a:r>
              <a:rPr lang="en-GB" sz="2000" dirty="0" err="1"/>
              <a:t>MUonE</a:t>
            </a:r>
            <a:r>
              <a:rPr lang="en-GB" sz="2000" dirty="0"/>
              <a:t> or NA64µ together with COMPASS/AMBER?</a:t>
            </a:r>
          </a:p>
          <a:p>
            <a:r>
              <a:rPr lang="en-GB" sz="2000" dirty="0"/>
              <a:t>Main questions</a:t>
            </a:r>
          </a:p>
          <a:p>
            <a:pPr lvl="1"/>
            <a:r>
              <a:rPr lang="en-GB" sz="2000" dirty="0"/>
              <a:t>Is there enough space?</a:t>
            </a:r>
          </a:p>
          <a:p>
            <a:pPr lvl="1"/>
            <a:r>
              <a:rPr lang="en-GB" sz="2000" dirty="0"/>
              <a:t>Are the physics requirements feasible (e.g. beam size, momentum)?</a:t>
            </a:r>
          </a:p>
          <a:p>
            <a:pPr lvl="1"/>
            <a:r>
              <a:rPr lang="en-GB" sz="2000" dirty="0"/>
              <a:t>Is parallel running feasible ?</a:t>
            </a:r>
          </a:p>
          <a:p>
            <a:r>
              <a:rPr lang="en-GB" sz="2000" dirty="0"/>
              <a:t>Studies were launched by the EHN2 sub-working Group of the Conventional Beams Working Group to address all these questions. 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7C61F-AE33-4442-B1A2-71DC8116CC6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AF364-8D21-F444-893F-9980156F52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92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Studies and Challenges</a:t>
            </a:r>
          </a:p>
        </p:txBody>
      </p:sp>
      <p:sp>
        <p:nvSpPr>
          <p:cNvPr id="123" name="Slide Number Placeholder 8"/>
          <p:cNvSpPr txBox="1"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25" name="Content Placeholder 1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2000" dirty="0"/>
              <a:t>Most important challenge: Will we be able to run </a:t>
            </a:r>
            <a:r>
              <a:rPr lang="en-GB" sz="2000" dirty="0" err="1"/>
              <a:t>MUonE</a:t>
            </a:r>
            <a:r>
              <a:rPr lang="en-GB" sz="2000" dirty="0"/>
              <a:t> or NA64µ together with COMPASS/AMBER?</a:t>
            </a:r>
          </a:p>
          <a:p>
            <a:r>
              <a:rPr lang="en-GB" sz="2000" dirty="0"/>
              <a:t>Main questions</a:t>
            </a:r>
          </a:p>
          <a:p>
            <a:pPr lvl="1"/>
            <a:r>
              <a:rPr lang="en-GB" sz="2000" b="1" dirty="0">
                <a:solidFill>
                  <a:srgbClr val="C00000"/>
                </a:solidFill>
              </a:rPr>
              <a:t>Is there enough space?</a:t>
            </a:r>
          </a:p>
          <a:p>
            <a:pPr lvl="1"/>
            <a:r>
              <a:rPr lang="en-GB" sz="2000" dirty="0"/>
              <a:t>Are the physics requirements feasible (e.g. beam size, momentum)?</a:t>
            </a:r>
          </a:p>
          <a:p>
            <a:pPr lvl="1"/>
            <a:r>
              <a:rPr lang="en-GB" sz="2000" dirty="0"/>
              <a:t>Is parallel running feasible ?</a:t>
            </a:r>
          </a:p>
          <a:p>
            <a:r>
              <a:rPr lang="en-GB" sz="2000" dirty="0"/>
              <a:t>Studies were launched by the EHN2 sub-working Group of the Conventional Beams Working Group to address all these questions.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566AC0-4B25-B542-9359-071F8B2DAC5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876F0-B26E-2C45-BABB-12A3BA46A8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645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6467A-B002-1D46-9EF0-D353F9CC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 required for the installation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6315C-E01F-2647-AC32-D66658B726F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0DD9-EA1C-B942-8EFC-248C1C72D8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459BB-676A-4D4C-982C-FD90D5C613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1C151B33-829D-47D6-9AAB-F36ECA45A282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955081AD-D397-C14F-A534-8256BC8F0F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68626" y="3506269"/>
            <a:ext cx="10515600" cy="2398437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E8B9C6-25EA-E548-B059-239F0A31FE8D}"/>
              </a:ext>
            </a:extLst>
          </p:cNvPr>
          <p:cNvSpPr/>
          <p:nvPr/>
        </p:nvSpPr>
        <p:spPr>
          <a:xfrm>
            <a:off x="768626" y="4412974"/>
            <a:ext cx="4956313" cy="646043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34C67-7E3D-C546-A4D1-5E73DB49D3A9}"/>
              </a:ext>
            </a:extLst>
          </p:cNvPr>
          <p:cNvSpPr/>
          <p:nvPr/>
        </p:nvSpPr>
        <p:spPr>
          <a:xfrm>
            <a:off x="5724939" y="4412974"/>
            <a:ext cx="5451061" cy="646043"/>
          </a:xfrm>
          <a:prstGeom prst="rect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AAA45-12BF-1F4F-BA45-6E72A2346064}"/>
              </a:ext>
            </a:extLst>
          </p:cNvPr>
          <p:cNvSpPr txBox="1"/>
          <p:nvPr/>
        </p:nvSpPr>
        <p:spPr>
          <a:xfrm>
            <a:off x="1168144" y="4823173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002060"/>
                </a:solidFill>
              </a:rPr>
              <a:t>M2 beamline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3B62F6-5A61-FF42-8BED-742457D8293F}"/>
              </a:ext>
            </a:extLst>
          </p:cNvPr>
          <p:cNvSpPr txBox="1"/>
          <p:nvPr/>
        </p:nvSpPr>
        <p:spPr>
          <a:xfrm>
            <a:off x="7863764" y="4384313"/>
            <a:ext cx="10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002060"/>
                </a:solidFill>
              </a:rPr>
              <a:t>COMPASS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1056F7-7A35-6D44-8EFC-DBD634B61722}"/>
              </a:ext>
            </a:extLst>
          </p:cNvPr>
          <p:cNvSpPr txBox="1"/>
          <p:nvPr/>
        </p:nvSpPr>
        <p:spPr>
          <a:xfrm>
            <a:off x="907774" y="1381080"/>
            <a:ext cx="107839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Currently COMPASS occupies the 55 m long EHN2 hall to be used for the approved AMBER </a:t>
            </a:r>
            <a:r>
              <a:rPr lang="en-GB" sz="1700" dirty="0" err="1"/>
              <a:t>Drell</a:t>
            </a:r>
            <a:r>
              <a:rPr lang="en-GB" sz="1700" dirty="0"/>
              <a:t> Yan runs in 2022 and beyond.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Upstream of the COMPASS setup 2 CEDAR detectors are located which will not be used during the 2021 COMPASS </a:t>
            </a:r>
            <a:r>
              <a:rPr lang="en-GB" sz="1700" dirty="0" err="1"/>
              <a:t>transversity</a:t>
            </a:r>
            <a:r>
              <a:rPr lang="en-GB" sz="1700" dirty="0"/>
              <a:t> run.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This 13 m available space was deemed feasible for all three 2021 test runs without any modification to the beamline.</a:t>
            </a:r>
          </a:p>
        </p:txBody>
      </p:sp>
    </p:spTree>
    <p:extLst>
      <p:ext uri="{BB962C8B-B14F-4D97-AF65-F5344CB8AC3E}">
        <p14:creationId xmlns:p14="http://schemas.microsoft.com/office/powerpoint/2010/main" val="414034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6315C-E01F-2647-AC32-D66658B726F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0DD9-EA1C-B942-8EFC-248C1C72D8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459BB-676A-4D4C-982C-FD90D5C613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1C151B33-829D-47D6-9AAB-F36ECA45A282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955081AD-D397-C14F-A534-8256BC8F0F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68626" y="3506269"/>
            <a:ext cx="10515600" cy="2398437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E8B9C6-25EA-E548-B059-239F0A31FE8D}"/>
              </a:ext>
            </a:extLst>
          </p:cNvPr>
          <p:cNvSpPr/>
          <p:nvPr/>
        </p:nvSpPr>
        <p:spPr>
          <a:xfrm>
            <a:off x="768626" y="4412974"/>
            <a:ext cx="4956313" cy="646043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34C67-7E3D-C546-A4D1-5E73DB49D3A9}"/>
              </a:ext>
            </a:extLst>
          </p:cNvPr>
          <p:cNvSpPr/>
          <p:nvPr/>
        </p:nvSpPr>
        <p:spPr>
          <a:xfrm>
            <a:off x="5724939" y="4412974"/>
            <a:ext cx="5451061" cy="646043"/>
          </a:xfrm>
          <a:prstGeom prst="rect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AAA45-12BF-1F4F-BA45-6E72A2346064}"/>
              </a:ext>
            </a:extLst>
          </p:cNvPr>
          <p:cNvSpPr txBox="1"/>
          <p:nvPr/>
        </p:nvSpPr>
        <p:spPr>
          <a:xfrm>
            <a:off x="1168144" y="4823173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002060"/>
                </a:solidFill>
              </a:rPr>
              <a:t>M2 beamline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3B62F6-5A61-FF42-8BED-742457D8293F}"/>
              </a:ext>
            </a:extLst>
          </p:cNvPr>
          <p:cNvSpPr txBox="1"/>
          <p:nvPr/>
        </p:nvSpPr>
        <p:spPr>
          <a:xfrm>
            <a:off x="7863764" y="4384313"/>
            <a:ext cx="10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002060"/>
                </a:solidFill>
              </a:rPr>
              <a:t>COMPASS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3AD96-1438-1341-9237-3C6FCCB3A07E}"/>
              </a:ext>
            </a:extLst>
          </p:cNvPr>
          <p:cNvSpPr/>
          <p:nvPr/>
        </p:nvSpPr>
        <p:spPr>
          <a:xfrm>
            <a:off x="2017642" y="4614117"/>
            <a:ext cx="1570383" cy="3379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43727EF0-AA06-6B41-912A-A865ED4D0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23" y="3506268"/>
            <a:ext cx="7494282" cy="23410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5381F8F-B49F-7449-9D82-6F5A4C61AA97}"/>
              </a:ext>
            </a:extLst>
          </p:cNvPr>
          <p:cNvSpPr/>
          <p:nvPr/>
        </p:nvSpPr>
        <p:spPr>
          <a:xfrm rot="21128782">
            <a:off x="6465833" y="4350900"/>
            <a:ext cx="4219962" cy="271677"/>
          </a:xfrm>
          <a:prstGeom prst="rect">
            <a:avLst/>
          </a:prstGeom>
          <a:solidFill>
            <a:srgbClr val="C00000">
              <a:alpha val="8000"/>
            </a:srgbClr>
          </a:solidFill>
          <a:ln w="25400">
            <a:solidFill>
              <a:srgbClr val="C00000"/>
            </a:solidFill>
            <a:prstDash val="dash"/>
          </a:ln>
          <a:effectLst>
            <a:glow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04FAF0-B952-4449-A0E3-8549C550C229}"/>
              </a:ext>
            </a:extLst>
          </p:cNvPr>
          <p:cNvSpPr txBox="1"/>
          <p:nvPr/>
        </p:nvSpPr>
        <p:spPr>
          <a:xfrm rot="20902022">
            <a:off x="6593586" y="4505917"/>
            <a:ext cx="854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b="1" dirty="0">
                <a:solidFill>
                  <a:srgbClr val="C00000"/>
                </a:solidFill>
              </a:rPr>
              <a:t>13 m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BB7072-13EF-E849-AF97-B9BA9EFCC281}"/>
              </a:ext>
            </a:extLst>
          </p:cNvPr>
          <p:cNvCxnSpPr/>
          <p:nvPr/>
        </p:nvCxnSpPr>
        <p:spPr>
          <a:xfrm flipV="1">
            <a:off x="3588025" y="4412974"/>
            <a:ext cx="849498" cy="370108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AE301D38-E551-6145-95DC-7861D3FA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3250"/>
            <a:ext cx="10515600" cy="741780"/>
          </a:xfrm>
        </p:spPr>
        <p:txBody>
          <a:bodyPr/>
          <a:lstStyle/>
          <a:p>
            <a:r>
              <a:rPr lang="en-GB" dirty="0"/>
              <a:t>Space required for the installation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A4C9DC-F649-4A43-A31B-50933FA2DC7A}"/>
              </a:ext>
            </a:extLst>
          </p:cNvPr>
          <p:cNvCxnSpPr/>
          <p:nvPr/>
        </p:nvCxnSpPr>
        <p:spPr>
          <a:xfrm flipH="1">
            <a:off x="11038114" y="5059017"/>
            <a:ext cx="674915" cy="7193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01CBF0-D3B8-7541-812E-FDFF3248B3A9}"/>
              </a:ext>
            </a:extLst>
          </p:cNvPr>
          <p:cNvSpPr txBox="1"/>
          <p:nvPr/>
        </p:nvSpPr>
        <p:spPr>
          <a:xfrm rot="21347432">
            <a:off x="11278942" y="5173298"/>
            <a:ext cx="28886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F7A186-C9F9-CD4F-B334-726119547028}"/>
              </a:ext>
            </a:extLst>
          </p:cNvPr>
          <p:cNvSpPr txBox="1"/>
          <p:nvPr/>
        </p:nvSpPr>
        <p:spPr>
          <a:xfrm>
            <a:off x="907774" y="1381080"/>
            <a:ext cx="107839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Currently COMPASS occupies the 55 m long EHN2 hall to be used for the approved AMBER </a:t>
            </a:r>
            <a:r>
              <a:rPr lang="en-GB" sz="1700" dirty="0" err="1"/>
              <a:t>Drell</a:t>
            </a:r>
            <a:r>
              <a:rPr lang="en-GB" sz="1700" dirty="0"/>
              <a:t> Yan runs in 2022 and beyond.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Upstream of the COMPASS setup 2 CEDAR detectors are located which will not be used during the 2021 COMPASS </a:t>
            </a:r>
            <a:r>
              <a:rPr lang="en-GB" sz="1700" dirty="0" err="1"/>
              <a:t>transversity</a:t>
            </a:r>
            <a:r>
              <a:rPr lang="en-GB" sz="1700" dirty="0"/>
              <a:t> run.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This 13 m available space was deemed feasible for all three 2021 test runs without any modification to the beamline.</a:t>
            </a:r>
          </a:p>
        </p:txBody>
      </p:sp>
    </p:spTree>
    <p:extLst>
      <p:ext uri="{BB962C8B-B14F-4D97-AF65-F5344CB8AC3E}">
        <p14:creationId xmlns:p14="http://schemas.microsoft.com/office/powerpoint/2010/main" val="3302089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6467A-B002-1D46-9EF0-D353F9CC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 required for the installation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6315C-E01F-2647-AC32-D66658B726F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0DD9-EA1C-B942-8EFC-248C1C72D8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459BB-676A-4D4C-982C-FD90D5C613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1C151B33-829D-47D6-9AAB-F36ECA45A282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9AE1E4E-B783-C049-BCB6-C35CAF76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252" y="1265161"/>
            <a:ext cx="8516632" cy="47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61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6315C-E01F-2647-AC32-D66658B726F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0DD9-EA1C-B942-8EFC-248C1C72D8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459BB-676A-4D4C-982C-FD90D5C613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1C151B33-829D-47D6-9AAB-F36ECA45A282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955081AD-D397-C14F-A534-8256BC8F0F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68626" y="3506269"/>
            <a:ext cx="10515600" cy="2398437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E8B9C6-25EA-E548-B059-239F0A31FE8D}"/>
              </a:ext>
            </a:extLst>
          </p:cNvPr>
          <p:cNvSpPr/>
          <p:nvPr/>
        </p:nvSpPr>
        <p:spPr>
          <a:xfrm>
            <a:off x="768626" y="4412974"/>
            <a:ext cx="4956313" cy="646043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34C67-7E3D-C546-A4D1-5E73DB49D3A9}"/>
              </a:ext>
            </a:extLst>
          </p:cNvPr>
          <p:cNvSpPr/>
          <p:nvPr/>
        </p:nvSpPr>
        <p:spPr>
          <a:xfrm>
            <a:off x="5724939" y="4412974"/>
            <a:ext cx="5451061" cy="646043"/>
          </a:xfrm>
          <a:prstGeom prst="rect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6FF24-EF89-354A-A00A-07FC2151C951}"/>
              </a:ext>
            </a:extLst>
          </p:cNvPr>
          <p:cNvSpPr txBox="1"/>
          <p:nvPr/>
        </p:nvSpPr>
        <p:spPr>
          <a:xfrm>
            <a:off x="993913" y="1364086"/>
            <a:ext cx="103598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Following the 2021 runs NA64µ would require a space of 25 m, </a:t>
            </a:r>
            <a:r>
              <a:rPr lang="en-GB" dirty="0" err="1"/>
              <a:t>MUonE</a:t>
            </a:r>
            <a:r>
              <a:rPr lang="en-GB" dirty="0"/>
              <a:t> would require a space of 40 m for their full setup and AMBER will require their 55 m long spectrometer.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accommodate NA64µ and </a:t>
            </a:r>
            <a:r>
              <a:rPr lang="en-GB" dirty="0" err="1"/>
              <a:t>MUonE</a:t>
            </a:r>
            <a:r>
              <a:rPr lang="en-GB" dirty="0"/>
              <a:t> the beamline elements downstream of the current CEDARs will be removed.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rail system will be installed and the magnets and detector components will be installed on it to reduce the change-over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integration studies for the 2021 runs as well as the rail design have been completed.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AAA45-12BF-1F4F-BA45-6E72A2346064}"/>
              </a:ext>
            </a:extLst>
          </p:cNvPr>
          <p:cNvSpPr txBox="1"/>
          <p:nvPr/>
        </p:nvSpPr>
        <p:spPr>
          <a:xfrm>
            <a:off x="1168144" y="4823173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002060"/>
                </a:solidFill>
              </a:rPr>
              <a:t>M2 beamline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3B62F6-5A61-FF42-8BED-742457D8293F}"/>
              </a:ext>
            </a:extLst>
          </p:cNvPr>
          <p:cNvSpPr txBox="1"/>
          <p:nvPr/>
        </p:nvSpPr>
        <p:spPr>
          <a:xfrm>
            <a:off x="7863764" y="4384313"/>
            <a:ext cx="10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002060"/>
                </a:solidFill>
              </a:rPr>
              <a:t>COMPASS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3AD96-1438-1341-9237-3C6FCCB3A07E}"/>
              </a:ext>
            </a:extLst>
          </p:cNvPr>
          <p:cNvSpPr/>
          <p:nvPr/>
        </p:nvSpPr>
        <p:spPr>
          <a:xfrm>
            <a:off x="2286000" y="4614117"/>
            <a:ext cx="3438939" cy="3379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6A95C9-CF41-7843-9861-C8CC64270373}"/>
              </a:ext>
            </a:extLst>
          </p:cNvPr>
          <p:cNvSpPr txBox="1"/>
          <p:nvPr/>
        </p:nvSpPr>
        <p:spPr>
          <a:xfrm>
            <a:off x="3355750" y="4691078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002060"/>
                </a:solidFill>
              </a:rPr>
              <a:t>~ 42 m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B41916-58F2-934B-BB34-089EAD32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3250"/>
            <a:ext cx="10515600" cy="741780"/>
          </a:xfrm>
        </p:spPr>
        <p:txBody>
          <a:bodyPr/>
          <a:lstStyle/>
          <a:p>
            <a:r>
              <a:rPr lang="en-GB" dirty="0"/>
              <a:t>Space required for the installation</a:t>
            </a:r>
          </a:p>
        </p:txBody>
      </p:sp>
    </p:spTree>
    <p:extLst>
      <p:ext uri="{BB962C8B-B14F-4D97-AF65-F5344CB8AC3E}">
        <p14:creationId xmlns:p14="http://schemas.microsoft.com/office/powerpoint/2010/main" val="3090266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194A-D7A4-45CC-8550-2A65F7A26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Beyond Colliders Study</a:t>
            </a:r>
            <a:endParaRPr 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26F3B-C3D6-4A23-8145-5CCD7E20A22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F85364-F40A-4554-8EC6-12C4D77100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8751A-C87E-4F65-9498-02F4C8B8F4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1C151B33-829D-47D6-9AAB-F36ECA45A282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Screen Shot 2019-07-31 at 1.41.00 PM.png" descr="Screen Shot 2019-07-31 at 1.41.00 PM.png">
            <a:extLst>
              <a:ext uri="{FF2B5EF4-FFF2-40B4-BE49-F238E27FC236}">
                <a16:creationId xmlns:a16="http://schemas.microsoft.com/office/drawing/2014/main" id="{CFB24175-7559-314E-A075-15A92E19F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71" y="1838282"/>
            <a:ext cx="4719685" cy="233094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BC Kickoff workshop launched in 2016">
            <a:extLst>
              <a:ext uri="{FF2B5EF4-FFF2-40B4-BE49-F238E27FC236}">
                <a16:creationId xmlns:a16="http://schemas.microsoft.com/office/drawing/2014/main" id="{07C87569-B127-A94F-A2EE-A3267B59A991}"/>
              </a:ext>
            </a:extLst>
          </p:cNvPr>
          <p:cNvSpPr txBox="1"/>
          <p:nvPr/>
        </p:nvSpPr>
        <p:spPr>
          <a:xfrm>
            <a:off x="916461" y="1377788"/>
            <a:ext cx="484208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000" dirty="0">
                <a:solidFill>
                  <a:srgbClr val="002060"/>
                </a:solidFill>
                <a:latin typeface="+mn-lt"/>
              </a:rPr>
              <a:t>PBC Kickoff workshop launched in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17978D-CA5D-9F4B-9597-910456FDBD8A}"/>
              </a:ext>
            </a:extLst>
          </p:cNvPr>
          <p:cNvSpPr txBox="1"/>
          <p:nvPr/>
        </p:nvSpPr>
        <p:spPr>
          <a:xfrm>
            <a:off x="916460" y="4244201"/>
            <a:ext cx="10894539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The Conventional Beams Working Group (CBWG) was formed as part of the Accelerators and Facilities Committee within the framework of the Physics Beyond Colliders study.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A large number of fixed target proposals were presented for the CERN North Area.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A number of studies were launched to allow the working groups to make progress with their evaluation.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A follow-up program has now also been approved by CERN.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The updated mandate was presented during the </a:t>
            </a:r>
            <a:r>
              <a:rPr lang="en-GB" sz="1600" dirty="0">
                <a:hlinkClick r:id="rId3"/>
              </a:rPr>
              <a:t>2021 PBC workshop</a:t>
            </a:r>
            <a:r>
              <a:rPr lang="en-GB" sz="1600" dirty="0"/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A40978FD-B0D0-4546-916C-C383651FE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3526" y="360531"/>
            <a:ext cx="1050274" cy="74136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BC Kickoff workshop launched in 2016">
            <a:extLst>
              <a:ext uri="{FF2B5EF4-FFF2-40B4-BE49-F238E27FC236}">
                <a16:creationId xmlns:a16="http://schemas.microsoft.com/office/drawing/2014/main" id="{F1178DE8-8953-3B46-B9C3-368778D2805B}"/>
              </a:ext>
            </a:extLst>
          </p:cNvPr>
          <p:cNvSpPr txBox="1"/>
          <p:nvPr/>
        </p:nvSpPr>
        <p:spPr>
          <a:xfrm>
            <a:off x="6398299" y="1377788"/>
            <a:ext cx="484208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GB" sz="2000" dirty="0">
                <a:solidFill>
                  <a:srgbClr val="002060"/>
                </a:solidFill>
                <a:latin typeface="+mn-lt"/>
              </a:rPr>
              <a:t>Updated PBC Mandate 2021 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281E891-778A-3545-8A59-E2703A47D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299" y="1832672"/>
            <a:ext cx="3795578" cy="2131231"/>
          </a:xfrm>
          <a:prstGeom prst="rect">
            <a:avLst/>
          </a:prstGeom>
        </p:spPr>
      </p:pic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1D446643-551E-0647-B272-3CF652456C6F}"/>
              </a:ext>
            </a:extLst>
          </p:cNvPr>
          <p:cNvSpPr txBox="1"/>
          <p:nvPr/>
        </p:nvSpPr>
        <p:spPr>
          <a:xfrm>
            <a:off x="9473363" y="5811188"/>
            <a:ext cx="2047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6"/>
              </a:rPr>
              <a:t>http://</a:t>
            </a:r>
            <a:r>
              <a:rPr lang="en-GB" sz="1400" dirty="0" err="1">
                <a:hlinkClick r:id="rId6"/>
              </a:rPr>
              <a:t>pbc.web.cern.ch</a:t>
            </a:r>
            <a:r>
              <a:rPr lang="en-GB" sz="1400" dirty="0">
                <a:hlinkClick r:id="rId6"/>
              </a:rPr>
              <a:t>/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95967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Studies and Challenges</a:t>
            </a:r>
          </a:p>
        </p:txBody>
      </p:sp>
      <p:sp>
        <p:nvSpPr>
          <p:cNvPr id="123" name="Slide Number Placeholder 8"/>
          <p:cNvSpPr txBox="1"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125" name="Content Placeholder 1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2000" dirty="0"/>
              <a:t>Most important challenge: Will we be able to run </a:t>
            </a:r>
            <a:r>
              <a:rPr lang="en-GB" sz="2000" dirty="0" err="1"/>
              <a:t>MUonE</a:t>
            </a:r>
            <a:r>
              <a:rPr lang="en-GB" sz="2000" dirty="0"/>
              <a:t> or NA64µ together with COMPASS/AMBER?</a:t>
            </a:r>
          </a:p>
          <a:p>
            <a:r>
              <a:rPr lang="en-GB" sz="2000" dirty="0"/>
              <a:t>Main questions</a:t>
            </a:r>
          </a:p>
          <a:p>
            <a:pPr lvl="1"/>
            <a:r>
              <a:rPr lang="en-GB" sz="2000" dirty="0"/>
              <a:t>Is there enough space?</a:t>
            </a:r>
          </a:p>
          <a:p>
            <a:pPr lvl="1"/>
            <a:r>
              <a:rPr lang="en-GB" sz="2000" b="1" dirty="0">
                <a:solidFill>
                  <a:srgbClr val="C00000"/>
                </a:solidFill>
              </a:rPr>
              <a:t>Are the physics requirements feasible (e.g. beam size, momentum)?</a:t>
            </a:r>
          </a:p>
          <a:p>
            <a:pPr lvl="1"/>
            <a:r>
              <a:rPr lang="en-GB" sz="2000" dirty="0"/>
              <a:t>Is parallel running feasible ?</a:t>
            </a:r>
          </a:p>
          <a:p>
            <a:r>
              <a:rPr lang="en-GB" sz="2000" dirty="0"/>
              <a:t>Studies were launched by the EHN2 sub-working Group of the Conventional Beams Working Group to address all these questions.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566AC0-4B25-B542-9359-071F8B2DAC5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876F0-B26E-2C45-BABB-12A3BA46A8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931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err="1"/>
              <a:t>Optics</a:t>
            </a:r>
            <a:r>
              <a:rPr lang="fr-CH" dirty="0"/>
              <a:t> </a:t>
            </a:r>
            <a:r>
              <a:rPr lang="fr-CH" dirty="0" err="1"/>
              <a:t>studies</a:t>
            </a:r>
            <a:endParaRPr dirty="0"/>
          </a:p>
        </p:txBody>
      </p:sp>
      <p:sp>
        <p:nvSpPr>
          <p:cNvPr id="123" name="Slide Number Placeholder 8"/>
          <p:cNvSpPr txBox="1"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125" name="Content Placeholder 1"/>
          <p:cNvSpPr txBox="1">
            <a:spLocks noGrp="1"/>
          </p:cNvSpPr>
          <p:nvPr>
            <p:ph sz="quarter" idx="13"/>
          </p:nvPr>
        </p:nvSpPr>
        <p:spPr>
          <a:xfrm>
            <a:off x="803476" y="1263102"/>
            <a:ext cx="10831287" cy="4705675"/>
          </a:xfrm>
          <a:prstGeom prst="rect">
            <a:avLst/>
          </a:prstGeo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The M2 beamline is ~ 1.1 km long transporting secondary particles from the target to the EHN2 hall.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It has a 700 m long hadron section to allow hadron decays to muons followed by 9.9 m Be in a bend to absorb the hadrons with the muons passing through. A 400 m long muon section selects the final muon momentum and cleans the muon beam halo.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For the AMBER runs in the current COMPASS location the conventional muon beam optics fits the requirements.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However, currently the beam parameters in the upstream location does not fit the test run requirements.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Two optics settings were studied – 1) focussed beam (AMBER test run / NA64µ) 2) low divergence beam (</a:t>
            </a:r>
            <a:r>
              <a:rPr lang="en-GB" sz="1600" dirty="0" err="1"/>
              <a:t>MUonE</a:t>
            </a:r>
            <a:r>
              <a:rPr lang="en-GB" sz="1600" dirty="0"/>
              <a:t>)</a:t>
            </a:r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A165CE7C-9FAE-5345-B3FC-01FC721A6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32" y="3437682"/>
            <a:ext cx="10336192" cy="27343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E074B8-900D-9044-8641-0CCCD157C31C}"/>
              </a:ext>
            </a:extLst>
          </p:cNvPr>
          <p:cNvSpPr/>
          <p:nvPr/>
        </p:nvSpPr>
        <p:spPr>
          <a:xfrm>
            <a:off x="895950" y="3426108"/>
            <a:ext cx="6530822" cy="2734305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D9240C-431A-F94B-BD98-82232CD964DA}"/>
              </a:ext>
            </a:extLst>
          </p:cNvPr>
          <p:cNvSpPr/>
          <p:nvPr/>
        </p:nvSpPr>
        <p:spPr>
          <a:xfrm>
            <a:off x="7426772" y="3426107"/>
            <a:ext cx="3876552" cy="2734306"/>
          </a:xfrm>
          <a:prstGeom prst="rect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BB820-67CE-0440-9F07-71FC5541F064}"/>
              </a:ext>
            </a:extLst>
          </p:cNvPr>
          <p:cNvSpPr txBox="1"/>
          <p:nvPr/>
        </p:nvSpPr>
        <p:spPr>
          <a:xfrm>
            <a:off x="3170780" y="4564218"/>
            <a:ext cx="181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002060"/>
                </a:solidFill>
              </a:rPr>
              <a:t>HADRON SECTION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1C4569-42BC-CD41-A90F-2FE773BAE5C8}"/>
              </a:ext>
            </a:extLst>
          </p:cNvPr>
          <p:cNvSpPr txBox="1"/>
          <p:nvPr/>
        </p:nvSpPr>
        <p:spPr>
          <a:xfrm>
            <a:off x="8374467" y="4564217"/>
            <a:ext cx="1580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002060"/>
                </a:solidFill>
              </a:rPr>
              <a:t>MUON SECTION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F00A08-6434-564E-9769-716EAA20152B}"/>
              </a:ext>
            </a:extLst>
          </p:cNvPr>
          <p:cNvSpPr/>
          <p:nvPr/>
        </p:nvSpPr>
        <p:spPr>
          <a:xfrm>
            <a:off x="10817844" y="3341184"/>
            <a:ext cx="166531" cy="2907094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D3461-92E9-5E46-9B97-9661E0A8D3B8}"/>
              </a:ext>
            </a:extLst>
          </p:cNvPr>
          <p:cNvSpPr txBox="1"/>
          <p:nvPr/>
        </p:nvSpPr>
        <p:spPr>
          <a:xfrm>
            <a:off x="9241816" y="5690380"/>
            <a:ext cx="120802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>
                <a:solidFill>
                  <a:schemeClr val="bg1"/>
                </a:solidFill>
              </a:rPr>
              <a:t>13 m Upstream location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0EBE71-3CA7-7148-A993-1EB8A1524BDD}"/>
              </a:ext>
            </a:extLst>
          </p:cNvPr>
          <p:cNvCxnSpPr>
            <a:cxnSpLocks/>
          </p:cNvCxnSpPr>
          <p:nvPr/>
        </p:nvCxnSpPr>
        <p:spPr>
          <a:xfrm flipV="1">
            <a:off x="9710057" y="4408714"/>
            <a:ext cx="1107787" cy="128166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85B22DC-F9E4-1C48-AC9F-5A2C11191F2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DC1BA5DA-9D0B-9844-94D3-AE9B2424CD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368B3B-0654-764D-BDD4-2FA53FE277DF}"/>
              </a:ext>
            </a:extLst>
          </p:cNvPr>
          <p:cNvSpPr txBox="1"/>
          <p:nvPr/>
        </p:nvSpPr>
        <p:spPr>
          <a:xfrm>
            <a:off x="11305309" y="4574447"/>
            <a:ext cx="902442" cy="24622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i="1" dirty="0">
                <a:solidFill>
                  <a:schemeClr val="bg1"/>
                </a:solidFill>
              </a:rPr>
              <a:t>COMPASS</a:t>
            </a:r>
          </a:p>
        </p:txBody>
      </p:sp>
    </p:spTree>
    <p:extLst>
      <p:ext uri="{BB962C8B-B14F-4D97-AF65-F5344CB8AC3E}">
        <p14:creationId xmlns:p14="http://schemas.microsoft.com/office/powerpoint/2010/main" val="1388697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4D4C01C-5008-4B4F-9FB0-31856127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1382" y="4214383"/>
            <a:ext cx="1543509" cy="2341405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B6B317EB-F411-FC48-8BFC-3177EC50F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882" y="1535193"/>
            <a:ext cx="2524412" cy="1522211"/>
          </a:xfrm>
          <a:prstGeom prst="rect">
            <a:avLst/>
          </a:prstGeom>
        </p:spPr>
      </p:pic>
      <p:pic>
        <p:nvPicPr>
          <p:cNvPr id="4" name="Picture 3" descr="Chart, scatter chart, bubble chart&#10;&#10;Description automatically generated">
            <a:extLst>
              <a:ext uri="{FF2B5EF4-FFF2-40B4-BE49-F238E27FC236}">
                <a16:creationId xmlns:a16="http://schemas.microsoft.com/office/drawing/2014/main" id="{9EAFC451-F25E-3047-B51E-97E86C17C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931" y="1466159"/>
            <a:ext cx="2601920" cy="15689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EA930B4-2160-FC41-B783-AD7D6C89B4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 rot="5400000">
            <a:off x="6524999" y="2842525"/>
            <a:ext cx="1462339" cy="23141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57E9B8E-ACBB-B74B-B6ED-C3E75A0E6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1447" y="2810554"/>
            <a:ext cx="1571358" cy="23141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A137E5-465E-FC43-8166-9E890EDB1ABB}"/>
              </a:ext>
            </a:extLst>
          </p:cNvPr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/>
          <a:stretch/>
        </p:blipFill>
        <p:spPr>
          <a:xfrm rot="5400000">
            <a:off x="4100431" y="2784405"/>
            <a:ext cx="1325766" cy="2314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3250"/>
            <a:ext cx="10820400" cy="741780"/>
          </a:xfrm>
        </p:spPr>
        <p:txBody>
          <a:bodyPr/>
          <a:lstStyle/>
          <a:p>
            <a:r>
              <a:rPr lang="en-GB" dirty="0"/>
              <a:t>Upstream Location - Two Optics options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35279E-20FB-0546-8035-2BAF69FD0588}"/>
              </a:ext>
            </a:extLst>
          </p:cNvPr>
          <p:cNvSpPr txBox="1">
            <a:spLocks/>
          </p:cNvSpPr>
          <p:nvPr/>
        </p:nvSpPr>
        <p:spPr>
          <a:xfrm>
            <a:off x="2151284" y="1206977"/>
            <a:ext cx="8623094" cy="5046518"/>
          </a:xfrm>
          <a:prstGeom prst="rect">
            <a:avLst/>
          </a:prstGeom>
        </p:spPr>
        <p:txBody>
          <a:bodyPr/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GB" sz="2000" dirty="0"/>
              <a:t>	Parallel beam 		              	 Focussed beam</a:t>
            </a:r>
            <a:endParaRPr lang="en-GB" sz="1600" dirty="0"/>
          </a:p>
          <a:p>
            <a:pPr marL="0" indent="0">
              <a:spcBef>
                <a:spcPts val="300"/>
              </a:spcBef>
              <a:buNone/>
            </a:pPr>
            <a:endParaRPr lang="en-GB" sz="2000" dirty="0"/>
          </a:p>
          <a:p>
            <a:pPr lvl="1">
              <a:spcBef>
                <a:spcPts val="300"/>
              </a:spcBef>
            </a:pPr>
            <a:endParaRPr lang="en-GB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C01BF6-0A6B-E540-8673-352D85D23ABF}"/>
              </a:ext>
            </a:extLst>
          </p:cNvPr>
          <p:cNvPicPr>
            <a:picLocks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6432" r="8140"/>
          <a:stretch/>
        </p:blipFill>
        <p:spPr>
          <a:xfrm rot="5400000">
            <a:off x="1851303" y="2900799"/>
            <a:ext cx="1328058" cy="19704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2CB919-4777-7143-872D-608D6A3B892F}"/>
              </a:ext>
            </a:extLst>
          </p:cNvPr>
          <p:cNvPicPr>
            <a:picLocks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/>
          <a:stretch/>
        </p:blipFill>
        <p:spPr>
          <a:xfrm rot="5400000">
            <a:off x="3131418" y="4143857"/>
            <a:ext cx="1568947" cy="24570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179EB5-5946-4F4E-B6C3-DD8CA3D858E1}"/>
              </a:ext>
            </a:extLst>
          </p:cNvPr>
          <p:cNvSpPr/>
          <p:nvPr/>
        </p:nvSpPr>
        <p:spPr>
          <a:xfrm>
            <a:off x="1571310" y="3057578"/>
            <a:ext cx="12465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x’</a:t>
            </a:r>
            <a:r>
              <a:rPr lang="en-US" sz="1200" dirty="0"/>
              <a:t> = 0.23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CD7C91-CD0B-0341-9784-B5342304DA6E}"/>
              </a:ext>
            </a:extLst>
          </p:cNvPr>
          <p:cNvSpPr/>
          <p:nvPr/>
        </p:nvSpPr>
        <p:spPr>
          <a:xfrm>
            <a:off x="4795815" y="3057044"/>
            <a:ext cx="12465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y’</a:t>
            </a:r>
            <a:r>
              <a:rPr lang="en-US" sz="1200" dirty="0"/>
              <a:t> = 0.24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85AABF-0D09-B14E-9A05-758913164D30}"/>
              </a:ext>
            </a:extLst>
          </p:cNvPr>
          <p:cNvSpPr/>
          <p:nvPr/>
        </p:nvSpPr>
        <p:spPr>
          <a:xfrm>
            <a:off x="3116310" y="5403551"/>
            <a:ext cx="1091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p</a:t>
            </a:r>
            <a:r>
              <a:rPr lang="en-US" sz="1200" dirty="0"/>
              <a:t> = 6 GeV/c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C0D306-DD8C-2846-8E70-AC4F689811E1}"/>
              </a:ext>
            </a:extLst>
          </p:cNvPr>
          <p:cNvSpPr/>
          <p:nvPr/>
        </p:nvSpPr>
        <p:spPr>
          <a:xfrm>
            <a:off x="1675651" y="1709736"/>
            <a:ext cx="9973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x</a:t>
            </a:r>
            <a:r>
              <a:rPr lang="en-US" sz="1200" dirty="0"/>
              <a:t> = 13 mm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3A2F84-F9FB-2044-9374-74FC81829F01}"/>
              </a:ext>
            </a:extLst>
          </p:cNvPr>
          <p:cNvSpPr/>
          <p:nvPr/>
        </p:nvSpPr>
        <p:spPr>
          <a:xfrm>
            <a:off x="1652590" y="1955149"/>
            <a:ext cx="9973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y</a:t>
            </a:r>
            <a:r>
              <a:rPr lang="en-US" sz="1200" dirty="0"/>
              <a:t> = 22 mm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604CE6-94FB-504D-9C49-6896BFDAA4C8}"/>
              </a:ext>
            </a:extLst>
          </p:cNvPr>
          <p:cNvSpPr/>
          <p:nvPr/>
        </p:nvSpPr>
        <p:spPr>
          <a:xfrm>
            <a:off x="6305818" y="3043466"/>
            <a:ext cx="1211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x’</a:t>
            </a:r>
            <a:r>
              <a:rPr lang="en-US" sz="1200" dirty="0"/>
              <a:t> = 0.47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A4481D-1D18-674D-818A-8817156DB3EB}"/>
              </a:ext>
            </a:extLst>
          </p:cNvPr>
          <p:cNvSpPr/>
          <p:nvPr/>
        </p:nvSpPr>
        <p:spPr>
          <a:xfrm>
            <a:off x="9533426" y="3019222"/>
            <a:ext cx="1126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y’</a:t>
            </a:r>
            <a:r>
              <a:rPr lang="en-US" sz="1200" dirty="0"/>
              <a:t> = 1.3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FA2ADD4-6973-1842-996B-3B3C7ED2BB09}"/>
              </a:ext>
            </a:extLst>
          </p:cNvPr>
          <p:cNvSpPr/>
          <p:nvPr/>
        </p:nvSpPr>
        <p:spPr>
          <a:xfrm>
            <a:off x="7685945" y="5432474"/>
            <a:ext cx="1091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p</a:t>
            </a:r>
            <a:r>
              <a:rPr lang="en-US" sz="1200" dirty="0"/>
              <a:t> = 6 GeV/c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08DE25-E92E-9441-9945-53D59C6968BB}"/>
              </a:ext>
            </a:extLst>
          </p:cNvPr>
          <p:cNvSpPr/>
          <p:nvPr/>
        </p:nvSpPr>
        <p:spPr>
          <a:xfrm>
            <a:off x="6616939" y="1968652"/>
            <a:ext cx="1099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x</a:t>
            </a:r>
            <a:r>
              <a:rPr lang="en-US" sz="1200" dirty="0"/>
              <a:t> = 9.99 mm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FEA910B-16B1-3E44-9272-0213343993CF}"/>
              </a:ext>
            </a:extLst>
          </p:cNvPr>
          <p:cNvSpPr/>
          <p:nvPr/>
        </p:nvSpPr>
        <p:spPr>
          <a:xfrm>
            <a:off x="6593877" y="2214065"/>
            <a:ext cx="10885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y</a:t>
            </a:r>
            <a:r>
              <a:rPr lang="en-US" sz="1200" dirty="0"/>
              <a:t> = 11.8 mm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C2709D-1F53-ED43-9536-87B2352120E7}"/>
              </a:ext>
            </a:extLst>
          </p:cNvPr>
          <p:cNvCxnSpPr>
            <a:cxnSpLocks/>
          </p:cNvCxnSpPr>
          <p:nvPr/>
        </p:nvCxnSpPr>
        <p:spPr>
          <a:xfrm>
            <a:off x="5999125" y="1332411"/>
            <a:ext cx="0" cy="4921084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FF500AE-12AD-3C4A-89E0-BACDAD3571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81A420-43C8-AE4A-9A21-F4069B1227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772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4D4C01C-5008-4B4F-9FB0-31856127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1382" y="4214383"/>
            <a:ext cx="1543509" cy="2341405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B6B317EB-F411-FC48-8BFC-3177EC50F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882" y="1535193"/>
            <a:ext cx="2524412" cy="1522211"/>
          </a:xfrm>
          <a:prstGeom prst="rect">
            <a:avLst/>
          </a:prstGeom>
        </p:spPr>
      </p:pic>
      <p:pic>
        <p:nvPicPr>
          <p:cNvPr id="4" name="Picture 3" descr="Chart, scatter chart, bubble chart&#10;&#10;Description automatically generated">
            <a:extLst>
              <a:ext uri="{FF2B5EF4-FFF2-40B4-BE49-F238E27FC236}">
                <a16:creationId xmlns:a16="http://schemas.microsoft.com/office/drawing/2014/main" id="{9EAFC451-F25E-3047-B51E-97E86C17C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931" y="1466159"/>
            <a:ext cx="2601920" cy="15689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EA930B4-2160-FC41-B783-AD7D6C89B4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 rot="5400000">
            <a:off x="6524999" y="2842525"/>
            <a:ext cx="1462339" cy="23141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57E9B8E-ACBB-B74B-B6ED-C3E75A0E6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1447" y="2810554"/>
            <a:ext cx="1571358" cy="23141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A137E5-465E-FC43-8166-9E890EDB1ABB}"/>
              </a:ext>
            </a:extLst>
          </p:cNvPr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/>
          <a:stretch/>
        </p:blipFill>
        <p:spPr>
          <a:xfrm rot="5400000">
            <a:off x="4100431" y="2784405"/>
            <a:ext cx="1325766" cy="2314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3250"/>
            <a:ext cx="10820400" cy="741780"/>
          </a:xfrm>
        </p:spPr>
        <p:txBody>
          <a:bodyPr/>
          <a:lstStyle/>
          <a:p>
            <a:r>
              <a:rPr lang="en-GB" dirty="0"/>
              <a:t>Upstream Location - Two Optics options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35279E-20FB-0546-8035-2BAF69FD0588}"/>
              </a:ext>
            </a:extLst>
          </p:cNvPr>
          <p:cNvSpPr txBox="1">
            <a:spLocks/>
          </p:cNvSpPr>
          <p:nvPr/>
        </p:nvSpPr>
        <p:spPr>
          <a:xfrm>
            <a:off x="2151284" y="1206977"/>
            <a:ext cx="8623094" cy="5046518"/>
          </a:xfrm>
          <a:prstGeom prst="rect">
            <a:avLst/>
          </a:prstGeom>
        </p:spPr>
        <p:txBody>
          <a:bodyPr/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GB" sz="2000" dirty="0"/>
              <a:t>	Parallel beam 		              	 Focussed beam</a:t>
            </a:r>
            <a:endParaRPr lang="en-GB" sz="1600" dirty="0"/>
          </a:p>
          <a:p>
            <a:pPr marL="0" indent="0">
              <a:spcBef>
                <a:spcPts val="300"/>
              </a:spcBef>
              <a:buNone/>
            </a:pPr>
            <a:endParaRPr lang="en-GB" sz="2000" dirty="0"/>
          </a:p>
          <a:p>
            <a:pPr lvl="1">
              <a:spcBef>
                <a:spcPts val="300"/>
              </a:spcBef>
            </a:pPr>
            <a:endParaRPr lang="en-GB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C01BF6-0A6B-E540-8673-352D85D23ABF}"/>
              </a:ext>
            </a:extLst>
          </p:cNvPr>
          <p:cNvPicPr>
            <a:picLocks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6432" r="8140"/>
          <a:stretch/>
        </p:blipFill>
        <p:spPr>
          <a:xfrm rot="5400000">
            <a:off x="1851303" y="2900799"/>
            <a:ext cx="1328058" cy="19704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2CB919-4777-7143-872D-608D6A3B892F}"/>
              </a:ext>
            </a:extLst>
          </p:cNvPr>
          <p:cNvPicPr>
            <a:picLocks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/>
          <a:stretch/>
        </p:blipFill>
        <p:spPr>
          <a:xfrm rot="5400000">
            <a:off x="3131418" y="4143857"/>
            <a:ext cx="1568947" cy="24570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179EB5-5946-4F4E-B6C3-DD8CA3D858E1}"/>
              </a:ext>
            </a:extLst>
          </p:cNvPr>
          <p:cNvSpPr/>
          <p:nvPr/>
        </p:nvSpPr>
        <p:spPr>
          <a:xfrm>
            <a:off x="1571310" y="3057578"/>
            <a:ext cx="12465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x’</a:t>
            </a:r>
            <a:r>
              <a:rPr lang="en-US" sz="1200" dirty="0"/>
              <a:t> = 0.23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CD7C91-CD0B-0341-9784-B5342304DA6E}"/>
              </a:ext>
            </a:extLst>
          </p:cNvPr>
          <p:cNvSpPr/>
          <p:nvPr/>
        </p:nvSpPr>
        <p:spPr>
          <a:xfrm>
            <a:off x="4795815" y="3057044"/>
            <a:ext cx="12465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y’</a:t>
            </a:r>
            <a:r>
              <a:rPr lang="en-US" sz="1200" dirty="0"/>
              <a:t> = 0.24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85AABF-0D09-B14E-9A05-758913164D30}"/>
              </a:ext>
            </a:extLst>
          </p:cNvPr>
          <p:cNvSpPr/>
          <p:nvPr/>
        </p:nvSpPr>
        <p:spPr>
          <a:xfrm>
            <a:off x="3116310" y="5403551"/>
            <a:ext cx="1091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p</a:t>
            </a:r>
            <a:r>
              <a:rPr lang="en-US" sz="1200" dirty="0"/>
              <a:t> = 6 GeV/c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C0D306-DD8C-2846-8E70-AC4F689811E1}"/>
              </a:ext>
            </a:extLst>
          </p:cNvPr>
          <p:cNvSpPr/>
          <p:nvPr/>
        </p:nvSpPr>
        <p:spPr>
          <a:xfrm>
            <a:off x="1675651" y="1709736"/>
            <a:ext cx="9973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x</a:t>
            </a:r>
            <a:r>
              <a:rPr lang="en-US" sz="1200" dirty="0"/>
              <a:t> = 13 mm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3A2F84-F9FB-2044-9374-74FC81829F01}"/>
              </a:ext>
            </a:extLst>
          </p:cNvPr>
          <p:cNvSpPr/>
          <p:nvPr/>
        </p:nvSpPr>
        <p:spPr>
          <a:xfrm>
            <a:off x="1652590" y="1955149"/>
            <a:ext cx="9973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y</a:t>
            </a:r>
            <a:r>
              <a:rPr lang="en-US" sz="1200" dirty="0"/>
              <a:t> = 22 mm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604CE6-94FB-504D-9C49-6896BFDAA4C8}"/>
              </a:ext>
            </a:extLst>
          </p:cNvPr>
          <p:cNvSpPr/>
          <p:nvPr/>
        </p:nvSpPr>
        <p:spPr>
          <a:xfrm>
            <a:off x="6305818" y="3043466"/>
            <a:ext cx="1211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x’</a:t>
            </a:r>
            <a:r>
              <a:rPr lang="en-US" sz="1200" dirty="0"/>
              <a:t> = 0.47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A4481D-1D18-674D-818A-8817156DB3EB}"/>
              </a:ext>
            </a:extLst>
          </p:cNvPr>
          <p:cNvSpPr/>
          <p:nvPr/>
        </p:nvSpPr>
        <p:spPr>
          <a:xfrm>
            <a:off x="9533426" y="3019222"/>
            <a:ext cx="1126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y’</a:t>
            </a:r>
            <a:r>
              <a:rPr lang="en-US" sz="1200" dirty="0"/>
              <a:t> = 1.3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FA2ADD4-6973-1842-996B-3B3C7ED2BB09}"/>
              </a:ext>
            </a:extLst>
          </p:cNvPr>
          <p:cNvSpPr/>
          <p:nvPr/>
        </p:nvSpPr>
        <p:spPr>
          <a:xfrm>
            <a:off x="7685945" y="5432474"/>
            <a:ext cx="1091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p</a:t>
            </a:r>
            <a:r>
              <a:rPr lang="en-US" sz="1200" dirty="0"/>
              <a:t> = 6 GeV/c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08DE25-E92E-9441-9945-53D59C6968BB}"/>
              </a:ext>
            </a:extLst>
          </p:cNvPr>
          <p:cNvSpPr/>
          <p:nvPr/>
        </p:nvSpPr>
        <p:spPr>
          <a:xfrm>
            <a:off x="6616939" y="1968652"/>
            <a:ext cx="1099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x</a:t>
            </a:r>
            <a:r>
              <a:rPr lang="en-US" sz="1200" dirty="0"/>
              <a:t> = 9.99 mm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FEA910B-16B1-3E44-9272-0213343993CF}"/>
              </a:ext>
            </a:extLst>
          </p:cNvPr>
          <p:cNvSpPr/>
          <p:nvPr/>
        </p:nvSpPr>
        <p:spPr>
          <a:xfrm>
            <a:off x="6593877" y="2214065"/>
            <a:ext cx="10885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𝜎</a:t>
            </a:r>
            <a:r>
              <a:rPr lang="en-US" sz="1200" baseline="-25000" dirty="0"/>
              <a:t>y</a:t>
            </a:r>
            <a:r>
              <a:rPr lang="en-US" sz="1200" dirty="0"/>
              <a:t> = 11.8 mm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C2709D-1F53-ED43-9536-87B2352120E7}"/>
              </a:ext>
            </a:extLst>
          </p:cNvPr>
          <p:cNvCxnSpPr>
            <a:cxnSpLocks/>
          </p:cNvCxnSpPr>
          <p:nvPr/>
        </p:nvCxnSpPr>
        <p:spPr>
          <a:xfrm>
            <a:off x="5999125" y="1332411"/>
            <a:ext cx="0" cy="4921084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12C650-03FD-ED49-A130-5021FDCB8221}"/>
              </a:ext>
            </a:extLst>
          </p:cNvPr>
          <p:cNvSpPr txBox="1"/>
          <p:nvPr/>
        </p:nvSpPr>
        <p:spPr>
          <a:xfrm rot="20033793">
            <a:off x="4386685" y="4884973"/>
            <a:ext cx="3557384" cy="369332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Fits the experiment requirements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7F71F9-6628-0E40-B7D8-10E5466DEAA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7082E48-A2E0-FD4A-AC78-C356238690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585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Studies and Challenges</a:t>
            </a:r>
          </a:p>
        </p:txBody>
      </p:sp>
      <p:sp>
        <p:nvSpPr>
          <p:cNvPr id="123" name="Slide Number Placeholder 8"/>
          <p:cNvSpPr txBox="1"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125" name="Content Placeholder 1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2000" dirty="0"/>
              <a:t>Most important challenge: Will we be able to run </a:t>
            </a:r>
            <a:r>
              <a:rPr lang="en-GB" sz="2000" dirty="0" err="1"/>
              <a:t>MUonE</a:t>
            </a:r>
            <a:r>
              <a:rPr lang="en-GB" sz="2000" dirty="0"/>
              <a:t> or NA64µ together with COMPASS/AMBER?</a:t>
            </a:r>
          </a:p>
          <a:p>
            <a:r>
              <a:rPr lang="en-GB" sz="2000" dirty="0"/>
              <a:t>Main questions</a:t>
            </a:r>
          </a:p>
          <a:p>
            <a:pPr lvl="1"/>
            <a:r>
              <a:rPr lang="en-GB" sz="2000" dirty="0"/>
              <a:t>Is there enough space?</a:t>
            </a:r>
          </a:p>
          <a:p>
            <a:pPr lvl="1"/>
            <a:r>
              <a:rPr lang="en-GB" sz="2000" dirty="0"/>
              <a:t>Are the physics requirements feasible (e.g. beam size, momentum)?</a:t>
            </a:r>
          </a:p>
          <a:p>
            <a:pPr lvl="1"/>
            <a:r>
              <a:rPr lang="en-GB" sz="2000" b="1" dirty="0">
                <a:solidFill>
                  <a:srgbClr val="C00000"/>
                </a:solidFill>
              </a:rPr>
              <a:t>Is parallel running feasible ?</a:t>
            </a:r>
          </a:p>
          <a:p>
            <a:r>
              <a:rPr lang="en-GB" sz="2000" dirty="0"/>
              <a:t>Studies were launched by the EHN2 sub-working Group of the Conventional Beams Working Group to address all these questions.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566AC0-4B25-B542-9359-071F8B2DAC5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876F0-B26E-2C45-BABB-12A3BA46A8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062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4A32-6C51-4D4C-9970-7E2D57BA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NA64µ and </a:t>
            </a:r>
            <a:r>
              <a:rPr lang="en-GB" dirty="0" err="1"/>
              <a:t>MuOnE</a:t>
            </a:r>
            <a:r>
              <a:rPr lang="en-GB" dirty="0"/>
              <a:t> setups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78D624-FFB8-3245-A9A8-9B458267D66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11AE9-4120-8749-94F4-B27EA244FA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33D16-D42C-E746-BBD1-F53D9EAD49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1C151B33-829D-47D6-9AAB-F36ECA45A282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5D189-6658-7E4B-9F07-071DBAE603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358242"/>
            <a:ext cx="10515600" cy="1972788"/>
          </a:xfrm>
        </p:spPr>
        <p:txBody>
          <a:bodyPr/>
          <a:lstStyle/>
          <a:p>
            <a:r>
              <a:rPr lang="en-GB" sz="1600" dirty="0"/>
              <a:t>Both NA64µ and </a:t>
            </a:r>
            <a:r>
              <a:rPr lang="en-GB" sz="1600" dirty="0" err="1"/>
              <a:t>MuOnE</a:t>
            </a:r>
            <a:r>
              <a:rPr lang="en-GB" sz="1600" dirty="0"/>
              <a:t> have considerable material (HCAL / µ-filter) which blows up the beam for AMBER downstream.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98FC0-63A8-BE49-9E4D-1285300F7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0" y="3545855"/>
            <a:ext cx="3992085" cy="126898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A8825-125E-964B-883D-C6DD59338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63" y="2109592"/>
            <a:ext cx="3895340" cy="13661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A40118-5E06-964F-AFC4-866EF1B436AA}"/>
              </a:ext>
            </a:extLst>
          </p:cNvPr>
          <p:cNvSpPr txBox="1"/>
          <p:nvPr/>
        </p:nvSpPr>
        <p:spPr>
          <a:xfrm>
            <a:off x="1048190" y="4353179"/>
            <a:ext cx="1267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Pilot Run</a:t>
            </a:r>
          </a:p>
          <a:p>
            <a:r>
              <a:rPr lang="en-US" sz="1200" i="1" dirty="0">
                <a:solidFill>
                  <a:srgbClr val="FF0000"/>
                </a:solidFill>
              </a:rPr>
              <a:t>Phase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9F3AFF-F297-4348-86A7-0A02410BA2D1}"/>
              </a:ext>
            </a:extLst>
          </p:cNvPr>
          <p:cNvSpPr txBox="1"/>
          <p:nvPr/>
        </p:nvSpPr>
        <p:spPr>
          <a:xfrm>
            <a:off x="1117786" y="2862282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975673-CF59-B948-BB29-E683B91F5EB0}"/>
              </a:ext>
            </a:extLst>
          </p:cNvPr>
          <p:cNvSpPr txBox="1"/>
          <p:nvPr/>
        </p:nvSpPr>
        <p:spPr>
          <a:xfrm>
            <a:off x="1096563" y="3107280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Test Run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0E827-72E4-A144-8EB8-D9585230BBBB}"/>
              </a:ext>
            </a:extLst>
          </p:cNvPr>
          <p:cNvSpPr txBox="1"/>
          <p:nvPr/>
        </p:nvSpPr>
        <p:spPr>
          <a:xfrm>
            <a:off x="1096562" y="3534318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2022-2024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1214E-CD15-7F4D-B0FA-2CD0574DF23A}"/>
              </a:ext>
            </a:extLst>
          </p:cNvPr>
          <p:cNvSpPr txBox="1"/>
          <p:nvPr/>
        </p:nvSpPr>
        <p:spPr>
          <a:xfrm>
            <a:off x="484237" y="2241279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NA64µ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326D03-8F46-FA4E-A2C8-2B3F4D3D314F}"/>
              </a:ext>
            </a:extLst>
          </p:cNvPr>
          <p:cNvSpPr txBox="1"/>
          <p:nvPr/>
        </p:nvSpPr>
        <p:spPr>
          <a:xfrm>
            <a:off x="5646956" y="1992560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rgbClr val="FF0000"/>
                </a:solidFill>
              </a:rPr>
              <a:t>MUonE</a:t>
            </a:r>
            <a:endParaRPr lang="en-US" sz="1200" i="1" dirty="0">
              <a:solidFill>
                <a:srgbClr val="FF0000"/>
              </a:solidFill>
            </a:endParaRPr>
          </a:p>
        </p:txBody>
      </p:sp>
      <p:pic>
        <p:nvPicPr>
          <p:cNvPr id="4097" name="Picture 1" descr="page46image293674960">
            <a:extLst>
              <a:ext uri="{FF2B5EF4-FFF2-40B4-BE49-F238E27FC236}">
                <a16:creationId xmlns:a16="http://schemas.microsoft.com/office/drawing/2014/main" id="{9F36B8BE-7584-7A4A-91CB-4DF87C66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31" y="4172396"/>
            <a:ext cx="29845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46image293675264">
            <a:extLst>
              <a:ext uri="{FF2B5EF4-FFF2-40B4-BE49-F238E27FC236}">
                <a16:creationId xmlns:a16="http://schemas.microsoft.com/office/drawing/2014/main" id="{D868B26B-2BBF-E143-A298-B0189E9C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828" y="4180350"/>
            <a:ext cx="29972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067FFB-49A1-D345-8966-59EA66AEAE73}"/>
              </a:ext>
            </a:extLst>
          </p:cNvPr>
          <p:cNvSpPr txBox="1"/>
          <p:nvPr/>
        </p:nvSpPr>
        <p:spPr>
          <a:xfrm>
            <a:off x="7930033" y="3977138"/>
            <a:ext cx="1693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Phase space in 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191920-0506-3544-9AF9-4D8814C7B768}"/>
              </a:ext>
            </a:extLst>
          </p:cNvPr>
          <p:cNvSpPr txBox="1"/>
          <p:nvPr/>
        </p:nvSpPr>
        <p:spPr>
          <a:xfrm>
            <a:off x="5836443" y="5799230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Entrance of </a:t>
            </a:r>
            <a:r>
              <a:rPr lang="en-GB" sz="1400" b="1" i="1" dirty="0" err="1">
                <a:solidFill>
                  <a:srgbClr val="C00000"/>
                </a:solidFill>
              </a:rPr>
              <a:t>MUonE</a:t>
            </a:r>
            <a:r>
              <a:rPr lang="en-GB" sz="1400" b="1" i="1" dirty="0">
                <a:solidFill>
                  <a:srgbClr val="C00000"/>
                </a:solidFill>
              </a:rPr>
              <a:t> setup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C67F2B-6EA9-FB45-8D1A-DA5042E23292}"/>
              </a:ext>
            </a:extLst>
          </p:cNvPr>
          <p:cNvSpPr txBox="1"/>
          <p:nvPr/>
        </p:nvSpPr>
        <p:spPr>
          <a:xfrm>
            <a:off x="8951458" y="5804838"/>
            <a:ext cx="19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Exit of </a:t>
            </a:r>
            <a:r>
              <a:rPr lang="en-GB" sz="1400" b="1" i="1" dirty="0" err="1">
                <a:solidFill>
                  <a:srgbClr val="C00000"/>
                </a:solidFill>
              </a:rPr>
              <a:t>MUonE</a:t>
            </a:r>
            <a:r>
              <a:rPr lang="en-GB" sz="1400" b="1" i="1" dirty="0">
                <a:solidFill>
                  <a:srgbClr val="C00000"/>
                </a:solidFill>
              </a:rPr>
              <a:t> setup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6D1C9F-F268-3F4C-AECE-53F31C4C05AC}"/>
              </a:ext>
            </a:extLst>
          </p:cNvPr>
          <p:cNvCxnSpPr/>
          <p:nvPr/>
        </p:nvCxnSpPr>
        <p:spPr>
          <a:xfrm>
            <a:off x="8295408" y="5121772"/>
            <a:ext cx="891072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37ECAF-0BB1-B24F-A584-73BDAC408A4E}"/>
              </a:ext>
            </a:extLst>
          </p:cNvPr>
          <p:cNvSpPr txBox="1"/>
          <p:nvPr/>
        </p:nvSpPr>
        <p:spPr>
          <a:xfrm>
            <a:off x="8178310" y="4674317"/>
            <a:ext cx="1061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>
                <a:solidFill>
                  <a:srgbClr val="C00000"/>
                </a:solidFill>
              </a:rPr>
              <a:t>Effect of the material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C025534-7595-CA4F-AC25-2C271B666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8590" y="2633230"/>
            <a:ext cx="6303573" cy="82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43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4A32-6C51-4D4C-9970-7E2D57BA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NA64µ and </a:t>
            </a:r>
            <a:r>
              <a:rPr lang="en-GB" dirty="0" err="1"/>
              <a:t>MuOnE</a:t>
            </a:r>
            <a:r>
              <a:rPr lang="en-GB" dirty="0"/>
              <a:t> setups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78D624-FFB8-3245-A9A8-9B458267D66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11AE9-4120-8749-94F4-B27EA244FA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33D16-D42C-E746-BBD1-F53D9EAD49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1C151B33-829D-47D6-9AAB-F36ECA45A282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5D189-6658-7E4B-9F07-071DBAE603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358242"/>
            <a:ext cx="10515600" cy="1972788"/>
          </a:xfrm>
        </p:spPr>
        <p:txBody>
          <a:bodyPr/>
          <a:lstStyle/>
          <a:p>
            <a:r>
              <a:rPr lang="en-GB" sz="1600" dirty="0"/>
              <a:t>Both NA64µ and </a:t>
            </a:r>
            <a:r>
              <a:rPr lang="en-GB" sz="1600" dirty="0" err="1"/>
              <a:t>MuOnE</a:t>
            </a:r>
            <a:r>
              <a:rPr lang="en-GB" sz="1600" dirty="0"/>
              <a:t> have considerable material (HCAL / µ-filter) which blows up the beam for AMBER downstream.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98FC0-63A8-BE49-9E4D-1285300F7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0" y="3545855"/>
            <a:ext cx="3992085" cy="126898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A8825-125E-964B-883D-C6DD59338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63" y="2109592"/>
            <a:ext cx="3895340" cy="13661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A40118-5E06-964F-AFC4-866EF1B436AA}"/>
              </a:ext>
            </a:extLst>
          </p:cNvPr>
          <p:cNvSpPr txBox="1"/>
          <p:nvPr/>
        </p:nvSpPr>
        <p:spPr>
          <a:xfrm>
            <a:off x="1048190" y="4353179"/>
            <a:ext cx="1267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Pilot Run</a:t>
            </a:r>
          </a:p>
          <a:p>
            <a:r>
              <a:rPr lang="en-US" sz="1200" i="1" dirty="0">
                <a:solidFill>
                  <a:srgbClr val="FF0000"/>
                </a:solidFill>
              </a:rPr>
              <a:t>Phase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9F3AFF-F297-4348-86A7-0A02410BA2D1}"/>
              </a:ext>
            </a:extLst>
          </p:cNvPr>
          <p:cNvSpPr txBox="1"/>
          <p:nvPr/>
        </p:nvSpPr>
        <p:spPr>
          <a:xfrm>
            <a:off x="1117786" y="2862282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975673-CF59-B948-BB29-E683B91F5EB0}"/>
              </a:ext>
            </a:extLst>
          </p:cNvPr>
          <p:cNvSpPr txBox="1"/>
          <p:nvPr/>
        </p:nvSpPr>
        <p:spPr>
          <a:xfrm>
            <a:off x="1096563" y="3107280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Test Run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0E827-72E4-A144-8EB8-D9585230BBBB}"/>
              </a:ext>
            </a:extLst>
          </p:cNvPr>
          <p:cNvSpPr txBox="1"/>
          <p:nvPr/>
        </p:nvSpPr>
        <p:spPr>
          <a:xfrm>
            <a:off x="1096562" y="3534318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2022-2024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1214E-CD15-7F4D-B0FA-2CD0574DF23A}"/>
              </a:ext>
            </a:extLst>
          </p:cNvPr>
          <p:cNvSpPr txBox="1"/>
          <p:nvPr/>
        </p:nvSpPr>
        <p:spPr>
          <a:xfrm>
            <a:off x="484237" y="2241279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NA64µ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326D03-8F46-FA4E-A2C8-2B3F4D3D314F}"/>
              </a:ext>
            </a:extLst>
          </p:cNvPr>
          <p:cNvSpPr txBox="1"/>
          <p:nvPr/>
        </p:nvSpPr>
        <p:spPr>
          <a:xfrm>
            <a:off x="5646956" y="1992560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rgbClr val="FF0000"/>
                </a:solidFill>
              </a:rPr>
              <a:t>MUonE</a:t>
            </a:r>
            <a:endParaRPr lang="en-US" sz="1200" i="1" dirty="0">
              <a:solidFill>
                <a:srgbClr val="FF0000"/>
              </a:solidFill>
            </a:endParaRPr>
          </a:p>
        </p:txBody>
      </p:sp>
      <p:pic>
        <p:nvPicPr>
          <p:cNvPr id="4097" name="Picture 1" descr="page46image293674960">
            <a:extLst>
              <a:ext uri="{FF2B5EF4-FFF2-40B4-BE49-F238E27FC236}">
                <a16:creationId xmlns:a16="http://schemas.microsoft.com/office/drawing/2014/main" id="{9F36B8BE-7584-7A4A-91CB-4DF87C66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31" y="4172396"/>
            <a:ext cx="29845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46image293675264">
            <a:extLst>
              <a:ext uri="{FF2B5EF4-FFF2-40B4-BE49-F238E27FC236}">
                <a16:creationId xmlns:a16="http://schemas.microsoft.com/office/drawing/2014/main" id="{D868B26B-2BBF-E143-A298-B0189E9C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828" y="4180350"/>
            <a:ext cx="29972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067FFB-49A1-D345-8966-59EA66AEAE73}"/>
              </a:ext>
            </a:extLst>
          </p:cNvPr>
          <p:cNvSpPr txBox="1"/>
          <p:nvPr/>
        </p:nvSpPr>
        <p:spPr>
          <a:xfrm>
            <a:off x="7930033" y="3977138"/>
            <a:ext cx="1693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Phase space in 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191920-0506-3544-9AF9-4D8814C7B768}"/>
              </a:ext>
            </a:extLst>
          </p:cNvPr>
          <p:cNvSpPr txBox="1"/>
          <p:nvPr/>
        </p:nvSpPr>
        <p:spPr>
          <a:xfrm>
            <a:off x="5836443" y="5799230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Entrance of </a:t>
            </a:r>
            <a:r>
              <a:rPr lang="en-GB" sz="1400" b="1" i="1" dirty="0" err="1">
                <a:solidFill>
                  <a:srgbClr val="C00000"/>
                </a:solidFill>
              </a:rPr>
              <a:t>MUonE</a:t>
            </a:r>
            <a:r>
              <a:rPr lang="en-GB" sz="1400" b="1" i="1" dirty="0">
                <a:solidFill>
                  <a:srgbClr val="C00000"/>
                </a:solidFill>
              </a:rPr>
              <a:t> setup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C67F2B-6EA9-FB45-8D1A-DA5042E23292}"/>
              </a:ext>
            </a:extLst>
          </p:cNvPr>
          <p:cNvSpPr txBox="1"/>
          <p:nvPr/>
        </p:nvSpPr>
        <p:spPr>
          <a:xfrm>
            <a:off x="8951458" y="5804838"/>
            <a:ext cx="19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Exit of </a:t>
            </a:r>
            <a:r>
              <a:rPr lang="en-GB" sz="1400" b="1" i="1" dirty="0" err="1">
                <a:solidFill>
                  <a:srgbClr val="C00000"/>
                </a:solidFill>
              </a:rPr>
              <a:t>MUonE</a:t>
            </a:r>
            <a:r>
              <a:rPr lang="en-GB" sz="1400" b="1" i="1" dirty="0">
                <a:solidFill>
                  <a:srgbClr val="C00000"/>
                </a:solidFill>
              </a:rPr>
              <a:t> setup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6D1C9F-F268-3F4C-AECE-53F31C4C05AC}"/>
              </a:ext>
            </a:extLst>
          </p:cNvPr>
          <p:cNvCxnSpPr/>
          <p:nvPr/>
        </p:nvCxnSpPr>
        <p:spPr>
          <a:xfrm>
            <a:off x="8295408" y="5121772"/>
            <a:ext cx="891072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37ECAF-0BB1-B24F-A584-73BDAC408A4E}"/>
              </a:ext>
            </a:extLst>
          </p:cNvPr>
          <p:cNvSpPr txBox="1"/>
          <p:nvPr/>
        </p:nvSpPr>
        <p:spPr>
          <a:xfrm>
            <a:off x="8178310" y="4674317"/>
            <a:ext cx="1061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>
                <a:solidFill>
                  <a:srgbClr val="C00000"/>
                </a:solidFill>
              </a:rPr>
              <a:t>Effect of the material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0F7D35-D0D7-324C-91BE-BA1354D57092}"/>
              </a:ext>
            </a:extLst>
          </p:cNvPr>
          <p:cNvSpPr/>
          <p:nvPr/>
        </p:nvSpPr>
        <p:spPr>
          <a:xfrm>
            <a:off x="941614" y="4885003"/>
            <a:ext cx="4894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 order to re-focus the beam for AMBER we would need the downstream quadrupoles after the NA64µ/</a:t>
            </a:r>
            <a:r>
              <a:rPr lang="en-GB" sz="1600" dirty="0" err="1"/>
              <a:t>MuOnE</a:t>
            </a:r>
            <a:r>
              <a:rPr lang="en-GB" sz="1600" dirty="0"/>
              <a:t> setups </a:t>
            </a:r>
            <a:r>
              <a:rPr lang="en-GB" sz="1600" dirty="0">
                <a:sym typeface="Wingdings" pitchFamily="2" charset="2"/>
              </a:rPr>
              <a:t> not possible given the space available and the requirements.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sym typeface="Wingdings" pitchFamily="2" charset="2"/>
              </a:rPr>
              <a:t>Parallel running was therefore excluded.</a:t>
            </a:r>
            <a:endParaRPr lang="en-GB" sz="1600" b="1" dirty="0">
              <a:solidFill>
                <a:srgbClr val="C00000"/>
              </a:solidFill>
            </a:endParaRPr>
          </a:p>
        </p:txBody>
      </p:sp>
      <p:pic>
        <p:nvPicPr>
          <p:cNvPr id="25" name="Picture 2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0D85FB-BAE6-C846-BDE2-63AA70ED8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8590" y="2633230"/>
            <a:ext cx="6303573" cy="82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85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1FE6-998D-9245-839C-18025901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Tentative Beam Times up to LS3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BC400-5E36-8843-9A01-5D4B36081BB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DAB4EF-EF91-AB4E-A11D-0219ED55FE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9C305-8001-5F42-9F03-A918FCA732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1C151B33-829D-47D6-9AAB-F36ECA45A282}" type="slidenum">
              <a:rPr lang="en-GB" smtClean="0"/>
              <a:pPr/>
              <a:t>27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4D5E0CB2-C1B1-2F49-9578-EC6062A8514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38199" y="1321904"/>
              <a:ext cx="10515599" cy="47376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18786">
                      <a:extLst>
                        <a:ext uri="{9D8B030D-6E8A-4147-A177-3AD203B41FA5}">
                          <a16:colId xmlns:a16="http://schemas.microsoft.com/office/drawing/2014/main" val="1441242995"/>
                        </a:ext>
                      </a:extLst>
                    </a:gridCol>
                    <a:gridCol w="2147411">
                      <a:extLst>
                        <a:ext uri="{9D8B030D-6E8A-4147-A177-3AD203B41FA5}">
                          <a16:colId xmlns:a16="http://schemas.microsoft.com/office/drawing/2014/main" val="4280683148"/>
                        </a:ext>
                      </a:extLst>
                    </a:gridCol>
                    <a:gridCol w="3306543">
                      <a:extLst>
                        <a:ext uri="{9D8B030D-6E8A-4147-A177-3AD203B41FA5}">
                          <a16:colId xmlns:a16="http://schemas.microsoft.com/office/drawing/2014/main" val="2527259957"/>
                        </a:ext>
                      </a:extLst>
                    </a:gridCol>
                    <a:gridCol w="2365513">
                      <a:extLst>
                        <a:ext uri="{9D8B030D-6E8A-4147-A177-3AD203B41FA5}">
                          <a16:colId xmlns:a16="http://schemas.microsoft.com/office/drawing/2014/main" val="1490817430"/>
                        </a:ext>
                      </a:extLst>
                    </a:gridCol>
                    <a:gridCol w="977346">
                      <a:extLst>
                        <a:ext uri="{9D8B030D-6E8A-4147-A177-3AD203B41FA5}">
                          <a16:colId xmlns:a16="http://schemas.microsoft.com/office/drawing/2014/main" val="1030093921"/>
                        </a:ext>
                      </a:extLst>
                    </a:gridCol>
                  </a:tblGrid>
                  <a:tr h="596348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Activity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Duration (Pending SPSC recommendation)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Beam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4010746"/>
                      </a:ext>
                    </a:extLst>
                  </a:tr>
                  <a:tr h="379798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hlinkClick r:id="rId2"/>
                            </a:rPr>
                            <a:t>COMPASS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2021 mid - 2022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 err="1"/>
                            <a:t>Transversity</a:t>
                          </a:r>
                          <a:r>
                            <a:rPr lang="en-GB" sz="1400" dirty="0"/>
                            <a:t> run (approved)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150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3483035"/>
                      </a:ext>
                    </a:extLst>
                  </a:tr>
                  <a:tr h="355698">
                    <a:tc rowSpan="4">
                      <a:txBody>
                        <a:bodyPr/>
                        <a:lstStyle/>
                        <a:p>
                          <a:r>
                            <a:rPr lang="en-GB" sz="1400" dirty="0">
                              <a:hlinkClick r:id="rId3"/>
                            </a:rPr>
                            <a:t>AMBER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Proton Radius Test Run (approved)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8219479"/>
                      </a:ext>
                    </a:extLst>
                  </a:tr>
                  <a:tr h="303124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2022-2023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Proton Radius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310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3161287"/>
                      </a:ext>
                    </a:extLst>
                  </a:tr>
                  <a:tr h="420756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2022-2023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CH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400" dirty="0"/>
                            <a:t> production</a:t>
                          </a:r>
                          <a:r>
                            <a:rPr lang="en-GB" sz="1400" baseline="0" dirty="0"/>
                            <a:t> measurement (approved)</a:t>
                          </a:r>
                          <a:endParaRPr lang="fr-CH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40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5140805"/>
                      </a:ext>
                    </a:extLst>
                  </a:tr>
                  <a:tr h="546653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2024+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 err="1"/>
                            <a:t>Drell</a:t>
                          </a:r>
                          <a:r>
                            <a:rPr lang="en-GB" sz="1400" dirty="0"/>
                            <a:t>-Yan: pion PDFs and Charmonium production mechanism (approved)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~ 2 years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p, K</a:t>
                          </a:r>
                          <a:r>
                            <a:rPr lang="en-GB" sz="1400" baseline="30000" dirty="0"/>
                            <a:t>+</a:t>
                          </a:r>
                          <a:r>
                            <a:rPr lang="en-GB" sz="1400" baseline="0" dirty="0"/>
                            <a:t>, π</a:t>
                          </a:r>
                          <a:r>
                            <a:rPr lang="en-GB" sz="1400" baseline="30000" dirty="0"/>
                            <a:t>+</a:t>
                          </a:r>
                          <a:r>
                            <a:rPr lang="en-GB" sz="1400" baseline="0" dirty="0"/>
                            <a:t>,</a:t>
                          </a:r>
                        </a:p>
                        <a:p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CH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400" dirty="0"/>
                            <a:t>, K</a:t>
                          </a:r>
                          <a:r>
                            <a:rPr lang="en-GB" sz="1400" baseline="30000" dirty="0"/>
                            <a:t>-</a:t>
                          </a:r>
                          <a:r>
                            <a:rPr lang="en-GB" sz="1400" baseline="0" dirty="0"/>
                            <a:t>,π</a:t>
                          </a:r>
                          <a:r>
                            <a:rPr lang="en-GB" sz="1400" baseline="30000" dirty="0"/>
                            <a:t>-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4909122"/>
                      </a:ext>
                    </a:extLst>
                  </a:tr>
                  <a:tr h="303124">
                    <a:tc rowSpan="4">
                      <a:txBody>
                        <a:bodyPr/>
                        <a:lstStyle/>
                        <a:p>
                          <a:r>
                            <a:rPr lang="en-GB" sz="1400" dirty="0">
                              <a:hlinkClick r:id="rId4"/>
                            </a:rPr>
                            <a:t>NA64µ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2021 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Test Run (approved)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14 - 20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9241037"/>
                      </a:ext>
                    </a:extLst>
                  </a:tr>
                  <a:tr h="303124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2022 spring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Pilot Run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8710693"/>
                      </a:ext>
                    </a:extLst>
                  </a:tr>
                  <a:tr h="303124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2023 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Phase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40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311627"/>
                      </a:ext>
                    </a:extLst>
                  </a:tr>
                  <a:tr h="303124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2024 beg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Phase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40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6577115"/>
                      </a:ext>
                    </a:extLst>
                  </a:tr>
                  <a:tr h="303124">
                    <a:tc rowSpan="3">
                      <a:txBody>
                        <a:bodyPr/>
                        <a:lstStyle/>
                        <a:p>
                          <a:r>
                            <a:rPr lang="en-GB" sz="1400" dirty="0" err="1">
                              <a:hlinkClick r:id="rId5"/>
                            </a:rPr>
                            <a:t>MuOnE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2021 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Test Run (approved)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8508006"/>
                      </a:ext>
                    </a:extLst>
                  </a:tr>
                  <a:tr h="303124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2022 end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Run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519917"/>
                      </a:ext>
                    </a:extLst>
                  </a:tr>
                  <a:tr h="303124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2023 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Physics Run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~ 3 years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403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4D5E0CB2-C1B1-2F49-9578-EC6062A851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7319988"/>
                  </p:ext>
                </p:extLst>
              </p:nvPr>
            </p:nvGraphicFramePr>
            <p:xfrm>
              <a:off x="838199" y="1321904"/>
              <a:ext cx="10515599" cy="47376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18786">
                      <a:extLst>
                        <a:ext uri="{9D8B030D-6E8A-4147-A177-3AD203B41FA5}">
                          <a16:colId xmlns:a16="http://schemas.microsoft.com/office/drawing/2014/main" val="1441242995"/>
                        </a:ext>
                      </a:extLst>
                    </a:gridCol>
                    <a:gridCol w="2147411">
                      <a:extLst>
                        <a:ext uri="{9D8B030D-6E8A-4147-A177-3AD203B41FA5}">
                          <a16:colId xmlns:a16="http://schemas.microsoft.com/office/drawing/2014/main" val="4280683148"/>
                        </a:ext>
                      </a:extLst>
                    </a:gridCol>
                    <a:gridCol w="3306543">
                      <a:extLst>
                        <a:ext uri="{9D8B030D-6E8A-4147-A177-3AD203B41FA5}">
                          <a16:colId xmlns:a16="http://schemas.microsoft.com/office/drawing/2014/main" val="2527259957"/>
                        </a:ext>
                      </a:extLst>
                    </a:gridCol>
                    <a:gridCol w="2365513">
                      <a:extLst>
                        <a:ext uri="{9D8B030D-6E8A-4147-A177-3AD203B41FA5}">
                          <a16:colId xmlns:a16="http://schemas.microsoft.com/office/drawing/2014/main" val="1490817430"/>
                        </a:ext>
                      </a:extLst>
                    </a:gridCol>
                    <a:gridCol w="977346">
                      <a:extLst>
                        <a:ext uri="{9D8B030D-6E8A-4147-A177-3AD203B41FA5}">
                          <a16:colId xmlns:a16="http://schemas.microsoft.com/office/drawing/2014/main" val="1030093921"/>
                        </a:ext>
                      </a:extLst>
                    </a:gridCol>
                  </a:tblGrid>
                  <a:tr h="596348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Activity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Duration (Pending SPSC recommendation)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Beam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4010746"/>
                      </a:ext>
                    </a:extLst>
                  </a:tr>
                  <a:tr h="379798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hlinkClick r:id="rId6"/>
                            </a:rPr>
                            <a:t>COMPASS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2021 mid - 2022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 err="1"/>
                            <a:t>Transversity</a:t>
                          </a:r>
                          <a:r>
                            <a:rPr lang="en-GB" sz="1400" dirty="0"/>
                            <a:t> run (approved)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150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3483035"/>
                      </a:ext>
                    </a:extLst>
                  </a:tr>
                  <a:tr h="355698">
                    <a:tc rowSpan="4">
                      <a:txBody>
                        <a:bodyPr/>
                        <a:lstStyle/>
                        <a:p>
                          <a:r>
                            <a:rPr lang="en-GB" sz="1400" dirty="0">
                              <a:hlinkClick r:id="rId7"/>
                            </a:rPr>
                            <a:t>AMBER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Proton Radius Test Run (approved)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8219479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2022-2023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Proton Radius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310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3161287"/>
                      </a:ext>
                    </a:extLst>
                  </a:tr>
                  <a:tr h="420756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2022-2023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8"/>
                          <a:stretch>
                            <a:fillRect l="-117308" t="-393939" r="-102692" b="-6575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40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5140805"/>
                      </a:ext>
                    </a:extLst>
                  </a:tr>
                  <a:tr h="546653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2024+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 err="1"/>
                            <a:t>Drell</a:t>
                          </a:r>
                          <a:r>
                            <a:rPr lang="en-GB" sz="1400" dirty="0"/>
                            <a:t>-Yan: pion PDFs and Charmonium production mechanism (approved)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~ 2 years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8"/>
                          <a:stretch>
                            <a:fillRect l="-976623" t="-370455" r="-3896" b="-393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4909122"/>
                      </a:ext>
                    </a:extLst>
                  </a:tr>
                  <a:tr h="304800">
                    <a:tc rowSpan="4">
                      <a:txBody>
                        <a:bodyPr/>
                        <a:lstStyle/>
                        <a:p>
                          <a:r>
                            <a:rPr lang="en-GB" sz="1400" dirty="0">
                              <a:hlinkClick r:id="rId9"/>
                            </a:rPr>
                            <a:t>NA64µ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2021 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Test Run (approved)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14 - 20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9241037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2022 spring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Pilot Run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871069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2023 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Phase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40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311627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2024 beg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Phase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40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6577115"/>
                      </a:ext>
                    </a:extLst>
                  </a:tr>
                  <a:tr h="304800">
                    <a:tc rowSpan="3">
                      <a:txBody>
                        <a:bodyPr/>
                        <a:lstStyle/>
                        <a:p>
                          <a:r>
                            <a:rPr lang="en-GB" sz="1400" dirty="0" err="1">
                              <a:hlinkClick r:id="rId10"/>
                            </a:rPr>
                            <a:t>MuOnE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2021 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Test Run (approved)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8508006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2022 end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Run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30 days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519917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2023 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Physics Run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~ 3 years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403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61718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CF79-4884-CF49-B5B1-A1883781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37CD86-FCFF-7D42-A334-31F37D05B6F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3E0FA-66B2-F64F-BC1F-BAE3C5B4C9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GB"/>
              <a:t>D. Banerjee, CERN BE-EA-LE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10C8C-7060-C24D-94AB-6C5BDF79C5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1C151B33-829D-47D6-9AAB-F36ECA45A282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C189B-6611-7C44-B476-D1B48F9BB7E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z="2000" dirty="0"/>
              <a:t>Three new projects have been proposed for the EHN2 beamline in context of the PBC studies – AMBER, </a:t>
            </a:r>
            <a:r>
              <a:rPr lang="en-GB" sz="2000" dirty="0" err="1"/>
              <a:t>MUonE</a:t>
            </a:r>
            <a:r>
              <a:rPr lang="en-GB" sz="2000" dirty="0"/>
              <a:t> and NA64µ. </a:t>
            </a:r>
          </a:p>
          <a:p>
            <a:r>
              <a:rPr lang="en-GB" sz="2000" dirty="0"/>
              <a:t>Test runs for all three experiments have been approved and they will be running this year.</a:t>
            </a:r>
          </a:p>
          <a:p>
            <a:r>
              <a:rPr lang="en-GB" sz="2000" dirty="0"/>
              <a:t>Feasibility studies in terms of space, beam parameters and parallel running performed by the Conventional Beams Working Group.</a:t>
            </a:r>
          </a:p>
          <a:p>
            <a:r>
              <a:rPr lang="en-GB" sz="2000" dirty="0"/>
              <a:t>Space for all three test runs as well as optics options have been finalised.</a:t>
            </a:r>
          </a:p>
          <a:p>
            <a:r>
              <a:rPr lang="en-GB" sz="2000" dirty="0"/>
              <a:t>Parallel running is excluded from the results of the studies.</a:t>
            </a:r>
          </a:p>
          <a:p>
            <a:r>
              <a:rPr lang="en-GB" sz="2000" dirty="0"/>
              <a:t>Integration of a rail system is foreseen to reduce change over time.</a:t>
            </a:r>
          </a:p>
          <a:p>
            <a:r>
              <a:rPr lang="en-GB" sz="2000" dirty="0"/>
              <a:t>Preparation for the 2021 test runs are ongoing – no showstoppers.  </a:t>
            </a:r>
          </a:p>
          <a:p>
            <a:r>
              <a:rPr lang="en-GB" sz="2000" dirty="0"/>
              <a:t>Future studies include higher intensities for </a:t>
            </a:r>
            <a:r>
              <a:rPr lang="en-GB" sz="2000" dirty="0" err="1"/>
              <a:t>Drell</a:t>
            </a:r>
            <a:r>
              <a:rPr lang="en-GB" sz="2000" dirty="0"/>
              <a:t> Yan, an RF separated option for AMBER, integration of the final </a:t>
            </a:r>
            <a:r>
              <a:rPr lang="en-GB" sz="2000" dirty="0" err="1"/>
              <a:t>MUonE</a:t>
            </a:r>
            <a:r>
              <a:rPr lang="en-GB" sz="2000" dirty="0"/>
              <a:t> and NA64µ setup. </a:t>
            </a:r>
          </a:p>
        </p:txBody>
      </p:sp>
    </p:spTree>
    <p:extLst>
      <p:ext uri="{BB962C8B-B14F-4D97-AF65-F5344CB8AC3E}">
        <p14:creationId xmlns:p14="http://schemas.microsoft.com/office/powerpoint/2010/main" val="3712840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34021" y="2553779"/>
            <a:ext cx="6474074" cy="2952749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5AA3D9"/>
                </a:solidFill>
                <a:latin typeface="+mj-lt"/>
                <a:ea typeface="+mj-ea"/>
                <a:cs typeface="Ubuntu Light"/>
              </a:defRPr>
            </a:lvl1pPr>
          </a:lstStyle>
          <a:p>
            <a:pPr algn="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A6011-75A7-3042-85BC-BCFDD9B7C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3F5C7-B8B5-6145-974F-9FE69AA8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Banerjee, CERN BE-EA-LE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2E4BD-0638-2C45-9EA4-7CB90485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58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Proposals for the EHN2 Beamline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507A5-D3A2-3949-8DAB-4AFBC0A70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US"/>
              <a:t>D. Banerjee, CERN BE-EA-LE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41B3-48C9-954A-8B69-086BB15E7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358241"/>
            <a:ext cx="10467303" cy="470567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700" dirty="0"/>
              <a:t>Several projects for the ENH2 beamline in the CERN North Area have been proposed in context of PBC: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8B1BF0-1C28-CE4F-8476-6B1F9BB7C66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FC24702-F758-7D45-9895-266DF7D0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1" b="3593"/>
          <a:stretch/>
        </p:blipFill>
        <p:spPr>
          <a:xfrm>
            <a:off x="886497" y="1839687"/>
            <a:ext cx="5106088" cy="4251636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13C08E1-3973-3D4B-9AD5-39F59830B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417" y="2025144"/>
            <a:ext cx="5004698" cy="41288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1869E9-FF55-2749-B575-5F0ECBD006F4}"/>
              </a:ext>
            </a:extLst>
          </p:cNvPr>
          <p:cNvSpPr/>
          <p:nvPr/>
        </p:nvSpPr>
        <p:spPr>
          <a:xfrm>
            <a:off x="2939142" y="2852057"/>
            <a:ext cx="814328" cy="2939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8254EF-6B70-7443-B329-EADF164EBCC8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753470" y="2999015"/>
            <a:ext cx="3514272" cy="7120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7EFC902-0FAB-6E41-877E-166D4FF3F626}"/>
              </a:ext>
            </a:extLst>
          </p:cNvPr>
          <p:cNvSpPr/>
          <p:nvPr/>
        </p:nvSpPr>
        <p:spPr>
          <a:xfrm rot="18833835">
            <a:off x="9534904" y="2869962"/>
            <a:ext cx="608644" cy="5302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F42DA5-4FCA-E548-A232-84F88E7EA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559"/>
          <a:stretch/>
        </p:blipFill>
        <p:spPr>
          <a:xfrm>
            <a:off x="10551255" y="2409261"/>
            <a:ext cx="855637" cy="594146"/>
          </a:xfrm>
          <a:prstGeom prst="rect">
            <a:avLst/>
          </a:prstGeom>
          <a:ln w="15875">
            <a:solidFill>
              <a:schemeClr val="bg2">
                <a:lumMod val="1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42DA5-4FCA-E548-A232-84F88E7EA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67" b="39520"/>
          <a:stretch/>
        </p:blipFill>
        <p:spPr>
          <a:xfrm>
            <a:off x="10303396" y="3041846"/>
            <a:ext cx="1591911" cy="9367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3CB725-C5F9-FC45-8064-AC098AC27A10}"/>
              </a:ext>
            </a:extLst>
          </p:cNvPr>
          <p:cNvSpPr txBox="1"/>
          <p:nvPr/>
        </p:nvSpPr>
        <p:spPr>
          <a:xfrm>
            <a:off x="10506931" y="4009228"/>
            <a:ext cx="1005403" cy="369332"/>
          </a:xfrm>
          <a:prstGeom prst="rect">
            <a:avLst/>
          </a:prstGeom>
          <a:solidFill>
            <a:srgbClr val="00B0F0"/>
          </a:solidFill>
          <a:ln w="15875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AMBER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1574E8-D05E-3746-843C-FFB51EC23739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896544" y="3454854"/>
            <a:ext cx="610387" cy="739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E6B139-64D3-8346-A207-BFCB3B20FFD5}"/>
              </a:ext>
            </a:extLst>
          </p:cNvPr>
          <p:cNvCxnSpPr>
            <a:cxnSpLocks/>
          </p:cNvCxnSpPr>
          <p:nvPr/>
        </p:nvCxnSpPr>
        <p:spPr>
          <a:xfrm flipH="1" flipV="1">
            <a:off x="10055258" y="3284779"/>
            <a:ext cx="495998" cy="2254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79E602-8A50-9745-AB89-16B29CE718D1}"/>
              </a:ext>
            </a:extLst>
          </p:cNvPr>
          <p:cNvCxnSpPr>
            <a:cxnSpLocks/>
          </p:cNvCxnSpPr>
          <p:nvPr/>
        </p:nvCxnSpPr>
        <p:spPr>
          <a:xfrm flipH="1">
            <a:off x="10118813" y="2920299"/>
            <a:ext cx="432442" cy="191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337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Proposals for the EHN2 Beamline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507A5-D3A2-3949-8DAB-4AFBC0A70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US"/>
              <a:t>D. Banerjee, CERN BE-EA-LE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41B3-48C9-954A-8B69-086BB15E7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358241"/>
            <a:ext cx="10689772" cy="4705675"/>
          </a:xfrm>
        </p:spPr>
        <p:txBody>
          <a:bodyPr/>
          <a:lstStyle/>
          <a:p>
            <a:pPr lvl="0">
              <a:spcBef>
                <a:spcPts val="300"/>
              </a:spcBef>
            </a:pPr>
            <a:r>
              <a:rPr lang="en-GB" sz="1700" dirty="0">
                <a:solidFill>
                  <a:srgbClr val="595959"/>
                </a:solidFill>
              </a:rPr>
              <a:t>Several projects for the ENH2 beamline in the CERN North Area have been proposed in context of PBC:</a:t>
            </a:r>
          </a:p>
          <a:p>
            <a:pPr lvl="1">
              <a:spcBef>
                <a:spcPts val="300"/>
              </a:spcBef>
            </a:pPr>
            <a:r>
              <a:rPr lang="en-GB" sz="1700" b="1" dirty="0">
                <a:solidFill>
                  <a:srgbClr val="C00000"/>
                </a:solidFill>
              </a:rPr>
              <a:t>NA64</a:t>
            </a:r>
            <a:r>
              <a:rPr lang="en-GB" sz="1700" dirty="0"/>
              <a:t> - NA64 is an active beam dump dark matter experiment looking for sub-GeV dark photons at the CERN EHN1 H4 beamline with 100 GeV/c electron beams.</a:t>
            </a:r>
          </a:p>
          <a:p>
            <a:pPr lvl="1">
              <a:spcBef>
                <a:spcPts val="300"/>
              </a:spcBef>
            </a:pPr>
            <a:r>
              <a:rPr lang="en-GB" sz="1700" b="1" dirty="0">
                <a:solidFill>
                  <a:srgbClr val="C00000"/>
                </a:solidFill>
              </a:rPr>
              <a:t>NA64µ</a:t>
            </a:r>
            <a:r>
              <a:rPr lang="en-GB" sz="1700" dirty="0"/>
              <a:t> is the muon program looking for a new massive gauge boson, Z</a:t>
            </a:r>
            <a:r>
              <a:rPr lang="en-GB" sz="1700" baseline="-25000" dirty="0"/>
              <a:t>µ</a:t>
            </a:r>
            <a:r>
              <a:rPr lang="en-GB" sz="1700" dirty="0"/>
              <a:t>, that couples predominantly to the 2</a:t>
            </a:r>
            <a:r>
              <a:rPr lang="en-GB" sz="1700" baseline="30000" dirty="0"/>
              <a:t>nd</a:t>
            </a:r>
            <a:r>
              <a:rPr lang="en-GB" sz="1700" dirty="0"/>
              <a:t> and 3</a:t>
            </a:r>
            <a:r>
              <a:rPr lang="en-GB" sz="1700" baseline="30000" dirty="0"/>
              <a:t>rd</a:t>
            </a:r>
            <a:r>
              <a:rPr lang="en-GB" sz="1700" dirty="0"/>
              <a:t> lepton generations.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F42DA5-4FCA-E548-A232-84F88E7EA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59"/>
          <a:stretch/>
        </p:blipFill>
        <p:spPr>
          <a:xfrm>
            <a:off x="10327406" y="136525"/>
            <a:ext cx="1532752" cy="106432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FC3E60-0A82-D344-A25C-7BD434A16EF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pic>
        <p:nvPicPr>
          <p:cNvPr id="25" name="na64_cartoon.png" descr="na64_cartoon.png">
            <a:extLst>
              <a:ext uri="{FF2B5EF4-FFF2-40B4-BE49-F238E27FC236}">
                <a16:creationId xmlns:a16="http://schemas.microsoft.com/office/drawing/2014/main" id="{C494C1E5-863C-554E-BD3F-40A0DA73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72" y="4125321"/>
            <a:ext cx="4946277" cy="2005199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100 GeV">
            <a:extLst>
              <a:ext uri="{FF2B5EF4-FFF2-40B4-BE49-F238E27FC236}">
                <a16:creationId xmlns:a16="http://schemas.microsoft.com/office/drawing/2014/main" id="{318B4C9B-B87E-3344-87DA-95C243DBA8CB}"/>
              </a:ext>
            </a:extLst>
          </p:cNvPr>
          <p:cNvSpPr txBox="1"/>
          <p:nvPr/>
        </p:nvSpPr>
        <p:spPr>
          <a:xfrm>
            <a:off x="2340144" y="5340312"/>
            <a:ext cx="680059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1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 dirty="0"/>
              <a:t>100 GeV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F1558404-669C-5C49-B3F4-B3C0DC52C328}"/>
              </a:ext>
            </a:extLst>
          </p:cNvPr>
          <p:cNvSpPr/>
          <p:nvPr/>
        </p:nvSpPr>
        <p:spPr>
          <a:xfrm>
            <a:off x="3707174" y="3871612"/>
            <a:ext cx="812619" cy="1640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29" name="ECALE&lt; 50 GeV">
            <a:extLst>
              <a:ext uri="{FF2B5EF4-FFF2-40B4-BE49-F238E27FC236}">
                <a16:creationId xmlns:a16="http://schemas.microsoft.com/office/drawing/2014/main" id="{A3D36A37-0808-8943-AEDD-08394F577959}"/>
              </a:ext>
            </a:extLst>
          </p:cNvPr>
          <p:cNvSpPr txBox="1"/>
          <p:nvPr/>
        </p:nvSpPr>
        <p:spPr>
          <a:xfrm>
            <a:off x="2915014" y="5597902"/>
            <a:ext cx="1435046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4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 dirty="0"/>
              <a:t>ECAL</a:t>
            </a:r>
            <a:r>
              <a:rPr sz="1200" baseline="-5999" dirty="0"/>
              <a:t>E</a:t>
            </a:r>
            <a:r>
              <a:rPr sz="1200" dirty="0"/>
              <a:t>&lt; 50 GeV</a:t>
            </a:r>
          </a:p>
        </p:txBody>
      </p:sp>
      <p:sp>
        <p:nvSpPr>
          <p:cNvPr id="30" name="&gt; 50 GeV">
            <a:extLst>
              <a:ext uri="{FF2B5EF4-FFF2-40B4-BE49-F238E27FC236}">
                <a16:creationId xmlns:a16="http://schemas.microsoft.com/office/drawing/2014/main" id="{0B3B1E88-8427-AD41-BF70-521BCD989851}"/>
              </a:ext>
            </a:extLst>
          </p:cNvPr>
          <p:cNvSpPr txBox="1"/>
          <p:nvPr/>
        </p:nvSpPr>
        <p:spPr>
          <a:xfrm>
            <a:off x="4770766" y="4278845"/>
            <a:ext cx="827409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 dirty="0"/>
              <a:t>&gt; 50 GeV</a:t>
            </a:r>
          </a:p>
        </p:txBody>
      </p:sp>
      <p:sp>
        <p:nvSpPr>
          <p:cNvPr id="31" name="10-6 &lt; 𝜖 &lt; 10-3">
            <a:extLst>
              <a:ext uri="{FF2B5EF4-FFF2-40B4-BE49-F238E27FC236}">
                <a16:creationId xmlns:a16="http://schemas.microsoft.com/office/drawing/2014/main" id="{30AA5776-46BE-974F-B01E-FCCCC0482015}"/>
              </a:ext>
            </a:extLst>
          </p:cNvPr>
          <p:cNvSpPr txBox="1"/>
          <p:nvPr/>
        </p:nvSpPr>
        <p:spPr>
          <a:xfrm>
            <a:off x="2695848" y="4399391"/>
            <a:ext cx="121145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/>
              <a:t>10</a:t>
            </a:r>
            <a:r>
              <a:rPr sz="1500" baseline="31999" dirty="0"/>
              <a:t>-6 </a:t>
            </a:r>
            <a:r>
              <a:rPr sz="1500" dirty="0"/>
              <a:t>&lt; 𝜖 &lt; 10</a:t>
            </a:r>
            <a:r>
              <a:rPr sz="1500" baseline="31999" dirty="0"/>
              <a:t>-3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04113D-2500-7F4C-9793-28575ADC0BA8}"/>
              </a:ext>
            </a:extLst>
          </p:cNvPr>
          <p:cNvSpPr txBox="1"/>
          <p:nvPr/>
        </p:nvSpPr>
        <p:spPr>
          <a:xfrm>
            <a:off x="857755" y="4732816"/>
            <a:ext cx="6671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i="1" dirty="0">
                <a:solidFill>
                  <a:srgbClr val="C00000"/>
                </a:solidFill>
              </a:rPr>
              <a:t>NA64</a:t>
            </a:r>
          </a:p>
          <a:p>
            <a:r>
              <a:rPr lang="en-GB" sz="1500" i="1" dirty="0">
                <a:solidFill>
                  <a:srgbClr val="C00000"/>
                </a:solidFill>
              </a:rPr>
              <a:t>at H4</a:t>
            </a:r>
          </a:p>
        </p:txBody>
      </p:sp>
      <p:grpSp>
        <p:nvGrpSpPr>
          <p:cNvPr id="32" name="Group">
            <a:extLst>
              <a:ext uri="{FF2B5EF4-FFF2-40B4-BE49-F238E27FC236}">
                <a16:creationId xmlns:a16="http://schemas.microsoft.com/office/drawing/2014/main" id="{0EA98C3B-01ED-B745-AC3F-8ABAE02EB4B6}"/>
              </a:ext>
            </a:extLst>
          </p:cNvPr>
          <p:cNvGrpSpPr/>
          <p:nvPr/>
        </p:nvGrpSpPr>
        <p:grpSpPr>
          <a:xfrm>
            <a:off x="8594981" y="3595927"/>
            <a:ext cx="2279845" cy="557309"/>
            <a:chOff x="433482" y="117978"/>
            <a:chExt cx="4126673" cy="823500"/>
          </a:xfrm>
        </p:grpSpPr>
        <p:sp>
          <p:nvSpPr>
            <p:cNvPr id="33" name="Oval">
              <a:extLst>
                <a:ext uri="{FF2B5EF4-FFF2-40B4-BE49-F238E27FC236}">
                  <a16:creationId xmlns:a16="http://schemas.microsoft.com/office/drawing/2014/main" id="{273ADE77-B950-6944-B9E3-A1E9684F335C}"/>
                </a:ext>
              </a:extLst>
            </p:cNvPr>
            <p:cNvSpPr/>
            <p:nvPr/>
          </p:nvSpPr>
          <p:spPr>
            <a:xfrm>
              <a:off x="433482" y="117978"/>
              <a:ext cx="1439780" cy="743071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A6AAA9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Oval">
              <a:extLst>
                <a:ext uri="{FF2B5EF4-FFF2-40B4-BE49-F238E27FC236}">
                  <a16:creationId xmlns:a16="http://schemas.microsoft.com/office/drawing/2014/main" id="{0AF7388A-E2EC-5141-8A6E-FA22FCE7E909}"/>
                </a:ext>
              </a:extLst>
            </p:cNvPr>
            <p:cNvSpPr/>
            <p:nvPr/>
          </p:nvSpPr>
          <p:spPr>
            <a:xfrm>
              <a:off x="3120375" y="198407"/>
              <a:ext cx="1439780" cy="74307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A6AAA9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Dark Sector">
              <a:extLst>
                <a:ext uri="{FF2B5EF4-FFF2-40B4-BE49-F238E27FC236}">
                  <a16:creationId xmlns:a16="http://schemas.microsoft.com/office/drawing/2014/main" id="{A5FA050D-E7B2-2B47-949F-B21ED2B571EF}"/>
                </a:ext>
              </a:extLst>
            </p:cNvPr>
            <p:cNvSpPr txBox="1"/>
            <p:nvPr/>
          </p:nvSpPr>
          <p:spPr>
            <a:xfrm>
              <a:off x="486150" y="267107"/>
              <a:ext cx="1517973" cy="605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000" dirty="0"/>
                <a:t>Dark Sector</a:t>
              </a:r>
            </a:p>
          </p:txBody>
        </p:sp>
        <p:sp>
          <p:nvSpPr>
            <p:cNvPr id="36" name="SM">
              <a:extLst>
                <a:ext uri="{FF2B5EF4-FFF2-40B4-BE49-F238E27FC236}">
                  <a16:creationId xmlns:a16="http://schemas.microsoft.com/office/drawing/2014/main" id="{7B11DED1-3AB8-184E-9058-0DFD6344C8A3}"/>
                </a:ext>
              </a:extLst>
            </p:cNvPr>
            <p:cNvSpPr txBox="1"/>
            <p:nvPr/>
          </p:nvSpPr>
          <p:spPr>
            <a:xfrm>
              <a:off x="3599559" y="380449"/>
              <a:ext cx="519377" cy="37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000" dirty="0"/>
                <a:t>SM</a:t>
              </a:r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EF2EFF64-BE86-D844-ACED-81A9E5D0F816}"/>
                </a:ext>
              </a:extLst>
            </p:cNvPr>
            <p:cNvSpPr/>
            <p:nvPr/>
          </p:nvSpPr>
          <p:spPr>
            <a:xfrm>
              <a:off x="1816097" y="569941"/>
              <a:ext cx="133444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8" name="Zµ">
              <a:extLst>
                <a:ext uri="{FF2B5EF4-FFF2-40B4-BE49-F238E27FC236}">
                  <a16:creationId xmlns:a16="http://schemas.microsoft.com/office/drawing/2014/main" id="{B69157E2-7785-DB41-9A3E-EB18E2FE3D38}"/>
                </a:ext>
              </a:extLst>
            </p:cNvPr>
            <p:cNvSpPr txBox="1"/>
            <p:nvPr/>
          </p:nvSpPr>
          <p:spPr>
            <a:xfrm>
              <a:off x="2288917" y="176944"/>
              <a:ext cx="415801" cy="3829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/>
                <a:t>Zµ</a:t>
              </a:r>
            </a:p>
          </p:txBody>
        </p:sp>
      </p:grpSp>
      <p:sp>
        <p:nvSpPr>
          <p:cNvPr id="9" name="Triangle 8">
            <a:extLst>
              <a:ext uri="{FF2B5EF4-FFF2-40B4-BE49-F238E27FC236}">
                <a16:creationId xmlns:a16="http://schemas.microsoft.com/office/drawing/2014/main" id="{8EFAB837-5AFE-0A48-8B60-8E64A120D404}"/>
              </a:ext>
            </a:extLst>
          </p:cNvPr>
          <p:cNvSpPr/>
          <p:nvPr/>
        </p:nvSpPr>
        <p:spPr>
          <a:xfrm>
            <a:off x="6830909" y="4399391"/>
            <a:ext cx="825991" cy="1490343"/>
          </a:xfrm>
          <a:prstGeom prst="triangle">
            <a:avLst>
              <a:gd name="adj" fmla="val 50660"/>
            </a:avLst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B20E5C-0313-3443-9D12-F0C92C26C3A2}"/>
              </a:ext>
            </a:extLst>
          </p:cNvPr>
          <p:cNvSpPr/>
          <p:nvPr/>
        </p:nvSpPr>
        <p:spPr>
          <a:xfrm>
            <a:off x="8293308" y="4882991"/>
            <a:ext cx="766332" cy="4898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FF78F00-B8E5-9141-8FD7-505B2A69FEDF}"/>
              </a:ext>
            </a:extLst>
          </p:cNvPr>
          <p:cNvSpPr/>
          <p:nvPr/>
        </p:nvSpPr>
        <p:spPr>
          <a:xfrm>
            <a:off x="9147379" y="4546941"/>
            <a:ext cx="45719" cy="117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3AE62786-2BAB-014A-A258-800EA7A02378}"/>
              </a:ext>
            </a:extLst>
          </p:cNvPr>
          <p:cNvSpPr/>
          <p:nvPr/>
        </p:nvSpPr>
        <p:spPr>
          <a:xfrm>
            <a:off x="9344646" y="4399391"/>
            <a:ext cx="825991" cy="1490343"/>
          </a:xfrm>
          <a:prstGeom prst="triangle">
            <a:avLst>
              <a:gd name="adj" fmla="val 50660"/>
            </a:avLst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D18BB67-E6A8-1342-850C-D4B9695125AD}"/>
              </a:ext>
            </a:extLst>
          </p:cNvPr>
          <p:cNvSpPr/>
          <p:nvPr/>
        </p:nvSpPr>
        <p:spPr>
          <a:xfrm>
            <a:off x="10237627" y="4732816"/>
            <a:ext cx="1309900" cy="8650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56000">
                <a:schemeClr val="accent3">
                  <a:lumMod val="89000"/>
                </a:schemeClr>
              </a:gs>
              <a:gs pos="72000">
                <a:schemeClr val="accent3">
                  <a:lumMod val="75000"/>
                </a:schemeClr>
              </a:gs>
              <a:gs pos="100000">
                <a:schemeClr val="accent3">
                  <a:lumMod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8B1199C-7D17-5C47-9D2A-5E1E83DE251C}"/>
              </a:ext>
            </a:extLst>
          </p:cNvPr>
          <p:cNvCxnSpPr>
            <a:endCxn id="13" idx="1"/>
          </p:cNvCxnSpPr>
          <p:nvPr/>
        </p:nvCxnSpPr>
        <p:spPr>
          <a:xfrm>
            <a:off x="6705600" y="5116286"/>
            <a:ext cx="1587708" cy="11634"/>
          </a:xfrm>
          <a:prstGeom prst="straightConnector1">
            <a:avLst/>
          </a:prstGeom>
          <a:ln w="127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BBA5A5E-680C-2048-A7F3-30E9BCFA9251}"/>
              </a:ext>
            </a:extLst>
          </p:cNvPr>
          <p:cNvCxnSpPr>
            <a:cxnSpLocks/>
          </p:cNvCxnSpPr>
          <p:nvPr/>
        </p:nvCxnSpPr>
        <p:spPr>
          <a:xfrm>
            <a:off x="8287483" y="5127172"/>
            <a:ext cx="1930588" cy="224026"/>
          </a:xfrm>
          <a:prstGeom prst="straightConnector1">
            <a:avLst/>
          </a:prstGeom>
          <a:ln w="127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EB6FD00-31E6-0F4E-A8B4-4BB6C3104E9C}"/>
              </a:ext>
            </a:extLst>
          </p:cNvPr>
          <p:cNvCxnSpPr>
            <a:cxnSpLocks/>
          </p:cNvCxnSpPr>
          <p:nvPr/>
        </p:nvCxnSpPr>
        <p:spPr>
          <a:xfrm>
            <a:off x="8283598" y="5105026"/>
            <a:ext cx="1474043" cy="496"/>
          </a:xfrm>
          <a:prstGeom prst="straightConnector1">
            <a:avLst/>
          </a:prstGeom>
          <a:ln w="12700">
            <a:solidFill>
              <a:schemeClr val="bg2">
                <a:lumMod val="1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BC80D43-8898-F549-9EB6-BBAC1386885A}"/>
              </a:ext>
            </a:extLst>
          </p:cNvPr>
          <p:cNvSpPr txBox="1"/>
          <p:nvPr/>
        </p:nvSpPr>
        <p:spPr>
          <a:xfrm>
            <a:off x="6205258" y="4551028"/>
            <a:ext cx="7777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i="1" dirty="0">
                <a:solidFill>
                  <a:srgbClr val="C00000"/>
                </a:solidFill>
              </a:rPr>
              <a:t>NA64µ</a:t>
            </a:r>
          </a:p>
          <a:p>
            <a:r>
              <a:rPr lang="en-GB" sz="1500" i="1" dirty="0">
                <a:solidFill>
                  <a:srgbClr val="C00000"/>
                </a:solidFill>
              </a:rPr>
              <a:t>at M2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DECDC22-F86E-9445-BF1C-BAE447DAE5BC}"/>
              </a:ext>
            </a:extLst>
          </p:cNvPr>
          <p:cNvSpPr txBox="1"/>
          <p:nvPr/>
        </p:nvSpPr>
        <p:spPr>
          <a:xfrm>
            <a:off x="6351672" y="5904786"/>
            <a:ext cx="1883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>
                <a:solidFill>
                  <a:srgbClr val="002060"/>
                </a:solidFill>
              </a:rPr>
              <a:t>Selection of 160 </a:t>
            </a:r>
            <a:r>
              <a:rPr lang="en-GB" sz="1000" i="1" dirty="0" err="1">
                <a:solidFill>
                  <a:srgbClr val="002060"/>
                </a:solidFill>
              </a:rPr>
              <a:t>Gev</a:t>
            </a:r>
            <a:r>
              <a:rPr lang="en-GB" sz="1000" i="1" dirty="0">
                <a:solidFill>
                  <a:srgbClr val="002060"/>
                </a:solidFill>
              </a:rPr>
              <a:t>/c muons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032D5F-C806-8B41-965A-D70A5D5AB612}"/>
              </a:ext>
            </a:extLst>
          </p:cNvPr>
          <p:cNvSpPr txBox="1"/>
          <p:nvPr/>
        </p:nvSpPr>
        <p:spPr>
          <a:xfrm>
            <a:off x="6899194" y="4022534"/>
            <a:ext cx="631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>
                <a:solidFill>
                  <a:srgbClr val="002060"/>
                </a:solidFill>
              </a:rPr>
              <a:t>tracking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5823B3-402D-4D49-B0EA-F9BA6DA7339F}"/>
              </a:ext>
            </a:extLst>
          </p:cNvPr>
          <p:cNvSpPr txBox="1"/>
          <p:nvPr/>
        </p:nvSpPr>
        <p:spPr>
          <a:xfrm>
            <a:off x="7512196" y="4823845"/>
            <a:ext cx="71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</a:rPr>
              <a:t>µ beam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677626-394B-6041-9E4F-6652619F7D22}"/>
              </a:ext>
            </a:extLst>
          </p:cNvPr>
          <p:cNvSpPr txBox="1"/>
          <p:nvPr/>
        </p:nvSpPr>
        <p:spPr>
          <a:xfrm>
            <a:off x="8295018" y="4594359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</a:rPr>
              <a:t>ECAL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EF69BCB-CEBE-6E44-91BC-4DE9F8D04DFD}"/>
              </a:ext>
            </a:extLst>
          </p:cNvPr>
          <p:cNvSpPr txBox="1"/>
          <p:nvPr/>
        </p:nvSpPr>
        <p:spPr>
          <a:xfrm>
            <a:off x="8579070" y="485576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</a:rPr>
              <a:t>Z</a:t>
            </a:r>
            <a:r>
              <a:rPr lang="en-GB" sz="1200" b="1" baseline="-25000" dirty="0">
                <a:solidFill>
                  <a:schemeClr val="bg2">
                    <a:lumMod val="10000"/>
                  </a:schemeClr>
                </a:solidFill>
              </a:rPr>
              <a:t>µ</a:t>
            </a:r>
            <a:endParaRPr lang="en-GB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B92D11A-AE15-4E4B-9B79-83072D574C3A}"/>
              </a:ext>
            </a:extLst>
          </p:cNvPr>
          <p:cNvSpPr txBox="1"/>
          <p:nvPr/>
        </p:nvSpPr>
        <p:spPr>
          <a:xfrm>
            <a:off x="8375951" y="5117163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</a:rPr>
              <a:t>Out µ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078975-3FE0-F743-A83C-DA3B8757A9F3}"/>
              </a:ext>
            </a:extLst>
          </p:cNvPr>
          <p:cNvSpPr txBox="1"/>
          <p:nvPr/>
        </p:nvSpPr>
        <p:spPr>
          <a:xfrm>
            <a:off x="10522412" y="4976525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</a:rPr>
              <a:t>HCAL</a:t>
            </a:r>
          </a:p>
        </p:txBody>
      </p:sp>
      <p:sp>
        <p:nvSpPr>
          <p:cNvPr id="63" name="100 GeV">
            <a:extLst>
              <a:ext uri="{FF2B5EF4-FFF2-40B4-BE49-F238E27FC236}">
                <a16:creationId xmlns:a16="http://schemas.microsoft.com/office/drawing/2014/main" id="{00DB4B5E-8172-D04B-8F19-0A32F17AC1A6}"/>
              </a:ext>
            </a:extLst>
          </p:cNvPr>
          <p:cNvSpPr txBox="1"/>
          <p:nvPr/>
        </p:nvSpPr>
        <p:spPr>
          <a:xfrm>
            <a:off x="9256156" y="5862498"/>
            <a:ext cx="1708890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1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de-CH" sz="1200" dirty="0"/>
              <a:t>Out µ &lt; 80 </a:t>
            </a:r>
            <a:r>
              <a:rPr lang="de-CH" sz="1200" dirty="0" err="1"/>
              <a:t>GeV</a:t>
            </a:r>
            <a:r>
              <a:rPr lang="de-CH" sz="1200" dirty="0"/>
              <a:t>/c</a:t>
            </a:r>
            <a:endParaRPr sz="1200" dirty="0"/>
          </a:p>
        </p:txBody>
      </p:sp>
      <p:sp>
        <p:nvSpPr>
          <p:cNvPr id="64" name="100 GeV">
            <a:extLst>
              <a:ext uri="{FF2B5EF4-FFF2-40B4-BE49-F238E27FC236}">
                <a16:creationId xmlns:a16="http://schemas.microsoft.com/office/drawing/2014/main" id="{F31723B9-5959-2147-BFD5-4EF028D017CF}"/>
              </a:ext>
            </a:extLst>
          </p:cNvPr>
          <p:cNvSpPr txBox="1"/>
          <p:nvPr/>
        </p:nvSpPr>
        <p:spPr>
          <a:xfrm>
            <a:off x="9879545" y="4266802"/>
            <a:ext cx="239366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1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de-CH" sz="1200" dirty="0" err="1"/>
              <a:t>Missing</a:t>
            </a:r>
            <a:r>
              <a:rPr lang="de-CH" sz="1200" dirty="0"/>
              <a:t> </a:t>
            </a:r>
            <a:r>
              <a:rPr lang="de-CH" sz="1200" dirty="0" err="1"/>
              <a:t>mom</a:t>
            </a:r>
            <a:r>
              <a:rPr lang="de-CH" sz="1200" dirty="0"/>
              <a:t> &gt; 80 </a:t>
            </a:r>
            <a:r>
              <a:rPr lang="de-CH" sz="1200" dirty="0" err="1"/>
              <a:t>GeV</a:t>
            </a:r>
            <a:r>
              <a:rPr lang="de-CH" sz="1200" dirty="0"/>
              <a:t>/c</a:t>
            </a:r>
            <a:endParaRPr sz="12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F4839E8-A91A-824E-A922-BF1A2EC2D8D3}"/>
              </a:ext>
            </a:extLst>
          </p:cNvPr>
          <p:cNvSpPr txBox="1"/>
          <p:nvPr/>
        </p:nvSpPr>
        <p:spPr>
          <a:xfrm>
            <a:off x="9451665" y="4042917"/>
            <a:ext cx="631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>
                <a:solidFill>
                  <a:srgbClr val="002060"/>
                </a:solidFill>
              </a:rPr>
              <a:t>tracking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AF0D7DF-772E-3745-81D8-F51AC149E176}"/>
              </a:ext>
            </a:extLst>
          </p:cNvPr>
          <p:cNvSpPr txBox="1"/>
          <p:nvPr/>
        </p:nvSpPr>
        <p:spPr>
          <a:xfrm>
            <a:off x="8811156" y="5693089"/>
            <a:ext cx="601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</a:rPr>
              <a:t>VETO</a:t>
            </a:r>
          </a:p>
        </p:txBody>
      </p:sp>
    </p:spTree>
    <p:extLst>
      <p:ext uri="{BB962C8B-B14F-4D97-AF65-F5344CB8AC3E}">
        <p14:creationId xmlns:p14="http://schemas.microsoft.com/office/powerpoint/2010/main" val="2500074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Proposals for the EHN2 Beamline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507A5-D3A2-3949-8DAB-4AFBC0A70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US"/>
              <a:t>D. Banerjee, CERN BE-EA-LE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41B3-48C9-954A-8B69-086BB15E7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8" y="1358241"/>
            <a:ext cx="11021959" cy="4705675"/>
          </a:xfrm>
        </p:spPr>
        <p:txBody>
          <a:bodyPr/>
          <a:lstStyle/>
          <a:p>
            <a:pPr lvl="0">
              <a:spcBef>
                <a:spcPts val="300"/>
              </a:spcBef>
            </a:pPr>
            <a:r>
              <a:rPr lang="en-GB" sz="1700" dirty="0">
                <a:solidFill>
                  <a:srgbClr val="595959"/>
                </a:solidFill>
              </a:rPr>
              <a:t>Several projects for the ENH2 beamline in the CERN North Area have been proposed in context of PBC:</a:t>
            </a:r>
          </a:p>
          <a:p>
            <a:pPr lvl="1">
              <a:spcBef>
                <a:spcPts val="300"/>
              </a:spcBef>
            </a:pPr>
            <a:r>
              <a:rPr lang="en-GB" sz="1700" dirty="0"/>
              <a:t>Additional motivation: (g-2)</a:t>
            </a:r>
            <a:r>
              <a:rPr lang="en-GB" sz="1700" baseline="-25000" dirty="0"/>
              <a:t>µ</a:t>
            </a:r>
            <a:r>
              <a:rPr lang="en-GB" sz="1700" dirty="0"/>
              <a:t> anomaly </a:t>
            </a:r>
            <a:r>
              <a:rPr lang="en-GB" sz="1700" dirty="0">
                <a:sym typeface="Wingdings" pitchFamily="2" charset="2"/>
              </a:rPr>
              <a:t> </a:t>
            </a:r>
            <a:r>
              <a:rPr lang="en-GB" sz="1700" dirty="0"/>
              <a:t>Recent results from Fermilab confirm the previous BNL result on the (g-2)</a:t>
            </a:r>
            <a:r>
              <a:rPr lang="en-GB" sz="1700" baseline="-25000" dirty="0"/>
              <a:t>µ</a:t>
            </a:r>
            <a:r>
              <a:rPr lang="en-GB" sz="1700" dirty="0"/>
              <a:t> anomaly showing a 4.2σ deviation for a</a:t>
            </a:r>
            <a:r>
              <a:rPr lang="en-GB" sz="1700" baseline="-25000" dirty="0"/>
              <a:t>µ </a:t>
            </a:r>
            <a:r>
              <a:rPr lang="en-GB" sz="1700" dirty="0"/>
              <a:t>compared to the theoretical value. </a:t>
            </a:r>
          </a:p>
          <a:p>
            <a:pPr lvl="1"/>
            <a:r>
              <a:rPr lang="en-GB" sz="1700" dirty="0"/>
              <a:t>The most motivated explanation of this discrepancy is related to the BSM physics with either light (&lt;&lt;) or heavy (&gt;&gt;) particles compared to the EW scale ( ~ 100 GeV). NA64µ is designed to decisively probe the former scenario with a light Z</a:t>
            </a:r>
            <a:r>
              <a:rPr lang="en-GB" sz="1700" baseline="-25000" dirty="0"/>
              <a:t>µ</a:t>
            </a:r>
            <a:r>
              <a:rPr lang="en-GB" sz="1700" dirty="0"/>
              <a:t>. The negative results are also important for further clarification of (g-2)</a:t>
            </a:r>
            <a:r>
              <a:rPr lang="en-GB" sz="1700" baseline="-25000" dirty="0"/>
              <a:t>µ</a:t>
            </a:r>
            <a:r>
              <a:rPr lang="en-GB" sz="1700" dirty="0"/>
              <a:t>. </a:t>
            </a:r>
          </a:p>
          <a:p>
            <a:pPr lvl="2">
              <a:spcBef>
                <a:spcPts val="300"/>
              </a:spcBef>
            </a:pPr>
            <a:endParaRPr lang="en-GB" sz="17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F42DA5-4FCA-E548-A232-84F88E7EA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59"/>
          <a:stretch/>
        </p:blipFill>
        <p:spPr>
          <a:xfrm>
            <a:off x="10327406" y="136525"/>
            <a:ext cx="1532752" cy="106432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FC3E60-0A82-D344-A25C-7BD434A16EF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F1558404-669C-5C49-B3F4-B3C0DC52C328}"/>
              </a:ext>
            </a:extLst>
          </p:cNvPr>
          <p:cNvSpPr/>
          <p:nvPr/>
        </p:nvSpPr>
        <p:spPr>
          <a:xfrm>
            <a:off x="3707174" y="3871612"/>
            <a:ext cx="812619" cy="1640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44340B8-F758-CB42-84E8-67E4F35D0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770" y="3485001"/>
            <a:ext cx="3636049" cy="2563976"/>
          </a:xfrm>
          <a:prstGeom prst="rect">
            <a:avLst/>
          </a:prstGeom>
        </p:spPr>
      </p:pic>
      <p:pic>
        <p:nvPicPr>
          <p:cNvPr id="46" name="Screen Shot 2019-08-01 at 11.52.32 PM.png" descr="Screen Shot 2019-08-01 at 11.52.32 PM.png">
            <a:extLst>
              <a:ext uri="{FF2B5EF4-FFF2-40B4-BE49-F238E27FC236}">
                <a16:creationId xmlns:a16="http://schemas.microsoft.com/office/drawing/2014/main" id="{C6050A2B-1F6D-5A4E-B182-08D2A9915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77639"/>
            <a:ext cx="3817434" cy="2784811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Preliminary feasibility study:…">
            <a:extLst>
              <a:ext uri="{FF2B5EF4-FFF2-40B4-BE49-F238E27FC236}">
                <a16:creationId xmlns:a16="http://schemas.microsoft.com/office/drawing/2014/main" id="{E1D57669-6207-EA43-8640-B49040ABD54A}"/>
              </a:ext>
            </a:extLst>
          </p:cNvPr>
          <p:cNvSpPr txBox="1"/>
          <p:nvPr/>
        </p:nvSpPr>
        <p:spPr>
          <a:xfrm>
            <a:off x="9409079" y="3377639"/>
            <a:ext cx="316868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1400" b="1">
                <a:solidFill>
                  <a:srgbClr val="5E6A8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 i="1" dirty="0"/>
              <a:t>Preliminary feasibility study:</a:t>
            </a:r>
          </a:p>
          <a:p>
            <a:pPr algn="l" defTabSz="457200">
              <a:defRPr sz="1400" b="1">
                <a:solidFill>
                  <a:srgbClr val="5E6A8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 i="1" dirty="0"/>
              <a:t>SG, </a:t>
            </a:r>
            <a:r>
              <a:rPr sz="1200" i="1" dirty="0" err="1"/>
              <a:t>Krasnikov</a:t>
            </a:r>
            <a:r>
              <a:rPr sz="1200" i="1" dirty="0"/>
              <a:t>, </a:t>
            </a:r>
            <a:r>
              <a:rPr sz="1200" i="1" dirty="0" err="1"/>
              <a:t>Matveev</a:t>
            </a:r>
            <a:r>
              <a:rPr sz="1200" i="1" dirty="0"/>
              <a:t> PRD(2015)</a:t>
            </a:r>
          </a:p>
          <a:p>
            <a:pPr algn="l" defTabSz="457200">
              <a:defRPr sz="1400" b="1">
                <a:solidFill>
                  <a:srgbClr val="5E6A8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 i="1" dirty="0"/>
              <a:t>Background-free case.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AED47-CD4B-0642-AFB0-08E6CB9490FE}"/>
              </a:ext>
            </a:extLst>
          </p:cNvPr>
          <p:cNvSpPr/>
          <p:nvPr/>
        </p:nvSpPr>
        <p:spPr>
          <a:xfrm>
            <a:off x="9555986" y="4245726"/>
            <a:ext cx="254706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 sz="1800">
                <a:latin typeface="Geneva"/>
                <a:ea typeface="Geneva"/>
                <a:cs typeface="Geneva"/>
                <a:sym typeface="Geneva"/>
              </a:defRPr>
            </a:pPr>
            <a:r>
              <a:rPr lang="en-GB" sz="1400" dirty="0"/>
              <a:t>Possible to cover (g-2)</a:t>
            </a:r>
            <a:r>
              <a:rPr lang="en-GB" sz="1400" baseline="-5999" dirty="0"/>
              <a:t>µ</a:t>
            </a:r>
            <a:r>
              <a:rPr lang="en-GB" sz="1400" dirty="0"/>
              <a:t> </a:t>
            </a:r>
            <a:r>
              <a:rPr lang="en-GB" sz="1400" dirty="0" err="1"/>
              <a:t>favored</a:t>
            </a:r>
            <a:r>
              <a:rPr lang="en-GB" sz="1400" dirty="0"/>
              <a:t> parameter space with ~ 10</a:t>
            </a:r>
            <a:r>
              <a:rPr lang="en-GB" sz="1400" baseline="31999" dirty="0"/>
              <a:t>10</a:t>
            </a:r>
            <a:r>
              <a:rPr lang="en-GB" sz="1400" dirty="0"/>
              <a:t> MOT</a:t>
            </a:r>
          </a:p>
          <a:p>
            <a:pPr defTabSz="457200">
              <a:defRPr sz="1800">
                <a:latin typeface="Geneva"/>
                <a:ea typeface="Geneva"/>
                <a:cs typeface="Geneva"/>
                <a:sym typeface="Geneva"/>
              </a:defRPr>
            </a:pPr>
            <a:endParaRPr lang="en-GB" sz="1400" dirty="0"/>
          </a:p>
          <a:p>
            <a:pPr defTabSz="457200">
              <a:defRPr sz="1800">
                <a:latin typeface="Geneva"/>
                <a:ea typeface="Geneva"/>
                <a:cs typeface="Geneva"/>
                <a:sym typeface="Geneva"/>
              </a:defRPr>
            </a:pPr>
            <a:r>
              <a:rPr lang="en-GB" sz="1400" dirty="0"/>
              <a:t>With the high intensity µ beam at CERN: Possible in a month running time.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754869-E4C5-2F41-8B52-EE01462255FA}"/>
              </a:ext>
            </a:extLst>
          </p:cNvPr>
          <p:cNvSpPr/>
          <p:nvPr/>
        </p:nvSpPr>
        <p:spPr>
          <a:xfrm>
            <a:off x="527252" y="5941305"/>
            <a:ext cx="67956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hlinkClick r:id="rId5"/>
              </a:rPr>
              <a:t>https://</a:t>
            </a:r>
            <a:r>
              <a:rPr lang="en-GB" sz="1000" dirty="0" err="1">
                <a:hlinkClick r:id="rId5"/>
              </a:rPr>
              <a:t>news.fnal.gov</a:t>
            </a:r>
            <a:r>
              <a:rPr lang="en-GB" sz="1000" dirty="0">
                <a:hlinkClick r:id="rId5"/>
              </a:rPr>
              <a:t>/2021/04/first-results-from-fermilabs-muon-g-2-experiment-strengthen-evidence-of-new-physics/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179295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5F87C5-B7D9-E646-86EB-66B06B817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62" y="4225356"/>
            <a:ext cx="4888755" cy="155401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Proposals for the EHN2 Beamline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507A5-D3A2-3949-8DAB-4AFBC0A70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US"/>
              <a:t>D. Banerjee, CERN BE-EA-LE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41B3-48C9-954A-8B69-086BB15E7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358241"/>
            <a:ext cx="10590461" cy="470567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700" dirty="0"/>
              <a:t>Several projects for the ENH2 beamline in the CERN North Area have been proposed in context of PBC:</a:t>
            </a:r>
          </a:p>
          <a:p>
            <a:pPr lvl="1">
              <a:spcBef>
                <a:spcPts val="300"/>
              </a:spcBef>
            </a:pPr>
            <a:r>
              <a:rPr lang="en-GB" sz="1700" b="1" dirty="0">
                <a:solidFill>
                  <a:srgbClr val="C00000"/>
                </a:solidFill>
              </a:rPr>
              <a:t>NA64µ</a:t>
            </a:r>
            <a:r>
              <a:rPr lang="en-GB" sz="1700" dirty="0"/>
              <a:t> - Requirements:</a:t>
            </a:r>
          </a:p>
          <a:p>
            <a:pPr lvl="2">
              <a:spcBef>
                <a:spcPts val="300"/>
              </a:spcBef>
            </a:pPr>
            <a:r>
              <a:rPr lang="en-GB" sz="1700" dirty="0"/>
              <a:t>Requires medium to high intensity focussed 160 GeV/c muon beam.</a:t>
            </a:r>
          </a:p>
          <a:p>
            <a:pPr lvl="2">
              <a:spcBef>
                <a:spcPts val="300"/>
              </a:spcBef>
            </a:pPr>
            <a:r>
              <a:rPr lang="en-GB" sz="1700" dirty="0"/>
              <a:t>Setup ~ 15 - 25 m long and about 120 cm x 60 cm transversely.</a:t>
            </a:r>
          </a:p>
          <a:p>
            <a:pPr lvl="2">
              <a:spcBef>
                <a:spcPts val="300"/>
              </a:spcBef>
            </a:pPr>
            <a:r>
              <a:rPr lang="en-GB" sz="1700" dirty="0"/>
              <a:t>In 2021 they aim to do a test run with a minimal setup of 13 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F42DA5-4FCA-E548-A232-84F88E7EA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59"/>
          <a:stretch/>
        </p:blipFill>
        <p:spPr>
          <a:xfrm>
            <a:off x="9578814" y="2260103"/>
            <a:ext cx="1849846" cy="1284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86030-9D0D-0C41-93EE-38E127591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158" y="4082179"/>
            <a:ext cx="4934812" cy="1730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489CA8-D21C-0643-8C91-FD2DF5E38628}"/>
              </a:ext>
            </a:extLst>
          </p:cNvPr>
          <p:cNvSpPr txBox="1"/>
          <p:nvPr/>
        </p:nvSpPr>
        <p:spPr>
          <a:xfrm>
            <a:off x="7001655" y="5405978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Phase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AD9D23-DB01-CD4E-853A-60815698182F}"/>
              </a:ext>
            </a:extLst>
          </p:cNvPr>
          <p:cNvSpPr txBox="1"/>
          <p:nvPr/>
        </p:nvSpPr>
        <p:spPr>
          <a:xfrm>
            <a:off x="1543158" y="5128979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93B81-7663-914A-8A99-141AAB563C9C}"/>
              </a:ext>
            </a:extLst>
          </p:cNvPr>
          <p:cNvSpPr txBox="1"/>
          <p:nvPr/>
        </p:nvSpPr>
        <p:spPr>
          <a:xfrm>
            <a:off x="1543158" y="5415429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Test Run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F1AE30-171F-E241-854E-658F095430E9}"/>
              </a:ext>
            </a:extLst>
          </p:cNvPr>
          <p:cNvSpPr txBox="1"/>
          <p:nvPr/>
        </p:nvSpPr>
        <p:spPr>
          <a:xfrm>
            <a:off x="7001656" y="4215550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2022-2024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FC3E60-0A82-D344-A25C-7BD434A16EF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208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D724EE1-9962-704E-A825-35B77DD3D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179" y="3202731"/>
            <a:ext cx="1583456" cy="1421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Proposals for the EHN2 Beamline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507A5-D3A2-3949-8DAB-4AFBC0A70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US"/>
              <a:t>D. Banerjee, CERN BE-EA-LE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41B3-48C9-954A-8B69-086BB15E7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358241"/>
            <a:ext cx="10515600" cy="4705675"/>
          </a:xfrm>
        </p:spPr>
        <p:txBody>
          <a:bodyPr/>
          <a:lstStyle/>
          <a:p>
            <a:pPr lvl="0">
              <a:spcBef>
                <a:spcPts val="300"/>
              </a:spcBef>
            </a:pPr>
            <a:r>
              <a:rPr lang="en-GB" sz="1700" dirty="0">
                <a:solidFill>
                  <a:srgbClr val="595959"/>
                </a:solidFill>
              </a:rPr>
              <a:t>Several projects for the ENH2 beamline in the CERN North Area have been proposed in context of PBC:</a:t>
            </a:r>
          </a:p>
          <a:p>
            <a:pPr lvl="1">
              <a:spcBef>
                <a:spcPts val="300"/>
              </a:spcBef>
            </a:pPr>
            <a:r>
              <a:rPr lang="en-GB" sz="1700" b="1" dirty="0" err="1">
                <a:solidFill>
                  <a:srgbClr val="C00000"/>
                </a:solidFill>
              </a:rPr>
              <a:t>MUonE</a:t>
            </a:r>
            <a:r>
              <a:rPr lang="en-GB" sz="1700" dirty="0"/>
              <a:t> - aims to investigate the hadronic contribution to the vacuum polarisation in context of (g-2)</a:t>
            </a:r>
            <a:r>
              <a:rPr lang="en-GB" sz="1700" baseline="-25000" dirty="0"/>
              <a:t>µ</a:t>
            </a:r>
            <a:r>
              <a:rPr lang="en-GB" sz="1700" dirty="0"/>
              <a:t>.</a:t>
            </a:r>
          </a:p>
          <a:p>
            <a:pPr lvl="2">
              <a:spcBef>
                <a:spcPts val="300"/>
              </a:spcBef>
            </a:pPr>
            <a:r>
              <a:rPr lang="en-GB" sz="1700" dirty="0"/>
              <a:t>Following the recent Fermilab results their final aim is a 5σ deviation from the SM for (g-2)</a:t>
            </a:r>
            <a:r>
              <a:rPr lang="en-GB" sz="1700" baseline="-25000" dirty="0"/>
              <a:t>µ.</a:t>
            </a:r>
          </a:p>
          <a:p>
            <a:pPr lvl="2">
              <a:spcBef>
                <a:spcPts val="300"/>
              </a:spcBef>
            </a:pPr>
            <a:r>
              <a:rPr lang="en-GB" sz="1700" dirty="0"/>
              <a:t>The uncertainty on the theoretical prediction of the hadronic contributions to a</a:t>
            </a:r>
            <a:r>
              <a:rPr lang="en-GB" sz="1700" baseline="-25000" dirty="0"/>
              <a:t>µ</a:t>
            </a:r>
            <a:r>
              <a:rPr lang="en-GB" sz="1700" dirty="0"/>
              <a:t> (=(g-2)</a:t>
            </a:r>
            <a:r>
              <a:rPr lang="en-GB" sz="1700" baseline="-25000" dirty="0"/>
              <a:t>µ</a:t>
            </a:r>
            <a:r>
              <a:rPr lang="en-GB" sz="1700" dirty="0"/>
              <a:t>/2) will be the main limitation when the future experiments reach their precision.</a:t>
            </a:r>
          </a:p>
          <a:p>
            <a:pPr lvl="2">
              <a:spcBef>
                <a:spcPts val="300"/>
              </a:spcBef>
            </a:pPr>
            <a:r>
              <a:rPr lang="en-GB" sz="1700" dirty="0" err="1"/>
              <a:t>MuOnE</a:t>
            </a:r>
            <a:r>
              <a:rPr lang="en-GB" sz="1700" dirty="0"/>
              <a:t> aims to determine </a:t>
            </a:r>
            <a:r>
              <a:rPr lang="en-GB" sz="1700" dirty="0" err="1"/>
              <a:t>a</a:t>
            </a:r>
            <a:r>
              <a:rPr lang="en-GB" sz="1700" baseline="-25000" dirty="0" err="1"/>
              <a:t>µ</a:t>
            </a:r>
            <a:r>
              <a:rPr lang="en-GB" sz="1700" baseline="30000" dirty="0" err="1"/>
              <a:t>HLO</a:t>
            </a:r>
            <a:r>
              <a:rPr lang="en-GB" sz="1700" dirty="0"/>
              <a:t> from scattering data.</a:t>
            </a:r>
          </a:p>
          <a:p>
            <a:pPr lvl="2">
              <a:spcBef>
                <a:spcPts val="300"/>
              </a:spcBef>
            </a:pPr>
            <a:endParaRPr lang="en-GB" sz="17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F42DA5-4FCA-E548-A232-84F88E7EA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67" b="39520"/>
          <a:stretch/>
        </p:blipFill>
        <p:spPr>
          <a:xfrm>
            <a:off x="9833981" y="239854"/>
            <a:ext cx="1849846" cy="108857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7AA9BB-6F92-A84E-B664-1641F944BD7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2F7B3-0E79-364A-84F9-04ACE514F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609" y="4756797"/>
            <a:ext cx="1748596" cy="1307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F0A6FA-6CFF-564E-8C2A-A2D565722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548" y="3454151"/>
            <a:ext cx="5051484" cy="2048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783092-65ED-3F4D-8F3E-E8744E434762}"/>
              </a:ext>
            </a:extLst>
          </p:cNvPr>
          <p:cNvSpPr/>
          <p:nvPr/>
        </p:nvSpPr>
        <p:spPr>
          <a:xfrm>
            <a:off x="4528688" y="4509613"/>
            <a:ext cx="28905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Hadronic contribution to the running ⍺(t)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A9F16B-B9BF-3E40-B073-C16D86E961DE}"/>
              </a:ext>
            </a:extLst>
          </p:cNvPr>
          <p:cNvSpPr/>
          <p:nvPr/>
        </p:nvSpPr>
        <p:spPr>
          <a:xfrm>
            <a:off x="6948861" y="4248034"/>
            <a:ext cx="516136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400" dirty="0"/>
              <a:t>Δ⍺</a:t>
            </a:r>
            <a:r>
              <a:rPr lang="en-GB" sz="1400" baseline="-25000" dirty="0" err="1"/>
              <a:t>lep</a:t>
            </a:r>
            <a:r>
              <a:rPr lang="en-GB" sz="1400" dirty="0"/>
              <a:t>(t) - leptonic contribution well known from perturbative calculations ( </a:t>
            </a:r>
            <a:r>
              <a:rPr lang="en-GB" sz="1200" i="1" dirty="0"/>
              <a:t>P. </a:t>
            </a:r>
            <a:r>
              <a:rPr lang="en-GB" sz="1200" i="1" dirty="0" err="1"/>
              <a:t>Achard</a:t>
            </a:r>
            <a:r>
              <a:rPr lang="en-GB" sz="1200" i="1" dirty="0"/>
              <a:t> et al. Measurement of the running of the electromagnetic coupling at large momentum-transfer at LEP. Physics Letters B 623, 26–36 (2005).)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/>
              <a:t>Therefore determination of </a:t>
            </a:r>
            <a:r>
              <a:rPr lang="en-GB" sz="1400" b="1" dirty="0" err="1"/>
              <a:t>a</a:t>
            </a:r>
            <a:r>
              <a:rPr lang="en-GB" sz="1400" b="1" baseline="-25000" dirty="0" err="1"/>
              <a:t>µ</a:t>
            </a:r>
            <a:r>
              <a:rPr lang="en-GB" sz="1400" b="1" baseline="30000" dirty="0" err="1"/>
              <a:t>HLO</a:t>
            </a:r>
            <a:r>
              <a:rPr lang="en-GB" sz="1400" b="1" dirty="0"/>
              <a:t> reduces to determination of ⍺(t).</a:t>
            </a:r>
            <a:endParaRPr lang="en-GB" sz="1400" b="1" dirty="0"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45E440-AF77-974A-AE03-6BE44C427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0685" y="5571972"/>
            <a:ext cx="1440543" cy="5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59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Proposals for the EHN2 Beamline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507A5-D3A2-3949-8DAB-4AFBC0A70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US"/>
              <a:t>D. Banerjee, CERN BE-EA-LE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41B3-48C9-954A-8B69-086BB15E7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358241"/>
            <a:ext cx="10515600" cy="4705675"/>
          </a:xfrm>
        </p:spPr>
        <p:txBody>
          <a:bodyPr/>
          <a:lstStyle/>
          <a:p>
            <a:pPr lvl="0">
              <a:spcBef>
                <a:spcPts val="300"/>
              </a:spcBef>
            </a:pPr>
            <a:r>
              <a:rPr lang="en-GB" sz="1700" dirty="0">
                <a:solidFill>
                  <a:srgbClr val="595959"/>
                </a:solidFill>
              </a:rPr>
              <a:t>Several projects for the ENH2 beamline in the CERN North Area have been proposed in context of PBC:</a:t>
            </a:r>
          </a:p>
          <a:p>
            <a:pPr lvl="1">
              <a:spcBef>
                <a:spcPts val="300"/>
              </a:spcBef>
            </a:pPr>
            <a:r>
              <a:rPr lang="en-GB" sz="1700" b="1" dirty="0" err="1">
                <a:solidFill>
                  <a:srgbClr val="C00000"/>
                </a:solidFill>
              </a:rPr>
              <a:t>MUonE</a:t>
            </a:r>
            <a:r>
              <a:rPr lang="en-GB" sz="1700" dirty="0"/>
              <a:t> – determine ⍺(t) from the differential cross-section of the elastic scattering of high energy muons on the atomic electrons in a low-Z target.</a:t>
            </a:r>
          </a:p>
          <a:p>
            <a:pPr lvl="1">
              <a:spcBef>
                <a:spcPts val="300"/>
              </a:spcBef>
            </a:pPr>
            <a:r>
              <a:rPr lang="en-GB" sz="1700" dirty="0"/>
              <a:t>Final goal of </a:t>
            </a:r>
            <a:r>
              <a:rPr lang="en-GB" sz="1700" dirty="0" err="1"/>
              <a:t>MUonE</a:t>
            </a:r>
            <a:r>
              <a:rPr lang="en-GB" sz="1700" dirty="0"/>
              <a:t> is to determine the differential cross-section with ~ 10 ppm systematic uncertainty at the peak of the integrand —&gt; </a:t>
            </a:r>
            <a:r>
              <a:rPr lang="en-GB" sz="1700" b="1" dirty="0">
                <a:solidFill>
                  <a:srgbClr val="002060"/>
                </a:solidFill>
              </a:rPr>
              <a:t>0.3% statistical error on </a:t>
            </a:r>
            <a:r>
              <a:rPr lang="en-GB" sz="1700" b="1" dirty="0" err="1">
                <a:solidFill>
                  <a:srgbClr val="002060"/>
                </a:solidFill>
              </a:rPr>
              <a:t>a</a:t>
            </a:r>
            <a:r>
              <a:rPr lang="en-GB" sz="1700" b="1" baseline="-25000" dirty="0" err="1">
                <a:solidFill>
                  <a:srgbClr val="002060"/>
                </a:solidFill>
              </a:rPr>
              <a:t>µ</a:t>
            </a:r>
            <a:r>
              <a:rPr lang="en-GB" sz="1700" b="1" baseline="30000" dirty="0" err="1">
                <a:solidFill>
                  <a:srgbClr val="002060"/>
                </a:solidFill>
              </a:rPr>
              <a:t>HLO</a:t>
            </a:r>
            <a:r>
              <a:rPr lang="en-GB" sz="1700" b="1" baseline="30000" dirty="0">
                <a:solidFill>
                  <a:srgbClr val="002060"/>
                </a:solidFill>
              </a:rPr>
              <a:t>  </a:t>
            </a:r>
            <a:r>
              <a:rPr lang="en-GB" sz="1200" dirty="0">
                <a:solidFill>
                  <a:srgbClr val="002060"/>
                </a:solidFill>
                <a:hlinkClick r:id="rId2"/>
              </a:rPr>
              <a:t>MUonE talk at PBC Workshop</a:t>
            </a:r>
            <a:endParaRPr lang="en-GB" sz="1200" dirty="0">
              <a:solidFill>
                <a:srgbClr val="00206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GB" sz="1700" dirty="0"/>
              <a:t>Letter of Intent presented with estimated performance from simulations. </a:t>
            </a:r>
            <a:r>
              <a:rPr lang="en-GB" sz="1200" dirty="0">
                <a:hlinkClick r:id="rId3"/>
              </a:rPr>
              <a:t>CERN-SPSC-2019-026 / SPSC-I-252</a:t>
            </a:r>
            <a:endParaRPr lang="en-GB" sz="1200" dirty="0"/>
          </a:p>
          <a:p>
            <a:pPr lvl="1">
              <a:spcBef>
                <a:spcPts val="300"/>
              </a:spcBef>
            </a:pPr>
            <a:endParaRPr lang="en-GB" sz="1700" dirty="0"/>
          </a:p>
          <a:p>
            <a:pPr lvl="1">
              <a:spcBef>
                <a:spcPts val="300"/>
              </a:spcBef>
            </a:pPr>
            <a:endParaRPr lang="en-GB" sz="1700" dirty="0"/>
          </a:p>
          <a:p>
            <a:pPr lvl="2">
              <a:spcBef>
                <a:spcPts val="300"/>
              </a:spcBef>
            </a:pPr>
            <a:endParaRPr lang="en-GB" sz="17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F42DA5-4FCA-E548-A232-84F88E7EA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67" b="39520"/>
          <a:stretch/>
        </p:blipFill>
        <p:spPr>
          <a:xfrm>
            <a:off x="9833981" y="239854"/>
            <a:ext cx="1849846" cy="108857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7AA9BB-6F92-A84E-B664-1641F944BD7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pic>
        <p:nvPicPr>
          <p:cNvPr id="8" name="Picture 7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F4BF4B3C-FBD9-F146-BADD-5B5F631CC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684" y="3520063"/>
            <a:ext cx="6374471" cy="18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73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83F-AE51-C041-93AD-20D80AA3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Proposals for the EHN2 Beamline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507A5-D3A2-3949-8DAB-4AFBC0A70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6458284" cy="365125"/>
          </a:xfrm>
        </p:spPr>
        <p:txBody>
          <a:bodyPr/>
          <a:lstStyle/>
          <a:p>
            <a:r>
              <a:rPr lang="en-US"/>
              <a:t>D. Banerjee, CERN BE-EA-LE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E968-FCDE-694C-B31A-3C7F833276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58904" y="6356350"/>
            <a:ext cx="669757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41B3-48C9-954A-8B69-086BB15E7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358241"/>
            <a:ext cx="10590462" cy="470567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700" dirty="0"/>
              <a:t>Several projects for the ENH2 beamline in the CERN North Area have been proposed in context of PBC:</a:t>
            </a:r>
          </a:p>
          <a:p>
            <a:pPr lvl="1">
              <a:spcBef>
                <a:spcPts val="300"/>
              </a:spcBef>
            </a:pPr>
            <a:r>
              <a:rPr lang="en-GB" sz="1700" b="1" dirty="0" err="1">
                <a:solidFill>
                  <a:srgbClr val="C00000"/>
                </a:solidFill>
              </a:rPr>
              <a:t>MUonE</a:t>
            </a:r>
            <a:r>
              <a:rPr lang="en-GB" sz="1700" dirty="0"/>
              <a:t> – Requirements:</a:t>
            </a:r>
          </a:p>
          <a:p>
            <a:pPr lvl="2">
              <a:spcBef>
                <a:spcPts val="300"/>
              </a:spcBef>
            </a:pPr>
            <a:r>
              <a:rPr lang="en-GB" sz="1700" dirty="0"/>
              <a:t>Requires high intensity 160 GeV/c, low divergence muon beam.</a:t>
            </a:r>
          </a:p>
          <a:p>
            <a:pPr lvl="2">
              <a:spcBef>
                <a:spcPts val="300"/>
              </a:spcBef>
            </a:pPr>
            <a:r>
              <a:rPr lang="en-GB" sz="1700" dirty="0"/>
              <a:t>Full setup ~ 40 m long.</a:t>
            </a:r>
          </a:p>
          <a:p>
            <a:pPr lvl="2">
              <a:spcBef>
                <a:spcPts val="300"/>
              </a:spcBef>
            </a:pPr>
            <a:r>
              <a:rPr lang="en-GB" sz="1700" dirty="0"/>
              <a:t>In 2021 they aim to do a pilot run with up to three stations and the ECAL requiring a space of 7 m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F42DA5-4FCA-E548-A232-84F88E7EA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767" b="39520"/>
          <a:stretch/>
        </p:blipFill>
        <p:spPr>
          <a:xfrm>
            <a:off x="9754708" y="2884714"/>
            <a:ext cx="1849846" cy="108857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7AA9BB-6F92-A84E-B664-1641F944BD7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3684" y="6356350"/>
            <a:ext cx="1101558" cy="365125"/>
          </a:xfrm>
        </p:spPr>
        <p:txBody>
          <a:bodyPr/>
          <a:lstStyle/>
          <a:p>
            <a:r>
              <a:rPr lang="de-CH"/>
              <a:t>15.04.21</a:t>
            </a:r>
            <a:endParaRPr lang="en-GB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B15C98-15C9-C14C-870D-F6FADDB26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39" y="3305303"/>
            <a:ext cx="7984273" cy="1041694"/>
          </a:xfrm>
          <a:prstGeom prst="rect">
            <a:avLst/>
          </a:prstGeom>
        </p:spPr>
      </p:pic>
      <p:pic>
        <p:nvPicPr>
          <p:cNvPr id="11" name="Picture 10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690D7394-EC5D-124E-B77C-67057FA4E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551" y="4400078"/>
            <a:ext cx="7014117" cy="16282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39C48C-BE4D-1447-9D9B-05065EC7DD15}"/>
              </a:ext>
            </a:extLst>
          </p:cNvPr>
          <p:cNvSpPr txBox="1"/>
          <p:nvPr/>
        </p:nvSpPr>
        <p:spPr>
          <a:xfrm>
            <a:off x="838199" y="4069998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Full setup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31E46A-8917-7947-BBDC-D577E43A138B}"/>
              </a:ext>
            </a:extLst>
          </p:cNvPr>
          <p:cNvSpPr txBox="1"/>
          <p:nvPr/>
        </p:nvSpPr>
        <p:spPr>
          <a:xfrm>
            <a:off x="4509382" y="5674958"/>
            <a:ext cx="126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Pilot Run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C39BE5-A684-4140-BBEB-E3227FE0480C}"/>
              </a:ext>
            </a:extLst>
          </p:cNvPr>
          <p:cNvSpPr txBox="1"/>
          <p:nvPr/>
        </p:nvSpPr>
        <p:spPr>
          <a:xfrm>
            <a:off x="490780" y="5214216"/>
            <a:ext cx="354782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For further updates see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i="1" dirty="0">
                <a:hlinkClick r:id="rId5"/>
              </a:rPr>
              <a:t>“Status of the MUonE experiment”, proceedings of the 40th International Conference on High Energy Physics, PoS(ICHEP2020)223</a:t>
            </a:r>
            <a:endParaRPr lang="en-GB" sz="10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i="1" dirty="0" err="1">
                <a:hlinkClick r:id="rId6"/>
              </a:rPr>
              <a:t>MUonE</a:t>
            </a:r>
            <a:r>
              <a:rPr lang="en-GB" sz="1000" i="1" dirty="0">
                <a:hlinkClick r:id="rId6"/>
              </a:rPr>
              <a:t> Test Beam 2018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4035807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595959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_PowerPointTemplate16-9Final" id="{DB85EF1F-E85D-B44B-82E2-D263CC835BA9}" vid="{E4F3F537-048E-6C46-A6C2-78DE41549B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11576</TotalTime>
  <Words>2912</Words>
  <Application>Microsoft Macintosh PowerPoint</Application>
  <PresentationFormat>Widescreen</PresentationFormat>
  <Paragraphs>407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Cambria Math</vt:lpstr>
      <vt:lpstr>Corbel</vt:lpstr>
      <vt:lpstr>Geneva</vt:lpstr>
      <vt:lpstr>Helvetica</vt:lpstr>
      <vt:lpstr>Times New Roman</vt:lpstr>
      <vt:lpstr>Office Theme</vt:lpstr>
      <vt:lpstr>Studies performed for the EHN2 Beamline at CERN for next generation muon beam experiments</vt:lpstr>
      <vt:lpstr>Physics Beyond Colliders Study</vt:lpstr>
      <vt:lpstr>PBC Proposals for the EHN2 Beamline</vt:lpstr>
      <vt:lpstr>PBC Proposals for the EHN2 Beamline</vt:lpstr>
      <vt:lpstr>PBC Proposals for the EHN2 Beamline</vt:lpstr>
      <vt:lpstr>PBC Proposals for the EHN2 Beamline</vt:lpstr>
      <vt:lpstr>PBC Proposals for the EHN2 Beamline</vt:lpstr>
      <vt:lpstr>PBC Proposals for the EHN2 Beamline</vt:lpstr>
      <vt:lpstr>PBC Proposals for the EHN2 Beamline</vt:lpstr>
      <vt:lpstr>PBC Proposals for the EHN2 Beamline</vt:lpstr>
      <vt:lpstr>PBC Proposals for the EHN2 Beamline</vt:lpstr>
      <vt:lpstr>PBC Proposals for the EHN2 Beamline</vt:lpstr>
      <vt:lpstr>PBC Proposals for the EHN2 Beamline</vt:lpstr>
      <vt:lpstr>Studies and Challenges</vt:lpstr>
      <vt:lpstr>Studies and Challenges</vt:lpstr>
      <vt:lpstr>Space required for the installation</vt:lpstr>
      <vt:lpstr>Space required for the installation</vt:lpstr>
      <vt:lpstr>Space required for the installation</vt:lpstr>
      <vt:lpstr>Space required for the installation</vt:lpstr>
      <vt:lpstr>Studies and Challenges</vt:lpstr>
      <vt:lpstr>Optics studies</vt:lpstr>
      <vt:lpstr>Upstream Location - Two Optics options</vt:lpstr>
      <vt:lpstr>Upstream Location - Two Optics options</vt:lpstr>
      <vt:lpstr>Studies and Challenges</vt:lpstr>
      <vt:lpstr>NA64µ and MuOnE setups</vt:lpstr>
      <vt:lpstr>NA64µ and MuOnE setups</vt:lpstr>
      <vt:lpstr>Tentative Beam Times up to LS3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Studies performed for the EHN2 Beamline at CERN for next generation muon beam experiments</dc:title>
  <dc:creator>Dipanwita Banerjee</dc:creator>
  <cp:lastModifiedBy>Dipanwita Banerjee</cp:lastModifiedBy>
  <cp:revision>216</cp:revision>
  <dcterms:created xsi:type="dcterms:W3CDTF">2021-04-03T10:06:56Z</dcterms:created>
  <dcterms:modified xsi:type="dcterms:W3CDTF">2021-04-15T16:01:31Z</dcterms:modified>
</cp:coreProperties>
</file>