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82" r:id="rId3"/>
    <p:sldId id="281" r:id="rId4"/>
    <p:sldId id="257" r:id="rId5"/>
    <p:sldId id="298" r:id="rId6"/>
    <p:sldId id="258" r:id="rId7"/>
    <p:sldId id="291" r:id="rId8"/>
    <p:sldId id="302" r:id="rId9"/>
    <p:sldId id="293" r:id="rId10"/>
    <p:sldId id="292" r:id="rId11"/>
    <p:sldId id="284" r:id="rId12"/>
    <p:sldId id="288" r:id="rId13"/>
    <p:sldId id="289" r:id="rId14"/>
    <p:sldId id="270" r:id="rId15"/>
    <p:sldId id="265" r:id="rId16"/>
    <p:sldId id="290" r:id="rId17"/>
    <p:sldId id="283" r:id="rId18"/>
    <p:sldId id="285" r:id="rId19"/>
    <p:sldId id="286" r:id="rId20"/>
    <p:sldId id="287" r:id="rId21"/>
    <p:sldId id="274" r:id="rId22"/>
    <p:sldId id="295" r:id="rId23"/>
    <p:sldId id="299" r:id="rId24"/>
    <p:sldId id="269" r:id="rId25"/>
    <p:sldId id="273" r:id="rId26"/>
    <p:sldId id="276" r:id="rId27"/>
    <p:sldId id="294" r:id="rId28"/>
    <p:sldId id="297" r:id="rId29"/>
    <p:sldId id="300" r:id="rId30"/>
    <p:sldId id="30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8FF"/>
    <a:srgbClr val="0000CC"/>
    <a:srgbClr val="00B415"/>
    <a:srgbClr val="DE7400"/>
    <a:srgbClr val="00823B"/>
    <a:srgbClr val="CCECFF"/>
    <a:srgbClr val="C000C0"/>
    <a:srgbClr val="FF6201"/>
    <a:srgbClr val="FC9804"/>
    <a:srgbClr val="01D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809" autoAdjust="0"/>
    <p:restoredTop sz="99112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48F0E-576B-41F4-BB55-C2B0E964365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21126-0A48-4C77-81EB-2EE090673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9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CE7D-AD3C-4346-AFCA-B9C9B41A9040}" type="datetime1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93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DB31-0E6B-4F9A-A0EE-23CA042EAF16}" type="datetime1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5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3934-83A2-4F2A-9997-642341318736}" type="datetime1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97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D884-BFC5-464F-8005-BAE8BE0971C5}" type="datetime1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8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97D7-98A7-42EC-A6D7-559759168F3A}" type="datetime1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69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F0FD-4580-4E4A-9277-FBB78E4127EB}" type="datetime1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32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A26E-64AE-48BF-A9F7-9B37F7AC5FAB}" type="datetime1">
              <a:rPr lang="en-GB" smtClean="0"/>
              <a:t>14/04/2021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4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436-8E36-4154-A481-FF4DC9658421}" type="datetime1">
              <a:rPr lang="en-GB" smtClean="0"/>
              <a:t>14/04/2021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37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3C94-5DB7-4EEB-8776-EC1A28900B17}" type="datetime1">
              <a:rPr lang="en-GB" smtClean="0"/>
              <a:t>14/04/2021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9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6BE8-161C-41B6-81DF-CC90C463B842}" type="datetime1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75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2EDC-85A9-439E-BD67-727D1EA0E8F4}" type="datetime1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76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C18FA-8252-4A8D-9209-EA18F71C5B7A}" type="datetime1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96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41.png"/><Relationship Id="rId4" Type="http://schemas.openxmlformats.org/officeDocument/2006/relationships/hyperlink" Target="https://arxiv.org/abs/1612.05210" TargetMode="External"/><Relationship Id="rId9" Type="http://schemas.openxmlformats.org/officeDocument/2006/relationships/hyperlink" Target="https://www.google.es/url?sa=i&amp;rct=j&amp;q=&amp;esrc=s&amp;source=images&amp;cd=&amp;cad=rja&amp;uact=8&amp;ved=0ahUKEwic6K7L9JfUAhUKshQKHQkeBWIQjRwIBw&amp;url=https://commons.wikimedia.org/wiki/File:Lhcb-logo.svg&amp;psig=AFQjCNGjrOrA3E-pV3skaLuzB9ZJ4oaa7g&amp;ust=1496243782958654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arxiv.org/abs/1702.02234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agenda.infn.it/getFile.py/access?contribId=15&amp;sessionId=1&amp;resId=0&amp;materialId=slides&amp;confId=12253" TargetMode="Externa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getFile.py/access?contribId=15&amp;sessionId=1&amp;resId=0&amp;materialId=slides&amp;confId=12253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hyperlink" Target="https://arxiv.org/abs/1811.12884" TargetMode="External"/><Relationship Id="rId4" Type="http://schemas.openxmlformats.org/officeDocument/2006/relationships/image" Target="../media/image470.png"/><Relationship Id="rId9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6.jpe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4.png"/><Relationship Id="rId7" Type="http://schemas.openxmlformats.org/officeDocument/2006/relationships/image" Target="../media/image6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agenda.infn.it/getFile.py/access?contribId=5&amp;sessionId=0&amp;resId=0&amp;materialId=slides&amp;confId=12253" TargetMode="Externa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101.08326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3.wmf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ds.cern.ch/record/1624074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ds.cern.ch/record/1647400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s://cds.cern.ch/record/1624070" TargetMode="External"/><Relationship Id="rId4" Type="http://schemas.openxmlformats.org/officeDocument/2006/relationships/hyperlink" Target="https://cds.cern.ch/record/1701361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0" Type="http://schemas.openxmlformats.org/officeDocument/2006/relationships/image" Target="../media/image6.jpeg"/><Relationship Id="rId4" Type="http://schemas.openxmlformats.org/officeDocument/2006/relationships/image" Target="../media/image16.png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&#10;LHC&#10; log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4" descr="&#10;LHC&#10; logo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49592" y="2823319"/>
            <a:ext cx="6044816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 of LHCb Upgrade(s)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1396" y="3861048"/>
            <a:ext cx="3347391" cy="1031051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Diego Mart</a:t>
            </a:r>
            <a:r>
              <a:rPr lang="es-ES" dirty="0" smtClean="0">
                <a:solidFill>
                  <a:srgbClr val="C00000"/>
                </a:solidFill>
              </a:rPr>
              <a:t>í</a:t>
            </a:r>
            <a:r>
              <a:rPr lang="en-GB" dirty="0" err="1" smtClean="0">
                <a:solidFill>
                  <a:srgbClr val="C00000"/>
                </a:solidFill>
              </a:rPr>
              <a:t>nez</a:t>
            </a:r>
            <a:r>
              <a:rPr lang="en-GB" dirty="0" smtClean="0">
                <a:solidFill>
                  <a:srgbClr val="C00000"/>
                </a:solidFill>
              </a:rPr>
              <a:t> Santos</a:t>
            </a:r>
          </a:p>
          <a:p>
            <a:pPr algn="ctr"/>
            <a:r>
              <a:rPr lang="en-GB" sz="1100" i="1" dirty="0" err="1" smtClean="0">
                <a:solidFill>
                  <a:srgbClr val="C00000"/>
                </a:solidFill>
              </a:rPr>
              <a:t>Axencia</a:t>
            </a:r>
            <a:r>
              <a:rPr lang="en-GB" sz="1100" i="1" dirty="0" smtClean="0">
                <a:solidFill>
                  <a:srgbClr val="C00000"/>
                </a:solidFill>
              </a:rPr>
              <a:t> </a:t>
            </a:r>
            <a:r>
              <a:rPr lang="en-GB" sz="1100" i="1" dirty="0" err="1" smtClean="0">
                <a:solidFill>
                  <a:srgbClr val="C00000"/>
                </a:solidFill>
              </a:rPr>
              <a:t>Galega</a:t>
            </a:r>
            <a:r>
              <a:rPr lang="en-GB" sz="1100" i="1" dirty="0" smtClean="0">
                <a:solidFill>
                  <a:srgbClr val="C00000"/>
                </a:solidFill>
              </a:rPr>
              <a:t> de </a:t>
            </a:r>
            <a:r>
              <a:rPr lang="en-GB" sz="1100" i="1" dirty="0" err="1" smtClean="0">
                <a:solidFill>
                  <a:srgbClr val="C00000"/>
                </a:solidFill>
              </a:rPr>
              <a:t>Innovacion</a:t>
            </a:r>
            <a:endParaRPr lang="en-GB" sz="1100" i="1" dirty="0" smtClean="0">
              <a:solidFill>
                <a:srgbClr val="C00000"/>
              </a:solidFill>
            </a:endParaRPr>
          </a:p>
          <a:p>
            <a:pPr algn="ctr"/>
            <a:endParaRPr lang="en-GB" sz="1600" i="1" dirty="0">
              <a:solidFill>
                <a:srgbClr val="C00000"/>
              </a:solidFill>
            </a:endParaRPr>
          </a:p>
          <a:p>
            <a:pPr algn="ctr"/>
            <a:r>
              <a:rPr lang="en-GB" sz="1600" i="1" dirty="0" smtClean="0">
                <a:solidFill>
                  <a:srgbClr val="C00000"/>
                </a:solidFill>
              </a:rPr>
              <a:t>(On behalf of the LHCb </a:t>
            </a:r>
            <a:r>
              <a:rPr lang="en-GB" sz="1600" i="1" dirty="0">
                <a:solidFill>
                  <a:srgbClr val="C00000"/>
                </a:solidFill>
              </a:rPr>
              <a:t>C</a:t>
            </a:r>
            <a:r>
              <a:rPr lang="en-GB" sz="1600" i="1" dirty="0" smtClean="0">
                <a:solidFill>
                  <a:srgbClr val="C00000"/>
                </a:solidFill>
              </a:rPr>
              <a:t>ollaboration)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solidFill>
            <a:schemeClr val="bg1">
              <a:alpha val="81000"/>
            </a:schemeClr>
          </a:solidFill>
        </p:spPr>
        <p:txBody>
          <a:bodyPr/>
          <a:lstStyle/>
          <a:p>
            <a:r>
              <a:rPr lang="de-DE" dirty="0" smtClean="0"/>
              <a:t>DIS 2021, April 12-16, Stony Brook, NY</a:t>
            </a:r>
            <a:endParaRPr lang="en-GB" dirty="0"/>
          </a:p>
        </p:txBody>
      </p:sp>
      <p:pic>
        <p:nvPicPr>
          <p:cNvPr id="9218" name="Picture 2" descr="\\cern.ch\dfs\Users\d\diegoms\Desktop\ind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04664"/>
            <a:ext cx="2911396" cy="24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1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10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5413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LHCb Phase-II Upgrade detector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" y="1484784"/>
            <a:ext cx="9124613" cy="393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451697" y="862280"/>
            <a:ext cx="14927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/>
              <a:t>CERN-LHCC-2017-003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0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722145" y="3042376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Experiment sensitivity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2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12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02" y="992935"/>
            <a:ext cx="5904656" cy="6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785" y="1703386"/>
            <a:ext cx="5976664" cy="64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03221"/>
            <a:ext cx="2046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LHCb observes some interesting deviations in the ratios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 flipH="1">
            <a:off x="2525445" y="1097421"/>
            <a:ext cx="402137" cy="1211929"/>
          </a:xfrm>
          <a:prstGeom prst="rightBrace">
            <a:avLst>
              <a:gd name="adj1" fmla="val 8333"/>
              <a:gd name="adj2" fmla="val 4728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81000" y="291737"/>
            <a:ext cx="6336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Lepton Universality Violation in </a:t>
            </a:r>
            <a:r>
              <a:rPr lang="en-GB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b→sll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961328" cy="281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61" y="3356992"/>
            <a:ext cx="3910558" cy="298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036" y="2584976"/>
            <a:ext cx="4231579" cy="49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72200" y="5229200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JHEP05(2020)040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37" y="3789040"/>
            <a:ext cx="198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9382" y="4332362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JHEP08(2017)055</a:t>
            </a:r>
          </a:p>
        </p:txBody>
      </p:sp>
      <p:sp>
        <p:nvSpPr>
          <p:cNvPr id="7" name="Rectangle 6"/>
          <p:cNvSpPr/>
          <p:nvPr/>
        </p:nvSpPr>
        <p:spPr>
          <a:xfrm>
            <a:off x="5178881" y="3101563"/>
            <a:ext cx="3850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Full LHCb dataset, arxiv:2103.11769</a:t>
            </a:r>
            <a:endParaRPr lang="en-GB" dirty="0"/>
          </a:p>
        </p:txBody>
      </p:sp>
      <p:pic>
        <p:nvPicPr>
          <p:cNvPr id="20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2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13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815575" y="1660652"/>
            <a:ext cx="443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D28FF"/>
                </a:solidFill>
              </a:rPr>
              <a:t>Ultimate precision </a:t>
            </a:r>
            <a:r>
              <a:rPr lang="en-GB" dirty="0" smtClean="0"/>
              <a:t>by LHCb Upgrade with 300 fb</a:t>
            </a:r>
            <a:r>
              <a:rPr lang="en-GB" baseline="30000" dirty="0" smtClean="0"/>
              <a:t>-1</a:t>
            </a:r>
            <a:r>
              <a:rPr lang="en-GB" dirty="0" smtClean="0"/>
              <a:t> is expected to </a:t>
            </a:r>
            <a:r>
              <a:rPr lang="en-GB" dirty="0" smtClean="0">
                <a:solidFill>
                  <a:srgbClr val="1D28FF"/>
                </a:solidFill>
              </a:rPr>
              <a:t>be ~ 1%</a:t>
            </a:r>
            <a:endParaRPr lang="en-GB" dirty="0">
              <a:solidFill>
                <a:srgbClr val="1D28FF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9" y="1661984"/>
            <a:ext cx="3790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6599" y="179777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μ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2666" y="252292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1430" y="18284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CC"/>
                </a:solidFill>
              </a:rPr>
              <a:t>b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6" y="264520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μ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5249" y="180157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μ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4426" y="264900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μ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64186" y="255561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62950" y="18611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CC"/>
                </a:solidFill>
              </a:rPr>
              <a:t>b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31" y="1099957"/>
            <a:ext cx="399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Main BSM interpretations: Z’ and LQ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184600" y="1808890"/>
            <a:ext cx="360040" cy="477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28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81000" y="291737"/>
            <a:ext cx="6336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Lepton Universality Violation in </a:t>
            </a:r>
            <a:r>
              <a:rPr lang="en-GB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b→sll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18" y="3829690"/>
            <a:ext cx="5949986" cy="217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4065" y="3460358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T. Hurth et al., in preparation</a:t>
            </a:r>
            <a:endParaRPr lang="en-GB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47"/>
            <a:ext cx="33337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3119403" y="4932385"/>
            <a:ext cx="73196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158518" y="5805264"/>
            <a:ext cx="621394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105411" y="5445224"/>
            <a:ext cx="621394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4240" y="3253308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One operator fits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0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</a:t>
            </a:r>
            <a:r>
              <a:rPr lang="en-GB" sz="2800" baseline="-250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r>
              <a:rPr lang="en-GB" sz="2800" dirty="0">
                <a:solidFill>
                  <a:srgbClr val="C00000"/>
                </a:solidFill>
                <a:sym typeface="Wingdings" panose="05000000000000000000" pitchFamily="2" charset="2"/>
              </a:rPr>
              <a:t>→</a:t>
            </a:r>
            <a:r>
              <a:rPr lang="el-GR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μμ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5602464"/>
            <a:ext cx="1980029" cy="64633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en-GB" dirty="0" smtClean="0"/>
              <a:t>(</a:t>
            </a:r>
            <a:r>
              <a:rPr lang="el-GR" dirty="0" smtClean="0"/>
              <a:t>τ), 50</a:t>
            </a:r>
            <a:r>
              <a:rPr lang="en-GB" dirty="0" smtClean="0"/>
              <a:t> fb</a:t>
            </a:r>
            <a:r>
              <a:rPr lang="en-GB" baseline="30000" dirty="0" smtClean="0"/>
              <a:t>-1</a:t>
            </a:r>
            <a:r>
              <a:rPr lang="el-GR" dirty="0" smtClean="0"/>
              <a:t> ~ 5</a:t>
            </a:r>
            <a:r>
              <a:rPr lang="en-GB" dirty="0"/>
              <a:t>%</a:t>
            </a:r>
            <a:endParaRPr lang="el-GR" dirty="0" smtClean="0"/>
          </a:p>
          <a:p>
            <a:r>
              <a:rPr lang="el-GR" dirty="0" smtClean="0"/>
              <a:t>σ(τ), 300</a:t>
            </a:r>
            <a:r>
              <a:rPr lang="en-GB" dirty="0" smtClean="0"/>
              <a:t> fb</a:t>
            </a:r>
            <a:r>
              <a:rPr lang="en-GB" baseline="30000" dirty="0" smtClean="0"/>
              <a:t>-1</a:t>
            </a:r>
            <a:r>
              <a:rPr lang="el-GR" dirty="0" smtClean="0"/>
              <a:t> ~ 2</a:t>
            </a:r>
            <a:r>
              <a:rPr lang="en-GB" dirty="0" smtClean="0"/>
              <a:t>%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146" y="1243644"/>
            <a:ext cx="57800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err="1" smtClean="0"/>
              <a:t>B</a:t>
            </a:r>
            <a:r>
              <a:rPr lang="en-GB" baseline="-25000" dirty="0" err="1" smtClean="0"/>
              <a:t>s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l-GR" dirty="0" smtClean="0">
                <a:sym typeface="Wingdings" panose="05000000000000000000" pitchFamily="2" charset="2"/>
              </a:rPr>
              <a:t>μμ</a:t>
            </a:r>
            <a:r>
              <a:rPr lang="en-GB" dirty="0" smtClean="0">
                <a:sym typeface="Wingdings" panose="05000000000000000000" pitchFamily="2" charset="2"/>
              </a:rPr>
              <a:t> are  golden modes in NP searches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742950" lvl="1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742950" lvl="1" indent="-285750">
              <a:buFont typeface="Arial" charset="0"/>
              <a:buChar char="•"/>
            </a:pPr>
            <a:endParaRPr lang="en-GB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742950" lvl="1" indent="-285750">
              <a:buFont typeface="Arial" charset="0"/>
              <a:buChar char="•"/>
            </a:pPr>
            <a:endParaRPr lang="en-GB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w/a average deviates about 2</a:t>
            </a:r>
            <a:r>
              <a:rPr lang="el-GR" dirty="0" smtClean="0">
                <a:sym typeface="Wingdings" panose="05000000000000000000" pitchFamily="2" charset="2"/>
              </a:rPr>
              <a:t>σ</a:t>
            </a:r>
            <a:r>
              <a:rPr lang="en-GB" dirty="0" smtClean="0">
                <a:sym typeface="Wingdings" panose="05000000000000000000" pitchFamily="2" charset="2"/>
              </a:rPr>
              <a:t> from SM, </a:t>
            </a:r>
            <a:r>
              <a:rPr lang="el-GR" dirty="0" smtClean="0">
                <a:sym typeface="Wingdings" panose="05000000000000000000" pitchFamily="2" charset="2"/>
              </a:rPr>
              <a:t> (</a:t>
            </a:r>
            <a:r>
              <a:rPr lang="en-GB" dirty="0" smtClean="0">
                <a:sym typeface="Wingdings" panose="05000000000000000000" pitchFamily="2" charset="2"/>
              </a:rPr>
              <a:t>in line w/ expecta</a:t>
            </a:r>
            <a:r>
              <a:rPr lang="en-GB" dirty="0">
                <a:sym typeface="Wingdings" panose="05000000000000000000" pitchFamily="2" charset="2"/>
              </a:rPr>
              <a:t>t</a:t>
            </a:r>
            <a:r>
              <a:rPr lang="en-GB" dirty="0" smtClean="0">
                <a:sym typeface="Wingdings" panose="05000000000000000000" pitchFamily="2" charset="2"/>
              </a:rPr>
              <a:t>ions from R</a:t>
            </a:r>
            <a:r>
              <a:rPr lang="en-GB" baseline="-25000" dirty="0" smtClean="0">
                <a:sym typeface="Wingdings" panose="05000000000000000000" pitchFamily="2" charset="2"/>
              </a:rPr>
              <a:t>K</a:t>
            </a:r>
            <a:r>
              <a:rPr lang="en-GB" dirty="0" smtClean="0">
                <a:sym typeface="Wingdings" panose="05000000000000000000" pitchFamily="2" charset="2"/>
              </a:rPr>
              <a:t>, R</a:t>
            </a:r>
            <a:r>
              <a:rPr lang="en-GB" baseline="-25000" dirty="0" smtClean="0">
                <a:sym typeface="Wingdings" panose="05000000000000000000" pitchFamily="2" charset="2"/>
              </a:rPr>
              <a:t>K*</a:t>
            </a:r>
            <a:r>
              <a:rPr lang="el-GR" dirty="0" smtClean="0">
                <a:sym typeface="Wingdings" panose="05000000000000000000" pitchFamily="2" charset="2"/>
              </a:rPr>
              <a:t>)</a:t>
            </a:r>
            <a:endParaRPr lang="en-GB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Expected precision</a:t>
            </a:r>
            <a:r>
              <a:rPr lang="el-GR" dirty="0" smtClean="0">
                <a:sym typeface="Wingdings" panose="05000000000000000000" pitchFamily="2" charset="2"/>
              </a:rPr>
              <a:t> </a:t>
            </a:r>
            <a:endParaRPr lang="en-GB" dirty="0">
              <a:sym typeface="Wingdings" panose="05000000000000000000" pitchFamily="2" charset="2"/>
            </a:endParaRPr>
          </a:p>
          <a:p>
            <a:pPr marL="742950" lvl="1" indent="-285750">
              <a:buFont typeface="Arial" charset="0"/>
              <a:buChar char="•"/>
            </a:pPr>
            <a:endParaRPr lang="en-GB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742950" lvl="1" indent="-285750">
              <a:buFont typeface="Arial" charset="0"/>
              <a:buChar char="•"/>
            </a:pPr>
            <a:endParaRPr lang="en-GB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The effective </a:t>
            </a:r>
            <a:r>
              <a:rPr lang="en-GB" dirty="0" err="1" smtClean="0">
                <a:sym typeface="Wingdings" panose="05000000000000000000" pitchFamily="2" charset="2"/>
              </a:rPr>
              <a:t>B</a:t>
            </a:r>
            <a:r>
              <a:rPr lang="en-GB" baseline="-25000" dirty="0" err="1" smtClean="0">
                <a:sym typeface="Wingdings" panose="05000000000000000000" pitchFamily="2" charset="2"/>
              </a:rPr>
              <a:t>s</a:t>
            </a:r>
            <a:r>
              <a:rPr lang="en-GB" baseline="-25000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lifetime in </a:t>
            </a:r>
            <a:r>
              <a:rPr lang="en-GB" dirty="0" err="1"/>
              <a:t>B</a:t>
            </a:r>
            <a:r>
              <a:rPr lang="en-GB" baseline="-25000" dirty="0" err="1"/>
              <a:t>s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l-GR" dirty="0">
                <a:sym typeface="Wingdings" panose="05000000000000000000" pitchFamily="2" charset="2"/>
              </a:rPr>
              <a:t>μμ</a:t>
            </a:r>
            <a:r>
              <a:rPr lang="en-GB" dirty="0" smtClean="0">
                <a:sym typeface="Wingdings" panose="05000000000000000000" pitchFamily="2" charset="2"/>
              </a:rPr>
              <a:t> is also sensitive to NP for precisions of percent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994022" y="3927646"/>
            <a:ext cx="4032448" cy="646331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l-GR" dirty="0" smtClean="0"/>
              <a:t>σ</a:t>
            </a:r>
            <a:r>
              <a:rPr lang="en-GB" dirty="0"/>
              <a:t>(</a:t>
            </a:r>
            <a:r>
              <a:rPr lang="el-GR" dirty="0"/>
              <a:t>Β</a:t>
            </a:r>
            <a:r>
              <a:rPr lang="en-GB" dirty="0"/>
              <a:t>R(</a:t>
            </a:r>
            <a:r>
              <a:rPr lang="en-GB" dirty="0" err="1"/>
              <a:t>B</a:t>
            </a:r>
            <a:r>
              <a:rPr lang="en-GB" baseline="-25000" dirty="0" err="1"/>
              <a:t>s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μμ</a:t>
            </a:r>
            <a:r>
              <a:rPr lang="en-GB" dirty="0">
                <a:sym typeface="Wingdings" panose="05000000000000000000" pitchFamily="2" charset="2"/>
              </a:rPr>
              <a:t>)</a:t>
            </a:r>
            <a:r>
              <a:rPr lang="el-GR" dirty="0"/>
              <a:t>)</a:t>
            </a:r>
            <a:r>
              <a:rPr lang="en-GB" dirty="0"/>
              <a:t>, 50 fb</a:t>
            </a:r>
            <a:r>
              <a:rPr lang="en-GB" baseline="30000" dirty="0"/>
              <a:t>-1</a:t>
            </a:r>
            <a:r>
              <a:rPr lang="en-GB" dirty="0"/>
              <a:t> ~ </a:t>
            </a:r>
            <a:r>
              <a:rPr lang="en-GB" dirty="0" smtClean="0"/>
              <a:t>3.0x10</a:t>
            </a:r>
            <a:r>
              <a:rPr lang="en-GB" baseline="30000" dirty="0" smtClean="0"/>
              <a:t>-10</a:t>
            </a:r>
            <a:endParaRPr lang="en-GB" baseline="30000" dirty="0"/>
          </a:p>
          <a:p>
            <a:pPr lvl="1"/>
            <a:r>
              <a:rPr lang="el-GR" dirty="0" smtClean="0"/>
              <a:t>σ</a:t>
            </a:r>
            <a:r>
              <a:rPr lang="en-GB" dirty="0"/>
              <a:t>(</a:t>
            </a:r>
            <a:r>
              <a:rPr lang="el-GR" dirty="0"/>
              <a:t>Β</a:t>
            </a:r>
            <a:r>
              <a:rPr lang="en-GB" dirty="0"/>
              <a:t>R(</a:t>
            </a:r>
            <a:r>
              <a:rPr lang="en-GB" dirty="0" err="1"/>
              <a:t>B</a:t>
            </a:r>
            <a:r>
              <a:rPr lang="en-GB" baseline="-25000" dirty="0" err="1"/>
              <a:t>s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μμ</a:t>
            </a:r>
            <a:r>
              <a:rPr lang="en-GB" dirty="0">
                <a:sym typeface="Wingdings" panose="05000000000000000000" pitchFamily="2" charset="2"/>
              </a:rPr>
              <a:t>)</a:t>
            </a:r>
            <a:r>
              <a:rPr lang="el-GR" dirty="0"/>
              <a:t>)</a:t>
            </a:r>
            <a:r>
              <a:rPr lang="en-GB" dirty="0"/>
              <a:t>, 300 fb</a:t>
            </a:r>
            <a:r>
              <a:rPr lang="en-GB" baseline="30000" dirty="0"/>
              <a:t>-1</a:t>
            </a:r>
            <a:r>
              <a:rPr lang="en-GB" dirty="0"/>
              <a:t> ~ </a:t>
            </a:r>
            <a:r>
              <a:rPr lang="en-GB" dirty="0" smtClean="0"/>
              <a:t>1.6x10</a:t>
            </a:r>
            <a:r>
              <a:rPr lang="en-GB" baseline="30000" dirty="0" smtClean="0"/>
              <a:t>-10</a:t>
            </a:r>
            <a:endParaRPr lang="en-GB" baseline="30000" dirty="0"/>
          </a:p>
        </p:txBody>
      </p:sp>
      <p:sp>
        <p:nvSpPr>
          <p:cNvPr id="19" name="Rectangle 18"/>
          <p:cNvSpPr/>
          <p:nvPr/>
        </p:nvSpPr>
        <p:spPr>
          <a:xfrm>
            <a:off x="4382414" y="2549149"/>
            <a:ext cx="13468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 smtClean="0"/>
              <a:t>JHEP 10 (2019) 232</a:t>
            </a:r>
            <a:endParaRPr lang="en-GB" sz="1100" i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5826068" y="3636757"/>
            <a:ext cx="3210428" cy="2672563"/>
            <a:chOff x="5618184" y="3636757"/>
            <a:chExt cx="3210428" cy="2672563"/>
          </a:xfrm>
        </p:grpSpPr>
        <p:grpSp>
          <p:nvGrpSpPr>
            <p:cNvPr id="9" name="Group 8"/>
            <p:cNvGrpSpPr/>
            <p:nvPr/>
          </p:nvGrpSpPr>
          <p:grpSpPr>
            <a:xfrm>
              <a:off x="5618184" y="3636757"/>
              <a:ext cx="3210428" cy="2672563"/>
              <a:chOff x="3097205" y="828020"/>
              <a:chExt cx="5439673" cy="4097602"/>
            </a:xfrm>
          </p:grpSpPr>
          <p:pic>
            <p:nvPicPr>
              <p:cNvPr id="1229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7205" y="828020"/>
                <a:ext cx="5439673" cy="4097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0" descr="\\cern.ch\dfs\Users\d\diegoms\Desktop\mastercod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9110" y="1114511"/>
                <a:ext cx="1133247" cy="419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7020272" y="3740682"/>
              <a:ext cx="677248" cy="2232248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06921" y="3740681"/>
              <a:ext cx="300931" cy="2211099"/>
            </a:xfrm>
            <a:prstGeom prst="rect">
              <a:avLst/>
            </a:prstGeom>
            <a:solidFill>
              <a:srgbClr val="FF000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80606" y="4838354"/>
              <a:ext cx="922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70C0"/>
                  </a:solidFill>
                </a:rPr>
                <a:t>50 fb</a:t>
              </a:r>
              <a:r>
                <a:rPr lang="en-GB" baseline="30000" dirty="0" smtClean="0">
                  <a:solidFill>
                    <a:srgbClr val="0070C0"/>
                  </a:solidFill>
                </a:rPr>
                <a:t>-1</a:t>
              </a:r>
            </a:p>
            <a:p>
              <a:r>
                <a:rPr lang="en-GB" dirty="0" smtClean="0">
                  <a:solidFill>
                    <a:srgbClr val="FF0000"/>
                  </a:solidFill>
                </a:rPr>
                <a:t>300 fb</a:t>
              </a:r>
              <a:r>
                <a:rPr lang="en-GB" baseline="30000" dirty="0" smtClean="0">
                  <a:solidFill>
                    <a:srgbClr val="FF0000"/>
                  </a:solidFill>
                </a:rPr>
                <a:t>-1</a:t>
              </a:r>
              <a:endParaRPr lang="en-GB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81342" y="5648630"/>
              <a:ext cx="7521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i="1" dirty="0" smtClean="0"/>
                <a:t>M. Lucio</a:t>
              </a:r>
              <a:endParaRPr lang="en-GB" sz="1200" i="1" dirty="0">
                <a:hlinkClick r:id="rId4" tooltip="Abstract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221706" y="2163354"/>
            <a:ext cx="15359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LHCB-PAPER-2021-007</a:t>
            </a:r>
            <a:endParaRPr lang="en-GB" sz="10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581980" y="4725144"/>
            <a:ext cx="574196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l-GR" dirty="0" smtClean="0"/>
              <a:t>Δχ2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7988490" y="4157150"/>
            <a:ext cx="8766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LHC + LEP + g-2 + </a:t>
            </a:r>
            <a:r>
              <a:rPr lang="el-GR" sz="1050" dirty="0" smtClean="0"/>
              <a:t>Ω</a:t>
            </a:r>
            <a:r>
              <a:rPr lang="en-GB" sz="1050" dirty="0" smtClean="0"/>
              <a:t>h2 +…</a:t>
            </a:r>
            <a:endParaRPr lang="en-GB" sz="105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6095798" y="5506600"/>
            <a:ext cx="1204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/>
              <a:t>E. </a:t>
            </a:r>
            <a:r>
              <a:rPr lang="en-GB" sz="1000" dirty="0" err="1" smtClean="0"/>
              <a:t>Bagnaschi</a:t>
            </a:r>
            <a:r>
              <a:rPr lang="en-GB" sz="1000" dirty="0" smtClean="0"/>
              <a:t> et al.</a:t>
            </a:r>
            <a:endParaRPr lang="en-GB" sz="1000" dirty="0" smtClean="0">
              <a:hlinkClick r:id="rId4" tooltip="Abstract"/>
            </a:endParaRPr>
          </a:p>
          <a:p>
            <a:r>
              <a:rPr lang="en-GB" sz="1000" dirty="0" smtClean="0">
                <a:hlinkClick r:id="rId4" tooltip="Abstract"/>
              </a:rPr>
              <a:t>arXiv:1612.05210</a:t>
            </a:r>
            <a:endParaRPr lang="en-GB" sz="1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2" y="2475166"/>
            <a:ext cx="39814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1" y="2167950"/>
            <a:ext cx="3676533" cy="40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58" y="932188"/>
            <a:ext cx="3307238" cy="261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Image result for lhcb log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029" y="2017904"/>
            <a:ext cx="325934" cy="2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2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15</a:t>
            </a:fld>
            <a:endParaRPr lang="en-GB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614" y="1090927"/>
            <a:ext cx="3127379" cy="243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40616" y="2636912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 smtClean="0"/>
              <a:t>V. </a:t>
            </a:r>
            <a:r>
              <a:rPr lang="en-GB" sz="900" i="1" dirty="0" err="1" smtClean="0"/>
              <a:t>Chobanova</a:t>
            </a:r>
            <a:r>
              <a:rPr lang="en-GB" sz="900" i="1" dirty="0" smtClean="0"/>
              <a:t> et al.</a:t>
            </a:r>
          </a:p>
          <a:p>
            <a:r>
              <a:rPr lang="en-GB" sz="900" i="1" dirty="0">
                <a:hlinkClick r:id="rId3" tooltip="Abstract"/>
              </a:rPr>
              <a:t>arXiv:1702.02234</a:t>
            </a:r>
            <a:endParaRPr lang="en-GB" sz="9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51551" y="2231286"/>
            <a:ext cx="92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Example </a:t>
            </a:r>
          </a:p>
          <a:p>
            <a:r>
              <a:rPr lang="en-GB" sz="1400" dirty="0" smtClean="0"/>
              <a:t>~300 fb</a:t>
            </a:r>
            <a:r>
              <a:rPr lang="en-GB" sz="1400" baseline="30000" dirty="0" smtClean="0"/>
              <a:t>-1</a:t>
            </a:r>
            <a:endParaRPr lang="en-GB" sz="1400" baseline="30000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32942"/>
            <a:ext cx="3974976" cy="242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4067944" y="1932942"/>
            <a:ext cx="1944216" cy="4457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7545" y="5018004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Moreover, the q</a:t>
            </a:r>
            <a:r>
              <a:rPr lang="en-GB" baseline="30000" dirty="0" smtClean="0"/>
              <a:t>2</a:t>
            </a:r>
            <a:r>
              <a:rPr lang="en-GB" dirty="0" smtClean="0"/>
              <a:t> dependence will be known with high precision </a:t>
            </a:r>
            <a:r>
              <a:rPr lang="en-GB" dirty="0" smtClean="0">
                <a:sym typeface="Wingdings" panose="05000000000000000000" pitchFamily="2" charset="2"/>
              </a:rPr>
              <a:t> very valuable input to the discussion on NP vs </a:t>
            </a:r>
            <a:r>
              <a:rPr lang="en-GB" dirty="0" err="1" smtClean="0">
                <a:sym typeface="Wingdings" panose="05000000000000000000" pitchFamily="2" charset="2"/>
              </a:rPr>
              <a:t>hadronic</a:t>
            </a:r>
            <a:r>
              <a:rPr lang="en-GB" dirty="0" smtClean="0">
                <a:sym typeface="Wingdings" panose="05000000000000000000" pitchFamily="2" charset="2"/>
              </a:rPr>
              <a:t> power corrections to SM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4376273" y="4236932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q</a:t>
            </a:r>
            <a:r>
              <a:rPr lang="en-GB" baseline="30000" dirty="0"/>
              <a:t>2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304800"/>
            <a:ext cx="5017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</a:t>
            </a:r>
            <a:r>
              <a:rPr lang="en-GB" sz="2800" baseline="-250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d</a:t>
            </a:r>
            <a:r>
              <a:rPr lang="en-GB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→</a:t>
            </a:r>
            <a:r>
              <a:rPr lang="en-GB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*</a:t>
            </a:r>
            <a:r>
              <a:rPr lang="el-GR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μμ</a:t>
            </a:r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angular observables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0546" y="4403001"/>
            <a:ext cx="3004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(yes, the red points have error bars)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3688" y="2123564"/>
            <a:ext cx="10038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5"/>
              </a:rPr>
              <a:t>T. Blake</a:t>
            </a:r>
            <a:endParaRPr lang="en-GB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4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16</a:t>
            </a:fld>
            <a:endParaRPr lang="en-GB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32942"/>
            <a:ext cx="3974976" cy="242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7545" y="5018004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Moreover, the q</a:t>
            </a:r>
            <a:r>
              <a:rPr lang="en-GB" baseline="30000" dirty="0" smtClean="0"/>
              <a:t>2</a:t>
            </a:r>
            <a:r>
              <a:rPr lang="en-GB" dirty="0" smtClean="0"/>
              <a:t> dependence will be known with high precision </a:t>
            </a:r>
            <a:r>
              <a:rPr lang="en-GB" dirty="0" smtClean="0">
                <a:sym typeface="Wingdings" panose="05000000000000000000" pitchFamily="2" charset="2"/>
              </a:rPr>
              <a:t> very valuable input to the discussion on NP vs </a:t>
            </a:r>
            <a:r>
              <a:rPr lang="en-GB" dirty="0" err="1" smtClean="0">
                <a:sym typeface="Wingdings" panose="05000000000000000000" pitchFamily="2" charset="2"/>
              </a:rPr>
              <a:t>hadronic</a:t>
            </a:r>
            <a:r>
              <a:rPr lang="en-GB" dirty="0" smtClean="0">
                <a:sym typeface="Wingdings" panose="05000000000000000000" pitchFamily="2" charset="2"/>
              </a:rPr>
              <a:t> power corrections to SM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4376273" y="4236932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q</a:t>
            </a:r>
            <a:r>
              <a:rPr lang="en-GB" baseline="30000" dirty="0"/>
              <a:t>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20546" y="4403001"/>
            <a:ext cx="3004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(yes, the red points have error bars)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3688" y="2123564"/>
            <a:ext cx="10038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T. Blake</a:t>
            </a:r>
            <a:endParaRPr lang="en-GB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163108" y="5018004"/>
            <a:ext cx="276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 and larger datasets would allow to make finer q</a:t>
            </a:r>
            <a:r>
              <a:rPr lang="en-GB" baseline="30000" dirty="0" smtClean="0"/>
              <a:t>2</a:t>
            </a:r>
            <a:r>
              <a:rPr lang="en-GB" dirty="0" smtClean="0"/>
              <a:t> binning</a:t>
            </a:r>
            <a:endParaRPr lang="en-GB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33" y="1124744"/>
            <a:ext cx="3485232" cy="375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V="1">
            <a:off x="4067944" y="1932942"/>
            <a:ext cx="1944216" cy="4457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98982" y="2492896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CERN-LHCC-2017-003</a:t>
            </a:r>
            <a:endParaRPr lang="en-GB" sz="1000" dirty="0"/>
          </a:p>
        </p:txBody>
      </p:sp>
      <p:pic>
        <p:nvPicPr>
          <p:cNvPr id="15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81000" y="304800"/>
            <a:ext cx="5017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</a:t>
            </a:r>
            <a:r>
              <a:rPr lang="en-GB" sz="2800" baseline="-250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d</a:t>
            </a:r>
            <a:r>
              <a:rPr lang="en-GB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→</a:t>
            </a:r>
            <a:r>
              <a:rPr lang="en-GB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*</a:t>
            </a:r>
            <a:r>
              <a:rPr lang="el-GR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μμ</a:t>
            </a:r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angular observables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5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420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Lepton Flavour Violation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126876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LFV forbidden in SM, but allowed in BSM </a:t>
            </a:r>
            <a:r>
              <a:rPr lang="en-GB" dirty="0" smtClean="0">
                <a:sym typeface="Wingdings" panose="05000000000000000000" pitchFamily="2" charset="2"/>
              </a:rPr>
              <a:t>positive signal is compelling NP discovery</a:t>
            </a: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36063" y="2007424"/>
            <a:ext cx="8584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LHCb searches for LFV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lvl="1"/>
            <a:r>
              <a:rPr lang="en-GB" dirty="0" smtClean="0"/>
              <a:t>Several world best results in hadron decays</a:t>
            </a:r>
          </a:p>
          <a:p>
            <a:pPr lvl="1"/>
            <a:r>
              <a:rPr lang="en-GB" dirty="0" smtClean="0"/>
              <a:t>Competitive in </a:t>
            </a:r>
            <a:r>
              <a:rPr lang="el-GR" dirty="0" smtClean="0"/>
              <a:t>τ </a:t>
            </a:r>
            <a:r>
              <a:rPr lang="el-GR" dirty="0" smtClean="0">
                <a:sym typeface="Wingdings" panose="05000000000000000000" pitchFamily="2" charset="2"/>
              </a:rPr>
              <a:t> 3μ</a:t>
            </a:r>
            <a:r>
              <a:rPr lang="en-GB" dirty="0" smtClean="0">
                <a:sym typeface="Wingdings" panose="05000000000000000000" pitchFamily="2" charset="2"/>
              </a:rPr>
              <a:t> (and LHCb upgrade expect to go down to O(10</a:t>
            </a:r>
            <a:r>
              <a:rPr lang="en-GB" baseline="30000" dirty="0" smtClean="0">
                <a:sym typeface="Wingdings" panose="05000000000000000000" pitchFamily="2" charset="2"/>
              </a:rPr>
              <a:t>-9</a:t>
            </a:r>
            <a:r>
              <a:rPr lang="en-GB" dirty="0" smtClean="0">
                <a:sym typeface="Wingdings" panose="05000000000000000000" pitchFamily="2" charset="2"/>
              </a:rPr>
              <a:t>), competitive w/ Belle –II)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84752"/>
            <a:ext cx="5506934" cy="149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73650" y="5445224"/>
            <a:ext cx="432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</a:t>
            </a:r>
            <a:r>
              <a:rPr lang="en-GB" dirty="0" err="1" smtClean="0">
                <a:sym typeface="Wingdings" panose="05000000000000000000" pitchFamily="2" charset="2"/>
              </a:rPr>
              <a:t>Ke</a:t>
            </a:r>
            <a:r>
              <a:rPr lang="el-GR" dirty="0" smtClean="0">
                <a:sym typeface="Wingdings" panose="05000000000000000000" pitchFamily="2" charset="2"/>
              </a:rPr>
              <a:t>μ </a:t>
            </a:r>
            <a:r>
              <a:rPr lang="en-GB" dirty="0" smtClean="0">
                <a:sym typeface="Wingdings" panose="05000000000000000000" pitchFamily="2" charset="2"/>
              </a:rPr>
              <a:t> expected O(10</a:t>
            </a:r>
            <a:r>
              <a:rPr lang="en-GB" baseline="30000" dirty="0" smtClean="0">
                <a:sym typeface="Wingdings" panose="05000000000000000000" pitchFamily="2" charset="2"/>
              </a:rPr>
              <a:t>-9</a:t>
            </a:r>
            <a:r>
              <a:rPr lang="en-GB" dirty="0" smtClean="0">
                <a:sym typeface="Wingdings" panose="05000000000000000000" pitchFamily="2" charset="2"/>
              </a:rPr>
              <a:t>) for Phase – II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K</a:t>
            </a:r>
            <a:r>
              <a:rPr lang="en-GB" baseline="-25000" dirty="0" smtClean="0">
                <a:sym typeface="Wingdings" panose="05000000000000000000" pitchFamily="2" charset="2"/>
              </a:rPr>
              <a:t>S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l-GR" dirty="0" smtClean="0">
                <a:sym typeface="Wingdings" panose="05000000000000000000" pitchFamily="2" charset="2"/>
              </a:rPr>
              <a:t>μ</a:t>
            </a:r>
            <a:r>
              <a:rPr lang="en-GB" dirty="0" smtClean="0">
                <a:sym typeface="Wingdings" panose="05000000000000000000" pitchFamily="2" charset="2"/>
              </a:rPr>
              <a:t>e, K</a:t>
            </a:r>
            <a:r>
              <a:rPr lang="en-GB" baseline="30000" dirty="0" smtClean="0">
                <a:sym typeface="Wingdings" panose="05000000000000000000" pitchFamily="2" charset="2"/>
              </a:rPr>
              <a:t>+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l-GR" dirty="0" smtClean="0">
                <a:sym typeface="Wingdings" panose="05000000000000000000" pitchFamily="2" charset="2"/>
              </a:rPr>
              <a:t>πμ</a:t>
            </a:r>
            <a:r>
              <a:rPr lang="en-GB" dirty="0">
                <a:sym typeface="Wingdings" panose="05000000000000000000" pitchFamily="2" charset="2"/>
              </a:rPr>
              <a:t>e</a:t>
            </a:r>
            <a:endParaRPr lang="en-GB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063" y="4865874"/>
            <a:ext cx="2935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Other searches in future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6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18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337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</a:t>
            </a:r>
            <a:r>
              <a:rPr lang="en-GB" sz="2800" baseline="-250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mixing phase, </a:t>
            </a:r>
            <a:r>
              <a:rPr lang="el-GR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Φ</a:t>
            </a:r>
            <a:r>
              <a:rPr lang="en-GB" sz="2800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en-GB" sz="2800" baseline="-250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35" y="3094021"/>
            <a:ext cx="5200082" cy="44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016224" cy="225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975533" y="1453426"/>
                <a:ext cx="3614451" cy="808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/>
                          <a:ea typeface="Cambria Math"/>
                        </a:rPr>
                        <m:t>sin</m:t>
                      </m:r>
                      <m:r>
                        <a:rPr lang="en-GB">
                          <a:latin typeface="Cambria Math"/>
                          <a:ea typeface="Cambria Math"/>
                        </a:rPr>
                        <m:t>⁡(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𝛟</m:t>
                          </m:r>
                        </m:e>
                        <m:sub>
                          <m:r>
                            <a:rPr lang="en-GB" b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𝐬</m:t>
                          </m:r>
                        </m:sub>
                      </m:sSub>
                      <m:r>
                        <a:rPr lang="en-GB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>
                          <a:latin typeface="Cambria Math"/>
                        </a:rPr>
                        <m:t>sin</m:t>
                      </m:r>
                      <m:r>
                        <a:rPr lang="en-GB" i="1">
                          <a:latin typeface="Cambria Math"/>
                        </a:rPr>
                        <m:t>⁡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𝑎𝑟𝑔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GB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</m:d>
                      <m:r>
                        <a:rPr lang="en-GB" i="1"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533" y="1453426"/>
                <a:ext cx="3614451" cy="8082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933535" y="1084094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CPV in interference mixing-decay: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799959" y="2396110"/>
            <a:ext cx="614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Which in </a:t>
            </a:r>
            <a:r>
              <a:rPr lang="en-GB" dirty="0" err="1" smtClean="0"/>
              <a:t>b</a:t>
            </a:r>
            <a:r>
              <a:rPr lang="en-GB" dirty="0" err="1" smtClean="0">
                <a:sym typeface="Wingdings" panose="05000000000000000000" pitchFamily="2" charset="2"/>
              </a:rPr>
              <a:t>cc</a:t>
            </a:r>
            <a:r>
              <a:rPr lang="en-GB" dirty="0" smtClean="0">
                <a:sym typeface="Wingdings" panose="05000000000000000000" pitchFamily="2" charset="2"/>
              </a:rPr>
              <a:t> decays corresponds to the phase of the </a:t>
            </a:r>
            <a:r>
              <a:rPr lang="en-GB" dirty="0" err="1" smtClean="0">
                <a:sym typeface="Wingdings" panose="05000000000000000000" pitchFamily="2" charset="2"/>
              </a:rPr>
              <a:t>B</a:t>
            </a:r>
            <a:r>
              <a:rPr lang="en-GB" baseline="-25000" dirty="0" err="1" smtClean="0">
                <a:sym typeface="Wingdings" panose="05000000000000000000" pitchFamily="2" charset="2"/>
              </a:rPr>
              <a:t>s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mixing. In SM, neglecting penguin pollution:</a:t>
            </a:r>
            <a:endParaRPr lang="en-GB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" y="3716971"/>
            <a:ext cx="574871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49" y="5229139"/>
            <a:ext cx="424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</a:t>
            </a:r>
            <a:r>
              <a:rPr lang="en-GB" baseline="-25000" dirty="0" err="1" smtClean="0"/>
              <a:t>s</a:t>
            </a:r>
            <a:r>
              <a:rPr lang="en-GB" dirty="0" smtClean="0"/>
              <a:t> mixing  in models for </a:t>
            </a:r>
            <a:r>
              <a:rPr lang="en-GB" dirty="0" err="1" smtClean="0"/>
              <a:t>b</a:t>
            </a:r>
            <a:r>
              <a:rPr lang="en-GB" dirty="0" err="1" smtClean="0">
                <a:sym typeface="Wingdings" panose="05000000000000000000" pitchFamily="2" charset="2"/>
              </a:rPr>
              <a:t>sll</a:t>
            </a:r>
            <a:r>
              <a:rPr lang="en-GB" dirty="0" smtClean="0">
                <a:sym typeface="Wingdings" panose="05000000000000000000" pitchFamily="2" charset="2"/>
              </a:rPr>
              <a:t> anomalies (</a:t>
            </a:r>
            <a:r>
              <a:rPr lang="en-GB" sz="1200" i="1" dirty="0" smtClean="0">
                <a:sym typeface="Wingdings" panose="05000000000000000000" pitchFamily="2" charset="2"/>
              </a:rPr>
              <a:t>from G. </a:t>
            </a:r>
            <a:r>
              <a:rPr lang="en-GB" sz="1200" i="1" dirty="0" err="1" smtClean="0">
                <a:sym typeface="Wingdings" panose="05000000000000000000" pitchFamily="2" charset="2"/>
              </a:rPr>
              <a:t>Isidori</a:t>
            </a:r>
            <a:r>
              <a:rPr lang="en-GB" sz="1200" i="1" dirty="0" smtClean="0">
                <a:sym typeface="Wingdings" panose="05000000000000000000" pitchFamily="2" charset="2"/>
              </a:rPr>
              <a:t>, FPCP 2020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15" y="3466407"/>
            <a:ext cx="3134685" cy="32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98014" y="5074841"/>
                <a:ext cx="5116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rgbClr val="00823B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>
                              <a:solidFill>
                                <a:srgbClr val="00823B"/>
                              </a:solidFill>
                              <a:latin typeface="Cambria Math"/>
                              <a:ea typeface="Cambria Math"/>
                            </a:rPr>
                            <m:t>𝛟</m:t>
                          </m:r>
                        </m:e>
                        <m:sub>
                          <m:r>
                            <a:rPr lang="en-GB" b="1">
                              <a:solidFill>
                                <a:srgbClr val="00823B"/>
                              </a:solidFill>
                              <a:latin typeface="Cambria Math"/>
                              <a:ea typeface="Cambria Math"/>
                            </a:rPr>
                            <m:t>𝐬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014" y="5074841"/>
                <a:ext cx="511615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43067" y="5859591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/>
              <a:t>L. Di </a:t>
            </a:r>
            <a:r>
              <a:rPr lang="en-GB" sz="1200" i="1" dirty="0" err="1" smtClean="0"/>
              <a:t>Luzio,M</a:t>
            </a:r>
            <a:r>
              <a:rPr lang="en-GB" sz="1200" i="1" dirty="0" smtClean="0"/>
              <a:t>. Kirk, A. Lenz</a:t>
            </a:r>
          </a:p>
          <a:p>
            <a:r>
              <a:rPr lang="en-GB" sz="1200" i="1" dirty="0">
                <a:hlinkClick r:id="rId10"/>
              </a:rPr>
              <a:t>arXiv:1811.12884</a:t>
            </a:r>
            <a:endParaRPr lang="en-GB" sz="1200" i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8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19</a:t>
            </a:fld>
            <a:endParaRPr lang="en-GB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5371" y="1499319"/>
                <a:ext cx="3139321" cy="70679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𝐿𝐻𝐶𝑏</m:t>
                          </m:r>
                        </m:sup>
                      </m:sSubSup>
                      <m:r>
                        <a:rPr lang="en-GB" i="1">
                          <a:latin typeface="Cambria Math"/>
                        </a:rPr>
                        <m:t>=−0.0</m:t>
                      </m:r>
                      <m:r>
                        <a:rPr lang="en-GB" b="0" i="1" smtClean="0">
                          <a:latin typeface="Cambria Math"/>
                        </a:rPr>
                        <m:t>42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±0.0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25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𝑟𝑎𝑑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𝑊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</m:sup>
                      </m:sSubSup>
                      <m:r>
                        <a:rPr lang="en-GB" b="0" i="1" smtClean="0">
                          <a:latin typeface="Cambria Math"/>
                        </a:rPr>
                        <m:t>=−0.050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±0.019 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𝑟𝑎𝑑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71" y="1499319"/>
                <a:ext cx="3139321" cy="706797"/>
              </a:xfrm>
              <a:prstGeom prst="rect">
                <a:avLst/>
              </a:prstGeom>
              <a:blipFill rotWithShape="1">
                <a:blip r:embed="rId3"/>
                <a:stretch>
                  <a:fillRect b="-5085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15892" y="2327723"/>
            <a:ext cx="1898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(HFLAV 4 PDG 2021)</a:t>
            </a:r>
            <a:endParaRPr lang="en-GB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259632" y="2361225"/>
            <a:ext cx="7592491" cy="4092111"/>
            <a:chOff x="1385513" y="2212129"/>
            <a:chExt cx="7592491" cy="409211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212129"/>
              <a:ext cx="5653933" cy="4092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7492328" y="5106433"/>
              <a:ext cx="13644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&lt; 0.005 rad </a:t>
              </a:r>
            </a:p>
            <a:p>
              <a:r>
                <a:rPr lang="en-GB" dirty="0" smtClean="0"/>
                <a:t>@ 300 fb</a:t>
              </a:r>
              <a:r>
                <a:rPr lang="en-GB" baseline="30000" dirty="0" smtClean="0"/>
                <a:t>-1</a:t>
              </a:r>
              <a:endParaRPr lang="en-GB" baseline="300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 flipV="1">
              <a:off x="4608004" y="2636912"/>
              <a:ext cx="36004" cy="324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61831" y="3161583"/>
              <a:ext cx="1366080" cy="46166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Phase I upgrade, </a:t>
              </a:r>
            </a:p>
            <a:p>
              <a:r>
                <a:rPr lang="en-GB" sz="1200" dirty="0" smtClean="0"/>
                <a:t>50 fb</a:t>
              </a:r>
              <a:r>
                <a:rPr lang="en-GB" sz="1200" baseline="30000" dirty="0" smtClean="0"/>
                <a:t>-1</a:t>
              </a:r>
              <a:endParaRPr lang="en-GB" sz="1200" baseline="30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795468" y="3182779"/>
              <a:ext cx="94769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i="1" dirty="0"/>
                <a:t>V. </a:t>
              </a:r>
              <a:r>
                <a:rPr lang="en-GB" sz="1000" i="1" dirty="0" err="1"/>
                <a:t>Chobanova</a:t>
              </a:r>
              <a:r>
                <a:rPr lang="en-GB" sz="1000" i="1" dirty="0"/>
                <a:t> </a:t>
              </a:r>
              <a:endParaRPr lang="en-GB" sz="10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 flipV="1">
              <a:off x="8416681" y="2636912"/>
              <a:ext cx="18002" cy="324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560628" y="4629380"/>
              <a:ext cx="1417376" cy="46166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Phase II upgrade, </a:t>
              </a:r>
            </a:p>
            <a:p>
              <a:r>
                <a:rPr lang="en-GB" sz="1200" dirty="0" smtClean="0"/>
                <a:t>300 fb</a:t>
              </a:r>
              <a:r>
                <a:rPr lang="en-GB" sz="1200" baseline="30000" dirty="0" smtClean="0"/>
                <a:t>-1</a:t>
              </a:r>
              <a:endParaRPr lang="en-GB" sz="1200" baseline="30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90329" y="3361638"/>
              <a:ext cx="2242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>
                  <a:solidFill>
                    <a:schemeClr val="accent1"/>
                  </a:solidFill>
                </a:rPr>
                <a:t>DsDs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90017" y="3888852"/>
              <a:ext cx="1112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>
                  <a:solidFill>
                    <a:srgbClr val="7030A0"/>
                  </a:solidFill>
                </a:rPr>
                <a:t>Ψ</a:t>
              </a:r>
              <a:r>
                <a:rPr lang="en-GB" dirty="0">
                  <a:solidFill>
                    <a:srgbClr val="7030A0"/>
                  </a:solidFill>
                </a:rPr>
                <a:t>(2S)KK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99992" y="4653136"/>
              <a:ext cx="2161169" cy="369332"/>
            </a:xfrm>
            <a:prstGeom prst="rect">
              <a:avLst/>
            </a:prstGeom>
            <a:solidFill>
              <a:srgbClr val="CCECFF">
                <a:alpha val="45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CC"/>
                  </a:solidFill>
                </a:rPr>
                <a:t>J</a:t>
              </a:r>
              <a:r>
                <a:rPr lang="el-GR" dirty="0">
                  <a:solidFill>
                    <a:srgbClr val="0000CC"/>
                  </a:solidFill>
                </a:rPr>
                <a:t>/ψΚΚ</a:t>
              </a:r>
              <a:r>
                <a:rPr lang="en-GB" dirty="0">
                  <a:solidFill>
                    <a:srgbClr val="0000CC"/>
                  </a:solidFill>
                </a:rPr>
                <a:t> (high mass)</a:t>
              </a:r>
              <a:endParaRPr lang="el-GR" dirty="0">
                <a:solidFill>
                  <a:srgbClr val="0000CC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31840" y="3891880"/>
              <a:ext cx="854721" cy="369332"/>
            </a:xfrm>
            <a:prstGeom prst="rect">
              <a:avLst/>
            </a:prstGeom>
            <a:solidFill>
              <a:srgbClr val="92D050">
                <a:alpha val="46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B415"/>
                  </a:solidFill>
                </a:rPr>
                <a:t>J</a:t>
              </a:r>
              <a:r>
                <a:rPr lang="el-GR" dirty="0">
                  <a:solidFill>
                    <a:srgbClr val="00B415"/>
                  </a:solidFill>
                </a:rPr>
                <a:t>/ψππ</a:t>
              </a:r>
            </a:p>
          </p:txBody>
        </p:sp>
        <p:sp>
          <p:nvSpPr>
            <p:cNvPr id="2048" name="Rectangle 2047"/>
            <p:cNvSpPr/>
            <p:nvPr/>
          </p:nvSpPr>
          <p:spPr>
            <a:xfrm>
              <a:off x="1385513" y="4837802"/>
              <a:ext cx="2024913" cy="369332"/>
            </a:xfrm>
            <a:prstGeom prst="rect">
              <a:avLst/>
            </a:prstGeom>
            <a:solidFill>
              <a:srgbClr val="FFC000">
                <a:alpha val="51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DE7400"/>
                  </a:solidFill>
                </a:rPr>
                <a:t>J/</a:t>
              </a:r>
              <a:r>
                <a:rPr lang="el-GR" dirty="0">
                  <a:solidFill>
                    <a:srgbClr val="DE7400"/>
                  </a:solidFill>
                </a:rPr>
                <a:t>ψ</a:t>
              </a:r>
              <a:r>
                <a:rPr lang="en-GB" dirty="0">
                  <a:solidFill>
                    <a:srgbClr val="DE7400"/>
                  </a:solidFill>
                </a:rPr>
                <a:t>KK(low mass)</a:t>
              </a:r>
              <a:endParaRPr lang="el-GR" dirty="0">
                <a:solidFill>
                  <a:srgbClr val="DE74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33962" y="5625830"/>
              <a:ext cx="1478290" cy="369332"/>
            </a:xfrm>
            <a:prstGeom prst="rect">
              <a:avLst/>
            </a:prstGeom>
            <a:solidFill>
              <a:srgbClr val="FFC000">
                <a:alpha val="9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COMBINED</a:t>
              </a:r>
              <a:endParaRPr lang="el-GR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1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81000" y="304800"/>
            <a:ext cx="337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</a:t>
            </a:r>
            <a:r>
              <a:rPr lang="en-GB" sz="2800" baseline="-250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mixing phase, </a:t>
            </a:r>
            <a:r>
              <a:rPr lang="el-GR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Φ</a:t>
            </a:r>
            <a:r>
              <a:rPr lang="en-GB" sz="2800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en-GB" sz="2800" baseline="-250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s://hflav-eos.web.cern.ch/hflav-eos/osc/PDG_2021/DGS_PHIS/PDG2021_Phis_vs_DG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15" y="678315"/>
            <a:ext cx="3661393" cy="24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2048" idx="3"/>
          </p:cNvCxnSpPr>
          <p:nvPr/>
        </p:nvCxnSpPr>
        <p:spPr>
          <a:xfrm>
            <a:off x="3284545" y="5171564"/>
            <a:ext cx="927415" cy="8396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5224" y="3068447"/>
                <a:ext cx="313932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precision on the experimental measurement of the </a:t>
                </a:r>
                <a:r>
                  <a:rPr lang="en-GB" b="1" dirty="0" smtClean="0">
                    <a:solidFill>
                      <a:srgbClr val="1D28FF"/>
                    </a:solidFill>
                  </a:rPr>
                  <a:t>penguin pollution </a:t>
                </a:r>
                <a:r>
                  <a:rPr lang="en-GB" dirty="0" smtClean="0"/>
                  <a:t>will scale in a similar way</a:t>
                </a:r>
              </a:p>
              <a:p>
                <a:r>
                  <a:rPr lang="en-GB" b="1" dirty="0" smtClean="0">
                    <a:solidFill>
                      <a:srgbClr val="1D28FF"/>
                    </a:solidFill>
                    <a:sym typeface="Wingdings" panose="05000000000000000000" pitchFamily="2" charset="2"/>
                  </a:rPr>
                  <a:t> Subdominant w.r.t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1" i="1">
                            <a:solidFill>
                              <a:srgbClr val="1D28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1" i="1">
                            <a:solidFill>
                              <a:srgbClr val="1D28FF"/>
                            </a:solidFill>
                            <a:latin typeface="Cambria Math"/>
                            <a:ea typeface="Cambria Math"/>
                          </a:rPr>
                          <m:t>𝝓</m:t>
                        </m:r>
                      </m:e>
                      <m:sub>
                        <m:r>
                          <a:rPr lang="en-GB" b="1" i="1">
                            <a:solidFill>
                              <a:srgbClr val="1D28FF"/>
                            </a:solidFill>
                            <a:latin typeface="Cambria Math"/>
                          </a:rPr>
                          <m:t>𝒔</m:t>
                        </m:r>
                      </m:sub>
                      <m:sup/>
                    </m:sSubSup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24" y="3068447"/>
                <a:ext cx="3139321" cy="1477328"/>
              </a:xfrm>
              <a:prstGeom prst="rect">
                <a:avLst/>
              </a:prstGeom>
              <a:blipFill rotWithShape="1">
                <a:blip r:embed="rId7"/>
                <a:stretch>
                  <a:fillRect l="-1748" t="-1646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5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81000" y="304800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Introduction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68996" y="764704"/>
            <a:ext cx="4248473" cy="2880320"/>
            <a:chOff x="293878" y="2132856"/>
            <a:chExt cx="5472609" cy="3917597"/>
          </a:xfrm>
        </p:grpSpPr>
        <p:grpSp>
          <p:nvGrpSpPr>
            <p:cNvPr id="17" name="Group 16"/>
            <p:cNvGrpSpPr/>
            <p:nvPr/>
          </p:nvGrpSpPr>
          <p:grpSpPr>
            <a:xfrm>
              <a:off x="293878" y="2132856"/>
              <a:ext cx="5472609" cy="3917597"/>
              <a:chOff x="251520" y="2276872"/>
              <a:chExt cx="5472609" cy="3917597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276872"/>
                <a:ext cx="5472609" cy="391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2571508" y="3045814"/>
                <a:ext cx="2313454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(G. </a:t>
                </a:r>
                <a:r>
                  <a:rPr lang="en-GB" i="1" dirty="0" err="1" smtClean="0"/>
                  <a:t>Isidori</a:t>
                </a:r>
                <a:r>
                  <a:rPr lang="en-GB" i="1" dirty="0" smtClean="0"/>
                  <a:t>, KAON’16)</a:t>
                </a:r>
                <a:endParaRPr lang="en-GB" i="1" dirty="0"/>
              </a:p>
            </p:txBody>
          </p:sp>
        </p:grp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437112"/>
              <a:ext cx="2875599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1196752"/>
            <a:ext cx="46440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Flavour Physics is a powerful tool to access NP beyond the reach of direct production at accelerators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Most notably in searches for sources of FV/CPV other than CKM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pic>
        <p:nvPicPr>
          <p:cNvPr id="13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4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20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50" y="566411"/>
            <a:ext cx="3405684" cy="214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304800"/>
            <a:ext cx="4331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Other CPV measurements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68760"/>
            <a:ext cx="44070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err="1" smtClean="0"/>
              <a:t>B</a:t>
            </a:r>
            <a:r>
              <a:rPr lang="en-GB" baseline="-25000" dirty="0" err="1" smtClean="0"/>
              <a:t>d</a:t>
            </a:r>
            <a:r>
              <a:rPr lang="en-GB" baseline="-25000" dirty="0" smtClean="0"/>
              <a:t> </a:t>
            </a:r>
            <a:r>
              <a:rPr lang="en-GB" dirty="0" smtClean="0"/>
              <a:t>Mixing phase </a:t>
            </a:r>
            <a:r>
              <a:rPr lang="el-GR" dirty="0" smtClean="0"/>
              <a:t>β</a:t>
            </a:r>
            <a:r>
              <a:rPr lang="en-GB" dirty="0" smtClean="0"/>
              <a:t> in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d</a:t>
            </a:r>
            <a:r>
              <a:rPr lang="en-GB" dirty="0" err="1" smtClean="0">
                <a:sym typeface="Wingdings" panose="05000000000000000000" pitchFamily="2" charset="2"/>
              </a:rPr>
              <a:t>J</a:t>
            </a:r>
            <a:r>
              <a:rPr lang="en-GB" dirty="0" smtClean="0">
                <a:sym typeface="Wingdings" panose="05000000000000000000" pitchFamily="2" charset="2"/>
              </a:rPr>
              <a:t>/</a:t>
            </a:r>
            <a:r>
              <a:rPr lang="el-GR" dirty="0" smtClean="0">
                <a:sym typeface="Wingdings" panose="05000000000000000000" pitchFamily="2" charset="2"/>
              </a:rPr>
              <a:t>ψ</a:t>
            </a:r>
            <a:r>
              <a:rPr lang="en-GB" dirty="0" smtClean="0">
                <a:sym typeface="Wingdings" panose="05000000000000000000" pitchFamily="2" charset="2"/>
              </a:rPr>
              <a:t>K</a:t>
            </a:r>
            <a:r>
              <a:rPr lang="en-GB" baseline="-25000" dirty="0" smtClean="0">
                <a:sym typeface="Wingdings" panose="05000000000000000000" pitchFamily="2" charset="2"/>
              </a:rPr>
              <a:t>S</a:t>
            </a:r>
            <a:r>
              <a:rPr lang="en-GB" dirty="0" smtClean="0">
                <a:sym typeface="Wingdings" panose="05000000000000000000" pitchFamily="2" charset="2"/>
              </a:rPr>
              <a:t>.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Electroweak phase in penguin modes like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s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l-GR" dirty="0" smtClean="0">
                <a:sym typeface="Wingdings" panose="05000000000000000000" pitchFamily="2" charset="2"/>
              </a:rPr>
              <a:t>ΦΦ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and K*K* (not to be confused with </a:t>
            </a:r>
            <a:r>
              <a:rPr lang="el-GR" dirty="0" smtClean="0">
                <a:sym typeface="Wingdings" panose="05000000000000000000" pitchFamily="2" charset="2"/>
              </a:rPr>
              <a:t>Φ</a:t>
            </a:r>
            <a:r>
              <a:rPr lang="en-GB" baseline="-25000" dirty="0" smtClean="0">
                <a:sym typeface="Wingdings" panose="05000000000000000000" pitchFamily="2" charset="2"/>
              </a:rPr>
              <a:t>s</a:t>
            </a:r>
            <a:r>
              <a:rPr lang="en-GB" dirty="0" smtClean="0">
                <a:sym typeface="Wingdings" panose="05000000000000000000" pitchFamily="2" charset="2"/>
              </a:rPr>
              <a:t> of the </a:t>
            </a:r>
            <a:r>
              <a:rPr lang="en-GB" dirty="0" err="1" smtClean="0">
                <a:sym typeface="Wingdings" panose="05000000000000000000" pitchFamily="2" charset="2"/>
              </a:rPr>
              <a:t>B</a:t>
            </a:r>
            <a:r>
              <a:rPr lang="en-GB" baseline="-25000" dirty="0" err="1" smtClean="0">
                <a:sym typeface="Wingdings" panose="05000000000000000000" pitchFamily="2" charset="2"/>
              </a:rPr>
              <a:t>s</a:t>
            </a:r>
            <a:r>
              <a:rPr lang="en-GB" dirty="0" err="1" smtClean="0">
                <a:sym typeface="Wingdings" panose="05000000000000000000" pitchFamily="2" charset="2"/>
              </a:rPr>
              <a:t>J</a:t>
            </a:r>
            <a:r>
              <a:rPr lang="en-GB" dirty="0" smtClean="0">
                <a:sym typeface="Wingdings" panose="05000000000000000000" pitchFamily="2" charset="2"/>
              </a:rPr>
              <a:t>/</a:t>
            </a:r>
            <a:r>
              <a:rPr lang="el-GR" dirty="0" smtClean="0">
                <a:sym typeface="Wingdings" panose="05000000000000000000" pitchFamily="2" charset="2"/>
              </a:rPr>
              <a:t>ψΧ</a:t>
            </a:r>
            <a:r>
              <a:rPr lang="en-GB" dirty="0" smtClean="0">
                <a:sym typeface="Wingdings" panose="05000000000000000000" pitchFamily="2" charset="2"/>
              </a:rPr>
              <a:t> modes)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CKM angle </a:t>
            </a:r>
            <a:r>
              <a:rPr lang="el-GR" dirty="0" smtClean="0"/>
              <a:t>γ</a:t>
            </a:r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50 fb</a:t>
            </a:r>
            <a:r>
              <a:rPr lang="en-GB" baseline="30000" dirty="0" smtClean="0"/>
              <a:t>-1</a:t>
            </a:r>
            <a:r>
              <a:rPr lang="en-GB" dirty="0" smtClean="0"/>
              <a:t> : ~1</a:t>
            </a:r>
            <a:r>
              <a:rPr lang="en-GB" baseline="30000" dirty="0" smtClean="0"/>
              <a:t>o</a:t>
            </a:r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300 </a:t>
            </a:r>
            <a:r>
              <a:rPr lang="en-GB" dirty="0"/>
              <a:t>fb</a:t>
            </a:r>
            <a:r>
              <a:rPr lang="en-GB" baseline="30000" dirty="0"/>
              <a:t>-1</a:t>
            </a:r>
            <a:r>
              <a:rPr lang="en-GB" dirty="0"/>
              <a:t> : </a:t>
            </a:r>
            <a:r>
              <a:rPr lang="en-GB" dirty="0" smtClean="0"/>
              <a:t> ~0.4</a:t>
            </a:r>
            <a:r>
              <a:rPr lang="en-GB" baseline="30000" dirty="0" smtClean="0"/>
              <a:t>o</a:t>
            </a:r>
          </a:p>
          <a:p>
            <a:pPr marL="742950" lvl="1" indent="-285750">
              <a:buFont typeface="Arial" charset="0"/>
              <a:buChar char="•"/>
            </a:pPr>
            <a:endParaRPr lang="en-GB" baseline="30000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CPV in charm: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48" y="2564904"/>
            <a:ext cx="3513829" cy="229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152"/>
            <a:ext cx="5137627" cy="183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60498" y="6589211"/>
            <a:ext cx="1236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(HFAG = HFLAV)</a:t>
            </a:r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264470" y="5977741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CERN-LHCC-2017-003</a:t>
            </a:r>
            <a:endParaRPr lang="en-GB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5072782" y="5883920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CERN-LHCC-2017-003</a:t>
            </a:r>
            <a:endParaRPr lang="en-GB" sz="1000" dirty="0"/>
          </a:p>
        </p:txBody>
      </p:sp>
      <p:sp>
        <p:nvSpPr>
          <p:cNvPr id="16" name="Rectangle 15"/>
          <p:cNvSpPr/>
          <p:nvPr/>
        </p:nvSpPr>
        <p:spPr>
          <a:xfrm>
            <a:off x="7823116" y="3500139"/>
            <a:ext cx="9476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/>
              <a:t>V. </a:t>
            </a:r>
            <a:r>
              <a:rPr lang="en-GB" sz="1000" i="1" dirty="0" err="1"/>
              <a:t>Chobanova</a:t>
            </a:r>
            <a:r>
              <a:rPr lang="en-GB" sz="1000" i="1" dirty="0"/>
              <a:t> 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7168129" y="1084094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5"/>
              </a:rPr>
              <a:t>D. Johnson</a:t>
            </a:r>
            <a:endParaRPr lang="en-GB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6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3627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Semitauonic</a:t>
            </a:r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B decays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74" y="1196752"/>
            <a:ext cx="2754754" cy="8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474" y="2564904"/>
            <a:ext cx="3573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LHCb and B-factories show an interesting </a:t>
            </a:r>
            <a:r>
              <a:rPr lang="en-GB" dirty="0" smtClean="0">
                <a:solidFill>
                  <a:srgbClr val="1D28FF"/>
                </a:solidFill>
              </a:rPr>
              <a:t>4</a:t>
            </a:r>
            <a:r>
              <a:rPr lang="el-GR" dirty="0" smtClean="0">
                <a:solidFill>
                  <a:srgbClr val="1D28FF"/>
                </a:solidFill>
              </a:rPr>
              <a:t>σ</a:t>
            </a:r>
            <a:r>
              <a:rPr lang="en-GB" dirty="0" smtClean="0">
                <a:solidFill>
                  <a:srgbClr val="1D28FF"/>
                </a:solidFill>
              </a:rPr>
              <a:t> deviation </a:t>
            </a:r>
            <a:r>
              <a:rPr lang="en-GB" dirty="0" smtClean="0"/>
              <a:t>w.r.t SM prediction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1D28FF"/>
                </a:solidFill>
              </a:rPr>
              <a:t>Can be accommodated in NP correlated with </a:t>
            </a:r>
            <a:r>
              <a:rPr lang="en-GB" dirty="0" err="1" smtClean="0">
                <a:solidFill>
                  <a:srgbClr val="1D28FF"/>
                </a:solidFill>
              </a:rPr>
              <a:t>b</a:t>
            </a:r>
            <a:r>
              <a:rPr lang="en-GB" dirty="0" err="1" smtClean="0">
                <a:solidFill>
                  <a:srgbClr val="1D28FF"/>
                </a:solidFill>
                <a:sym typeface="Wingdings" panose="05000000000000000000" pitchFamily="2" charset="2"/>
              </a:rPr>
              <a:t>sll</a:t>
            </a:r>
            <a:r>
              <a:rPr lang="en-GB" baseline="30000" dirty="0" smtClean="0">
                <a:solidFill>
                  <a:srgbClr val="1D28FF"/>
                </a:solidFill>
                <a:sym typeface="Wingdings" panose="05000000000000000000" pitchFamily="2" charset="2"/>
              </a:rPr>
              <a:t>(*)</a:t>
            </a:r>
            <a:endParaRPr lang="en-GB" baseline="30000" dirty="0" smtClean="0">
              <a:solidFill>
                <a:srgbClr val="1D28FF"/>
              </a:solidFill>
            </a:endParaRPr>
          </a:p>
          <a:p>
            <a:endParaRPr lang="en-GB" dirty="0"/>
          </a:p>
          <a:p>
            <a:r>
              <a:rPr lang="en-GB" dirty="0" smtClean="0"/>
              <a:t>LHCb upgrade(s) can shed more light with several additional modes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50474" y="541455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1000" dirty="0" smtClean="0"/>
          </a:p>
          <a:p>
            <a:endParaRPr lang="en-GB" sz="1000" dirty="0"/>
          </a:p>
          <a:p>
            <a:r>
              <a:rPr lang="en-GB" sz="1000" dirty="0" smtClean="0"/>
              <a:t>(*) see </a:t>
            </a:r>
            <a:r>
              <a:rPr lang="en-GB" sz="1000" dirty="0" err="1" smtClean="0"/>
              <a:t>eg</a:t>
            </a:r>
            <a:r>
              <a:rPr lang="en-GB" sz="1000" dirty="0" smtClean="0"/>
              <a:t>:</a:t>
            </a:r>
          </a:p>
          <a:p>
            <a:r>
              <a:rPr lang="en-GB" sz="1000" dirty="0" smtClean="0"/>
              <a:t>https</a:t>
            </a:r>
            <a:r>
              <a:rPr lang="en-GB" sz="1000" dirty="0"/>
              <a:t>://arxiv.org/abs/1506.01705</a:t>
            </a:r>
          </a:p>
          <a:p>
            <a:r>
              <a:rPr lang="en-GB" sz="1000" dirty="0"/>
              <a:t>https://arxiv.org/abs/1512.01560</a:t>
            </a:r>
          </a:p>
          <a:p>
            <a:r>
              <a:rPr lang="en-GB" sz="1000" dirty="0"/>
              <a:t>https://arxiv.org/abs/1702.07238</a:t>
            </a:r>
            <a:endParaRPr lang="en-GB" sz="1000" dirty="0">
              <a:effectLst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11" y="572292"/>
            <a:ext cx="4529112" cy="31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48" y="3742956"/>
            <a:ext cx="4150022" cy="268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2080" y="1196752"/>
            <a:ext cx="1896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>
              <a:hlinkClick r:id="rId8"/>
            </a:endParaRPr>
          </a:p>
          <a:p>
            <a:r>
              <a:rPr lang="en-GB" dirty="0" smtClean="0">
                <a:hlinkClick r:id="rId8"/>
              </a:rPr>
              <a:t>arXiv:2101.08326</a:t>
            </a:r>
            <a:endParaRPr lang="en-GB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1196752"/>
            <a:ext cx="2874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err="1" smtClean="0"/>
              <a:t>Bernlochner</a:t>
            </a:r>
            <a:r>
              <a:rPr lang="en-GB" sz="1200" i="1" dirty="0" smtClean="0"/>
              <a:t>, Franco, Robinson &amp; </a:t>
            </a:r>
            <a:r>
              <a:rPr lang="en-GB" sz="1200" i="1" dirty="0" err="1" smtClean="0"/>
              <a:t>Wormser</a:t>
            </a:r>
            <a:endParaRPr lang="en-GB" sz="1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182425" y="4293096"/>
            <a:ext cx="1896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>
              <a:hlinkClick r:id="rId8"/>
            </a:endParaRPr>
          </a:p>
          <a:p>
            <a:r>
              <a:rPr lang="en-GB" dirty="0" smtClean="0">
                <a:hlinkClick r:id="rId8"/>
              </a:rPr>
              <a:t>arXiv:2101.08326</a:t>
            </a:r>
            <a:endParaRPr lang="en-GB" dirty="0"/>
          </a:p>
          <a:p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182425" y="4293096"/>
            <a:ext cx="2874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err="1" smtClean="0"/>
              <a:t>Bernlochner</a:t>
            </a:r>
            <a:r>
              <a:rPr lang="en-GB" sz="1200" i="1" dirty="0" smtClean="0"/>
              <a:t>, Franco, Robinson &amp; </a:t>
            </a:r>
            <a:r>
              <a:rPr lang="en-GB" sz="1200" i="1" dirty="0" err="1" smtClean="0"/>
              <a:t>Wormser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4279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22</a:t>
            </a:fld>
            <a:endParaRPr lang="en-GB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78346"/>
            <a:ext cx="71342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eft Brace 16"/>
          <p:cNvSpPr/>
          <p:nvPr/>
        </p:nvSpPr>
        <p:spPr>
          <a:xfrm>
            <a:off x="1259632" y="836712"/>
            <a:ext cx="1080120" cy="30243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115617" y="1510419"/>
            <a:ext cx="13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ym typeface="Wingdings" panose="05000000000000000000" pitchFamily="2" charset="2"/>
              </a:rPr>
              <a:t>b</a:t>
            </a:r>
            <a:r>
              <a:rPr lang="en-GB" dirty="0" err="1" smtClean="0">
                <a:sym typeface="Wingdings" panose="05000000000000000000" pitchFamily="2" charset="2"/>
              </a:rPr>
              <a:t>s</a:t>
            </a:r>
            <a:r>
              <a:rPr lang="el-GR" dirty="0" smtClean="0">
                <a:sym typeface="Wingdings" panose="05000000000000000000" pitchFamily="2" charset="2"/>
              </a:rPr>
              <a:t>μμ </a:t>
            </a:r>
            <a:r>
              <a:rPr lang="en-GB" dirty="0" smtClean="0">
                <a:sym typeface="Wingdings" panose="05000000000000000000" pitchFamily="2" charset="2"/>
              </a:rPr>
              <a:t>anomalies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1" y="1844453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ym typeface="Wingdings" panose="05000000000000000000" pitchFamily="2" charset="2"/>
              </a:rPr>
              <a:t>μ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182756" y="4725144"/>
            <a:ext cx="13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SL anomalies</a:t>
            </a:r>
            <a:endParaRPr lang="en-GB" dirty="0"/>
          </a:p>
        </p:txBody>
      </p:sp>
      <p:sp>
        <p:nvSpPr>
          <p:cNvPr id="22" name="Left Brace 21"/>
          <p:cNvSpPr/>
          <p:nvPr/>
        </p:nvSpPr>
        <p:spPr>
          <a:xfrm>
            <a:off x="2672172" y="4365104"/>
            <a:ext cx="459668" cy="1152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" descr="\\cern.ch\dfs\Users\d\diegoms\Desktop\inde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8" y="1397794"/>
            <a:ext cx="966856" cy="8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374675" y="5002143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P. </a:t>
            </a:r>
            <a:r>
              <a:rPr lang="en-GB" i="1" dirty="0" err="1" smtClean="0"/>
              <a:t>Koppenburg</a:t>
            </a:r>
            <a:endParaRPr lang="en-GB" i="1" dirty="0" smtClean="0"/>
          </a:p>
        </p:txBody>
      </p:sp>
      <p:sp>
        <p:nvSpPr>
          <p:cNvPr id="25" name="Left Brace 24"/>
          <p:cNvSpPr/>
          <p:nvPr/>
        </p:nvSpPr>
        <p:spPr>
          <a:xfrm>
            <a:off x="395536" y="515254"/>
            <a:ext cx="1224136" cy="36338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72000" y="44094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SM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62189" y="5359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1D28FF"/>
                </a:solidFill>
              </a:rPr>
              <a:t>EXP</a:t>
            </a:r>
            <a:endParaRPr lang="en-GB" dirty="0">
              <a:solidFill>
                <a:srgbClr val="1D28FF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68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23</a:t>
            </a:fld>
            <a:endParaRPr lang="en-GB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78346"/>
            <a:ext cx="71342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eft Brace 16"/>
          <p:cNvSpPr/>
          <p:nvPr/>
        </p:nvSpPr>
        <p:spPr>
          <a:xfrm>
            <a:off x="1259632" y="836712"/>
            <a:ext cx="1080120" cy="3024336"/>
          </a:xfrm>
          <a:prstGeom prst="leftBrace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115617" y="1510419"/>
            <a:ext cx="13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ym typeface="Wingdings" panose="05000000000000000000" pitchFamily="2" charset="2"/>
              </a:rPr>
              <a:t>b</a:t>
            </a:r>
            <a:r>
              <a:rPr lang="en-GB" dirty="0" err="1" smtClean="0">
                <a:sym typeface="Wingdings" panose="05000000000000000000" pitchFamily="2" charset="2"/>
              </a:rPr>
              <a:t>s</a:t>
            </a:r>
            <a:r>
              <a:rPr lang="el-GR" dirty="0" smtClean="0">
                <a:sym typeface="Wingdings" panose="05000000000000000000" pitchFamily="2" charset="2"/>
              </a:rPr>
              <a:t>μμ </a:t>
            </a:r>
            <a:r>
              <a:rPr lang="en-GB" dirty="0" smtClean="0">
                <a:sym typeface="Wingdings" panose="05000000000000000000" pitchFamily="2" charset="2"/>
              </a:rPr>
              <a:t>anomalies</a:t>
            </a:r>
            <a:endParaRPr lang="en-GB" dirty="0"/>
          </a:p>
        </p:txBody>
      </p:sp>
      <p:sp>
        <p:nvSpPr>
          <p:cNvPr id="19" name="Left Brace 18"/>
          <p:cNvSpPr/>
          <p:nvPr/>
        </p:nvSpPr>
        <p:spPr>
          <a:xfrm>
            <a:off x="395536" y="515254"/>
            <a:ext cx="1224136" cy="36338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51521" y="1844453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ym typeface="Wingdings" panose="05000000000000000000" pitchFamily="2" charset="2"/>
              </a:rPr>
              <a:t>μ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182756" y="4725144"/>
            <a:ext cx="13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SL anomalies</a:t>
            </a:r>
            <a:endParaRPr lang="en-GB" dirty="0"/>
          </a:p>
        </p:txBody>
      </p:sp>
      <p:sp>
        <p:nvSpPr>
          <p:cNvPr id="22" name="Left Brace 21"/>
          <p:cNvSpPr/>
          <p:nvPr/>
        </p:nvSpPr>
        <p:spPr>
          <a:xfrm>
            <a:off x="2672172" y="4365104"/>
            <a:ext cx="459668" cy="115212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" descr="\\cern.ch\dfs\Users\d\diegoms\Desktop\inde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8" y="1397794"/>
            <a:ext cx="966856" cy="8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374675" y="5002143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P. </a:t>
            </a:r>
            <a:r>
              <a:rPr lang="en-GB" i="1" dirty="0" err="1" smtClean="0"/>
              <a:t>Koppenburg</a:t>
            </a:r>
            <a:endParaRPr lang="en-GB" i="1" dirty="0" smtClean="0"/>
          </a:p>
        </p:txBody>
      </p:sp>
      <p:pic>
        <p:nvPicPr>
          <p:cNvPr id="3074" name="Picture 2" descr="Proton-lead run brings new physics reach to LHCb | CE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882" y="836712"/>
            <a:ext cx="5048118" cy="45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572000" y="44094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SM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2189" y="5359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1D28FF"/>
                </a:solidFill>
              </a:rPr>
              <a:t>EXP</a:t>
            </a:r>
            <a:endParaRPr lang="en-GB" dirty="0">
              <a:solidFill>
                <a:srgbClr val="1D28FF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763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24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s→d</a:t>
            </a:r>
            <a:r>
              <a:rPr lang="el-GR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μμ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170" y="980728"/>
            <a:ext cx="82572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err="1" smtClean="0"/>
              <a:t>s</a:t>
            </a:r>
            <a:r>
              <a:rPr lang="en-GB" dirty="0" err="1" smtClean="0">
                <a:sym typeface="Wingdings" panose="05000000000000000000" pitchFamily="2" charset="2"/>
              </a:rPr>
              <a:t>d</a:t>
            </a:r>
            <a:r>
              <a:rPr lang="en-GB" dirty="0" smtClean="0">
                <a:sym typeface="Wingdings" panose="05000000000000000000" pitchFamily="2" charset="2"/>
              </a:rPr>
              <a:t> transitions very interesting in the search for new sources of FV (they have smallest SM </a:t>
            </a:r>
            <a:r>
              <a:rPr lang="en-GB" dirty="0" err="1" smtClean="0">
                <a:sym typeface="Wingdings" panose="05000000000000000000" pitchFamily="2" charset="2"/>
              </a:rPr>
              <a:t>bkg</a:t>
            </a:r>
            <a:r>
              <a:rPr lang="en-GB" dirty="0" smtClean="0">
                <a:sym typeface="Wingdings" panose="05000000000000000000" pitchFamily="2" charset="2"/>
              </a:rPr>
              <a:t> of all quark transitions)</a:t>
            </a: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LHCb has already good results in K</a:t>
            </a:r>
            <a:r>
              <a:rPr lang="en-GB" baseline="-25000" dirty="0" smtClean="0"/>
              <a:t>S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l-GR" dirty="0" smtClean="0">
                <a:sym typeface="Wingdings" panose="05000000000000000000" pitchFamily="2" charset="2"/>
              </a:rPr>
              <a:t>μμ </a:t>
            </a:r>
            <a:r>
              <a:rPr lang="en-GB" dirty="0" smtClean="0">
                <a:sym typeface="Wingdings" panose="05000000000000000000" pitchFamily="2" charset="2"/>
              </a:rPr>
              <a:t>(world best limit) and </a:t>
            </a:r>
            <a:r>
              <a:rPr lang="el-GR" dirty="0" smtClean="0">
                <a:sym typeface="Wingdings" panose="05000000000000000000" pitchFamily="2" charset="2"/>
              </a:rPr>
              <a:t>Σ</a:t>
            </a:r>
            <a:r>
              <a:rPr lang="en-GB" dirty="0" smtClean="0">
                <a:sym typeface="Wingdings" panose="05000000000000000000" pitchFamily="2" charset="2"/>
              </a:rPr>
              <a:t>p</a:t>
            </a:r>
            <a:r>
              <a:rPr lang="el-GR" dirty="0" smtClean="0">
                <a:sym typeface="Wingdings" panose="05000000000000000000" pitchFamily="2" charset="2"/>
              </a:rPr>
              <a:t>μμ</a:t>
            </a:r>
            <a:r>
              <a:rPr lang="en-GB" dirty="0" smtClean="0"/>
              <a:t> (</a:t>
            </a:r>
            <a:r>
              <a:rPr lang="en-GB" dirty="0" err="1" smtClean="0"/>
              <a:t>HyperCP</a:t>
            </a:r>
            <a:r>
              <a:rPr lang="en-GB" dirty="0" smtClean="0"/>
              <a:t> anomaly not seen)</a:t>
            </a:r>
            <a:endParaRPr lang="el-GR" dirty="0"/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Very low trigger efficiency in Run-I</a:t>
            </a:r>
            <a:endParaRPr lang="el-GR" dirty="0" smtClean="0"/>
          </a:p>
          <a:p>
            <a:pPr marL="285750" indent="-285750">
              <a:buFont typeface="Arial" charset="0"/>
              <a:buChar char="•"/>
            </a:pPr>
            <a:endParaRPr lang="el-GR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LHCb upgrade will have full software trigger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E</a:t>
            </a:r>
            <a:r>
              <a:rPr lang="en-GB" dirty="0" smtClean="0"/>
              <a:t>xpect a trigger efficiency of ~100%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Simulation studies show that trigger output rate and </a:t>
            </a:r>
            <a:r>
              <a:rPr lang="en-GB" dirty="0" err="1" smtClean="0"/>
              <a:t>timingcan</a:t>
            </a:r>
            <a:r>
              <a:rPr lang="en-GB" dirty="0" smtClean="0"/>
              <a:t> be controlled 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For Strange decays, the LHCb upgrade is much more than “just” a luminosity gain</a:t>
            </a:r>
            <a:endParaRPr lang="en-GB" b="1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282661"/>
              </p:ext>
            </p:extLst>
          </p:nvPr>
        </p:nvGraphicFramePr>
        <p:xfrm>
          <a:off x="6012160" y="2688014"/>
          <a:ext cx="2615035" cy="13563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97606"/>
                <a:gridCol w="1017429"/>
              </a:tblGrid>
              <a:tr h="4858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PERIOD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Efficiency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sym typeface="Wingdings" panose="05000000000000000000" pitchFamily="2" charset="2"/>
                        </a:rPr>
                        <a:t>d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sym typeface="Wingdings" panose="05000000000000000000" pitchFamily="2" charset="2"/>
                        </a:rPr>
                        <a:t>μμ)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54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</a:rPr>
                        <a:t>~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1%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00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</a:rPr>
                        <a:t>~2%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00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</a:rPr>
                        <a:t>Run-II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</a:rPr>
                        <a:t>~18 %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00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Upgrade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~100%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89559" y="4077035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Trigger efficiencies are normalized to events that would have been selected offline  </a:t>
            </a:r>
            <a:endParaRPr lang="en-GB" sz="1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3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25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184034"/>
              </p:ext>
            </p:extLst>
          </p:nvPr>
        </p:nvGraphicFramePr>
        <p:xfrm>
          <a:off x="5281310" y="3356992"/>
          <a:ext cx="3862690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" r:id="rId3" imgW="3961440" imgH="3175200" progId="">
                  <p:embed/>
                </p:oleObj>
              </mc:Choice>
              <mc:Fallback>
                <p:oleObj r:id="rId3" imgW="3961440" imgH="3175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1310" y="3356992"/>
                        <a:ext cx="3862690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701825" y="3866853"/>
            <a:ext cx="1802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/>
              <a:t>V. </a:t>
            </a:r>
            <a:r>
              <a:rPr lang="en-GB" sz="1000" i="1" dirty="0" err="1"/>
              <a:t>Chobanova</a:t>
            </a:r>
            <a:r>
              <a:rPr lang="en-GB" sz="1000" i="1" dirty="0"/>
              <a:t> et al</a:t>
            </a:r>
            <a:r>
              <a:rPr lang="en-GB" sz="1000" i="1" dirty="0" smtClean="0"/>
              <a:t>.</a:t>
            </a:r>
            <a:endParaRPr lang="bg-BG" sz="1000" i="1" dirty="0" smtClean="0"/>
          </a:p>
          <a:p>
            <a:r>
              <a:rPr lang="en-GB" sz="1000" dirty="0" smtClean="0"/>
              <a:t>CERN-LHCb-PUB-2016-017</a:t>
            </a:r>
            <a:endParaRPr lang="en-GB" sz="1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1412776"/>
            <a:ext cx="54726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K</a:t>
            </a:r>
            <a:r>
              <a:rPr lang="en-GB" baseline="-25000" dirty="0" smtClean="0"/>
              <a:t>S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μμ</a:t>
            </a:r>
            <a:r>
              <a:rPr lang="en-GB" dirty="0" smtClean="0"/>
              <a:t>: sensitive to NP scalars, complementary to other P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l-GR" dirty="0" smtClean="0">
                <a:sym typeface="Wingdings" panose="05000000000000000000" pitchFamily="2" charset="2"/>
              </a:rPr>
              <a:t>μμ</a:t>
            </a:r>
            <a:endParaRPr lang="en-GB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Run-II: approach the TH interesting region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50 fb</a:t>
            </a:r>
            <a:r>
              <a:rPr lang="en-GB" baseline="30000" dirty="0" smtClean="0">
                <a:sym typeface="Wingdings" panose="05000000000000000000" pitchFamily="2" charset="2"/>
              </a:rPr>
              <a:t>-1</a:t>
            </a:r>
            <a:r>
              <a:rPr lang="en-GB" dirty="0" smtClean="0">
                <a:sym typeface="Wingdings" panose="05000000000000000000" pitchFamily="2" charset="2"/>
              </a:rPr>
              <a:t>  BR &lt; 10</a:t>
            </a:r>
            <a:r>
              <a:rPr lang="en-GB" baseline="30000" dirty="0" smtClean="0">
                <a:sym typeface="Wingdings" panose="05000000000000000000" pitchFamily="2" charset="2"/>
              </a:rPr>
              <a:t>-10</a:t>
            </a:r>
            <a:r>
              <a:rPr lang="en-GB" dirty="0" smtClean="0">
                <a:sym typeface="Wingdings" panose="05000000000000000000" pitchFamily="2" charset="2"/>
              </a:rPr>
              <a:t> region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300 fb</a:t>
            </a:r>
            <a:r>
              <a:rPr lang="en-GB" baseline="30000" dirty="0" smtClean="0">
                <a:sym typeface="Wingdings" panose="05000000000000000000" pitchFamily="2" charset="2"/>
              </a:rPr>
              <a:t>-1</a:t>
            </a:r>
            <a:r>
              <a:rPr lang="en-GB" dirty="0" smtClean="0">
                <a:sym typeface="Wingdings" panose="05000000000000000000" pitchFamily="2" charset="2"/>
              </a:rPr>
              <a:t>  go further, down to near SM</a:t>
            </a:r>
            <a:endParaRPr lang="el-GR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l-GR" dirty="0" smtClean="0"/>
              <a:t>Κ</a:t>
            </a:r>
            <a:r>
              <a:rPr lang="en-GB" baseline="-25000" dirty="0" smtClean="0">
                <a:solidFill>
                  <a:srgbClr val="FF0000"/>
                </a:solidFill>
              </a:rPr>
              <a:t>S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π</a:t>
            </a:r>
            <a:r>
              <a:rPr lang="en-GB" baseline="30000" dirty="0" smtClean="0"/>
              <a:t>0</a:t>
            </a:r>
            <a:r>
              <a:rPr lang="el-GR" dirty="0" smtClean="0"/>
              <a:t>μμ</a:t>
            </a:r>
            <a:r>
              <a:rPr lang="en-GB" dirty="0" smtClean="0"/>
              <a:t>:</a:t>
            </a:r>
          </a:p>
          <a:p>
            <a:pPr marL="742950" lvl="1" indent="-285750">
              <a:buFont typeface="Arial" charset="0"/>
              <a:buChar char="•"/>
            </a:pPr>
            <a:r>
              <a:rPr lang="el-GR" dirty="0" smtClean="0"/>
              <a:t>Κ</a:t>
            </a:r>
            <a:r>
              <a:rPr lang="en-GB" baseline="-25000" dirty="0" smtClean="0">
                <a:solidFill>
                  <a:srgbClr val="1D28FF"/>
                </a:solidFill>
              </a:rPr>
              <a:t>L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l-GR" dirty="0"/>
              <a:t>π</a:t>
            </a:r>
            <a:r>
              <a:rPr lang="en-GB" baseline="30000" dirty="0"/>
              <a:t>0</a:t>
            </a:r>
            <a:r>
              <a:rPr lang="el-GR" dirty="0" smtClean="0"/>
              <a:t>μμ</a:t>
            </a:r>
            <a:r>
              <a:rPr lang="en-GB" dirty="0" smtClean="0"/>
              <a:t> is an important mode in several NP scenarios (</a:t>
            </a:r>
            <a:r>
              <a:rPr lang="en-GB" dirty="0" err="1" smtClean="0"/>
              <a:t>eg</a:t>
            </a:r>
            <a:r>
              <a:rPr lang="en-GB" dirty="0" smtClean="0"/>
              <a:t>, ED)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SM precision dominated by EXP uncertainty on </a:t>
            </a:r>
            <a:r>
              <a:rPr lang="el-GR" dirty="0"/>
              <a:t>Κ</a:t>
            </a:r>
            <a:r>
              <a:rPr lang="en-GB" baseline="-25000" dirty="0">
                <a:solidFill>
                  <a:srgbClr val="FF0000"/>
                </a:solidFill>
              </a:rPr>
              <a:t>S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l-GR" dirty="0"/>
              <a:t>π</a:t>
            </a:r>
            <a:r>
              <a:rPr lang="en-GB" baseline="30000" dirty="0"/>
              <a:t>0</a:t>
            </a:r>
            <a:r>
              <a:rPr lang="el-GR" dirty="0" smtClean="0"/>
              <a:t>μμ</a:t>
            </a:r>
            <a:r>
              <a:rPr lang="en-GB" dirty="0" smtClean="0"/>
              <a:t> (NA48)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LHCb upgrade can improve it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err="1" smtClean="0"/>
              <a:t>Dimuon</a:t>
            </a:r>
            <a:r>
              <a:rPr lang="en-GB" dirty="0" smtClean="0"/>
              <a:t> </a:t>
            </a:r>
            <a:r>
              <a:rPr lang="en-GB" dirty="0" err="1" smtClean="0"/>
              <a:t>spectum</a:t>
            </a:r>
            <a:r>
              <a:rPr lang="en-GB" dirty="0" smtClean="0"/>
              <a:t> and LFV also interesting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Several other </a:t>
            </a:r>
            <a:r>
              <a:rPr lang="en-GB" dirty="0" err="1" smtClean="0"/>
              <a:t>Kaon</a:t>
            </a:r>
            <a:r>
              <a:rPr lang="en-GB" dirty="0" smtClean="0"/>
              <a:t> and hyperon measurements</a:t>
            </a:r>
            <a:endParaRPr lang="en-GB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898601"/>
              </p:ext>
            </p:extLst>
          </p:nvPr>
        </p:nvGraphicFramePr>
        <p:xfrm>
          <a:off x="5436096" y="476712"/>
          <a:ext cx="3820660" cy="313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" r:id="rId5" imgW="3981600" imgH="3163680" progId="">
                  <p:embed/>
                </p:oleObj>
              </mc:Choice>
              <mc:Fallback>
                <p:oleObj r:id="rId5" imgW="3981600" imgH="3163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6096" y="476712"/>
                        <a:ext cx="3820660" cy="313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1000" y="304800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s→d</a:t>
            </a:r>
            <a:r>
              <a:rPr lang="el-GR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μμ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7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26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2135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Conclusions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484784"/>
            <a:ext cx="84364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LHCb Upgrade has a far reaching Flavour Physics program (b, c, s, </a:t>
            </a:r>
            <a:r>
              <a:rPr lang="el-GR" dirty="0" smtClean="0"/>
              <a:t>τ ...)</a:t>
            </a: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Is </a:t>
            </a:r>
            <a:r>
              <a:rPr lang="el-GR" dirty="0" smtClean="0"/>
              <a:t>μ</a:t>
            </a:r>
            <a:r>
              <a:rPr lang="en-GB" dirty="0" smtClean="0"/>
              <a:t> the long-awaited vaccine for the exhausting SM pandemic?</a:t>
            </a:r>
            <a:endParaRPr lang="el-GR" dirty="0" smtClean="0"/>
          </a:p>
          <a:p>
            <a:pPr marL="742950" lvl="1" indent="-285750">
              <a:buFont typeface="Arial" charset="0"/>
              <a:buChar char="•"/>
            </a:pPr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dirty="0" err="1" smtClean="0"/>
              <a:t>b</a:t>
            </a:r>
            <a:r>
              <a:rPr lang="en-GB" dirty="0" err="1">
                <a:sym typeface="Wingdings" panose="05000000000000000000" pitchFamily="2" charset="2"/>
              </a:rPr>
              <a:t>→</a:t>
            </a:r>
            <a:r>
              <a:rPr lang="en-GB" dirty="0" err="1" smtClean="0">
                <a:sym typeface="Wingdings" panose="05000000000000000000" pitchFamily="2" charset="2"/>
              </a:rPr>
              <a:t>s</a:t>
            </a:r>
            <a:r>
              <a:rPr lang="el-GR" dirty="0" smtClean="0">
                <a:sym typeface="Wingdings" panose="05000000000000000000" pitchFamily="2" charset="2"/>
              </a:rPr>
              <a:t>μμ</a:t>
            </a:r>
            <a:r>
              <a:rPr lang="en-GB" dirty="0" smtClean="0">
                <a:sym typeface="Wingdings" panose="05000000000000000000" pitchFamily="2" charset="2"/>
              </a:rPr>
              <a:t> will provide a very precise picture of this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Interplay w/ B mixing, LFV, etc… 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The flexible trigger foreseen allows overtaking the difficulties that a hardware trigger would imply for </a:t>
            </a:r>
            <a:r>
              <a:rPr lang="en-GB" dirty="0" err="1" smtClean="0"/>
              <a:t>hadronic</a:t>
            </a:r>
            <a:r>
              <a:rPr lang="en-GB" dirty="0" smtClean="0"/>
              <a:t> and electronic decays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Also to better access the very low transverse momentum of strangeness decays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The Phase-II upgrade would collect a thirty times bigger data sample than LHCb currently has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8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2739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</a:t>
            </a:r>
            <a:r>
              <a:rPr lang="en-GB" sz="2800" baseline="-250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μμ</a:t>
            </a:r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/</a:t>
            </a:r>
            <a:r>
              <a:rPr lang="en-GB" sz="2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</a:t>
            </a:r>
            <a:r>
              <a:rPr lang="en-GB" sz="2800" baseline="-250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d</a:t>
            </a:r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2800" dirty="0">
                <a:solidFill>
                  <a:srgbClr val="C00000"/>
                </a:solidFill>
                <a:sym typeface="Wingdings" panose="05000000000000000000" pitchFamily="2" charset="2"/>
              </a:rPr>
              <a:t>μμ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338768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The ratio of BR’s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d</a:t>
            </a:r>
            <a:r>
              <a:rPr lang="en-GB" dirty="0" smtClean="0"/>
              <a:t>/</a:t>
            </a:r>
            <a:r>
              <a:rPr lang="en-GB" dirty="0" err="1" smtClean="0"/>
              <a:t>B</a:t>
            </a:r>
            <a:r>
              <a:rPr lang="en-GB" baseline="-25000" dirty="0" err="1" smtClean="0"/>
              <a:t>s</a:t>
            </a:r>
            <a:r>
              <a:rPr lang="en-GB" dirty="0" smtClean="0"/>
              <a:t> is considered a golden mode for testing new sources of flavour violation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LHCb upgrade can reach &lt;30% precision (stat. limited)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Phase-II could achieve ~10% (…and still stat limited)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2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28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5" y="764704"/>
            <a:ext cx="8994344" cy="52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530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29</a:t>
            </a:fld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464" y="116420"/>
            <a:ext cx="6411117" cy="482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96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3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81000" y="304800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Introduction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68996" y="764704"/>
            <a:ext cx="4248473" cy="2880320"/>
            <a:chOff x="293878" y="2132856"/>
            <a:chExt cx="5472609" cy="3917597"/>
          </a:xfrm>
        </p:grpSpPr>
        <p:grpSp>
          <p:nvGrpSpPr>
            <p:cNvPr id="17" name="Group 16"/>
            <p:cNvGrpSpPr/>
            <p:nvPr/>
          </p:nvGrpSpPr>
          <p:grpSpPr>
            <a:xfrm>
              <a:off x="293878" y="2132856"/>
              <a:ext cx="5472609" cy="3917597"/>
              <a:chOff x="251520" y="2276872"/>
              <a:chExt cx="5472609" cy="3917597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276872"/>
                <a:ext cx="5472609" cy="391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2571508" y="3045814"/>
                <a:ext cx="2313454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(G. </a:t>
                </a:r>
                <a:r>
                  <a:rPr lang="en-GB" i="1" dirty="0" err="1" smtClean="0"/>
                  <a:t>Isidori</a:t>
                </a:r>
                <a:r>
                  <a:rPr lang="en-GB" i="1" dirty="0" smtClean="0"/>
                  <a:t>, KAON’16)</a:t>
                </a:r>
                <a:endParaRPr lang="en-GB" i="1" dirty="0"/>
              </a:p>
            </p:txBody>
          </p:sp>
        </p:grp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437112"/>
              <a:ext cx="2875599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8" name="Picture 2" descr="https://cds.cern.ch/record/1701361/files/LHCB-TDR-016.jpg?subformat=icon-18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8670"/>
            <a:ext cx="821728" cy="113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ds.cern.ch/record/1647400/files/LHCB-TDR-015.jpg?subformat=icon-18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35" y="4048670"/>
            <a:ext cx="798603" cy="113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cds.cern.ch/record/1624074/files/LHCB-TDR-014.jpg?subformat=icon-18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46" y="4048670"/>
            <a:ext cx="810765" cy="113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cds.cern.ch/record/1624070/files/LHCB-TDR-013.jpg?subformat=icon-180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418" y="4048670"/>
            <a:ext cx="812234" cy="11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34758" y="5259403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/>
              <a:t>CERN-LHCC-2014-016</a:t>
            </a:r>
          </a:p>
          <a:p>
            <a:r>
              <a:rPr lang="en-GB" sz="1000" dirty="0" smtClean="0"/>
              <a:t>CERN-LHCC-2014-001</a:t>
            </a:r>
          </a:p>
          <a:p>
            <a:r>
              <a:rPr lang="en-GB" sz="1000" dirty="0"/>
              <a:t>CERN-LHCC-2013-022 </a:t>
            </a:r>
            <a:endParaRPr lang="en-GB" sz="1000" dirty="0" smtClean="0"/>
          </a:p>
          <a:p>
            <a:r>
              <a:rPr lang="en-GB" sz="1000" dirty="0" smtClean="0"/>
              <a:t>CERN-LHCC-2013-021</a:t>
            </a:r>
            <a:endParaRPr lang="en-GB" sz="10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1196752"/>
            <a:ext cx="46440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Flavour Physics is a powerful tool to access NP beyond the reach of direct production at accelerators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Most notably in searches for sources of FV/CPV other than CKM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LHCb will upgrade to continue improving our knowledge of Flavour Physics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We speak about two upgrade phases:</a:t>
            </a:r>
          </a:p>
          <a:p>
            <a:pPr marL="742950" lvl="1" indent="-285750">
              <a:buFont typeface="Arial" charset="0"/>
              <a:buChar char="•"/>
            </a:pPr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Phase-I (2022-2030): Approved, TDR’s ready, data taking next year</a:t>
            </a:r>
          </a:p>
          <a:p>
            <a:pPr marL="742950" lvl="1" indent="-285750">
              <a:buFont typeface="Arial" charset="0"/>
              <a:buChar char="•"/>
            </a:pPr>
            <a:endParaRPr lang="en-GB" dirty="0" smtClean="0"/>
          </a:p>
        </p:txBody>
      </p:sp>
      <p:pic>
        <p:nvPicPr>
          <p:cNvPr id="23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2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30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876300"/>
            <a:ext cx="59626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66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4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81000" y="304800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Introduction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68996" y="764704"/>
            <a:ext cx="4248473" cy="2880320"/>
            <a:chOff x="293878" y="2132856"/>
            <a:chExt cx="5472609" cy="3917597"/>
          </a:xfrm>
        </p:grpSpPr>
        <p:grpSp>
          <p:nvGrpSpPr>
            <p:cNvPr id="17" name="Group 16"/>
            <p:cNvGrpSpPr/>
            <p:nvPr/>
          </p:nvGrpSpPr>
          <p:grpSpPr>
            <a:xfrm>
              <a:off x="293878" y="2132856"/>
              <a:ext cx="5472609" cy="3917597"/>
              <a:chOff x="251520" y="2276872"/>
              <a:chExt cx="5472609" cy="3917597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276872"/>
                <a:ext cx="5472609" cy="391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2571508" y="3045814"/>
                <a:ext cx="2313454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(G. </a:t>
                </a:r>
                <a:r>
                  <a:rPr lang="en-GB" i="1" dirty="0" err="1" smtClean="0"/>
                  <a:t>Isidori</a:t>
                </a:r>
                <a:r>
                  <a:rPr lang="en-GB" i="1" dirty="0" smtClean="0"/>
                  <a:t>, KAON’16)</a:t>
                </a:r>
                <a:endParaRPr lang="en-GB" i="1" dirty="0"/>
              </a:p>
            </p:txBody>
          </p:sp>
        </p:grp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437112"/>
              <a:ext cx="2875599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45" y="3501008"/>
            <a:ext cx="2331144" cy="309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36" y="4808786"/>
            <a:ext cx="2162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0" y="1196752"/>
            <a:ext cx="46440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Flavour Physics is a powerful tool to access NP beyond the reach of direct production at accelerators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Most notably in searches for sources of FV/CPV other than CKM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LHCb will upgrade to continue improving our knowledge of Flavour Physics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We speak about two upgrade phases:</a:t>
            </a:r>
          </a:p>
          <a:p>
            <a:pPr marL="742950" lvl="1" indent="-285750">
              <a:buFont typeface="Arial" charset="0"/>
              <a:buChar char="•"/>
            </a:pPr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Phase-I (2022-2030): Approved, TDR’s ready, data taking next year</a:t>
            </a:r>
          </a:p>
          <a:p>
            <a:pPr marL="742950" lvl="1" indent="-285750">
              <a:buFont typeface="Arial" charset="0"/>
              <a:buChar char="•"/>
            </a:pPr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Phase-II (2031-&gt;2035): Expression of Interest published.  Framework TDR expected for September 2021</a:t>
            </a:r>
            <a:endParaRPr lang="en-GB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6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5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Outline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1340768"/>
            <a:ext cx="370325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1D28FF"/>
                </a:solidFill>
              </a:rPr>
              <a:t>Timescale for Phase-I and Phase-II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1D28FF"/>
                </a:solidFill>
              </a:rPr>
              <a:t>Detector: </a:t>
            </a:r>
          </a:p>
          <a:p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Phase-I upgrade detector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Phase-I upgrade trigger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Phase-II upgrade detector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1D28FF"/>
                </a:solidFill>
              </a:rPr>
              <a:t>Sensitivity:</a:t>
            </a:r>
          </a:p>
          <a:p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GB" dirty="0" err="1" smtClean="0"/>
              <a:t>b</a:t>
            </a:r>
            <a:r>
              <a:rPr lang="en-GB" dirty="0" err="1">
                <a:sym typeface="Wingdings" panose="05000000000000000000" pitchFamily="2" charset="2"/>
              </a:rPr>
              <a:t>→</a:t>
            </a:r>
            <a:r>
              <a:rPr lang="en-GB" dirty="0" err="1" smtClean="0">
                <a:sym typeface="Wingdings" panose="05000000000000000000" pitchFamily="2" charset="2"/>
              </a:rPr>
              <a:t>sll</a:t>
            </a:r>
            <a:r>
              <a:rPr lang="en-GB" dirty="0" smtClean="0">
                <a:sym typeface="Wingdings" panose="05000000000000000000" pitchFamily="2" charset="2"/>
              </a:rPr>
              <a:t> transitions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LFV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B mixing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l-GR" dirty="0">
                <a:sym typeface="Wingdings" panose="05000000000000000000" pitchFamily="2" charset="2"/>
              </a:rPr>
              <a:t>Ο</a:t>
            </a:r>
            <a:r>
              <a:rPr lang="en-GB" dirty="0" err="1" smtClean="0">
                <a:sym typeface="Wingdings" panose="05000000000000000000" pitchFamily="2" charset="2"/>
              </a:rPr>
              <a:t>ther</a:t>
            </a:r>
            <a:r>
              <a:rPr lang="en-GB" dirty="0" smtClean="0">
                <a:sym typeface="Wingdings" panose="05000000000000000000" pitchFamily="2" charset="2"/>
              </a:rPr>
              <a:t> CPV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err="1" smtClean="0">
                <a:sym typeface="Wingdings" panose="05000000000000000000" pitchFamily="2" charset="2"/>
              </a:rPr>
              <a:t>Semitauonic</a:t>
            </a:r>
            <a:r>
              <a:rPr lang="en-GB" dirty="0" smtClean="0">
                <a:sym typeface="Wingdings" panose="05000000000000000000" pitchFamily="2" charset="2"/>
              </a:rPr>
              <a:t> B decays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err="1" smtClean="0">
                <a:sym typeface="Wingdings" panose="05000000000000000000" pitchFamily="2" charset="2"/>
              </a:rPr>
              <a:t>s→dll</a:t>
            </a:r>
            <a:r>
              <a:rPr lang="en-GB" dirty="0" smtClean="0">
                <a:sym typeface="Wingdings" panose="05000000000000000000" pitchFamily="2" charset="2"/>
              </a:rPr>
              <a:t> transitions</a:t>
            </a:r>
            <a:endParaRPr lang="en-GB" dirty="0"/>
          </a:p>
        </p:txBody>
      </p:sp>
      <p:pic>
        <p:nvPicPr>
          <p:cNvPr id="8" name="Picture 7" descr="\\cern.ch\dfs\Users\d\diegoms\Documents\My Pictures\LHCb_pers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92980"/>
            <a:ext cx="4139952" cy="32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73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6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81000" y="304800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Timescale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329377"/>
              </p:ext>
            </p:extLst>
          </p:nvPr>
        </p:nvGraphicFramePr>
        <p:xfrm>
          <a:off x="1007329" y="2564920"/>
          <a:ext cx="79097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146"/>
                <a:gridCol w="659146"/>
                <a:gridCol w="659146"/>
                <a:gridCol w="659146"/>
                <a:gridCol w="659146"/>
                <a:gridCol w="659146"/>
                <a:gridCol w="659146"/>
                <a:gridCol w="659146"/>
                <a:gridCol w="659146"/>
                <a:gridCol w="659146"/>
                <a:gridCol w="659146"/>
                <a:gridCol w="65914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rowSpan="3"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LS2</a:t>
                      </a:r>
                      <a:endParaRPr lang="en-GB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Run 3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LS3</a:t>
                      </a:r>
                      <a:endParaRPr lang="en-GB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Run 4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dirty="0" err="1" smtClean="0"/>
                        <a:t>L</a:t>
                      </a:r>
                      <a:r>
                        <a:rPr lang="en-GB" baseline="-25000" dirty="0" err="1" smtClean="0"/>
                        <a:t>peak</a:t>
                      </a:r>
                      <a:r>
                        <a:rPr lang="en-GB" baseline="0" dirty="0" smtClean="0"/>
                        <a:t> 2x10</a:t>
                      </a:r>
                      <a:r>
                        <a:rPr lang="en-GB" baseline="30000" dirty="0" smtClean="0"/>
                        <a:t>33</a:t>
                      </a:r>
                      <a:r>
                        <a:rPr lang="en-GB" baseline="0" dirty="0" smtClean="0"/>
                        <a:t>cm</a:t>
                      </a:r>
                      <a:r>
                        <a:rPr lang="en-GB" baseline="30000" dirty="0" smtClean="0"/>
                        <a:t>-2</a:t>
                      </a:r>
                      <a:r>
                        <a:rPr lang="en-GB" baseline="0" dirty="0" smtClean="0"/>
                        <a:t>s</a:t>
                      </a:r>
                      <a:r>
                        <a:rPr lang="en-GB" baseline="30000" dirty="0" smtClean="0"/>
                        <a:t>-1</a:t>
                      </a:r>
                      <a:endParaRPr lang="en-GB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L</a:t>
                      </a:r>
                      <a:r>
                        <a:rPr lang="en-GB" baseline="-25000" dirty="0" err="1" smtClean="0"/>
                        <a:t>peak</a:t>
                      </a:r>
                      <a:r>
                        <a:rPr lang="en-GB" baseline="0" dirty="0" smtClean="0"/>
                        <a:t> 2x10</a:t>
                      </a:r>
                      <a:r>
                        <a:rPr lang="en-GB" baseline="30000" dirty="0" smtClean="0"/>
                        <a:t>33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</a:t>
                      </a:r>
                      <a:r>
                        <a:rPr lang="en-GB" baseline="-25000" dirty="0" smtClean="0"/>
                        <a:t>int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50 fb</a:t>
                      </a:r>
                      <a:r>
                        <a:rPr lang="en-GB" b="1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\\cern.ch\dfs\Users\d\diegoms\Desktop\coronavirus_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957" y="3739847"/>
            <a:ext cx="510119" cy="4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cern.ch\dfs\Users\d\diegoms\Desktop\coronavirus_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11" y="2924960"/>
            <a:ext cx="867222" cy="83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cern.ch\dfs\Users\d\diegoms\Desktop\coronavirus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76" y="2486827"/>
            <a:ext cx="433611" cy="41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108345"/>
              </p:ext>
            </p:extLst>
          </p:nvPr>
        </p:nvGraphicFramePr>
        <p:xfrm>
          <a:off x="1835696" y="4733161"/>
          <a:ext cx="52620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762"/>
                <a:gridCol w="657762"/>
                <a:gridCol w="657762"/>
                <a:gridCol w="657762"/>
                <a:gridCol w="657762"/>
                <a:gridCol w="657762"/>
                <a:gridCol w="657762"/>
                <a:gridCol w="65776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LS4</a:t>
                      </a:r>
                      <a:endParaRPr lang="en-GB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Run 5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LS5</a:t>
                      </a:r>
                      <a:endParaRPr lang="en-GB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Run 6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baseline="30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dirty="0" err="1" smtClean="0"/>
                        <a:t>L</a:t>
                      </a:r>
                      <a:r>
                        <a:rPr lang="en-GB" baseline="-25000" dirty="0" err="1" smtClean="0"/>
                        <a:t>peak</a:t>
                      </a:r>
                      <a:r>
                        <a:rPr lang="en-GB" baseline="0" dirty="0" smtClean="0"/>
                        <a:t> 2x10</a:t>
                      </a:r>
                      <a:r>
                        <a:rPr lang="en-GB" baseline="30000" dirty="0" smtClean="0"/>
                        <a:t>34</a:t>
                      </a:r>
                      <a:r>
                        <a:rPr lang="en-GB" baseline="0" dirty="0" smtClean="0"/>
                        <a:t>cm</a:t>
                      </a:r>
                      <a:r>
                        <a:rPr lang="en-GB" baseline="30000" dirty="0" smtClean="0"/>
                        <a:t>-2</a:t>
                      </a:r>
                      <a:r>
                        <a:rPr lang="en-GB" baseline="0" dirty="0" smtClean="0"/>
                        <a:t>s</a:t>
                      </a:r>
                      <a:r>
                        <a:rPr lang="en-GB" baseline="30000" dirty="0" smtClean="0"/>
                        <a:t>-1</a:t>
                      </a:r>
                      <a:endParaRPr lang="en-GB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L</a:t>
                      </a:r>
                      <a:r>
                        <a:rPr lang="en-GB" baseline="-25000" dirty="0" err="1" smtClean="0"/>
                        <a:t>peak</a:t>
                      </a:r>
                      <a:r>
                        <a:rPr lang="en-GB" baseline="0" dirty="0" smtClean="0"/>
                        <a:t> 2x10</a:t>
                      </a:r>
                      <a:r>
                        <a:rPr lang="en-GB" baseline="30000" dirty="0" smtClean="0"/>
                        <a:t>34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</a:t>
                      </a:r>
                      <a:r>
                        <a:rPr lang="en-GB" baseline="-25000" dirty="0" smtClean="0"/>
                        <a:t>int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 ~300 fb</a:t>
                      </a:r>
                      <a:r>
                        <a:rPr lang="en-GB" b="1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75721" y="5013176"/>
            <a:ext cx="1050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. . .</a:t>
            </a:r>
            <a:endParaRPr lang="en-GB" sz="5400" dirty="0"/>
          </a:p>
        </p:txBody>
      </p:sp>
      <p:pic>
        <p:nvPicPr>
          <p:cNvPr id="16" name="Picture 5" descr="LHC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87" y="889879"/>
            <a:ext cx="863363" cy="6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7504" y="2420888"/>
            <a:ext cx="1335742" cy="2153379"/>
            <a:chOff x="38676" y="2344059"/>
            <a:chExt cx="1335742" cy="2153379"/>
          </a:xfrm>
        </p:grpSpPr>
        <p:pic>
          <p:nvPicPr>
            <p:cNvPr id="17" name="Picture 5" descr="LHC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3" y="2877839"/>
              <a:ext cx="1145159" cy="813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http://kidshealth.org/EN/images/headers/K-steroids-enHD-AR1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6" y="2344059"/>
              <a:ext cx="1224136" cy="701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03158" y="3758774"/>
              <a:ext cx="12712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smtClean="0"/>
                <a:t>(Note: This logo may not be official)</a:t>
              </a:r>
              <a:endParaRPr lang="en-GB" sz="1400" i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39952" y="886844"/>
            <a:ext cx="2467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Run from 2010 to 2018</a:t>
            </a:r>
          </a:p>
          <a:p>
            <a:r>
              <a:rPr lang="en-GB" dirty="0" err="1" smtClean="0"/>
              <a:t>L</a:t>
            </a:r>
            <a:r>
              <a:rPr lang="en-GB" baseline="-25000" dirty="0" err="1" smtClean="0"/>
              <a:t>peak</a:t>
            </a:r>
            <a:r>
              <a:rPr lang="en-GB" dirty="0" smtClean="0"/>
              <a:t> 4x10</a:t>
            </a:r>
            <a:r>
              <a:rPr lang="en-GB" baseline="30000" dirty="0" smtClean="0"/>
              <a:t>32</a:t>
            </a:r>
            <a:r>
              <a:rPr lang="en-GB" dirty="0" smtClean="0"/>
              <a:t>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endParaRPr lang="en-GB" dirty="0" smtClean="0"/>
          </a:p>
          <a:p>
            <a:r>
              <a:rPr lang="en-GB" dirty="0" smtClean="0"/>
              <a:t>Accumulated ~9 fb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29191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1D28FF"/>
                </a:solidFill>
              </a:rPr>
              <a:t>Phase-II</a:t>
            </a:r>
            <a:endParaRPr lang="en-GB" dirty="0">
              <a:solidFill>
                <a:srgbClr val="1D28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6056" y="2123567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1D28FF"/>
                </a:solidFill>
              </a:rPr>
              <a:t>Phase-I</a:t>
            </a:r>
            <a:endParaRPr lang="en-GB" dirty="0">
              <a:solidFill>
                <a:srgbClr val="1D28FF"/>
              </a:solidFill>
            </a:endParaRPr>
          </a:p>
        </p:txBody>
      </p:sp>
      <p:cxnSp>
        <p:nvCxnSpPr>
          <p:cNvPr id="10" name="Straight Arrow Connector 9"/>
          <p:cNvCxnSpPr>
            <a:stCxn id="20" idx="1"/>
          </p:cNvCxnSpPr>
          <p:nvPr/>
        </p:nvCxnSpPr>
        <p:spPr>
          <a:xfrm flipH="1">
            <a:off x="3098687" y="2308233"/>
            <a:ext cx="19773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3"/>
          </p:cNvCxnSpPr>
          <p:nvPr/>
        </p:nvCxnSpPr>
        <p:spPr>
          <a:xfrm>
            <a:off x="6014133" y="2308233"/>
            <a:ext cx="28063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>
            <a:off x="1443246" y="4646275"/>
            <a:ext cx="464458" cy="16630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3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5533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LHCb Upgrade detector (Phase-I)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The LHCb Upgrade Program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The LHCb Upgrade Program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6" y="1190372"/>
            <a:ext cx="8925924" cy="492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51697" y="862280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/>
              <a:t>CERN-LHCC-2014-016</a:t>
            </a:r>
          </a:p>
          <a:p>
            <a:r>
              <a:rPr lang="en-GB" sz="1000" dirty="0" smtClean="0"/>
              <a:t>CERN-LHCC-2014-001</a:t>
            </a:r>
          </a:p>
          <a:p>
            <a:r>
              <a:rPr lang="en-GB" sz="1000" dirty="0"/>
              <a:t>CERN-LHCC-2013-022 </a:t>
            </a:r>
            <a:endParaRPr lang="en-GB" sz="1000" dirty="0" smtClean="0"/>
          </a:p>
          <a:p>
            <a:r>
              <a:rPr lang="en-GB" sz="1000" dirty="0" smtClean="0"/>
              <a:t>CERN-LHCC-2013-021</a:t>
            </a:r>
            <a:endParaRPr lang="en-GB" sz="1000" dirty="0"/>
          </a:p>
        </p:txBody>
      </p:sp>
      <p:sp>
        <p:nvSpPr>
          <p:cNvPr id="8" name="Oval 7"/>
          <p:cNvSpPr/>
          <p:nvPr/>
        </p:nvSpPr>
        <p:spPr>
          <a:xfrm>
            <a:off x="3779912" y="2492896"/>
            <a:ext cx="707026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051720" y="3140968"/>
            <a:ext cx="353513" cy="944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187624" y="3329372"/>
            <a:ext cx="641545" cy="56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20072" y="2492896"/>
            <a:ext cx="144016" cy="2088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220072" y="2610877"/>
            <a:ext cx="144017" cy="2088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0"/>
          </p:cNvCxnSpPr>
          <p:nvPr/>
        </p:nvCxnSpPr>
        <p:spPr>
          <a:xfrm flipH="1" flipV="1">
            <a:off x="1482209" y="1412776"/>
            <a:ext cx="26188" cy="19165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228476" y="1412776"/>
            <a:ext cx="26188" cy="17281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097672" y="1412776"/>
            <a:ext cx="26188" cy="111390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82209" y="1412776"/>
            <a:ext cx="380987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278986" y="1412776"/>
            <a:ext cx="26188" cy="126630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TextBox 11264"/>
          <p:cNvSpPr txBox="1"/>
          <p:nvPr/>
        </p:nvSpPr>
        <p:spPr>
          <a:xfrm>
            <a:off x="1755538" y="1031557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Main Phase-I upgrades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4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8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5533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LHCb Upgrade detector (Phase-I)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The LHCb Upgrade Program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The LHCb Upgrade Program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51697" y="862280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/>
              <a:t>CERN-LHCC-2014-001</a:t>
            </a:r>
          </a:p>
          <a:p>
            <a:r>
              <a:rPr lang="en-GB" sz="1000" dirty="0" smtClean="0"/>
              <a:t>CERN-LHCC-2013-021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43827"/>
            <a:ext cx="4829613" cy="32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39334" y="1556792"/>
            <a:ext cx="253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CERN-LHCC-2014-001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05412"/>
            <a:ext cx="3585148" cy="355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87624" y="3420683"/>
            <a:ext cx="253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CERN-LHCC-2013-021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3734" y="216178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LHCb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100549" y="2912891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LHCb UPG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4941168"/>
            <a:ext cx="5835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Upgraded detector has to cope with higher multiplicity</a:t>
            </a:r>
          </a:p>
          <a:p>
            <a:r>
              <a:rPr lang="en-GB" dirty="0" smtClean="0"/>
              <a:t>But it also has an improved performance</a:t>
            </a:r>
            <a:endParaRPr lang="en-GB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9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DIS 2021, April 12-16, Stony Brook, NY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9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LHCb Upgrade trigger</a:t>
            </a:r>
            <a:endParaRPr lang="en-GB" sz="2800" baseline="300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0" y="126096"/>
            <a:ext cx="834920" cy="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stomShape 5"/>
          <p:cNvSpPr/>
          <p:nvPr/>
        </p:nvSpPr>
        <p:spPr>
          <a:xfrm>
            <a:off x="298549" y="4725144"/>
            <a:ext cx="8263992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1" dirty="0" smtClean="0">
                <a:latin typeface="Book Antiqua"/>
              </a:rPr>
              <a:t>First stage of software trigger is done in GPU’s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800" b="0" strike="noStrike" spc="-1" dirty="0" smtClean="0">
                <a:latin typeface="Book Antiqua"/>
              </a:rPr>
              <a:t>The </a:t>
            </a:r>
            <a:r>
              <a:rPr lang="en-US" sz="1800" b="0" strike="noStrike" spc="-1" dirty="0">
                <a:latin typeface="Book Antiqua"/>
              </a:rPr>
              <a:t>GPU’s replace the event building units, and </a:t>
            </a:r>
            <a:r>
              <a:rPr lang="en-US" sz="1800" b="0" strike="noStrike" spc="-1" dirty="0" smtClean="0">
                <a:latin typeface="Book Antiqua"/>
              </a:rPr>
              <a:t>run the first stage of the trigger (40 MHz -&gt; ~0.5-1MHz)</a:t>
            </a: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800" b="0" strike="noStrike" spc="-1" dirty="0" smtClean="0">
                <a:latin typeface="Book Antiqua"/>
              </a:rPr>
              <a:t>CPU farm processes the second stage of the trigger (few kHz)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980728"/>
            <a:ext cx="6536251" cy="384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24788" y="936794"/>
            <a:ext cx="179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LHCB-TDR-021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53" y="1306126"/>
            <a:ext cx="1944241" cy="282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\\cern.ch\dfs\Users\d\diegoms\Desktop\IGFAE_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67" y="25225"/>
            <a:ext cx="1457325" cy="5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3813"/>
            <a:ext cx="190073" cy="3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5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29661</TotalTime>
  <Words>1888</Words>
  <Application>Microsoft Office PowerPoint</Application>
  <PresentationFormat>On-screen Show (4:3)</PresentationFormat>
  <Paragraphs>390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 Martinez Santos</dc:creator>
  <cp:lastModifiedBy>Diego Martinez Santos</cp:lastModifiedBy>
  <cp:revision>1320</cp:revision>
  <dcterms:created xsi:type="dcterms:W3CDTF">2013-07-01T08:58:01Z</dcterms:created>
  <dcterms:modified xsi:type="dcterms:W3CDTF">2021-04-14T18:46:44Z</dcterms:modified>
</cp:coreProperties>
</file>