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9"/>
  </p:notesMasterIdLst>
  <p:sldIdLst>
    <p:sldId id="256" r:id="rId5"/>
    <p:sldId id="264" r:id="rId6"/>
    <p:sldId id="265" r:id="rId7"/>
    <p:sldId id="266" r:id="rId8"/>
    <p:sldId id="268" r:id="rId9"/>
    <p:sldId id="269" r:id="rId10"/>
    <p:sldId id="274" r:id="rId11"/>
    <p:sldId id="262" r:id="rId12"/>
    <p:sldId id="270" r:id="rId13"/>
    <p:sldId id="271" r:id="rId14"/>
    <p:sldId id="272" r:id="rId15"/>
    <p:sldId id="263" r:id="rId16"/>
    <p:sldId id="275" r:id="rId17"/>
    <p:sldId id="289" r:id="rId18"/>
    <p:sldId id="276" r:id="rId19"/>
    <p:sldId id="285" r:id="rId20"/>
    <p:sldId id="290" r:id="rId21"/>
    <p:sldId id="277" r:id="rId22"/>
    <p:sldId id="279" r:id="rId23"/>
    <p:sldId id="280" r:id="rId24"/>
    <p:sldId id="287" r:id="rId25"/>
    <p:sldId id="282" r:id="rId26"/>
    <p:sldId id="283"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8C"/>
    <a:srgbClr val="004AA5"/>
    <a:srgbClr val="004294"/>
    <a:srgbClr val="D3D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6" autoAdjust="0"/>
    <p:restoredTop sz="94660"/>
  </p:normalViewPr>
  <p:slideViewPr>
    <p:cSldViewPr snapToGrid="0">
      <p:cViewPr varScale="1">
        <p:scale>
          <a:sx n="90" d="100"/>
          <a:sy n="90" d="100"/>
        </p:scale>
        <p:origin x="640" y="192"/>
      </p:cViewPr>
      <p:guideLst/>
    </p:cSldViewPr>
  </p:slideViewPr>
  <p:notesTextViewPr>
    <p:cViewPr>
      <p:scale>
        <a:sx n="1" d="1"/>
        <a:sy n="1" d="1"/>
      </p:scale>
      <p:origin x="0" y="0"/>
    </p:cViewPr>
  </p:notesTextViewPr>
  <p:notesViewPr>
    <p:cSldViewPr snapToGrid="0">
      <p:cViewPr varScale="1">
        <p:scale>
          <a:sx n="65" d="100"/>
          <a:sy n="65" d="100"/>
        </p:scale>
        <p:origin x="2299"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51E9141-AC7C-4EA7-A671-9A47ED4F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a:extLst>
              <a:ext uri="{FF2B5EF4-FFF2-40B4-BE49-F238E27FC236}">
                <a16:creationId xmlns:a16="http://schemas.microsoft.com/office/drawing/2014/main" id="{D0273010-17FF-4DCF-BC58-402E92B1D85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18232-3D68-40B6-A23E-2BEA8E8D360C}" type="datetimeFigureOut">
              <a:rPr lang="es-ES_tradnl" smtClean="0"/>
              <a:t>14/4/21</a:t>
            </a:fld>
            <a:endParaRPr lang="es-ES_tradnl"/>
          </a:p>
        </p:txBody>
      </p:sp>
      <p:sp>
        <p:nvSpPr>
          <p:cNvPr id="4" name="Marcador de imagen de diapositiva 3">
            <a:extLst>
              <a:ext uri="{FF2B5EF4-FFF2-40B4-BE49-F238E27FC236}">
                <a16:creationId xmlns:a16="http://schemas.microsoft.com/office/drawing/2014/main" id="{B816B564-2356-421F-A83E-14170D01238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a:extLst>
              <a:ext uri="{FF2B5EF4-FFF2-40B4-BE49-F238E27FC236}">
                <a16:creationId xmlns:a16="http://schemas.microsoft.com/office/drawing/2014/main" id="{4DECD282-2B82-48AE-8E2D-2BF33CB50FA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a:extLst>
              <a:ext uri="{FF2B5EF4-FFF2-40B4-BE49-F238E27FC236}">
                <a16:creationId xmlns:a16="http://schemas.microsoft.com/office/drawing/2014/main" id="{1D2991DE-18BF-4C22-9FAD-879D12DCA71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a:extLst>
              <a:ext uri="{FF2B5EF4-FFF2-40B4-BE49-F238E27FC236}">
                <a16:creationId xmlns:a16="http://schemas.microsoft.com/office/drawing/2014/main" id="{9B1F7A8C-5F54-4F06-B256-8554A584A8D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4EE85-E25D-4419-ADE9-205DC36DF4BD}" type="slidenum">
              <a:rPr lang="es-ES_tradnl" smtClean="0"/>
              <a:t>‹#›</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66101B6-4581-4041-9F98-17173BB246AC}"/>
              </a:ext>
            </a:extLst>
          </p:cNvPr>
          <p:cNvSpPr>
            <a:spLocks noGrp="1"/>
          </p:cNvSpPr>
          <p:nvPr>
            <p:ph type="subTitle" idx="1"/>
          </p:nvPr>
        </p:nvSpPr>
        <p:spPr>
          <a:xfrm>
            <a:off x="838201" y="2432828"/>
            <a:ext cx="1051559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9" name="Título 8">
            <a:extLst>
              <a:ext uri="{FF2B5EF4-FFF2-40B4-BE49-F238E27FC236}">
                <a16:creationId xmlns:a16="http://schemas.microsoft.com/office/drawing/2014/main" id="{9F9768C6-B10B-4D28-A4A0-90541B78E596}"/>
              </a:ext>
            </a:extLst>
          </p:cNvPr>
          <p:cNvSpPr>
            <a:spLocks noGrp="1"/>
          </p:cNvSpPr>
          <p:nvPr>
            <p:ph type="title"/>
          </p:nvPr>
        </p:nvSpPr>
        <p:spPr/>
        <p:txBody>
          <a:bodyPr>
            <a:noAutofit/>
          </a:bodyPr>
          <a:lstStyle>
            <a:lvl1pPr>
              <a:defRPr sz="2800"/>
            </a:lvl1pPr>
          </a:lstStyle>
          <a:p>
            <a:r>
              <a:rPr lang="es-ES" dirty="0"/>
              <a:t>Haga clic para modificar el estilo de título del patrón</a:t>
            </a:r>
          </a:p>
        </p:txBody>
      </p:sp>
    </p:spTree>
    <p:extLst>
      <p:ext uri="{BB962C8B-B14F-4D97-AF65-F5344CB8AC3E}">
        <p14:creationId xmlns:p14="http://schemas.microsoft.com/office/powerpoint/2010/main" val="410725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66101B6-4581-4041-9F98-17173BB246AC}"/>
              </a:ext>
            </a:extLst>
          </p:cNvPr>
          <p:cNvSpPr>
            <a:spLocks noGrp="1"/>
          </p:cNvSpPr>
          <p:nvPr>
            <p:ph type="subTitle" idx="1"/>
          </p:nvPr>
        </p:nvSpPr>
        <p:spPr>
          <a:xfrm>
            <a:off x="838201" y="2432828"/>
            <a:ext cx="1051559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9" name="Título 8">
            <a:extLst>
              <a:ext uri="{FF2B5EF4-FFF2-40B4-BE49-F238E27FC236}">
                <a16:creationId xmlns:a16="http://schemas.microsoft.com/office/drawing/2014/main" id="{9F9768C6-B10B-4D28-A4A0-90541B78E596}"/>
              </a:ext>
            </a:extLst>
          </p:cNvPr>
          <p:cNvSpPr>
            <a:spLocks noGrp="1"/>
          </p:cNvSpPr>
          <p:nvPr>
            <p:ph type="title"/>
          </p:nvPr>
        </p:nvSpPr>
        <p:spPr/>
        <p:txBody>
          <a:bodyPr>
            <a:noAutofit/>
          </a:bodyPr>
          <a:lstStyle>
            <a:lvl1pPr>
              <a:defRPr sz="2800"/>
            </a:lvl1pPr>
          </a:lstStyle>
          <a:p>
            <a:r>
              <a:rPr lang="es-ES" dirty="0"/>
              <a:t>Haga clic para modificar el estilo de título del patrón</a:t>
            </a:r>
          </a:p>
        </p:txBody>
      </p:sp>
    </p:spTree>
    <p:extLst>
      <p:ext uri="{BB962C8B-B14F-4D97-AF65-F5344CB8AC3E}">
        <p14:creationId xmlns:p14="http://schemas.microsoft.com/office/powerpoint/2010/main" val="87095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4A8950-E779-48FC-8FA2-6AD7ECFF4973}"/>
              </a:ext>
            </a:extLst>
          </p:cNvPr>
          <p:cNvSpPr>
            <a:spLocks noGrp="1"/>
          </p:cNvSpPr>
          <p:nvPr>
            <p:ph type="title"/>
          </p:nvPr>
        </p:nvSpPr>
        <p:spPr/>
        <p:txBody>
          <a:bodyPr>
            <a:normAutofit/>
          </a:bodyPr>
          <a:lstStyle>
            <a:lvl1pPr>
              <a:defRPr sz="2800"/>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0971F65A-F6BA-40D9-875C-E2777BDD02BE}"/>
              </a:ext>
            </a:extLst>
          </p:cNvPr>
          <p:cNvSpPr>
            <a:spLocks noGrp="1"/>
          </p:cNvSpPr>
          <p:nvPr>
            <p:ph idx="1"/>
          </p:nvPr>
        </p:nvSpPr>
        <p:spPr>
          <a:xfrm>
            <a:off x="838200" y="2396954"/>
            <a:ext cx="10515600" cy="2449369"/>
          </a:xfrm>
        </p:spPr>
        <p:txBody>
          <a:bodyPr/>
          <a:lstStyle>
            <a:lvl1pPr>
              <a:defRPr sz="2400"/>
            </a:lvl1pPr>
            <a:lvl2pPr>
              <a:defRPr sz="2000"/>
            </a:lvl2pPr>
            <a:lvl3pPr>
              <a:defRPr sz="1800"/>
            </a:lvl3pPr>
            <a:lvl4pPr>
              <a:defRPr sz="1600"/>
            </a:lvl4pPr>
            <a:lvl5pPr>
              <a:defRPr sz="16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31130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9BAE59-375F-4DEC-8DC4-EC90ED1476FC}"/>
              </a:ext>
            </a:extLst>
          </p:cNvPr>
          <p:cNvSpPr>
            <a:spLocks noGrp="1"/>
          </p:cNvSpPr>
          <p:nvPr>
            <p:ph type="title"/>
          </p:nvPr>
        </p:nvSpPr>
        <p:spPr>
          <a:xfrm>
            <a:off x="831851" y="1476145"/>
            <a:ext cx="10515600" cy="858895"/>
          </a:xfrm>
        </p:spPr>
        <p:txBody>
          <a:bodyPr anchor="b">
            <a:normAutofit/>
          </a:bodyPr>
          <a:lstStyle>
            <a:lvl1pPr>
              <a:defRPr sz="2800"/>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C53161DB-B331-451E-BE7C-2589B9632833}"/>
              </a:ext>
            </a:extLst>
          </p:cNvPr>
          <p:cNvSpPr>
            <a:spLocks noGrp="1"/>
          </p:cNvSpPr>
          <p:nvPr>
            <p:ph type="body" idx="1"/>
          </p:nvPr>
        </p:nvSpPr>
        <p:spPr>
          <a:xfrm>
            <a:off x="831851" y="2335042"/>
            <a:ext cx="10515600" cy="37546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Tree>
    <p:extLst>
      <p:ext uri="{BB962C8B-B14F-4D97-AF65-F5344CB8AC3E}">
        <p14:creationId xmlns:p14="http://schemas.microsoft.com/office/powerpoint/2010/main" val="57856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BBC0FF-C15B-4987-B980-BA2F77A388CC}"/>
              </a:ext>
            </a:extLst>
          </p:cNvPr>
          <p:cNvSpPr>
            <a:spLocks noGrp="1"/>
          </p:cNvSpPr>
          <p:nvPr>
            <p:ph type="title"/>
          </p:nvPr>
        </p:nvSpPr>
        <p:spPr/>
        <p:txBody>
          <a:bodyPr>
            <a:normAutofit/>
          </a:bodyPr>
          <a:lstStyle>
            <a:lvl1pPr>
              <a:defRPr sz="2800"/>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BFE6E9DF-DD53-48F4-8CF8-A709564320F2}"/>
              </a:ext>
            </a:extLst>
          </p:cNvPr>
          <p:cNvSpPr>
            <a:spLocks noGrp="1"/>
          </p:cNvSpPr>
          <p:nvPr>
            <p:ph sz="half" idx="1"/>
          </p:nvPr>
        </p:nvSpPr>
        <p:spPr>
          <a:xfrm>
            <a:off x="838200" y="2396952"/>
            <a:ext cx="5156200" cy="3780013"/>
          </a:xfrm>
        </p:spPr>
        <p:txBody>
          <a:bodyPr/>
          <a:lstStyle>
            <a:lvl1pPr>
              <a:defRPr sz="2400"/>
            </a:lvl1pPr>
            <a:lvl2pPr>
              <a:defRPr sz="2000"/>
            </a:lvl2pPr>
            <a:lvl3pPr>
              <a:defRPr sz="1800"/>
            </a:lvl3pPr>
            <a:lvl4pPr>
              <a:defRPr sz="1600"/>
            </a:lvl4pPr>
            <a:lvl5pPr>
              <a:defRPr sz="16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a:extLst>
              <a:ext uri="{FF2B5EF4-FFF2-40B4-BE49-F238E27FC236}">
                <a16:creationId xmlns:a16="http://schemas.microsoft.com/office/drawing/2014/main" id="{0DC14BE6-D001-4DC5-A2FE-7553C92DFF3C}"/>
              </a:ext>
            </a:extLst>
          </p:cNvPr>
          <p:cNvSpPr>
            <a:spLocks noGrp="1"/>
          </p:cNvSpPr>
          <p:nvPr>
            <p:ph sz="half" idx="2"/>
          </p:nvPr>
        </p:nvSpPr>
        <p:spPr>
          <a:xfrm>
            <a:off x="6197600" y="2396949"/>
            <a:ext cx="5156200" cy="3780014"/>
          </a:xfrm>
        </p:spPr>
        <p:txBody>
          <a:bodyPr/>
          <a:lstStyle>
            <a:lvl1pPr>
              <a:defRPr sz="2400"/>
            </a:lvl1pPr>
            <a:lvl2pPr>
              <a:defRPr sz="2000"/>
            </a:lvl2pPr>
            <a:lvl3pPr>
              <a:defRPr sz="1800"/>
            </a:lvl3pPr>
            <a:lvl4pPr>
              <a:defRPr sz="1600"/>
            </a:lvl4pPr>
            <a:lvl5pPr>
              <a:defRPr sz="16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806933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fin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AA52EE-4D0E-482C-9980-1AA63CAC3A38}"/>
              </a:ext>
            </a:extLst>
          </p:cNvPr>
          <p:cNvSpPr>
            <a:spLocks noGrp="1"/>
          </p:cNvSpPr>
          <p:nvPr>
            <p:ph type="title" hasCustomPrompt="1"/>
          </p:nvPr>
        </p:nvSpPr>
        <p:spPr/>
        <p:txBody>
          <a:bodyPr>
            <a:normAutofit/>
          </a:bodyPr>
          <a:lstStyle>
            <a:lvl1pPr algn="ctr">
              <a:defRPr sz="3200" i="0">
                <a:latin typeface="+mj-lt"/>
              </a:defRPr>
            </a:lvl1pPr>
          </a:lstStyle>
          <a:p>
            <a:r>
              <a:rPr lang="es-ES" dirty="0"/>
              <a:t>¡Gracias!</a:t>
            </a:r>
          </a:p>
        </p:txBody>
      </p:sp>
      <p:pic>
        <p:nvPicPr>
          <p:cNvPr id="12" name="Imagen 11">
            <a:extLst>
              <a:ext uri="{FF2B5EF4-FFF2-40B4-BE49-F238E27FC236}">
                <a16:creationId xmlns:a16="http://schemas.microsoft.com/office/drawing/2014/main" id="{6F0EDFC1-2C07-412B-8BCD-0D05EB2CFC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2387" y="5846881"/>
            <a:ext cx="1756422" cy="388800"/>
          </a:xfrm>
          <a:prstGeom prst="rect">
            <a:avLst/>
          </a:prstGeom>
        </p:spPr>
      </p:pic>
      <p:grpSp>
        <p:nvGrpSpPr>
          <p:cNvPr id="3" name="Grupo 2">
            <a:extLst>
              <a:ext uri="{FF2B5EF4-FFF2-40B4-BE49-F238E27FC236}">
                <a16:creationId xmlns:a16="http://schemas.microsoft.com/office/drawing/2014/main" id="{F1BC5ACF-59F9-4D68-97B2-80B46A6CD39B}"/>
              </a:ext>
            </a:extLst>
          </p:cNvPr>
          <p:cNvGrpSpPr/>
          <p:nvPr userDrawn="1"/>
        </p:nvGrpSpPr>
        <p:grpSpPr>
          <a:xfrm>
            <a:off x="183191" y="5931736"/>
            <a:ext cx="2189495" cy="230400"/>
            <a:chOff x="173046" y="5653157"/>
            <a:chExt cx="2189495" cy="230400"/>
          </a:xfrm>
        </p:grpSpPr>
        <p:pic>
          <p:nvPicPr>
            <p:cNvPr id="13" name="Imagen 12" descr="Imagen que contiene dibujo&#10;&#10;Descripción generada automáticamente">
              <a:extLst>
                <a:ext uri="{FF2B5EF4-FFF2-40B4-BE49-F238E27FC236}">
                  <a16:creationId xmlns:a16="http://schemas.microsoft.com/office/drawing/2014/main" id="{B2CB6FF8-517F-4F0C-AFD4-3CD77A1CD2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3046" y="5653157"/>
              <a:ext cx="695342" cy="230400"/>
            </a:xfrm>
            <a:prstGeom prst="rect">
              <a:avLst/>
            </a:prstGeom>
          </p:spPr>
        </p:pic>
        <p:pic>
          <p:nvPicPr>
            <p:cNvPr id="14" name="Imagen 13" descr="Imagen que contiene dibujo&#10;&#10;Descripción generada automáticamente">
              <a:extLst>
                <a:ext uri="{FF2B5EF4-FFF2-40B4-BE49-F238E27FC236}">
                  <a16:creationId xmlns:a16="http://schemas.microsoft.com/office/drawing/2014/main" id="{8539D713-1132-4D40-8F65-3DE5E1FED6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9269" y="5653157"/>
              <a:ext cx="1203272" cy="230400"/>
            </a:xfrm>
            <a:prstGeom prst="rect">
              <a:avLst/>
            </a:prstGeom>
          </p:spPr>
        </p:pic>
      </p:grpSp>
      <p:sp>
        <p:nvSpPr>
          <p:cNvPr id="15" name="CuadroTexto 14">
            <a:extLst>
              <a:ext uri="{FF2B5EF4-FFF2-40B4-BE49-F238E27FC236}">
                <a16:creationId xmlns:a16="http://schemas.microsoft.com/office/drawing/2014/main" id="{E67050B7-2E10-4DC7-8123-9F9E370B4165}"/>
              </a:ext>
            </a:extLst>
          </p:cNvPr>
          <p:cNvSpPr txBox="1"/>
          <p:nvPr userDrawn="1"/>
        </p:nvSpPr>
        <p:spPr>
          <a:xfrm>
            <a:off x="2815905" y="5846881"/>
            <a:ext cx="6560190" cy="400110"/>
          </a:xfrm>
          <a:prstGeom prst="rect">
            <a:avLst/>
          </a:prstGeom>
          <a:noFill/>
        </p:spPr>
        <p:txBody>
          <a:bodyPr wrap="square" rtlCol="0">
            <a:spAutoFit/>
          </a:bodyPr>
          <a:lstStyle/>
          <a:p>
            <a:pPr algn="ctr"/>
            <a:r>
              <a:rPr lang="es-ES" sz="1000" dirty="0">
                <a:latin typeface="Arial" panose="020B0604020202020204" pitchFamily="34" charset="0"/>
                <a:cs typeface="Arial" panose="020B0604020202020204" pitchFamily="34" charset="0"/>
              </a:rPr>
              <a:t>FONDO EUROPEO DE DESENVOLVEMENTO REXIONAL </a:t>
            </a:r>
          </a:p>
          <a:p>
            <a:pPr algn="ctr"/>
            <a:r>
              <a:rPr lang="es-ES" sz="1000" i="1" dirty="0">
                <a:latin typeface="Arial" panose="020B0604020202020204" pitchFamily="34" charset="0"/>
                <a:cs typeface="Arial" panose="020B0604020202020204" pitchFamily="34" charset="0"/>
              </a:rPr>
              <a:t>“</a:t>
            </a:r>
            <a:r>
              <a:rPr lang="es-ES" sz="1000" i="1" dirty="0" err="1">
                <a:latin typeface="Arial" panose="020B0604020202020204" pitchFamily="34" charset="0"/>
                <a:cs typeface="Arial" panose="020B0604020202020204" pitchFamily="34" charset="0"/>
              </a:rPr>
              <a:t>Unha</a:t>
            </a:r>
            <a:r>
              <a:rPr lang="es-ES" sz="1000" i="1" dirty="0">
                <a:latin typeface="Arial" panose="020B0604020202020204" pitchFamily="34" charset="0"/>
                <a:cs typeface="Arial" panose="020B0604020202020204" pitchFamily="34" charset="0"/>
              </a:rPr>
              <a:t> </a:t>
            </a:r>
            <a:r>
              <a:rPr lang="es-ES" sz="1000" i="1" dirty="0" err="1">
                <a:latin typeface="Arial" panose="020B0604020202020204" pitchFamily="34" charset="0"/>
                <a:cs typeface="Arial" panose="020B0604020202020204" pitchFamily="34" charset="0"/>
              </a:rPr>
              <a:t>maneira</a:t>
            </a:r>
            <a:r>
              <a:rPr lang="es-ES" sz="1000" i="1" dirty="0">
                <a:latin typeface="Arial" panose="020B0604020202020204" pitchFamily="34" charset="0"/>
                <a:cs typeface="Arial" panose="020B0604020202020204" pitchFamily="34" charset="0"/>
              </a:rPr>
              <a:t> de </a:t>
            </a:r>
            <a:r>
              <a:rPr lang="es-ES" sz="1000" i="1" dirty="0" err="1">
                <a:latin typeface="Arial" panose="020B0604020202020204" pitchFamily="34" charset="0"/>
                <a:cs typeface="Arial" panose="020B0604020202020204" pitchFamily="34" charset="0"/>
              </a:rPr>
              <a:t>facer</a:t>
            </a:r>
            <a:r>
              <a:rPr lang="es-ES" sz="1000" i="1" dirty="0">
                <a:latin typeface="Arial" panose="020B0604020202020204" pitchFamily="34" charset="0"/>
                <a:cs typeface="Arial" panose="020B0604020202020204" pitchFamily="34" charset="0"/>
              </a:rPr>
              <a:t> Europa"</a:t>
            </a:r>
          </a:p>
        </p:txBody>
      </p:sp>
    </p:spTree>
    <p:extLst>
      <p:ext uri="{BB962C8B-B14F-4D97-AF65-F5344CB8AC3E}">
        <p14:creationId xmlns:p14="http://schemas.microsoft.com/office/powerpoint/2010/main" val="185923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66101B6-4581-4041-9F98-17173BB246AC}"/>
              </a:ext>
            </a:extLst>
          </p:cNvPr>
          <p:cNvSpPr>
            <a:spLocks noGrp="1"/>
          </p:cNvSpPr>
          <p:nvPr>
            <p:ph type="subTitle" idx="1"/>
          </p:nvPr>
        </p:nvSpPr>
        <p:spPr>
          <a:xfrm>
            <a:off x="838201" y="2432828"/>
            <a:ext cx="1051559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9" name="Título 8">
            <a:extLst>
              <a:ext uri="{FF2B5EF4-FFF2-40B4-BE49-F238E27FC236}">
                <a16:creationId xmlns:a16="http://schemas.microsoft.com/office/drawing/2014/main" id="{9F9768C6-B10B-4D28-A4A0-90541B78E596}"/>
              </a:ext>
            </a:extLst>
          </p:cNvPr>
          <p:cNvSpPr>
            <a:spLocks noGrp="1"/>
          </p:cNvSpPr>
          <p:nvPr>
            <p:ph type="title"/>
          </p:nvPr>
        </p:nvSpPr>
        <p:spPr/>
        <p:txBody>
          <a:bodyPr>
            <a:noAutofit/>
          </a:bodyPr>
          <a:lstStyle>
            <a:lvl1pPr>
              <a:defRPr sz="2800"/>
            </a:lvl1pPr>
          </a:lstStyle>
          <a:p>
            <a:r>
              <a:rPr lang="es-ES" dirty="0"/>
              <a:t>Haga clic para modificar el estilo de título del patrón</a:t>
            </a:r>
          </a:p>
        </p:txBody>
      </p:sp>
    </p:spTree>
    <p:extLst>
      <p:ext uri="{BB962C8B-B14F-4D97-AF65-F5344CB8AC3E}">
        <p14:creationId xmlns:p14="http://schemas.microsoft.com/office/powerpoint/2010/main" val="51201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66101B6-4581-4041-9F98-17173BB246AC}"/>
              </a:ext>
            </a:extLst>
          </p:cNvPr>
          <p:cNvSpPr>
            <a:spLocks noGrp="1"/>
          </p:cNvSpPr>
          <p:nvPr>
            <p:ph type="subTitle" idx="1"/>
          </p:nvPr>
        </p:nvSpPr>
        <p:spPr>
          <a:xfrm>
            <a:off x="838201" y="2432828"/>
            <a:ext cx="1051559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9" name="Título 8">
            <a:extLst>
              <a:ext uri="{FF2B5EF4-FFF2-40B4-BE49-F238E27FC236}">
                <a16:creationId xmlns:a16="http://schemas.microsoft.com/office/drawing/2014/main" id="{9F9768C6-B10B-4D28-A4A0-90541B78E596}"/>
              </a:ext>
            </a:extLst>
          </p:cNvPr>
          <p:cNvSpPr>
            <a:spLocks noGrp="1"/>
          </p:cNvSpPr>
          <p:nvPr>
            <p:ph type="title"/>
          </p:nvPr>
        </p:nvSpPr>
        <p:spPr/>
        <p:txBody>
          <a:bodyPr>
            <a:noAutofit/>
          </a:bodyPr>
          <a:lstStyle>
            <a:lvl1pPr>
              <a:defRPr sz="2800"/>
            </a:lvl1pPr>
          </a:lstStyle>
          <a:p>
            <a:r>
              <a:rPr lang="es-ES" dirty="0"/>
              <a:t>Haga clic para modificar el estilo de título del patrón</a:t>
            </a:r>
          </a:p>
        </p:txBody>
      </p:sp>
    </p:spTree>
    <p:extLst>
      <p:ext uri="{BB962C8B-B14F-4D97-AF65-F5344CB8AC3E}">
        <p14:creationId xmlns:p14="http://schemas.microsoft.com/office/powerpoint/2010/main" val="157242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66101B6-4581-4041-9F98-17173BB246AC}"/>
              </a:ext>
            </a:extLst>
          </p:cNvPr>
          <p:cNvSpPr>
            <a:spLocks noGrp="1"/>
          </p:cNvSpPr>
          <p:nvPr>
            <p:ph type="subTitle" idx="1"/>
          </p:nvPr>
        </p:nvSpPr>
        <p:spPr>
          <a:xfrm>
            <a:off x="838201" y="2432828"/>
            <a:ext cx="1051559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9" name="Título 8">
            <a:extLst>
              <a:ext uri="{FF2B5EF4-FFF2-40B4-BE49-F238E27FC236}">
                <a16:creationId xmlns:a16="http://schemas.microsoft.com/office/drawing/2014/main" id="{9F9768C6-B10B-4D28-A4A0-90541B78E596}"/>
              </a:ext>
            </a:extLst>
          </p:cNvPr>
          <p:cNvSpPr>
            <a:spLocks noGrp="1"/>
          </p:cNvSpPr>
          <p:nvPr>
            <p:ph type="title"/>
          </p:nvPr>
        </p:nvSpPr>
        <p:spPr/>
        <p:txBody>
          <a:bodyPr>
            <a:noAutofit/>
          </a:bodyPr>
          <a:lstStyle>
            <a:lvl1pPr>
              <a:defRPr sz="2800"/>
            </a:lvl1pPr>
          </a:lstStyle>
          <a:p>
            <a:r>
              <a:rPr lang="es-ES" dirty="0"/>
              <a:t>Haga clic para modificar el estilo de título del patrón</a:t>
            </a:r>
          </a:p>
        </p:txBody>
      </p:sp>
    </p:spTree>
    <p:extLst>
      <p:ext uri="{BB962C8B-B14F-4D97-AF65-F5344CB8AC3E}">
        <p14:creationId xmlns:p14="http://schemas.microsoft.com/office/powerpoint/2010/main" val="33866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66101B6-4581-4041-9F98-17173BB246AC}"/>
              </a:ext>
            </a:extLst>
          </p:cNvPr>
          <p:cNvSpPr>
            <a:spLocks noGrp="1"/>
          </p:cNvSpPr>
          <p:nvPr>
            <p:ph type="subTitle" idx="1"/>
          </p:nvPr>
        </p:nvSpPr>
        <p:spPr>
          <a:xfrm>
            <a:off x="838201" y="2432828"/>
            <a:ext cx="1051559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9" name="Título 8">
            <a:extLst>
              <a:ext uri="{FF2B5EF4-FFF2-40B4-BE49-F238E27FC236}">
                <a16:creationId xmlns:a16="http://schemas.microsoft.com/office/drawing/2014/main" id="{9F9768C6-B10B-4D28-A4A0-90541B78E596}"/>
              </a:ext>
            </a:extLst>
          </p:cNvPr>
          <p:cNvSpPr>
            <a:spLocks noGrp="1"/>
          </p:cNvSpPr>
          <p:nvPr>
            <p:ph type="title"/>
          </p:nvPr>
        </p:nvSpPr>
        <p:spPr/>
        <p:txBody>
          <a:bodyPr>
            <a:noAutofit/>
          </a:bodyPr>
          <a:lstStyle>
            <a:lvl1pPr>
              <a:defRPr sz="2800"/>
            </a:lvl1pPr>
          </a:lstStyle>
          <a:p>
            <a:r>
              <a:rPr lang="es-ES" dirty="0"/>
              <a:t>Haga clic para modificar el estilo de título del patrón</a:t>
            </a:r>
          </a:p>
        </p:txBody>
      </p:sp>
    </p:spTree>
    <p:extLst>
      <p:ext uri="{BB962C8B-B14F-4D97-AF65-F5344CB8AC3E}">
        <p14:creationId xmlns:p14="http://schemas.microsoft.com/office/powerpoint/2010/main" val="102018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l="-4000" r="-4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967DF4-CE87-4C90-9D06-BDF901DF7EC8}"/>
              </a:ext>
            </a:extLst>
          </p:cNvPr>
          <p:cNvSpPr>
            <a:spLocks noGrp="1"/>
          </p:cNvSpPr>
          <p:nvPr>
            <p:ph type="title"/>
          </p:nvPr>
        </p:nvSpPr>
        <p:spPr>
          <a:xfrm>
            <a:off x="838200" y="1413164"/>
            <a:ext cx="10515600" cy="983786"/>
          </a:xfrm>
          <a:prstGeom prst="rect">
            <a:avLst/>
          </a:prstGeom>
        </p:spPr>
        <p:txBody>
          <a:bodyPr vert="horz" lIns="91440" tIns="45720" rIns="91440" bIns="45720" rtlCol="0" anchor="ctr">
            <a:normAutofit/>
          </a:bodyPr>
          <a:lstStyle/>
          <a:p>
            <a:r>
              <a:rPr lang="es-ES" dirty="0"/>
              <a:t>Título presentación</a:t>
            </a:r>
          </a:p>
        </p:txBody>
      </p:sp>
      <p:sp>
        <p:nvSpPr>
          <p:cNvPr id="3" name="Marcador de texto 2">
            <a:extLst>
              <a:ext uri="{FF2B5EF4-FFF2-40B4-BE49-F238E27FC236}">
                <a16:creationId xmlns:a16="http://schemas.microsoft.com/office/drawing/2014/main" id="{0081B408-71F0-4C2F-B356-BBC8912C04CF}"/>
              </a:ext>
            </a:extLst>
          </p:cNvPr>
          <p:cNvSpPr>
            <a:spLocks noGrp="1"/>
          </p:cNvSpPr>
          <p:nvPr>
            <p:ph type="body" idx="1"/>
          </p:nvPr>
        </p:nvSpPr>
        <p:spPr>
          <a:xfrm>
            <a:off x="838200" y="2396954"/>
            <a:ext cx="10515600" cy="1784351"/>
          </a:xfrm>
          <a:prstGeom prst="rect">
            <a:avLst/>
          </a:prstGeom>
        </p:spPr>
        <p:txBody>
          <a:bodyPr vert="horz" lIns="91440" tIns="45720" rIns="91440" bIns="45720" rtlCol="0">
            <a:normAutofit/>
          </a:bodyPr>
          <a:lstStyle/>
          <a:p>
            <a:pPr lvl="0"/>
            <a:r>
              <a:rPr lang="es-ES" dirty="0"/>
              <a:t>Subtítulo presentación</a:t>
            </a:r>
          </a:p>
        </p:txBody>
      </p:sp>
      <p:pic>
        <p:nvPicPr>
          <p:cNvPr id="13" name="Imagen 12" descr="Imagen que contiene rojo, reloj, azul&#10;&#10;Descripción generada automáticamente">
            <a:extLst>
              <a:ext uri="{FF2B5EF4-FFF2-40B4-BE49-F238E27FC236}">
                <a16:creationId xmlns:a16="http://schemas.microsoft.com/office/drawing/2014/main" id="{D8BCC8F0-DCD3-4CD0-AA78-2CF19C09FA2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8800" y="190800"/>
            <a:ext cx="3642433" cy="464400"/>
          </a:xfrm>
          <a:prstGeom prst="rect">
            <a:avLst/>
          </a:prstGeom>
        </p:spPr>
      </p:pic>
      <p:pic>
        <p:nvPicPr>
          <p:cNvPr id="15" name="Imagen 14">
            <a:extLst>
              <a:ext uri="{FF2B5EF4-FFF2-40B4-BE49-F238E27FC236}">
                <a16:creationId xmlns:a16="http://schemas.microsoft.com/office/drawing/2014/main" id="{91C46195-42F8-4D1B-B140-70C7DC30306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311907"/>
            <a:ext cx="12192000" cy="546093"/>
          </a:xfrm>
          <a:prstGeom prst="rect">
            <a:avLst/>
          </a:prstGeom>
        </p:spPr>
      </p:pic>
    </p:spTree>
    <p:extLst>
      <p:ext uri="{BB962C8B-B14F-4D97-AF65-F5344CB8AC3E}">
        <p14:creationId xmlns:p14="http://schemas.microsoft.com/office/powerpoint/2010/main" val="13893592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2" r:id="rId5"/>
    <p:sldLayoutId id="2147483734" r:id="rId6"/>
    <p:sldLayoutId id="2147483747" r:id="rId7"/>
    <p:sldLayoutId id="2147483760" r:id="rId8"/>
    <p:sldLayoutId id="2147483773" r:id="rId9"/>
    <p:sldLayoutId id="2147483786" r:id="rId10"/>
  </p:sldLayoutIdLst>
  <p:txStyles>
    <p:title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DE7BEE5-9B4F-2D4A-B0A1-4372EDF6B73A}"/>
              </a:ext>
            </a:extLst>
          </p:cNvPr>
          <p:cNvSpPr txBox="1">
            <a:spLocks/>
          </p:cNvSpPr>
          <p:nvPr/>
        </p:nvSpPr>
        <p:spPr>
          <a:xfrm>
            <a:off x="435426" y="1884556"/>
            <a:ext cx="11321142" cy="10110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Ab Initio Coupling of Jets to Collective Flow </a:t>
            </a:r>
            <a:endParaRPr lang="ru-RU"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in the Opacity Expansion Approach</a:t>
            </a:r>
          </a:p>
        </p:txBody>
      </p:sp>
      <p:sp>
        <p:nvSpPr>
          <p:cNvPr id="11" name="Text Placeholder 12">
            <a:extLst>
              <a:ext uri="{FF2B5EF4-FFF2-40B4-BE49-F238E27FC236}">
                <a16:creationId xmlns:a16="http://schemas.microsoft.com/office/drawing/2014/main" id="{322A113D-680D-B345-8276-90A8D282F7A2}"/>
              </a:ext>
            </a:extLst>
          </p:cNvPr>
          <p:cNvSpPr txBox="1">
            <a:spLocks/>
          </p:cNvSpPr>
          <p:nvPr/>
        </p:nvSpPr>
        <p:spPr>
          <a:xfrm>
            <a:off x="3695697" y="3074254"/>
            <a:ext cx="4800600" cy="369332"/>
          </a:xfrm>
          <a:prstGeom prst="rect">
            <a:avLst/>
          </a:prstGeom>
        </p:spPr>
        <p:txBody>
          <a:bodyPr vert="horz" lIns="91440" tIns="45720" rIns="91440" bIns="45720" rtlCol="0" anchor="t">
            <a:noAutofit/>
          </a:bodyPr>
          <a:lstStyle>
            <a:lvl1pPr marL="0" marR="0" indent="0" algn="ctr" defTabSz="914400" rtl="0" eaLnBrk="1" fontAlgn="auto" latinLnBrk="0" hangingPunct="1">
              <a:lnSpc>
                <a:spcPct val="100000"/>
              </a:lnSpc>
              <a:spcBef>
                <a:spcPts val="0"/>
              </a:spcBef>
              <a:spcAft>
                <a:spcPts val="0"/>
              </a:spcAft>
              <a:buClr>
                <a:srgbClr val="F4B834"/>
              </a:buClr>
              <a:buSzPct val="100000"/>
              <a:buFont typeface="Wingdings" pitchFamily="2" charset="2"/>
              <a:buNone/>
              <a:tabLst/>
              <a:defRPr kumimoji="0" lang="en-US" sz="2000" b="0" i="0" u="none" strike="noStrike" kern="1200" cap="none" spc="0" normalizeH="0" baseline="0" noProof="0">
                <a:ln>
                  <a:noFill/>
                </a:ln>
                <a:solidFill>
                  <a:schemeClr val="tx1"/>
                </a:solidFill>
                <a:effectLst/>
                <a:uLnTx/>
                <a:uFillTx/>
                <a:latin typeface="+mn-lt"/>
                <a:ea typeface="+mn-ea"/>
                <a:cs typeface="Arial" pitchFamily="34" charset="0"/>
              </a:defRPr>
            </a:lvl1pPr>
            <a:lvl2pPr marL="344488" marR="0" indent="0" algn="ctr" defTabSz="914400" rtl="0" eaLnBrk="1" fontAlgn="auto" latinLnBrk="0" hangingPunct="1">
              <a:lnSpc>
                <a:spcPct val="100000"/>
              </a:lnSpc>
              <a:spcBef>
                <a:spcPts val="600"/>
              </a:spcBef>
              <a:spcAft>
                <a:spcPts val="0"/>
              </a:spcAft>
              <a:buClr>
                <a:srgbClr val="F4B834"/>
              </a:buClr>
              <a:buSzPct val="100000"/>
              <a:buFont typeface="Arial" panose="020B0604020202020204" pitchFamily="34" charset="0"/>
              <a:buNone/>
              <a:tabLst/>
              <a:defRPr sz="2400" kern="1200" baseline="0">
                <a:solidFill>
                  <a:schemeClr val="tx1"/>
                </a:solidFill>
                <a:latin typeface="Arial" pitchFamily="34" charset="0"/>
                <a:ea typeface="+mn-ea"/>
                <a:cs typeface="Arial" pitchFamily="34" charset="0"/>
              </a:defRPr>
            </a:lvl2pPr>
            <a:lvl3pPr marL="681037" marR="0" indent="0" algn="ctr" defTabSz="914400" rtl="0" eaLnBrk="1" fontAlgn="auto" latinLnBrk="0" hangingPunct="1">
              <a:lnSpc>
                <a:spcPct val="100000"/>
              </a:lnSpc>
              <a:spcBef>
                <a:spcPts val="600"/>
              </a:spcBef>
              <a:spcAft>
                <a:spcPts val="0"/>
              </a:spcAft>
              <a:buClr>
                <a:srgbClr val="F4B834"/>
              </a:buClr>
              <a:buSzPct val="100000"/>
              <a:buFont typeface="Wingdings" panose="05000000000000000000" pitchFamily="2" charset="2"/>
              <a:buNone/>
              <a:tabLst/>
              <a:defRPr sz="2400" kern="1200">
                <a:solidFill>
                  <a:schemeClr val="tx1"/>
                </a:solidFill>
                <a:latin typeface="+mn-lt"/>
                <a:ea typeface="+mn-ea"/>
                <a:cs typeface="+mn-cs"/>
              </a:defRPr>
            </a:lvl3pPr>
            <a:lvl4pPr marL="1031875" marR="0" indent="0" algn="ctr" defTabSz="914400" rtl="0" eaLnBrk="1" fontAlgn="auto" latinLnBrk="0" hangingPunct="1">
              <a:lnSpc>
                <a:spcPct val="100000"/>
              </a:lnSpc>
              <a:spcBef>
                <a:spcPts val="600"/>
              </a:spcBef>
              <a:spcAft>
                <a:spcPts val="0"/>
              </a:spcAft>
              <a:buClr>
                <a:srgbClr val="F4B834"/>
              </a:buClr>
              <a:buSzPct val="100000"/>
              <a:buFont typeface="Arial" panose="020B0604020202020204" pitchFamily="34" charset="0"/>
              <a:buNone/>
              <a:tabLst/>
              <a:defRPr sz="2400" kern="1200">
                <a:solidFill>
                  <a:schemeClr val="tx1"/>
                </a:solidFill>
                <a:latin typeface="+mn-lt"/>
                <a:ea typeface="+mn-ea"/>
                <a:cs typeface="+mn-cs"/>
              </a:defRPr>
            </a:lvl4pPr>
            <a:lvl5pPr marL="1604963" marR="0" indent="0" algn="ctr" defTabSz="914400" rtl="0" eaLnBrk="1" fontAlgn="auto" latinLnBrk="0" hangingPunct="1">
              <a:lnSpc>
                <a:spcPct val="100000"/>
              </a:lnSpc>
              <a:spcBef>
                <a:spcPts val="600"/>
              </a:spcBef>
              <a:spcAft>
                <a:spcPts val="0"/>
              </a:spcAft>
              <a:buClr>
                <a:srgbClr val="F4B834"/>
              </a:buClr>
              <a:buSzTx/>
              <a:buFont typeface="Wingdings" panose="05000000000000000000" pitchFamily="2" charset="2"/>
              <a:buNone/>
              <a:tabLst/>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rPr>
              <a:t>Andrey Sadofyev</a:t>
            </a:r>
          </a:p>
        </p:txBody>
      </p:sp>
      <p:sp>
        <p:nvSpPr>
          <p:cNvPr id="12" name="TextBox 11">
            <a:extLst>
              <a:ext uri="{FF2B5EF4-FFF2-40B4-BE49-F238E27FC236}">
                <a16:creationId xmlns:a16="http://schemas.microsoft.com/office/drawing/2014/main" id="{12FE4514-D9D2-5D4C-9471-4B111BD54B78}"/>
              </a:ext>
            </a:extLst>
          </p:cNvPr>
          <p:cNvSpPr txBox="1"/>
          <p:nvPr/>
        </p:nvSpPr>
        <p:spPr>
          <a:xfrm>
            <a:off x="4713920" y="3622240"/>
            <a:ext cx="2863541"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IGFAE (USC) and ITEP</a:t>
            </a:r>
          </a:p>
        </p:txBody>
      </p:sp>
      <p:sp>
        <p:nvSpPr>
          <p:cNvPr id="13" name="TextBox 12">
            <a:extLst>
              <a:ext uri="{FF2B5EF4-FFF2-40B4-BE49-F238E27FC236}">
                <a16:creationId xmlns:a16="http://schemas.microsoft.com/office/drawing/2014/main" id="{0BC4A752-D177-7E45-82F4-4C0274CD5E05}"/>
              </a:ext>
            </a:extLst>
          </p:cNvPr>
          <p:cNvSpPr txBox="1"/>
          <p:nvPr/>
        </p:nvSpPr>
        <p:spPr>
          <a:xfrm>
            <a:off x="3832077" y="5869305"/>
            <a:ext cx="452784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 collaboration with M. Sievert and I. </a:t>
            </a:r>
            <a:r>
              <a:rPr lang="en-US" dirty="0" err="1">
                <a:latin typeface="Arial" panose="020B0604020202020204" pitchFamily="34" charset="0"/>
                <a:cs typeface="Arial" panose="020B0604020202020204" pitchFamily="34" charset="0"/>
              </a:rPr>
              <a:t>Vitev</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7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2651C14-D22C-BA48-A4B7-2987F492ABFE}"/>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Color Potential</a:t>
            </a:r>
          </a:p>
        </p:txBody>
      </p:sp>
      <p:sp>
        <p:nvSpPr>
          <p:cNvPr id="8" name="TextBox 7">
            <a:extLst>
              <a:ext uri="{FF2B5EF4-FFF2-40B4-BE49-F238E27FC236}">
                <a16:creationId xmlns:a16="http://schemas.microsoft.com/office/drawing/2014/main" id="{367685EA-EF5E-D940-A627-1337685EC927}"/>
              </a:ext>
            </a:extLst>
          </p:cNvPr>
          <p:cNvSpPr txBox="1"/>
          <p:nvPr/>
        </p:nvSpPr>
        <p:spPr>
          <a:xfrm>
            <a:off x="8595360" y="4336869"/>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44026352-B586-5341-823A-77D343698070}"/>
              </a:ext>
            </a:extLst>
          </p:cNvPr>
          <p:cNvSpPr txBox="1"/>
          <p:nvPr/>
        </p:nvSpPr>
        <p:spPr>
          <a:xfrm>
            <a:off x="7492755" y="5598084"/>
            <a:ext cx="2191626" cy="307777"/>
          </a:xfrm>
          <a:prstGeom prst="rect">
            <a:avLst/>
          </a:prstGeom>
          <a:noFill/>
        </p:spPr>
        <p:txBody>
          <a:bodyPr wrap="none" rtlCol="0">
            <a:spAutoFit/>
          </a:bodyPr>
          <a:lstStyle/>
          <a:p>
            <a:r>
              <a:rPr lang="en-US" sz="1400" b="1" dirty="0">
                <a:solidFill>
                  <a:srgbClr val="00408C"/>
                </a:solidFill>
                <a:latin typeface="Arial" panose="020B0604020202020204" pitchFamily="34" charset="0"/>
                <a:cs typeface="Arial" panose="020B0604020202020204" pitchFamily="34" charset="0"/>
              </a:rPr>
              <a:t>finite energy transfer!!!</a:t>
            </a:r>
          </a:p>
        </p:txBody>
      </p:sp>
      <p:sp>
        <p:nvSpPr>
          <p:cNvPr id="12" name="TextBox 11">
            <a:extLst>
              <a:ext uri="{FF2B5EF4-FFF2-40B4-BE49-F238E27FC236}">
                <a16:creationId xmlns:a16="http://schemas.microsoft.com/office/drawing/2014/main" id="{BF441677-FAD4-D64A-AE13-23FB3656C361}"/>
              </a:ext>
            </a:extLst>
          </p:cNvPr>
          <p:cNvSpPr txBox="1"/>
          <p:nvPr/>
        </p:nvSpPr>
        <p:spPr>
          <a:xfrm>
            <a:off x="6373437" y="4241627"/>
            <a:ext cx="4443845" cy="307777"/>
          </a:xfrm>
          <a:prstGeom prst="rect">
            <a:avLst/>
          </a:prstGeom>
          <a:noFill/>
        </p:spPr>
        <p:txBody>
          <a:bodyPr wrap="none" rtlCol="0">
            <a:spAutoFit/>
          </a:bodyPr>
          <a:lstStyle/>
          <a:p>
            <a:r>
              <a:rPr lang="en-US" sz="1400" b="1" dirty="0">
                <a:solidFill>
                  <a:srgbClr val="00408C"/>
                </a:solidFill>
                <a:latin typeface="Arial" panose="020B0604020202020204" pitchFamily="34" charset="0"/>
                <a:cs typeface="Arial" panose="020B0604020202020204" pitchFamily="34" charset="0"/>
              </a:rPr>
              <a:t>the four-vector of the fluid non-relativistic velocity</a:t>
            </a:r>
          </a:p>
        </p:txBody>
      </p:sp>
      <p:pic>
        <p:nvPicPr>
          <p:cNvPr id="14" name="Picture 13">
            <a:extLst>
              <a:ext uri="{FF2B5EF4-FFF2-40B4-BE49-F238E27FC236}">
                <a16:creationId xmlns:a16="http://schemas.microsoft.com/office/drawing/2014/main" id="{6DD19598-6EF7-3047-9CBD-CBDD15B57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748" y="1506462"/>
            <a:ext cx="4150501" cy="2587959"/>
          </a:xfrm>
          <a:prstGeom prst="rect">
            <a:avLst/>
          </a:prstGeom>
        </p:spPr>
      </p:pic>
      <p:pic>
        <p:nvPicPr>
          <p:cNvPr id="15" name="Picture 14">
            <a:extLst>
              <a:ext uri="{FF2B5EF4-FFF2-40B4-BE49-F238E27FC236}">
                <a16:creationId xmlns:a16="http://schemas.microsoft.com/office/drawing/2014/main" id="{AF0A4FB9-81C8-094C-9CB7-D61AE63B73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21660" y="4578656"/>
            <a:ext cx="6772331" cy="933883"/>
          </a:xfrm>
          <a:prstGeom prst="rect">
            <a:avLst/>
          </a:prstGeom>
        </p:spPr>
      </p:pic>
      <p:cxnSp>
        <p:nvCxnSpPr>
          <p:cNvPr id="16" name="Straight Arrow Connector 15">
            <a:extLst>
              <a:ext uri="{FF2B5EF4-FFF2-40B4-BE49-F238E27FC236}">
                <a16:creationId xmlns:a16="http://schemas.microsoft.com/office/drawing/2014/main" id="{8F5B0297-F367-B049-80C2-EA2A0B7DD4D3}"/>
              </a:ext>
            </a:extLst>
          </p:cNvPr>
          <p:cNvCxnSpPr>
            <a:cxnSpLocks/>
          </p:cNvCxnSpPr>
          <p:nvPr/>
        </p:nvCxnSpPr>
        <p:spPr>
          <a:xfrm flipV="1">
            <a:off x="8436009" y="5266944"/>
            <a:ext cx="0" cy="294565"/>
          </a:xfrm>
          <a:prstGeom prst="straightConnector1">
            <a:avLst/>
          </a:prstGeom>
          <a:ln w="25400">
            <a:solidFill>
              <a:srgbClr val="00408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BBF9E91-7E97-E34D-8697-D5E57A45174A}"/>
              </a:ext>
            </a:extLst>
          </p:cNvPr>
          <p:cNvCxnSpPr>
            <a:cxnSpLocks/>
          </p:cNvCxnSpPr>
          <p:nvPr/>
        </p:nvCxnSpPr>
        <p:spPr>
          <a:xfrm flipH="1">
            <a:off x="5889663" y="4475117"/>
            <a:ext cx="412670" cy="148573"/>
          </a:xfrm>
          <a:prstGeom prst="straightConnector1">
            <a:avLst/>
          </a:prstGeom>
          <a:ln w="25400">
            <a:solidFill>
              <a:srgbClr val="00408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56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1B8B363-CC9A-454F-86BB-7C75A542DE4D}"/>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Jet Broadening</a:t>
            </a:r>
          </a:p>
        </p:txBody>
      </p:sp>
      <p:pic>
        <p:nvPicPr>
          <p:cNvPr id="4" name="Picture 3">
            <a:extLst>
              <a:ext uri="{FF2B5EF4-FFF2-40B4-BE49-F238E27FC236}">
                <a16:creationId xmlns:a16="http://schemas.microsoft.com/office/drawing/2014/main" id="{F71312DE-C3FA-6644-8433-02328E813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803" y="1432262"/>
            <a:ext cx="3873500" cy="1866900"/>
          </a:xfrm>
          <a:prstGeom prst="rect">
            <a:avLst/>
          </a:prstGeom>
        </p:spPr>
      </p:pic>
      <p:pic>
        <p:nvPicPr>
          <p:cNvPr id="6" name="Picture 5">
            <a:extLst>
              <a:ext uri="{FF2B5EF4-FFF2-40B4-BE49-F238E27FC236}">
                <a16:creationId xmlns:a16="http://schemas.microsoft.com/office/drawing/2014/main" id="{78503CB4-9AE8-D248-ABB0-8B595122B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98" y="1432262"/>
            <a:ext cx="3949700" cy="2019300"/>
          </a:xfrm>
          <a:prstGeom prst="rect">
            <a:avLst/>
          </a:prstGeom>
        </p:spPr>
      </p:pic>
      <p:pic>
        <p:nvPicPr>
          <p:cNvPr id="3" name="Picture 2">
            <a:extLst>
              <a:ext uri="{FF2B5EF4-FFF2-40B4-BE49-F238E27FC236}">
                <a16:creationId xmlns:a16="http://schemas.microsoft.com/office/drawing/2014/main" id="{55D51FCF-E483-3340-B138-1F2DBC8F4A47}"/>
              </a:ext>
            </a:extLst>
          </p:cNvPr>
          <p:cNvPicPr>
            <a:picLocks noChangeAspect="1"/>
          </p:cNvPicPr>
          <p:nvPr/>
        </p:nvPicPr>
        <p:blipFill>
          <a:blip r:embed="rId4"/>
          <a:stretch>
            <a:fillRect/>
          </a:stretch>
        </p:blipFill>
        <p:spPr>
          <a:xfrm>
            <a:off x="1184721" y="4235401"/>
            <a:ext cx="9822558" cy="1072770"/>
          </a:xfrm>
          <a:prstGeom prst="rect">
            <a:avLst/>
          </a:prstGeom>
        </p:spPr>
      </p:pic>
      <p:sp>
        <p:nvSpPr>
          <p:cNvPr id="5" name="TextBox 4">
            <a:extLst>
              <a:ext uri="{FF2B5EF4-FFF2-40B4-BE49-F238E27FC236}">
                <a16:creationId xmlns:a16="http://schemas.microsoft.com/office/drawing/2014/main" id="{3A380AB3-0793-F54A-9E0E-F15B2687D612}"/>
              </a:ext>
            </a:extLst>
          </p:cNvPr>
          <p:cNvSpPr txBox="1"/>
          <p:nvPr/>
        </p:nvSpPr>
        <p:spPr>
          <a:xfrm>
            <a:off x="3685396" y="5701998"/>
            <a:ext cx="2856872" cy="307777"/>
          </a:xfrm>
          <a:prstGeom prst="rect">
            <a:avLst/>
          </a:prstGeom>
          <a:noFill/>
        </p:spPr>
        <p:txBody>
          <a:bodyPr wrap="none" rtlCol="0">
            <a:spAutoFit/>
          </a:bodyPr>
          <a:lstStyle/>
          <a:p>
            <a:r>
              <a:rPr lang="en-US" sz="1400" b="1" dirty="0">
                <a:solidFill>
                  <a:srgbClr val="00408C"/>
                </a:solidFill>
                <a:latin typeface="Arial" panose="020B0604020202020204" pitchFamily="34" charset="0"/>
                <a:cs typeface="Arial" panose="020B0604020202020204" pitchFamily="34" charset="0"/>
              </a:rPr>
              <a:t>elastic scattering cross section</a:t>
            </a:r>
          </a:p>
        </p:txBody>
      </p:sp>
      <p:sp>
        <p:nvSpPr>
          <p:cNvPr id="8" name="TextBox 7">
            <a:extLst>
              <a:ext uri="{FF2B5EF4-FFF2-40B4-BE49-F238E27FC236}">
                <a16:creationId xmlns:a16="http://schemas.microsoft.com/office/drawing/2014/main" id="{B3B918CE-6346-2E43-843E-18FD0C00DF08}"/>
              </a:ext>
            </a:extLst>
          </p:cNvPr>
          <p:cNvSpPr txBox="1"/>
          <p:nvPr/>
        </p:nvSpPr>
        <p:spPr>
          <a:xfrm>
            <a:off x="5170104" y="3583338"/>
            <a:ext cx="185178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the static case:</a:t>
            </a:r>
          </a:p>
        </p:txBody>
      </p:sp>
      <p:pic>
        <p:nvPicPr>
          <p:cNvPr id="11" name="Picture 10">
            <a:extLst>
              <a:ext uri="{FF2B5EF4-FFF2-40B4-BE49-F238E27FC236}">
                <a16:creationId xmlns:a16="http://schemas.microsoft.com/office/drawing/2014/main" id="{5C841772-1E10-5344-A0FE-66E0DA8D61D4}"/>
              </a:ext>
            </a:extLst>
          </p:cNvPr>
          <p:cNvPicPr>
            <a:picLocks noChangeAspect="1"/>
          </p:cNvPicPr>
          <p:nvPr/>
        </p:nvPicPr>
        <p:blipFill>
          <a:blip r:embed="rId5"/>
          <a:stretch>
            <a:fillRect/>
          </a:stretch>
        </p:blipFill>
        <p:spPr>
          <a:xfrm>
            <a:off x="9347420" y="171865"/>
            <a:ext cx="2695955" cy="588007"/>
          </a:xfrm>
          <a:prstGeom prst="rect">
            <a:avLst/>
          </a:prstGeom>
        </p:spPr>
      </p:pic>
      <p:sp>
        <p:nvSpPr>
          <p:cNvPr id="12" name="TextBox 11">
            <a:extLst>
              <a:ext uri="{FF2B5EF4-FFF2-40B4-BE49-F238E27FC236}">
                <a16:creationId xmlns:a16="http://schemas.microsoft.com/office/drawing/2014/main" id="{81BDEE8C-3A61-ED4C-9BB6-F1A02D785133}"/>
              </a:ext>
            </a:extLst>
          </p:cNvPr>
          <p:cNvSpPr txBox="1"/>
          <p:nvPr/>
        </p:nvSpPr>
        <p:spPr>
          <a:xfrm>
            <a:off x="10021174" y="759872"/>
            <a:ext cx="1348446"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color neutrality</a:t>
            </a:r>
          </a:p>
        </p:txBody>
      </p:sp>
      <p:cxnSp>
        <p:nvCxnSpPr>
          <p:cNvPr id="13" name="Straight Arrow Connector 12">
            <a:extLst>
              <a:ext uri="{FF2B5EF4-FFF2-40B4-BE49-F238E27FC236}">
                <a16:creationId xmlns:a16="http://schemas.microsoft.com/office/drawing/2014/main" id="{374C3CBE-659E-CA4D-91FA-BFF268CFEE91}"/>
              </a:ext>
            </a:extLst>
          </p:cNvPr>
          <p:cNvCxnSpPr>
            <a:cxnSpLocks/>
          </p:cNvCxnSpPr>
          <p:nvPr/>
        </p:nvCxnSpPr>
        <p:spPr>
          <a:xfrm flipV="1">
            <a:off x="5113832" y="5294103"/>
            <a:ext cx="0" cy="349213"/>
          </a:xfrm>
          <a:prstGeom prst="straightConnector1">
            <a:avLst/>
          </a:prstGeom>
          <a:ln w="25400">
            <a:solidFill>
              <a:srgbClr val="00408C"/>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547F9EF-AAC8-9F4A-B0D2-23634B01730F}"/>
              </a:ext>
            </a:extLst>
          </p:cNvPr>
          <p:cNvCxnSpPr>
            <a:cxnSpLocks/>
          </p:cNvCxnSpPr>
          <p:nvPr/>
        </p:nvCxnSpPr>
        <p:spPr>
          <a:xfrm flipH="1">
            <a:off x="2292893" y="4168623"/>
            <a:ext cx="178677" cy="133555"/>
          </a:xfrm>
          <a:prstGeom prst="straightConnector1">
            <a:avLst/>
          </a:prstGeom>
          <a:ln w="25400">
            <a:solidFill>
              <a:srgbClr val="00408C"/>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1AB973C-F2C5-FB4B-84F7-CC034EEDB73E}"/>
              </a:ext>
            </a:extLst>
          </p:cNvPr>
          <p:cNvSpPr txBox="1"/>
          <p:nvPr/>
        </p:nvSpPr>
        <p:spPr>
          <a:xfrm>
            <a:off x="2471570" y="3952670"/>
            <a:ext cx="2151551" cy="307777"/>
          </a:xfrm>
          <a:prstGeom prst="rect">
            <a:avLst/>
          </a:prstGeom>
          <a:noFill/>
        </p:spPr>
        <p:txBody>
          <a:bodyPr wrap="none" rtlCol="0">
            <a:spAutoFit/>
          </a:bodyPr>
          <a:lstStyle/>
          <a:p>
            <a:r>
              <a:rPr lang="en-US" sz="1400" b="1" dirty="0">
                <a:solidFill>
                  <a:srgbClr val="00408C"/>
                </a:solidFill>
                <a:latin typeface="Arial" panose="020B0604020202020204" pitchFamily="34" charset="0"/>
                <a:cs typeface="Arial" panose="020B0604020202020204" pitchFamily="34" charset="0"/>
              </a:rPr>
              <a:t>the 1st order in opacity</a:t>
            </a:r>
          </a:p>
        </p:txBody>
      </p:sp>
    </p:spTree>
    <p:extLst>
      <p:ext uri="{BB962C8B-B14F-4D97-AF65-F5344CB8AC3E}">
        <p14:creationId xmlns:p14="http://schemas.microsoft.com/office/powerpoint/2010/main" val="318547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1B8B363-CC9A-454F-86BB-7C75A542DE4D}"/>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Jet Broadening</a:t>
            </a:r>
          </a:p>
        </p:txBody>
      </p:sp>
      <p:sp>
        <p:nvSpPr>
          <p:cNvPr id="8" name="TextBox 7">
            <a:extLst>
              <a:ext uri="{FF2B5EF4-FFF2-40B4-BE49-F238E27FC236}">
                <a16:creationId xmlns:a16="http://schemas.microsoft.com/office/drawing/2014/main" id="{934116DF-510F-294A-BBF5-ABC2D0603DA6}"/>
              </a:ext>
            </a:extLst>
          </p:cNvPr>
          <p:cNvSpPr txBox="1"/>
          <p:nvPr/>
        </p:nvSpPr>
        <p:spPr>
          <a:xfrm>
            <a:off x="5471468" y="1211016"/>
            <a:ext cx="1249061"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with flow:</a:t>
            </a:r>
          </a:p>
        </p:txBody>
      </p:sp>
      <p:pic>
        <p:nvPicPr>
          <p:cNvPr id="11" name="Picture 10">
            <a:extLst>
              <a:ext uri="{FF2B5EF4-FFF2-40B4-BE49-F238E27FC236}">
                <a16:creationId xmlns:a16="http://schemas.microsoft.com/office/drawing/2014/main" id="{6E7E4DEB-DB72-A546-9D71-64CD67385C5F}"/>
              </a:ext>
            </a:extLst>
          </p:cNvPr>
          <p:cNvPicPr>
            <a:picLocks noChangeAspect="1"/>
          </p:cNvPicPr>
          <p:nvPr/>
        </p:nvPicPr>
        <p:blipFill>
          <a:blip r:embed="rId2"/>
          <a:stretch>
            <a:fillRect/>
          </a:stretch>
        </p:blipFill>
        <p:spPr>
          <a:xfrm>
            <a:off x="1579899" y="1858660"/>
            <a:ext cx="9032198" cy="1802199"/>
          </a:xfrm>
          <a:prstGeom prst="rect">
            <a:avLst/>
          </a:prstGeom>
        </p:spPr>
      </p:pic>
      <p:pic>
        <p:nvPicPr>
          <p:cNvPr id="12" name="Picture 11">
            <a:extLst>
              <a:ext uri="{FF2B5EF4-FFF2-40B4-BE49-F238E27FC236}">
                <a16:creationId xmlns:a16="http://schemas.microsoft.com/office/drawing/2014/main" id="{387649B9-DA97-0D43-BE77-F36E8835C5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87433" y="4126244"/>
            <a:ext cx="7017128" cy="1520740"/>
          </a:xfrm>
          <a:prstGeom prst="rect">
            <a:avLst/>
          </a:prstGeom>
        </p:spPr>
      </p:pic>
    </p:spTree>
    <p:extLst>
      <p:ext uri="{BB962C8B-B14F-4D97-AF65-F5344CB8AC3E}">
        <p14:creationId xmlns:p14="http://schemas.microsoft.com/office/powerpoint/2010/main" val="37286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1B8B363-CC9A-454F-86BB-7C75A542DE4D}"/>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Jet Broadening</a:t>
            </a:r>
          </a:p>
        </p:txBody>
      </p:sp>
      <p:sp>
        <p:nvSpPr>
          <p:cNvPr id="8" name="TextBox 7">
            <a:extLst>
              <a:ext uri="{FF2B5EF4-FFF2-40B4-BE49-F238E27FC236}">
                <a16:creationId xmlns:a16="http://schemas.microsoft.com/office/drawing/2014/main" id="{934116DF-510F-294A-BBF5-ABC2D0603DA6}"/>
              </a:ext>
            </a:extLst>
          </p:cNvPr>
          <p:cNvSpPr txBox="1"/>
          <p:nvPr/>
        </p:nvSpPr>
        <p:spPr>
          <a:xfrm>
            <a:off x="5471468" y="1211016"/>
            <a:ext cx="1249061"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with flow:</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4454F95-FB7C-814E-85D0-F4CC1C364797}"/>
                  </a:ext>
                </a:extLst>
              </p:cNvPr>
              <p:cNvSpPr txBox="1"/>
              <p:nvPr/>
            </p:nvSpPr>
            <p:spPr>
              <a:xfrm>
                <a:off x="1851540" y="3506404"/>
                <a:ext cx="8488916" cy="2183739"/>
              </a:xfrm>
              <a:prstGeom prst="rect">
                <a:avLst/>
              </a:prstGeom>
              <a:noFill/>
            </p:spPr>
            <p:txBody>
              <a:bodyPr wrap="square" rtlCol="0">
                <a:spAutoFit/>
              </a:bodyPr>
              <a:lstStyle/>
              <a:p>
                <a:pPr marL="285750" indent="-285750">
                  <a:buClr>
                    <a:srgbClr val="00448A"/>
                  </a:buClr>
                  <a:buFont typeface="Arial" panose="020B0604020202020204" pitchFamily="34" charset="0"/>
                  <a:buChar char="•"/>
                </a:pPr>
                <a:r>
                  <a:rPr lang="en-US" dirty="0">
                    <a:latin typeface="Arial" panose="020B0604020202020204" pitchFamily="34" charset="0"/>
                    <a:cs typeface="Arial" panose="020B0604020202020204" pitchFamily="34" charset="0"/>
                  </a:rPr>
                  <a:t>The finite collisional energy transfer </a:t>
                </a:r>
                <a14:m>
                  <m:oMath xmlns:m="http://schemas.openxmlformats.org/officeDocument/2006/math">
                    <m:sSup>
                      <m:sSupPr>
                        <m:ctrlPr>
                          <a:rPr lang="en-US"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𝑞</m:t>
                        </m:r>
                      </m:e>
                      <m:sup>
                        <m:r>
                          <a:rPr lang="en-US" b="0" i="1" smtClean="0">
                            <a:latin typeface="Cambria Math" panose="02040503050406030204" pitchFamily="18" charset="0"/>
                            <a:cs typeface="Arial" panose="020B0604020202020204" pitchFamily="34" charset="0"/>
                          </a:rPr>
                          <m:t>0</m:t>
                        </m:r>
                      </m:sup>
                    </m:sSup>
                  </m:oMath>
                </a14:m>
                <a:r>
                  <a:rPr lang="en-US" dirty="0">
                    <a:latin typeface="Arial" panose="020B0604020202020204" pitchFamily="34" charset="0"/>
                    <a:cs typeface="Arial" panose="020B0604020202020204" pitchFamily="34" charset="0"/>
                  </a:rPr>
                  <a:t> to the jet results in a small shift in the energy of the initial jet distribution and in a shift of the t</a:t>
                </a:r>
                <a:r>
                  <a:rPr lang="en-US" dirty="0"/>
                  <a:t>ransverse momentum spectrum of </a:t>
                </a:r>
                <a14:m>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𝜎</m:t>
                        </m:r>
                      </m:num>
                      <m:den>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𝑞</m:t>
                        </m:r>
                      </m:den>
                    </m:f>
                  </m:oMath>
                </a14:m>
                <a:r>
                  <a:rPr lang="en-US" dirty="0">
                    <a:latin typeface="Arial" panose="020B0604020202020204" pitchFamily="34" charset="0"/>
                    <a:cs typeface="Arial" panose="020B0604020202020204" pitchFamily="34" charset="0"/>
                  </a:rPr>
                  <a:t> leading to the two last terms above;</a:t>
                </a:r>
              </a:p>
              <a:p>
                <a:pPr marL="285750" indent="-285750">
                  <a:buClr>
                    <a:srgbClr val="00448A"/>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00448A"/>
                  </a:buClr>
                  <a:buFont typeface="Arial" panose="020B0604020202020204" pitchFamily="34" charset="0"/>
                  <a:buChar char="•"/>
                </a:pPr>
                <a:r>
                  <a:rPr lang="en-US" dirty="0">
                    <a:latin typeface="Arial" panose="020B0604020202020204" pitchFamily="34" charset="0"/>
                    <a:cs typeface="Arial" panose="020B0604020202020204" pitchFamily="34" charset="0"/>
                  </a:rPr>
                  <a:t>The first term in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cs typeface="Arial" panose="020B0604020202020204" pitchFamily="34" charset="0"/>
                      </a:rPr>
                      <m:t>Γ</m:t>
                    </m:r>
                  </m:oMath>
                </a14:m>
                <a:r>
                  <a:rPr lang="en-US" dirty="0">
                    <a:latin typeface="Arial" panose="020B0604020202020204" pitchFamily="34" charset="0"/>
                    <a:cs typeface="Arial" panose="020B0604020202020204" pitchFamily="34" charset="0"/>
                  </a:rPr>
                  <a:t>, in turn, appears due to a sub-</a:t>
                </a:r>
                <a:r>
                  <a:rPr lang="en-US" dirty="0" err="1">
                    <a:latin typeface="Arial" panose="020B0604020202020204" pitchFamily="34" charset="0"/>
                    <a:cs typeface="Arial" panose="020B0604020202020204" pitchFamily="34" charset="0"/>
                  </a:rPr>
                  <a:t>eikonal</a:t>
                </a:r>
                <a:r>
                  <a:rPr lang="en-US" dirty="0">
                    <a:latin typeface="Arial" panose="020B0604020202020204" pitchFamily="34" charset="0"/>
                    <a:cs typeface="Arial" panose="020B0604020202020204" pitchFamily="34" charset="0"/>
                  </a:rPr>
                  <a:t> correction to the vertex, a penalty for bending the jet, and the modification of the propagator due to the energy transfer, which can increase the scattering amplitude;</a:t>
                </a:r>
              </a:p>
            </p:txBody>
          </p:sp>
        </mc:Choice>
        <mc:Fallback xmlns="">
          <p:sp>
            <p:nvSpPr>
              <p:cNvPr id="6" name="TextBox 5">
                <a:extLst>
                  <a:ext uri="{FF2B5EF4-FFF2-40B4-BE49-F238E27FC236}">
                    <a16:creationId xmlns:a16="http://schemas.microsoft.com/office/drawing/2014/main" id="{44454F95-FB7C-814E-85D0-F4CC1C364797}"/>
                  </a:ext>
                </a:extLst>
              </p:cNvPr>
              <p:cNvSpPr txBox="1">
                <a:spLocks noRot="1" noChangeAspect="1" noMove="1" noResize="1" noEditPoints="1" noAdjustHandles="1" noChangeArrowheads="1" noChangeShapeType="1" noTextEdit="1"/>
              </p:cNvSpPr>
              <p:nvPr/>
            </p:nvSpPr>
            <p:spPr>
              <a:xfrm>
                <a:off x="1851540" y="3506404"/>
                <a:ext cx="8488916" cy="2183739"/>
              </a:xfrm>
              <a:prstGeom prst="rect">
                <a:avLst/>
              </a:prstGeom>
              <a:blipFill>
                <a:blip r:embed="rId2"/>
                <a:stretch>
                  <a:fillRect l="-448" t="-1163" r="-896" b="-407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C3A0B21A-519C-5D4E-B03F-8AFB4EC28F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32522" y="1783006"/>
            <a:ext cx="6995404" cy="1520740"/>
          </a:xfrm>
          <a:prstGeom prst="rect">
            <a:avLst/>
          </a:prstGeom>
        </p:spPr>
      </p:pic>
    </p:spTree>
    <p:extLst>
      <p:ext uri="{BB962C8B-B14F-4D97-AF65-F5344CB8AC3E}">
        <p14:creationId xmlns:p14="http://schemas.microsoft.com/office/powerpoint/2010/main" val="3367436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1B8B363-CC9A-454F-86BB-7C75A542DE4D}"/>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Jet Broadening</a:t>
            </a:r>
          </a:p>
        </p:txBody>
      </p:sp>
      <p:sp>
        <p:nvSpPr>
          <p:cNvPr id="8" name="TextBox 7">
            <a:extLst>
              <a:ext uri="{FF2B5EF4-FFF2-40B4-BE49-F238E27FC236}">
                <a16:creationId xmlns:a16="http://schemas.microsoft.com/office/drawing/2014/main" id="{934116DF-510F-294A-BBF5-ABC2D0603DA6}"/>
              </a:ext>
            </a:extLst>
          </p:cNvPr>
          <p:cNvSpPr txBox="1"/>
          <p:nvPr/>
        </p:nvSpPr>
        <p:spPr>
          <a:xfrm>
            <a:off x="5189347" y="1211016"/>
            <a:ext cx="181331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An illustration:</a:t>
            </a:r>
          </a:p>
        </p:txBody>
      </p:sp>
      <p:pic>
        <p:nvPicPr>
          <p:cNvPr id="4" name="Picture 3">
            <a:extLst>
              <a:ext uri="{FF2B5EF4-FFF2-40B4-BE49-F238E27FC236}">
                <a16:creationId xmlns:a16="http://schemas.microsoft.com/office/drawing/2014/main" id="{412E005F-DCBF-794E-8A8B-4C26DCDDF6C8}"/>
              </a:ext>
            </a:extLst>
          </p:cNvPr>
          <p:cNvPicPr>
            <a:picLocks noChangeAspect="1"/>
          </p:cNvPicPr>
          <p:nvPr/>
        </p:nvPicPr>
        <p:blipFill rotWithShape="1">
          <a:blip r:embed="rId2"/>
          <a:srcRect r="53395" b="1277"/>
          <a:stretch/>
        </p:blipFill>
        <p:spPr>
          <a:xfrm>
            <a:off x="4524640" y="2108179"/>
            <a:ext cx="1464680" cy="843756"/>
          </a:xfrm>
          <a:prstGeom prst="rect">
            <a:avLst/>
          </a:prstGeom>
        </p:spPr>
      </p:pic>
      <p:sp>
        <p:nvSpPr>
          <p:cNvPr id="5" name="TextBox 4">
            <a:extLst>
              <a:ext uri="{FF2B5EF4-FFF2-40B4-BE49-F238E27FC236}">
                <a16:creationId xmlns:a16="http://schemas.microsoft.com/office/drawing/2014/main" id="{FCCD48BC-F4F7-C04B-942B-51557CC1199C}"/>
              </a:ext>
            </a:extLst>
          </p:cNvPr>
          <p:cNvSpPr txBox="1"/>
          <p:nvPr/>
        </p:nvSpPr>
        <p:spPr>
          <a:xfrm>
            <a:off x="4689203" y="1605904"/>
            <a:ext cx="2813591"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assuming a model source</a:t>
            </a:r>
          </a:p>
        </p:txBody>
      </p:sp>
      <p:sp>
        <p:nvSpPr>
          <p:cNvPr id="7" name="TextBox 6">
            <a:extLst>
              <a:ext uri="{FF2B5EF4-FFF2-40B4-BE49-F238E27FC236}">
                <a16:creationId xmlns:a16="http://schemas.microsoft.com/office/drawing/2014/main" id="{BD19ACFF-A5BC-BF41-822F-EEEDBCD8152D}"/>
              </a:ext>
            </a:extLst>
          </p:cNvPr>
          <p:cNvSpPr txBox="1"/>
          <p:nvPr/>
        </p:nvSpPr>
        <p:spPr>
          <a:xfrm>
            <a:off x="4126907" y="3093154"/>
            <a:ext cx="389094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ignoring z-dependence, we find</a:t>
            </a:r>
          </a:p>
        </p:txBody>
      </p:sp>
      <p:sp>
        <p:nvSpPr>
          <p:cNvPr id="9" name="TextBox 8">
            <a:extLst>
              <a:ext uri="{FF2B5EF4-FFF2-40B4-BE49-F238E27FC236}">
                <a16:creationId xmlns:a16="http://schemas.microsoft.com/office/drawing/2014/main" id="{469AB143-B070-EC49-BF4D-10171249A86D}"/>
              </a:ext>
            </a:extLst>
          </p:cNvPr>
          <p:cNvSpPr txBox="1"/>
          <p:nvPr/>
        </p:nvSpPr>
        <p:spPr>
          <a:xfrm>
            <a:off x="4090105" y="4905600"/>
            <a:ext cx="396454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while even moments are unmodified</a:t>
            </a:r>
          </a:p>
        </p:txBody>
      </p:sp>
      <p:sp>
        <p:nvSpPr>
          <p:cNvPr id="10" name="TextBox 9">
            <a:extLst>
              <a:ext uri="{FF2B5EF4-FFF2-40B4-BE49-F238E27FC236}">
                <a16:creationId xmlns:a16="http://schemas.microsoft.com/office/drawing/2014/main" id="{6C648D0B-F265-1F42-A99E-EBB89E0644C1}"/>
              </a:ext>
            </a:extLst>
          </p:cNvPr>
          <p:cNvSpPr txBox="1"/>
          <p:nvPr/>
        </p:nvSpPr>
        <p:spPr>
          <a:xfrm>
            <a:off x="2905156" y="5416151"/>
            <a:ext cx="6381683" cy="461665"/>
          </a:xfrm>
          <a:prstGeom prst="rect">
            <a:avLst/>
          </a:prstGeom>
          <a:noFill/>
        </p:spPr>
        <p:txBody>
          <a:bodyPr wrap="none" rtlCol="0">
            <a:spAutoFit/>
          </a:bodyPr>
          <a:lstStyle/>
          <a:p>
            <a:r>
              <a:rPr lang="en-US" sz="2400" b="1" dirty="0">
                <a:solidFill>
                  <a:srgbClr val="00408C"/>
                </a:solidFill>
                <a:latin typeface="Arial" panose="020B0604020202020204" pitchFamily="34" charset="0"/>
                <a:cs typeface="Arial" panose="020B0604020202020204" pitchFamily="34" charset="0"/>
              </a:rPr>
              <a:t>A family of velocity-sensitive observables!</a:t>
            </a:r>
          </a:p>
        </p:txBody>
      </p:sp>
      <p:pic>
        <p:nvPicPr>
          <p:cNvPr id="6" name="Picture 5">
            <a:extLst>
              <a:ext uri="{FF2B5EF4-FFF2-40B4-BE49-F238E27FC236}">
                <a16:creationId xmlns:a16="http://schemas.microsoft.com/office/drawing/2014/main" id="{D218B185-806D-5E47-B971-3FB2C9D8E4E0}"/>
              </a:ext>
            </a:extLst>
          </p:cNvPr>
          <p:cNvPicPr>
            <a:picLocks noChangeAspect="1"/>
          </p:cNvPicPr>
          <p:nvPr/>
        </p:nvPicPr>
        <p:blipFill>
          <a:blip r:embed="rId3"/>
          <a:stretch>
            <a:fillRect/>
          </a:stretch>
        </p:blipFill>
        <p:spPr>
          <a:xfrm>
            <a:off x="839216" y="3756704"/>
            <a:ext cx="10513561" cy="854677"/>
          </a:xfrm>
          <a:prstGeom prst="rect">
            <a:avLst/>
          </a:prstGeom>
        </p:spPr>
      </p:pic>
      <p:pic>
        <p:nvPicPr>
          <p:cNvPr id="11" name="Picture 10">
            <a:extLst>
              <a:ext uri="{FF2B5EF4-FFF2-40B4-BE49-F238E27FC236}">
                <a16:creationId xmlns:a16="http://schemas.microsoft.com/office/drawing/2014/main" id="{B03ED41C-7858-034E-91E3-63657F2AFB84}"/>
              </a:ext>
            </a:extLst>
          </p:cNvPr>
          <p:cNvPicPr>
            <a:picLocks noChangeAspect="1"/>
          </p:cNvPicPr>
          <p:nvPr/>
        </p:nvPicPr>
        <p:blipFill rotWithShape="1">
          <a:blip r:embed="rId2"/>
          <a:srcRect l="65985" t="-1" b="3095"/>
          <a:stretch/>
        </p:blipFill>
        <p:spPr>
          <a:xfrm>
            <a:off x="6028324" y="2128119"/>
            <a:ext cx="1068999" cy="828224"/>
          </a:xfrm>
          <a:prstGeom prst="rect">
            <a:avLst/>
          </a:prstGeom>
        </p:spPr>
      </p:pic>
      <p:pic>
        <p:nvPicPr>
          <p:cNvPr id="12" name="Picture 11">
            <a:extLst>
              <a:ext uri="{FF2B5EF4-FFF2-40B4-BE49-F238E27FC236}">
                <a16:creationId xmlns:a16="http://schemas.microsoft.com/office/drawing/2014/main" id="{B3CE2966-54A4-334C-856B-A45BE44B40D1}"/>
              </a:ext>
            </a:extLst>
          </p:cNvPr>
          <p:cNvPicPr>
            <a:picLocks noChangeAspect="1"/>
          </p:cNvPicPr>
          <p:nvPr/>
        </p:nvPicPr>
        <p:blipFill rotWithShape="1">
          <a:blip r:embed="rId4"/>
          <a:srcRect l="40862"/>
          <a:stretch/>
        </p:blipFill>
        <p:spPr>
          <a:xfrm>
            <a:off x="4300500" y="4594978"/>
            <a:ext cx="541071" cy="232543"/>
          </a:xfrm>
          <a:prstGeom prst="rect">
            <a:avLst/>
          </a:prstGeom>
        </p:spPr>
      </p:pic>
      <p:cxnSp>
        <p:nvCxnSpPr>
          <p:cNvPr id="13" name="Straight Arrow Connector 12">
            <a:extLst>
              <a:ext uri="{FF2B5EF4-FFF2-40B4-BE49-F238E27FC236}">
                <a16:creationId xmlns:a16="http://schemas.microsoft.com/office/drawing/2014/main" id="{2FFF2439-D51C-4E4E-8224-B0B353A0CC84}"/>
              </a:ext>
            </a:extLst>
          </p:cNvPr>
          <p:cNvCxnSpPr>
            <a:cxnSpLocks/>
          </p:cNvCxnSpPr>
          <p:nvPr/>
        </p:nvCxnSpPr>
        <p:spPr>
          <a:xfrm flipH="1" flipV="1">
            <a:off x="4113642" y="4498832"/>
            <a:ext cx="163998" cy="130778"/>
          </a:xfrm>
          <a:prstGeom prst="straightConnector1">
            <a:avLst/>
          </a:prstGeom>
          <a:ln w="25400">
            <a:solidFill>
              <a:srgbClr val="00408C"/>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75C2145-CCDF-E749-8FFE-27AAA3017F26}"/>
              </a:ext>
            </a:extLst>
          </p:cNvPr>
          <p:cNvSpPr txBox="1"/>
          <p:nvPr/>
        </p:nvSpPr>
        <p:spPr>
          <a:xfrm>
            <a:off x="4841571" y="4564927"/>
            <a:ext cx="1774845" cy="307777"/>
          </a:xfrm>
          <a:prstGeom prst="rect">
            <a:avLst/>
          </a:prstGeom>
          <a:noFill/>
        </p:spPr>
        <p:txBody>
          <a:bodyPr wrap="none" rtlCol="0">
            <a:spAutoFit/>
          </a:bodyPr>
          <a:lstStyle/>
          <a:p>
            <a:r>
              <a:rPr lang="en-US" sz="1400" b="1" dirty="0">
                <a:solidFill>
                  <a:srgbClr val="00408C"/>
                </a:solidFill>
                <a:latin typeface="Arial" panose="020B0604020202020204" pitchFamily="34" charset="0"/>
                <a:cs typeface="Arial" panose="020B0604020202020204" pitchFamily="34" charset="0"/>
              </a:rPr>
              <a:t>the mean free path</a:t>
            </a:r>
          </a:p>
        </p:txBody>
      </p:sp>
      <p:cxnSp>
        <p:nvCxnSpPr>
          <p:cNvPr id="34" name="Straight Arrow Connector 33">
            <a:extLst>
              <a:ext uri="{FF2B5EF4-FFF2-40B4-BE49-F238E27FC236}">
                <a16:creationId xmlns:a16="http://schemas.microsoft.com/office/drawing/2014/main" id="{E5F53092-4C4D-5649-8CCB-B8C4F5493125}"/>
              </a:ext>
            </a:extLst>
          </p:cNvPr>
          <p:cNvCxnSpPr>
            <a:cxnSpLocks/>
          </p:cNvCxnSpPr>
          <p:nvPr/>
        </p:nvCxnSpPr>
        <p:spPr>
          <a:xfrm flipH="1">
            <a:off x="9161942" y="3462486"/>
            <a:ext cx="124897" cy="294218"/>
          </a:xfrm>
          <a:prstGeom prst="straightConnector1">
            <a:avLst/>
          </a:prstGeom>
          <a:ln w="25400">
            <a:solidFill>
              <a:srgbClr val="00408C"/>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A42EDB4-DE72-7145-8BBA-4506D335E2D7}"/>
              </a:ext>
            </a:extLst>
          </p:cNvPr>
          <p:cNvSpPr txBox="1"/>
          <p:nvPr/>
        </p:nvSpPr>
        <p:spPr>
          <a:xfrm>
            <a:off x="9238678" y="3173316"/>
            <a:ext cx="2478564" cy="307777"/>
          </a:xfrm>
          <a:prstGeom prst="rect">
            <a:avLst/>
          </a:prstGeom>
          <a:noFill/>
        </p:spPr>
        <p:txBody>
          <a:bodyPr wrap="none" rtlCol="0">
            <a:spAutoFit/>
          </a:bodyPr>
          <a:lstStyle/>
          <a:p>
            <a:r>
              <a:rPr lang="en-US" sz="1400" b="1" dirty="0">
                <a:solidFill>
                  <a:srgbClr val="00408C"/>
                </a:solidFill>
                <a:latin typeface="Arial" panose="020B0604020202020204" pitchFamily="34" charset="0"/>
                <a:cs typeface="Arial" panose="020B0604020202020204" pitchFamily="34" charset="0"/>
              </a:rPr>
              <a:t>the distribution in energies</a:t>
            </a:r>
          </a:p>
        </p:txBody>
      </p:sp>
    </p:spTree>
    <p:extLst>
      <p:ext uri="{BB962C8B-B14F-4D97-AF65-F5344CB8AC3E}">
        <p14:creationId xmlns:p14="http://schemas.microsoft.com/office/powerpoint/2010/main" val="1635165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1B8B363-CC9A-454F-86BB-7C75A542DE4D}"/>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Jet Broadening</a:t>
            </a:r>
          </a:p>
        </p:txBody>
      </p:sp>
      <p:sp>
        <p:nvSpPr>
          <p:cNvPr id="8" name="TextBox 7">
            <a:extLst>
              <a:ext uri="{FF2B5EF4-FFF2-40B4-BE49-F238E27FC236}">
                <a16:creationId xmlns:a16="http://schemas.microsoft.com/office/drawing/2014/main" id="{934116DF-510F-294A-BBF5-ABC2D0603DA6}"/>
              </a:ext>
            </a:extLst>
          </p:cNvPr>
          <p:cNvSpPr txBox="1"/>
          <p:nvPr/>
        </p:nvSpPr>
        <p:spPr>
          <a:xfrm>
            <a:off x="5189347" y="1211016"/>
            <a:ext cx="181331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An illustration:</a:t>
            </a:r>
          </a:p>
        </p:txBody>
      </p:sp>
      <p:pic>
        <p:nvPicPr>
          <p:cNvPr id="3" name="Picture 2">
            <a:extLst>
              <a:ext uri="{FF2B5EF4-FFF2-40B4-BE49-F238E27FC236}">
                <a16:creationId xmlns:a16="http://schemas.microsoft.com/office/drawing/2014/main" id="{3E841C42-4FB4-D44E-8B1B-9973F44D39B1}"/>
              </a:ext>
            </a:extLst>
          </p:cNvPr>
          <p:cNvPicPr>
            <a:picLocks noChangeAspect="1"/>
          </p:cNvPicPr>
          <p:nvPr/>
        </p:nvPicPr>
        <p:blipFill>
          <a:blip r:embed="rId2"/>
          <a:stretch>
            <a:fillRect/>
          </a:stretch>
        </p:blipFill>
        <p:spPr>
          <a:xfrm>
            <a:off x="1722382" y="3740632"/>
            <a:ext cx="8747236" cy="1026384"/>
          </a:xfrm>
          <a:prstGeom prst="rect">
            <a:avLst/>
          </a:prstGeom>
        </p:spPr>
      </p:pic>
      <p:pic>
        <p:nvPicPr>
          <p:cNvPr id="4" name="Picture 3">
            <a:extLst>
              <a:ext uri="{FF2B5EF4-FFF2-40B4-BE49-F238E27FC236}">
                <a16:creationId xmlns:a16="http://schemas.microsoft.com/office/drawing/2014/main" id="{412E005F-DCBF-794E-8A8B-4C26DCDDF6C8}"/>
              </a:ext>
            </a:extLst>
          </p:cNvPr>
          <p:cNvPicPr>
            <a:picLocks noChangeAspect="1"/>
          </p:cNvPicPr>
          <p:nvPr/>
        </p:nvPicPr>
        <p:blipFill>
          <a:blip r:embed="rId3"/>
          <a:stretch>
            <a:fillRect/>
          </a:stretch>
        </p:blipFill>
        <p:spPr>
          <a:xfrm>
            <a:off x="4524640" y="2108178"/>
            <a:ext cx="3142720" cy="854677"/>
          </a:xfrm>
          <a:prstGeom prst="rect">
            <a:avLst/>
          </a:prstGeom>
        </p:spPr>
      </p:pic>
      <p:sp>
        <p:nvSpPr>
          <p:cNvPr id="5" name="TextBox 4">
            <a:extLst>
              <a:ext uri="{FF2B5EF4-FFF2-40B4-BE49-F238E27FC236}">
                <a16:creationId xmlns:a16="http://schemas.microsoft.com/office/drawing/2014/main" id="{FCCD48BC-F4F7-C04B-942B-51557CC1199C}"/>
              </a:ext>
            </a:extLst>
          </p:cNvPr>
          <p:cNvSpPr txBox="1"/>
          <p:nvPr/>
        </p:nvSpPr>
        <p:spPr>
          <a:xfrm>
            <a:off x="4689203" y="1605904"/>
            <a:ext cx="2813591"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assuming a model source</a:t>
            </a:r>
          </a:p>
        </p:txBody>
      </p:sp>
      <p:sp>
        <p:nvSpPr>
          <p:cNvPr id="7" name="TextBox 6">
            <a:extLst>
              <a:ext uri="{FF2B5EF4-FFF2-40B4-BE49-F238E27FC236}">
                <a16:creationId xmlns:a16="http://schemas.microsoft.com/office/drawing/2014/main" id="{BD19ACFF-A5BC-BF41-822F-EEEDBCD8152D}"/>
              </a:ext>
            </a:extLst>
          </p:cNvPr>
          <p:cNvSpPr txBox="1"/>
          <p:nvPr/>
        </p:nvSpPr>
        <p:spPr>
          <a:xfrm>
            <a:off x="4126907" y="3093154"/>
            <a:ext cx="389094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ignoring z-dependence, we find</a:t>
            </a:r>
          </a:p>
        </p:txBody>
      </p:sp>
      <p:sp>
        <p:nvSpPr>
          <p:cNvPr id="9" name="TextBox 8">
            <a:extLst>
              <a:ext uri="{FF2B5EF4-FFF2-40B4-BE49-F238E27FC236}">
                <a16:creationId xmlns:a16="http://schemas.microsoft.com/office/drawing/2014/main" id="{469AB143-B070-EC49-BF4D-10171249A86D}"/>
              </a:ext>
            </a:extLst>
          </p:cNvPr>
          <p:cNvSpPr txBox="1"/>
          <p:nvPr/>
        </p:nvSpPr>
        <p:spPr>
          <a:xfrm>
            <a:off x="4090105" y="4905600"/>
            <a:ext cx="396454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while even moments are unmodified</a:t>
            </a:r>
          </a:p>
        </p:txBody>
      </p:sp>
      <p:sp>
        <p:nvSpPr>
          <p:cNvPr id="10" name="TextBox 9">
            <a:extLst>
              <a:ext uri="{FF2B5EF4-FFF2-40B4-BE49-F238E27FC236}">
                <a16:creationId xmlns:a16="http://schemas.microsoft.com/office/drawing/2014/main" id="{6C648D0B-F265-1F42-A99E-EBB89E0644C1}"/>
              </a:ext>
            </a:extLst>
          </p:cNvPr>
          <p:cNvSpPr txBox="1"/>
          <p:nvPr/>
        </p:nvSpPr>
        <p:spPr>
          <a:xfrm>
            <a:off x="2905156" y="5416151"/>
            <a:ext cx="6381683" cy="461665"/>
          </a:xfrm>
          <a:prstGeom prst="rect">
            <a:avLst/>
          </a:prstGeom>
          <a:noFill/>
        </p:spPr>
        <p:txBody>
          <a:bodyPr wrap="none" rtlCol="0">
            <a:spAutoFit/>
          </a:bodyPr>
          <a:lstStyle/>
          <a:p>
            <a:r>
              <a:rPr lang="en-US" sz="2400" b="1" dirty="0">
                <a:solidFill>
                  <a:srgbClr val="00408C"/>
                </a:solidFill>
                <a:latin typeface="Arial" panose="020B0604020202020204" pitchFamily="34" charset="0"/>
                <a:cs typeface="Arial" panose="020B0604020202020204" pitchFamily="34" charset="0"/>
              </a:rPr>
              <a:t>A family of velocity-sensitive observables!</a:t>
            </a:r>
          </a:p>
        </p:txBody>
      </p:sp>
    </p:spTree>
    <p:extLst>
      <p:ext uri="{BB962C8B-B14F-4D97-AF65-F5344CB8AC3E}">
        <p14:creationId xmlns:p14="http://schemas.microsoft.com/office/powerpoint/2010/main" val="1066834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4B40DDB-856C-E141-BEC7-E65B54872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744" y="1229197"/>
            <a:ext cx="9288055" cy="4399605"/>
          </a:xfrm>
          <a:prstGeom prst="rect">
            <a:avLst/>
          </a:prstGeom>
        </p:spPr>
      </p:pic>
    </p:spTree>
    <p:extLst>
      <p:ext uri="{BB962C8B-B14F-4D97-AF65-F5344CB8AC3E}">
        <p14:creationId xmlns:p14="http://schemas.microsoft.com/office/powerpoint/2010/main" val="1976945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1B00C3-7313-7640-B563-C72F04D5C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61" y="1766881"/>
            <a:ext cx="6570436" cy="3324235"/>
          </a:xfrm>
          <a:prstGeom prst="rect">
            <a:avLst/>
          </a:prstGeom>
        </p:spPr>
      </p:pic>
      <p:sp>
        <p:nvSpPr>
          <p:cNvPr id="11" name="Title 5">
            <a:extLst>
              <a:ext uri="{FF2B5EF4-FFF2-40B4-BE49-F238E27FC236}">
                <a16:creationId xmlns:a16="http://schemas.microsoft.com/office/drawing/2014/main" id="{7C7F7C86-C71F-654F-80B6-A55B37308258}"/>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Drag Force</a:t>
            </a:r>
          </a:p>
        </p:txBody>
      </p:sp>
      <p:sp>
        <p:nvSpPr>
          <p:cNvPr id="10" name="TextBox 9">
            <a:extLst>
              <a:ext uri="{FF2B5EF4-FFF2-40B4-BE49-F238E27FC236}">
                <a16:creationId xmlns:a16="http://schemas.microsoft.com/office/drawing/2014/main" id="{8CE1EBC4-BE21-5544-BB66-D1A01E2A9797}"/>
              </a:ext>
            </a:extLst>
          </p:cNvPr>
          <p:cNvSpPr txBox="1"/>
          <p:nvPr/>
        </p:nvSpPr>
        <p:spPr>
          <a:xfrm>
            <a:off x="7672389" y="0"/>
            <a:ext cx="4562284" cy="923330"/>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M. </a:t>
            </a:r>
            <a:r>
              <a:rPr lang="en-US" dirty="0" err="1">
                <a:latin typeface="Arial" panose="020B0604020202020204" pitchFamily="34" charset="0"/>
                <a:cs typeface="Arial" panose="020B0604020202020204" pitchFamily="34" charset="0"/>
              </a:rPr>
              <a:t>Lekaveckas</a:t>
            </a:r>
            <a:r>
              <a:rPr lang="en-US" dirty="0">
                <a:latin typeface="Arial" panose="020B0604020202020204" pitchFamily="34" charset="0"/>
                <a:cs typeface="Arial" panose="020B0604020202020204" pitchFamily="34" charset="0"/>
              </a:rPr>
              <a:t>, K. Rajagopal, JHEP, 2014</a:t>
            </a:r>
          </a:p>
          <a:p>
            <a:pPr algn="r"/>
            <a:r>
              <a:rPr lang="en-US" dirty="0">
                <a:latin typeface="Arial" panose="020B0604020202020204" pitchFamily="34" charset="0"/>
                <a:cs typeface="Arial" panose="020B0604020202020204" pitchFamily="34" charset="0"/>
              </a:rPr>
              <a:t>K. Rajagopal, AS, JHEP, 2017</a:t>
            </a:r>
          </a:p>
          <a:p>
            <a:pPr algn="r"/>
            <a:r>
              <a:rPr lang="en-US" dirty="0">
                <a:latin typeface="Arial" panose="020B0604020202020204" pitchFamily="34" charset="0"/>
                <a:cs typeface="Arial" panose="020B0604020202020204" pitchFamily="34" charset="0"/>
              </a:rPr>
              <a:t>J. </a:t>
            </a:r>
            <a:r>
              <a:rPr lang="en-US" dirty="0" err="1">
                <a:latin typeface="Arial" panose="020B0604020202020204" pitchFamily="34" charset="0"/>
                <a:cs typeface="Arial" panose="020B0604020202020204" pitchFamily="34" charset="0"/>
              </a:rPr>
              <a:t>Reiten</a:t>
            </a:r>
            <a:r>
              <a:rPr lang="en-US" dirty="0">
                <a:latin typeface="Arial" panose="020B0604020202020204" pitchFamily="34" charset="0"/>
                <a:cs typeface="Arial" panose="020B0604020202020204" pitchFamily="34" charset="0"/>
              </a:rPr>
              <a:t>, AS, JHEP, 2020</a:t>
            </a:r>
          </a:p>
        </p:txBody>
      </p:sp>
      <p:pic>
        <p:nvPicPr>
          <p:cNvPr id="13" name="Picture 12">
            <a:extLst>
              <a:ext uri="{FF2B5EF4-FFF2-40B4-BE49-F238E27FC236}">
                <a16:creationId xmlns:a16="http://schemas.microsoft.com/office/drawing/2014/main" id="{EC99EA96-4217-864D-91EE-11919FA141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16252" y="2956353"/>
            <a:ext cx="2508174" cy="945292"/>
          </a:xfrm>
          <a:prstGeom prst="rect">
            <a:avLst/>
          </a:prstGeom>
        </p:spPr>
      </p:pic>
    </p:spTree>
    <p:extLst>
      <p:ext uri="{BB962C8B-B14F-4D97-AF65-F5344CB8AC3E}">
        <p14:creationId xmlns:p14="http://schemas.microsoft.com/office/powerpoint/2010/main" val="388099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1B8B363-CC9A-454F-86BB-7C75A542DE4D}"/>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Jet Broadening</a:t>
            </a:r>
          </a:p>
        </p:txBody>
      </p:sp>
      <p:sp>
        <p:nvSpPr>
          <p:cNvPr id="11" name="TextBox 10">
            <a:extLst>
              <a:ext uri="{FF2B5EF4-FFF2-40B4-BE49-F238E27FC236}">
                <a16:creationId xmlns:a16="http://schemas.microsoft.com/office/drawing/2014/main" id="{6618CD0A-08F2-BF48-9085-50D8EEDB979E}"/>
              </a:ext>
            </a:extLst>
          </p:cNvPr>
          <p:cNvSpPr txBox="1"/>
          <p:nvPr/>
        </p:nvSpPr>
        <p:spPr>
          <a:xfrm>
            <a:off x="4727675" y="1211016"/>
            <a:ext cx="2736647"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inhomogeneous matter</a:t>
            </a:r>
          </a:p>
        </p:txBody>
      </p:sp>
      <p:pic>
        <p:nvPicPr>
          <p:cNvPr id="6" name="Picture 5">
            <a:extLst>
              <a:ext uri="{FF2B5EF4-FFF2-40B4-BE49-F238E27FC236}">
                <a16:creationId xmlns:a16="http://schemas.microsoft.com/office/drawing/2014/main" id="{C499145B-8743-DF42-AF78-28C396D5C868}"/>
              </a:ext>
            </a:extLst>
          </p:cNvPr>
          <p:cNvPicPr>
            <a:picLocks noChangeAspect="1"/>
          </p:cNvPicPr>
          <p:nvPr/>
        </p:nvPicPr>
        <p:blipFill>
          <a:blip r:embed="rId2"/>
          <a:stretch>
            <a:fillRect/>
          </a:stretch>
        </p:blipFill>
        <p:spPr>
          <a:xfrm>
            <a:off x="3912099" y="3072093"/>
            <a:ext cx="4367803" cy="1121539"/>
          </a:xfrm>
          <a:prstGeom prst="rect">
            <a:avLst/>
          </a:prstGeom>
        </p:spPr>
      </p:pic>
      <p:pic>
        <p:nvPicPr>
          <p:cNvPr id="14" name="Picture 13">
            <a:extLst>
              <a:ext uri="{FF2B5EF4-FFF2-40B4-BE49-F238E27FC236}">
                <a16:creationId xmlns:a16="http://schemas.microsoft.com/office/drawing/2014/main" id="{5C8DC256-AAD7-9A45-967F-676688C671D0}"/>
              </a:ext>
            </a:extLst>
          </p:cNvPr>
          <p:cNvPicPr>
            <a:picLocks noChangeAspect="1"/>
          </p:cNvPicPr>
          <p:nvPr/>
        </p:nvPicPr>
        <p:blipFill>
          <a:blip r:embed="rId3"/>
          <a:stretch>
            <a:fillRect/>
          </a:stretch>
        </p:blipFill>
        <p:spPr>
          <a:xfrm>
            <a:off x="4748024" y="2315958"/>
            <a:ext cx="2695955" cy="588007"/>
          </a:xfrm>
          <a:prstGeom prst="rect">
            <a:avLst/>
          </a:prstGeom>
        </p:spPr>
      </p:pic>
      <p:sp>
        <p:nvSpPr>
          <p:cNvPr id="15" name="TextBox 14">
            <a:extLst>
              <a:ext uri="{FF2B5EF4-FFF2-40B4-BE49-F238E27FC236}">
                <a16:creationId xmlns:a16="http://schemas.microsoft.com/office/drawing/2014/main" id="{3BFCF422-EEE2-CD4A-87FA-AE5305DBA937}"/>
              </a:ext>
            </a:extLst>
          </p:cNvPr>
          <p:cNvSpPr txBox="1"/>
          <p:nvPr/>
        </p:nvSpPr>
        <p:spPr>
          <a:xfrm>
            <a:off x="2041044" y="1673994"/>
            <a:ext cx="810991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The amplitude squared should be averaged over the sources and their colors:</a:t>
            </a:r>
          </a:p>
        </p:txBody>
      </p:sp>
      <p:sp>
        <p:nvSpPr>
          <p:cNvPr id="17" name="TextBox 16">
            <a:extLst>
              <a:ext uri="{FF2B5EF4-FFF2-40B4-BE49-F238E27FC236}">
                <a16:creationId xmlns:a16="http://schemas.microsoft.com/office/drawing/2014/main" id="{4A029AC5-A2C6-4845-95F7-404813CBEAD3}"/>
              </a:ext>
            </a:extLst>
          </p:cNvPr>
          <p:cNvSpPr txBox="1"/>
          <p:nvPr/>
        </p:nvSpPr>
        <p:spPr>
          <a:xfrm>
            <a:off x="8906906" y="2315959"/>
            <a:ext cx="1903085"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 color neutrality</a:t>
            </a:r>
          </a:p>
        </p:txBody>
      </p:sp>
      <p:sp>
        <p:nvSpPr>
          <p:cNvPr id="18" name="TextBox 17">
            <a:extLst>
              <a:ext uri="{FF2B5EF4-FFF2-40B4-BE49-F238E27FC236}">
                <a16:creationId xmlns:a16="http://schemas.microsoft.com/office/drawing/2014/main" id="{6D2B8BB1-F141-0B40-809F-4332C6557AD0}"/>
              </a:ext>
            </a:extLst>
          </p:cNvPr>
          <p:cNvSpPr txBox="1"/>
          <p:nvPr/>
        </p:nvSpPr>
        <p:spPr>
          <a:xfrm>
            <a:off x="8906905" y="3448196"/>
            <a:ext cx="199285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 source average</a:t>
            </a:r>
          </a:p>
        </p:txBody>
      </p:sp>
      <p:pic>
        <p:nvPicPr>
          <p:cNvPr id="19" name="Picture 18">
            <a:extLst>
              <a:ext uri="{FF2B5EF4-FFF2-40B4-BE49-F238E27FC236}">
                <a16:creationId xmlns:a16="http://schemas.microsoft.com/office/drawing/2014/main" id="{DAB3C9E1-4AD7-7849-8B1A-6AA4FC589232}"/>
              </a:ext>
            </a:extLst>
          </p:cNvPr>
          <p:cNvPicPr>
            <a:picLocks noChangeAspect="1"/>
          </p:cNvPicPr>
          <p:nvPr/>
        </p:nvPicPr>
        <p:blipFill>
          <a:blip r:embed="rId4"/>
          <a:stretch>
            <a:fillRect/>
          </a:stretch>
        </p:blipFill>
        <p:spPr>
          <a:xfrm>
            <a:off x="2857498" y="5003325"/>
            <a:ext cx="6477000" cy="901700"/>
          </a:xfrm>
          <a:prstGeom prst="rect">
            <a:avLst/>
          </a:prstGeom>
        </p:spPr>
      </p:pic>
      <p:sp>
        <p:nvSpPr>
          <p:cNvPr id="20" name="TextBox 19">
            <a:extLst>
              <a:ext uri="{FF2B5EF4-FFF2-40B4-BE49-F238E27FC236}">
                <a16:creationId xmlns:a16="http://schemas.microsoft.com/office/drawing/2014/main" id="{96F6EF33-1ABD-7D44-B875-E4A995C0AC2E}"/>
              </a:ext>
            </a:extLst>
          </p:cNvPr>
          <p:cNvSpPr txBox="1"/>
          <p:nvPr/>
        </p:nvSpPr>
        <p:spPr>
          <a:xfrm>
            <a:off x="4556698" y="4413812"/>
            <a:ext cx="307860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and in static GLV calculation</a:t>
            </a:r>
          </a:p>
        </p:txBody>
      </p:sp>
    </p:spTree>
    <p:extLst>
      <p:ext uri="{BB962C8B-B14F-4D97-AF65-F5344CB8AC3E}">
        <p14:creationId xmlns:p14="http://schemas.microsoft.com/office/powerpoint/2010/main" val="3321801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1B8B363-CC9A-454F-86BB-7C75A542DE4D}"/>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Jet Broadening</a:t>
            </a:r>
          </a:p>
        </p:txBody>
      </p:sp>
      <p:sp>
        <p:nvSpPr>
          <p:cNvPr id="11" name="TextBox 10">
            <a:extLst>
              <a:ext uri="{FF2B5EF4-FFF2-40B4-BE49-F238E27FC236}">
                <a16:creationId xmlns:a16="http://schemas.microsoft.com/office/drawing/2014/main" id="{6618CD0A-08F2-BF48-9085-50D8EEDB979E}"/>
              </a:ext>
            </a:extLst>
          </p:cNvPr>
          <p:cNvSpPr txBox="1"/>
          <p:nvPr/>
        </p:nvSpPr>
        <p:spPr>
          <a:xfrm>
            <a:off x="4727675" y="1211016"/>
            <a:ext cx="2736647"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inhomogeneous matter</a:t>
            </a:r>
          </a:p>
        </p:txBody>
      </p:sp>
      <p:pic>
        <p:nvPicPr>
          <p:cNvPr id="6" name="Picture 5">
            <a:extLst>
              <a:ext uri="{FF2B5EF4-FFF2-40B4-BE49-F238E27FC236}">
                <a16:creationId xmlns:a16="http://schemas.microsoft.com/office/drawing/2014/main" id="{C499145B-8743-DF42-AF78-28C396D5C868}"/>
              </a:ext>
            </a:extLst>
          </p:cNvPr>
          <p:cNvPicPr>
            <a:picLocks noChangeAspect="1"/>
          </p:cNvPicPr>
          <p:nvPr/>
        </p:nvPicPr>
        <p:blipFill>
          <a:blip r:embed="rId2"/>
          <a:stretch>
            <a:fillRect/>
          </a:stretch>
        </p:blipFill>
        <p:spPr>
          <a:xfrm>
            <a:off x="3912099" y="3072093"/>
            <a:ext cx="4367803" cy="1121539"/>
          </a:xfrm>
          <a:prstGeom prst="rect">
            <a:avLst/>
          </a:prstGeom>
        </p:spPr>
      </p:pic>
      <p:pic>
        <p:nvPicPr>
          <p:cNvPr id="14" name="Picture 13">
            <a:extLst>
              <a:ext uri="{FF2B5EF4-FFF2-40B4-BE49-F238E27FC236}">
                <a16:creationId xmlns:a16="http://schemas.microsoft.com/office/drawing/2014/main" id="{5C8DC256-AAD7-9A45-967F-676688C671D0}"/>
              </a:ext>
            </a:extLst>
          </p:cNvPr>
          <p:cNvPicPr>
            <a:picLocks noChangeAspect="1"/>
          </p:cNvPicPr>
          <p:nvPr/>
        </p:nvPicPr>
        <p:blipFill>
          <a:blip r:embed="rId3"/>
          <a:stretch>
            <a:fillRect/>
          </a:stretch>
        </p:blipFill>
        <p:spPr>
          <a:xfrm>
            <a:off x="4748024" y="2315958"/>
            <a:ext cx="2695955" cy="588007"/>
          </a:xfrm>
          <a:prstGeom prst="rect">
            <a:avLst/>
          </a:prstGeom>
        </p:spPr>
      </p:pic>
      <p:sp>
        <p:nvSpPr>
          <p:cNvPr id="15" name="TextBox 14">
            <a:extLst>
              <a:ext uri="{FF2B5EF4-FFF2-40B4-BE49-F238E27FC236}">
                <a16:creationId xmlns:a16="http://schemas.microsoft.com/office/drawing/2014/main" id="{3BFCF422-EEE2-CD4A-87FA-AE5305DBA937}"/>
              </a:ext>
            </a:extLst>
          </p:cNvPr>
          <p:cNvSpPr txBox="1"/>
          <p:nvPr/>
        </p:nvSpPr>
        <p:spPr>
          <a:xfrm>
            <a:off x="2041044" y="1673994"/>
            <a:ext cx="810991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The amplitude squared should be averaged over the sources and their colors:</a:t>
            </a:r>
          </a:p>
        </p:txBody>
      </p:sp>
      <p:sp>
        <p:nvSpPr>
          <p:cNvPr id="17" name="TextBox 16">
            <a:extLst>
              <a:ext uri="{FF2B5EF4-FFF2-40B4-BE49-F238E27FC236}">
                <a16:creationId xmlns:a16="http://schemas.microsoft.com/office/drawing/2014/main" id="{4A029AC5-A2C6-4845-95F7-404813CBEAD3}"/>
              </a:ext>
            </a:extLst>
          </p:cNvPr>
          <p:cNvSpPr txBox="1"/>
          <p:nvPr/>
        </p:nvSpPr>
        <p:spPr>
          <a:xfrm>
            <a:off x="8906906" y="2315959"/>
            <a:ext cx="1903085"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 color neutrality</a:t>
            </a:r>
          </a:p>
        </p:txBody>
      </p:sp>
      <p:sp>
        <p:nvSpPr>
          <p:cNvPr id="18" name="TextBox 17">
            <a:extLst>
              <a:ext uri="{FF2B5EF4-FFF2-40B4-BE49-F238E27FC236}">
                <a16:creationId xmlns:a16="http://schemas.microsoft.com/office/drawing/2014/main" id="{6D2B8BB1-F141-0B40-809F-4332C6557AD0}"/>
              </a:ext>
            </a:extLst>
          </p:cNvPr>
          <p:cNvSpPr txBox="1"/>
          <p:nvPr/>
        </p:nvSpPr>
        <p:spPr>
          <a:xfrm>
            <a:off x="8906905" y="3448196"/>
            <a:ext cx="199285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 source average</a:t>
            </a:r>
          </a:p>
        </p:txBody>
      </p:sp>
      <p:sp>
        <p:nvSpPr>
          <p:cNvPr id="20" name="TextBox 19">
            <a:extLst>
              <a:ext uri="{FF2B5EF4-FFF2-40B4-BE49-F238E27FC236}">
                <a16:creationId xmlns:a16="http://schemas.microsoft.com/office/drawing/2014/main" id="{96F6EF33-1ABD-7D44-B875-E4A995C0AC2E}"/>
              </a:ext>
            </a:extLst>
          </p:cNvPr>
          <p:cNvSpPr txBox="1"/>
          <p:nvPr/>
        </p:nvSpPr>
        <p:spPr>
          <a:xfrm>
            <a:off x="3492240" y="4413812"/>
            <a:ext cx="5207516"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but if the sources are different in their properties, </a:t>
            </a:r>
          </a:p>
          <a:p>
            <a:pPr algn="ctr"/>
            <a:r>
              <a:rPr lang="en-US" dirty="0">
                <a:latin typeface="Arial" panose="020B0604020202020204" pitchFamily="34" charset="0"/>
                <a:cs typeface="Arial" panose="020B0604020202020204" pitchFamily="34" charset="0"/>
              </a:rPr>
              <a:t>then the final result is more involved.</a:t>
            </a:r>
          </a:p>
        </p:txBody>
      </p:sp>
    </p:spTree>
    <p:extLst>
      <p:ext uri="{BB962C8B-B14F-4D97-AF65-F5344CB8AC3E}">
        <p14:creationId xmlns:p14="http://schemas.microsoft.com/office/powerpoint/2010/main" val="394352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2DCD945-5D50-2E42-AAA0-F446A98E328B}"/>
              </a:ext>
            </a:extLst>
          </p:cNvPr>
          <p:cNvSpPr>
            <a:spLocks noGrp="1"/>
          </p:cNvSpPr>
          <p:nvPr>
            <p:ph type="title"/>
          </p:nvPr>
        </p:nvSpPr>
        <p:spPr>
          <a:xfrm>
            <a:off x="2521660" y="680114"/>
            <a:ext cx="7148679" cy="647644"/>
          </a:xfrm>
        </p:spPr>
        <p:txBody>
          <a:bodyPr/>
          <a:lstStyle/>
          <a:p>
            <a:pPr algn="ctr"/>
            <a:r>
              <a:rPr lang="en-US" sz="3600" b="1" dirty="0">
                <a:latin typeface="Arial" panose="020B0604020202020204" pitchFamily="34" charset="0"/>
                <a:cs typeface="Arial" panose="020B0604020202020204" pitchFamily="34" charset="0"/>
              </a:rPr>
              <a:t>Jet Tomography</a:t>
            </a:r>
          </a:p>
        </p:txBody>
      </p:sp>
      <p:sp>
        <p:nvSpPr>
          <p:cNvPr id="3" name="TextBox 2">
            <a:extLst>
              <a:ext uri="{FF2B5EF4-FFF2-40B4-BE49-F238E27FC236}">
                <a16:creationId xmlns:a16="http://schemas.microsoft.com/office/drawing/2014/main" id="{51DB0BDE-EFB2-284B-8CA3-3FB819EDAB04}"/>
              </a:ext>
            </a:extLst>
          </p:cNvPr>
          <p:cNvSpPr txBox="1"/>
          <p:nvPr/>
        </p:nvSpPr>
        <p:spPr>
          <a:xfrm>
            <a:off x="1851541" y="1376572"/>
            <a:ext cx="8488916" cy="5078313"/>
          </a:xfrm>
          <a:prstGeom prst="rect">
            <a:avLst/>
          </a:prstGeom>
          <a:noFill/>
        </p:spPr>
        <p:txBody>
          <a:bodyPr wrap="square" rtlCol="0">
            <a:spAutoFit/>
          </a:bodyPr>
          <a:lstStyle/>
          <a:p>
            <a:pPr marL="285750" indent="-285750">
              <a:buClr>
                <a:srgbClr val="00448A"/>
              </a:buClr>
              <a:buFont typeface="Arial" panose="020B0604020202020204" pitchFamily="34" charset="0"/>
              <a:buChar char="•"/>
            </a:pPr>
            <a:r>
              <a:rPr lang="en-US" dirty="0">
                <a:latin typeface="Arial" panose="020B0604020202020204" pitchFamily="34" charset="0"/>
                <a:cs typeface="Arial" panose="020B0604020202020204" pitchFamily="34" charset="0"/>
              </a:rPr>
              <a:t>Jets are main available probes of the matter in HIC and they are going to be important in DIS at EIC;</a:t>
            </a:r>
          </a:p>
          <a:p>
            <a:pPr marL="285750" indent="-285750">
              <a:buClr>
                <a:srgbClr val="00448A"/>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00448A"/>
              </a:buClr>
              <a:buFont typeface="Arial" panose="020B0604020202020204" pitchFamily="34" charset="0"/>
              <a:buChar char="•"/>
            </a:pPr>
            <a:r>
              <a:rPr lang="en-US" dirty="0">
                <a:latin typeface="Arial" panose="020B0604020202020204" pitchFamily="34" charset="0"/>
                <a:cs typeface="Arial" panose="020B0604020202020204" pitchFamily="34" charset="0"/>
              </a:rPr>
              <a:t>The hot nuclear matter in HIC undergoes multi-phase evolution and its details are hard to access through the soft sector;</a:t>
            </a:r>
          </a:p>
          <a:p>
            <a:pPr marL="285750" indent="-285750">
              <a:buClr>
                <a:srgbClr val="00448A"/>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00448A"/>
              </a:buClr>
              <a:buFont typeface="Arial" panose="020B0604020202020204" pitchFamily="34" charset="0"/>
              <a:buChar char="•"/>
            </a:pPr>
            <a:r>
              <a:rPr lang="en-US" dirty="0">
                <a:latin typeface="Arial" panose="020B0604020202020204" pitchFamily="34" charset="0"/>
                <a:cs typeface="Arial" panose="020B0604020202020204" pitchFamily="34" charset="0"/>
              </a:rPr>
              <a:t>In turn, jets see the matter at multiple scales, and essentially X-ray it;</a:t>
            </a:r>
          </a:p>
          <a:p>
            <a:pPr marL="285750" indent="-285750">
              <a:buClr>
                <a:srgbClr val="00448A"/>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00448A"/>
              </a:buClr>
              <a:buFont typeface="Arial" panose="020B0604020202020204" pitchFamily="34" charset="0"/>
              <a:buChar char="•"/>
            </a:pPr>
            <a:r>
              <a:rPr lang="en-US" dirty="0">
                <a:latin typeface="Arial" panose="020B0604020202020204" pitchFamily="34" charset="0"/>
                <a:cs typeface="Arial" panose="020B0604020202020204" pitchFamily="34" charset="0"/>
              </a:rPr>
              <a:t>However, most approaches to the jet-medium interaction are either empirical or based on multiple simplifying assumptions – static matter, no fluctuations,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a:t>
            </a:r>
          </a:p>
          <a:p>
            <a:pPr marL="285750" indent="-285750">
              <a:buClr>
                <a:srgbClr val="00448A"/>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00448A"/>
              </a:buClr>
              <a:buFont typeface="Arial" panose="020B0604020202020204" pitchFamily="34" charset="0"/>
              <a:buChar char="•"/>
            </a:pPr>
            <a:r>
              <a:rPr lang="en-US" dirty="0">
                <a:latin typeface="Arial" panose="020B0604020202020204" pitchFamily="34" charset="0"/>
                <a:cs typeface="Arial" panose="020B0604020202020204" pitchFamily="34" charset="0"/>
              </a:rPr>
              <a:t>In what follows I will highlight our progress on the medium motion effects in the QCD calculations for jet broadening and gluon emission;</a:t>
            </a:r>
          </a:p>
          <a:p>
            <a:pPr marL="285750" indent="-285750">
              <a:buClr>
                <a:srgbClr val="00448A"/>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00448A"/>
              </a:buClr>
              <a:buFont typeface="Arial" panose="020B0604020202020204" pitchFamily="34" charset="0"/>
              <a:buChar char="•"/>
            </a:pPr>
            <a:r>
              <a:rPr lang="en-US" dirty="0">
                <a:latin typeface="Arial" panose="020B0604020202020204" pitchFamily="34" charset="0"/>
                <a:cs typeface="Arial" panose="020B0604020202020204" pitchFamily="34" charset="0"/>
              </a:rPr>
              <a:t>The developed formalism can be also applied to include orbital motion of nucleons and some of in-medium fluctuations (e.g. spatial inhomogeneities) in the DIS context; </a:t>
            </a:r>
          </a:p>
          <a:p>
            <a:pPr marL="285750" indent="-285750">
              <a:buClr>
                <a:srgbClr val="00448A"/>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677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1B8B363-CC9A-454F-86BB-7C75A542DE4D}"/>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Jet Broadening</a:t>
            </a:r>
          </a:p>
        </p:txBody>
      </p:sp>
      <p:sp>
        <p:nvSpPr>
          <p:cNvPr id="11" name="TextBox 10">
            <a:extLst>
              <a:ext uri="{FF2B5EF4-FFF2-40B4-BE49-F238E27FC236}">
                <a16:creationId xmlns:a16="http://schemas.microsoft.com/office/drawing/2014/main" id="{6618CD0A-08F2-BF48-9085-50D8EEDB979E}"/>
              </a:ext>
            </a:extLst>
          </p:cNvPr>
          <p:cNvSpPr txBox="1"/>
          <p:nvPr/>
        </p:nvSpPr>
        <p:spPr>
          <a:xfrm>
            <a:off x="4945687" y="1211016"/>
            <a:ext cx="2300631"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gradient expansion</a:t>
            </a:r>
          </a:p>
        </p:txBody>
      </p:sp>
      <p:pic>
        <p:nvPicPr>
          <p:cNvPr id="3" name="Picture 2">
            <a:extLst>
              <a:ext uri="{FF2B5EF4-FFF2-40B4-BE49-F238E27FC236}">
                <a16:creationId xmlns:a16="http://schemas.microsoft.com/office/drawing/2014/main" id="{1737A713-364A-0F4F-8EC7-BA2D514D3C40}"/>
              </a:ext>
            </a:extLst>
          </p:cNvPr>
          <p:cNvPicPr>
            <a:picLocks noChangeAspect="1"/>
          </p:cNvPicPr>
          <p:nvPr/>
        </p:nvPicPr>
        <p:blipFill rotWithShape="1">
          <a:blip r:embed="rId2"/>
          <a:srcRect t="1" r="56197" b="-20560"/>
          <a:stretch/>
        </p:blipFill>
        <p:spPr>
          <a:xfrm>
            <a:off x="1645920" y="1694776"/>
            <a:ext cx="4025211" cy="605051"/>
          </a:xfrm>
          <a:prstGeom prst="rect">
            <a:avLst/>
          </a:prstGeom>
        </p:spPr>
      </p:pic>
      <p:pic>
        <p:nvPicPr>
          <p:cNvPr id="12" name="Picture 11">
            <a:extLst>
              <a:ext uri="{FF2B5EF4-FFF2-40B4-BE49-F238E27FC236}">
                <a16:creationId xmlns:a16="http://schemas.microsoft.com/office/drawing/2014/main" id="{A78FF2F0-2453-2F45-AAE2-14E198A09CA4}"/>
              </a:ext>
            </a:extLst>
          </p:cNvPr>
          <p:cNvPicPr>
            <a:picLocks noChangeAspect="1"/>
          </p:cNvPicPr>
          <p:nvPr/>
        </p:nvPicPr>
        <p:blipFill rotWithShape="1">
          <a:blip r:embed="rId2"/>
          <a:srcRect l="52479" t="1" b="-38101"/>
          <a:stretch/>
        </p:blipFill>
        <p:spPr>
          <a:xfrm>
            <a:off x="6850966" y="1694777"/>
            <a:ext cx="4025211" cy="638858"/>
          </a:xfrm>
          <a:prstGeom prst="rect">
            <a:avLst/>
          </a:prstGeom>
        </p:spPr>
      </p:pic>
      <p:pic>
        <p:nvPicPr>
          <p:cNvPr id="5" name="Picture 4">
            <a:extLst>
              <a:ext uri="{FF2B5EF4-FFF2-40B4-BE49-F238E27FC236}">
                <a16:creationId xmlns:a16="http://schemas.microsoft.com/office/drawing/2014/main" id="{8BCDAAE7-7C12-104E-B3BF-D6443E6CA7DA}"/>
              </a:ext>
            </a:extLst>
          </p:cNvPr>
          <p:cNvPicPr>
            <a:picLocks noChangeAspect="1"/>
          </p:cNvPicPr>
          <p:nvPr/>
        </p:nvPicPr>
        <p:blipFill>
          <a:blip r:embed="rId3"/>
          <a:stretch>
            <a:fillRect/>
          </a:stretch>
        </p:blipFill>
        <p:spPr>
          <a:xfrm>
            <a:off x="975360" y="2666845"/>
            <a:ext cx="10241280" cy="1824068"/>
          </a:xfrm>
          <a:prstGeom prst="rect">
            <a:avLst/>
          </a:prstGeom>
        </p:spPr>
      </p:pic>
      <p:sp>
        <p:nvSpPr>
          <p:cNvPr id="7" name="TextBox 6">
            <a:extLst>
              <a:ext uri="{FF2B5EF4-FFF2-40B4-BE49-F238E27FC236}">
                <a16:creationId xmlns:a16="http://schemas.microsoft.com/office/drawing/2014/main" id="{E184B084-7CA2-C943-B4E9-A0946D06351E}"/>
              </a:ext>
            </a:extLst>
          </p:cNvPr>
          <p:cNvSpPr txBox="1"/>
          <p:nvPr/>
        </p:nvSpPr>
        <p:spPr>
          <a:xfrm>
            <a:off x="2823308" y="4793892"/>
            <a:ext cx="6545382" cy="369332"/>
          </a:xfrm>
          <a:prstGeom prst="rect">
            <a:avLst/>
          </a:prstGeom>
          <a:noFill/>
        </p:spPr>
        <p:txBody>
          <a:bodyPr wrap="none" rtlCol="0">
            <a:spAutoFit/>
          </a:bodyPr>
          <a:lstStyle/>
          <a:p>
            <a:r>
              <a:rPr lang="en-US" b="1" dirty="0">
                <a:solidFill>
                  <a:srgbClr val="00408C"/>
                </a:solidFill>
                <a:latin typeface="Arial" panose="020B0604020202020204" pitchFamily="34" charset="0"/>
                <a:cs typeface="Arial" panose="020B0604020202020204" pitchFamily="34" charset="0"/>
              </a:rPr>
              <a:t>the leading gradient correction at the first order in opacity</a:t>
            </a:r>
          </a:p>
        </p:txBody>
      </p:sp>
    </p:spTree>
    <p:extLst>
      <p:ext uri="{BB962C8B-B14F-4D97-AF65-F5344CB8AC3E}">
        <p14:creationId xmlns:p14="http://schemas.microsoft.com/office/powerpoint/2010/main" val="4079043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1B8B363-CC9A-454F-86BB-7C75A542DE4D}"/>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Jet Broadening</a:t>
            </a:r>
          </a:p>
        </p:txBody>
      </p:sp>
      <p:sp>
        <p:nvSpPr>
          <p:cNvPr id="11" name="TextBox 10">
            <a:extLst>
              <a:ext uri="{FF2B5EF4-FFF2-40B4-BE49-F238E27FC236}">
                <a16:creationId xmlns:a16="http://schemas.microsoft.com/office/drawing/2014/main" id="{6618CD0A-08F2-BF48-9085-50D8EEDB979E}"/>
              </a:ext>
            </a:extLst>
          </p:cNvPr>
          <p:cNvSpPr txBox="1"/>
          <p:nvPr/>
        </p:nvSpPr>
        <p:spPr>
          <a:xfrm>
            <a:off x="4945687" y="1211016"/>
            <a:ext cx="2300631"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gradient expansion</a:t>
            </a:r>
          </a:p>
        </p:txBody>
      </p:sp>
      <p:sp>
        <p:nvSpPr>
          <p:cNvPr id="7" name="TextBox 6">
            <a:extLst>
              <a:ext uri="{FF2B5EF4-FFF2-40B4-BE49-F238E27FC236}">
                <a16:creationId xmlns:a16="http://schemas.microsoft.com/office/drawing/2014/main" id="{E184B084-7CA2-C943-B4E9-A0946D06351E}"/>
              </a:ext>
            </a:extLst>
          </p:cNvPr>
          <p:cNvSpPr txBox="1"/>
          <p:nvPr/>
        </p:nvSpPr>
        <p:spPr>
          <a:xfrm>
            <a:off x="2823308" y="4793892"/>
            <a:ext cx="6545382" cy="369332"/>
          </a:xfrm>
          <a:prstGeom prst="rect">
            <a:avLst/>
          </a:prstGeom>
          <a:noFill/>
        </p:spPr>
        <p:txBody>
          <a:bodyPr wrap="none" rtlCol="0">
            <a:spAutoFit/>
          </a:bodyPr>
          <a:lstStyle/>
          <a:p>
            <a:r>
              <a:rPr lang="en-US" b="1" dirty="0">
                <a:solidFill>
                  <a:srgbClr val="00408C"/>
                </a:solidFill>
                <a:latin typeface="Arial" panose="020B0604020202020204" pitchFamily="34" charset="0"/>
                <a:cs typeface="Arial" panose="020B0604020202020204" pitchFamily="34" charset="0"/>
              </a:rPr>
              <a:t>the leading gradient correction at the first order in opacity</a:t>
            </a:r>
          </a:p>
        </p:txBody>
      </p:sp>
      <p:pic>
        <p:nvPicPr>
          <p:cNvPr id="4" name="Picture 3">
            <a:extLst>
              <a:ext uri="{FF2B5EF4-FFF2-40B4-BE49-F238E27FC236}">
                <a16:creationId xmlns:a16="http://schemas.microsoft.com/office/drawing/2014/main" id="{B7487274-567E-5648-A195-7C9F6931B40C}"/>
              </a:ext>
            </a:extLst>
          </p:cNvPr>
          <p:cNvPicPr>
            <a:picLocks noChangeAspect="1"/>
          </p:cNvPicPr>
          <p:nvPr/>
        </p:nvPicPr>
        <p:blipFill>
          <a:blip r:embed="rId2"/>
          <a:stretch>
            <a:fillRect/>
          </a:stretch>
        </p:blipFill>
        <p:spPr>
          <a:xfrm>
            <a:off x="3379787" y="1885003"/>
            <a:ext cx="5432424" cy="824149"/>
          </a:xfrm>
          <a:prstGeom prst="rect">
            <a:avLst/>
          </a:prstGeom>
        </p:spPr>
      </p:pic>
      <p:pic>
        <p:nvPicPr>
          <p:cNvPr id="6" name="Picture 5">
            <a:extLst>
              <a:ext uri="{FF2B5EF4-FFF2-40B4-BE49-F238E27FC236}">
                <a16:creationId xmlns:a16="http://schemas.microsoft.com/office/drawing/2014/main" id="{DB9E9A80-7481-3A45-92CD-539B6EF779AE}"/>
              </a:ext>
            </a:extLst>
          </p:cNvPr>
          <p:cNvPicPr>
            <a:picLocks noChangeAspect="1"/>
          </p:cNvPicPr>
          <p:nvPr/>
        </p:nvPicPr>
        <p:blipFill>
          <a:blip r:embed="rId3"/>
          <a:stretch>
            <a:fillRect/>
          </a:stretch>
        </p:blipFill>
        <p:spPr>
          <a:xfrm>
            <a:off x="3635374" y="3613880"/>
            <a:ext cx="4921250" cy="869950"/>
          </a:xfrm>
          <a:prstGeom prst="rect">
            <a:avLst/>
          </a:prstGeom>
        </p:spPr>
      </p:pic>
      <p:cxnSp>
        <p:nvCxnSpPr>
          <p:cNvPr id="10" name="Straight Arrow Connector 9">
            <a:extLst>
              <a:ext uri="{FF2B5EF4-FFF2-40B4-BE49-F238E27FC236}">
                <a16:creationId xmlns:a16="http://schemas.microsoft.com/office/drawing/2014/main" id="{97AA229D-9E12-D54E-8B1E-D1FE87504749}"/>
              </a:ext>
            </a:extLst>
          </p:cNvPr>
          <p:cNvCxnSpPr>
            <a:cxnSpLocks/>
          </p:cNvCxnSpPr>
          <p:nvPr/>
        </p:nvCxnSpPr>
        <p:spPr>
          <a:xfrm>
            <a:off x="6095999" y="2869808"/>
            <a:ext cx="0" cy="516988"/>
          </a:xfrm>
          <a:prstGeom prst="straightConnector1">
            <a:avLst/>
          </a:prstGeom>
          <a:ln w="25400">
            <a:solidFill>
              <a:srgbClr val="00408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742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1B8B363-CC9A-454F-86BB-7C75A542DE4D}"/>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“Gluon” Emission</a:t>
            </a:r>
          </a:p>
        </p:txBody>
      </p:sp>
      <p:pic>
        <p:nvPicPr>
          <p:cNvPr id="4" name="Picture 3">
            <a:extLst>
              <a:ext uri="{FF2B5EF4-FFF2-40B4-BE49-F238E27FC236}">
                <a16:creationId xmlns:a16="http://schemas.microsoft.com/office/drawing/2014/main" id="{2B44400F-7503-EB47-8DED-2BD470E78794}"/>
              </a:ext>
            </a:extLst>
          </p:cNvPr>
          <p:cNvPicPr>
            <a:picLocks noChangeAspect="1"/>
          </p:cNvPicPr>
          <p:nvPr/>
        </p:nvPicPr>
        <p:blipFill>
          <a:blip r:embed="rId2"/>
          <a:stretch>
            <a:fillRect/>
          </a:stretch>
        </p:blipFill>
        <p:spPr>
          <a:xfrm>
            <a:off x="1826789" y="1327758"/>
            <a:ext cx="8538421" cy="4225928"/>
          </a:xfrm>
          <a:prstGeom prst="rect">
            <a:avLst/>
          </a:prstGeom>
        </p:spPr>
      </p:pic>
    </p:spTree>
    <p:extLst>
      <p:ext uri="{BB962C8B-B14F-4D97-AF65-F5344CB8AC3E}">
        <p14:creationId xmlns:p14="http://schemas.microsoft.com/office/powerpoint/2010/main" val="1923676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0046B6-35B6-E647-BAA2-3174568185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4941" y="927166"/>
            <a:ext cx="8264486" cy="5003668"/>
          </a:xfrm>
          <a:prstGeom prst="rect">
            <a:avLst/>
          </a:prstGeom>
        </p:spPr>
      </p:pic>
      <p:pic>
        <p:nvPicPr>
          <p:cNvPr id="6" name="Picture 5">
            <a:extLst>
              <a:ext uri="{FF2B5EF4-FFF2-40B4-BE49-F238E27FC236}">
                <a16:creationId xmlns:a16="http://schemas.microsoft.com/office/drawing/2014/main" id="{623C730A-56EF-9644-A0F3-DB93D0B19D8D}"/>
              </a:ext>
            </a:extLst>
          </p:cNvPr>
          <p:cNvPicPr>
            <a:picLocks noChangeAspect="1"/>
          </p:cNvPicPr>
          <p:nvPr/>
        </p:nvPicPr>
        <p:blipFill>
          <a:blip r:embed="rId3"/>
          <a:stretch>
            <a:fillRect/>
          </a:stretch>
        </p:blipFill>
        <p:spPr>
          <a:xfrm>
            <a:off x="9198912" y="416727"/>
            <a:ext cx="2722003" cy="2532184"/>
          </a:xfrm>
          <a:prstGeom prst="rect">
            <a:avLst/>
          </a:prstGeom>
        </p:spPr>
      </p:pic>
      <p:sp>
        <p:nvSpPr>
          <p:cNvPr id="7" name="Rectangle 6">
            <a:extLst>
              <a:ext uri="{FF2B5EF4-FFF2-40B4-BE49-F238E27FC236}">
                <a16:creationId xmlns:a16="http://schemas.microsoft.com/office/drawing/2014/main" id="{5699D4C1-4D91-A349-966F-7A7805E59C22}"/>
              </a:ext>
            </a:extLst>
          </p:cNvPr>
          <p:cNvSpPr/>
          <p:nvPr/>
        </p:nvSpPr>
        <p:spPr>
          <a:xfrm>
            <a:off x="9077179" y="319555"/>
            <a:ext cx="2940147" cy="27432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C769385-468B-CE4E-B8BB-F2CF920917CB}"/>
              </a:ext>
            </a:extLst>
          </p:cNvPr>
          <p:cNvPicPr>
            <a:picLocks noChangeAspect="1"/>
          </p:cNvPicPr>
          <p:nvPr/>
        </p:nvPicPr>
        <p:blipFill>
          <a:blip r:embed="rId4"/>
          <a:stretch>
            <a:fillRect/>
          </a:stretch>
        </p:blipFill>
        <p:spPr>
          <a:xfrm>
            <a:off x="9061938" y="3303358"/>
            <a:ext cx="2958611" cy="2743199"/>
          </a:xfrm>
          <a:prstGeom prst="rect">
            <a:avLst/>
          </a:prstGeom>
        </p:spPr>
      </p:pic>
      <p:sp>
        <p:nvSpPr>
          <p:cNvPr id="8" name="Rectangle 7">
            <a:extLst>
              <a:ext uri="{FF2B5EF4-FFF2-40B4-BE49-F238E27FC236}">
                <a16:creationId xmlns:a16="http://schemas.microsoft.com/office/drawing/2014/main" id="{80D6CAED-7AFF-3943-9891-7EA6C05BFDF3}"/>
              </a:ext>
            </a:extLst>
          </p:cNvPr>
          <p:cNvSpPr/>
          <p:nvPr/>
        </p:nvSpPr>
        <p:spPr>
          <a:xfrm>
            <a:off x="9061938" y="3303358"/>
            <a:ext cx="2940147" cy="27432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627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DB0BDE-EFB2-284B-8CA3-3FB819EDAB04}"/>
              </a:ext>
            </a:extLst>
          </p:cNvPr>
          <p:cNvSpPr txBox="1"/>
          <p:nvPr/>
        </p:nvSpPr>
        <p:spPr>
          <a:xfrm>
            <a:off x="1851541" y="1376572"/>
            <a:ext cx="8488916" cy="4524315"/>
          </a:xfrm>
          <a:prstGeom prst="rect">
            <a:avLst/>
          </a:prstGeom>
          <a:noFill/>
        </p:spPr>
        <p:txBody>
          <a:bodyPr wrap="square" rtlCol="0">
            <a:spAutoFit/>
          </a:bodyPr>
          <a:lstStyle/>
          <a:p>
            <a:pPr marL="285750" indent="-285750">
              <a:buClr>
                <a:srgbClr val="00448A"/>
              </a:buClr>
              <a:buFont typeface="Arial" panose="020B0604020202020204" pitchFamily="34" charset="0"/>
              <a:buChar char="•"/>
            </a:pPr>
            <a:r>
              <a:rPr lang="en-US" dirty="0">
                <a:latin typeface="Arial" panose="020B0604020202020204" pitchFamily="34" charset="0"/>
                <a:cs typeface="Arial" panose="020B0604020202020204" pitchFamily="34" charset="0"/>
              </a:rPr>
              <a:t>We have constructed a generalization of the GLV approach which includes the medium motion effects. With this tool one can study general flow, temperature, and source density profiles in the context of HIC;</a:t>
            </a:r>
          </a:p>
          <a:p>
            <a:pPr marL="285750" indent="-285750">
              <a:buClr>
                <a:srgbClr val="00448A"/>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00448A"/>
              </a:buClr>
              <a:buFont typeface="Arial" panose="020B0604020202020204" pitchFamily="34" charset="0"/>
              <a:buChar char="•"/>
            </a:pPr>
            <a:r>
              <a:rPr lang="en-US" dirty="0">
                <a:latin typeface="Arial" panose="020B0604020202020204" pitchFamily="34" charset="0"/>
                <a:cs typeface="Arial" panose="020B0604020202020204" pitchFamily="34" charset="0"/>
              </a:rPr>
              <a:t>It is shown that the odd moments of the jet momentum are modified by the medium motion, and the jet is bended by the flow and gradients;</a:t>
            </a:r>
          </a:p>
          <a:p>
            <a:pPr marL="285750" indent="-285750">
              <a:buClr>
                <a:srgbClr val="00448A"/>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00448A"/>
              </a:buClr>
              <a:buFont typeface="Arial" panose="020B0604020202020204" pitchFamily="34" charset="0"/>
              <a:buChar char="•"/>
            </a:pPr>
            <a:r>
              <a:rPr lang="en-US" dirty="0">
                <a:latin typeface="Arial" panose="020B0604020202020204" pitchFamily="34" charset="0"/>
                <a:cs typeface="Arial" panose="020B0604020202020204" pitchFamily="34" charset="0"/>
              </a:rPr>
              <a:t>We have derived the “gluon” emission spectrum in the case of uniformly flowing matter. The resulting answer, while obtained for scalar interactions, can be compared to the QCD results when written in the terms of LFWFs;</a:t>
            </a:r>
          </a:p>
          <a:p>
            <a:pPr marL="285750" indent="-285750">
              <a:buClr>
                <a:srgbClr val="00448A"/>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00448A"/>
              </a:buClr>
              <a:buFont typeface="Arial" panose="020B0604020202020204" pitchFamily="34" charset="0"/>
              <a:buChar char="•"/>
            </a:pPr>
            <a:r>
              <a:rPr lang="en-US" dirty="0">
                <a:latin typeface="Arial" panose="020B0604020202020204" pitchFamily="34" charset="0"/>
                <a:cs typeface="Arial" panose="020B0604020202020204" pitchFamily="34" charset="0"/>
              </a:rPr>
              <a:t>In the context of DIS our formalism can be used to study nucleon orbital motion and spatial inhomogeneities in the system (a relation to GPDs and TMDs?);</a:t>
            </a:r>
          </a:p>
          <a:p>
            <a:pPr marL="285750" indent="-285750">
              <a:buClr>
                <a:srgbClr val="00448A"/>
              </a:buClr>
              <a:buFont typeface="Arial" panose="020B0604020202020204" pitchFamily="34" charset="0"/>
              <a:buChar char="•"/>
            </a:pPr>
            <a:endParaRPr lang="ru-RU" dirty="0">
              <a:latin typeface="Arial" panose="020B0604020202020204" pitchFamily="34" charset="0"/>
              <a:cs typeface="Arial" panose="020B0604020202020204" pitchFamily="34" charset="0"/>
            </a:endParaRPr>
          </a:p>
          <a:p>
            <a:pPr marL="285750" indent="-285750">
              <a:buClr>
                <a:srgbClr val="00448A"/>
              </a:buClr>
              <a:buFont typeface="Arial" panose="020B0604020202020204" pitchFamily="34" charset="0"/>
              <a:buChar char="•"/>
            </a:pPr>
            <a:r>
              <a:rPr lang="en-US" dirty="0">
                <a:latin typeface="Arial" panose="020B0604020202020204" pitchFamily="34" charset="0"/>
                <a:cs typeface="Arial" panose="020B0604020202020204" pitchFamily="34" charset="0"/>
              </a:rPr>
              <a:t>These results open multiple opportunities to include the medium motion and in-medium fluctuation effects into studies of other hard probes of nuclear matter;</a:t>
            </a:r>
          </a:p>
        </p:txBody>
      </p:sp>
      <p:sp>
        <p:nvSpPr>
          <p:cNvPr id="6" name="Title 5">
            <a:extLst>
              <a:ext uri="{FF2B5EF4-FFF2-40B4-BE49-F238E27FC236}">
                <a16:creationId xmlns:a16="http://schemas.microsoft.com/office/drawing/2014/main" id="{1FFD2116-2965-5C4A-8B01-88B114C20B15}"/>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180979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C75C30-ADD6-BE40-969D-DAAA6B674466}"/>
              </a:ext>
            </a:extLst>
          </p:cNvPr>
          <p:cNvPicPr>
            <a:picLocks noChangeAspect="1"/>
          </p:cNvPicPr>
          <p:nvPr/>
        </p:nvPicPr>
        <p:blipFill>
          <a:blip r:embed="rId2"/>
          <a:stretch>
            <a:fillRect/>
          </a:stretch>
        </p:blipFill>
        <p:spPr>
          <a:xfrm>
            <a:off x="8298739" y="2956353"/>
            <a:ext cx="2743200" cy="945292"/>
          </a:xfrm>
          <a:prstGeom prst="rect">
            <a:avLst/>
          </a:prstGeom>
        </p:spPr>
      </p:pic>
      <p:sp>
        <p:nvSpPr>
          <p:cNvPr id="11" name="Title 5">
            <a:extLst>
              <a:ext uri="{FF2B5EF4-FFF2-40B4-BE49-F238E27FC236}">
                <a16:creationId xmlns:a16="http://schemas.microsoft.com/office/drawing/2014/main" id="{7C7F7C86-C71F-654F-80B6-A55B37308258}"/>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Drag Force</a:t>
            </a:r>
          </a:p>
        </p:txBody>
      </p:sp>
      <p:pic>
        <p:nvPicPr>
          <p:cNvPr id="3" name="Picture 2">
            <a:extLst>
              <a:ext uri="{FF2B5EF4-FFF2-40B4-BE49-F238E27FC236}">
                <a16:creationId xmlns:a16="http://schemas.microsoft.com/office/drawing/2014/main" id="{FE8FC16B-93E4-254F-9E81-8A5CD851D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61" y="1766882"/>
            <a:ext cx="6570436" cy="3324235"/>
          </a:xfrm>
          <a:prstGeom prst="rect">
            <a:avLst/>
          </a:prstGeom>
        </p:spPr>
      </p:pic>
    </p:spTree>
    <p:extLst>
      <p:ext uri="{BB962C8B-B14F-4D97-AF65-F5344CB8AC3E}">
        <p14:creationId xmlns:p14="http://schemas.microsoft.com/office/powerpoint/2010/main" val="144753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1B00C3-7313-7640-B563-C72F04D5C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61" y="1766881"/>
            <a:ext cx="6570436" cy="3324235"/>
          </a:xfrm>
          <a:prstGeom prst="rect">
            <a:avLst/>
          </a:prstGeom>
        </p:spPr>
      </p:pic>
      <p:sp>
        <p:nvSpPr>
          <p:cNvPr id="11" name="Title 5">
            <a:extLst>
              <a:ext uri="{FF2B5EF4-FFF2-40B4-BE49-F238E27FC236}">
                <a16:creationId xmlns:a16="http://schemas.microsoft.com/office/drawing/2014/main" id="{7C7F7C86-C71F-654F-80B6-A55B37308258}"/>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Drag Force</a:t>
            </a:r>
          </a:p>
        </p:txBody>
      </p:sp>
      <p:sp>
        <p:nvSpPr>
          <p:cNvPr id="10" name="TextBox 9">
            <a:extLst>
              <a:ext uri="{FF2B5EF4-FFF2-40B4-BE49-F238E27FC236}">
                <a16:creationId xmlns:a16="http://schemas.microsoft.com/office/drawing/2014/main" id="{8CE1EBC4-BE21-5544-BB66-D1A01E2A9797}"/>
              </a:ext>
            </a:extLst>
          </p:cNvPr>
          <p:cNvSpPr txBox="1"/>
          <p:nvPr/>
        </p:nvSpPr>
        <p:spPr>
          <a:xfrm>
            <a:off x="7672389" y="0"/>
            <a:ext cx="4562284" cy="923330"/>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M. </a:t>
            </a:r>
            <a:r>
              <a:rPr lang="en-US" dirty="0" err="1">
                <a:latin typeface="Arial" panose="020B0604020202020204" pitchFamily="34" charset="0"/>
                <a:cs typeface="Arial" panose="020B0604020202020204" pitchFamily="34" charset="0"/>
              </a:rPr>
              <a:t>Lekaveckas</a:t>
            </a:r>
            <a:r>
              <a:rPr lang="en-US" dirty="0">
                <a:latin typeface="Arial" panose="020B0604020202020204" pitchFamily="34" charset="0"/>
                <a:cs typeface="Arial" panose="020B0604020202020204" pitchFamily="34" charset="0"/>
              </a:rPr>
              <a:t>, K. Rajagopal, JHEP, 2014</a:t>
            </a:r>
          </a:p>
          <a:p>
            <a:pPr algn="r"/>
            <a:r>
              <a:rPr lang="en-US" dirty="0">
                <a:latin typeface="Arial" panose="020B0604020202020204" pitchFamily="34" charset="0"/>
                <a:cs typeface="Arial" panose="020B0604020202020204" pitchFamily="34" charset="0"/>
              </a:rPr>
              <a:t>K. Rajagopal, AS, JHEP, 2017</a:t>
            </a:r>
          </a:p>
          <a:p>
            <a:pPr algn="r"/>
            <a:r>
              <a:rPr lang="en-US" dirty="0">
                <a:latin typeface="Arial" panose="020B0604020202020204" pitchFamily="34" charset="0"/>
                <a:cs typeface="Arial" panose="020B0604020202020204" pitchFamily="34" charset="0"/>
              </a:rPr>
              <a:t>J. </a:t>
            </a:r>
            <a:r>
              <a:rPr lang="en-US" dirty="0" err="1">
                <a:latin typeface="Arial" panose="020B0604020202020204" pitchFamily="34" charset="0"/>
                <a:cs typeface="Arial" panose="020B0604020202020204" pitchFamily="34" charset="0"/>
              </a:rPr>
              <a:t>Reiten</a:t>
            </a:r>
            <a:r>
              <a:rPr lang="en-US" dirty="0">
                <a:latin typeface="Arial" panose="020B0604020202020204" pitchFamily="34" charset="0"/>
                <a:cs typeface="Arial" panose="020B0604020202020204" pitchFamily="34" charset="0"/>
              </a:rPr>
              <a:t>, AS, JHEP, 2020</a:t>
            </a:r>
          </a:p>
        </p:txBody>
      </p:sp>
      <p:pic>
        <p:nvPicPr>
          <p:cNvPr id="13" name="Picture 12">
            <a:extLst>
              <a:ext uri="{FF2B5EF4-FFF2-40B4-BE49-F238E27FC236}">
                <a16:creationId xmlns:a16="http://schemas.microsoft.com/office/drawing/2014/main" id="{EC99EA96-4217-864D-91EE-11919FA141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16252" y="2956353"/>
            <a:ext cx="2508174" cy="945292"/>
          </a:xfrm>
          <a:prstGeom prst="rect">
            <a:avLst/>
          </a:prstGeom>
        </p:spPr>
      </p:pic>
    </p:spTree>
    <p:extLst>
      <p:ext uri="{BB962C8B-B14F-4D97-AF65-F5344CB8AC3E}">
        <p14:creationId xmlns:p14="http://schemas.microsoft.com/office/powerpoint/2010/main" val="353628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BE4975-CD28-8A49-A84F-5CFF16064CDE}"/>
              </a:ext>
            </a:extLst>
          </p:cNvPr>
          <p:cNvPicPr>
            <a:picLocks noChangeAspect="1"/>
          </p:cNvPicPr>
          <p:nvPr/>
        </p:nvPicPr>
        <p:blipFill rotWithShape="1">
          <a:blip r:embed="rId2">
            <a:extLst>
              <a:ext uri="{28A0092B-C50C-407E-A947-70E740481C1C}">
                <a14:useLocalDpi xmlns:a14="http://schemas.microsoft.com/office/drawing/2010/main" val="0"/>
              </a:ext>
            </a:extLst>
          </a:blip>
          <a:srcRect b="12159"/>
          <a:stretch/>
        </p:blipFill>
        <p:spPr>
          <a:xfrm>
            <a:off x="1851611" y="791247"/>
            <a:ext cx="8488777" cy="5275505"/>
          </a:xfrm>
          <a:prstGeom prst="rect">
            <a:avLst/>
          </a:prstGeom>
        </p:spPr>
      </p:pic>
      <p:sp>
        <p:nvSpPr>
          <p:cNvPr id="2" name="Title 5">
            <a:extLst>
              <a:ext uri="{FF2B5EF4-FFF2-40B4-BE49-F238E27FC236}">
                <a16:creationId xmlns:a16="http://schemas.microsoft.com/office/drawing/2014/main" id="{02651C14-D22C-BA48-A4B7-2987F492ABFE}"/>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Jets</a:t>
            </a:r>
          </a:p>
        </p:txBody>
      </p:sp>
      <p:sp>
        <p:nvSpPr>
          <p:cNvPr id="8" name="TextBox 7">
            <a:extLst>
              <a:ext uri="{FF2B5EF4-FFF2-40B4-BE49-F238E27FC236}">
                <a16:creationId xmlns:a16="http://schemas.microsoft.com/office/drawing/2014/main" id="{367685EA-EF5E-D940-A627-1337685EC927}"/>
              </a:ext>
            </a:extLst>
          </p:cNvPr>
          <p:cNvSpPr txBox="1"/>
          <p:nvPr/>
        </p:nvSpPr>
        <p:spPr>
          <a:xfrm>
            <a:off x="8595360" y="4336869"/>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08E26D13-162D-BA41-9601-38F8C5105E6D}"/>
              </a:ext>
            </a:extLst>
          </p:cNvPr>
          <p:cNvSpPr txBox="1"/>
          <p:nvPr/>
        </p:nvSpPr>
        <p:spPr>
          <a:xfrm>
            <a:off x="4772560" y="1327758"/>
            <a:ext cx="264687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Does a jet feel the flow?</a:t>
            </a:r>
          </a:p>
        </p:txBody>
      </p:sp>
    </p:spTree>
    <p:extLst>
      <p:ext uri="{BB962C8B-B14F-4D97-AF65-F5344CB8AC3E}">
        <p14:creationId xmlns:p14="http://schemas.microsoft.com/office/powerpoint/2010/main" val="44049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7685EA-EF5E-D940-A627-1337685EC927}"/>
              </a:ext>
            </a:extLst>
          </p:cNvPr>
          <p:cNvSpPr txBox="1"/>
          <p:nvPr/>
        </p:nvSpPr>
        <p:spPr>
          <a:xfrm>
            <a:off x="8595360" y="4336869"/>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54ED36A4-35BC-A84D-878C-B4B82E35E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836" y="533644"/>
            <a:ext cx="5844328" cy="5790711"/>
          </a:xfrm>
          <a:prstGeom prst="rect">
            <a:avLst/>
          </a:prstGeom>
        </p:spPr>
      </p:pic>
    </p:spTree>
    <p:extLst>
      <p:ext uri="{BB962C8B-B14F-4D97-AF65-F5344CB8AC3E}">
        <p14:creationId xmlns:p14="http://schemas.microsoft.com/office/powerpoint/2010/main" val="23207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2651C14-D22C-BA48-A4B7-2987F492ABFE}"/>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Jets</a:t>
            </a:r>
          </a:p>
        </p:txBody>
      </p:sp>
      <p:sp>
        <p:nvSpPr>
          <p:cNvPr id="6" name="TextBox 5">
            <a:extLst>
              <a:ext uri="{FF2B5EF4-FFF2-40B4-BE49-F238E27FC236}">
                <a16:creationId xmlns:a16="http://schemas.microsoft.com/office/drawing/2014/main" id="{7CE82FF9-DE56-7D44-B6F6-AE3342AE8367}"/>
              </a:ext>
            </a:extLst>
          </p:cNvPr>
          <p:cNvSpPr txBox="1"/>
          <p:nvPr/>
        </p:nvSpPr>
        <p:spPr>
          <a:xfrm>
            <a:off x="4112120" y="1224469"/>
            <a:ext cx="3967753"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QCD broadening and gluon emission</a:t>
            </a:r>
          </a:p>
          <a:p>
            <a:pPr algn="ctr"/>
            <a:r>
              <a:rPr lang="en-US" dirty="0">
                <a:latin typeface="Arial" panose="020B0604020202020204" pitchFamily="34" charset="0"/>
                <a:cs typeface="Arial" panose="020B0604020202020204" pitchFamily="34" charset="0"/>
              </a:rPr>
              <a:t>(GLV/BDMPS-Z) with flow</a:t>
            </a:r>
          </a:p>
        </p:txBody>
      </p:sp>
      <p:sp>
        <p:nvSpPr>
          <p:cNvPr id="8" name="TextBox 7">
            <a:extLst>
              <a:ext uri="{FF2B5EF4-FFF2-40B4-BE49-F238E27FC236}">
                <a16:creationId xmlns:a16="http://schemas.microsoft.com/office/drawing/2014/main" id="{367685EA-EF5E-D940-A627-1337685EC927}"/>
              </a:ext>
            </a:extLst>
          </p:cNvPr>
          <p:cNvSpPr txBox="1"/>
          <p:nvPr/>
        </p:nvSpPr>
        <p:spPr>
          <a:xfrm>
            <a:off x="8595360" y="4336869"/>
            <a:ext cx="184731" cy="369332"/>
          </a:xfrm>
          <a:prstGeom prst="rect">
            <a:avLst/>
          </a:prstGeom>
          <a:noFill/>
        </p:spPr>
        <p:txBody>
          <a:bodyPr wrap="none" rtlCol="0">
            <a:spAutoFit/>
          </a:bodyPr>
          <a:lstStyle/>
          <a:p>
            <a:endParaRPr lang="en-US" dirty="0"/>
          </a:p>
        </p:txBody>
      </p:sp>
      <p:pic>
        <p:nvPicPr>
          <p:cNvPr id="12" name="Picture 11">
            <a:extLst>
              <a:ext uri="{FF2B5EF4-FFF2-40B4-BE49-F238E27FC236}">
                <a16:creationId xmlns:a16="http://schemas.microsoft.com/office/drawing/2014/main" id="{15DAA558-EFD3-7044-9C55-95B9C93F3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711" y="1870800"/>
            <a:ext cx="9059091" cy="3680972"/>
          </a:xfrm>
          <a:prstGeom prst="rect">
            <a:avLst/>
          </a:prstGeom>
        </p:spPr>
      </p:pic>
      <p:sp>
        <p:nvSpPr>
          <p:cNvPr id="13" name="TextBox 12">
            <a:extLst>
              <a:ext uri="{FF2B5EF4-FFF2-40B4-BE49-F238E27FC236}">
                <a16:creationId xmlns:a16="http://schemas.microsoft.com/office/drawing/2014/main" id="{2E32EF98-50E2-A54C-A421-CDDA12FF7A87}"/>
              </a:ext>
            </a:extLst>
          </p:cNvPr>
          <p:cNvSpPr txBox="1"/>
          <p:nvPr/>
        </p:nvSpPr>
        <p:spPr>
          <a:xfrm>
            <a:off x="8882743" y="0"/>
            <a:ext cx="3351929" cy="1754326"/>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R. Baier et al, NPB, 1997</a:t>
            </a:r>
          </a:p>
          <a:p>
            <a:pPr algn="r"/>
            <a:r>
              <a:rPr lang="en-US" dirty="0">
                <a:latin typeface="Arial" panose="020B0604020202020204" pitchFamily="34" charset="0"/>
                <a:cs typeface="Arial" panose="020B0604020202020204" pitchFamily="34" charset="0"/>
              </a:rPr>
              <a:t>B. G. </a:t>
            </a:r>
            <a:r>
              <a:rPr lang="en-US" dirty="0" err="1">
                <a:latin typeface="Arial" panose="020B0604020202020204" pitchFamily="34" charset="0"/>
                <a:cs typeface="Arial" panose="020B0604020202020204" pitchFamily="34" charset="0"/>
              </a:rPr>
              <a:t>Zakharov</a:t>
            </a:r>
            <a:r>
              <a:rPr lang="en-US" dirty="0">
                <a:latin typeface="Arial" panose="020B0604020202020204" pitchFamily="34" charset="0"/>
                <a:cs typeface="Arial" panose="020B0604020202020204" pitchFamily="34" charset="0"/>
              </a:rPr>
              <a:t>, JETP, 1997</a:t>
            </a:r>
          </a:p>
          <a:p>
            <a:pPr algn="r"/>
            <a:r>
              <a:rPr lang="en-US" dirty="0">
                <a:latin typeface="Arial" panose="020B0604020202020204" pitchFamily="34" charset="0"/>
                <a:cs typeface="Arial" panose="020B0604020202020204" pitchFamily="34" charset="0"/>
              </a:rPr>
              <a:t>R. Baier et al, NPB, 1998</a:t>
            </a:r>
          </a:p>
          <a:p>
            <a:pPr algn="r"/>
            <a:r>
              <a:rPr lang="en-US" dirty="0">
                <a:latin typeface="Arial" panose="020B0604020202020204" pitchFamily="34" charset="0"/>
                <a:cs typeface="Arial" panose="020B0604020202020204" pitchFamily="34" charset="0"/>
              </a:rPr>
              <a:t>M. </a:t>
            </a:r>
            <a:r>
              <a:rPr lang="en-US" dirty="0" err="1">
                <a:latin typeface="Arial" panose="020B0604020202020204" pitchFamily="34" charset="0"/>
                <a:cs typeface="Arial" panose="020B0604020202020204" pitchFamily="34" charset="0"/>
              </a:rPr>
              <a:t>Gyulassy</a:t>
            </a:r>
            <a:r>
              <a:rPr lang="en-US" dirty="0">
                <a:latin typeface="Arial" panose="020B0604020202020204" pitchFamily="34" charset="0"/>
                <a:cs typeface="Arial" panose="020B0604020202020204" pitchFamily="34" charset="0"/>
              </a:rPr>
              <a:t> et al, NPB, 2000</a:t>
            </a:r>
          </a:p>
          <a:p>
            <a:pPr algn="r"/>
            <a:r>
              <a:rPr lang="en-US" dirty="0">
                <a:latin typeface="Arial" panose="020B0604020202020204" pitchFamily="34" charset="0"/>
                <a:cs typeface="Arial" panose="020B0604020202020204" pitchFamily="34" charset="0"/>
              </a:rPr>
              <a:t>M. </a:t>
            </a:r>
            <a:r>
              <a:rPr lang="en-US" dirty="0" err="1">
                <a:latin typeface="Arial" panose="020B0604020202020204" pitchFamily="34" charset="0"/>
                <a:cs typeface="Arial" panose="020B0604020202020204" pitchFamily="34" charset="0"/>
              </a:rPr>
              <a:t>Gyulassy</a:t>
            </a:r>
            <a:r>
              <a:rPr lang="en-US" dirty="0">
                <a:latin typeface="Arial" panose="020B0604020202020204" pitchFamily="34" charset="0"/>
                <a:cs typeface="Arial" panose="020B0604020202020204" pitchFamily="34" charset="0"/>
              </a:rPr>
              <a:t> et al, NPB, 2001</a:t>
            </a:r>
          </a:p>
          <a:p>
            <a:pPr algn="r"/>
            <a:r>
              <a:rPr lang="en-US"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957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2651C14-D22C-BA48-A4B7-2987F492ABFE}"/>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Jets</a:t>
            </a:r>
          </a:p>
        </p:txBody>
      </p:sp>
      <p:sp>
        <p:nvSpPr>
          <p:cNvPr id="6" name="TextBox 5">
            <a:extLst>
              <a:ext uri="{FF2B5EF4-FFF2-40B4-BE49-F238E27FC236}">
                <a16:creationId xmlns:a16="http://schemas.microsoft.com/office/drawing/2014/main" id="{7CE82FF9-DE56-7D44-B6F6-AE3342AE8367}"/>
              </a:ext>
            </a:extLst>
          </p:cNvPr>
          <p:cNvSpPr txBox="1"/>
          <p:nvPr/>
        </p:nvSpPr>
        <p:spPr>
          <a:xfrm>
            <a:off x="4112120" y="1224469"/>
            <a:ext cx="3967753"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QCD broadening and gluon emission</a:t>
            </a:r>
          </a:p>
          <a:p>
            <a:pPr algn="ctr"/>
            <a:r>
              <a:rPr lang="en-US" dirty="0">
                <a:latin typeface="Arial" panose="020B0604020202020204" pitchFamily="34" charset="0"/>
                <a:cs typeface="Arial" panose="020B0604020202020204" pitchFamily="34" charset="0"/>
              </a:rPr>
              <a:t>(</a:t>
            </a:r>
            <a:r>
              <a:rPr lang="en-US" b="1" u="sng" dirty="0">
                <a:solidFill>
                  <a:srgbClr val="00408C"/>
                </a:solidFill>
                <a:latin typeface="Arial" panose="020B0604020202020204" pitchFamily="34" charset="0"/>
                <a:cs typeface="Arial" panose="020B0604020202020204" pitchFamily="34" charset="0"/>
              </a:rPr>
              <a:t>GLV</a:t>
            </a:r>
            <a:r>
              <a:rPr lang="en-US" dirty="0">
                <a:latin typeface="Arial" panose="020B0604020202020204" pitchFamily="34" charset="0"/>
                <a:cs typeface="Arial" panose="020B0604020202020204" pitchFamily="34" charset="0"/>
              </a:rPr>
              <a:t>/BDMPS-Z) with flow</a:t>
            </a:r>
          </a:p>
        </p:txBody>
      </p:sp>
      <p:sp>
        <p:nvSpPr>
          <p:cNvPr id="8" name="TextBox 7">
            <a:extLst>
              <a:ext uri="{FF2B5EF4-FFF2-40B4-BE49-F238E27FC236}">
                <a16:creationId xmlns:a16="http://schemas.microsoft.com/office/drawing/2014/main" id="{367685EA-EF5E-D940-A627-1337685EC927}"/>
              </a:ext>
            </a:extLst>
          </p:cNvPr>
          <p:cNvSpPr txBox="1"/>
          <p:nvPr/>
        </p:nvSpPr>
        <p:spPr>
          <a:xfrm>
            <a:off x="8595360" y="4336869"/>
            <a:ext cx="184731" cy="369332"/>
          </a:xfrm>
          <a:prstGeom prst="rect">
            <a:avLst/>
          </a:prstGeom>
          <a:noFill/>
        </p:spPr>
        <p:txBody>
          <a:bodyPr wrap="none" rtlCol="0">
            <a:spAutoFit/>
          </a:bodyPr>
          <a:lstStyle/>
          <a:p>
            <a:endParaRPr lang="en-US" dirty="0"/>
          </a:p>
        </p:txBody>
      </p:sp>
      <p:pic>
        <p:nvPicPr>
          <p:cNvPr id="16" name="Picture 15">
            <a:extLst>
              <a:ext uri="{FF2B5EF4-FFF2-40B4-BE49-F238E27FC236}">
                <a16:creationId xmlns:a16="http://schemas.microsoft.com/office/drawing/2014/main" id="{33819474-BD74-394E-8C90-80F227AEE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711" y="1870800"/>
            <a:ext cx="9059091" cy="3680972"/>
          </a:xfrm>
          <a:prstGeom prst="rect">
            <a:avLst/>
          </a:prstGeom>
        </p:spPr>
      </p:pic>
      <p:sp>
        <p:nvSpPr>
          <p:cNvPr id="7" name="TextBox 6">
            <a:extLst>
              <a:ext uri="{FF2B5EF4-FFF2-40B4-BE49-F238E27FC236}">
                <a16:creationId xmlns:a16="http://schemas.microsoft.com/office/drawing/2014/main" id="{4135EC9D-3ED1-D744-80F2-B849141D1275}"/>
              </a:ext>
            </a:extLst>
          </p:cNvPr>
          <p:cNvSpPr txBox="1"/>
          <p:nvPr/>
        </p:nvSpPr>
        <p:spPr>
          <a:xfrm>
            <a:off x="8595361" y="0"/>
            <a:ext cx="3639312" cy="2308324"/>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R.B. Neufeld et al, PRC, 2011</a:t>
            </a:r>
          </a:p>
          <a:p>
            <a:pPr algn="r"/>
            <a:r>
              <a:rPr lang="en-US" dirty="0">
                <a:latin typeface="Arial" panose="020B0604020202020204" pitchFamily="34" charset="0"/>
                <a:cs typeface="Arial" panose="020B0604020202020204" pitchFamily="34" charset="0"/>
              </a:rPr>
              <a:t>R.B. Neufeld, I. </a:t>
            </a:r>
            <a:r>
              <a:rPr lang="en-US" dirty="0" err="1">
                <a:latin typeface="Arial" panose="020B0604020202020204" pitchFamily="34" charset="0"/>
                <a:cs typeface="Arial" panose="020B0604020202020204" pitchFamily="34" charset="0"/>
              </a:rPr>
              <a:t>Vitev</a:t>
            </a:r>
            <a:r>
              <a:rPr lang="en-US" dirty="0">
                <a:latin typeface="Arial" panose="020B0604020202020204" pitchFamily="34" charset="0"/>
                <a:cs typeface="Arial" panose="020B0604020202020204" pitchFamily="34" charset="0"/>
              </a:rPr>
              <a:t>, PRL, 2012</a:t>
            </a:r>
          </a:p>
          <a:p>
            <a:pPr algn="r"/>
            <a:r>
              <a:rPr lang="en-US" dirty="0">
                <a:latin typeface="Arial" panose="020B0604020202020204" pitchFamily="34" charset="0"/>
                <a:cs typeface="Arial" panose="020B0604020202020204" pitchFamily="34" charset="0"/>
              </a:rPr>
              <a:t>Y.T. </a:t>
            </a:r>
            <a:r>
              <a:rPr lang="en-US" dirty="0" err="1">
                <a:latin typeface="Arial" panose="020B0604020202020204" pitchFamily="34" charset="0"/>
                <a:cs typeface="Arial" panose="020B0604020202020204" pitchFamily="34" charset="0"/>
              </a:rPr>
              <a:t>Chien</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Vitev</a:t>
            </a:r>
            <a:r>
              <a:rPr lang="en-US" dirty="0">
                <a:latin typeface="Arial" panose="020B0604020202020204" pitchFamily="34" charset="0"/>
                <a:cs typeface="Arial" panose="020B0604020202020204" pitchFamily="34" charset="0"/>
              </a:rPr>
              <a:t>, JHEP, 2016</a:t>
            </a:r>
          </a:p>
          <a:p>
            <a:pPr algn="r"/>
            <a:r>
              <a:rPr lang="en-US" dirty="0">
                <a:latin typeface="Arial" panose="020B0604020202020204" pitchFamily="34" charset="0"/>
                <a:cs typeface="Arial" panose="020B0604020202020204" pitchFamily="34" charset="0"/>
              </a:rPr>
              <a:t>Y.T. </a:t>
            </a:r>
            <a:r>
              <a:rPr lang="en-US" dirty="0" err="1">
                <a:latin typeface="Arial" panose="020B0604020202020204" pitchFamily="34" charset="0"/>
                <a:cs typeface="Arial" panose="020B0604020202020204" pitchFamily="34" charset="0"/>
              </a:rPr>
              <a:t>Chien</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Vitev</a:t>
            </a:r>
            <a:r>
              <a:rPr lang="en-US" dirty="0">
                <a:latin typeface="Arial" panose="020B0604020202020204" pitchFamily="34" charset="0"/>
                <a:cs typeface="Arial" panose="020B0604020202020204" pitchFamily="34" charset="0"/>
              </a:rPr>
              <a:t>, PRL, 2017</a:t>
            </a:r>
          </a:p>
          <a:p>
            <a:pPr algn="r"/>
            <a:r>
              <a:rPr lang="en-US" dirty="0">
                <a:latin typeface="Arial" panose="020B0604020202020204" pitchFamily="34" charset="0"/>
                <a:cs typeface="Arial" panose="020B0604020202020204" pitchFamily="34" charset="0"/>
              </a:rPr>
              <a:t>Z.B. Kang et al, JHEP, 2017</a:t>
            </a:r>
          </a:p>
          <a:p>
            <a:pPr algn="r"/>
            <a:r>
              <a:rPr lang="en-US" dirty="0">
                <a:latin typeface="Arial" panose="020B0604020202020204" pitchFamily="34" charset="0"/>
                <a:cs typeface="Arial" panose="020B0604020202020204" pitchFamily="34" charset="0"/>
              </a:rPr>
              <a:t>Z.B. Kang et al, PLB, 2017</a:t>
            </a:r>
          </a:p>
          <a:p>
            <a:pPr algn="r"/>
            <a:r>
              <a:rPr lang="en-US" dirty="0">
                <a:latin typeface="Arial" panose="020B0604020202020204" pitchFamily="34" charset="0"/>
                <a:cs typeface="Arial" panose="020B0604020202020204" pitchFamily="34" charset="0"/>
              </a:rPr>
              <a:t>…</a:t>
            </a:r>
          </a:p>
          <a:p>
            <a:pPr algn="r"/>
            <a:endParaRPr lang="ru-RU"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EFD341-173F-3847-9D9B-4E15123CEC2F}"/>
              </a:ext>
            </a:extLst>
          </p:cNvPr>
          <p:cNvSpPr txBox="1"/>
          <p:nvPr/>
        </p:nvSpPr>
        <p:spPr>
          <a:xfrm>
            <a:off x="8882743" y="5910148"/>
            <a:ext cx="3351929" cy="369332"/>
          </a:xfrm>
          <a:prstGeom prst="rect">
            <a:avLst/>
          </a:prstGeom>
          <a:noFill/>
        </p:spPr>
        <p:txBody>
          <a:bodyPr wrap="square" rtlCol="0">
            <a:spAutoFit/>
          </a:bodyPr>
          <a:lstStyle/>
          <a:p>
            <a:pPr algn="r"/>
            <a:r>
              <a:rPr lang="en-US" u="sng" dirty="0">
                <a:latin typeface="Arial" panose="020B0604020202020204" pitchFamily="34" charset="0"/>
                <a:cs typeface="Arial" panose="020B0604020202020204" pitchFamily="34" charset="0"/>
              </a:rPr>
              <a:t>M. Sievert, </a:t>
            </a:r>
            <a:r>
              <a:rPr lang="en-US" u="sng" dirty="0" err="1">
                <a:latin typeface="Arial" panose="020B0604020202020204" pitchFamily="34" charset="0"/>
                <a:cs typeface="Arial" panose="020B0604020202020204" pitchFamily="34" charset="0"/>
              </a:rPr>
              <a:t>I.Vitev</a:t>
            </a:r>
            <a:r>
              <a:rPr lang="en-US" u="sng" dirty="0">
                <a:latin typeface="Arial" panose="020B0604020202020204" pitchFamily="34" charset="0"/>
                <a:cs typeface="Arial" panose="020B0604020202020204" pitchFamily="34" charset="0"/>
              </a:rPr>
              <a:t>, PRD, 2018</a:t>
            </a:r>
            <a:endParaRPr lang="ru-RU"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3411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2651C14-D22C-BA48-A4B7-2987F492ABFE}"/>
              </a:ext>
            </a:extLst>
          </p:cNvPr>
          <p:cNvSpPr txBox="1">
            <a:spLocks/>
          </p:cNvSpPr>
          <p:nvPr/>
        </p:nvSpPr>
        <p:spPr>
          <a:xfrm>
            <a:off x="2521660" y="680114"/>
            <a:ext cx="7148679" cy="647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600" dirty="0">
                <a:latin typeface="Arial" panose="020B0604020202020204" pitchFamily="34" charset="0"/>
                <a:cs typeface="Arial" panose="020B0604020202020204" pitchFamily="34" charset="0"/>
              </a:rPr>
              <a:t>Color Potential</a:t>
            </a:r>
          </a:p>
        </p:txBody>
      </p:sp>
      <p:sp>
        <p:nvSpPr>
          <p:cNvPr id="8" name="TextBox 7">
            <a:extLst>
              <a:ext uri="{FF2B5EF4-FFF2-40B4-BE49-F238E27FC236}">
                <a16:creationId xmlns:a16="http://schemas.microsoft.com/office/drawing/2014/main" id="{367685EA-EF5E-D940-A627-1337685EC927}"/>
              </a:ext>
            </a:extLst>
          </p:cNvPr>
          <p:cNvSpPr txBox="1"/>
          <p:nvPr/>
        </p:nvSpPr>
        <p:spPr>
          <a:xfrm>
            <a:off x="8595360" y="4336869"/>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63F077D9-332C-A246-9DA9-2A4D5F18A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748" y="1506462"/>
            <a:ext cx="4150501" cy="2587959"/>
          </a:xfrm>
          <a:prstGeom prst="rect">
            <a:avLst/>
          </a:prstGeom>
        </p:spPr>
      </p:pic>
      <p:pic>
        <p:nvPicPr>
          <p:cNvPr id="5" name="Picture 4">
            <a:extLst>
              <a:ext uri="{FF2B5EF4-FFF2-40B4-BE49-F238E27FC236}">
                <a16:creationId xmlns:a16="http://schemas.microsoft.com/office/drawing/2014/main" id="{DC25F714-D236-0648-8405-7BFF34413EAC}"/>
              </a:ext>
            </a:extLst>
          </p:cNvPr>
          <p:cNvPicPr>
            <a:picLocks noChangeAspect="1"/>
          </p:cNvPicPr>
          <p:nvPr/>
        </p:nvPicPr>
        <p:blipFill>
          <a:blip r:embed="rId3"/>
          <a:stretch>
            <a:fillRect/>
          </a:stretch>
        </p:blipFill>
        <p:spPr>
          <a:xfrm>
            <a:off x="1759303" y="4648930"/>
            <a:ext cx="8673390" cy="788490"/>
          </a:xfrm>
          <a:prstGeom prst="rect">
            <a:avLst/>
          </a:prstGeom>
        </p:spPr>
      </p:pic>
      <p:pic>
        <p:nvPicPr>
          <p:cNvPr id="9" name="Picture 8">
            <a:extLst>
              <a:ext uri="{FF2B5EF4-FFF2-40B4-BE49-F238E27FC236}">
                <a16:creationId xmlns:a16="http://schemas.microsoft.com/office/drawing/2014/main" id="{0767DB8B-9F1A-3E4D-BA39-56329DA0FCD1}"/>
              </a:ext>
            </a:extLst>
          </p:cNvPr>
          <p:cNvPicPr>
            <a:picLocks noChangeAspect="1"/>
          </p:cNvPicPr>
          <p:nvPr/>
        </p:nvPicPr>
        <p:blipFill>
          <a:blip r:embed="rId4"/>
          <a:stretch>
            <a:fillRect/>
          </a:stretch>
        </p:blipFill>
        <p:spPr>
          <a:xfrm>
            <a:off x="7503321" y="5595559"/>
            <a:ext cx="667928" cy="409303"/>
          </a:xfrm>
          <a:prstGeom prst="rect">
            <a:avLst/>
          </a:prstGeom>
        </p:spPr>
      </p:pic>
      <p:sp>
        <p:nvSpPr>
          <p:cNvPr id="14" name="TextBox 13">
            <a:extLst>
              <a:ext uri="{FF2B5EF4-FFF2-40B4-BE49-F238E27FC236}">
                <a16:creationId xmlns:a16="http://schemas.microsoft.com/office/drawing/2014/main" id="{7507EDD2-BEB6-8444-B2AD-7C27E72775F6}"/>
              </a:ext>
            </a:extLst>
          </p:cNvPr>
          <p:cNvSpPr txBox="1"/>
          <p:nvPr/>
        </p:nvSpPr>
        <p:spPr>
          <a:xfrm>
            <a:off x="8171249" y="5646321"/>
            <a:ext cx="2848600" cy="307777"/>
          </a:xfrm>
          <a:prstGeom prst="rect">
            <a:avLst/>
          </a:prstGeom>
          <a:noFill/>
        </p:spPr>
        <p:txBody>
          <a:bodyPr wrap="none" rtlCol="0">
            <a:spAutoFit/>
          </a:bodyPr>
          <a:lstStyle/>
          <a:p>
            <a:r>
              <a:rPr lang="en-US" sz="1400" b="1" dirty="0">
                <a:solidFill>
                  <a:srgbClr val="00408C"/>
                </a:solidFill>
                <a:latin typeface="Arial" panose="020B0604020202020204" pitchFamily="34" charset="0"/>
                <a:cs typeface="Arial" panose="020B0604020202020204" pitchFamily="34" charset="0"/>
              </a:rPr>
              <a:t>--  the </a:t>
            </a:r>
            <a:r>
              <a:rPr lang="en-US" sz="1400" b="1" dirty="0" err="1">
                <a:solidFill>
                  <a:srgbClr val="00408C"/>
                </a:solidFill>
                <a:latin typeface="Arial" panose="020B0604020202020204" pitchFamily="34" charset="0"/>
                <a:cs typeface="Arial" panose="020B0604020202020204" pitchFamily="34" charset="0"/>
              </a:rPr>
              <a:t>Gyulassy</a:t>
            </a:r>
            <a:r>
              <a:rPr lang="en-US" sz="1400" b="1" dirty="0">
                <a:solidFill>
                  <a:srgbClr val="00408C"/>
                </a:solidFill>
                <a:latin typeface="Arial" panose="020B0604020202020204" pitchFamily="34" charset="0"/>
                <a:cs typeface="Arial" panose="020B0604020202020204" pitchFamily="34" charset="0"/>
              </a:rPr>
              <a:t>-Wang potential</a:t>
            </a:r>
          </a:p>
        </p:txBody>
      </p:sp>
      <p:cxnSp>
        <p:nvCxnSpPr>
          <p:cNvPr id="18" name="Straight Arrow Connector 17">
            <a:extLst>
              <a:ext uri="{FF2B5EF4-FFF2-40B4-BE49-F238E27FC236}">
                <a16:creationId xmlns:a16="http://schemas.microsoft.com/office/drawing/2014/main" id="{1A0B1A7A-8C44-5842-972B-19946A52ABC8}"/>
              </a:ext>
            </a:extLst>
          </p:cNvPr>
          <p:cNvCxnSpPr/>
          <p:nvPr/>
        </p:nvCxnSpPr>
        <p:spPr>
          <a:xfrm flipH="1" flipV="1">
            <a:off x="7080085" y="5500111"/>
            <a:ext cx="368372" cy="205734"/>
          </a:xfrm>
          <a:prstGeom prst="straightConnector1">
            <a:avLst/>
          </a:prstGeom>
          <a:ln w="25400">
            <a:solidFill>
              <a:srgbClr val="00408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495411"/>
      </p:ext>
    </p:extLst>
  </p:cSld>
  <p:clrMapOvr>
    <a:masterClrMapping/>
  </p:clrMapOvr>
</p:sld>
</file>

<file path=ppt/theme/theme1.xml><?xml version="1.0" encoding="utf-8"?>
<a:theme xmlns:a="http://schemas.openxmlformats.org/drawingml/2006/main" name="Diapositiva inici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gradecimiento">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 xmlns="198d1e39-b65c-4dc2-894a-9fbd7d0fab3d" xsi:nil="true"/>
    <Data xmlns="198d1e39-b65c-4dc2-894a-9fbd7d0fab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3F4E526841F03499515D90E8166C23C" ma:contentTypeVersion="14" ma:contentTypeDescription="Crear nuevo documento." ma:contentTypeScope="" ma:versionID="10ba449450e061692eed5ff27cb6816e">
  <xsd:schema xmlns:xsd="http://www.w3.org/2001/XMLSchema" xmlns:xs="http://www.w3.org/2001/XMLSchema" xmlns:p="http://schemas.microsoft.com/office/2006/metadata/properties" xmlns:ns2="198d1e39-b65c-4dc2-894a-9fbd7d0fab3d" xmlns:ns3="8e972b41-cc2f-4dc4-9342-e3b4dc3de38f" targetNamespace="http://schemas.microsoft.com/office/2006/metadata/properties" ma:root="true" ma:fieldsID="23b31451a2bd4407592f320993d9c317" ns2:_="" ns3:_="">
    <xsd:import namespace="198d1e39-b65c-4dc2-894a-9fbd7d0fab3d"/>
    <xsd:import namespace="8e972b41-cc2f-4dc4-9342-e3b4dc3de38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Description" minOccurs="0"/>
                <xsd:element ref="ns2: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d1e39-b65c-4dc2-894a-9fbd7d0fab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escription" ma:index="20" nillable="true" ma:displayName="Description" ma:format="Dropdown" ma:internalName="Description">
      <xsd:simpleType>
        <xsd:restriction base="dms:Note">
          <xsd:maxLength value="255"/>
        </xsd:restriction>
      </xsd:simpleType>
    </xsd:element>
    <xsd:element name="Data" ma:index="21" nillable="true" ma:displayName="Data" ma:format="DateTime" ma:internalName="Data">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e972b41-cc2f-4dc4-9342-e3b4dc3de38f"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279992-F57C-4292-B487-7EFC965A3AEC}">
  <ds:schemaRefs>
    <ds:schemaRef ds:uri="http://schemas.microsoft.com/office/2006/metadata/properties"/>
    <ds:schemaRef ds:uri="http://schemas.microsoft.com/office/infopath/2007/PartnerControls"/>
    <ds:schemaRef ds:uri="198d1e39-b65c-4dc2-894a-9fbd7d0fab3d"/>
  </ds:schemaRefs>
</ds:datastoreItem>
</file>

<file path=customXml/itemProps2.xml><?xml version="1.0" encoding="utf-8"?>
<ds:datastoreItem xmlns:ds="http://schemas.openxmlformats.org/officeDocument/2006/customXml" ds:itemID="{BEC5B886-4EF9-453C-89BC-E81D2A072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8d1e39-b65c-4dc2-894a-9fbd7d0fab3d"/>
    <ds:schemaRef ds:uri="8e972b41-cc2f-4dc4-9342-e3b4dc3de3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0AD524-BACB-4FF5-B60E-D2D7234A0A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1162</TotalTime>
  <Words>856</Words>
  <Application>Microsoft Macintosh PowerPoint</Application>
  <PresentationFormat>Widescreen</PresentationFormat>
  <Paragraphs>109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Cambria Math</vt:lpstr>
      <vt:lpstr>Raleway</vt:lpstr>
      <vt:lpstr>Wingdings</vt:lpstr>
      <vt:lpstr>Diapositiva inicial</vt:lpstr>
      <vt:lpstr>PowerPoint Presentation</vt:lpstr>
      <vt:lpstr>Jet Tomography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MORA CUESTA ELENA</dc:creator>
  <cp:lastModifiedBy>Andrey Sadofyev</cp:lastModifiedBy>
  <cp:revision>140</cp:revision>
  <dcterms:created xsi:type="dcterms:W3CDTF">2019-11-20T15:01:32Z</dcterms:created>
  <dcterms:modified xsi:type="dcterms:W3CDTF">2021-04-14T12:07:40Z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0x010100F3F4E526841F03499515D90E8166C23C</vt:lpwstr>
  </property>
</Properties>
</file>