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2.wmf" ContentType="image/x-emf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8"/>
  </p:notesMasterIdLst>
  <p:sldIdLst>
    <p:sldId id="256" r:id="rId2"/>
    <p:sldId id="264" r:id="rId3"/>
    <p:sldId id="1355" r:id="rId4"/>
    <p:sldId id="370" r:id="rId5"/>
    <p:sldId id="1307" r:id="rId6"/>
    <p:sldId id="1380" r:id="rId7"/>
    <p:sldId id="1381" r:id="rId8"/>
    <p:sldId id="1384" r:id="rId9"/>
    <p:sldId id="1382" r:id="rId10"/>
    <p:sldId id="1383" r:id="rId11"/>
    <p:sldId id="1385" r:id="rId12"/>
    <p:sldId id="1378" r:id="rId13"/>
    <p:sldId id="1373" r:id="rId14"/>
    <p:sldId id="1374" r:id="rId15"/>
    <p:sldId id="1375" r:id="rId16"/>
    <p:sldId id="1376" r:id="rId17"/>
    <p:sldId id="295" r:id="rId18"/>
    <p:sldId id="1366" r:id="rId19"/>
    <p:sldId id="1296" r:id="rId20"/>
    <p:sldId id="1315" r:id="rId21"/>
    <p:sldId id="1314" r:id="rId22"/>
    <p:sldId id="1357" r:id="rId23"/>
    <p:sldId id="1367" r:id="rId24"/>
    <p:sldId id="1368" r:id="rId25"/>
    <p:sldId id="1372" r:id="rId26"/>
    <p:sldId id="1360" r:id="rId27"/>
    <p:sldId id="318" r:id="rId28"/>
    <p:sldId id="1386" r:id="rId29"/>
    <p:sldId id="1362" r:id="rId30"/>
    <p:sldId id="1365" r:id="rId31"/>
    <p:sldId id="1358" r:id="rId32"/>
    <p:sldId id="279" r:id="rId33"/>
    <p:sldId id="322" r:id="rId34"/>
    <p:sldId id="271" r:id="rId35"/>
    <p:sldId id="297" r:id="rId36"/>
    <p:sldId id="1361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D720D4"/>
    <a:srgbClr val="AE0A24"/>
    <a:srgbClr val="8B16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35" autoAdjust="0"/>
    <p:restoredTop sz="92968" autoAdjust="0"/>
  </p:normalViewPr>
  <p:slideViewPr>
    <p:cSldViewPr snapToGrid="0" snapToObjects="1">
      <p:cViewPr varScale="1">
        <p:scale>
          <a:sx n="181" d="100"/>
          <a:sy n="181" d="100"/>
        </p:scale>
        <p:origin x="215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4" Type="http://schemas.openxmlformats.org/officeDocument/2006/relationships/image" Target="../media/image7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4/14/21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3884187" y="8685164"/>
            <a:ext cx="2972541" cy="4575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0766" tIns="41998" rIns="80766" bIns="41998" anchor="b" anchorCtr="0" compatLnSpc="1"/>
          <a:lstStyle/>
          <a:p>
            <a:pPr algn="r" hangingPunct="0">
              <a:tabLst>
                <a:tab pos="0" algn="l"/>
                <a:tab pos="410291" algn="l"/>
                <a:tab pos="820583" algn="l"/>
                <a:tab pos="1230873" algn="l"/>
                <a:tab pos="1641165" algn="l"/>
                <a:tab pos="2051456" algn="l"/>
                <a:tab pos="2461747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4" algn="l"/>
                <a:tab pos="5333787" algn="l"/>
                <a:tab pos="5744077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</a:pPr>
            <a:fld id="{B257F916-D5AA-4A7C-AA62-1EAD83942C6F}" type="slidenum">
              <a:pPr algn="r" hangingPunct="0">
                <a:tabLst>
                  <a:tab pos="0" algn="l"/>
                  <a:tab pos="410291" algn="l"/>
                  <a:tab pos="820583" algn="l"/>
                  <a:tab pos="1230873" algn="l"/>
                  <a:tab pos="1641165" algn="l"/>
                  <a:tab pos="2051456" algn="l"/>
                  <a:tab pos="2461747" algn="l"/>
                  <a:tab pos="2872039" algn="l"/>
                  <a:tab pos="3282330" algn="l"/>
                  <a:tab pos="3692622" algn="l"/>
                  <a:tab pos="4102913" algn="l"/>
                  <a:tab pos="4513204" algn="l"/>
                  <a:tab pos="4923494" algn="l"/>
                  <a:tab pos="5333787" algn="l"/>
                  <a:tab pos="5744077" algn="l"/>
                  <a:tab pos="6154369" algn="l"/>
                  <a:tab pos="6564660" algn="l"/>
                  <a:tab pos="6974952" algn="l"/>
                  <a:tab pos="7385243" algn="l"/>
                  <a:tab pos="7795534" algn="l"/>
                  <a:tab pos="8205826" algn="l"/>
                </a:tabLst>
              </a:pPr>
              <a:t>4</a:t>
            </a:fld>
            <a:endParaRPr lang="en-US" sz="110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0" y="8685164"/>
            <a:ext cx="2972224" cy="4575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0766" tIns="41998" rIns="80766" bIns="41998" anchor="b" anchorCtr="0" compatLnSpc="1"/>
          <a:lstStyle/>
          <a:p>
            <a:pPr hangingPunct="0">
              <a:tabLst>
                <a:tab pos="0" algn="l"/>
                <a:tab pos="410291" algn="l"/>
                <a:tab pos="820583" algn="l"/>
                <a:tab pos="1230873" algn="l"/>
                <a:tab pos="1641165" algn="l"/>
                <a:tab pos="2051456" algn="l"/>
                <a:tab pos="2461747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4" algn="l"/>
                <a:tab pos="5333787" algn="l"/>
                <a:tab pos="5744077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</a:pPr>
            <a:endParaRPr lang="en-US" sz="110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0" y="0"/>
            <a:ext cx="2972224" cy="4575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0766" tIns="41998" rIns="80766" bIns="41998" anchor="t" anchorCtr="0" compatLnSpc="1"/>
          <a:lstStyle/>
          <a:p>
            <a:pPr hangingPunct="0">
              <a:tabLst>
                <a:tab pos="0" algn="l"/>
                <a:tab pos="410291" algn="l"/>
                <a:tab pos="820583" algn="l"/>
                <a:tab pos="1230873" algn="l"/>
                <a:tab pos="1641165" algn="l"/>
                <a:tab pos="2051456" algn="l"/>
                <a:tab pos="2461747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4" algn="l"/>
                <a:tab pos="5333787" algn="l"/>
                <a:tab pos="5744077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</a:pPr>
            <a:endParaRPr lang="en-US" sz="110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884187" y="0"/>
            <a:ext cx="2972541" cy="4575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0766" tIns="41998" rIns="80766" bIns="41998" anchor="t" anchorCtr="0" compatLnSpc="1"/>
          <a:lstStyle/>
          <a:p>
            <a:pPr algn="r" hangingPunct="0">
              <a:tabLst>
                <a:tab pos="0" algn="l"/>
                <a:tab pos="410291" algn="l"/>
                <a:tab pos="820583" algn="l"/>
                <a:tab pos="1230873" algn="l"/>
                <a:tab pos="1641165" algn="l"/>
                <a:tab pos="2051456" algn="l"/>
                <a:tab pos="2461747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4" algn="l"/>
                <a:tab pos="5333787" algn="l"/>
                <a:tab pos="5744077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</a:pPr>
            <a:endParaRPr lang="en-US" sz="110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3884187" y="8685164"/>
            <a:ext cx="2972541" cy="4575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0766" tIns="41998" rIns="80766" bIns="41998" anchor="b" anchorCtr="0" compatLnSpc="1"/>
          <a:lstStyle/>
          <a:p>
            <a:pPr algn="r" hangingPunct="0">
              <a:tabLst>
                <a:tab pos="0" algn="l"/>
                <a:tab pos="410291" algn="l"/>
                <a:tab pos="820583" algn="l"/>
                <a:tab pos="1230873" algn="l"/>
                <a:tab pos="1641165" algn="l"/>
                <a:tab pos="2051456" algn="l"/>
                <a:tab pos="2461747" algn="l"/>
                <a:tab pos="2872039" algn="l"/>
                <a:tab pos="3282330" algn="l"/>
                <a:tab pos="3692622" algn="l"/>
                <a:tab pos="4102913" algn="l"/>
                <a:tab pos="4513204" algn="l"/>
                <a:tab pos="4923494" algn="l"/>
                <a:tab pos="5333787" algn="l"/>
                <a:tab pos="5744077" algn="l"/>
                <a:tab pos="6154369" algn="l"/>
                <a:tab pos="6564660" algn="l"/>
                <a:tab pos="6974952" algn="l"/>
                <a:tab pos="7385243" algn="l"/>
                <a:tab pos="7795534" algn="l"/>
                <a:tab pos="8205826" algn="l"/>
              </a:tabLst>
            </a:pPr>
            <a:fld id="{5E54DDDE-14FE-43AC-B63D-F4047FE0C8C5}" type="slidenum">
              <a:pPr algn="r" hangingPunct="0">
                <a:tabLst>
                  <a:tab pos="0" algn="l"/>
                  <a:tab pos="410291" algn="l"/>
                  <a:tab pos="820583" algn="l"/>
                  <a:tab pos="1230873" algn="l"/>
                  <a:tab pos="1641165" algn="l"/>
                  <a:tab pos="2051456" algn="l"/>
                  <a:tab pos="2461747" algn="l"/>
                  <a:tab pos="2872039" algn="l"/>
                  <a:tab pos="3282330" algn="l"/>
                  <a:tab pos="3692622" algn="l"/>
                  <a:tab pos="4102913" algn="l"/>
                  <a:tab pos="4513204" algn="l"/>
                  <a:tab pos="4923494" algn="l"/>
                  <a:tab pos="5333787" algn="l"/>
                  <a:tab pos="5744077" algn="l"/>
                  <a:tab pos="6154369" algn="l"/>
                  <a:tab pos="6564660" algn="l"/>
                  <a:tab pos="6974952" algn="l"/>
                  <a:tab pos="7385243" algn="l"/>
                  <a:tab pos="7795534" algn="l"/>
                  <a:tab pos="8205826" algn="l"/>
                </a:tabLst>
              </a:pPr>
              <a:t>4</a:t>
            </a:fld>
            <a:endParaRPr lang="en-US" sz="1100">
              <a:solidFill>
                <a:srgbClr val="000000"/>
              </a:solidFill>
              <a:latin typeface="Calibri" pitchFamily="18"/>
              <a:ea typeface="DejaVu Sans" pitchFamily="2"/>
              <a:cs typeface="DejaVu Sans" pitchFamily="2"/>
            </a:endParaRPr>
          </a:p>
        </p:txBody>
      </p:sp>
      <p:sp>
        <p:nvSpPr>
          <p:cNvPr id="7" name="Slide Image Placeholder 6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8" name="Notes Placeholder 7"/>
          <p:cNvSpPr txBox="1">
            <a:spLocks noGrp="1"/>
          </p:cNvSpPr>
          <p:nvPr>
            <p:ph type="body" sz="quarter" idx="1"/>
          </p:nvPr>
        </p:nvSpPr>
        <p:spPr>
          <a:xfrm>
            <a:off x="684528" y="6265241"/>
            <a:ext cx="163174" cy="269482"/>
          </a:xfrm>
        </p:spPr>
        <p:txBody>
          <a:bodyPr wrap="none" lIns="80766" tIns="41998" rIns="80766" bIns="41998" anchor="ctr" anchorCtr="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860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A474D7-A533-084D-9595-4BCE4886D9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371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37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94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3226" y="1745944"/>
            <a:ext cx="4060995" cy="3184812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solidFill>
                  <a:srgbClr val="AE0A24"/>
                </a:solidFill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3226" y="700391"/>
            <a:ext cx="8482279" cy="45759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D0D1843-69F8-DC4F-9FCA-A8F3A1B0D57A}" type="datetime2">
              <a:rPr lang="en-US" smtClean="0"/>
              <a:t>Wednesday, April 14, 2021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C6B07AA1-E005-DD43-A36C-F172B6543130}" type="datetime1">
              <a:rPr lang="en-US" smtClean="0"/>
              <a:t>4/14/21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6DD8B-EB1C-354D-918A-7CE02C579E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738736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865943-37E7-A642-95BA-786E2BB78050}" type="datetime1">
              <a:rPr lang="en-US" smtClean="0"/>
              <a:t>4/14/21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687CB40-1ABD-2644-BAA6-97E92F816F6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621821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438299" y="178594"/>
            <a:ext cx="8215007" cy="842702"/>
          </a:xfrm>
          <a:prstGeom prst="rect">
            <a:avLst/>
          </a:prstGeom>
        </p:spPr>
        <p:txBody>
          <a:bodyPr/>
          <a:lstStyle>
            <a:lvl1pPr>
              <a:defRPr sz="2109"/>
            </a:lvl1pPr>
          </a:lstStyle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438762" y="1083803"/>
            <a:ext cx="8214080" cy="5301873"/>
          </a:xfrm>
          <a:prstGeom prst="rect">
            <a:avLst/>
          </a:prstGeom>
        </p:spPr>
        <p:txBody>
          <a:bodyPr anchor="t"/>
          <a:lstStyle>
            <a:lvl2pPr>
              <a:buSzPct val="100000"/>
            </a:lvl2pPr>
            <a:lvl3pPr>
              <a:buSzPct val="100000"/>
            </a:lvl3pPr>
            <a:lvl4pPr>
              <a:buSzPct val="100000"/>
            </a:lvl4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848377" y="6575114"/>
            <a:ext cx="239245" cy="22802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551894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409CD-33F3-3D4D-899F-CF2D6B65BA1D}" type="datetime1">
              <a:rPr lang="en-US" smtClean="0"/>
              <a:t>4/14/21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D3A73-F0F8-684D-ABAC-542F71349C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503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026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40863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1354089"/>
            <a:ext cx="8464378" cy="4993659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1391443"/>
            <a:ext cx="4148781" cy="495630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1391443"/>
            <a:ext cx="4086997" cy="495630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1372767"/>
            <a:ext cx="4148781" cy="497498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1372767"/>
            <a:ext cx="4148781" cy="217580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632697"/>
            <a:ext cx="4148781" cy="271505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623744" y="1372768"/>
            <a:ext cx="4148781" cy="497498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20" y="1372768"/>
            <a:ext cx="4148781" cy="2175802"/>
          </a:xfrm>
          <a:solidFill>
            <a:schemeClr val="accent2"/>
          </a:solidFill>
        </p:spPr>
        <p:txBody>
          <a:bodyPr/>
          <a:lstStyle/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/>
          </p:nvPr>
        </p:nvSpPr>
        <p:spPr>
          <a:xfrm>
            <a:off x="308920" y="3632698"/>
            <a:ext cx="4148781" cy="271505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1354447"/>
            <a:ext cx="4148781" cy="4993301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1354447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966497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1354449"/>
            <a:ext cx="4148781" cy="499330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1354449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966499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735421"/>
            <a:ext cx="4148781" cy="2612327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1263272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735421"/>
            <a:ext cx="4148781" cy="261232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1263272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1382106"/>
            <a:ext cx="4148781" cy="2465321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1382106"/>
            <a:ext cx="4148781" cy="2465322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167319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08920" y="539373"/>
            <a:ext cx="8464378" cy="487490"/>
          </a:xfrm>
        </p:spPr>
        <p:txBody>
          <a:bodyPr>
            <a:noAutofit/>
          </a:bodyPr>
          <a:lstStyle>
            <a:lvl1pPr>
              <a:defRPr sz="3600" b="1" cap="none" baseline="0">
                <a:latin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A94A7A6-70FF-5743-A43F-9003F5920BEF}" type="datetime2">
              <a:rPr lang="en-US" smtClean="0"/>
              <a:t>Wednesday, April 14, 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  <p:sldLayoutId id="2147483684" r:id="rId11"/>
    <p:sldLayoutId id="2147483685" r:id="rId12"/>
    <p:sldLayoutId id="2147483687" r:id="rId13"/>
    <p:sldLayoutId id="2147483688" r:id="rId1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3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99.png"/><Relationship Id="rId12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25.png"/><Relationship Id="rId5" Type="http://schemas.openxmlformats.org/officeDocument/2006/relationships/image" Target="../media/image31.png"/><Relationship Id="rId10" Type="http://schemas.openxmlformats.org/officeDocument/2006/relationships/image" Target="../media/image23.png"/><Relationship Id="rId4" Type="http://schemas.openxmlformats.org/officeDocument/2006/relationships/image" Target="../media/image30.png"/><Relationship Id="rId9" Type="http://schemas.openxmlformats.org/officeDocument/2006/relationships/image" Target="../media/image65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13" Type="http://schemas.openxmlformats.org/officeDocument/2006/relationships/image" Target="../media/image105.png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7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2.pn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68.wmf"/><Relationship Id="rId10" Type="http://schemas.openxmlformats.org/officeDocument/2006/relationships/image" Target="../media/image70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3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"/><Relationship Id="rId3" Type="http://schemas.openxmlformats.org/officeDocument/2006/relationships/image" Target="../media/image10.emf"/><Relationship Id="rId7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tif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tiff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7.png"/><Relationship Id="rId5" Type="http://schemas.openxmlformats.org/officeDocument/2006/relationships/image" Target="../media/image81.png"/><Relationship Id="rId4" Type="http://schemas.openxmlformats.org/officeDocument/2006/relationships/image" Target="../media/image80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2.tiff"/><Relationship Id="rId7" Type="http://schemas.openxmlformats.org/officeDocument/2006/relationships/image" Target="../media/image84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83.tiff"/><Relationship Id="rId9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2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wmf"/><Relationship Id="rId5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24.png"/><Relationship Id="rId7" Type="http://schemas.openxmlformats.org/officeDocument/2006/relationships/image" Target="../media/image33.png"/><Relationship Id="rId12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26.png"/><Relationship Id="rId5" Type="http://schemas.openxmlformats.org/officeDocument/2006/relationships/image" Target="../media/image31.png"/><Relationship Id="rId10" Type="http://schemas.openxmlformats.org/officeDocument/2006/relationships/image" Target="../media/image25.png"/><Relationship Id="rId4" Type="http://schemas.openxmlformats.org/officeDocument/2006/relationships/image" Target="../media/image30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356146" y="884055"/>
            <a:ext cx="8037827" cy="2882184"/>
          </a:xfrm>
        </p:spPr>
        <p:txBody>
          <a:bodyPr/>
          <a:lstStyle/>
          <a:p>
            <a:pPr algn="ctr"/>
            <a:r>
              <a:rPr lang="en-US" dirty="0"/>
              <a:t>Measurements of inclusive cross-sections and azimuthal asymmetries of light charged hadrons at Belle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>
          <a:xfrm>
            <a:off x="323226" y="404119"/>
            <a:ext cx="8482279" cy="753862"/>
          </a:xfrm>
        </p:spPr>
        <p:txBody>
          <a:bodyPr>
            <a:normAutofit/>
          </a:bodyPr>
          <a:lstStyle/>
          <a:p>
            <a:r>
              <a:rPr lang="en-US" dirty="0"/>
              <a:t>15+3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56146" y="3800385"/>
            <a:ext cx="4051834" cy="645637"/>
          </a:xfrm>
        </p:spPr>
        <p:txBody>
          <a:bodyPr>
            <a:normAutofit/>
          </a:bodyPr>
          <a:lstStyle/>
          <a:p>
            <a:r>
              <a:rPr lang="en-US" dirty="0"/>
              <a:t>Anselm Vossen</a:t>
            </a:r>
          </a:p>
        </p:txBody>
      </p:sp>
      <p:pic>
        <p:nvPicPr>
          <p:cNvPr id="9" name="Picture 8" descr="Image result for jefferson lab logo">
            <a:extLst>
              <a:ext uri="{FF2B5EF4-FFF2-40B4-BE49-F238E27FC236}">
                <a16:creationId xmlns:a16="http://schemas.microsoft.com/office/drawing/2014/main" id="{8CFB2D4D-28F4-8240-8618-503B64E19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5654" y="5881184"/>
            <a:ext cx="2555245" cy="81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CDCE91-7648-274C-A540-B92031E58C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20515"/>
            <a:ext cx="2606292" cy="4374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8FAAA4-DA70-2D4B-B1E8-A34CD0433E6C}"/>
              </a:ext>
            </a:extLst>
          </p:cNvPr>
          <p:cNvSpPr txBox="1"/>
          <p:nvPr/>
        </p:nvSpPr>
        <p:spPr>
          <a:xfrm>
            <a:off x="0" y="6051183"/>
            <a:ext cx="2704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Research supported by the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3473E8AD-EC5C-8349-98EE-2E0C7C26CD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75115" y="5881184"/>
            <a:ext cx="1905000" cy="838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426ACC-A679-E54A-9D10-32C3CCE2192F}"/>
              </a:ext>
            </a:extLst>
          </p:cNvPr>
          <p:cNvSpPr txBox="1"/>
          <p:nvPr/>
        </p:nvSpPr>
        <p:spPr>
          <a:xfrm>
            <a:off x="5514622" y="4246175"/>
            <a:ext cx="345427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Based 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err="1"/>
              <a:t>Phys.Rev.D</a:t>
            </a:r>
            <a:r>
              <a:rPr lang="en-US" dirty="0"/>
              <a:t> 101 (2020) 9, 092004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err="1"/>
              <a:t>Phys.Rev.D</a:t>
            </a:r>
            <a:r>
              <a:rPr lang="en-US" dirty="0"/>
              <a:t> 99 (2019) 11, 112006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err="1"/>
              <a:t>Phys.Rev.D</a:t>
            </a:r>
            <a:r>
              <a:rPr lang="en-US" dirty="0"/>
              <a:t> 100 (2019) 9, 092008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747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BBD523-E378-CD4C-AE77-2195E5332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292554"/>
            <a:ext cx="8464378" cy="487490"/>
          </a:xfrm>
        </p:spPr>
        <p:txBody>
          <a:bodyPr/>
          <a:lstStyle/>
          <a:p>
            <a:r>
              <a:rPr lang="en-US" dirty="0"/>
              <a:t>New reporting of correlated/uncorrelated systematics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64B62-2D5C-8145-A996-B35DDB6CF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871" y="5403652"/>
            <a:ext cx="8394474" cy="1161794"/>
          </a:xfrm>
        </p:spPr>
        <p:txBody>
          <a:bodyPr/>
          <a:lstStyle/>
          <a:p>
            <a:r>
              <a:rPr lang="en-US" dirty="0"/>
              <a:t>Correlated systematics from variations of MC tunes to determine ISR, acceptance, weak decay corrections</a:t>
            </a:r>
          </a:p>
          <a:p>
            <a:r>
              <a:rPr lang="en-US" dirty="0"/>
              <a:t>Uncorrelated from MC statistics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CBD39-1685-624A-B64F-D8FC0BF71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25A2C7-5E8D-614A-BDFE-8A5D4F176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276635" y="-98853"/>
            <a:ext cx="4342536" cy="672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807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A567-BAEB-6C4E-BDC3-B11353FA2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single hadron cross-section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F8F31F-65DE-714F-AC47-9C7C8C95AA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8919" y="1354089"/>
                <a:ext cx="3427058" cy="4993659"/>
              </a:xfrm>
            </p:spPr>
            <p:txBody>
              <a:bodyPr/>
              <a:lstStyle/>
              <a:p>
                <a:r>
                  <a:rPr lang="en-US" dirty="0"/>
                  <a:t>Shapes similar as previous results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dirty="0"/>
                  <a:t> difference reduced at high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dirty="0"/>
              </a:p>
              <a:p>
                <a:r>
                  <a:rPr lang="en-US" dirty="0"/>
                  <a:t>Reported cross-section larger due to updated ISR correction</a:t>
                </a:r>
              </a:p>
              <a:p>
                <a:endParaRPr lang="en-US" dirty="0"/>
              </a:p>
              <a:p>
                <a:r>
                  <a:rPr lang="en-US" dirty="0">
                    <a:solidFill>
                      <a:srgbClr val="00B050"/>
                    </a:solidFill>
                  </a:rPr>
                  <a:t>supersedes previous result from </a:t>
                </a:r>
                <a:r>
                  <a:rPr lang="en-US" i="1" dirty="0" err="1">
                    <a:solidFill>
                      <a:srgbClr val="00B050"/>
                    </a:solidFill>
                  </a:rPr>
                  <a:t>Phys.Rev.Lett</a:t>
                </a:r>
                <a:r>
                  <a:rPr lang="en-US" i="1" dirty="0">
                    <a:solidFill>
                      <a:srgbClr val="00B050"/>
                    </a:solidFill>
                  </a:rPr>
                  <a:t>.</a:t>
                </a:r>
                <a:r>
                  <a:rPr lang="en-US" dirty="0">
                    <a:solidFill>
                      <a:srgbClr val="00B050"/>
                    </a:solidFill>
                  </a:rPr>
                  <a:t> 111 (2013) 062002)!</a:t>
                </a:r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CF8F31F-65DE-714F-AC47-9C7C8C95AA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8919" y="1354089"/>
                <a:ext cx="3427058" cy="4993659"/>
              </a:xfrm>
              <a:blipFill>
                <a:blip r:embed="rId2"/>
                <a:stretch>
                  <a:fillRect l="-2214" t="-1269" r="-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A7BD17-2410-9043-BDF8-542553C39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18F877-2964-ED41-88E2-86BFB1628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694067" y="1795116"/>
            <a:ext cx="4292842" cy="442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B27CE0D-8040-DB4D-AB24-C1AC42944D0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62697" y="266507"/>
                <a:ext cx="8464378" cy="487490"/>
              </a:xfrm>
            </p:spPr>
            <p:txBody>
              <a:bodyPr/>
              <a:lstStyle/>
              <a:p>
                <a:r>
                  <a:rPr lang="en-US" dirty="0"/>
                  <a:t>Comparison of different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US" dirty="0"/>
                  <a:t> definitions, inclusive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cross section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B27CE0D-8040-DB4D-AB24-C1AC42944D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62697" y="266507"/>
                <a:ext cx="8464378" cy="487490"/>
              </a:xfrm>
              <a:blipFill>
                <a:blip r:embed="rId2"/>
                <a:stretch>
                  <a:fillRect l="-2096" t="-89744" r="-1647" b="-10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63A4B33-37F2-D04A-8FA1-2F9B9E121B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5400000">
            <a:off x="1992895" y="-131975"/>
            <a:ext cx="5003982" cy="775207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8F807-DEC2-7748-9ED2-FC17E00D4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2307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US" u="sng" dirty="0"/>
                  <a:t>Collins</a:t>
                </a:r>
                <a:r>
                  <a:rPr lang="en-US" dirty="0"/>
                  <a:t> </a:t>
                </a:r>
                <a:r>
                  <a:rPr lang="en-US" cap="none" dirty="0"/>
                  <a:t>FFs</a:t>
                </a:r>
                <a:r>
                  <a:rPr lang="en-US" dirty="0"/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799" t="-30769" b="-43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98043" y="1057952"/>
            <a:ext cx="8464378" cy="4993659"/>
          </a:xfrm>
        </p:spPr>
        <p:txBody>
          <a:bodyPr/>
          <a:lstStyle/>
          <a:p>
            <a:r>
              <a:rPr lang="en-US" dirty="0"/>
              <a:t>Access spin dependence and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dependence (convolution or in jet) without PDF complication</a:t>
            </a:r>
          </a:p>
          <a:p>
            <a:r>
              <a:rPr lang="en-US" dirty="0"/>
              <a:t>Made possible by B-factory luminosities</a:t>
            </a:r>
          </a:p>
          <a:p>
            <a:endParaRPr lang="en-US" dirty="0"/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13</a:t>
            </a:fld>
            <a:endParaRPr lang="uk-UA"/>
          </a:p>
        </p:txBody>
      </p:sp>
      <p:sp>
        <p:nvSpPr>
          <p:cNvPr id="15" name="Text Box 31"/>
          <p:cNvSpPr txBox="1">
            <a:spLocks noChangeArrowheads="1"/>
          </p:cNvSpPr>
          <p:nvPr/>
        </p:nvSpPr>
        <p:spPr bwMode="auto">
          <a:xfrm>
            <a:off x="841236" y="5347086"/>
            <a:ext cx="14734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sz="1200">
                <a:latin typeface="Calibri" pitchFamily="34" charset="0"/>
              </a:rPr>
              <a:t>z</a:t>
            </a:r>
            <a:r>
              <a:rPr lang="en-US" sz="1200" baseline="-25000">
                <a:latin typeface="Calibri" pitchFamily="34" charset="0"/>
              </a:rPr>
              <a:t>1,2  </a:t>
            </a:r>
            <a:r>
              <a:rPr lang="en-US" sz="1200">
                <a:latin typeface="Calibri" pitchFamily="34" charset="0"/>
              </a:rPr>
              <a:t>relative pion pair</a:t>
            </a:r>
          </a:p>
          <a:p>
            <a:r>
              <a:rPr lang="en-US" sz="1200">
                <a:latin typeface="Calibri" pitchFamily="34" charset="0"/>
              </a:rPr>
              <a:t>      momenta</a:t>
            </a:r>
            <a:endParaRPr lang="en-US" sz="1200" baseline="-25000">
              <a:latin typeface="Calibri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8475D7B-07B2-B242-92F5-2BBB32ED4EA5}"/>
              </a:ext>
            </a:extLst>
          </p:cNvPr>
          <p:cNvGrpSpPr/>
          <p:nvPr/>
        </p:nvGrpSpPr>
        <p:grpSpPr>
          <a:xfrm>
            <a:off x="618146" y="3018223"/>
            <a:ext cx="3858283" cy="2620566"/>
            <a:chOff x="618146" y="3018223"/>
            <a:chExt cx="3858283" cy="2620566"/>
          </a:xfrm>
        </p:grpSpPr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2877054" y="4400922"/>
              <a:ext cx="0" cy="315516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2684482" y="4644995"/>
              <a:ext cx="819455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sz="1350">
                  <a:solidFill>
                    <a:srgbClr val="FF0000"/>
                  </a:solidFill>
                </a:rPr>
                <a:t>quark-1 </a:t>
              </a:r>
            </a:p>
            <a:p>
              <a:pPr algn="ctr"/>
              <a:r>
                <a:rPr lang="en-US" sz="1350" dirty="0">
                  <a:solidFill>
                    <a:srgbClr val="FF0000"/>
                  </a:solidFill>
                </a:rPr>
                <a:t>spin</a:t>
              </a:r>
            </a:p>
          </p:txBody>
        </p:sp>
        <p:sp>
          <p:nvSpPr>
            <p:cNvPr id="9" name="Oval 9"/>
            <p:cNvSpPr>
              <a:spLocks noChangeArrowheads="1"/>
            </p:cNvSpPr>
            <p:nvPr/>
          </p:nvSpPr>
          <p:spPr bwMode="auto">
            <a:xfrm>
              <a:off x="2369999" y="4170748"/>
              <a:ext cx="173831" cy="172641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e-DE" sz="1350">
                <a:latin typeface="Calibri" pitchFamily="34" charset="0"/>
              </a:endParaRPr>
            </a:p>
          </p:txBody>
        </p:sp>
        <p:sp>
          <p:nvSpPr>
            <p:cNvPr id="11" name="Line 11"/>
            <p:cNvSpPr>
              <a:spLocks noChangeShapeType="1"/>
            </p:cNvSpPr>
            <p:nvPr/>
          </p:nvSpPr>
          <p:spPr bwMode="auto">
            <a:xfrm>
              <a:off x="2456913" y="3018223"/>
              <a:ext cx="0" cy="112276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 sz="1350"/>
            </a:p>
          </p:txBody>
        </p:sp>
        <p:sp>
          <p:nvSpPr>
            <p:cNvPr id="12" name="Line 12"/>
            <p:cNvSpPr>
              <a:spLocks noChangeShapeType="1"/>
            </p:cNvSpPr>
            <p:nvPr/>
          </p:nvSpPr>
          <p:spPr bwMode="auto">
            <a:xfrm flipV="1">
              <a:off x="2456913" y="4371964"/>
              <a:ext cx="0" cy="12668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 sz="1350"/>
            </a:p>
          </p:txBody>
        </p:sp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1529603" y="4605856"/>
              <a:ext cx="819455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/>
              <a:r>
                <a:rPr lang="en-US" sz="1350" dirty="0">
                  <a:solidFill>
                    <a:srgbClr val="FF0000"/>
                  </a:solidFill>
                </a:rPr>
                <a:t>quark-2 </a:t>
              </a:r>
            </a:p>
            <a:p>
              <a:pPr algn="ctr"/>
              <a:r>
                <a:rPr lang="en-US" sz="1350" dirty="0">
                  <a:solidFill>
                    <a:srgbClr val="FF0000"/>
                  </a:solidFill>
                </a:rPr>
                <a:t>spin</a:t>
              </a:r>
            </a:p>
          </p:txBody>
        </p:sp>
        <p:grpSp>
          <p:nvGrpSpPr>
            <p:cNvPr id="34" name="Group 33"/>
            <p:cNvGrpSpPr/>
            <p:nvPr/>
          </p:nvGrpSpPr>
          <p:grpSpPr>
            <a:xfrm rot="1139286">
              <a:off x="618146" y="3406425"/>
              <a:ext cx="1901428" cy="861848"/>
              <a:chOff x="1076122" y="2205954"/>
              <a:chExt cx="2535237" cy="1149132"/>
            </a:xfrm>
          </p:grpSpPr>
          <p:sp>
            <p:nvSpPr>
              <p:cNvPr id="4" name="Line 2"/>
              <p:cNvSpPr>
                <a:spLocks noChangeShapeType="1"/>
              </p:cNvSpPr>
              <p:nvPr/>
            </p:nvSpPr>
            <p:spPr bwMode="auto">
              <a:xfrm>
                <a:off x="3150983" y="2928815"/>
                <a:ext cx="127403" cy="37842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0" name="Line 10"/>
              <p:cNvSpPr>
                <a:spLocks noChangeShapeType="1"/>
              </p:cNvSpPr>
              <p:nvPr/>
            </p:nvSpPr>
            <p:spPr bwMode="auto">
              <a:xfrm flipH="1" flipV="1">
                <a:off x="2573134" y="2933576"/>
                <a:ext cx="103822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3" name="Text Box 15"/>
              <p:cNvSpPr txBox="1">
                <a:spLocks noChangeArrowheads="1"/>
              </p:cNvSpPr>
              <p:nvPr/>
            </p:nvSpPr>
            <p:spPr bwMode="auto">
              <a:xfrm>
                <a:off x="2604300" y="2954977"/>
                <a:ext cx="459955" cy="400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1350"/>
                  <a:t>q</a:t>
                </a:r>
                <a:r>
                  <a:rPr lang="en-US" sz="1350" baseline="-25000"/>
                  <a:t>2</a:t>
                </a:r>
              </a:p>
            </p:txBody>
          </p:sp>
          <p:sp>
            <p:nvSpPr>
              <p:cNvPr id="16" name="Line 18"/>
              <p:cNvSpPr>
                <a:spLocks noChangeShapeType="1"/>
              </p:cNvSpPr>
              <p:nvPr/>
            </p:nvSpPr>
            <p:spPr bwMode="auto">
              <a:xfrm>
                <a:off x="1076122" y="2933577"/>
                <a:ext cx="1460500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prstDash val="dash"/>
                <a:round/>
                <a:headEnd/>
                <a:tailEnd type="none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 sz="1350"/>
              </a:p>
            </p:txBody>
          </p:sp>
          <p:sp>
            <p:nvSpPr>
              <p:cNvPr id="17" name="Oval 21"/>
              <p:cNvSpPr>
                <a:spLocks noChangeArrowheads="1"/>
              </p:cNvSpPr>
              <p:nvPr/>
            </p:nvSpPr>
            <p:spPr bwMode="auto">
              <a:xfrm>
                <a:off x="1133133" y="2633211"/>
                <a:ext cx="346355" cy="56263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de-DE" sz="1350">
                  <a:latin typeface="Calibri" pitchFamily="34" charset="0"/>
                </a:endParaRPr>
              </a:p>
            </p:txBody>
          </p:sp>
          <p:sp>
            <p:nvSpPr>
              <p:cNvPr id="18" name="Line 22"/>
              <p:cNvSpPr>
                <a:spLocks noChangeShapeType="1"/>
              </p:cNvSpPr>
              <p:nvPr/>
            </p:nvSpPr>
            <p:spPr bwMode="auto">
              <a:xfrm flipH="1" flipV="1">
                <a:off x="1460297" y="2549402"/>
                <a:ext cx="1114425" cy="38417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19" name="Line 26"/>
              <p:cNvSpPr>
                <a:spLocks noChangeShapeType="1"/>
              </p:cNvSpPr>
              <p:nvPr/>
            </p:nvSpPr>
            <p:spPr bwMode="auto">
              <a:xfrm flipV="1">
                <a:off x="1306309" y="2435102"/>
                <a:ext cx="0" cy="498475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 sz="1350"/>
              </a:p>
            </p:txBody>
          </p:sp>
          <p:sp>
            <p:nvSpPr>
              <p:cNvPr id="20" name="Line 27"/>
              <p:cNvSpPr>
                <a:spLocks noChangeShapeType="1"/>
              </p:cNvSpPr>
              <p:nvPr/>
            </p:nvSpPr>
            <p:spPr bwMode="auto">
              <a:xfrm flipV="1">
                <a:off x="1345997" y="2589089"/>
                <a:ext cx="114300" cy="3063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 sz="1350"/>
              </a:p>
            </p:txBody>
          </p:sp>
          <p:sp>
            <p:nvSpPr>
              <p:cNvPr id="21" name="Line 34"/>
              <p:cNvSpPr>
                <a:spLocks noChangeShapeType="1"/>
              </p:cNvSpPr>
              <p:nvPr/>
            </p:nvSpPr>
            <p:spPr bwMode="auto">
              <a:xfrm flipV="1">
                <a:off x="1493634" y="2590677"/>
                <a:ext cx="0" cy="45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354727" y="2205954"/>
                <a:ext cx="59610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latin typeface="Symbol" pitchFamily="18" charset="2"/>
                  </a:rPr>
                  <a:t>j</a:t>
                </a:r>
                <a:r>
                  <a:rPr lang="en-US" sz="1350" baseline="-25000" dirty="0">
                    <a:latin typeface="Symbol" pitchFamily="18" charset="2"/>
                  </a:rPr>
                  <a:t>2</a:t>
                </a:r>
              </a:p>
            </p:txBody>
          </p:sp>
          <p:sp>
            <p:nvSpPr>
              <p:cNvPr id="31" name="Text Box 30"/>
              <p:cNvSpPr txBox="1">
                <a:spLocks noChangeArrowheads="1"/>
              </p:cNvSpPr>
              <p:nvPr/>
            </p:nvSpPr>
            <p:spPr bwMode="auto">
              <a:xfrm>
                <a:off x="1520954" y="2585562"/>
                <a:ext cx="415072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1350" dirty="0">
                    <a:latin typeface="Calibri" pitchFamily="34" charset="0"/>
                  </a:rPr>
                  <a:t>z</a:t>
                </a:r>
                <a:r>
                  <a:rPr lang="en-US" sz="1350" baseline="-25000" dirty="0">
                    <a:latin typeface="Calibri" pitchFamily="34" charset="0"/>
                  </a:rPr>
                  <a:t>2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880080" y="2205955"/>
                <a:ext cx="46209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latin typeface="Symbol" charset="2"/>
                    <a:ea typeface="Symbol" charset="2"/>
                    <a:cs typeface="Symbol" charset="2"/>
                  </a:rPr>
                  <a:t>p</a:t>
                </a:r>
                <a:r>
                  <a:rPr lang="en-US" sz="1350" baseline="30000" dirty="0"/>
                  <a:t>+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 rot="1244583">
              <a:off x="2436889" y="4123968"/>
              <a:ext cx="2039540" cy="888043"/>
              <a:chOff x="3727247" y="2261519"/>
              <a:chExt cx="2719387" cy="1184056"/>
            </a:xfrm>
          </p:grpSpPr>
          <p:sp>
            <p:nvSpPr>
              <p:cNvPr id="5" name="Line 3"/>
              <p:cNvSpPr>
                <a:spLocks noChangeShapeType="1"/>
              </p:cNvSpPr>
              <p:nvPr/>
            </p:nvSpPr>
            <p:spPr bwMode="auto">
              <a:xfrm flipV="1">
                <a:off x="3727247" y="2927226"/>
                <a:ext cx="958850" cy="15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6" name="Text Box 4"/>
              <p:cNvSpPr txBox="1">
                <a:spLocks noChangeArrowheads="1"/>
              </p:cNvSpPr>
              <p:nvPr/>
            </p:nvSpPr>
            <p:spPr bwMode="auto">
              <a:xfrm>
                <a:off x="4249744" y="2463646"/>
                <a:ext cx="459955" cy="400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1350"/>
                  <a:t>q</a:t>
                </a:r>
                <a:r>
                  <a:rPr lang="en-US" sz="1350" baseline="-25000"/>
                  <a:t>1</a:t>
                </a:r>
              </a:p>
            </p:txBody>
          </p:sp>
          <p:sp>
            <p:nvSpPr>
              <p:cNvPr id="22" name="Line 17"/>
              <p:cNvSpPr>
                <a:spLocks noChangeShapeType="1"/>
              </p:cNvSpPr>
              <p:nvPr/>
            </p:nvSpPr>
            <p:spPr bwMode="auto">
              <a:xfrm>
                <a:off x="4686097" y="2933576"/>
                <a:ext cx="1460500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prstDash val="dash"/>
                <a:round/>
                <a:headEnd/>
                <a:tailEnd type="none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 sz="1350"/>
              </a:p>
            </p:txBody>
          </p:sp>
          <p:sp>
            <p:nvSpPr>
              <p:cNvPr id="23" name="Line 19"/>
              <p:cNvSpPr>
                <a:spLocks noChangeShapeType="1"/>
              </p:cNvSpPr>
              <p:nvPr/>
            </p:nvSpPr>
            <p:spPr bwMode="auto">
              <a:xfrm flipV="1">
                <a:off x="4686097" y="2703389"/>
                <a:ext cx="1190625" cy="23177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4" name="Oval 20"/>
              <p:cNvSpPr>
                <a:spLocks noChangeArrowheads="1"/>
              </p:cNvSpPr>
              <p:nvPr/>
            </p:nvSpPr>
            <p:spPr bwMode="auto">
              <a:xfrm>
                <a:off x="5895631" y="2633212"/>
                <a:ext cx="346355" cy="562629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de-DE" sz="1350">
                  <a:latin typeface="Calibri" pitchFamily="34" charset="0"/>
                </a:endParaRPr>
              </a:p>
            </p:txBody>
          </p:sp>
          <p:sp>
            <p:nvSpPr>
              <p:cNvPr id="25" name="Text Box 30"/>
              <p:cNvSpPr txBox="1">
                <a:spLocks noChangeArrowheads="1"/>
              </p:cNvSpPr>
              <p:nvPr/>
            </p:nvSpPr>
            <p:spPr bwMode="auto">
              <a:xfrm>
                <a:off x="5289772" y="3045466"/>
                <a:ext cx="415072" cy="40010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38100">
                    <a:solidFill>
                      <a:srgbClr val="000000"/>
                    </a:solidFill>
                    <a:miter lim="800000"/>
                    <a:headEnd/>
                    <a:tailEnd type="none" w="lg" len="lg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r>
                  <a:rPr lang="en-US" sz="1350" dirty="0">
                    <a:latin typeface="Calibri" pitchFamily="34" charset="0"/>
                  </a:rPr>
                  <a:t>z</a:t>
                </a:r>
                <a:r>
                  <a:rPr lang="en-US" sz="1350" baseline="-25000" dirty="0">
                    <a:latin typeface="Calibri" pitchFamily="34" charset="0"/>
                  </a:rPr>
                  <a:t>1</a:t>
                </a:r>
              </a:p>
            </p:txBody>
          </p:sp>
          <p:sp>
            <p:nvSpPr>
              <p:cNvPr id="26" name="Line 33"/>
              <p:cNvSpPr>
                <a:spLocks noChangeShapeType="1"/>
              </p:cNvSpPr>
              <p:nvPr/>
            </p:nvSpPr>
            <p:spPr bwMode="auto">
              <a:xfrm flipV="1">
                <a:off x="5837034" y="2743076"/>
                <a:ext cx="0" cy="4572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27" name="Line 27"/>
              <p:cNvSpPr>
                <a:spLocks noChangeShapeType="1"/>
              </p:cNvSpPr>
              <p:nvPr/>
            </p:nvSpPr>
            <p:spPr bwMode="auto">
              <a:xfrm flipH="1" flipV="1">
                <a:off x="5837034" y="2666876"/>
                <a:ext cx="228600" cy="2301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 sz="1350"/>
              </a:p>
            </p:txBody>
          </p:sp>
          <p:sp>
            <p:nvSpPr>
              <p:cNvPr id="28" name="Line 27"/>
              <p:cNvSpPr>
                <a:spLocks noChangeShapeType="1"/>
              </p:cNvSpPr>
              <p:nvPr/>
            </p:nvSpPr>
            <p:spPr bwMode="auto">
              <a:xfrm flipV="1">
                <a:off x="6065634" y="2362076"/>
                <a:ext cx="0" cy="534988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 type="none" w="lg" len="lg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 sz="135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850527" y="2434555"/>
                <a:ext cx="596107" cy="400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>
                    <a:latin typeface="Symbol" pitchFamily="18" charset="2"/>
                  </a:rPr>
                  <a:t>j</a:t>
                </a:r>
                <a:r>
                  <a:rPr lang="en-US" sz="1350" baseline="-25000" dirty="0">
                    <a:latin typeface="Symbol" pitchFamily="18" charset="2"/>
                  </a:rPr>
                  <a:t>1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113801" y="2261519"/>
                <a:ext cx="421483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>
                    <a:latin typeface="Symbol" charset="2"/>
                    <a:ea typeface="Symbol" charset="2"/>
                    <a:cs typeface="Symbol" charset="2"/>
                  </a:rPr>
                  <a:t>p</a:t>
                </a:r>
                <a:r>
                  <a:rPr lang="en-US" sz="1350" baseline="30000" dirty="0"/>
                  <a:t>-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2544711" y="5644205"/>
                <a:ext cx="2939587" cy="475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350" i="1" dirty="0">
                    <a:latin typeface="Gill Sans MT Ext Condensed Bold" charset="0"/>
                    <a:ea typeface="Gill Sans MT Ext Condensed Bold" charset="0"/>
                    <a:cs typeface="Gill Sans MT Ext Condensed Bold" charset="0"/>
                  </a:rPr>
                  <a:t> </a:t>
                </a:r>
                <a:r>
                  <a:rPr lang="en-US" sz="1350" i="1" dirty="0">
                    <a:ea typeface="Gill Sans MT Ext Condensed Bold" charset="0"/>
                    <a:cs typeface="Gill Sans MT Ext Condensed Bold" charset="0"/>
                  </a:rPr>
                  <a:t>Cross-section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350" i="1">
                            <a:latin typeface="Cambria Math" panose="02040503050406030204" pitchFamily="18" charset="0"/>
                            <a:ea typeface="Gill Sans MT Ext Condensed Bold" charset="0"/>
                            <a:cs typeface="Gill Sans MT Ext Condensed Bold" charset="0"/>
                          </a:rPr>
                        </m:ctrlPr>
                      </m:sSupPr>
                      <m:e>
                        <m:r>
                          <a:rPr lang="en-US" sz="1350" i="1">
                            <a:latin typeface="Cambria Math" charset="0"/>
                            <a:ea typeface="Gill Sans MT Ext Condensed Bold" charset="0"/>
                            <a:cs typeface="Gill Sans MT Ext Condensed Bold" charset="0"/>
                          </a:rPr>
                          <m:t>𝑒</m:t>
                        </m:r>
                      </m:e>
                      <m:sup>
                        <m:r>
                          <a:rPr lang="en-US" sz="1350" i="1">
                            <a:latin typeface="Cambria Math" charset="0"/>
                            <a:ea typeface="Gill Sans MT Ext Condensed Bold" charset="0"/>
                            <a:cs typeface="Gill Sans MT Ext Condensed Bold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350" i="1">
                            <a:latin typeface="Cambria Math" panose="02040503050406030204" pitchFamily="18" charset="0"/>
                            <a:ea typeface="Gill Sans MT Ext Condensed Bold" charset="0"/>
                            <a:cs typeface="Gill Sans MT Ext Condensed Bold" charset="0"/>
                          </a:rPr>
                        </m:ctrlPr>
                      </m:sSupPr>
                      <m:e>
                        <m:r>
                          <a:rPr lang="en-US" sz="1350" i="1">
                            <a:latin typeface="Cambria Math" charset="0"/>
                            <a:ea typeface="Gill Sans MT Ext Condensed Bold" charset="0"/>
                            <a:cs typeface="Gill Sans MT Ext Condensed Bold" charset="0"/>
                          </a:rPr>
                          <m:t>𝑒</m:t>
                        </m:r>
                      </m:e>
                      <m:sup>
                        <m:r>
                          <a:rPr lang="en-US" sz="1350" i="1">
                            <a:latin typeface="Cambria Math" charset="0"/>
                            <a:ea typeface="Gill Sans MT Ext Condensed Bold" charset="0"/>
                            <a:cs typeface="Gill Sans MT Ext Condensed Bold" charset="0"/>
                          </a:rPr>
                          <m:t>−</m:t>
                        </m:r>
                      </m:sup>
                    </m:sSup>
                    <m:r>
                      <a:rPr lang="en-US" sz="1350" i="1">
                        <a:latin typeface="Cambria Math" charset="0"/>
                        <a:ea typeface="Gill Sans MT Ext Condensed Bold" charset="0"/>
                        <a:cs typeface="Gill Sans MT Ext Condensed Bold" charset="0"/>
                      </a:rPr>
                      <m:t>→</m:t>
                    </m:r>
                    <m:d>
                      <m:dPr>
                        <m:ctrlPr>
                          <a:rPr lang="en-US" sz="1350" i="1">
                            <a:latin typeface="Cambria Math" panose="02040503050406030204" pitchFamily="18" charset="0"/>
                            <a:ea typeface="Gill Sans MT Ext Condensed Bold" charset="0"/>
                            <a:cs typeface="Gill Sans MT Ext Condensed Bold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350" i="1">
                                <a:latin typeface="Cambria Math" panose="02040503050406030204" pitchFamily="18" charset="0"/>
                                <a:ea typeface="Gill Sans MT Ext Condensed Bold" charset="0"/>
                                <a:cs typeface="Gill Sans MT Ext Condensed Bold" charset="0"/>
                              </a:rPr>
                            </m:ctrlPr>
                          </m:sSubPr>
                          <m:e>
                            <m:r>
                              <a:rPr lang="en-US" sz="1350" i="1">
                                <a:latin typeface="Cambria Math" charset="0"/>
                                <a:ea typeface="Gill Sans MT Ext Condensed Bold" charset="0"/>
                                <a:cs typeface="Gill Sans MT Ext Condensed Bold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1350" i="1">
                                <a:latin typeface="Cambria Math" charset="0"/>
                                <a:ea typeface="Gill Sans MT Ext Condensed Bold" charset="0"/>
                                <a:cs typeface="Gill Sans MT Ext Condensed Bold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1350" i="1">
                                <a:latin typeface="Cambria Math" panose="02040503050406030204" pitchFamily="18" charset="0"/>
                                <a:ea typeface="Gill Sans MT Ext Condensed Bold" charset="0"/>
                                <a:cs typeface="Gill Sans MT Ext Condensed Bold" charset="0"/>
                              </a:rPr>
                            </m:ctrlPr>
                          </m:sSubPr>
                          <m:e>
                            <m:r>
                              <a:rPr lang="en-US" sz="1350" i="1">
                                <a:latin typeface="Cambria Math" charset="0"/>
                                <a:ea typeface="Gill Sans MT Ext Condensed Bold" charset="0"/>
                                <a:cs typeface="Gill Sans MT Ext Condensed Bold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1350" i="1">
                                <a:latin typeface="Cambria Math" charset="0"/>
                                <a:ea typeface="Gill Sans MT Ext Condensed Bold" charset="0"/>
                                <a:cs typeface="Gill Sans MT Ext Condensed Bold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sz="1350" i="1">
                            <a:latin typeface="Cambria Math" panose="02040503050406030204" pitchFamily="18" charset="0"/>
                            <a:ea typeface="Gill Sans MT Ext Condensed Bold" charset="0"/>
                            <a:cs typeface="Gill Sans MT Ext Condensed Bold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1350" i="1">
                                <a:latin typeface="Cambria Math" panose="02040503050406030204" pitchFamily="18" charset="0"/>
                                <a:ea typeface="Gill Sans MT Ext Condensed Bold" charset="0"/>
                                <a:cs typeface="Gill Sans MT Ext Condensed Bold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1350" i="1">
                                    <a:latin typeface="Cambria Math" panose="02040503050406030204" pitchFamily="18" charset="0"/>
                                    <a:ea typeface="Gill Sans MT Ext Condensed Bold" charset="0"/>
                                    <a:cs typeface="Gill Sans MT Ext Condensed Bold" charset="0"/>
                                  </a:rPr>
                                </m:ctrlPr>
                              </m:sSubPr>
                              <m:e>
                                <m:r>
                                  <a:rPr lang="en-US" sz="1350" i="1">
                                    <a:latin typeface="Cambria Math" charset="0"/>
                                    <a:ea typeface="Gill Sans MT Ext Condensed Bold" charset="0"/>
                                    <a:cs typeface="Gill Sans MT Ext Condensed Bold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1350" i="1">
                                    <a:latin typeface="Cambria Math" charset="0"/>
                                    <a:ea typeface="Gill Sans MT Ext Condensed Bold" charset="0"/>
                                    <a:cs typeface="Gill Sans MT Ext Condensed Bold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  <m:r>
                          <a:rPr lang="en-US" sz="1350" i="1">
                            <a:latin typeface="Cambria Math" charset="0"/>
                            <a:ea typeface="Gill Sans MT Ext Condensed Bold" charset="0"/>
                            <a:cs typeface="Gill Sans MT Ext Condensed Bold" charset="0"/>
                          </a:rPr>
                          <m:t> </m:t>
                        </m:r>
                        <m:acc>
                          <m:accPr>
                            <m:chr m:val="̅"/>
                            <m:ctrlPr>
                              <a:rPr lang="en-US" sz="1350" i="1">
                                <a:latin typeface="Cambria Math" panose="02040503050406030204" pitchFamily="18" charset="0"/>
                                <a:ea typeface="Gill Sans MT Ext Condensed Bold" charset="0"/>
                                <a:cs typeface="Gill Sans MT Ext Condensed Bold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1350" i="1">
                                    <a:latin typeface="Cambria Math" panose="02040503050406030204" pitchFamily="18" charset="0"/>
                                    <a:ea typeface="Gill Sans MT Ext Condensed Bold" charset="0"/>
                                    <a:cs typeface="Gill Sans MT Ext Condensed Bold" charset="0"/>
                                  </a:rPr>
                                </m:ctrlPr>
                              </m:sSubPr>
                              <m:e>
                                <m:r>
                                  <a:rPr lang="en-US" sz="1350" i="1">
                                    <a:latin typeface="Cambria Math" charset="0"/>
                                    <a:ea typeface="Gill Sans MT Ext Condensed Bold" charset="0"/>
                                    <a:cs typeface="Gill Sans MT Ext Condensed Bold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1350" i="1">
                                    <a:latin typeface="Cambria Math" charset="0"/>
                                    <a:ea typeface="Gill Sans MT Ext Condensed Bold" charset="0"/>
                                    <a:cs typeface="Gill Sans MT Ext Condensed Bold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acc>
                        <m:r>
                          <a:rPr lang="en-US" sz="1350" i="1">
                            <a:latin typeface="Cambria Math" charset="0"/>
                            <a:ea typeface="Gill Sans MT Ext Condensed Bold" charset="0"/>
                            <a:cs typeface="Gill Sans MT Ext Condensed Bold" charset="0"/>
                          </a:rPr>
                          <m:t> </m:t>
                        </m:r>
                      </m:e>
                    </m:d>
                    <m:r>
                      <a:rPr lang="en-US" sz="1350" i="1">
                        <a:latin typeface="Cambria Math" charset="0"/>
                        <a:ea typeface="Gill Sans MT Ext Condensed Bold" charset="0"/>
                        <a:cs typeface="Gill Sans MT Ext Condensed Bold" charset="0"/>
                      </a:rPr>
                      <m:t>+</m:t>
                    </m:r>
                    <m:r>
                      <a:rPr lang="en-US" sz="1350" i="1">
                        <a:latin typeface="Cambria Math" charset="0"/>
                        <a:ea typeface="Gill Sans MT Ext Condensed Bold" charset="0"/>
                        <a:cs typeface="Gill Sans MT Ext Condensed Bold" charset="0"/>
                      </a:rPr>
                      <m:t>𝑋</m:t>
                    </m:r>
                  </m:oMath>
                </a14:m>
                <a:endParaRPr lang="en-US" sz="1350" i="1" dirty="0">
                  <a:ea typeface="Gill Sans MT Ext Condensed Bold" charset="0"/>
                  <a:cs typeface="Gill Sans MT Ext Condensed Bold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charset="0"/>
                        </a:rPr>
                        <m:t>∝</m:t>
                      </m:r>
                      <m:sSubSup>
                        <m:sSubSup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350" i="1">
                              <a:latin typeface="Cambria Math" charset="0"/>
                            </a:rPr>
                            <m:t>𝐷</m:t>
                          </m:r>
                        </m:e>
                        <m:sub>
                          <m:r>
                            <a:rPr lang="en-US" sz="1350" i="1">
                              <a:latin typeface="Cambria Math" charset="0"/>
                            </a:rPr>
                            <m:t>1</m:t>
                          </m:r>
                        </m:sub>
                        <m:sup>
                          <m:r>
                            <a:rPr lang="en-US" sz="1350" i="1">
                              <a:latin typeface="Cambria Math" charset="0"/>
                            </a:rPr>
                            <m:t>⊥</m:t>
                          </m:r>
                        </m:sup>
                      </m:sSubSup>
                      <m:r>
                        <a:rPr lang="en-US" sz="1350" i="1">
                          <a:latin typeface="Cambria Math" charset="0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Sup>
                            <m:sSubSup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350" i="1">
                                  <a:latin typeface="Cambria Math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350" i="1">
                                  <a:latin typeface="Cambria Math" charset="0"/>
                                </a:rPr>
                                <m:t>⊥</m:t>
                              </m:r>
                            </m:sup>
                          </m:sSubSup>
                        </m:e>
                      </m:acc>
                      <m:r>
                        <a:rPr lang="en-US" sz="1350" i="1">
                          <a:latin typeface="Cambria Math" charset="0"/>
                        </a:rPr>
                        <m:t>+ </m:t>
                      </m:r>
                      <m:sSubSup>
                        <m:sSubSup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350" i="1">
                              <a:latin typeface="Cambria Math" charset="0"/>
                            </a:rPr>
                            <m:t>𝐻</m:t>
                          </m:r>
                        </m:e>
                        <m:sub>
                          <m:r>
                            <a:rPr lang="en-US" sz="1350" i="1">
                              <a:latin typeface="Cambria Math" charset="0"/>
                            </a:rPr>
                            <m:t>1</m:t>
                          </m:r>
                        </m:sub>
                        <m:sup>
                          <m:r>
                            <a:rPr lang="en-US" sz="1350" i="1">
                              <a:latin typeface="Cambria Math" charset="0"/>
                            </a:rPr>
                            <m:t>⊥</m:t>
                          </m:r>
                        </m:sup>
                      </m:sSubSup>
                      <m:r>
                        <a:rPr lang="en-US" sz="1350" i="1">
                          <a:latin typeface="Cambria Math" charset="0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Sup>
                            <m:sSubSup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350" i="1">
                                  <a:latin typeface="Cambria Math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350" i="1">
                                  <a:latin typeface="Cambria Math" charset="0"/>
                                </a:rPr>
                                <m:t>⊥</m:t>
                              </m:r>
                            </m:sup>
                          </m:sSubSup>
                        </m:e>
                      </m:acc>
                      <m:r>
                        <m:rPr>
                          <m:sty m:val="p"/>
                        </m:rPr>
                        <a:rPr lang="en-US" sz="1350">
                          <a:latin typeface="Cambria Math" charset="0"/>
                        </a:rPr>
                        <m:t>cos</m:t>
                      </m:r>
                      <m:d>
                        <m:d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350" i="1"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4711" y="5644205"/>
                <a:ext cx="2939587" cy="475900"/>
              </a:xfrm>
              <a:prstGeom prst="rect">
                <a:avLst/>
              </a:prstGeom>
              <a:blipFill>
                <a:blip r:embed="rId4"/>
                <a:stretch>
                  <a:fillRect l="-2575" t="-7895" r="-429" b="-184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7" name="Picture 76" descr="C:\Users\rcseidl\Desktop\c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2" t="9995" r="10169" b="13928"/>
          <a:stretch/>
        </p:blipFill>
        <p:spPr bwMode="auto">
          <a:xfrm>
            <a:off x="7041187" y="4303324"/>
            <a:ext cx="1561727" cy="1048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Shape 380">
            <a:extLst>
              <a:ext uri="{FF2B5EF4-FFF2-40B4-BE49-F238E27FC236}">
                <a16:creationId xmlns:a16="http://schemas.microsoft.com/office/drawing/2014/main" id="{4A0D6140-4E10-0449-A12D-67BE2DDA86F6}"/>
              </a:ext>
            </a:extLst>
          </p:cNvPr>
          <p:cNvSpPr/>
          <p:nvPr/>
        </p:nvSpPr>
        <p:spPr>
          <a:xfrm>
            <a:off x="2881587" y="2170194"/>
            <a:ext cx="6078003" cy="1815882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/>
          <a:p>
            <a:pPr>
              <a:buSzPct val="100000"/>
              <a:buFont typeface="Times New Roman"/>
              <a:buChar char="•"/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First non-zero independent measurement of the Collins effect for pion pairs in e</a:t>
            </a:r>
            <a:r>
              <a:rPr sz="1600" baseline="31999" dirty="0"/>
              <a:t>+</a:t>
            </a:r>
            <a:r>
              <a:rPr sz="1600" dirty="0"/>
              <a:t>e</a:t>
            </a:r>
            <a:r>
              <a:rPr sz="1600" baseline="31999" dirty="0"/>
              <a:t>-</a:t>
            </a:r>
            <a:r>
              <a:rPr sz="1600" dirty="0"/>
              <a:t> annihilation by Belle Collaboration @  √s ∼ 10.6 GeV (</a:t>
            </a:r>
            <a:r>
              <a:rPr sz="1600" dirty="0">
                <a:latin typeface="Tekton Pro Bold"/>
                <a:ea typeface="Tekton Pro Bold"/>
                <a:cs typeface="Tekton Pro Bold"/>
                <a:sym typeface="Tekton Pro Bold"/>
              </a:rPr>
              <a:t>PRL</a:t>
            </a:r>
            <a:r>
              <a:rPr sz="1600" dirty="0">
                <a:solidFill>
                  <a:schemeClr val="accent6">
                    <a:satOff val="24555"/>
                    <a:lumOff val="22232"/>
                  </a:schemeClr>
                </a:solidFill>
                <a:latin typeface="Tekton Pro Bold"/>
                <a:ea typeface="Tekton Pro Bold"/>
                <a:cs typeface="Tekton Pro Bold"/>
                <a:sym typeface="Tekton Pro Bold"/>
              </a:rPr>
              <a:t> </a:t>
            </a:r>
            <a:r>
              <a:rPr sz="1600" dirty="0">
                <a:latin typeface="Tekton Pro Bold"/>
                <a:ea typeface="Tekton Pro Bold"/>
                <a:cs typeface="Tekton Pro Bold"/>
                <a:sym typeface="Tekton Pro Bold"/>
              </a:rPr>
              <a:t>111,062002(2008), PRD 88,032011(2013)</a:t>
            </a:r>
            <a:r>
              <a:rPr sz="1600" dirty="0"/>
              <a:t>) </a:t>
            </a:r>
            <a:r>
              <a:rPr lang="en-US" sz="1600" dirty="0"/>
              <a:t> leads to first extraction of transversity (</a:t>
            </a:r>
            <a:r>
              <a:rPr lang="is-IS" sz="1600" dirty="0">
                <a:sym typeface="Times New Roman"/>
              </a:rPr>
              <a:t>Phys.Rev. D75 (2007) 054032 ) from SIDIS and e+e-</a:t>
            </a:r>
            <a:endParaRPr sz="1600" dirty="0"/>
          </a:p>
          <a:p>
            <a:pPr marL="342900" lvl="1" defTabSz="685800">
              <a:buSzPct val="100000"/>
              <a:buFont typeface="Times New Roman"/>
              <a:buChar char="•"/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 Confirmed by BaBar @  √s ∼ 10.6 GeV (</a:t>
            </a:r>
            <a:r>
              <a:rPr sz="1600" dirty="0">
                <a:latin typeface="Tekton Pro Bold"/>
                <a:ea typeface="Tekton Pro Bold"/>
                <a:cs typeface="Tekton Pro Bold"/>
                <a:sym typeface="Tekton Pro Bold"/>
              </a:rPr>
              <a:t>PRD 90,052003 (2014);  PRD 92,111101(R)(2015) for KK and Kπ</a:t>
            </a:r>
            <a:r>
              <a:rPr sz="1600" dirty="0"/>
              <a:t>)</a:t>
            </a:r>
          </a:p>
          <a:p>
            <a:pPr marL="342900" lvl="1" defTabSz="685800">
              <a:buSzPct val="100000"/>
              <a:buFont typeface="Times New Roman"/>
              <a:buChar char="•"/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600" dirty="0"/>
              <a:t> Measured at BESIII @ √s = 3.65 GeV (</a:t>
            </a:r>
            <a:r>
              <a:rPr sz="1600" dirty="0">
                <a:latin typeface="Tekton Pro Bold"/>
                <a:ea typeface="Tekton Pro Bold"/>
                <a:cs typeface="Tekton Pro Bold"/>
                <a:sym typeface="Tekton Pro Bold"/>
              </a:rPr>
              <a:t>PRL 116,42001(2016)</a:t>
            </a:r>
            <a:r>
              <a:rPr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36693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E5177-6B46-2943-B8E6-2F64BE962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 Pt dependence from Belle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E78FBC-E612-DE49-8FD7-50D1EB6A83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Trend consistent with </a:t>
                </a:r>
                <a:r>
                  <a:rPr lang="en-US" dirty="0" err="1"/>
                  <a:t>BaBar</a:t>
                </a:r>
                <a:endParaRPr lang="en-US" dirty="0"/>
              </a:p>
              <a:p>
                <a:r>
                  <a:rPr lang="en-US" dirty="0"/>
                  <a:t>Direct comparison difficult due to different correction schemes (thrust vs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axis)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AE78FBC-E612-DE49-8FD7-50D1EB6A83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00" t="-1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7A066-1F5D-F74D-B168-D1D9D8DBF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D3A73-F0F8-684D-ABAC-542F71349C39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F9680F-CBFE-FC44-86F4-1A9CB7BE4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124" y="2707551"/>
            <a:ext cx="4035226" cy="2815025"/>
          </a:xfrm>
          <a:prstGeom prst="rect">
            <a:avLst/>
          </a:prstGeom>
        </p:spPr>
      </p:pic>
      <p:pic>
        <p:nvPicPr>
          <p:cNvPr id="6" name="Schermata 2016-07-01 alle 11.44.27.png">
            <a:extLst>
              <a:ext uri="{FF2B5EF4-FFF2-40B4-BE49-F238E27FC236}">
                <a16:creationId xmlns:a16="http://schemas.microsoft.com/office/drawing/2014/main" id="{7E19899E-CBE0-CF47-824C-5ED03823C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286" y="2919165"/>
            <a:ext cx="3725714" cy="244926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03C8D6-4661-F443-93EF-E7C6F7F57B3F}"/>
              </a:ext>
            </a:extLst>
          </p:cNvPr>
          <p:cNvSpPr txBox="1"/>
          <p:nvPr/>
        </p:nvSpPr>
        <p:spPr>
          <a:xfrm>
            <a:off x="6417733" y="2161117"/>
            <a:ext cx="5966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/>
              <a:t>BaBar</a:t>
            </a:r>
            <a:endParaRPr lang="en-US" sz="135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B33C57-020E-904D-A911-007230809AE4}"/>
              </a:ext>
            </a:extLst>
          </p:cNvPr>
          <p:cNvSpPr txBox="1"/>
          <p:nvPr/>
        </p:nvSpPr>
        <p:spPr>
          <a:xfrm>
            <a:off x="0" y="2537127"/>
            <a:ext cx="1390124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75" b="1" dirty="0"/>
              <a:t>U</a:t>
            </a:r>
            <a:r>
              <a:rPr lang="en-US" sz="1275" dirty="0"/>
              <a:t>nlike/</a:t>
            </a:r>
            <a:r>
              <a:rPr lang="en-US" sz="1275" b="1" dirty="0" err="1"/>
              <a:t>L</a:t>
            </a:r>
            <a:r>
              <a:rPr lang="en-US" sz="1275" dirty="0" err="1"/>
              <a:t>ikesign</a:t>
            </a:r>
            <a:endParaRPr lang="en-US" sz="1275" dirty="0"/>
          </a:p>
          <a:p>
            <a:endParaRPr lang="en-US" sz="1275" dirty="0"/>
          </a:p>
          <a:p>
            <a:r>
              <a:rPr lang="en-US" sz="1275" dirty="0"/>
              <a:t>Ratios to cancel </a:t>
            </a:r>
          </a:p>
          <a:p>
            <a:r>
              <a:rPr lang="en-US" sz="1275" dirty="0"/>
              <a:t>acceptance effects</a:t>
            </a:r>
          </a:p>
          <a:p>
            <a:r>
              <a:rPr lang="en-US" sz="1275" u="sng" dirty="0"/>
              <a:t>Unlike: </a:t>
            </a:r>
            <a:br>
              <a:rPr lang="en-US" sz="1275" dirty="0"/>
            </a:br>
            <a:r>
              <a:rPr lang="en-US" sz="1275" dirty="0"/>
              <a:t>fav*</a:t>
            </a:r>
            <a:r>
              <a:rPr lang="en-US" sz="1275" dirty="0" err="1"/>
              <a:t>fav+dis</a:t>
            </a:r>
            <a:r>
              <a:rPr lang="en-US" sz="1275" dirty="0"/>
              <a:t>*dis</a:t>
            </a:r>
          </a:p>
          <a:p>
            <a:r>
              <a:rPr lang="en-US" sz="1275" u="sng" dirty="0"/>
              <a:t>Like: </a:t>
            </a:r>
          </a:p>
          <a:p>
            <a:r>
              <a:rPr lang="en-US" sz="1275" dirty="0"/>
              <a:t>fav*dis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7C815C-CAD2-E04B-B161-7305E7C0595C}"/>
              </a:ext>
            </a:extLst>
          </p:cNvPr>
          <p:cNvSpPr txBox="1"/>
          <p:nvPr/>
        </p:nvSpPr>
        <p:spPr>
          <a:xfrm>
            <a:off x="2802835" y="3123372"/>
            <a:ext cx="97815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Preliminary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32E07A-C8EF-664C-9381-2486764AAC47}"/>
              </a:ext>
            </a:extLst>
          </p:cNvPr>
          <p:cNvSpPr txBox="1"/>
          <p:nvPr/>
        </p:nvSpPr>
        <p:spPr>
          <a:xfrm>
            <a:off x="558800" y="5836356"/>
            <a:ext cx="6634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and following Belle results from </a:t>
            </a:r>
            <a:r>
              <a:rPr lang="en-US" i="1" dirty="0" err="1"/>
              <a:t>Phys.Rev.D</a:t>
            </a:r>
            <a:r>
              <a:rPr lang="en-US"/>
              <a:t> 100 (2019) 9, 092008</a:t>
            </a:r>
          </a:p>
        </p:txBody>
      </p:sp>
    </p:spTree>
    <p:extLst>
      <p:ext uri="{BB962C8B-B14F-4D97-AF65-F5344CB8AC3E}">
        <p14:creationId xmlns:p14="http://schemas.microsoft.com/office/powerpoint/2010/main" val="3141091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05DBB88-C00F-324A-AED5-A7594BA31EF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New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 from Belle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05DBB88-C00F-324A-AED5-A7594BA31E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249" t="-41026" b="-5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2AAF74-F97F-774F-9E9F-0F352752A6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1650" b="1" dirty="0"/>
                  <a:t>Rise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5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50" b="1" i="1">
                            <a:latin typeface="Cambria Math" panose="02040503050406030204" pitchFamily="18" charset="0"/>
                          </a:rPr>
                          <m:t>𝒛</m:t>
                        </m:r>
                      </m:e>
                      <m:sub>
                        <m:r>
                          <a:rPr lang="en-US" sz="1650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1650" b="1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50" b="1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1650" b="1" dirty="0"/>
                  <a:t>, similar to charged </a:t>
                </a:r>
                <a:r>
                  <a:rPr lang="en-US" sz="1650" b="1" dirty="0" err="1"/>
                  <a:t>pions</a:t>
                </a:r>
                <a:endParaRPr lang="en-US" sz="1650" b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C2AAF74-F97F-774F-9E9F-0F352752A6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300" t="-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6939FF-D9C0-2B43-BD84-B64B6F27C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D3A73-F0F8-684D-ABAC-542F71349C39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A2B7CC-8B15-E847-A459-F440D5FA4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855" y="2071011"/>
            <a:ext cx="5117018" cy="372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9447CA-C9A8-6B4E-A1C2-936143F4E4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2320" y="1981720"/>
            <a:ext cx="3608806" cy="7295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34B7F1-2204-164A-80B6-BC0FE783A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5195" y="2670027"/>
            <a:ext cx="3608805" cy="748262"/>
          </a:xfrm>
          <a:prstGeom prst="rect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FE7ECB2C-C67C-DA48-86A8-00283178EB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889809" y="3751981"/>
            <a:ext cx="1488219" cy="21974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8F3FA936-FA75-1B4A-A335-49B5251322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96846" y="5588807"/>
                <a:ext cx="5797296" cy="2326487"/>
              </a:xfrm>
              <a:prstGeom prst="rect">
                <a:avLst/>
              </a:prstGeom>
            </p:spPr>
            <p:txBody>
              <a:bodyPr vert="horz" lIns="68580" tIns="34290" rIns="68580" bIns="3429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6858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9144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114300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312863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484313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1657350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1882775" indent="-228600" algn="l" defTabSz="914400" rtl="0" eaLnBrk="1" latinLnBrk="0" hangingPunct="1">
                  <a:lnSpc>
                    <a:spcPct val="100000"/>
                  </a:lnSpc>
                  <a:spcBef>
                    <a:spcPts val="1000"/>
                  </a:spcBef>
                  <a:buClr>
                    <a:schemeClr val="accent2"/>
                  </a:buClr>
                  <a:buFont typeface="Arial" panose="020B0604020202020204" pitchFamily="34" charset="0"/>
                  <a:buChar char="•"/>
                  <a:defRPr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en-US" sz="1350" i="1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sz="1350" dirty="0"/>
                  <a:t> almost flat except large z</a:t>
                </a: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8F3FA936-FA75-1B4A-A335-49B5251322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6846" y="5588807"/>
                <a:ext cx="5797296" cy="2326487"/>
              </a:xfrm>
              <a:prstGeom prst="rect">
                <a:avLst/>
              </a:prstGeom>
              <a:blipFill>
                <a:blip r:embed="rId8"/>
                <a:stretch>
                  <a:fillRect l="-437" t="-1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07202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F5B37-F8F2-174E-8C2F-315657AAD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408" y="266507"/>
            <a:ext cx="8464378" cy="487490"/>
          </a:xfrm>
        </p:spPr>
        <p:txBody>
          <a:bodyPr>
            <a:normAutofit fontScale="90000"/>
          </a:bodyPr>
          <a:lstStyle/>
          <a:p>
            <a:r>
              <a:rPr lang="en-US" dirty="0"/>
              <a:t>Consistency between Neutral and charged </a:t>
            </a:r>
            <a:r>
              <a:rPr lang="en-US" dirty="0" err="1"/>
              <a:t>pions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BE026-6840-9642-A50D-D0E1996731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4A32BD-250F-D247-81D6-F8DAA8F8B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D3A73-F0F8-684D-ABAC-542F71349C39}" type="slidenum">
              <a:rPr lang="en-US" smtClean="0"/>
              <a:t>16</a:t>
            </a:fld>
            <a:endParaRPr lang="en-US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7742BDCA-8392-0F4B-97D0-EAB32135B1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763346" y="2152012"/>
            <a:ext cx="2448491" cy="36153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04A66E-2E67-5947-B9E3-B384169D36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408" y="2205073"/>
            <a:ext cx="4646556" cy="18340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02D7014-E346-E344-9E14-50EF238CD951}"/>
                  </a:ext>
                </a:extLst>
              </p:cNvPr>
              <p:cNvSpPr txBox="1"/>
              <p:nvPr/>
            </p:nvSpPr>
            <p:spPr>
              <a:xfrm>
                <a:off x="745067" y="3654112"/>
                <a:ext cx="2445093" cy="3885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C00000"/>
                    </a:solidFill>
                  </a:rPr>
                  <a:t>=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𝐀</m:t>
                        </m:r>
                      </m:e>
                      <m:sub>
                        <m:r>
                          <a:rPr lang="en-US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sub>
                      <m:sup>
                        <m:r>
                          <a:rPr lang="en-US" b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𝐔𝐋</m:t>
                        </m:r>
                      </m:sup>
                    </m:sSubSup>
                    <m:r>
                      <a:rPr lang="en-US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e>
                      <m:sub>
                        <m: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sub>
                      <m:sup>
                        <m:r>
                          <a:rPr lang="en-US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𝑼𝑪</m:t>
                        </m:r>
                      </m:sup>
                    </m:sSubSup>
                    <m:r>
                      <a:rPr lang="en-US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𝑰𝒔𝒐𝒔𝒑𝒊𝒏</m:t>
                    </m:r>
                    <m:r>
                      <a:rPr lang="en-US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02D7014-E346-E344-9E14-50EF238CD9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067" y="3654112"/>
                <a:ext cx="2445093" cy="388504"/>
              </a:xfrm>
              <a:prstGeom prst="rect">
                <a:avLst/>
              </a:prstGeom>
              <a:blipFill>
                <a:blip r:embed="rId4"/>
                <a:stretch>
                  <a:fillRect l="-2062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5674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C0F86-165B-6E4F-9BAD-29C67228B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697" y="241880"/>
            <a:ext cx="8464378" cy="48749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FB3709-09BB-6F47-83D7-9C1DF494F08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Hadronization program at Belle (still) very active.</a:t>
                </a:r>
              </a:p>
              <a:p>
                <a:r>
                  <a:rPr lang="en-US" dirty="0">
                    <a:solidFill>
                      <a:srgbClr val="00B050"/>
                    </a:solidFill>
                  </a:rPr>
                  <a:t>Transverse momentum dependent back-to-back cross-sections important to disentangle initial/final state intrinsic transverse momentum dependence from SIDIS processes.</a:t>
                </a:r>
              </a:p>
              <a:p>
                <a:r>
                  <a:rPr lang="en-US" dirty="0">
                    <a:solidFill>
                      <a:srgbClr val="0432FF"/>
                    </a:solidFill>
                  </a:rPr>
                  <a:t>New Collins FF measurements add information on neutral mesons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0432FF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0432FF"/>
                    </a:solidFill>
                  </a:rPr>
                  <a:t> dependence.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Belle II taking data since March 2019 (Phase III)</a:t>
                </a:r>
              </a:p>
              <a:p>
                <a:r>
                  <a:rPr lang="en-US" dirty="0"/>
                  <a:t>Snowmass whitepaper: “QCD and Hadronization Studies at Belle II” in preparation.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FB3709-09BB-6F47-83D7-9C1DF494F08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00" r="-17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8490B4-DCF9-E14A-A50A-DF87BCF51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871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4B51E-5D7B-4048-9FD3-5DBE83EF3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E304A-5841-2B4F-AE22-EB2B16AE6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E9C28B-7EEC-7246-A4AD-F1366CFB2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051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75717-B518-594E-9721-759F7FC15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Transverse momentum distributions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23AF10E-9CA2-0C4F-862B-BC6B7C74B99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0.85&lt; Thrust T &lt; 0.9</a:t>
                </a:r>
              </a:p>
              <a:p>
                <a:pPr lvl="1"/>
                <a:r>
                  <a:rPr lang="en-US" dirty="0"/>
                  <a:t>Transverse momenta mostly Gaussian</a:t>
                </a:r>
              </a:p>
              <a:p>
                <a:pPr lvl="1"/>
                <a:r>
                  <a:rPr lang="en-US" dirty="0"/>
                  <a:t>Possible deviations for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h𝑇</m:t>
                        </m:r>
                      </m:sub>
                    </m:sSub>
                  </m:oMath>
                </a14:m>
                <a:r>
                  <a:rPr lang="en-US" dirty="0"/>
                  <a:t> tails, but also large uncertainties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23AF10E-9CA2-0C4F-862B-BC6B7C74B99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00" t="-1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A7322C-242F-B34B-B306-6F7EE7C1A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D3A73-F0F8-684D-ABAC-542F71349C39}" type="slidenum">
              <a:rPr lang="en-US" smtClean="0"/>
              <a:t>19</a:t>
            </a:fld>
            <a:endParaRPr lang="en-US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3E458C25-D428-BA43-B8EE-3B7E36751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724585" y="1626127"/>
            <a:ext cx="3192062" cy="49450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D73943-EA45-7746-97F3-5F2ED7BB7657}"/>
              </a:ext>
            </a:extLst>
          </p:cNvPr>
          <p:cNvSpPr txBox="1"/>
          <p:nvPr/>
        </p:nvSpPr>
        <p:spPr>
          <a:xfrm>
            <a:off x="62879" y="5847370"/>
            <a:ext cx="85795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Phys.Rev.D</a:t>
            </a:r>
            <a:r>
              <a:rPr lang="en-US" dirty="0"/>
              <a:t> 99 (2019) 11, 112006</a:t>
            </a:r>
          </a:p>
          <a:p>
            <a:r>
              <a:rPr lang="en-US" dirty="0"/>
              <a:t>See also </a:t>
            </a:r>
            <a:r>
              <a:rPr lang="en-US" i="1" dirty="0" err="1"/>
              <a:t>Phys.Rev.D</a:t>
            </a:r>
            <a:r>
              <a:rPr lang="en-US" dirty="0"/>
              <a:t> 101 (2020) 9, 092004 </a:t>
            </a:r>
            <a:r>
              <a:rPr lang="en-US" dirty="0">
                <a:sym typeface="Wingdings" pitchFamily="2" charset="2"/>
              </a:rPr>
              <a:t>includes updates systematics and results with </a:t>
            </a:r>
            <a:br>
              <a:rPr lang="en-US" dirty="0">
                <a:sym typeface="Wingdings" pitchFamily="2" charset="2"/>
              </a:rPr>
            </a:br>
            <a:r>
              <a:rPr lang="en-US" dirty="0" err="1">
                <a:sym typeface="Wingdings" pitchFamily="2" charset="2"/>
              </a:rPr>
              <a:t>modiefied</a:t>
            </a:r>
            <a:r>
              <a:rPr lang="en-US" dirty="0">
                <a:sym typeface="Wingdings" pitchFamily="2" charset="2"/>
              </a:rPr>
              <a:t> scaling variable definition.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537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697" y="178175"/>
            <a:ext cx="8464378" cy="487490"/>
          </a:xfrm>
        </p:spPr>
        <p:txBody>
          <a:bodyPr>
            <a:normAutofit fontScale="90000"/>
          </a:bodyPr>
          <a:lstStyle/>
          <a:p>
            <a:r>
              <a:rPr lang="en-US" dirty="0"/>
              <a:t>Access of FFs for light mesons in </a:t>
            </a:r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br>
              <a:rPr lang="en-US" dirty="0"/>
            </a:br>
            <a:r>
              <a:rPr lang="en-US" dirty="0"/>
              <a:t>(spin averaged case)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91" y="1225441"/>
            <a:ext cx="8363484" cy="5545259"/>
          </a:xfrm>
        </p:spPr>
        <p:txBody>
          <a:bodyPr>
            <a:normAutofit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Cleanest </a:t>
            </a:r>
            <a:r>
              <a:rPr lang="en-US" dirty="0" err="1"/>
              <a:t>process</a:t>
            </a:r>
            <a:r>
              <a:rPr lang="en-US" dirty="0" err="1">
                <a:sym typeface="Wingdings" pitchFamily="2" charset="2"/>
              </a:rPr>
              <a:t>testbed</a:t>
            </a:r>
            <a:r>
              <a:rPr lang="en-US" dirty="0">
                <a:sym typeface="Wingdings" pitchFamily="2" charset="2"/>
              </a:rPr>
              <a:t> for QCD calculations</a:t>
            </a:r>
            <a:endParaRPr lang="en-US" dirty="0"/>
          </a:p>
          <a:p>
            <a:r>
              <a:rPr lang="en-US" dirty="0">
                <a:solidFill>
                  <a:srgbClr val="002060"/>
                </a:solidFill>
              </a:rPr>
              <a:t>Limited access to flavor</a:t>
            </a:r>
          </a:p>
          <a:p>
            <a:pPr lvl="1"/>
            <a:r>
              <a:rPr lang="en-US" dirty="0"/>
              <a:t>(Use different couplings to 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dirty="0"/>
              <a:t>* and Z</a:t>
            </a:r>
            <a:r>
              <a:rPr lang="en-US" baseline="30000" dirty="0"/>
              <a:t>0</a:t>
            </a:r>
            <a:r>
              <a:rPr lang="en-US" dirty="0"/>
              <a:t>)</a:t>
            </a:r>
            <a:endParaRPr lang="en-US" baseline="30000" dirty="0"/>
          </a:p>
          <a:p>
            <a:pPr lvl="1"/>
            <a:r>
              <a:rPr lang="en-US" dirty="0"/>
              <a:t>(Use polarization (SLD) and parity violating coupling)</a:t>
            </a:r>
          </a:p>
          <a:p>
            <a:pPr lvl="1"/>
            <a:r>
              <a:rPr lang="en-US" b="1" dirty="0"/>
              <a:t>Use back-to-back correlations for different flavor combinations </a:t>
            </a:r>
          </a:p>
          <a:p>
            <a:r>
              <a:rPr lang="en-US" dirty="0">
                <a:solidFill>
                  <a:srgbClr val="002060"/>
                </a:solidFill>
              </a:rPr>
              <a:t>Limited access to gluon FF </a:t>
            </a:r>
          </a:p>
          <a:p>
            <a:pPr lvl="1"/>
            <a:r>
              <a:rPr lang="en-US" dirty="0"/>
              <a:t>From evolution</a:t>
            </a:r>
          </a:p>
          <a:p>
            <a:pPr lvl="1"/>
            <a:r>
              <a:rPr lang="en-US" dirty="0"/>
              <a:t>From three jet events (but theory treatment not clear)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6DD8B-EB1C-354D-918A-7CE02C579EF2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91" y="2311770"/>
            <a:ext cx="6438971" cy="4587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40326"/>
          <a:stretch/>
        </p:blipFill>
        <p:spPr>
          <a:xfrm>
            <a:off x="1209743" y="1394596"/>
            <a:ext cx="1710860" cy="5852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4056"/>
          <a:stretch/>
        </p:blipFill>
        <p:spPr>
          <a:xfrm>
            <a:off x="3004119" y="1414506"/>
            <a:ext cx="2798342" cy="58522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951666" y="1179226"/>
            <a:ext cx="1828743" cy="1329578"/>
            <a:chOff x="574853" y="1859921"/>
            <a:chExt cx="4905383" cy="2091262"/>
          </a:xfrm>
        </p:grpSpPr>
        <p:sp>
          <p:nvSpPr>
            <p:cNvPr id="13" name="Text Box 8"/>
            <p:cNvSpPr txBox="1">
              <a:spLocks noChangeArrowheads="1"/>
            </p:cNvSpPr>
            <p:nvPr/>
          </p:nvSpPr>
          <p:spPr bwMode="auto">
            <a:xfrm>
              <a:off x="1725792" y="3154875"/>
              <a:ext cx="697440" cy="39937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 type="none" w="lg" len="lg"/>
            </a:ln>
          </p:spPr>
          <p:txBody>
            <a:bodyPr wrap="none">
              <a:spAutoFit/>
            </a:bodyPr>
            <a:lstStyle/>
            <a:p>
              <a:r>
                <a:rPr lang="en-US" sz="1050" b="1" dirty="0">
                  <a:latin typeface="Arial Unicode MS" pitchFamily="34" charset="-128"/>
                </a:rPr>
                <a:t>q</a:t>
              </a:r>
            </a:p>
          </p:txBody>
        </p:sp>
        <p:grpSp>
          <p:nvGrpSpPr>
            <p:cNvPr id="14" name="Group 9"/>
            <p:cNvGrpSpPr>
              <a:grpSpLocks/>
            </p:cNvGrpSpPr>
            <p:nvPr/>
          </p:nvGrpSpPr>
          <p:grpSpPr bwMode="auto">
            <a:xfrm rot="5186896">
              <a:off x="2681962" y="3423732"/>
              <a:ext cx="460375" cy="461963"/>
              <a:chOff x="2348" y="2571"/>
              <a:chExt cx="290" cy="291"/>
            </a:xfrm>
          </p:grpSpPr>
          <p:sp>
            <p:nvSpPr>
              <p:cNvPr id="41" name="Line 10"/>
              <p:cNvSpPr>
                <a:spLocks noChangeShapeType="1"/>
              </p:cNvSpPr>
              <p:nvPr/>
            </p:nvSpPr>
            <p:spPr bwMode="auto">
              <a:xfrm flipV="1">
                <a:off x="2348" y="2571"/>
                <a:ext cx="72" cy="29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>
                <a:spAutoFit/>
              </a:bodyPr>
              <a:lstStyle/>
              <a:p>
                <a:endParaRPr lang="en-US" sz="1350" dirty="0"/>
              </a:p>
            </p:txBody>
          </p:sp>
          <p:grpSp>
            <p:nvGrpSpPr>
              <p:cNvPr id="42" name="Group 11"/>
              <p:cNvGrpSpPr>
                <a:grpSpLocks/>
              </p:cNvGrpSpPr>
              <p:nvPr/>
            </p:nvGrpSpPr>
            <p:grpSpPr bwMode="auto">
              <a:xfrm>
                <a:off x="2348" y="2595"/>
                <a:ext cx="290" cy="267"/>
                <a:chOff x="2348" y="2595"/>
                <a:chExt cx="290" cy="267"/>
              </a:xfrm>
            </p:grpSpPr>
            <p:sp>
              <p:nvSpPr>
                <p:cNvPr id="43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2348" y="2595"/>
                  <a:ext cx="169" cy="26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sm" len="med"/>
                </a:ln>
              </p:spPr>
              <p:txBody>
                <a:bodyPr>
                  <a:spAutoFit/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4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2348" y="2644"/>
                  <a:ext cx="217" cy="21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sm" len="med"/>
                </a:ln>
              </p:spPr>
              <p:txBody>
                <a:bodyPr>
                  <a:spAutoFit/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45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2348" y="2716"/>
                  <a:ext cx="290" cy="14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sm" len="med"/>
                </a:ln>
              </p:spPr>
              <p:txBody>
                <a:bodyPr>
                  <a:spAutoFit/>
                </a:bodyPr>
                <a:lstStyle/>
                <a:p>
                  <a:endParaRPr lang="en-US" sz="1350" dirty="0"/>
                </a:p>
              </p:txBody>
            </p:sp>
          </p:grpSp>
        </p:grp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1870253" y="2938975"/>
              <a:ext cx="433388" cy="360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 dirty="0"/>
            </a:p>
          </p:txBody>
        </p:sp>
        <p:grpSp>
          <p:nvGrpSpPr>
            <p:cNvPr id="16" name="Group 16"/>
            <p:cNvGrpSpPr>
              <a:grpSpLocks/>
            </p:cNvGrpSpPr>
            <p:nvPr/>
          </p:nvGrpSpPr>
          <p:grpSpPr bwMode="auto">
            <a:xfrm>
              <a:off x="1797233" y="2291281"/>
              <a:ext cx="696913" cy="400051"/>
              <a:chOff x="4649" y="1162"/>
              <a:chExt cx="439" cy="252"/>
            </a:xfrm>
          </p:grpSpPr>
          <p:sp>
            <p:nvSpPr>
              <p:cNvPr id="39" name="Text Box 17"/>
              <p:cNvSpPr txBox="1">
                <a:spLocks noChangeArrowheads="1"/>
              </p:cNvSpPr>
              <p:nvPr/>
            </p:nvSpPr>
            <p:spPr bwMode="auto">
              <a:xfrm>
                <a:off x="4649" y="1162"/>
                <a:ext cx="439" cy="252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 type="none" w="lg" len="lg"/>
              </a:ln>
            </p:spPr>
            <p:txBody>
              <a:bodyPr wrap="none">
                <a:spAutoFit/>
              </a:bodyPr>
              <a:lstStyle/>
              <a:p>
                <a:r>
                  <a:rPr lang="en-US" sz="1050" b="1" dirty="0">
                    <a:latin typeface="Arial Unicode MS" pitchFamily="34" charset="-128"/>
                  </a:rPr>
                  <a:t>q</a:t>
                </a:r>
              </a:p>
            </p:txBody>
          </p:sp>
          <p:sp>
            <p:nvSpPr>
              <p:cNvPr id="40" name="Line 18"/>
              <p:cNvSpPr>
                <a:spLocks noChangeShapeType="1"/>
              </p:cNvSpPr>
              <p:nvPr/>
            </p:nvSpPr>
            <p:spPr bwMode="auto">
              <a:xfrm>
                <a:off x="4694" y="1207"/>
                <a:ext cx="9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 dirty="0"/>
              </a:p>
            </p:txBody>
          </p:sp>
        </p:grpSp>
        <p:grpSp>
          <p:nvGrpSpPr>
            <p:cNvPr id="17" name="Group 19"/>
            <p:cNvGrpSpPr>
              <a:grpSpLocks/>
            </p:cNvGrpSpPr>
            <p:nvPr/>
          </p:nvGrpSpPr>
          <p:grpSpPr bwMode="auto">
            <a:xfrm>
              <a:off x="1097141" y="2796100"/>
              <a:ext cx="715962" cy="144462"/>
              <a:chOff x="751" y="2637"/>
              <a:chExt cx="1435" cy="321"/>
            </a:xfrm>
          </p:grpSpPr>
          <p:sp>
            <p:nvSpPr>
              <p:cNvPr id="34" name="Freeform 20"/>
              <p:cNvSpPr>
                <a:spLocks/>
              </p:cNvSpPr>
              <p:nvPr/>
            </p:nvSpPr>
            <p:spPr bwMode="auto">
              <a:xfrm>
                <a:off x="751" y="2661"/>
                <a:ext cx="370" cy="297"/>
              </a:xfrm>
              <a:custGeom>
                <a:avLst/>
                <a:gdLst>
                  <a:gd name="T0" fmla="*/ 0 w 370"/>
                  <a:gd name="T1" fmla="*/ 185 h 297"/>
                  <a:gd name="T2" fmla="*/ 51 w 370"/>
                  <a:gd name="T3" fmla="*/ 72 h 297"/>
                  <a:gd name="T4" fmla="*/ 70 w 370"/>
                  <a:gd name="T5" fmla="*/ 19 h 297"/>
                  <a:gd name="T6" fmla="*/ 94 w 370"/>
                  <a:gd name="T7" fmla="*/ 0 h 297"/>
                  <a:gd name="T8" fmla="*/ 127 w 370"/>
                  <a:gd name="T9" fmla="*/ 7 h 297"/>
                  <a:gd name="T10" fmla="*/ 183 w 370"/>
                  <a:gd name="T11" fmla="*/ 161 h 297"/>
                  <a:gd name="T12" fmla="*/ 190 w 370"/>
                  <a:gd name="T13" fmla="*/ 189 h 297"/>
                  <a:gd name="T14" fmla="*/ 247 w 370"/>
                  <a:gd name="T15" fmla="*/ 297 h 297"/>
                  <a:gd name="T16" fmla="*/ 303 w 370"/>
                  <a:gd name="T17" fmla="*/ 278 h 297"/>
                  <a:gd name="T18" fmla="*/ 331 w 370"/>
                  <a:gd name="T19" fmla="*/ 225 h 297"/>
                  <a:gd name="T20" fmla="*/ 346 w 370"/>
                  <a:gd name="T21" fmla="*/ 204 h 297"/>
                  <a:gd name="T22" fmla="*/ 358 w 370"/>
                  <a:gd name="T23" fmla="*/ 177 h 297"/>
                  <a:gd name="T24" fmla="*/ 370 w 370"/>
                  <a:gd name="T25" fmla="*/ 149 h 2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70"/>
                  <a:gd name="T40" fmla="*/ 0 h 297"/>
                  <a:gd name="T41" fmla="*/ 370 w 370"/>
                  <a:gd name="T42" fmla="*/ 297 h 29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70" h="297">
                    <a:moveTo>
                      <a:pt x="0" y="185"/>
                    </a:moveTo>
                    <a:cubicBezTo>
                      <a:pt x="16" y="147"/>
                      <a:pt x="38" y="111"/>
                      <a:pt x="51" y="72"/>
                    </a:cubicBezTo>
                    <a:cubicBezTo>
                      <a:pt x="57" y="55"/>
                      <a:pt x="59" y="34"/>
                      <a:pt x="70" y="19"/>
                    </a:cubicBezTo>
                    <a:cubicBezTo>
                      <a:pt x="73" y="8"/>
                      <a:pt x="83" y="3"/>
                      <a:pt x="94" y="0"/>
                    </a:cubicBezTo>
                    <a:cubicBezTo>
                      <a:pt x="108" y="2"/>
                      <a:pt x="115" y="3"/>
                      <a:pt x="127" y="7"/>
                    </a:cubicBezTo>
                    <a:cubicBezTo>
                      <a:pt x="175" y="49"/>
                      <a:pt x="162" y="106"/>
                      <a:pt x="183" y="161"/>
                    </a:cubicBezTo>
                    <a:cubicBezTo>
                      <a:pt x="185" y="172"/>
                      <a:pt x="186" y="179"/>
                      <a:pt x="190" y="189"/>
                    </a:cubicBezTo>
                    <a:cubicBezTo>
                      <a:pt x="197" y="233"/>
                      <a:pt x="196" y="282"/>
                      <a:pt x="247" y="297"/>
                    </a:cubicBezTo>
                    <a:cubicBezTo>
                      <a:pt x="282" y="295"/>
                      <a:pt x="281" y="297"/>
                      <a:pt x="303" y="278"/>
                    </a:cubicBezTo>
                    <a:cubicBezTo>
                      <a:pt x="308" y="261"/>
                      <a:pt x="321" y="239"/>
                      <a:pt x="331" y="225"/>
                    </a:cubicBezTo>
                    <a:cubicBezTo>
                      <a:pt x="336" y="218"/>
                      <a:pt x="346" y="204"/>
                      <a:pt x="346" y="204"/>
                    </a:cubicBezTo>
                    <a:cubicBezTo>
                      <a:pt x="348" y="193"/>
                      <a:pt x="352" y="186"/>
                      <a:pt x="358" y="177"/>
                    </a:cubicBezTo>
                    <a:cubicBezTo>
                      <a:pt x="361" y="167"/>
                      <a:pt x="364" y="157"/>
                      <a:pt x="370" y="14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350" dirty="0"/>
              </a:p>
            </p:txBody>
          </p:sp>
          <p:grpSp>
            <p:nvGrpSpPr>
              <p:cNvPr id="35" name="Group 21"/>
              <p:cNvGrpSpPr>
                <a:grpSpLocks/>
              </p:cNvGrpSpPr>
              <p:nvPr/>
            </p:nvGrpSpPr>
            <p:grpSpPr bwMode="auto">
              <a:xfrm>
                <a:off x="1114" y="2637"/>
                <a:ext cx="1072" cy="304"/>
                <a:chOff x="1114" y="2637"/>
                <a:chExt cx="1072" cy="304"/>
              </a:xfrm>
            </p:grpSpPr>
            <p:sp>
              <p:nvSpPr>
                <p:cNvPr id="36" name="Freeform 22"/>
                <p:cNvSpPr>
                  <a:spLocks/>
                </p:cNvSpPr>
                <p:nvPr/>
              </p:nvSpPr>
              <p:spPr bwMode="auto">
                <a:xfrm>
                  <a:off x="1470" y="2637"/>
                  <a:ext cx="370" cy="297"/>
                </a:xfrm>
                <a:custGeom>
                  <a:avLst/>
                  <a:gdLst>
                    <a:gd name="T0" fmla="*/ 0 w 370"/>
                    <a:gd name="T1" fmla="*/ 185 h 297"/>
                    <a:gd name="T2" fmla="*/ 51 w 370"/>
                    <a:gd name="T3" fmla="*/ 72 h 297"/>
                    <a:gd name="T4" fmla="*/ 70 w 370"/>
                    <a:gd name="T5" fmla="*/ 19 h 297"/>
                    <a:gd name="T6" fmla="*/ 94 w 370"/>
                    <a:gd name="T7" fmla="*/ 0 h 297"/>
                    <a:gd name="T8" fmla="*/ 127 w 370"/>
                    <a:gd name="T9" fmla="*/ 7 h 297"/>
                    <a:gd name="T10" fmla="*/ 183 w 370"/>
                    <a:gd name="T11" fmla="*/ 161 h 297"/>
                    <a:gd name="T12" fmla="*/ 190 w 370"/>
                    <a:gd name="T13" fmla="*/ 189 h 297"/>
                    <a:gd name="T14" fmla="*/ 247 w 370"/>
                    <a:gd name="T15" fmla="*/ 297 h 297"/>
                    <a:gd name="T16" fmla="*/ 303 w 370"/>
                    <a:gd name="T17" fmla="*/ 278 h 297"/>
                    <a:gd name="T18" fmla="*/ 331 w 370"/>
                    <a:gd name="T19" fmla="*/ 225 h 297"/>
                    <a:gd name="T20" fmla="*/ 346 w 370"/>
                    <a:gd name="T21" fmla="*/ 204 h 297"/>
                    <a:gd name="T22" fmla="*/ 358 w 370"/>
                    <a:gd name="T23" fmla="*/ 177 h 297"/>
                    <a:gd name="T24" fmla="*/ 370 w 370"/>
                    <a:gd name="T25" fmla="*/ 149 h 297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70"/>
                    <a:gd name="T40" fmla="*/ 0 h 297"/>
                    <a:gd name="T41" fmla="*/ 370 w 370"/>
                    <a:gd name="T42" fmla="*/ 297 h 297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70" h="297">
                      <a:moveTo>
                        <a:pt x="0" y="185"/>
                      </a:moveTo>
                      <a:cubicBezTo>
                        <a:pt x="16" y="147"/>
                        <a:pt x="38" y="111"/>
                        <a:pt x="51" y="72"/>
                      </a:cubicBezTo>
                      <a:cubicBezTo>
                        <a:pt x="57" y="55"/>
                        <a:pt x="59" y="34"/>
                        <a:pt x="70" y="19"/>
                      </a:cubicBezTo>
                      <a:cubicBezTo>
                        <a:pt x="73" y="8"/>
                        <a:pt x="83" y="3"/>
                        <a:pt x="94" y="0"/>
                      </a:cubicBezTo>
                      <a:cubicBezTo>
                        <a:pt x="108" y="2"/>
                        <a:pt x="115" y="3"/>
                        <a:pt x="127" y="7"/>
                      </a:cubicBezTo>
                      <a:cubicBezTo>
                        <a:pt x="175" y="49"/>
                        <a:pt x="162" y="106"/>
                        <a:pt x="183" y="161"/>
                      </a:cubicBezTo>
                      <a:cubicBezTo>
                        <a:pt x="185" y="172"/>
                        <a:pt x="186" y="179"/>
                        <a:pt x="190" y="189"/>
                      </a:cubicBezTo>
                      <a:cubicBezTo>
                        <a:pt x="197" y="233"/>
                        <a:pt x="196" y="282"/>
                        <a:pt x="247" y="297"/>
                      </a:cubicBezTo>
                      <a:cubicBezTo>
                        <a:pt x="282" y="295"/>
                        <a:pt x="281" y="297"/>
                        <a:pt x="303" y="278"/>
                      </a:cubicBezTo>
                      <a:cubicBezTo>
                        <a:pt x="308" y="261"/>
                        <a:pt x="321" y="239"/>
                        <a:pt x="331" y="225"/>
                      </a:cubicBezTo>
                      <a:cubicBezTo>
                        <a:pt x="336" y="218"/>
                        <a:pt x="346" y="204"/>
                        <a:pt x="346" y="204"/>
                      </a:cubicBezTo>
                      <a:cubicBezTo>
                        <a:pt x="348" y="193"/>
                        <a:pt x="352" y="186"/>
                        <a:pt x="358" y="177"/>
                      </a:cubicBezTo>
                      <a:cubicBezTo>
                        <a:pt x="361" y="167"/>
                        <a:pt x="364" y="157"/>
                        <a:pt x="370" y="149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37" name="Freeform 23"/>
                <p:cNvSpPr>
                  <a:spLocks/>
                </p:cNvSpPr>
                <p:nvPr/>
              </p:nvSpPr>
              <p:spPr bwMode="auto">
                <a:xfrm>
                  <a:off x="1114" y="2637"/>
                  <a:ext cx="370" cy="297"/>
                </a:xfrm>
                <a:custGeom>
                  <a:avLst/>
                  <a:gdLst>
                    <a:gd name="T0" fmla="*/ 0 w 370"/>
                    <a:gd name="T1" fmla="*/ 185 h 297"/>
                    <a:gd name="T2" fmla="*/ 51 w 370"/>
                    <a:gd name="T3" fmla="*/ 72 h 297"/>
                    <a:gd name="T4" fmla="*/ 70 w 370"/>
                    <a:gd name="T5" fmla="*/ 19 h 297"/>
                    <a:gd name="T6" fmla="*/ 94 w 370"/>
                    <a:gd name="T7" fmla="*/ 0 h 297"/>
                    <a:gd name="T8" fmla="*/ 127 w 370"/>
                    <a:gd name="T9" fmla="*/ 7 h 297"/>
                    <a:gd name="T10" fmla="*/ 183 w 370"/>
                    <a:gd name="T11" fmla="*/ 161 h 297"/>
                    <a:gd name="T12" fmla="*/ 190 w 370"/>
                    <a:gd name="T13" fmla="*/ 189 h 297"/>
                    <a:gd name="T14" fmla="*/ 247 w 370"/>
                    <a:gd name="T15" fmla="*/ 297 h 297"/>
                    <a:gd name="T16" fmla="*/ 303 w 370"/>
                    <a:gd name="T17" fmla="*/ 278 h 297"/>
                    <a:gd name="T18" fmla="*/ 331 w 370"/>
                    <a:gd name="T19" fmla="*/ 225 h 297"/>
                    <a:gd name="T20" fmla="*/ 346 w 370"/>
                    <a:gd name="T21" fmla="*/ 204 h 297"/>
                    <a:gd name="T22" fmla="*/ 358 w 370"/>
                    <a:gd name="T23" fmla="*/ 177 h 297"/>
                    <a:gd name="T24" fmla="*/ 370 w 370"/>
                    <a:gd name="T25" fmla="*/ 149 h 297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70"/>
                    <a:gd name="T40" fmla="*/ 0 h 297"/>
                    <a:gd name="T41" fmla="*/ 370 w 370"/>
                    <a:gd name="T42" fmla="*/ 297 h 297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70" h="297">
                      <a:moveTo>
                        <a:pt x="0" y="185"/>
                      </a:moveTo>
                      <a:cubicBezTo>
                        <a:pt x="16" y="147"/>
                        <a:pt x="38" y="111"/>
                        <a:pt x="51" y="72"/>
                      </a:cubicBezTo>
                      <a:cubicBezTo>
                        <a:pt x="57" y="55"/>
                        <a:pt x="59" y="34"/>
                        <a:pt x="70" y="19"/>
                      </a:cubicBezTo>
                      <a:cubicBezTo>
                        <a:pt x="73" y="8"/>
                        <a:pt x="83" y="3"/>
                        <a:pt x="94" y="0"/>
                      </a:cubicBezTo>
                      <a:cubicBezTo>
                        <a:pt x="108" y="2"/>
                        <a:pt x="115" y="3"/>
                        <a:pt x="127" y="7"/>
                      </a:cubicBezTo>
                      <a:cubicBezTo>
                        <a:pt x="175" y="49"/>
                        <a:pt x="162" y="106"/>
                        <a:pt x="183" y="161"/>
                      </a:cubicBezTo>
                      <a:cubicBezTo>
                        <a:pt x="185" y="172"/>
                        <a:pt x="186" y="179"/>
                        <a:pt x="190" y="189"/>
                      </a:cubicBezTo>
                      <a:cubicBezTo>
                        <a:pt x="197" y="233"/>
                        <a:pt x="196" y="282"/>
                        <a:pt x="247" y="297"/>
                      </a:cubicBezTo>
                      <a:cubicBezTo>
                        <a:pt x="282" y="295"/>
                        <a:pt x="281" y="297"/>
                        <a:pt x="303" y="278"/>
                      </a:cubicBezTo>
                      <a:cubicBezTo>
                        <a:pt x="308" y="261"/>
                        <a:pt x="321" y="239"/>
                        <a:pt x="331" y="225"/>
                      </a:cubicBezTo>
                      <a:cubicBezTo>
                        <a:pt x="336" y="218"/>
                        <a:pt x="346" y="204"/>
                        <a:pt x="346" y="204"/>
                      </a:cubicBezTo>
                      <a:cubicBezTo>
                        <a:pt x="348" y="193"/>
                        <a:pt x="352" y="186"/>
                        <a:pt x="358" y="177"/>
                      </a:cubicBezTo>
                      <a:cubicBezTo>
                        <a:pt x="361" y="167"/>
                        <a:pt x="364" y="157"/>
                        <a:pt x="370" y="149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 dirty="0"/>
                </a:p>
              </p:txBody>
            </p:sp>
            <p:sp>
              <p:nvSpPr>
                <p:cNvPr id="38" name="Freeform 24"/>
                <p:cNvSpPr>
                  <a:spLocks/>
                </p:cNvSpPr>
                <p:nvPr/>
              </p:nvSpPr>
              <p:spPr bwMode="auto">
                <a:xfrm>
                  <a:off x="1816" y="2644"/>
                  <a:ext cx="370" cy="297"/>
                </a:xfrm>
                <a:custGeom>
                  <a:avLst/>
                  <a:gdLst>
                    <a:gd name="T0" fmla="*/ 0 w 370"/>
                    <a:gd name="T1" fmla="*/ 185 h 297"/>
                    <a:gd name="T2" fmla="*/ 51 w 370"/>
                    <a:gd name="T3" fmla="*/ 72 h 297"/>
                    <a:gd name="T4" fmla="*/ 70 w 370"/>
                    <a:gd name="T5" fmla="*/ 19 h 297"/>
                    <a:gd name="T6" fmla="*/ 94 w 370"/>
                    <a:gd name="T7" fmla="*/ 0 h 297"/>
                    <a:gd name="T8" fmla="*/ 127 w 370"/>
                    <a:gd name="T9" fmla="*/ 7 h 297"/>
                    <a:gd name="T10" fmla="*/ 183 w 370"/>
                    <a:gd name="T11" fmla="*/ 161 h 297"/>
                    <a:gd name="T12" fmla="*/ 190 w 370"/>
                    <a:gd name="T13" fmla="*/ 189 h 297"/>
                    <a:gd name="T14" fmla="*/ 247 w 370"/>
                    <a:gd name="T15" fmla="*/ 297 h 297"/>
                    <a:gd name="T16" fmla="*/ 303 w 370"/>
                    <a:gd name="T17" fmla="*/ 278 h 297"/>
                    <a:gd name="T18" fmla="*/ 331 w 370"/>
                    <a:gd name="T19" fmla="*/ 225 h 297"/>
                    <a:gd name="T20" fmla="*/ 346 w 370"/>
                    <a:gd name="T21" fmla="*/ 204 h 297"/>
                    <a:gd name="T22" fmla="*/ 358 w 370"/>
                    <a:gd name="T23" fmla="*/ 177 h 297"/>
                    <a:gd name="T24" fmla="*/ 370 w 370"/>
                    <a:gd name="T25" fmla="*/ 149 h 297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70"/>
                    <a:gd name="T40" fmla="*/ 0 h 297"/>
                    <a:gd name="T41" fmla="*/ 370 w 370"/>
                    <a:gd name="T42" fmla="*/ 297 h 297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70" h="297">
                      <a:moveTo>
                        <a:pt x="0" y="185"/>
                      </a:moveTo>
                      <a:cubicBezTo>
                        <a:pt x="16" y="147"/>
                        <a:pt x="38" y="111"/>
                        <a:pt x="51" y="72"/>
                      </a:cubicBezTo>
                      <a:cubicBezTo>
                        <a:pt x="57" y="55"/>
                        <a:pt x="59" y="34"/>
                        <a:pt x="70" y="19"/>
                      </a:cubicBezTo>
                      <a:cubicBezTo>
                        <a:pt x="73" y="8"/>
                        <a:pt x="83" y="3"/>
                        <a:pt x="94" y="0"/>
                      </a:cubicBezTo>
                      <a:cubicBezTo>
                        <a:pt x="108" y="2"/>
                        <a:pt x="115" y="3"/>
                        <a:pt x="127" y="7"/>
                      </a:cubicBezTo>
                      <a:cubicBezTo>
                        <a:pt x="175" y="49"/>
                        <a:pt x="162" y="106"/>
                        <a:pt x="183" y="161"/>
                      </a:cubicBezTo>
                      <a:cubicBezTo>
                        <a:pt x="185" y="172"/>
                        <a:pt x="186" y="179"/>
                        <a:pt x="190" y="189"/>
                      </a:cubicBezTo>
                      <a:cubicBezTo>
                        <a:pt x="197" y="233"/>
                        <a:pt x="196" y="282"/>
                        <a:pt x="247" y="297"/>
                      </a:cubicBezTo>
                      <a:cubicBezTo>
                        <a:pt x="282" y="295"/>
                        <a:pt x="281" y="297"/>
                        <a:pt x="303" y="278"/>
                      </a:cubicBezTo>
                      <a:cubicBezTo>
                        <a:pt x="308" y="261"/>
                        <a:pt x="321" y="239"/>
                        <a:pt x="331" y="225"/>
                      </a:cubicBezTo>
                      <a:cubicBezTo>
                        <a:pt x="336" y="218"/>
                        <a:pt x="346" y="204"/>
                        <a:pt x="346" y="204"/>
                      </a:cubicBezTo>
                      <a:cubicBezTo>
                        <a:pt x="348" y="193"/>
                        <a:pt x="352" y="186"/>
                        <a:pt x="358" y="177"/>
                      </a:cubicBezTo>
                      <a:cubicBezTo>
                        <a:pt x="361" y="167"/>
                        <a:pt x="364" y="157"/>
                        <a:pt x="370" y="149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350" dirty="0"/>
                </a:p>
              </p:txBody>
            </p:sp>
          </p:grpSp>
        </p:grpSp>
        <p:sp>
          <p:nvSpPr>
            <p:cNvPr id="18" name="Text Box 25"/>
            <p:cNvSpPr txBox="1">
              <a:spLocks noChangeArrowheads="1"/>
            </p:cNvSpPr>
            <p:nvPr/>
          </p:nvSpPr>
          <p:spPr bwMode="auto">
            <a:xfrm>
              <a:off x="1092378" y="2435737"/>
              <a:ext cx="574673" cy="71923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67500" tIns="35100" rIns="67500" bIns="35100">
              <a:spAutoFit/>
            </a:bodyPr>
            <a:lstStyle/>
            <a:p>
              <a:pPr>
                <a:lnSpc>
                  <a:spcPct val="93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de-DE" sz="1350">
                  <a:latin typeface="Times New Roman" pitchFamily="18" charset="0"/>
                  <a:ea typeface="MS Mincho" pitchFamily="49" charset="-128"/>
                </a:rPr>
                <a:t>γ*</a:t>
              </a:r>
            </a:p>
          </p:txBody>
        </p:sp>
        <p:grpSp>
          <p:nvGrpSpPr>
            <p:cNvPr id="19" name="Group 27"/>
            <p:cNvGrpSpPr>
              <a:grpSpLocks/>
            </p:cNvGrpSpPr>
            <p:nvPr/>
          </p:nvGrpSpPr>
          <p:grpSpPr bwMode="auto">
            <a:xfrm rot="1108424">
              <a:off x="2724414" y="1920958"/>
              <a:ext cx="460375" cy="461963"/>
              <a:chOff x="2348" y="2571"/>
              <a:chExt cx="290" cy="291"/>
            </a:xfrm>
          </p:grpSpPr>
          <p:sp>
            <p:nvSpPr>
              <p:cNvPr id="29" name="Line 28"/>
              <p:cNvSpPr>
                <a:spLocks noChangeShapeType="1"/>
              </p:cNvSpPr>
              <p:nvPr/>
            </p:nvSpPr>
            <p:spPr bwMode="auto">
              <a:xfrm flipV="1">
                <a:off x="2348" y="2571"/>
                <a:ext cx="72" cy="29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>
                <a:spAutoFit/>
              </a:bodyPr>
              <a:lstStyle/>
              <a:p>
                <a:endParaRPr lang="en-US" sz="1350" dirty="0"/>
              </a:p>
            </p:txBody>
          </p:sp>
          <p:grpSp>
            <p:nvGrpSpPr>
              <p:cNvPr id="30" name="Group 29"/>
              <p:cNvGrpSpPr>
                <a:grpSpLocks/>
              </p:cNvGrpSpPr>
              <p:nvPr/>
            </p:nvGrpSpPr>
            <p:grpSpPr bwMode="auto">
              <a:xfrm>
                <a:off x="2348" y="2595"/>
                <a:ext cx="290" cy="267"/>
                <a:chOff x="2348" y="2595"/>
                <a:chExt cx="290" cy="267"/>
              </a:xfrm>
            </p:grpSpPr>
            <p:sp>
              <p:nvSpPr>
                <p:cNvPr id="31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2348" y="2595"/>
                  <a:ext cx="169" cy="26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sm" len="med"/>
                </a:ln>
              </p:spPr>
              <p:txBody>
                <a:bodyPr>
                  <a:spAutoFit/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2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2348" y="2644"/>
                  <a:ext cx="217" cy="21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sm" len="med"/>
                </a:ln>
              </p:spPr>
              <p:txBody>
                <a:bodyPr>
                  <a:spAutoFit/>
                </a:bodyPr>
                <a:lstStyle/>
                <a:p>
                  <a:endParaRPr lang="en-US" sz="1350" dirty="0"/>
                </a:p>
              </p:txBody>
            </p:sp>
            <p:sp>
              <p:nvSpPr>
                <p:cNvPr id="33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2348" y="2716"/>
                  <a:ext cx="290" cy="14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sm" len="med"/>
                </a:ln>
              </p:spPr>
              <p:txBody>
                <a:bodyPr>
                  <a:spAutoFit/>
                </a:bodyPr>
                <a:lstStyle/>
                <a:p>
                  <a:endParaRPr lang="en-US" sz="1350" dirty="0"/>
                </a:p>
              </p:txBody>
            </p:sp>
          </p:grpSp>
        </p:grpSp>
        <p:sp>
          <p:nvSpPr>
            <p:cNvPr id="20" name="Line 33"/>
            <p:cNvSpPr>
              <a:spLocks noChangeShapeType="1"/>
            </p:cNvSpPr>
            <p:nvPr/>
          </p:nvSpPr>
          <p:spPr bwMode="auto">
            <a:xfrm flipH="1">
              <a:off x="1884540" y="2507994"/>
              <a:ext cx="418504" cy="2896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21" name="TextBox 55"/>
            <p:cNvSpPr txBox="1">
              <a:spLocks noChangeArrowheads="1"/>
            </p:cNvSpPr>
            <p:nvPr/>
          </p:nvSpPr>
          <p:spPr bwMode="auto">
            <a:xfrm>
              <a:off x="3023125" y="3588113"/>
              <a:ext cx="1879323" cy="363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900" dirty="0"/>
                <a:t>Hadron </a:t>
              </a:r>
            </a:p>
          </p:txBody>
        </p:sp>
        <p:sp>
          <p:nvSpPr>
            <p:cNvPr id="22" name="Text Box 2"/>
            <p:cNvSpPr txBox="1">
              <a:spLocks noChangeArrowheads="1"/>
            </p:cNvSpPr>
            <p:nvPr/>
          </p:nvSpPr>
          <p:spPr bwMode="auto">
            <a:xfrm>
              <a:off x="718846" y="2290851"/>
              <a:ext cx="800637" cy="39937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 type="none" w="lg" len="lg"/>
            </a:ln>
          </p:spPr>
          <p:txBody>
            <a:bodyPr wrap="none">
              <a:spAutoFit/>
            </a:bodyPr>
            <a:lstStyle/>
            <a:p>
              <a:r>
                <a:rPr lang="en-US" sz="1050" b="1" dirty="0">
                  <a:latin typeface="Arial Unicode MS" pitchFamily="34" charset="-128"/>
                </a:rPr>
                <a:t>e</a:t>
              </a:r>
              <a:r>
                <a:rPr lang="en-US" sz="1350" b="1" baseline="30000" dirty="0">
                  <a:latin typeface="Arial Unicode MS" pitchFamily="34" charset="-128"/>
                </a:rPr>
                <a:t>-</a:t>
              </a:r>
            </a:p>
          </p:txBody>
        </p:sp>
        <p:sp>
          <p:nvSpPr>
            <p:cNvPr id="23" name="Text Box 3"/>
            <p:cNvSpPr txBox="1">
              <a:spLocks noChangeArrowheads="1"/>
            </p:cNvSpPr>
            <p:nvPr/>
          </p:nvSpPr>
          <p:spPr bwMode="auto">
            <a:xfrm>
              <a:off x="718846" y="3082941"/>
              <a:ext cx="878034" cy="39937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 type="none" w="lg" len="lg"/>
            </a:ln>
          </p:spPr>
          <p:txBody>
            <a:bodyPr wrap="none">
              <a:spAutoFit/>
            </a:bodyPr>
            <a:lstStyle/>
            <a:p>
              <a:r>
                <a:rPr lang="en-US" sz="1050" b="1" dirty="0">
                  <a:latin typeface="Arial Unicode MS" pitchFamily="34" charset="-128"/>
                </a:rPr>
                <a:t>e</a:t>
              </a:r>
              <a:r>
                <a:rPr lang="en-US" sz="1350" b="1" baseline="30000" dirty="0">
                  <a:latin typeface="Arial Unicode MS" pitchFamily="34" charset="-128"/>
                </a:rPr>
                <a:t>+</a:t>
              </a:r>
            </a:p>
          </p:txBody>
        </p:sp>
        <p:sp>
          <p:nvSpPr>
            <p:cNvPr id="24" name="Line 4"/>
            <p:cNvSpPr>
              <a:spLocks noChangeShapeType="1"/>
            </p:cNvSpPr>
            <p:nvPr/>
          </p:nvSpPr>
          <p:spPr bwMode="auto">
            <a:xfrm flipH="1">
              <a:off x="574853" y="2910400"/>
              <a:ext cx="512763" cy="288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25" name="Line 5"/>
            <p:cNvSpPr>
              <a:spLocks noChangeShapeType="1"/>
            </p:cNvSpPr>
            <p:nvPr/>
          </p:nvSpPr>
          <p:spPr bwMode="auto">
            <a:xfrm>
              <a:off x="646291" y="2434150"/>
              <a:ext cx="433387" cy="360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sz="135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239148" y="1859921"/>
              <a:ext cx="2241088" cy="3993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hadronic jet</a:t>
              </a:r>
            </a:p>
          </p:txBody>
        </p:sp>
        <p:sp>
          <p:nvSpPr>
            <p:cNvPr id="27" name="Oval 26"/>
            <p:cNvSpPr/>
            <p:nvPr/>
          </p:nvSpPr>
          <p:spPr bwMode="auto">
            <a:xfrm rot="1932798">
              <a:off x="2303045" y="3084057"/>
              <a:ext cx="360040" cy="648072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latin typeface="Arial" charset="0"/>
              </a:endParaRPr>
            </a:p>
          </p:txBody>
        </p:sp>
        <p:sp>
          <p:nvSpPr>
            <p:cNvPr id="28" name="Oval 27"/>
            <p:cNvSpPr/>
            <p:nvPr/>
          </p:nvSpPr>
          <p:spPr bwMode="auto">
            <a:xfrm rot="19837964">
              <a:off x="2294806" y="2050579"/>
              <a:ext cx="360040" cy="648072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350" dirty="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8772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26465-BADD-0440-B24C-57E6628C6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Transverse Momentum: Gaussian widths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4BF368-7DE5-834F-82E1-5F645391E5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0.85 &lt; T &lt; 0.9</a:t>
                </a:r>
              </a:p>
              <a:p>
                <a:pPr lvl="1"/>
                <a:r>
                  <a:rPr lang="en-US" dirty="0"/>
                  <a:t>Fit Gauss to 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h𝑇</m:t>
                        </m:r>
                      </m:sub>
                    </m:sSub>
                  </m:oMath>
                </a14:m>
                <a:r>
                  <a:rPr lang="en-US" dirty="0"/>
                  <a:t> data </a:t>
                </a:r>
              </a:p>
              <a:p>
                <a:pPr lvl="1"/>
                <a:r>
                  <a:rPr lang="en-US" dirty="0"/>
                  <a:t>Mostly well described with possible exception at high z</a:t>
                </a:r>
              </a:p>
              <a:p>
                <a:pPr lvl="1"/>
                <a:r>
                  <a:rPr lang="en-US" dirty="0"/>
                  <a:t>Deviation from Gauss at large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h𝑇</m:t>
                        </m:r>
                      </m:sub>
                    </m:sSub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Clear increase in width with z for low values of z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94BF368-7DE5-834F-82E1-5F645391E5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00" t="-12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55412-15BE-AF4B-B57A-529754827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D3A73-F0F8-684D-ABAC-542F71349C39}" type="slidenum">
              <a:rPr lang="en-US" smtClean="0"/>
              <a:t>20</a:t>
            </a:fld>
            <a:endParaRPr lang="en-US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AF46A4B9-0FAF-8942-A856-D261EE0D2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460554" y="2838814"/>
            <a:ext cx="2897675" cy="448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87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73CA3-564B-E141-9420-56589AA04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Gaussian Width as a function of z and 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024CAB2-1F2D-0C4A-A04F-0296346626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General increase with z with turnover at larger </a:t>
            </a:r>
            <a:br>
              <a:rPr lang="en-US" dirty="0"/>
            </a:br>
            <a:r>
              <a:rPr lang="en-US" dirty="0"/>
              <a:t>values of z for mesons</a:t>
            </a:r>
          </a:p>
          <a:p>
            <a:r>
              <a:rPr lang="en-US" dirty="0"/>
              <a:t>Protons with smaller width and more linear rise with 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9D224F-4D49-2348-AF28-88490DDB4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D3A73-F0F8-684D-ABAC-542F71349C39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8403A7-D306-1F40-964A-9FB5DC3BCC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15392" y="2170137"/>
            <a:ext cx="2425665" cy="37577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2C6A4B-9CB1-0D42-97E5-3CCADD463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129346" y="2095731"/>
            <a:ext cx="2521724" cy="3906605"/>
          </a:xfrm>
          <a:prstGeom prst="rect">
            <a:avLst/>
          </a:prstGeom>
        </p:spPr>
      </p:pic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EB9A66DF-7AE3-6D4D-8A51-A6A9C49CB183}"/>
              </a:ext>
            </a:extLst>
          </p:cNvPr>
          <p:cNvSpPr txBox="1">
            <a:spLocks/>
          </p:cNvSpPr>
          <p:nvPr/>
        </p:nvSpPr>
        <p:spPr>
          <a:xfrm>
            <a:off x="4316506" y="5541204"/>
            <a:ext cx="7211017" cy="1077814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31286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313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/>
              <a:t>General increase with z with turnover at larger </a:t>
            </a:r>
            <a:br>
              <a:rPr lang="en-US" sz="1350" dirty="0"/>
            </a:br>
            <a:r>
              <a:rPr lang="en-US" sz="1350" dirty="0"/>
              <a:t>values of z for mesons</a:t>
            </a:r>
          </a:p>
          <a:p>
            <a:r>
              <a:rPr lang="en-US" sz="1350" dirty="0"/>
              <a:t>Clear decrease of widths with increase of T</a:t>
            </a:r>
          </a:p>
          <a:p>
            <a:pPr lvl="1"/>
            <a:r>
              <a:rPr lang="en-US" sz="1200" dirty="0"/>
              <a:t>Particles more and more collimated </a:t>
            </a:r>
          </a:p>
        </p:txBody>
      </p:sp>
    </p:spTree>
    <p:extLst>
      <p:ext uri="{BB962C8B-B14F-4D97-AF65-F5344CB8AC3E}">
        <p14:creationId xmlns:p14="http://schemas.microsoft.com/office/powerpoint/2010/main" val="2813220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1E792F4-DAF5-9041-BAA9-A95685C85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38" y="289190"/>
            <a:ext cx="8773296" cy="442123"/>
          </a:xfrm>
        </p:spPr>
        <p:txBody>
          <a:bodyPr/>
          <a:lstStyle/>
          <a:p>
            <a:r>
              <a:rPr lang="en-US" sz="3000" dirty="0"/>
              <a:t>New theoretical insights: Thrust and Jet measurements are closely related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AF6DEF6D-418B-8843-9285-24DB9032E4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4619" y="1163171"/>
                <a:ext cx="2414110" cy="4095365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Motivated by gaussian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spectrum as expected from jet measurement</a:t>
                </a:r>
              </a:p>
              <a:p>
                <a:r>
                  <a:rPr lang="en-US" dirty="0"/>
                  <a:t>M. </a:t>
                </a:r>
                <a:r>
                  <a:rPr lang="en-US" dirty="0" err="1"/>
                  <a:t>Boglione</a:t>
                </a:r>
                <a:r>
                  <a:rPr lang="en-US" dirty="0"/>
                  <a:t>, A. Simonelli, “Factorization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𝐻𝑋</m:t>
                    </m:r>
                  </m:oMath>
                </a14:m>
                <a:r>
                  <a:rPr lang="en-US" dirty="0"/>
                  <a:t> cross section, differential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thrust, in the 2-jet limit”, 2011.07366 [hep-</a:t>
                </a:r>
                <a:r>
                  <a:rPr lang="en-US" dirty="0" err="1"/>
                  <a:t>ph</a:t>
                </a:r>
                <a:r>
                  <a:rPr lang="en-US" dirty="0"/>
                  <a:t>]</a:t>
                </a:r>
              </a:p>
              <a:p>
                <a:r>
                  <a:rPr lang="en-US" dirty="0"/>
                  <a:t>Z. Kang, D. Shao, F. Zhao, “QCD </a:t>
                </a:r>
                <a:r>
                  <a:rPr lang="en-US" dirty="0" err="1"/>
                  <a:t>resummation</a:t>
                </a:r>
                <a:r>
                  <a:rPr lang="en-US" dirty="0"/>
                  <a:t> on single hadron transverse momentum distribution with the thrust axis”, 2007.14425 [hep-</a:t>
                </a:r>
                <a:r>
                  <a:rPr lang="en-US" dirty="0" err="1"/>
                  <a:t>ph</a:t>
                </a:r>
                <a:r>
                  <a:rPr lang="en-US" dirty="0"/>
                  <a:t>]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AF6DEF6D-418B-8843-9285-24DB9032E4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4619" y="1163171"/>
                <a:ext cx="2414110" cy="4095365"/>
              </a:xfrm>
              <a:blipFill>
                <a:blip r:embed="rId3"/>
                <a:stretch>
                  <a:fillRect l="-1047" t="-2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F8F8CE-B8B6-B341-AE97-EC3B46885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CB40-1ABD-2644-BAA6-97E92F816F67}" type="slidenum">
              <a:rPr lang="en-US" smtClean="0"/>
              <a:t>22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919483-D6F7-6045-AF97-A90002F86B8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057400" cy="365125"/>
          </a:xfrm>
        </p:spPr>
        <p:txBody>
          <a:bodyPr/>
          <a:lstStyle/>
          <a:p>
            <a:fld id="{F5865943-37E7-A642-95BA-786E2BB78050}" type="datetime1">
              <a:rPr lang="en-US" smtClean="0"/>
              <a:t>4/14/21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C2DF8D8-FD8A-1749-A469-9E7AB60F6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4568" y="1396947"/>
            <a:ext cx="4394520" cy="24371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6AF1EC-220F-DB48-9D55-137C664E57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8729" y="3943238"/>
            <a:ext cx="5701085" cy="185846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A37FDD1-F5D0-9E40-AEB2-2503DC7F6E71}"/>
              </a:ext>
            </a:extLst>
          </p:cNvPr>
          <p:cNvSpPr txBox="1"/>
          <p:nvPr/>
        </p:nvSpPr>
        <p:spPr>
          <a:xfrm>
            <a:off x="4961965" y="5721724"/>
            <a:ext cx="22028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Drawing by Zhong-Bo Kang</a:t>
            </a:r>
          </a:p>
        </p:txBody>
      </p:sp>
    </p:spTree>
    <p:extLst>
      <p:ext uri="{BB962C8B-B14F-4D97-AF65-F5344CB8AC3E}">
        <p14:creationId xmlns:p14="http://schemas.microsoft.com/office/powerpoint/2010/main" val="2344655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1922DB9-1247-3A43-99FB-5E7649796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F01F5AC-3F99-894B-B5C4-E1582FF82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B0E504-18BF-EF41-AFD6-F7C35CFCB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CB40-1ABD-2644-BAA6-97E92F816F67}" type="slidenum">
              <a:rPr lang="en-US" smtClean="0"/>
              <a:t>23</a:t>
            </a:fld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7C9424-C845-704C-93F8-94635061F444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057400" cy="365125"/>
          </a:xfrm>
        </p:spPr>
        <p:txBody>
          <a:bodyPr/>
          <a:lstStyle/>
          <a:p>
            <a:fld id="{F5865943-37E7-A642-95BA-786E2BB78050}" type="datetime1">
              <a:rPr lang="en-US" smtClean="0"/>
              <a:t>4/14/21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A6FA79-FA78-E04C-B3DB-BDCFF2C81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6525"/>
            <a:ext cx="6974898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3E5DA0-961C-3148-A5EC-23CA58CC685D}"/>
              </a:ext>
            </a:extLst>
          </p:cNvPr>
          <p:cNvSpPr txBox="1"/>
          <p:nvPr/>
        </p:nvSpPr>
        <p:spPr>
          <a:xfrm>
            <a:off x="6768507" y="3953589"/>
            <a:ext cx="23137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Z. Kang, D. Shao, F. Zhao, “QCD </a:t>
            </a:r>
            <a:r>
              <a:rPr lang="en-US" dirty="0" err="1"/>
              <a:t>resummation</a:t>
            </a:r>
            <a:r>
              <a:rPr lang="en-US" dirty="0"/>
              <a:t> on single hadron transverse momentum distribution with the thrust axis”, 2007.14425 [hep-</a:t>
            </a:r>
            <a:r>
              <a:rPr lang="en-US" dirty="0" err="1"/>
              <a:t>ph</a:t>
            </a:r>
            <a:r>
              <a:rPr lang="en-US" dirty="0"/>
              <a:t>]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747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8BB2-104C-D548-8BE9-B2066BE23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5C567-D85C-3D49-B24B-8F62DE0385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BDC4B7-F07A-9E45-94DD-434A041E5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6A1BB2-271C-9547-9C30-F274E6AEF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4501"/>
            <a:ext cx="7545634" cy="43523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8F52E0E-7927-5B47-A736-337A987F7333}"/>
                  </a:ext>
                </a:extLst>
              </p:cNvPr>
              <p:cNvSpPr/>
              <p:nvPr/>
            </p:nvSpPr>
            <p:spPr>
              <a:xfrm>
                <a:off x="6234544" y="4746336"/>
                <a:ext cx="2765125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M. </a:t>
                </a:r>
                <a:r>
                  <a:rPr lang="en-US" dirty="0" err="1"/>
                  <a:t>Boglione</a:t>
                </a:r>
                <a:r>
                  <a:rPr lang="en-US" dirty="0"/>
                  <a:t>, A. Simonelli, “Factorization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 dirty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𝐻𝑋</m:t>
                    </m:r>
                  </m:oMath>
                </a14:m>
                <a:r>
                  <a:rPr lang="en-US" dirty="0"/>
                  <a:t> cross section, differential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and thrust, in the 2-jet limit”, 2011.07366 [hep-</a:t>
                </a:r>
                <a:r>
                  <a:rPr lang="en-US" dirty="0" err="1"/>
                  <a:t>ph</a:t>
                </a:r>
                <a:r>
                  <a:rPr lang="en-US" dirty="0"/>
                  <a:t>]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38F52E0E-7927-5B47-A736-337A987F73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4544" y="4746336"/>
                <a:ext cx="2765125" cy="1754326"/>
              </a:xfrm>
              <a:prstGeom prst="rect">
                <a:avLst/>
              </a:prstGeom>
              <a:blipFill>
                <a:blip r:embed="rId3"/>
                <a:stretch>
                  <a:fillRect l="-2294" t="-1439" b="-4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95258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A774F87-E5DE-0047-8A03-46C2CCFF531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39811" y="259253"/>
                <a:ext cx="8464378" cy="487490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/>
                  <a:t>Use thrust as proxy to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𝒒</m:t>
                    </m:r>
                    <m:acc>
                      <m:accPr>
                        <m:chr m:val="̅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</m:acc>
                  </m:oMath>
                </a14:m>
                <a:r>
                  <a:rPr lang="en-US" dirty="0"/>
                  <a:t> axis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A774F87-E5DE-0047-8A03-46C2CCFF53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39811" y="259253"/>
                <a:ext cx="8464378" cy="487490"/>
              </a:xfrm>
              <a:blipFill>
                <a:blip r:embed="rId2"/>
                <a:stretch>
                  <a:fillRect l="-1796" t="-30769" b="-43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B44EF-4491-864B-8595-7B16D7FC2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738" y="1165045"/>
            <a:ext cx="8464378" cy="4993659"/>
          </a:xfrm>
        </p:spPr>
        <p:txBody>
          <a:bodyPr>
            <a:normAutofit/>
          </a:bodyPr>
          <a:lstStyle/>
          <a:p>
            <a:r>
              <a:rPr lang="en-US" dirty="0"/>
              <a:t>No phase space for &gt;2 jet events</a:t>
            </a:r>
          </a:p>
          <a:p>
            <a:r>
              <a:rPr lang="en-US" b="1" dirty="0"/>
              <a:t>Transverse momentum measured with respect to thrust axis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83823C-1DE9-544B-BA4B-8357744B9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D3A73-F0F8-684D-ABAC-542F71349C39}" type="slidenum">
              <a:rPr lang="en-US" smtClean="0"/>
              <a:t>25</a:t>
            </a:fld>
            <a:endParaRPr lang="en-US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92C95351-71F2-AD4E-945E-39E178301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763" y="2305291"/>
            <a:ext cx="3101975" cy="23264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A0D3472-681B-4140-A0F8-40BF37DEE775}"/>
                  </a:ext>
                </a:extLst>
              </p:cNvPr>
              <p:cNvSpPr txBox="1"/>
              <p:nvPr/>
            </p:nvSpPr>
            <p:spPr>
              <a:xfrm>
                <a:off x="7475981" y="3669643"/>
                <a:ext cx="48808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h𝑇</m:t>
                          </m:r>
                        </m:sub>
                      </m:sSub>
                    </m:oMath>
                  </m:oMathPara>
                </a14:m>
                <a:endParaRPr lang="en-US" sz="135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A0D3472-681B-4140-A0F8-40BF37DEE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5981" y="3669643"/>
                <a:ext cx="488082" cy="3000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222D41F-CD90-AC46-8AD8-1EBCC64AA781}"/>
                  </a:ext>
                </a:extLst>
              </p:cNvPr>
              <p:cNvSpPr txBox="1"/>
              <p:nvPr/>
            </p:nvSpPr>
            <p:spPr>
              <a:xfrm>
                <a:off x="7113203" y="3180947"/>
                <a:ext cx="410497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</m:oMath>
                  </m:oMathPara>
                </a14:m>
                <a:endParaRPr lang="en-US" sz="135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222D41F-CD90-AC46-8AD8-1EBCC64AA7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3203" y="3180947"/>
                <a:ext cx="410497" cy="3000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28F6356-1B20-034A-913C-4B3E40F21CAD}"/>
                  </a:ext>
                </a:extLst>
              </p:cNvPr>
              <p:cNvSpPr txBox="1"/>
              <p:nvPr/>
            </p:nvSpPr>
            <p:spPr>
              <a:xfrm>
                <a:off x="6643212" y="2804940"/>
                <a:ext cx="427168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28F6356-1B20-034A-913C-4B3E40F21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212" y="2804940"/>
                <a:ext cx="427168" cy="3000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A6BC81C-0203-9C46-A5AC-DA1ECDAD0CB5}"/>
                  </a:ext>
                </a:extLst>
              </p:cNvPr>
              <p:cNvSpPr txBox="1"/>
              <p:nvPr/>
            </p:nvSpPr>
            <p:spPr>
              <a:xfrm>
                <a:off x="6619037" y="3728217"/>
                <a:ext cx="427168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A6BC81C-0203-9C46-A5AC-DA1ECDAD0C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9037" y="3728217"/>
                <a:ext cx="427168" cy="3000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3C2919D-ECFE-AF46-A99D-A9ED8C930188}"/>
                  </a:ext>
                </a:extLst>
              </p:cNvPr>
              <p:cNvSpPr txBox="1"/>
              <p:nvPr/>
            </p:nvSpPr>
            <p:spPr>
              <a:xfrm>
                <a:off x="5476762" y="3042448"/>
                <a:ext cx="1130181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panose="02040503050406030204" pitchFamily="18" charset="0"/>
                        </a:rPr>
                        <m:t>𝑇h𝑟𝑢𝑠𝑡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𝑎𝑥𝑖𝑠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3C2919D-ECFE-AF46-A99D-A9ED8C930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6762" y="3042448"/>
                <a:ext cx="1130181" cy="300082"/>
              </a:xfrm>
              <a:prstGeom prst="rect">
                <a:avLst/>
              </a:prstGeom>
              <a:blipFill>
                <a:blip r:embed="rId8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07411E94-6CB5-1342-86E2-F56340D0B0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1922538" y="835470"/>
            <a:ext cx="1559719" cy="5024779"/>
          </a:xfrm>
          <a:prstGeom prst="rect">
            <a:avLst/>
          </a:prstGeom>
        </p:spPr>
      </p:pic>
      <p:pic>
        <p:nvPicPr>
          <p:cNvPr id="13" name="pasted-image.pdf">
            <a:extLst>
              <a:ext uri="{FF2B5EF4-FFF2-40B4-BE49-F238E27FC236}">
                <a16:creationId xmlns:a16="http://schemas.microsoft.com/office/drawing/2014/main" id="{BFA68626-4D8D-C648-8A83-7965EC7A5A3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75090"/>
          <a:stretch/>
        </p:blipFill>
        <p:spPr>
          <a:xfrm>
            <a:off x="2554078" y="4104936"/>
            <a:ext cx="1110785" cy="1386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formula.png">
            <a:extLst>
              <a:ext uri="{FF2B5EF4-FFF2-40B4-BE49-F238E27FC236}">
                <a16:creationId xmlns:a16="http://schemas.microsoft.com/office/drawing/2014/main" id="{3F9B35B4-039F-E644-A684-919E94C2C0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1046" y="4197361"/>
            <a:ext cx="966482" cy="389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formula.png">
            <a:extLst>
              <a:ext uri="{FF2B5EF4-FFF2-40B4-BE49-F238E27FC236}">
                <a16:creationId xmlns:a16="http://schemas.microsoft.com/office/drawing/2014/main" id="{72F5B0F6-3BB3-284A-9D06-FE7801EE3BA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2719" y="4705892"/>
            <a:ext cx="883134" cy="102338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409">
            <a:extLst>
              <a:ext uri="{FF2B5EF4-FFF2-40B4-BE49-F238E27FC236}">
                <a16:creationId xmlns:a16="http://schemas.microsoft.com/office/drawing/2014/main" id="{92C5A3DB-F40D-1442-BEDA-B95ACA9CCEB6}"/>
              </a:ext>
            </a:extLst>
          </p:cNvPr>
          <p:cNvSpPr/>
          <p:nvPr/>
        </p:nvSpPr>
        <p:spPr>
          <a:xfrm>
            <a:off x="856199" y="4902745"/>
            <a:ext cx="618358" cy="248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65"/>
              <a:t>0.5≤T≤1</a:t>
            </a:r>
          </a:p>
        </p:txBody>
      </p:sp>
      <p:sp>
        <p:nvSpPr>
          <p:cNvPr id="17" name="Shape 410">
            <a:extLst>
              <a:ext uri="{FF2B5EF4-FFF2-40B4-BE49-F238E27FC236}">
                <a16:creationId xmlns:a16="http://schemas.microsoft.com/office/drawing/2014/main" id="{B822768F-03C8-D64B-BBC4-C7A0567EC235}"/>
              </a:ext>
            </a:extLst>
          </p:cNvPr>
          <p:cNvSpPr/>
          <p:nvPr/>
        </p:nvSpPr>
        <p:spPr>
          <a:xfrm>
            <a:off x="3881676" y="4705916"/>
            <a:ext cx="472485" cy="248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65" dirty="0"/>
              <a:t>T∼0.5</a:t>
            </a:r>
          </a:p>
        </p:txBody>
      </p:sp>
      <p:sp>
        <p:nvSpPr>
          <p:cNvPr id="18" name="Shape 411">
            <a:extLst>
              <a:ext uri="{FF2B5EF4-FFF2-40B4-BE49-F238E27FC236}">
                <a16:creationId xmlns:a16="http://schemas.microsoft.com/office/drawing/2014/main" id="{B1946811-D842-994E-B69B-B9048AB21ECC}"/>
              </a:ext>
            </a:extLst>
          </p:cNvPr>
          <p:cNvSpPr/>
          <p:nvPr/>
        </p:nvSpPr>
        <p:spPr>
          <a:xfrm>
            <a:off x="6139259" y="4653926"/>
            <a:ext cx="350657" cy="248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65" dirty="0"/>
              <a:t>T∼1</a:t>
            </a:r>
          </a:p>
        </p:txBody>
      </p:sp>
      <p:pic>
        <p:nvPicPr>
          <p:cNvPr id="19" name="pasted-image.pdf">
            <a:extLst>
              <a:ext uri="{FF2B5EF4-FFF2-40B4-BE49-F238E27FC236}">
                <a16:creationId xmlns:a16="http://schemas.microsoft.com/office/drawing/2014/main" id="{FE60C83B-A016-1E48-AA9A-BCA81461454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9204"/>
          <a:stretch/>
        </p:blipFill>
        <p:spPr>
          <a:xfrm>
            <a:off x="5184591" y="4109727"/>
            <a:ext cx="927324" cy="1386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6029A95-2A00-914F-8B32-0E99B9959AF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56042" y="4960052"/>
            <a:ext cx="2520220" cy="18558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60CC59-5FD4-4042-9868-D5482B8D3AC2}"/>
              </a:ext>
            </a:extLst>
          </p:cNvPr>
          <p:cNvSpPr txBox="1"/>
          <p:nvPr/>
        </p:nvSpPr>
        <p:spPr>
          <a:xfrm>
            <a:off x="7046205" y="5283515"/>
            <a:ext cx="1282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 flow</a:t>
            </a:r>
            <a:br>
              <a:rPr lang="en-US" dirty="0"/>
            </a:br>
            <a:r>
              <a:rPr lang="en-US" dirty="0"/>
              <a:t>T&gt;0.8</a:t>
            </a:r>
          </a:p>
        </p:txBody>
      </p:sp>
    </p:spTree>
    <p:extLst>
      <p:ext uri="{BB962C8B-B14F-4D97-AF65-F5344CB8AC3E}">
        <p14:creationId xmlns:p14="http://schemas.microsoft.com/office/powerpoint/2010/main" val="2369902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337" y="870676"/>
            <a:ext cx="5797296" cy="891540"/>
          </a:xfrm>
        </p:spPr>
        <p:txBody>
          <a:bodyPr/>
          <a:lstStyle/>
          <a:p>
            <a:r>
              <a:rPr lang="en-US" dirty="0"/>
              <a:t>Collins Effect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1673352" y="2964371"/>
            <a:ext cx="5797296" cy="2326487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8469069" y="5600053"/>
            <a:ext cx="274320" cy="274320"/>
          </a:xfrm>
        </p:spPr>
        <p:txBody>
          <a:bodyPr/>
          <a:lstStyle/>
          <a:p>
            <a:fld id="{86CB4B4D-7CA3-9044-876B-883B54F8677D}" type="slidenum">
              <a:rPr lang="uk-UA" smtClean="0"/>
              <a:t>26</a:t>
            </a:fld>
            <a:endParaRPr lang="uk-UA"/>
          </a:p>
        </p:txBody>
      </p:sp>
      <p:pic>
        <p:nvPicPr>
          <p:cNvPr id="5" name="srd12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441" y="2062515"/>
            <a:ext cx="2920051" cy="2056832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Shape 420"/>
          <p:cNvSpPr/>
          <p:nvPr/>
        </p:nvSpPr>
        <p:spPr>
          <a:xfrm>
            <a:off x="1020441" y="1901592"/>
            <a:ext cx="2686051" cy="284164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838" tIns="37838" rIns="37838" bIns="37838">
            <a:spAutoFit/>
          </a:bodyPr>
          <a:lstStyle/>
          <a:p>
            <a:pPr defTabSz="757238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1350" b="1">
                <a:solidFill>
                  <a:srgbClr val="0000FF"/>
                </a:solidFill>
              </a:rPr>
              <a:t>RF12 </a:t>
            </a:r>
            <a:r>
              <a:rPr sz="135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 Thrust RF</a:t>
            </a:r>
          </a:p>
        </p:txBody>
      </p:sp>
      <p:sp>
        <p:nvSpPr>
          <p:cNvPr id="7" name="Shape 421"/>
          <p:cNvSpPr/>
          <p:nvPr/>
        </p:nvSpPr>
        <p:spPr>
          <a:xfrm>
            <a:off x="246210" y="4291058"/>
            <a:ext cx="4686301" cy="468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838" tIns="37838" rIns="37838" bIns="37838">
            <a:spAutoFit/>
          </a:bodyPr>
          <a:lstStyle/>
          <a:p>
            <a:pPr defTabSz="757238">
              <a:buSzPct val="100000"/>
              <a:buFont typeface="Times New Roman"/>
              <a:buChar char="•"/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sz="1275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1275" b="1" dirty="0">
                <a:solidFill>
                  <a:srgbClr val="B4020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Thrust axis</a:t>
            </a:r>
            <a:r>
              <a:rPr sz="1275" dirty="0">
                <a:latin typeface="Times New Roman"/>
                <a:ea typeface="Times New Roman"/>
                <a:cs typeface="Times New Roman"/>
                <a:sym typeface="Times New Roman"/>
              </a:rPr>
              <a:t> to estimate the</a:t>
            </a:r>
            <a:r>
              <a:rPr sz="1275" dirty="0"/>
              <a:t> </a:t>
            </a:r>
            <a:r>
              <a:rPr sz="1275" dirty="0">
                <a:latin typeface="Lucida Grande"/>
                <a:ea typeface="Lucida Grande"/>
                <a:cs typeface="Lucida Grande"/>
                <a:sym typeface="Lucida Grande"/>
              </a:rPr>
              <a:t>qq̅ </a:t>
            </a:r>
            <a:r>
              <a:rPr sz="1275" dirty="0">
                <a:latin typeface="Times New Roman"/>
                <a:ea typeface="Times New Roman"/>
                <a:cs typeface="Times New Roman"/>
                <a:sym typeface="Times New Roman"/>
              </a:rPr>
              <a:t>direction</a:t>
            </a:r>
          </a:p>
          <a:p>
            <a:pPr defTabSz="757238">
              <a:buSzPct val="100000"/>
              <a:buFont typeface="Times New Roman"/>
              <a:buChar char="•"/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sz="1275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sz="1275" dirty="0">
                <a:latin typeface="Symbol"/>
                <a:ea typeface="Symbol"/>
                <a:cs typeface="Symbol"/>
                <a:sym typeface="Symbol"/>
              </a:rPr>
              <a:t>φ</a:t>
            </a:r>
            <a:r>
              <a:rPr sz="1275" baseline="-26117" dirty="0">
                <a:latin typeface="Times New Roman"/>
                <a:ea typeface="Times New Roman"/>
                <a:cs typeface="Times New Roman"/>
                <a:sym typeface="Times New Roman"/>
              </a:rPr>
              <a:t>1,2</a:t>
            </a:r>
            <a:r>
              <a:rPr sz="1275" dirty="0">
                <a:latin typeface="Times New Roman"/>
                <a:ea typeface="Times New Roman"/>
                <a:cs typeface="Times New Roman"/>
                <a:sym typeface="Times New Roman"/>
              </a:rPr>
              <a:t> defined using thrust-beam plan</a:t>
            </a:r>
            <a:r>
              <a:rPr lang="en-US" sz="1275" dirty="0"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endParaRPr sz="1275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" name="sdr0_ne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754" y="2068296"/>
            <a:ext cx="2711807" cy="1917941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423"/>
          <p:cNvSpPr/>
          <p:nvPr/>
        </p:nvSpPr>
        <p:spPr>
          <a:xfrm>
            <a:off x="5341931" y="1901592"/>
            <a:ext cx="3486151" cy="284164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7838" tIns="37838" rIns="37838" bIns="37838">
            <a:spAutoFit/>
          </a:bodyPr>
          <a:lstStyle/>
          <a:p>
            <a:pPr defTabSz="757238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1350" b="1">
                <a:solidFill>
                  <a:srgbClr val="0000FF"/>
                </a:solidFill>
              </a:rPr>
              <a:t>RF0 </a:t>
            </a:r>
            <a:r>
              <a:rPr sz="135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 Second hadron momentum</a:t>
            </a:r>
            <a:r>
              <a:rPr sz="1350" b="1">
                <a:solidFill>
                  <a:srgbClr val="0000FF"/>
                </a:solidFill>
              </a:rPr>
              <a:t> </a:t>
            </a:r>
            <a:r>
              <a:rPr sz="1350" b="1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RF</a:t>
            </a:r>
          </a:p>
        </p:txBody>
      </p:sp>
      <p:sp>
        <p:nvSpPr>
          <p:cNvPr id="11" name="Shape 425"/>
          <p:cNvSpPr/>
          <p:nvPr/>
        </p:nvSpPr>
        <p:spPr>
          <a:xfrm>
            <a:off x="5079932" y="4251005"/>
            <a:ext cx="4278512" cy="484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/>
          <a:p>
            <a:pPr defTabSz="685800">
              <a:buSzPct val="100000"/>
              <a:buFont typeface="Times New Roman"/>
              <a:buChar char="•"/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sz="1275" dirty="0">
                <a:latin typeface="Times New Roman"/>
                <a:ea typeface="Times New Roman"/>
                <a:cs typeface="Times New Roman"/>
                <a:sym typeface="Times New Roman"/>
              </a:rPr>
              <a:t> Use </a:t>
            </a:r>
            <a:r>
              <a:rPr sz="1275" b="1" dirty="0">
                <a:solidFill>
                  <a:srgbClr val="B4020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one track</a:t>
            </a:r>
            <a:r>
              <a:rPr sz="1275" dirty="0">
                <a:latin typeface="Times New Roman"/>
                <a:ea typeface="Times New Roman"/>
                <a:cs typeface="Times New Roman"/>
                <a:sym typeface="Times New Roman"/>
              </a:rPr>
              <a:t> in a pair </a:t>
            </a:r>
          </a:p>
          <a:p>
            <a:pPr defTabSz="685800">
              <a:buSzPct val="100000"/>
              <a:buFont typeface="Times New Roman"/>
              <a:buChar char="•"/>
              <a:defRPr sz="1700">
                <a:latin typeface="Arial"/>
                <a:ea typeface="Arial"/>
                <a:cs typeface="Arial"/>
                <a:sym typeface="Arial"/>
              </a:defRPr>
            </a:pPr>
            <a:r>
              <a:rPr sz="1275" dirty="0">
                <a:latin typeface="Times New Roman"/>
                <a:ea typeface="Times New Roman"/>
                <a:cs typeface="Times New Roman"/>
                <a:sym typeface="Times New Roman"/>
              </a:rPr>
              <a:t> Very clean experimentally (no thrust axis</a:t>
            </a:r>
            <a:r>
              <a:rPr lang="en-US" sz="1275" dirty="0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  <a:endParaRPr sz="1275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Shape 429"/>
          <p:cNvSpPr/>
          <p:nvPr/>
        </p:nvSpPr>
        <p:spPr>
          <a:xfrm>
            <a:off x="2342792" y="2190558"/>
            <a:ext cx="1544315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/>
          <a:p>
            <a:pPr defTabSz="68580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1050"/>
              <a:t>All quantities in e</a:t>
            </a:r>
            <a:r>
              <a:rPr sz="1050" baseline="30000"/>
              <a:t>+</a:t>
            </a:r>
            <a:r>
              <a:rPr sz="1050"/>
              <a:t>e</a:t>
            </a:r>
            <a:r>
              <a:rPr sz="1050" baseline="30000"/>
              <a:t>-</a:t>
            </a:r>
            <a:r>
              <a:rPr sz="1050"/>
              <a:t> c.m.</a:t>
            </a:r>
          </a:p>
        </p:txBody>
      </p:sp>
      <p:sp>
        <p:nvSpPr>
          <p:cNvPr id="13" name="Shape 430"/>
          <p:cNvSpPr/>
          <p:nvPr/>
        </p:nvSpPr>
        <p:spPr>
          <a:xfrm>
            <a:off x="8438690" y="2647631"/>
            <a:ext cx="594715" cy="734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defTabSz="685800">
              <a:defRPr sz="19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425"/>
              <a:t>BaBar</a:t>
            </a:r>
          </a:p>
          <a:p>
            <a:pPr defTabSz="685800">
              <a:defRPr sz="19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425"/>
              <a:t>Belle</a:t>
            </a:r>
          </a:p>
          <a:p>
            <a:pPr defTabSz="685800">
              <a:defRPr sz="19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425"/>
              <a:t>BESIII</a:t>
            </a:r>
          </a:p>
        </p:txBody>
      </p:sp>
      <p:sp>
        <p:nvSpPr>
          <p:cNvPr id="14" name="Shape 431"/>
          <p:cNvSpPr/>
          <p:nvPr/>
        </p:nvSpPr>
        <p:spPr>
          <a:xfrm>
            <a:off x="179356" y="2647631"/>
            <a:ext cx="594715" cy="734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defTabSz="685800">
              <a:defRPr sz="19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425"/>
              <a:t>BaBar</a:t>
            </a:r>
          </a:p>
          <a:p>
            <a:pPr defTabSz="685800">
              <a:defRPr sz="19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425"/>
              <a:t>Belle</a:t>
            </a:r>
          </a:p>
          <a:p>
            <a:pPr defTabSz="685800">
              <a:defRPr sz="19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425"/>
              <a:t>BESIII</a:t>
            </a:r>
          </a:p>
        </p:txBody>
      </p:sp>
      <p:sp>
        <p:nvSpPr>
          <p:cNvPr id="15" name="Shape 432"/>
          <p:cNvSpPr/>
          <p:nvPr/>
        </p:nvSpPr>
        <p:spPr>
          <a:xfrm>
            <a:off x="154855" y="3235411"/>
            <a:ext cx="683991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38100" tIns="38100" rIns="38100" bIns="38100" anchor="ctr"/>
          <a:lstStyle/>
          <a:p>
            <a:pPr>
              <a:defRPr sz="2400"/>
            </a:pPr>
            <a:endParaRPr/>
          </a:p>
        </p:txBody>
      </p:sp>
      <p:sp>
        <p:nvSpPr>
          <p:cNvPr id="16" name="Shape 436"/>
          <p:cNvSpPr/>
          <p:nvPr/>
        </p:nvSpPr>
        <p:spPr>
          <a:xfrm>
            <a:off x="6920656" y="2166360"/>
            <a:ext cx="1544315" cy="253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/>
          <a:p>
            <a:pPr defTabSz="685800"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1050"/>
              <a:t>All quantities in e</a:t>
            </a:r>
            <a:r>
              <a:rPr sz="1050" baseline="30000"/>
              <a:t>+</a:t>
            </a:r>
            <a:r>
              <a:rPr sz="1050"/>
              <a:t>e</a:t>
            </a:r>
            <a:r>
              <a:rPr sz="1050" baseline="30000"/>
              <a:t>-</a:t>
            </a:r>
            <a:r>
              <a:rPr sz="1050"/>
              <a:t> c.m.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096530" y="4867560"/>
                <a:ext cx="3752309" cy="52944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350" i="1" dirty="0">
                    <a:latin typeface="Gill Sans MT Ext Condensed Bold" charset="0"/>
                    <a:ea typeface="Gill Sans MT Ext Condensed Bold" charset="0"/>
                    <a:cs typeface="Gill Sans MT Ext Condensed Bold" charset="0"/>
                  </a:rPr>
                  <a:t> </a:t>
                </a:r>
                <a:r>
                  <a:rPr lang="en-US" sz="1350" i="1" dirty="0">
                    <a:ea typeface="Gill Sans MT Ext Condensed Bold" charset="0"/>
                    <a:cs typeface="Gill Sans MT Ext Condensed Bold" charset="0"/>
                  </a:rPr>
                  <a:t>Normalized cross-section: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350" i="1">
                            <a:latin typeface="Cambria Math" panose="02040503050406030204" pitchFamily="18" charset="0"/>
                            <a:ea typeface="Gill Sans MT Ext Condensed Bold" charset="0"/>
                            <a:cs typeface="Gill Sans MT Ext Condensed Bold" charset="0"/>
                          </a:rPr>
                        </m:ctrlPr>
                      </m:sSupPr>
                      <m:e>
                        <m:r>
                          <a:rPr lang="en-US" sz="1350" i="1">
                            <a:latin typeface="Cambria Math" charset="0"/>
                            <a:ea typeface="Gill Sans MT Ext Condensed Bold" charset="0"/>
                            <a:cs typeface="Gill Sans MT Ext Condensed Bold" charset="0"/>
                          </a:rPr>
                          <m:t>𝑒</m:t>
                        </m:r>
                      </m:e>
                      <m:sup>
                        <m:r>
                          <a:rPr lang="en-US" sz="1350" i="1">
                            <a:latin typeface="Cambria Math" charset="0"/>
                            <a:ea typeface="Gill Sans MT Ext Condensed Bold" charset="0"/>
                            <a:cs typeface="Gill Sans MT Ext Condensed Bold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350" i="1">
                            <a:latin typeface="Cambria Math" panose="02040503050406030204" pitchFamily="18" charset="0"/>
                            <a:ea typeface="Gill Sans MT Ext Condensed Bold" charset="0"/>
                            <a:cs typeface="Gill Sans MT Ext Condensed Bold" charset="0"/>
                          </a:rPr>
                        </m:ctrlPr>
                      </m:sSupPr>
                      <m:e>
                        <m:r>
                          <a:rPr lang="en-US" sz="1350" i="1">
                            <a:latin typeface="Cambria Math" charset="0"/>
                            <a:ea typeface="Gill Sans MT Ext Condensed Bold" charset="0"/>
                            <a:cs typeface="Gill Sans MT Ext Condensed Bold" charset="0"/>
                          </a:rPr>
                          <m:t>𝑒</m:t>
                        </m:r>
                      </m:e>
                      <m:sup>
                        <m:r>
                          <a:rPr lang="en-US" sz="1350" i="1">
                            <a:latin typeface="Cambria Math" charset="0"/>
                            <a:ea typeface="Gill Sans MT Ext Condensed Bold" charset="0"/>
                            <a:cs typeface="Gill Sans MT Ext Condensed Bold" charset="0"/>
                          </a:rPr>
                          <m:t>−</m:t>
                        </m:r>
                      </m:sup>
                    </m:sSup>
                    <m:r>
                      <a:rPr lang="en-US" sz="1350" i="1">
                        <a:latin typeface="Cambria Math" charset="0"/>
                        <a:ea typeface="Gill Sans MT Ext Condensed Bold" charset="0"/>
                        <a:cs typeface="Gill Sans MT Ext Condensed Bold" charset="0"/>
                      </a:rPr>
                      <m:t>→</m:t>
                    </m:r>
                    <m:d>
                      <m:dPr>
                        <m:ctrlPr>
                          <a:rPr lang="en-US" sz="1350" i="1">
                            <a:latin typeface="Cambria Math" panose="02040503050406030204" pitchFamily="18" charset="0"/>
                            <a:ea typeface="Gill Sans MT Ext Condensed Bold" charset="0"/>
                            <a:cs typeface="Gill Sans MT Ext Condensed Bold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350" i="1">
                                <a:latin typeface="Cambria Math" panose="02040503050406030204" pitchFamily="18" charset="0"/>
                                <a:ea typeface="Gill Sans MT Ext Condensed Bold" charset="0"/>
                                <a:cs typeface="Gill Sans MT Ext Condensed Bold" charset="0"/>
                              </a:rPr>
                            </m:ctrlPr>
                          </m:sSubPr>
                          <m:e>
                            <m:r>
                              <a:rPr lang="en-US" sz="1350" i="1">
                                <a:latin typeface="Cambria Math" charset="0"/>
                                <a:ea typeface="Gill Sans MT Ext Condensed Bold" charset="0"/>
                                <a:cs typeface="Gill Sans MT Ext Condensed Bold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1350" i="1">
                                <a:latin typeface="Cambria Math" charset="0"/>
                                <a:ea typeface="Gill Sans MT Ext Condensed Bold" charset="0"/>
                                <a:cs typeface="Gill Sans MT Ext Condensed Bold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1350" i="1">
                                <a:latin typeface="Cambria Math" panose="02040503050406030204" pitchFamily="18" charset="0"/>
                                <a:ea typeface="Gill Sans MT Ext Condensed Bold" charset="0"/>
                                <a:cs typeface="Gill Sans MT Ext Condensed Bold" charset="0"/>
                              </a:rPr>
                            </m:ctrlPr>
                          </m:sSubPr>
                          <m:e>
                            <m:r>
                              <a:rPr lang="en-US" sz="1350" i="1">
                                <a:latin typeface="Cambria Math" charset="0"/>
                                <a:ea typeface="Gill Sans MT Ext Condensed Bold" charset="0"/>
                                <a:cs typeface="Gill Sans MT Ext Condensed Bold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1350" i="1">
                                <a:latin typeface="Cambria Math" charset="0"/>
                                <a:ea typeface="Gill Sans MT Ext Condensed Bold" charset="0"/>
                                <a:cs typeface="Gill Sans MT Ext Condensed Bold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sz="1350" i="1">
                            <a:latin typeface="Cambria Math" panose="02040503050406030204" pitchFamily="18" charset="0"/>
                            <a:ea typeface="Gill Sans MT Ext Condensed Bold" charset="0"/>
                            <a:cs typeface="Gill Sans MT Ext Condensed Bold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1350" i="1">
                                <a:latin typeface="Cambria Math" panose="02040503050406030204" pitchFamily="18" charset="0"/>
                                <a:ea typeface="Gill Sans MT Ext Condensed Bold" charset="0"/>
                                <a:cs typeface="Gill Sans MT Ext Condensed Bold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1350" i="1">
                                    <a:latin typeface="Cambria Math" panose="02040503050406030204" pitchFamily="18" charset="0"/>
                                    <a:ea typeface="Gill Sans MT Ext Condensed Bold" charset="0"/>
                                    <a:cs typeface="Gill Sans MT Ext Condensed Bold" charset="0"/>
                                  </a:rPr>
                                </m:ctrlPr>
                              </m:sSubPr>
                              <m:e>
                                <m:r>
                                  <a:rPr lang="en-US" sz="1350" i="1">
                                    <a:latin typeface="Cambria Math" charset="0"/>
                                    <a:ea typeface="Gill Sans MT Ext Condensed Bold" charset="0"/>
                                    <a:cs typeface="Gill Sans MT Ext Condensed Bold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1350" i="1">
                                    <a:latin typeface="Cambria Math" charset="0"/>
                                    <a:ea typeface="Gill Sans MT Ext Condensed Bold" charset="0"/>
                                    <a:cs typeface="Gill Sans MT Ext Condensed Bold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  <m:r>
                          <a:rPr lang="en-US" sz="1350" i="1">
                            <a:latin typeface="Cambria Math" charset="0"/>
                            <a:ea typeface="Gill Sans MT Ext Condensed Bold" charset="0"/>
                            <a:cs typeface="Gill Sans MT Ext Condensed Bold" charset="0"/>
                          </a:rPr>
                          <m:t> </m:t>
                        </m:r>
                        <m:acc>
                          <m:accPr>
                            <m:chr m:val="̅"/>
                            <m:ctrlPr>
                              <a:rPr lang="en-US" sz="1350" i="1">
                                <a:latin typeface="Cambria Math" panose="02040503050406030204" pitchFamily="18" charset="0"/>
                                <a:ea typeface="Gill Sans MT Ext Condensed Bold" charset="0"/>
                                <a:cs typeface="Gill Sans MT Ext Condensed Bold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1350" i="1">
                                    <a:latin typeface="Cambria Math" panose="02040503050406030204" pitchFamily="18" charset="0"/>
                                    <a:ea typeface="Gill Sans MT Ext Condensed Bold" charset="0"/>
                                    <a:cs typeface="Gill Sans MT Ext Condensed Bold" charset="0"/>
                                  </a:rPr>
                                </m:ctrlPr>
                              </m:sSubPr>
                              <m:e>
                                <m:r>
                                  <a:rPr lang="en-US" sz="1350" i="1">
                                    <a:latin typeface="Cambria Math" charset="0"/>
                                    <a:ea typeface="Gill Sans MT Ext Condensed Bold" charset="0"/>
                                    <a:cs typeface="Gill Sans MT Ext Condensed Bold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1350" i="1">
                                    <a:latin typeface="Cambria Math" charset="0"/>
                                    <a:ea typeface="Gill Sans MT Ext Condensed Bold" charset="0"/>
                                    <a:cs typeface="Gill Sans MT Ext Condensed Bold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acc>
                        <m:r>
                          <a:rPr lang="en-US" sz="1350" i="1">
                            <a:latin typeface="Cambria Math" charset="0"/>
                            <a:ea typeface="Gill Sans MT Ext Condensed Bold" charset="0"/>
                            <a:cs typeface="Gill Sans MT Ext Condensed Bold" charset="0"/>
                          </a:rPr>
                          <m:t> </m:t>
                        </m:r>
                      </m:e>
                    </m:d>
                    <m:r>
                      <a:rPr lang="en-US" sz="1350" i="1">
                        <a:latin typeface="Cambria Math" charset="0"/>
                        <a:ea typeface="Gill Sans MT Ext Condensed Bold" charset="0"/>
                        <a:cs typeface="Gill Sans MT Ext Condensed Bold" charset="0"/>
                      </a:rPr>
                      <m:t>+</m:t>
                    </m:r>
                    <m:r>
                      <a:rPr lang="en-US" sz="1350" i="1">
                        <a:latin typeface="Cambria Math" charset="0"/>
                        <a:ea typeface="Gill Sans MT Ext Condensed Bold" charset="0"/>
                        <a:cs typeface="Gill Sans MT Ext Condensed Bold" charset="0"/>
                      </a:rPr>
                      <m:t>𝑋</m:t>
                    </m:r>
                  </m:oMath>
                </a14:m>
                <a:endParaRPr lang="en-US" sz="1350" i="1" dirty="0">
                  <a:ea typeface="Gill Sans MT Ext Condensed Bold" charset="0"/>
                  <a:cs typeface="Gill Sans MT Ext Condensed Bold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50" i="1">
                          <a:latin typeface="Cambria Math" charset="0"/>
                        </a:rPr>
                        <m:t>∝1++ </m:t>
                      </m:r>
                      <m:sSubSup>
                        <m:sSubSupPr>
                          <m:ctrlPr>
                            <a:rPr lang="en-US" sz="165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50" i="1">
                              <a:latin typeface="Cambria Math" charset="0"/>
                            </a:rPr>
                            <m:t>𝐻</m:t>
                          </m:r>
                        </m:e>
                        <m:sub>
                          <m:r>
                            <a:rPr lang="en-US" sz="1650" i="1">
                              <a:latin typeface="Cambria Math" charset="0"/>
                            </a:rPr>
                            <m:t>1</m:t>
                          </m:r>
                        </m:sub>
                        <m:sup>
                          <m:r>
                            <a:rPr lang="en-US" sz="1650" i="1">
                              <a:latin typeface="Cambria Math" charset="0"/>
                            </a:rPr>
                            <m:t>⊥</m:t>
                          </m:r>
                        </m:sup>
                      </m:sSubSup>
                      <m:r>
                        <a:rPr lang="en-US" sz="1650" b="1" i="1">
                          <a:solidFill>
                            <a:srgbClr val="FF0000"/>
                          </a:solidFill>
                          <a:latin typeface="Cambria Math" charset="0"/>
                        </a:rPr>
                        <m:t>∗</m:t>
                      </m:r>
                      <m:r>
                        <a:rPr lang="en-US" sz="1650" i="1">
                          <a:latin typeface="Cambria Math" charset="0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lang="en-US" sz="16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Sup>
                            <m:sSubSupPr>
                              <m:ctrlPr>
                                <a:rPr lang="en-US" sz="165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50" i="1">
                                  <a:latin typeface="Cambria Math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1650" i="1">
                                  <a:latin typeface="Cambria Math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650" i="1">
                                  <a:latin typeface="Cambria Math" charset="0"/>
                                </a:rPr>
                                <m:t>⊥</m:t>
                              </m:r>
                            </m:sup>
                          </m:sSubSup>
                        </m:e>
                      </m:acc>
                      <m:r>
                        <m:rPr>
                          <m:sty m:val="p"/>
                        </m:rPr>
                        <a:rPr lang="en-US" sz="1650">
                          <a:latin typeface="Cambria Math" charset="0"/>
                        </a:rPr>
                        <m:t>cos</m:t>
                      </m:r>
                      <m:d>
                        <m:dPr>
                          <m:ctrlPr>
                            <a:rPr lang="en-US" sz="16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50" i="1">
                                  <a:latin typeface="Cambria Math" charset="0"/>
                                </a:rPr>
                                <m:t>2</m:t>
                              </m:r>
                              <m:r>
                                <a:rPr lang="en-US" sz="1650" i="1">
                                  <a:latin typeface="Cambria Math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1650" i="1"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50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6530" y="4867560"/>
                <a:ext cx="3752309" cy="529440"/>
              </a:xfrm>
              <a:prstGeom prst="rect">
                <a:avLst/>
              </a:prstGeom>
              <a:blipFill>
                <a:blip r:embed="rId4"/>
                <a:stretch>
                  <a:fillRect l="-2027" t="-7143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349683" y="4822202"/>
                <a:ext cx="3752309" cy="4759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350" i="1" dirty="0">
                    <a:latin typeface="Gill Sans MT Ext Condensed Bold" charset="0"/>
                    <a:ea typeface="Gill Sans MT Ext Condensed Bold" charset="0"/>
                    <a:cs typeface="Gill Sans MT Ext Condensed Bold" charset="0"/>
                  </a:rPr>
                  <a:t> </a:t>
                </a:r>
                <a:r>
                  <a:rPr lang="en-US" sz="1350" i="1" dirty="0">
                    <a:ea typeface="Gill Sans MT Ext Condensed Bold" charset="0"/>
                    <a:cs typeface="Gill Sans MT Ext Condensed Bold" charset="0"/>
                  </a:rPr>
                  <a:t>Normalized cross-section: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350" i="1">
                            <a:latin typeface="Cambria Math" panose="02040503050406030204" pitchFamily="18" charset="0"/>
                            <a:ea typeface="Gill Sans MT Ext Condensed Bold" charset="0"/>
                            <a:cs typeface="Gill Sans MT Ext Condensed Bold" charset="0"/>
                          </a:rPr>
                        </m:ctrlPr>
                      </m:sSupPr>
                      <m:e>
                        <m:r>
                          <a:rPr lang="en-US" sz="1350" i="1">
                            <a:latin typeface="Cambria Math" charset="0"/>
                            <a:ea typeface="Gill Sans MT Ext Condensed Bold" charset="0"/>
                            <a:cs typeface="Gill Sans MT Ext Condensed Bold" charset="0"/>
                          </a:rPr>
                          <m:t>𝑒</m:t>
                        </m:r>
                      </m:e>
                      <m:sup>
                        <m:r>
                          <a:rPr lang="en-US" sz="1350" i="1">
                            <a:latin typeface="Cambria Math" charset="0"/>
                            <a:ea typeface="Gill Sans MT Ext Condensed Bold" charset="0"/>
                            <a:cs typeface="Gill Sans MT Ext Condensed Bold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350" i="1">
                            <a:latin typeface="Cambria Math" panose="02040503050406030204" pitchFamily="18" charset="0"/>
                            <a:ea typeface="Gill Sans MT Ext Condensed Bold" charset="0"/>
                            <a:cs typeface="Gill Sans MT Ext Condensed Bold" charset="0"/>
                          </a:rPr>
                        </m:ctrlPr>
                      </m:sSupPr>
                      <m:e>
                        <m:r>
                          <a:rPr lang="en-US" sz="1350" i="1">
                            <a:latin typeface="Cambria Math" charset="0"/>
                            <a:ea typeface="Gill Sans MT Ext Condensed Bold" charset="0"/>
                            <a:cs typeface="Gill Sans MT Ext Condensed Bold" charset="0"/>
                          </a:rPr>
                          <m:t>𝑒</m:t>
                        </m:r>
                      </m:e>
                      <m:sup>
                        <m:r>
                          <a:rPr lang="en-US" sz="1350" i="1">
                            <a:latin typeface="Cambria Math" charset="0"/>
                            <a:ea typeface="Gill Sans MT Ext Condensed Bold" charset="0"/>
                            <a:cs typeface="Gill Sans MT Ext Condensed Bold" charset="0"/>
                          </a:rPr>
                          <m:t>−</m:t>
                        </m:r>
                      </m:sup>
                    </m:sSup>
                    <m:r>
                      <a:rPr lang="en-US" sz="1350" i="1">
                        <a:latin typeface="Cambria Math" charset="0"/>
                        <a:ea typeface="Gill Sans MT Ext Condensed Bold" charset="0"/>
                        <a:cs typeface="Gill Sans MT Ext Condensed Bold" charset="0"/>
                      </a:rPr>
                      <m:t>→</m:t>
                    </m:r>
                    <m:d>
                      <m:dPr>
                        <m:ctrlPr>
                          <a:rPr lang="en-US" sz="1350" i="1">
                            <a:latin typeface="Cambria Math" panose="02040503050406030204" pitchFamily="18" charset="0"/>
                            <a:ea typeface="Gill Sans MT Ext Condensed Bold" charset="0"/>
                            <a:cs typeface="Gill Sans MT Ext Condensed Bold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350" i="1">
                                <a:latin typeface="Cambria Math" panose="02040503050406030204" pitchFamily="18" charset="0"/>
                                <a:ea typeface="Gill Sans MT Ext Condensed Bold" charset="0"/>
                                <a:cs typeface="Gill Sans MT Ext Condensed Bold" charset="0"/>
                              </a:rPr>
                            </m:ctrlPr>
                          </m:sSubPr>
                          <m:e>
                            <m:r>
                              <a:rPr lang="en-US" sz="1350" i="1">
                                <a:latin typeface="Cambria Math" charset="0"/>
                                <a:ea typeface="Gill Sans MT Ext Condensed Bold" charset="0"/>
                                <a:cs typeface="Gill Sans MT Ext Condensed Bold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1350" i="1">
                                <a:latin typeface="Cambria Math" charset="0"/>
                                <a:ea typeface="Gill Sans MT Ext Condensed Bold" charset="0"/>
                                <a:cs typeface="Gill Sans MT Ext Condensed Bold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sz="1350" i="1">
                                <a:latin typeface="Cambria Math" panose="02040503050406030204" pitchFamily="18" charset="0"/>
                                <a:ea typeface="Gill Sans MT Ext Condensed Bold" charset="0"/>
                                <a:cs typeface="Gill Sans MT Ext Condensed Bold" charset="0"/>
                              </a:rPr>
                            </m:ctrlPr>
                          </m:sSubPr>
                          <m:e>
                            <m:r>
                              <a:rPr lang="en-US" sz="1350" i="1">
                                <a:latin typeface="Cambria Math" charset="0"/>
                                <a:ea typeface="Gill Sans MT Ext Condensed Bold" charset="0"/>
                                <a:cs typeface="Gill Sans MT Ext Condensed Bold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sz="1350" i="1">
                                <a:latin typeface="Cambria Math" charset="0"/>
                                <a:ea typeface="Gill Sans MT Ext Condensed Bold" charset="0"/>
                                <a:cs typeface="Gill Sans MT Ext Condensed Bold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sz="1350" i="1">
                            <a:latin typeface="Cambria Math" panose="02040503050406030204" pitchFamily="18" charset="0"/>
                            <a:ea typeface="Gill Sans MT Ext Condensed Bold" charset="0"/>
                            <a:cs typeface="Gill Sans MT Ext Condensed Bold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sz="1350" i="1">
                                <a:latin typeface="Cambria Math" panose="02040503050406030204" pitchFamily="18" charset="0"/>
                                <a:ea typeface="Gill Sans MT Ext Condensed Bold" charset="0"/>
                                <a:cs typeface="Gill Sans MT Ext Condensed Bold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1350" i="1">
                                    <a:latin typeface="Cambria Math" panose="02040503050406030204" pitchFamily="18" charset="0"/>
                                    <a:ea typeface="Gill Sans MT Ext Condensed Bold" charset="0"/>
                                    <a:cs typeface="Gill Sans MT Ext Condensed Bold" charset="0"/>
                                  </a:rPr>
                                </m:ctrlPr>
                              </m:sSubPr>
                              <m:e>
                                <m:r>
                                  <a:rPr lang="en-US" sz="1350" i="1">
                                    <a:latin typeface="Cambria Math" charset="0"/>
                                    <a:ea typeface="Gill Sans MT Ext Condensed Bold" charset="0"/>
                                    <a:cs typeface="Gill Sans MT Ext Condensed Bold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1350" i="1">
                                    <a:latin typeface="Cambria Math" charset="0"/>
                                    <a:ea typeface="Gill Sans MT Ext Condensed Bold" charset="0"/>
                                    <a:cs typeface="Gill Sans MT Ext Condensed Bold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  <m:r>
                          <a:rPr lang="en-US" sz="1350" i="1">
                            <a:latin typeface="Cambria Math" charset="0"/>
                            <a:ea typeface="Gill Sans MT Ext Condensed Bold" charset="0"/>
                            <a:cs typeface="Gill Sans MT Ext Condensed Bold" charset="0"/>
                          </a:rPr>
                          <m:t> </m:t>
                        </m:r>
                        <m:acc>
                          <m:accPr>
                            <m:chr m:val="̅"/>
                            <m:ctrlPr>
                              <a:rPr lang="en-US" sz="1350" i="1">
                                <a:latin typeface="Cambria Math" panose="02040503050406030204" pitchFamily="18" charset="0"/>
                                <a:ea typeface="Gill Sans MT Ext Condensed Bold" charset="0"/>
                                <a:cs typeface="Gill Sans MT Ext Condensed Bold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1350" i="1">
                                    <a:latin typeface="Cambria Math" panose="02040503050406030204" pitchFamily="18" charset="0"/>
                                    <a:ea typeface="Gill Sans MT Ext Condensed Bold" charset="0"/>
                                    <a:cs typeface="Gill Sans MT Ext Condensed Bold" charset="0"/>
                                  </a:rPr>
                                </m:ctrlPr>
                              </m:sSubPr>
                              <m:e>
                                <m:r>
                                  <a:rPr lang="en-US" sz="1350" i="1">
                                    <a:latin typeface="Cambria Math" charset="0"/>
                                    <a:ea typeface="Gill Sans MT Ext Condensed Bold" charset="0"/>
                                    <a:cs typeface="Gill Sans MT Ext Condensed Bold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1350" i="1">
                                    <a:latin typeface="Cambria Math" charset="0"/>
                                    <a:ea typeface="Gill Sans MT Ext Condensed Bold" charset="0"/>
                                    <a:cs typeface="Gill Sans MT Ext Condensed Bold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acc>
                        <m:r>
                          <a:rPr lang="en-US" sz="1350" i="1">
                            <a:latin typeface="Cambria Math" charset="0"/>
                            <a:ea typeface="Gill Sans MT Ext Condensed Bold" charset="0"/>
                            <a:cs typeface="Gill Sans MT Ext Condensed Bold" charset="0"/>
                          </a:rPr>
                          <m:t> </m:t>
                        </m:r>
                      </m:e>
                    </m:d>
                    <m:r>
                      <a:rPr lang="en-US" sz="1350" i="1">
                        <a:latin typeface="Cambria Math" charset="0"/>
                        <a:ea typeface="Gill Sans MT Ext Condensed Bold" charset="0"/>
                        <a:cs typeface="Gill Sans MT Ext Condensed Bold" charset="0"/>
                      </a:rPr>
                      <m:t>+</m:t>
                    </m:r>
                    <m:r>
                      <a:rPr lang="en-US" sz="1350" i="1">
                        <a:latin typeface="Cambria Math" charset="0"/>
                        <a:ea typeface="Gill Sans MT Ext Condensed Bold" charset="0"/>
                        <a:cs typeface="Gill Sans MT Ext Condensed Bold" charset="0"/>
                      </a:rPr>
                      <m:t>𝑋</m:t>
                    </m:r>
                  </m:oMath>
                </a14:m>
                <a:endParaRPr lang="en-US" sz="1350" i="1" dirty="0">
                  <a:ea typeface="Gill Sans MT Ext Condensed Bold" charset="0"/>
                  <a:cs typeface="Gill Sans MT Ext Condensed Bold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charset="0"/>
                        </a:rPr>
                        <m:t>∝1++ </m:t>
                      </m:r>
                      <m:sSubSup>
                        <m:sSubSup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350" i="1">
                              <a:latin typeface="Cambria Math" charset="0"/>
                            </a:rPr>
                            <m:t>𝐻</m:t>
                          </m:r>
                        </m:e>
                        <m:sub>
                          <m:r>
                            <a:rPr lang="en-US" sz="1350" i="1">
                              <a:latin typeface="Cambria Math" charset="0"/>
                            </a:rPr>
                            <m:t>1</m:t>
                          </m:r>
                        </m:sub>
                        <m:sup>
                          <m:r>
                            <a:rPr lang="en-US" sz="1350" i="1">
                              <a:latin typeface="Cambria Math" charset="0"/>
                            </a:rPr>
                            <m:t>⊥</m:t>
                          </m:r>
                        </m:sup>
                      </m:sSubSup>
                      <m:r>
                        <a:rPr lang="en-US" sz="1350" i="1">
                          <a:latin typeface="Cambria Math" charset="0"/>
                        </a:rPr>
                        <m:t>⋅ </m:t>
                      </m:r>
                      <m:acc>
                        <m:accPr>
                          <m:chr m:val="̅"/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Sup>
                            <m:sSubSup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350" i="1">
                                  <a:latin typeface="Cambria Math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350" i="1">
                                  <a:latin typeface="Cambria Math" charset="0"/>
                                </a:rPr>
                                <m:t>⊥</m:t>
                              </m:r>
                            </m:sup>
                          </m:sSubSup>
                        </m:e>
                      </m:acc>
                      <m:r>
                        <m:rPr>
                          <m:sty m:val="p"/>
                        </m:rPr>
                        <a:rPr lang="en-US" sz="1350">
                          <a:latin typeface="Cambria Math" charset="0"/>
                        </a:rPr>
                        <m:t>cos</m:t>
                      </m:r>
                      <m:d>
                        <m:d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350" i="1"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350" i="1">
                                  <a:latin typeface="Cambria Math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1350" i="1"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683" y="4822202"/>
                <a:ext cx="3752309" cy="475900"/>
              </a:xfrm>
              <a:prstGeom prst="rect">
                <a:avLst/>
              </a:prstGeom>
              <a:blipFill>
                <a:blip r:embed="rId5"/>
                <a:stretch>
                  <a:fillRect l="-2020" t="-7692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88968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/>
        </p:nvGraphicFramePr>
        <p:xfrm>
          <a:off x="2341484" y="2772211"/>
          <a:ext cx="84535" cy="1607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7" name="Equation" r:id="rId4" imgW="114120" imgH="215640" progId="Equation.3">
                  <p:embed/>
                </p:oleObj>
              </mc:Choice>
              <mc:Fallback>
                <p:oleObj name="Equation" r:id="rId4" imgW="114120" imgH="21564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1484" y="2772211"/>
                        <a:ext cx="84535" cy="1607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14" descr="belle_iffangles_new.bm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019" y="1136510"/>
            <a:ext cx="3657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216230" y="2213074"/>
            <a:ext cx="74295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Unicode MS" pitchFamily="34" charset="-128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pitchFamily="34" charset="-128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pitchFamily="34" charset="-128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pitchFamily="34" charset="-128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pitchFamily="34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34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34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34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34" charset="-128"/>
                <a:cs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sz="1500" dirty="0">
                <a:latin typeface="Symbol" pitchFamily="18" charset="2"/>
              </a:rPr>
              <a:t>j</a:t>
            </a:r>
            <a:r>
              <a:rPr lang="en-US" sz="1500" baseline="-25000" dirty="0"/>
              <a:t>R2</a:t>
            </a:r>
            <a:r>
              <a:rPr lang="en-US" altLang="ja-JP" sz="1500" dirty="0">
                <a:latin typeface="Symbol" pitchFamily="18" charset="2"/>
                <a:ea typeface="ＭＳ Ｐゴシック" pitchFamily="34" charset="-128"/>
              </a:rPr>
              <a:t>-p</a:t>
            </a:r>
            <a:endParaRPr lang="en-US" sz="1500" dirty="0">
              <a:latin typeface="Symbol" pitchFamily="18" charset="2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4882515" y="3175267"/>
            <a:ext cx="6858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 Unicode MS" pitchFamily="34" charset="-128"/>
                <a:cs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 Unicode MS" pitchFamily="34" charset="-128"/>
                <a:cs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 Unicode MS" pitchFamily="34" charset="-128"/>
                <a:cs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 Unicode MS" pitchFamily="34" charset="-128"/>
                <a:cs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 Unicode MS" pitchFamily="34" charset="-128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34" charset="-128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34" charset="-128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34" charset="-128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 Unicode MS" pitchFamily="34" charset="-128"/>
                <a:cs typeface="Arial" pitchFamily="34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ja-JP" sz="1500" dirty="0">
                <a:latin typeface="Symbol" pitchFamily="18" charset="2"/>
                <a:ea typeface="ＭＳ Ｐゴシック" pitchFamily="34" charset="-128"/>
              </a:rPr>
              <a:t>p-</a:t>
            </a:r>
            <a:r>
              <a:rPr lang="en-US" sz="1500" dirty="0">
                <a:latin typeface="Symbol" pitchFamily="18" charset="2"/>
              </a:rPr>
              <a:t>j</a:t>
            </a:r>
            <a:r>
              <a:rPr lang="en-US" sz="1500" baseline="-25000" dirty="0"/>
              <a:t>R1</a:t>
            </a:r>
            <a:endParaRPr lang="en-US" sz="1500" dirty="0">
              <a:latin typeface="Symbol" pitchFamily="18" charset="2"/>
            </a:endParaRPr>
          </a:p>
        </p:txBody>
      </p:sp>
      <p:graphicFrame>
        <p:nvGraphicFramePr>
          <p:cNvPr id="6" name="Object 8"/>
          <p:cNvGraphicFramePr>
            <a:graphicFrameLocks noChangeAspect="1"/>
          </p:cNvGraphicFramePr>
          <p:nvPr/>
        </p:nvGraphicFramePr>
        <p:xfrm>
          <a:off x="4301968" y="3316576"/>
          <a:ext cx="259556" cy="358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8" name="Equation" r:id="rId7" imgW="203040" imgH="253800" progId="Equation.3">
                  <p:embed/>
                </p:oleObj>
              </mc:Choice>
              <mc:Fallback>
                <p:oleObj name="Equation" r:id="rId7" imgW="203040" imgH="253800" progId="Equation.3">
                  <p:embed/>
                  <p:pic>
                    <p:nvPicPr>
                      <p:cNvPr id="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1968" y="3316576"/>
                        <a:ext cx="259556" cy="35813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9"/>
          <p:cNvGraphicFramePr>
            <a:graphicFrameLocks noChangeAspect="1"/>
          </p:cNvGraphicFramePr>
          <p:nvPr/>
        </p:nvGraphicFramePr>
        <p:xfrm>
          <a:off x="4445794" y="2757577"/>
          <a:ext cx="291704" cy="290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9" name="Equation" r:id="rId9" imgW="228600" imgH="253800" progId="Equation.3">
                  <p:embed/>
                </p:oleObj>
              </mc:Choice>
              <mc:Fallback>
                <p:oleObj name="Equation" r:id="rId9" imgW="228600" imgH="253800" progId="Equation.3">
                  <p:embed/>
                  <p:pic>
                    <p:nvPicPr>
                      <p:cNvPr id="7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5794" y="2757577"/>
                        <a:ext cx="291704" cy="2901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0"/>
          <p:cNvGraphicFramePr>
            <a:graphicFrameLocks noChangeAspect="1"/>
          </p:cNvGraphicFramePr>
          <p:nvPr/>
        </p:nvGraphicFramePr>
        <p:xfrm>
          <a:off x="5058490" y="2888267"/>
          <a:ext cx="713185" cy="290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0" name="Equation" r:id="rId11" imgW="558720" imgH="253800" progId="Equation.3">
                  <p:embed/>
                </p:oleObj>
              </mc:Choice>
              <mc:Fallback>
                <p:oleObj name="Equation" r:id="rId11" imgW="558720" imgH="253800" progId="Equation.3">
                  <p:embed/>
                  <p:pic>
                    <p:nvPicPr>
                      <p:cNvPr id="8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8490" y="2888267"/>
                        <a:ext cx="713185" cy="29011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Di-hadron asymmetries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/>
              <p:cNvSpPr>
                <a:spLocks noGrp="1"/>
              </p:cNvSpPr>
              <p:nvPr>
                <p:ph idx="1"/>
              </p:nvPr>
            </p:nvSpPr>
            <p:spPr>
              <a:xfrm>
                <a:off x="308919" y="4402058"/>
                <a:ext cx="7355905" cy="194569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i="1" dirty="0">
                    <a:ea typeface="Gill Sans MT Ext Condensed Bold" charset="0"/>
                    <a:cs typeface="Gill Sans MT Ext Condensed Bold" charset="0"/>
                  </a:rPr>
                  <a:t>Conceptually similar measurement as Collins with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  <a:ea typeface="Gill Sans MT Ext Condensed Bold" charset="0"/>
                            <a:cs typeface="Gill Sans MT Ext Condensed Bold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Gill Sans MT Ext Condensed Bold" charset="0"/>
                                <a:cs typeface="Gill Sans MT Ext Condensed Bold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charset="0"/>
                                <a:ea typeface="Gill Sans MT Ext Condensed Bold" charset="0"/>
                                <a:cs typeface="Gill Sans MT Ext Condensed Bold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  <a:ea typeface="Gill Sans MT Ext Condensed Bold" charset="0"/>
                                <a:cs typeface="Gill Sans MT Ext Condensed Bold" charset="0"/>
                              </a:rPr>
                              <m:t>h</m:t>
                            </m:r>
                            <m:r>
                              <a:rPr lang="en-US" i="1">
                                <a:latin typeface="Cambria Math" charset="0"/>
                                <a:ea typeface="Gill Sans MT Ext Condensed Bold" charset="0"/>
                                <a:cs typeface="Gill Sans MT Ext Condensed Bold" charset="0"/>
                              </a:rPr>
                              <m:t>⊥</m:t>
                            </m:r>
                          </m:sub>
                        </m:sSub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  <a:ea typeface="Gill Sans MT Ext Condensed Bold" charset="0"/>
                        <a:cs typeface="Gill Sans MT Ext Condensed Bold" charset="0"/>
                      </a:rPr>
                      <m:t>↔</m:t>
                    </m:r>
                    <m:acc>
                      <m:accPr>
                        <m:chr m:val="⃗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Gill Sans MT Ext Condensed Bold" charset="0"/>
                            <a:cs typeface="Gill Sans MT Ext Condensed Bold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  <a:ea typeface="Gill Sans MT Ext Condensed Bold" charset="0"/>
                                <a:cs typeface="Gill Sans MT Ext Condensed Bold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charset="0"/>
                                <a:ea typeface="Gill Sans MT Ext Condensed Bold" charset="0"/>
                                <a:cs typeface="Gill Sans MT Ext Condensed Bold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charset="0"/>
                                <a:ea typeface="Gill Sans MT Ext Condensed Bold" charset="0"/>
                                <a:cs typeface="Gill Sans MT Ext Condensed Bold" charset="0"/>
                              </a:rPr>
                              <m:t>⊥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i="1" dirty="0">
                    <a:ea typeface="Gill Sans MT Ext Condensed Bold" charset="0"/>
                    <a:cs typeface="Gill Sans MT Ext Condensed Bold" charset="0"/>
                  </a:rPr>
                  <a:t> </a:t>
                </a:r>
              </a:p>
              <a:p>
                <a:r>
                  <a:rPr lang="en-US" i="1" dirty="0">
                    <a:latin typeface="Gill Sans MT Ext Condensed Bold" charset="0"/>
                    <a:ea typeface="Gill Sans MT Ext Condensed Bold" charset="0"/>
                    <a:cs typeface="Gill Sans MT Ext Condensed Bold" charset="0"/>
                  </a:rPr>
                  <a:t> </a:t>
                </a:r>
                <a:r>
                  <a:rPr lang="en-US" i="1" dirty="0">
                    <a:ea typeface="Gill Sans MT Ext Condensed Bold" charset="0"/>
                    <a:cs typeface="Gill Sans MT Ext Condensed Bold" charset="0"/>
                  </a:rPr>
                  <a:t>Normalized cross section:</a:t>
                </a:r>
                <a:br>
                  <a:rPr lang="en-US" i="1" dirty="0">
                    <a:ea typeface="Gill Sans MT Ext Condensed Bold" charset="0"/>
                    <a:cs typeface="Gill Sans MT Ext Condensed Bold" charset="0"/>
                  </a:rPr>
                </a:br>
                <a:r>
                  <a:rPr lang="en-US" i="1" dirty="0">
                    <a:ea typeface="Gill Sans MT Ext Condensed Bold" charset="0"/>
                    <a:cs typeface="Gill Sans MT Ext Condensed Bold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Gill Sans MT Ext Condensed Bold" charset="0"/>
                            <a:cs typeface="Gill Sans MT Ext Condensed Bold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  <a:ea typeface="Gill Sans MT Ext Condensed Bold" charset="0"/>
                            <a:cs typeface="Gill Sans MT Ext Condensed Bold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  <a:ea typeface="Gill Sans MT Ext Condensed Bold" charset="0"/>
                            <a:cs typeface="Gill Sans MT Ext Condensed Bold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Gill Sans MT Ext Condensed Bold" charset="0"/>
                            <a:cs typeface="Gill Sans MT Ext Condensed Bold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  <a:ea typeface="Gill Sans MT Ext Condensed Bold" charset="0"/>
                            <a:cs typeface="Gill Sans MT Ext Condensed Bold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  <a:ea typeface="Gill Sans MT Ext Condensed Bold" charset="0"/>
                            <a:cs typeface="Gill Sans MT Ext Condensed Bold" charset="0"/>
                          </a:rPr>
                          <m:t>−</m:t>
                        </m:r>
                      </m:sup>
                    </m:sSup>
                    <m:r>
                      <a:rPr lang="en-US" i="1">
                        <a:latin typeface="Cambria Math" charset="0"/>
                        <a:ea typeface="Gill Sans MT Ext Condensed Bold" charset="0"/>
                        <a:cs typeface="Gill Sans MT Ext Condensed Bold" charset="0"/>
                      </a:rPr>
                      <m:t>→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Gill Sans MT Ext Condensed Bold" charset="0"/>
                            <a:cs typeface="Gill Sans MT Ext Condensed Bold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Gill Sans MT Ext Condensed Bold" charset="0"/>
                                <a:cs typeface="Gill Sans MT Ext Condensed Bold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  <a:ea typeface="Gill Sans MT Ext Condensed Bold" charset="0"/>
                                <a:cs typeface="Gill Sans MT Ext Condensed Bold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  <a:ea typeface="Gill Sans MT Ext Condensed Bold" charset="0"/>
                                <a:cs typeface="Gill Sans MT Ext Condensed Bold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Gill Sans MT Ext Condensed Bold" charset="0"/>
                                <a:cs typeface="Gill Sans MT Ext Condensed Bold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  <a:ea typeface="Gill Sans MT Ext Condensed Bold" charset="0"/>
                                <a:cs typeface="Gill Sans MT Ext Condensed Bold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  <a:ea typeface="Gill Sans MT Ext Condensed Bold" charset="0"/>
                                <a:cs typeface="Gill Sans MT Ext Condensed Bold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Gill Sans MT Ext Condensed Bold" charset="0"/>
                            <a:cs typeface="Gill Sans MT Ext Condensed Bold" charset="0"/>
                          </a:rPr>
                        </m:ctrlPr>
                      </m:dPr>
                      <m:e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  <a:ea typeface="Gill Sans MT Ext Condensed Bold" charset="0"/>
                                <a:cs typeface="Gill Sans MT Ext Condensed Bold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Gill Sans MT Ext Condensed Bold" charset="0"/>
                                    <a:cs typeface="Gill Sans MT Ext Condensed Bold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  <a:ea typeface="Gill Sans MT Ext Condensed Bold" charset="0"/>
                                    <a:cs typeface="Gill Sans MT Ext Condensed Bold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  <a:ea typeface="Gill Sans MT Ext Condensed Bold" charset="0"/>
                                    <a:cs typeface="Gill Sans MT Ext Condensed Bold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acc>
                        <m:r>
                          <a:rPr lang="en-US" i="1">
                            <a:latin typeface="Cambria Math" charset="0"/>
                            <a:ea typeface="Gill Sans MT Ext Condensed Bold" charset="0"/>
                            <a:cs typeface="Gill Sans MT Ext Condensed Bold" charset="0"/>
                          </a:rPr>
                          <m:t> </m:t>
                        </m:r>
                        <m:acc>
                          <m:accPr>
                            <m:chr m:val="̅"/>
                            <m:ctrlPr>
                              <a:rPr lang="en-US" i="1">
                                <a:latin typeface="Cambria Math" panose="02040503050406030204" pitchFamily="18" charset="0"/>
                                <a:ea typeface="Gill Sans MT Ext Condensed Bold" charset="0"/>
                                <a:cs typeface="Gill Sans MT Ext Condensed Bold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Gill Sans MT Ext Condensed Bold" charset="0"/>
                                    <a:cs typeface="Gill Sans MT Ext Condensed Bold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charset="0"/>
                                    <a:ea typeface="Gill Sans MT Ext Condensed Bold" charset="0"/>
                                    <a:cs typeface="Gill Sans MT Ext Condensed Bold" charset="0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charset="0"/>
                                    <a:ea typeface="Gill Sans MT Ext Condensed Bold" charset="0"/>
                                    <a:cs typeface="Gill Sans MT Ext Condensed Bold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acc>
                        <m:r>
                          <a:rPr lang="en-US" i="1">
                            <a:latin typeface="Cambria Math" charset="0"/>
                            <a:ea typeface="Gill Sans MT Ext Condensed Bold" charset="0"/>
                            <a:cs typeface="Gill Sans MT Ext Condensed Bold" charset="0"/>
                          </a:rPr>
                          <m:t> </m:t>
                        </m:r>
                      </m:e>
                    </m:d>
                    <m:r>
                      <a:rPr lang="en-US" i="1">
                        <a:latin typeface="Cambria Math" charset="0"/>
                        <a:ea typeface="Gill Sans MT Ext Condensed Bold" charset="0"/>
                        <a:cs typeface="Gill Sans MT Ext Condensed Bold" charset="0"/>
                      </a:rPr>
                      <m:t>+</m:t>
                    </m:r>
                    <m:r>
                      <a:rPr lang="en-US" i="1">
                        <a:latin typeface="Cambria Math" charset="0"/>
                        <a:ea typeface="Gill Sans MT Ext Condensed Bold" charset="0"/>
                        <a:cs typeface="Gill Sans MT Ext Condensed Bold" charset="0"/>
                      </a:rPr>
                      <m:t>𝑋</m:t>
                    </m:r>
                    <m:r>
                      <a:rPr lang="en-US" i="1">
                        <a:latin typeface="Cambria Math" charset="0"/>
                      </a:rPr>
                      <m:t>∝1+ 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𝐻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∠</m:t>
                        </m:r>
                      </m:sup>
                    </m:sSubSup>
                    <m:r>
                      <a:rPr lang="en-US" i="1">
                        <a:latin typeface="Cambria Math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𝐻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∠</m:t>
                            </m:r>
                          </m:sup>
                        </m:sSubSup>
                      </m:e>
                    </m:acc>
                    <m:r>
                      <m:rPr>
                        <m:sty m:val="p"/>
                      </m:rPr>
                      <a:rPr lang="en-US">
                        <a:latin typeface="Cambria Math" charset="0"/>
                      </a:rPr>
                      <m:t>cos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𝑅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</a:rPr>
                              <m:t>𝑅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i="1">
                        <a:latin typeface="Cambria Math" charset="0"/>
                      </a:rPr>
                      <m:t>+</m:t>
                    </m:r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𝐺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sub>
                      <m:sup>
                        <m:r>
                          <a:rPr lang="en-US" i="1">
                            <a:latin typeface="Cambria Math" charset="0"/>
                          </a:rPr>
                          <m:t>⊥</m:t>
                        </m:r>
                      </m:sup>
                    </m:sSubSup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i="1">
                                <a:latin typeface="Cambria Math" charset="0"/>
                              </a:rPr>
                              <m:t>⊥</m:t>
                            </m:r>
                          </m:sup>
                        </m:sSubSup>
                      </m:e>
                    </m:acc>
                    <m:r>
                      <m:rPr>
                        <m:sty m:val="p"/>
                      </m:rPr>
                      <a:rPr lang="en-US">
                        <a:latin typeface="Cambria Math" charset="0"/>
                      </a:rPr>
                      <m:t>cos</m:t>
                    </m:r>
                    <m:r>
                      <a:rPr lang="en-US"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2(</m:t>
                        </m:r>
                        <m:r>
                          <a:rPr lang="en-US" i="1">
                            <a:latin typeface="Cambria Math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𝑅</m:t>
                        </m:r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charset="0"/>
                          </a:rPr>
                          <m:t>𝑅</m:t>
                        </m:r>
                        <m:r>
                          <a:rPr lang="en-US" i="1"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))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See talks by Aram and Marco</a:t>
                </a:r>
                <a:br>
                  <a:rPr lang="en-US" dirty="0"/>
                </a:b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0" name="Content Placeholder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8919" y="4402058"/>
                <a:ext cx="7355905" cy="1945690"/>
              </a:xfrm>
              <a:blipFill>
                <a:blip r:embed="rId13"/>
                <a:stretch>
                  <a:fillRect l="-690" t="-3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8D770-82A3-CE4B-8BFB-6E838C2BFECA}" type="slidenum">
              <a:rPr lang="en-US" smtClean="0"/>
              <a:t>27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1C125B1-10F6-C041-A936-8E7EF8A19505}"/>
              </a:ext>
            </a:extLst>
          </p:cNvPr>
          <p:cNvGrpSpPr/>
          <p:nvPr/>
        </p:nvGrpSpPr>
        <p:grpSpPr>
          <a:xfrm>
            <a:off x="3943641" y="3536228"/>
            <a:ext cx="4953000" cy="3162391"/>
            <a:chOff x="685800" y="3485968"/>
            <a:chExt cx="4953000" cy="3162391"/>
          </a:xfrm>
        </p:grpSpPr>
        <p:sp>
          <p:nvSpPr>
            <p:cNvPr id="13" name="Isosceles Triangle 23">
              <a:extLst>
                <a:ext uri="{FF2B5EF4-FFF2-40B4-BE49-F238E27FC236}">
                  <a16:creationId xmlns:a16="http://schemas.microsoft.com/office/drawing/2014/main" id="{9E908416-4D82-2543-855F-51AFFFFB3FC8}"/>
                </a:ext>
              </a:extLst>
            </p:cNvPr>
            <p:cNvSpPr/>
            <p:nvPr/>
          </p:nvSpPr>
          <p:spPr>
            <a:xfrm rot="9903162">
              <a:off x="2313890" y="3485968"/>
              <a:ext cx="1887321" cy="1689050"/>
            </a:xfrm>
            <a:prstGeom prst="triangle">
              <a:avLst/>
            </a:prstGeom>
            <a:solidFill>
              <a:srgbClr val="00B0F0">
                <a:alpha val="2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2B197CB2-AF07-C449-887B-95A4DE569B58}"/>
                </a:ext>
              </a:extLst>
            </p:cNvPr>
            <p:cNvCxnSpPr/>
            <p:nvPr/>
          </p:nvCxnSpPr>
          <p:spPr>
            <a:xfrm>
              <a:off x="685800" y="5181600"/>
              <a:ext cx="2743200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662F444-2375-E447-9C0B-78560E4EE2AB}"/>
                </a:ext>
              </a:extLst>
            </p:cNvPr>
            <p:cNvCxnSpPr/>
            <p:nvPr/>
          </p:nvCxnSpPr>
          <p:spPr>
            <a:xfrm flipH="1">
              <a:off x="3429000" y="5174479"/>
              <a:ext cx="2209800" cy="0"/>
            </a:xfrm>
            <a:prstGeom prst="straightConnector1">
              <a:avLst/>
            </a:prstGeom>
            <a:ln w="38100">
              <a:solidFill>
                <a:srgbClr val="00206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AD06FA6-DB23-914B-8FDE-53D00689F986}"/>
                </a:ext>
              </a:extLst>
            </p:cNvPr>
            <p:cNvCxnSpPr/>
            <p:nvPr/>
          </p:nvCxnSpPr>
          <p:spPr>
            <a:xfrm flipH="1" flipV="1">
              <a:off x="2667000" y="3657600"/>
              <a:ext cx="762000" cy="14478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89FE5FF-C75B-B14C-A34F-720ECB4B9EE6}"/>
                </a:ext>
              </a:extLst>
            </p:cNvPr>
            <p:cNvCxnSpPr/>
            <p:nvPr/>
          </p:nvCxnSpPr>
          <p:spPr>
            <a:xfrm flipH="1" flipV="1">
              <a:off x="3429000" y="3581400"/>
              <a:ext cx="76200" cy="1524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52B22BE8-8903-8B47-A57C-78DCBFF75234}"/>
                </a:ext>
              </a:extLst>
            </p:cNvPr>
            <p:cNvCxnSpPr/>
            <p:nvPr/>
          </p:nvCxnSpPr>
          <p:spPr>
            <a:xfrm flipH="1" flipV="1">
              <a:off x="3048000" y="3657600"/>
              <a:ext cx="419100" cy="1454209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9BFC03C-FB30-F046-BDBC-2AAAA49246CD}"/>
                </a:ext>
              </a:extLst>
            </p:cNvPr>
            <p:cNvCxnSpPr/>
            <p:nvPr/>
          </p:nvCxnSpPr>
          <p:spPr>
            <a:xfrm flipV="1">
              <a:off x="3505200" y="4384704"/>
              <a:ext cx="1028700" cy="720696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DB66B4C-5ED5-5A4F-A03C-DE40AF8B3F45}"/>
                </a:ext>
              </a:extLst>
            </p:cNvPr>
            <p:cNvCxnSpPr/>
            <p:nvPr/>
          </p:nvCxnSpPr>
          <p:spPr>
            <a:xfrm flipH="1">
              <a:off x="2667000" y="5257800"/>
              <a:ext cx="762000" cy="1143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D5BF969-4C26-8540-A538-38BC95539FF5}"/>
                </a:ext>
              </a:extLst>
            </p:cNvPr>
            <p:cNvCxnSpPr/>
            <p:nvPr/>
          </p:nvCxnSpPr>
          <p:spPr>
            <a:xfrm>
              <a:off x="3505200" y="5257800"/>
              <a:ext cx="0" cy="12954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B56E067-5A5A-A74A-9E6B-272F28CE5CA6}"/>
                </a:ext>
              </a:extLst>
            </p:cNvPr>
            <p:cNvCxnSpPr/>
            <p:nvPr/>
          </p:nvCxnSpPr>
          <p:spPr>
            <a:xfrm flipH="1">
              <a:off x="3048000" y="5257800"/>
              <a:ext cx="381000" cy="1295400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Isosceles Triangle 35">
              <a:extLst>
                <a:ext uri="{FF2B5EF4-FFF2-40B4-BE49-F238E27FC236}">
                  <a16:creationId xmlns:a16="http://schemas.microsoft.com/office/drawing/2014/main" id="{F7AD277E-C2DA-154A-8518-0B3FCEA8A058}"/>
                </a:ext>
              </a:extLst>
            </p:cNvPr>
            <p:cNvSpPr/>
            <p:nvPr/>
          </p:nvSpPr>
          <p:spPr>
            <a:xfrm rot="943498">
              <a:off x="2655989" y="5119041"/>
              <a:ext cx="1413119" cy="1529318"/>
            </a:xfrm>
            <a:prstGeom prst="triangle">
              <a:avLst/>
            </a:prstGeom>
            <a:solidFill>
              <a:srgbClr val="00B0F0">
                <a:alpha val="26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36717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B27CE0D-8040-DB4D-AB24-C1AC42944D0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262697" y="266507"/>
                <a:ext cx="8464378" cy="487490"/>
              </a:xfrm>
            </p:spPr>
            <p:txBody>
              <a:bodyPr/>
              <a:lstStyle/>
              <a:p>
                <a:r>
                  <a:rPr lang="en-US" dirty="0"/>
                  <a:t>Comparison of different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r>
                  <a:rPr lang="en-US" dirty="0"/>
                  <a:t> definitions, inclusive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dirty="0"/>
                  <a:t> cross section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B27CE0D-8040-DB4D-AB24-C1AC42944D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62697" y="266507"/>
                <a:ext cx="8464378" cy="487490"/>
              </a:xfrm>
              <a:blipFill>
                <a:blip r:embed="rId2"/>
                <a:stretch>
                  <a:fillRect l="-2096" t="-89744" r="-1647" b="-10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63A4B33-37F2-D04A-8FA1-2F9B9E121B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48838" y="5888038"/>
            <a:ext cx="297173" cy="4603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8F807-DEC2-7748-9ED2-FC17E00D4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C9CABF-2A3B-4F4A-AC11-A6C8A3041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825005" y="244920"/>
            <a:ext cx="4426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1800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itle 13">
                <a:extLst>
                  <a:ext uri="{FF2B5EF4-FFF2-40B4-BE49-F238E27FC236}">
                    <a16:creationId xmlns:a16="http://schemas.microsoft.com/office/drawing/2014/main" id="{7E561748-A2B8-574C-8A5F-666464C40A3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6514" y="241415"/>
                <a:ext cx="8969188" cy="487490"/>
              </a:xfrm>
            </p:spPr>
            <p:txBody>
              <a:bodyPr/>
              <a:lstStyle/>
              <a:p>
                <a:r>
                  <a:rPr lang="en-US" sz="2800" dirty="0"/>
                  <a:t>Extraction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>
                        <a:latin typeface="Cambria Math" charset="0"/>
                      </a:rPr>
                      <m:t>cos</m:t>
                    </m:r>
                    <m:r>
                      <a:rPr lang="en-US" sz="2800" i="1">
                        <a:latin typeface="Cambria Math" charset="0"/>
                      </a:rPr>
                      <m:t>⁡(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</a:rPr>
                          <m:t>𝜙</m:t>
                        </m:r>
                      </m:e>
                      <m: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2800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en-US" sz="2800" i="1">
                        <a:latin typeface="Cambria Math" charset="0"/>
                      </a:rPr>
                      <m:t>+</m:t>
                    </m:r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charset="0"/>
                          </a:rPr>
                          <m:t>𝜙</m:t>
                        </m:r>
                      </m:e>
                      <m:sub>
                        <m:sSub>
                          <m:sSubPr>
                            <m:ctrlPr>
                              <a:rPr lang="en-US" sz="28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latin typeface="Cambria Math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2800" i="1"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  <m:r>
                      <a:rPr lang="en-US" sz="2800" i="1">
                        <a:latin typeface="Cambria Math" charset="0"/>
                      </a:rPr>
                      <m:t>)</m:t>
                    </m:r>
                  </m:oMath>
                </a14:m>
                <a:br>
                  <a:rPr lang="en-US" sz="2800" dirty="0"/>
                </a:br>
                <a:r>
                  <a:rPr lang="en-US" sz="2800" dirty="0"/>
                  <a:t>First measurement of Interference Fragmentation Function</a:t>
                </a:r>
                <a:br>
                  <a:rPr lang="en-US" sz="2800" baseline="30000" dirty="0"/>
                </a:br>
                <a:endParaRPr lang="en-US" sz="2800" dirty="0"/>
              </a:p>
            </p:txBody>
          </p:sp>
        </mc:Choice>
        <mc:Fallback xmlns="">
          <p:sp>
            <p:nvSpPr>
              <p:cNvPr id="14" name="Title 13">
                <a:extLst>
                  <a:ext uri="{FF2B5EF4-FFF2-40B4-BE49-F238E27FC236}">
                    <a16:creationId xmlns:a16="http://schemas.microsoft.com/office/drawing/2014/main" id="{7E561748-A2B8-574C-8A5F-666464C40A3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6514" y="241415"/>
                <a:ext cx="8969188" cy="487490"/>
              </a:xfrm>
              <a:blipFill>
                <a:blip r:embed="rId2"/>
                <a:stretch>
                  <a:fillRect l="-1414" t="-141026" b="-743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BEC12C5-D33A-874D-AFB2-63FFF3948E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2BB08-BC9C-4F60-A8AE-A1C1E035EE28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2" name="AutoShape 2" descr="imap://avossen@imap.exchange.iu.edu:993/fetch%3EUID%3E/INBOX%3E6954?part=1.2&amp;type=image/png&amp;filename=final_asypanel_val0_mz_bin3.png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3" name="AutoShape 4" descr="imap://avossen@imap.exchange.iu.edu:993/fetch%3EUID%3E/INBOX%3E6954?part=1.2&amp;type=image/png&amp;filename=final_asypanel_val0_mz_bin3.png"/>
          <p:cNvSpPr>
            <a:spLocks noChangeAspect="1" noChangeArrowheads="1"/>
          </p:cNvSpPr>
          <p:nvPr/>
        </p:nvSpPr>
        <p:spPr bwMode="auto">
          <a:xfrm>
            <a:off x="1373981" y="8632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4" name="AutoShape 6" descr="imap://avossen@imap.exchange.iu.edu:993/fetch%3EUID%3E/INBOX%3E6954?part=1.2&amp;type=image/png&amp;filename=final_asypanel_val0_mz_bin3.png"/>
          <p:cNvSpPr>
            <a:spLocks noChangeAspect="1" noChangeArrowheads="1"/>
          </p:cNvSpPr>
          <p:nvPr/>
        </p:nvSpPr>
        <p:spPr bwMode="auto">
          <a:xfrm>
            <a:off x="1488281" y="9775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82" y="2049820"/>
            <a:ext cx="5529739" cy="34289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70320" y="4572548"/>
            <a:ext cx="202811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>
                <a:solidFill>
                  <a:srgbClr val="FF0000"/>
                </a:solidFill>
              </a:rPr>
              <a:t>AV </a:t>
            </a:r>
            <a:r>
              <a:rPr lang="en-US" sz="1050" dirty="0">
                <a:solidFill>
                  <a:srgbClr val="FF0000"/>
                </a:solidFill>
              </a:rPr>
              <a:t>et. al, PRL</a:t>
            </a:r>
            <a:r>
              <a:rPr lang="en-US" sz="1050" b="1" dirty="0">
                <a:solidFill>
                  <a:srgbClr val="FF0000"/>
                </a:solidFill>
              </a:rPr>
              <a:t> 107, </a:t>
            </a:r>
            <a:r>
              <a:rPr lang="en-US" sz="1050" dirty="0">
                <a:solidFill>
                  <a:srgbClr val="FF0000"/>
                </a:solidFill>
              </a:rPr>
              <a:t>072004(2011)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989780" y="920626"/>
            <a:ext cx="7681780" cy="569214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75" baseline="30000" dirty="0"/>
          </a:p>
        </p:txBody>
      </p:sp>
      <p:sp>
        <p:nvSpPr>
          <p:cNvPr id="7" name="TextBox 6"/>
          <p:cNvSpPr txBox="1"/>
          <p:nvPr/>
        </p:nvSpPr>
        <p:spPr>
          <a:xfrm>
            <a:off x="5228239" y="4800118"/>
            <a:ext cx="103746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a</a:t>
            </a:r>
            <a:r>
              <a:rPr lang="en-US" sz="1350" b="1" baseline="-25000" dirty="0">
                <a:solidFill>
                  <a:srgbClr val="FF0000"/>
                </a:solidFill>
              </a:rPr>
              <a:t>12</a:t>
            </a:r>
            <a:r>
              <a:rPr lang="en-US" sz="1350" b="1" dirty="0">
                <a:solidFill>
                  <a:srgbClr val="FF0000"/>
                </a:solidFill>
                <a:latin typeface="Symbol" charset="2"/>
                <a:cs typeface="Symbol" charset="2"/>
              </a:rPr>
              <a:t>µ</a:t>
            </a:r>
            <a:r>
              <a:rPr lang="en-US" sz="1350" b="1" dirty="0">
                <a:solidFill>
                  <a:srgbClr val="FF0000"/>
                </a:solidFill>
                <a:latin typeface="Calibri"/>
                <a:cs typeface="Calibri"/>
              </a:rPr>
              <a:t>H</a:t>
            </a:r>
            <a:r>
              <a:rPr lang="en-US" sz="1350" b="1" baseline="-25000" dirty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lang="en-US" sz="1350" b="1" baseline="30000" dirty="0">
                <a:solidFill>
                  <a:srgbClr val="FF0000"/>
                </a:solidFill>
                <a:latin typeface="Calibri"/>
                <a:cs typeface="Calibri"/>
              </a:rPr>
              <a:t>&lt;</a:t>
            </a:r>
            <a:r>
              <a:rPr lang="en-US" sz="1350" b="1" dirty="0">
                <a:solidFill>
                  <a:srgbClr val="FF0000"/>
                </a:solidFill>
                <a:latin typeface="Symbol" charset="2"/>
                <a:cs typeface="Symbol" charset="2"/>
              </a:rPr>
              <a:t>•</a:t>
            </a:r>
            <a:r>
              <a:rPr lang="en-US" sz="1350" b="1" dirty="0">
                <a:solidFill>
                  <a:srgbClr val="FF0000"/>
                </a:solidFill>
                <a:latin typeface="Calibri"/>
                <a:cs typeface="Calibri"/>
              </a:rPr>
              <a:t>H</a:t>
            </a:r>
            <a:r>
              <a:rPr lang="en-US" sz="1350" b="1" baseline="-25000" dirty="0">
                <a:solidFill>
                  <a:srgbClr val="FF0000"/>
                </a:solidFill>
                <a:latin typeface="Calibri"/>
                <a:cs typeface="Calibri"/>
              </a:rPr>
              <a:t>1</a:t>
            </a:r>
            <a:r>
              <a:rPr lang="en-US" sz="1350" b="1" baseline="30000" dirty="0">
                <a:solidFill>
                  <a:srgbClr val="FF0000"/>
                </a:solidFill>
                <a:latin typeface="Calibri"/>
                <a:cs typeface="Calibri"/>
              </a:rPr>
              <a:t>&lt;</a:t>
            </a:r>
          </a:p>
          <a:p>
            <a:endParaRPr lang="en-US" sz="1350" dirty="0"/>
          </a:p>
        </p:txBody>
      </p:sp>
      <p:sp>
        <p:nvSpPr>
          <p:cNvPr id="8" name="TextBox 7"/>
          <p:cNvSpPr txBox="1"/>
          <p:nvPr/>
        </p:nvSpPr>
        <p:spPr>
          <a:xfrm>
            <a:off x="7315200" y="2457450"/>
            <a:ext cx="187262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See Marco’s talk about </a:t>
            </a:r>
          </a:p>
          <a:p>
            <a:r>
              <a:rPr lang="en-US" sz="1350" dirty="0"/>
              <a:t>Transversity extraction </a:t>
            </a:r>
          </a:p>
          <a:p>
            <a:r>
              <a:rPr lang="en-US" sz="1350" dirty="0"/>
              <a:t>From di-hadrons</a:t>
            </a:r>
          </a:p>
        </p:txBody>
      </p:sp>
    </p:spTree>
    <p:extLst>
      <p:ext uri="{BB962C8B-B14F-4D97-AF65-F5344CB8AC3E}">
        <p14:creationId xmlns:p14="http://schemas.microsoft.com/office/powerpoint/2010/main" val="1105850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07" y="176565"/>
            <a:ext cx="8464378" cy="487490"/>
          </a:xfrm>
        </p:spPr>
        <p:txBody>
          <a:bodyPr>
            <a:normAutofit fontScale="90000"/>
          </a:bodyPr>
          <a:lstStyle/>
          <a:p>
            <a:r>
              <a:rPr lang="en-US" dirty="0"/>
              <a:t>B-factories provide the necessary statistics…</a:t>
            </a:r>
            <a:endParaRPr lang="en-US" baseline="30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453180" y="3726538"/>
                <a:ext cx="3893832" cy="2075765"/>
              </a:xfrm>
            </p:spPr>
            <p:txBody>
              <a:bodyPr>
                <a:normAutofit fontScale="92500"/>
              </a:bodyPr>
              <a:lstStyle/>
              <a:p>
                <a:r>
                  <a:rPr lang="en-US" dirty="0"/>
                  <a:t>Dominated by B factories</a:t>
                </a:r>
              </a:p>
              <a:p>
                <a:r>
                  <a:rPr lang="en-US" dirty="0"/>
                  <a:t>Limited lever arm in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charset="0"/>
                          </a:rPr>
                          <m:t>𝑠</m:t>
                        </m:r>
                      </m:e>
                    </m:rad>
                  </m:oMath>
                </a14:m>
                <a:r>
                  <a:rPr lang="en-US" dirty="0"/>
                  <a:t> in particular at high z</a:t>
                </a:r>
              </a:p>
              <a:p>
                <a:r>
                  <a:rPr lang="en-US" dirty="0"/>
                  <a:t>Precision data includes charged single hadrons </a:t>
                </a:r>
                <a:r>
                  <a:rPr lang="en-US" dirty="0">
                    <a:latin typeface="Symbol" charset="2"/>
                    <a:ea typeface="Symbol" charset="2"/>
                    <a:cs typeface="Symbol" charset="2"/>
                  </a:rPr>
                  <a:t>p</a:t>
                </a:r>
                <a:r>
                  <a:rPr lang="en-US" dirty="0"/>
                  <a:t>, K, p, D,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charset="0"/>
                      </a:rPr>
                      <m:t>Λ</m:t>
                    </m:r>
                    <m:r>
                      <a:rPr lang="en-US" b="0" i="1" smtClean="0">
                        <a:latin typeface="Cambria Math" charset="0"/>
                      </a:rPr>
                      <m:t>, </m:t>
                    </m:r>
                  </m:oMath>
                </a14:m>
                <a:r>
                  <a:rPr lang="is-IS" dirty="0"/>
                  <a:t>charmed baryons…</a:t>
                </a:r>
              </a:p>
              <a:p>
                <a:endParaRPr lang="en-US" dirty="0">
                  <a:sym typeface="Wingdings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53180" y="3726538"/>
                <a:ext cx="3893832" cy="2075765"/>
              </a:xfrm>
              <a:blipFill>
                <a:blip r:embed="rId2"/>
                <a:stretch>
                  <a:fillRect l="-974" t="-3049" b="-18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46DD8B-EB1C-354D-918A-7CE02C579EF2}" type="slidenum">
              <a:rPr lang="en-US" smtClean="0"/>
              <a:t>3</a:t>
            </a:fld>
            <a:endParaRPr lang="en-US"/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619" y="1055697"/>
            <a:ext cx="3714691" cy="26651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58586" y="3676461"/>
            <a:ext cx="3022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err="1"/>
              <a:t>Phys.Rev.Lett</a:t>
            </a:r>
            <a:r>
              <a:rPr lang="cs-CZ" sz="1200" b="1" dirty="0"/>
              <a:t>. 111 (2013) 062002</a:t>
            </a:r>
            <a:r>
              <a:rPr lang="cs-CZ" sz="1200" dirty="0"/>
              <a:t>  (Belle)</a:t>
            </a:r>
          </a:p>
          <a:p>
            <a:r>
              <a:rPr lang="is-IS" sz="1200" dirty="0"/>
              <a:t> </a:t>
            </a:r>
            <a:r>
              <a:rPr lang="is-IS" sz="1200" b="1" dirty="0"/>
              <a:t>Phys.Rev. D88 (2013) 032011</a:t>
            </a:r>
            <a:r>
              <a:rPr lang="is-IS" sz="1200" dirty="0"/>
              <a:t>  (BaBar)</a:t>
            </a:r>
            <a:endParaRPr lang="cs-CZ" sz="1200" dirty="0"/>
          </a:p>
          <a:p>
            <a:endParaRPr lang="en-US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1648" y="1104735"/>
            <a:ext cx="1052306" cy="1391478"/>
          </a:xfrm>
          <a:prstGeom prst="rect">
            <a:avLst/>
          </a:prstGeom>
        </p:spPr>
      </p:pic>
      <p:pic>
        <p:nvPicPr>
          <p:cNvPr id="8" name="pasted-image.pdf">
            <a:extLst>
              <a:ext uri="{FF2B5EF4-FFF2-40B4-BE49-F238E27FC236}">
                <a16:creationId xmlns:a16="http://schemas.microsoft.com/office/drawing/2014/main" id="{77A28D16-346F-5946-A4D6-32DA3078E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93" y="2441314"/>
            <a:ext cx="1954103" cy="1386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asted-image.tiff">
            <a:extLst>
              <a:ext uri="{FF2B5EF4-FFF2-40B4-BE49-F238E27FC236}">
                <a16:creationId xmlns:a16="http://schemas.microsoft.com/office/drawing/2014/main" id="{B7EBABBF-DF45-EC40-B346-199DD87853F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25682"/>
          <a:stretch>
            <a:fillRect/>
          </a:stretch>
        </p:blipFill>
        <p:spPr>
          <a:xfrm>
            <a:off x="1588065" y="2439225"/>
            <a:ext cx="393621" cy="237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.pdf">
            <a:extLst>
              <a:ext uri="{FF2B5EF4-FFF2-40B4-BE49-F238E27FC236}">
                <a16:creationId xmlns:a16="http://schemas.microsoft.com/office/drawing/2014/main" id="{F01A61D3-9076-DC49-81AA-BBFF9F3224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806" y="4667367"/>
            <a:ext cx="1848446" cy="1224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asted-image.tiff">
            <a:extLst>
              <a:ext uri="{FF2B5EF4-FFF2-40B4-BE49-F238E27FC236}">
                <a16:creationId xmlns:a16="http://schemas.microsoft.com/office/drawing/2014/main" id="{AA81D09F-340E-CF4E-A609-6D533D554CF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5573" b="1682"/>
          <a:stretch>
            <a:fillRect/>
          </a:stretch>
        </p:blipFill>
        <p:spPr>
          <a:xfrm>
            <a:off x="1563219" y="3841895"/>
            <a:ext cx="689066" cy="237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32" h="21600" extrusionOk="0">
                <a:moveTo>
                  <a:pt x="0" y="0"/>
                </a:moveTo>
                <a:lnTo>
                  <a:pt x="0" y="7200"/>
                </a:lnTo>
                <a:cubicBezTo>
                  <a:pt x="0" y="11163"/>
                  <a:pt x="73" y="14199"/>
                  <a:pt x="163" y="13943"/>
                </a:cubicBezTo>
                <a:cubicBezTo>
                  <a:pt x="252" y="13686"/>
                  <a:pt x="475" y="13833"/>
                  <a:pt x="657" y="14267"/>
                </a:cubicBezTo>
                <a:cubicBezTo>
                  <a:pt x="1045" y="15189"/>
                  <a:pt x="1101" y="19560"/>
                  <a:pt x="736" y="20210"/>
                </a:cubicBezTo>
                <a:cubicBezTo>
                  <a:pt x="598" y="20454"/>
                  <a:pt x="553" y="20951"/>
                  <a:pt x="631" y="21314"/>
                </a:cubicBezTo>
                <a:cubicBezTo>
                  <a:pt x="654" y="21420"/>
                  <a:pt x="1045" y="21515"/>
                  <a:pt x="1666" y="21600"/>
                </a:cubicBezTo>
                <a:cubicBezTo>
                  <a:pt x="1753" y="21500"/>
                  <a:pt x="1823" y="21379"/>
                  <a:pt x="1849" y="21257"/>
                </a:cubicBezTo>
                <a:cubicBezTo>
                  <a:pt x="1933" y="20867"/>
                  <a:pt x="2389" y="20552"/>
                  <a:pt x="2864" y="20552"/>
                </a:cubicBezTo>
                <a:cubicBezTo>
                  <a:pt x="3350" y="20552"/>
                  <a:pt x="3669" y="20267"/>
                  <a:pt x="3587" y="19886"/>
                </a:cubicBezTo>
                <a:cubicBezTo>
                  <a:pt x="3507" y="19513"/>
                  <a:pt x="3608" y="17995"/>
                  <a:pt x="3821" y="16533"/>
                </a:cubicBezTo>
                <a:cubicBezTo>
                  <a:pt x="4043" y="15005"/>
                  <a:pt x="4147" y="13062"/>
                  <a:pt x="4062" y="11943"/>
                </a:cubicBezTo>
                <a:cubicBezTo>
                  <a:pt x="3948" y="10455"/>
                  <a:pt x="4030" y="9767"/>
                  <a:pt x="4420" y="9067"/>
                </a:cubicBezTo>
                <a:cubicBezTo>
                  <a:pt x="4996" y="8033"/>
                  <a:pt x="5126" y="4627"/>
                  <a:pt x="4609" y="4057"/>
                </a:cubicBezTo>
                <a:cubicBezTo>
                  <a:pt x="4429" y="3859"/>
                  <a:pt x="4148" y="4311"/>
                  <a:pt x="3984" y="5067"/>
                </a:cubicBezTo>
                <a:cubicBezTo>
                  <a:pt x="3600" y="6830"/>
                  <a:pt x="3212" y="6124"/>
                  <a:pt x="3209" y="3676"/>
                </a:cubicBezTo>
                <a:cubicBezTo>
                  <a:pt x="3207" y="1386"/>
                  <a:pt x="2347" y="0"/>
                  <a:pt x="937" y="0"/>
                </a:cubicBezTo>
                <a:lnTo>
                  <a:pt x="0" y="0"/>
                </a:lnTo>
                <a:close/>
                <a:moveTo>
                  <a:pt x="6008" y="5600"/>
                </a:moveTo>
                <a:lnTo>
                  <a:pt x="5774" y="11314"/>
                </a:lnTo>
                <a:lnTo>
                  <a:pt x="5539" y="17010"/>
                </a:lnTo>
                <a:lnTo>
                  <a:pt x="6685" y="17010"/>
                </a:lnTo>
                <a:cubicBezTo>
                  <a:pt x="7432" y="17010"/>
                  <a:pt x="7951" y="16620"/>
                  <a:pt x="8163" y="15886"/>
                </a:cubicBezTo>
                <a:cubicBezTo>
                  <a:pt x="8459" y="14862"/>
                  <a:pt x="8516" y="14869"/>
                  <a:pt x="8814" y="16038"/>
                </a:cubicBezTo>
                <a:cubicBezTo>
                  <a:pt x="9095" y="17145"/>
                  <a:pt x="9216" y="17197"/>
                  <a:pt x="9660" y="16400"/>
                </a:cubicBezTo>
                <a:cubicBezTo>
                  <a:pt x="10030" y="15736"/>
                  <a:pt x="10250" y="15698"/>
                  <a:pt x="10441" y="16248"/>
                </a:cubicBezTo>
                <a:cubicBezTo>
                  <a:pt x="10588" y="16669"/>
                  <a:pt x="10895" y="17010"/>
                  <a:pt x="11125" y="17010"/>
                </a:cubicBezTo>
                <a:cubicBezTo>
                  <a:pt x="11500" y="17010"/>
                  <a:pt x="11513" y="16637"/>
                  <a:pt x="11255" y="13295"/>
                </a:cubicBezTo>
                <a:cubicBezTo>
                  <a:pt x="10880" y="8447"/>
                  <a:pt x="10333" y="8051"/>
                  <a:pt x="9614" y="12095"/>
                </a:cubicBezTo>
                <a:cubicBezTo>
                  <a:pt x="8953" y="15822"/>
                  <a:pt x="8569" y="15008"/>
                  <a:pt x="8534" y="9790"/>
                </a:cubicBezTo>
                <a:lnTo>
                  <a:pt x="8514" y="6019"/>
                </a:lnTo>
                <a:lnTo>
                  <a:pt x="7264" y="5810"/>
                </a:lnTo>
                <a:lnTo>
                  <a:pt x="6008" y="5600"/>
                </a:lnTo>
                <a:close/>
                <a:moveTo>
                  <a:pt x="12622" y="5657"/>
                </a:moveTo>
                <a:lnTo>
                  <a:pt x="12459" y="9752"/>
                </a:lnTo>
                <a:cubicBezTo>
                  <a:pt x="12373" y="11994"/>
                  <a:pt x="12206" y="14533"/>
                  <a:pt x="12081" y="15410"/>
                </a:cubicBezTo>
                <a:cubicBezTo>
                  <a:pt x="11865" y="16931"/>
                  <a:pt x="11906" y="17001"/>
                  <a:pt x="13019" y="16990"/>
                </a:cubicBezTo>
                <a:cubicBezTo>
                  <a:pt x="13660" y="16985"/>
                  <a:pt x="14344" y="16691"/>
                  <a:pt x="14535" y="16343"/>
                </a:cubicBezTo>
                <a:cubicBezTo>
                  <a:pt x="14750" y="15952"/>
                  <a:pt x="15056" y="16031"/>
                  <a:pt x="15336" y="16533"/>
                </a:cubicBezTo>
                <a:cubicBezTo>
                  <a:pt x="15682" y="17153"/>
                  <a:pt x="15911" y="17131"/>
                  <a:pt x="16286" y="16457"/>
                </a:cubicBezTo>
                <a:cubicBezTo>
                  <a:pt x="16676" y="15758"/>
                  <a:pt x="16876" y="15755"/>
                  <a:pt x="17256" y="16438"/>
                </a:cubicBezTo>
                <a:cubicBezTo>
                  <a:pt x="17983" y="17742"/>
                  <a:pt x="18119" y="16707"/>
                  <a:pt x="17784" y="12400"/>
                </a:cubicBezTo>
                <a:cubicBezTo>
                  <a:pt x="17399" y="7460"/>
                  <a:pt x="16979" y="7397"/>
                  <a:pt x="16143" y="12133"/>
                </a:cubicBezTo>
                <a:cubicBezTo>
                  <a:pt x="15778" y="14203"/>
                  <a:pt x="15413" y="15496"/>
                  <a:pt x="15291" y="15143"/>
                </a:cubicBezTo>
                <a:cubicBezTo>
                  <a:pt x="15017" y="14358"/>
                  <a:pt x="14901" y="9778"/>
                  <a:pt x="15128" y="8724"/>
                </a:cubicBezTo>
                <a:cubicBezTo>
                  <a:pt x="15527" y="6869"/>
                  <a:pt x="15008" y="5657"/>
                  <a:pt x="13806" y="5657"/>
                </a:cubicBezTo>
                <a:lnTo>
                  <a:pt x="12622" y="5657"/>
                </a:lnTo>
                <a:close/>
                <a:moveTo>
                  <a:pt x="20108" y="8514"/>
                </a:moveTo>
                <a:cubicBezTo>
                  <a:pt x="19150" y="8514"/>
                  <a:pt x="19109" y="8670"/>
                  <a:pt x="18877" y="13638"/>
                </a:cubicBezTo>
                <a:cubicBezTo>
                  <a:pt x="18753" y="16309"/>
                  <a:pt x="18790" y="17010"/>
                  <a:pt x="19073" y="17010"/>
                </a:cubicBezTo>
                <a:cubicBezTo>
                  <a:pt x="19269" y="17010"/>
                  <a:pt x="19493" y="16343"/>
                  <a:pt x="19567" y="15524"/>
                </a:cubicBezTo>
                <a:cubicBezTo>
                  <a:pt x="19712" y="13928"/>
                  <a:pt x="20231" y="14283"/>
                  <a:pt x="20231" y="15981"/>
                </a:cubicBezTo>
                <a:cubicBezTo>
                  <a:pt x="20231" y="16598"/>
                  <a:pt x="20477" y="17010"/>
                  <a:pt x="20850" y="17010"/>
                </a:cubicBezTo>
                <a:cubicBezTo>
                  <a:pt x="21550" y="17010"/>
                  <a:pt x="21600" y="16518"/>
                  <a:pt x="21097" y="14610"/>
                </a:cubicBezTo>
                <a:cubicBezTo>
                  <a:pt x="20836" y="13621"/>
                  <a:pt x="20810" y="12902"/>
                  <a:pt x="20999" y="11886"/>
                </a:cubicBezTo>
                <a:cubicBezTo>
                  <a:pt x="21404" y="9713"/>
                  <a:pt x="21084" y="8514"/>
                  <a:pt x="20108" y="851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2" name="Shape 398">
            <a:extLst>
              <a:ext uri="{FF2B5EF4-FFF2-40B4-BE49-F238E27FC236}">
                <a16:creationId xmlns:a16="http://schemas.microsoft.com/office/drawing/2014/main" id="{82FA15B9-B374-CF4F-9E92-1A0297794884}"/>
              </a:ext>
            </a:extLst>
          </p:cNvPr>
          <p:cNvSpPr/>
          <p:nvPr/>
        </p:nvSpPr>
        <p:spPr>
          <a:xfrm>
            <a:off x="407702" y="1698703"/>
            <a:ext cx="1855877" cy="703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defTabSz="482186">
              <a:buSzPct val="100000"/>
              <a:buFont typeface="Times New Roman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1055">
                <a:latin typeface="Times New Roman"/>
                <a:ea typeface="Times New Roman"/>
                <a:cs typeface="Times New Roman"/>
                <a:sym typeface="Times New Roman"/>
              </a:rPr>
              <a:t>Asymmetric-energy e</a:t>
            </a:r>
            <a:r>
              <a:rPr sz="1055" baseline="30000"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sz="1055"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sz="1055" baseline="30000"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sz="1055">
                <a:latin typeface="Times New Roman"/>
                <a:ea typeface="Times New Roman"/>
                <a:cs typeface="Times New Roman"/>
                <a:sym typeface="Times New Roman"/>
              </a:rPr>
              <a:t> collider</a:t>
            </a:r>
          </a:p>
          <a:p>
            <a:pPr defTabSz="482186">
              <a:buSzPct val="100000"/>
              <a:buFont typeface="Times New Roman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1055">
                <a:latin typeface="Times New Roman"/>
                <a:ea typeface="Times New Roman"/>
                <a:cs typeface="Times New Roman"/>
                <a:sym typeface="Times New Roman"/>
              </a:rPr>
              <a:t> √s ∿</a:t>
            </a:r>
            <a:r>
              <a:rPr sz="633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sz="1055">
                <a:latin typeface="Times New Roman"/>
                <a:ea typeface="Times New Roman"/>
                <a:cs typeface="Times New Roman"/>
                <a:sym typeface="Times New Roman"/>
              </a:rPr>
              <a:t>10.6 GeV (ϒ(4S))</a:t>
            </a:r>
          </a:p>
          <a:p>
            <a:pPr defTabSz="482186">
              <a:buSzPct val="100000"/>
              <a:buFont typeface="Times New Roman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1055">
                <a:latin typeface="Times New Roman"/>
                <a:ea typeface="Times New Roman"/>
                <a:cs typeface="Times New Roman"/>
                <a:sym typeface="Times New Roman"/>
              </a:rPr>
              <a:t> βγ=0.425</a:t>
            </a:r>
          </a:p>
          <a:p>
            <a:pPr defTabSz="482186">
              <a:buSzPct val="100000"/>
              <a:buFont typeface="Times New Roman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1055">
                <a:latin typeface="Times New Roman"/>
                <a:ea typeface="Times New Roman"/>
                <a:cs typeface="Times New Roman"/>
                <a:sym typeface="Times New Roman"/>
              </a:rPr>
              <a:t> L ∿ 1 ab</a:t>
            </a:r>
            <a:r>
              <a:rPr sz="1055" baseline="31999">
                <a:latin typeface="Times New Roman"/>
                <a:ea typeface="Times New Roman"/>
                <a:cs typeface="Times New Roman"/>
                <a:sym typeface="Times New Roman"/>
              </a:rPr>
              <a:t>-1</a:t>
            </a:r>
          </a:p>
        </p:txBody>
      </p:sp>
      <p:pic>
        <p:nvPicPr>
          <p:cNvPr id="13" name="Immagine 400">
            <a:extLst>
              <a:ext uri="{FF2B5EF4-FFF2-40B4-BE49-F238E27FC236}">
                <a16:creationId xmlns:a16="http://schemas.microsoft.com/office/drawing/2014/main" id="{B1D68AE6-EDA5-5F44-B5C2-04C14F02DE6C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269223" y="1647943"/>
            <a:ext cx="2121248" cy="2489043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4" name="Immagine 401">
            <a:extLst>
              <a:ext uri="{FF2B5EF4-FFF2-40B4-BE49-F238E27FC236}">
                <a16:creationId xmlns:a16="http://schemas.microsoft.com/office/drawing/2014/main" id="{76426103-8A67-DD43-830A-A05279B50841}"/>
              </a:ext>
            </a:extLst>
          </p:cNvPr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251097" y="4187939"/>
            <a:ext cx="2121248" cy="2489042"/>
          </a:xfrm>
          <a:prstGeom prst="rect">
            <a:avLst/>
          </a:prstGeom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5" name="Shape 403">
            <a:extLst>
              <a:ext uri="{FF2B5EF4-FFF2-40B4-BE49-F238E27FC236}">
                <a16:creationId xmlns:a16="http://schemas.microsoft.com/office/drawing/2014/main" id="{7D7E159A-5DCB-234F-94B4-F4E6A3ECE191}"/>
              </a:ext>
            </a:extLst>
          </p:cNvPr>
          <p:cNvSpPr/>
          <p:nvPr/>
        </p:nvSpPr>
        <p:spPr>
          <a:xfrm>
            <a:off x="394664" y="5895625"/>
            <a:ext cx="1855877" cy="703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defTabSz="482186">
              <a:buSzPct val="100000"/>
              <a:buFont typeface="Times New Roman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1055">
                <a:latin typeface="Times New Roman"/>
                <a:ea typeface="Times New Roman"/>
                <a:cs typeface="Times New Roman"/>
                <a:sym typeface="Times New Roman"/>
              </a:rPr>
              <a:t>Asymmetric-energy e</a:t>
            </a:r>
            <a:r>
              <a:rPr sz="1055" baseline="30000">
                <a:latin typeface="Times New Roman"/>
                <a:ea typeface="Times New Roman"/>
                <a:cs typeface="Times New Roman"/>
                <a:sym typeface="Times New Roman"/>
              </a:rPr>
              <a:t>+</a:t>
            </a:r>
            <a:r>
              <a:rPr sz="1055"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sz="1055" baseline="30000"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sz="1055">
                <a:latin typeface="Times New Roman"/>
                <a:ea typeface="Times New Roman"/>
                <a:cs typeface="Times New Roman"/>
                <a:sym typeface="Times New Roman"/>
              </a:rPr>
              <a:t> collider</a:t>
            </a:r>
          </a:p>
          <a:p>
            <a:pPr defTabSz="482186">
              <a:buSzPct val="100000"/>
              <a:buFont typeface="Times New Roman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1055">
                <a:latin typeface="Times New Roman"/>
                <a:ea typeface="Times New Roman"/>
                <a:cs typeface="Times New Roman"/>
                <a:sym typeface="Times New Roman"/>
              </a:rPr>
              <a:t> √s ∿</a:t>
            </a:r>
            <a:r>
              <a:rPr sz="633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sz="1055">
                <a:latin typeface="Times New Roman"/>
                <a:ea typeface="Times New Roman"/>
                <a:cs typeface="Times New Roman"/>
                <a:sym typeface="Times New Roman"/>
              </a:rPr>
              <a:t>10.6 GeV  (ϒ(4S))</a:t>
            </a:r>
          </a:p>
          <a:p>
            <a:pPr defTabSz="482186">
              <a:buSzPct val="100000"/>
              <a:buFont typeface="Times New Roman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1055">
                <a:latin typeface="Times New Roman"/>
                <a:ea typeface="Times New Roman"/>
                <a:cs typeface="Times New Roman"/>
                <a:sym typeface="Times New Roman"/>
              </a:rPr>
              <a:t> βγ=0.65</a:t>
            </a:r>
          </a:p>
          <a:p>
            <a:pPr defTabSz="482186">
              <a:buSzPct val="100000"/>
              <a:buFont typeface="Times New Roman"/>
              <a:buChar char="•"/>
              <a:defRPr sz="2400">
                <a:latin typeface="Arial"/>
                <a:ea typeface="Arial"/>
                <a:cs typeface="Arial"/>
                <a:sym typeface="Arial"/>
              </a:defRPr>
            </a:pPr>
            <a:r>
              <a:rPr sz="1055">
                <a:latin typeface="Times New Roman"/>
                <a:ea typeface="Times New Roman"/>
                <a:cs typeface="Times New Roman"/>
                <a:sym typeface="Times New Roman"/>
              </a:rPr>
              <a:t> L ∿ 500 fb</a:t>
            </a:r>
            <a:r>
              <a:rPr sz="1055" baseline="31999">
                <a:latin typeface="Times New Roman"/>
                <a:ea typeface="Times New Roman"/>
                <a:cs typeface="Times New Roman"/>
                <a:sym typeface="Times New Roman"/>
              </a:rPr>
              <a:t>-1</a:t>
            </a:r>
          </a:p>
        </p:txBody>
      </p:sp>
      <p:sp>
        <p:nvSpPr>
          <p:cNvPr id="16" name="Shape 405">
            <a:extLst>
              <a:ext uri="{FF2B5EF4-FFF2-40B4-BE49-F238E27FC236}">
                <a16:creationId xmlns:a16="http://schemas.microsoft.com/office/drawing/2014/main" id="{679BEB67-9CF3-5A41-8E26-355D51F5C9E8}"/>
              </a:ext>
            </a:extLst>
          </p:cNvPr>
          <p:cNvSpPr/>
          <p:nvPr/>
        </p:nvSpPr>
        <p:spPr>
          <a:xfrm>
            <a:off x="817218" y="3859351"/>
            <a:ext cx="943768" cy="1840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defTabSz="482186">
              <a:defRPr sz="22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844">
                <a:latin typeface="Tekton Pro Bold"/>
                <a:ea typeface="Tekton Pro Bold"/>
                <a:cs typeface="Tekton Pro Bold"/>
                <a:sym typeface="Tekton Pro Bold"/>
              </a:rPr>
              <a:t>NIMA</a:t>
            </a:r>
            <a:r>
              <a:rPr sz="844" b="1">
                <a:latin typeface="Tekton Pro Bold"/>
                <a:ea typeface="Tekton Pro Bold"/>
                <a:cs typeface="Tekton Pro Bold"/>
                <a:sym typeface="Tekton Pro Bold"/>
              </a:rPr>
              <a:t>479</a:t>
            </a:r>
            <a:r>
              <a:rPr sz="844">
                <a:latin typeface="Tekton Pro Bold"/>
                <a:ea typeface="Tekton Pro Bold"/>
                <a:cs typeface="Tekton Pro Bold"/>
                <a:sym typeface="Tekton Pro Bold"/>
              </a:rPr>
              <a:t>,117(2002)</a:t>
            </a:r>
          </a:p>
        </p:txBody>
      </p:sp>
      <p:sp>
        <p:nvSpPr>
          <p:cNvPr id="17" name="Shape 406">
            <a:extLst>
              <a:ext uri="{FF2B5EF4-FFF2-40B4-BE49-F238E27FC236}">
                <a16:creationId xmlns:a16="http://schemas.microsoft.com/office/drawing/2014/main" id="{B0C366A3-C735-7A47-A62D-2979551CE28C}"/>
              </a:ext>
            </a:extLst>
          </p:cNvPr>
          <p:cNvSpPr/>
          <p:nvPr/>
        </p:nvSpPr>
        <p:spPr>
          <a:xfrm>
            <a:off x="843486" y="3555670"/>
            <a:ext cx="943768" cy="1840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defTabSz="482186">
              <a:defRPr sz="2200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844">
                <a:latin typeface="Tekton Pro Bold"/>
                <a:ea typeface="Tekton Pro Bold"/>
                <a:cs typeface="Tekton Pro Bold"/>
                <a:sym typeface="Tekton Pro Bold"/>
              </a:rPr>
              <a:t>NIMA</a:t>
            </a:r>
            <a:r>
              <a:rPr sz="844" b="1">
                <a:latin typeface="Tekton Pro Bold"/>
                <a:ea typeface="Tekton Pro Bold"/>
                <a:cs typeface="Tekton Pro Bold"/>
                <a:sym typeface="Tekton Pro Bold"/>
              </a:rPr>
              <a:t>729</a:t>
            </a:r>
            <a:r>
              <a:rPr sz="844">
                <a:latin typeface="Tekton Pro Bold"/>
                <a:ea typeface="Tekton Pro Bold"/>
                <a:cs typeface="Tekton Pro Bold"/>
                <a:sym typeface="Tekton Pro Bold"/>
              </a:rPr>
              <a:t>,615(2013)</a:t>
            </a:r>
          </a:p>
        </p:txBody>
      </p:sp>
      <p:pic>
        <p:nvPicPr>
          <p:cNvPr id="18" name="Picture 7" descr="lumi_belle.gif">
            <a:extLst>
              <a:ext uri="{FF2B5EF4-FFF2-40B4-BE49-F238E27FC236}">
                <a16:creationId xmlns:a16="http://schemas.microsoft.com/office/drawing/2014/main" id="{7302F03C-B9D8-E24D-9CA1-5C423A72AEF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362" y="4336583"/>
            <a:ext cx="2218911" cy="1451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85331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A48B3-775A-924C-9231-F2C22372E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87AEE-503C-9042-87C0-4BBE7D590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B5585C-3848-B24F-AA59-9281F9AA8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061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811" y="208099"/>
            <a:ext cx="8464378" cy="487490"/>
          </a:xfrm>
        </p:spPr>
        <p:txBody>
          <a:bodyPr>
            <a:normAutofit fontScale="90000"/>
          </a:bodyPr>
          <a:lstStyle/>
          <a:p>
            <a:r>
              <a:rPr lang="en-US" dirty="0"/>
              <a:t>Long history of </a:t>
            </a:r>
            <a:r>
              <a:rPr lang="en-US" dirty="0" err="1"/>
              <a:t>e+e</a:t>
            </a:r>
            <a:r>
              <a:rPr lang="en-US" dirty="0"/>
              <a:t>- colliders: First generation for FF measurements</a:t>
            </a:r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2906" y="4293673"/>
            <a:ext cx="2841094" cy="215569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F3A92-C4E7-8A41-98F7-27BF148A9592}" type="slidenum">
              <a:rPr lang="en-US" smtClean="0"/>
              <a:t>31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 txBox="1">
                <a:spLocks/>
              </p:cNvSpPr>
              <p:nvPr/>
            </p:nvSpPr>
            <p:spPr>
              <a:xfrm>
                <a:off x="-339009" y="1404443"/>
                <a:ext cx="4225996" cy="49180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77500" lnSpcReduction="2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1"/>
                <a:r>
                  <a:rPr lang="en-US" dirty="0">
                    <a:sym typeface="Wingdings"/>
                  </a:rPr>
                  <a:t>DESY:</a:t>
                </a:r>
              </a:p>
              <a:p>
                <a:pPr lvl="2"/>
                <a:r>
                  <a:rPr lang="en-US" dirty="0"/>
                  <a:t>DORIS I (3-5) DORIS II (7-10 </a:t>
                </a:r>
                <a:r>
                  <a:rPr lang="en-US" dirty="0" err="1"/>
                  <a:t>GeV</a:t>
                </a:r>
                <a:r>
                  <a:rPr lang="en-US" dirty="0"/>
                  <a:t>) </a:t>
                </a:r>
              </a:p>
              <a:p>
                <a:pPr lvl="2"/>
                <a:r>
                  <a:rPr lang="en-US" dirty="0"/>
                  <a:t>PETRA 14-46 </a:t>
                </a:r>
                <a:r>
                  <a:rPr lang="en-US" dirty="0" err="1"/>
                  <a:t>GeV</a:t>
                </a:r>
                <a:r>
                  <a:rPr lang="en-US" dirty="0"/>
                  <a:t> (1978-86)  : TASSO (34pb</a:t>
                </a:r>
                <a:r>
                  <a:rPr lang="en-US" baseline="30000" dirty="0"/>
                  <a:t>-1</a:t>
                </a:r>
                <a:r>
                  <a:rPr lang="en-US" dirty="0"/>
                  <a:t> (34/44 </a:t>
                </a:r>
                <a:r>
                  <a:rPr lang="en-US" dirty="0" err="1"/>
                  <a:t>GeV</a:t>
                </a:r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SLAC:</a:t>
                </a:r>
              </a:p>
              <a:p>
                <a:pPr lvl="2"/>
                <a:r>
                  <a:rPr lang="en-US" dirty="0"/>
                  <a:t>PEP@29GeV 1980-1990 (TPC 140 pb</a:t>
                </a:r>
                <a:r>
                  <a:rPr lang="en-US" baseline="30000" dirty="0"/>
                  <a:t>-1)</a:t>
                </a:r>
                <a:r>
                  <a:rPr lang="en-US" dirty="0"/>
                  <a:t>, HRS, MARK I</a:t>
                </a:r>
              </a:p>
              <a:p>
                <a:pPr lvl="1"/>
                <a:r>
                  <a:rPr lang="en-US" dirty="0"/>
                  <a:t>KEK:</a:t>
                </a:r>
              </a:p>
              <a:p>
                <a:pPr lvl="2"/>
                <a:r>
                  <a:rPr lang="en-US" dirty="0"/>
                  <a:t>Tristan @ 50-64 : TOPAZ, AMY (278pb</a:t>
                </a:r>
                <a:r>
                  <a:rPr lang="en-US" baseline="30000" dirty="0"/>
                  <a:t>-1</a:t>
                </a:r>
                <a:r>
                  <a:rPr lang="en-US" dirty="0"/>
                  <a:t>)</a:t>
                </a:r>
              </a:p>
              <a:p>
                <a:pPr lvl="1"/>
                <a:r>
                  <a:rPr lang="en-US" dirty="0"/>
                  <a:t>SLC @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en-US" dirty="0"/>
                  <a:t> (20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SLD+MARK II @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en-US" dirty="0"/>
                  <a:t> (500k </a:t>
                </a:r>
                <a:r>
                  <a:rPr lang="en-US" dirty="0" err="1"/>
                  <a:t>evts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𝑍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𝑞𝑞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), long polarized</a:t>
                </a:r>
              </a:p>
              <a:p>
                <a:pPr lvl="1"/>
                <a:r>
                  <a:rPr lang="en-US" dirty="0"/>
                  <a:t>LEP I : 160pb</a:t>
                </a:r>
                <a:r>
                  <a:rPr lang="en-US" baseline="30000" dirty="0"/>
                  <a:t>-1</a:t>
                </a:r>
                <a:r>
                  <a:rPr lang="en-US" dirty="0"/>
                  <a:t>, LEP-II 700pb</a:t>
                </a:r>
                <a:r>
                  <a:rPr lang="en-US" baseline="30000" dirty="0"/>
                  <a:t>-1</a:t>
                </a:r>
              </a:p>
              <a:p>
                <a:pPr lvl="2"/>
                <a:r>
                  <a:rPr lang="en-US" dirty="0"/>
                  <a:t>~50x SLC</a:t>
                </a:r>
              </a:p>
              <a:p>
                <a:pPr lvl="1"/>
                <a:endParaRPr lang="en-US" dirty="0"/>
              </a:p>
              <a:p>
                <a:pPr lvl="2"/>
                <a:endParaRPr lang="en-US" dirty="0"/>
              </a:p>
              <a:p>
                <a:pPr lvl="1"/>
                <a:endParaRPr lang="en-US" dirty="0">
                  <a:sym typeface="Wingdings"/>
                </a:endParaRPr>
              </a:p>
              <a:p>
                <a:pPr lvl="1"/>
                <a:endParaRPr lang="en-US" dirty="0">
                  <a:sym typeface="Wingdings"/>
                </a:endParaRP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39009" y="1404443"/>
                <a:ext cx="4225996" cy="4918021"/>
              </a:xfrm>
              <a:prstGeom prst="rect">
                <a:avLst/>
              </a:prstGeom>
              <a:blipFill>
                <a:blip r:embed="rId3"/>
                <a:stretch>
                  <a:fillRect t="-2062" r="-3293" b="-12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8829" y="1467697"/>
            <a:ext cx="2929597" cy="21171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5814" y="3745887"/>
            <a:ext cx="2658265" cy="1868738"/>
          </a:xfrm>
          <a:prstGeom prst="rect">
            <a:avLst/>
          </a:prstGeom>
        </p:spPr>
      </p:pic>
      <p:pic>
        <p:nvPicPr>
          <p:cNvPr id="9" name="Content Placeholder 4"/>
          <p:cNvPicPr>
            <a:picLocks noChangeAspect="1"/>
          </p:cNvPicPr>
          <p:nvPr/>
        </p:nvPicPr>
        <p:blipFill rotWithShape="1">
          <a:blip r:embed="rId6"/>
          <a:srcRect l="92" r="1821"/>
          <a:stretch/>
        </p:blipFill>
        <p:spPr>
          <a:xfrm>
            <a:off x="6668426" y="1227441"/>
            <a:ext cx="2303947" cy="306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146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Study?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e</a:t>
            </a:r>
            <a:r>
              <a:rPr lang="en-US" baseline="30000" dirty="0" err="1"/>
              <a:t>+</a:t>
            </a:r>
            <a:r>
              <a:rPr lang="en-US" dirty="0" err="1"/>
              <a:t>e</a:t>
            </a:r>
            <a:r>
              <a:rPr lang="en-US" baseline="30000" dirty="0"/>
              <a:t>-</a:t>
            </a:r>
            <a:r>
              <a:rPr lang="en-US" dirty="0"/>
              <a:t> cleanest way to access FFs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B factories </a:t>
            </a:r>
          </a:p>
          <a:p>
            <a:pPr lvl="1"/>
            <a:r>
              <a:rPr lang="en-US" dirty="0"/>
              <a:t>close in energy to SIDIS (100 GeV</a:t>
            </a:r>
            <a:r>
              <a:rPr lang="en-US" baseline="30000" dirty="0"/>
              <a:t>2</a:t>
            </a:r>
            <a:r>
              <a:rPr lang="en-US" dirty="0"/>
              <a:t> </a:t>
            </a:r>
            <a:r>
              <a:rPr lang="en-US" dirty="0" err="1"/>
              <a:t>vs</a:t>
            </a:r>
            <a:r>
              <a:rPr lang="en-US" dirty="0"/>
              <a:t> 2-3 GeV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Large integrated </a:t>
            </a:r>
            <a:r>
              <a:rPr lang="en-US" dirty="0" err="1"/>
              <a:t>lumi</a:t>
            </a:r>
            <a:r>
              <a:rPr lang="en-US" dirty="0"/>
              <a:t>!, high z reach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42" name="Slide Number Placeholder 1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7CB40-1ABD-2644-BAA6-97E92F816F67}" type="slidenum">
              <a:rPr lang="en-US" smtClean="0"/>
              <a:t>32</a:t>
            </a:fld>
            <a:endParaRPr lang="en-US"/>
          </a:p>
        </p:txBody>
      </p:sp>
      <p:sp>
        <p:nvSpPr>
          <p:cNvPr id="82" name="Rectangle 25"/>
          <p:cNvSpPr>
            <a:spLocks/>
          </p:cNvSpPr>
          <p:nvPr/>
        </p:nvSpPr>
        <p:spPr bwMode="auto">
          <a:xfrm>
            <a:off x="7155058" y="5735150"/>
            <a:ext cx="331788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solidFill>
                  <a:srgbClr val="DA77FE"/>
                </a:solidFill>
                <a:latin typeface="Noteworthy Light" charset="0"/>
                <a:ea typeface="ＭＳ Ｐゴシック" charset="0"/>
                <a:cs typeface="Noteworthy Light" charset="0"/>
                <a:sym typeface="Noteworthy Light" charset="0"/>
              </a:rPr>
              <a:t>h</a:t>
            </a:r>
          </a:p>
        </p:txBody>
      </p:sp>
      <p:sp>
        <p:nvSpPr>
          <p:cNvPr id="83" name="Rectangle 25"/>
          <p:cNvSpPr>
            <a:spLocks/>
          </p:cNvSpPr>
          <p:nvPr/>
        </p:nvSpPr>
        <p:spPr bwMode="auto">
          <a:xfrm>
            <a:off x="9912350" y="4829625"/>
            <a:ext cx="331788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solidFill>
                  <a:srgbClr val="DA77FE"/>
                </a:solidFill>
                <a:latin typeface="Noteworthy Light" charset="0"/>
                <a:ea typeface="ＭＳ Ｐゴシック" charset="0"/>
                <a:cs typeface="Noteworthy Light" charset="0"/>
                <a:sym typeface="Noteworthy Light" charset="0"/>
              </a:rPr>
              <a:t>h</a:t>
            </a:r>
          </a:p>
        </p:txBody>
      </p:sp>
      <p:grpSp>
        <p:nvGrpSpPr>
          <p:cNvPr id="104" name="Group 103"/>
          <p:cNvGrpSpPr/>
          <p:nvPr/>
        </p:nvGrpSpPr>
        <p:grpSpPr>
          <a:xfrm>
            <a:off x="491152" y="2228579"/>
            <a:ext cx="3512369" cy="1806270"/>
            <a:chOff x="574853" y="1859921"/>
            <a:chExt cx="3773895" cy="2066746"/>
          </a:xfrm>
        </p:grpSpPr>
        <p:sp>
          <p:nvSpPr>
            <p:cNvPr id="105" name="Text Box 8"/>
            <p:cNvSpPr txBox="1">
              <a:spLocks noChangeArrowheads="1"/>
            </p:cNvSpPr>
            <p:nvPr/>
          </p:nvSpPr>
          <p:spPr bwMode="auto">
            <a:xfrm>
              <a:off x="1725791" y="3154875"/>
              <a:ext cx="282575" cy="30480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 type="none" w="lg" len="lg"/>
            </a:ln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atin typeface="Arial Unicode MS" pitchFamily="34" charset="-128"/>
                </a:rPr>
                <a:t>q</a:t>
              </a:r>
            </a:p>
          </p:txBody>
        </p:sp>
        <p:grpSp>
          <p:nvGrpSpPr>
            <p:cNvPr id="106" name="Group 9"/>
            <p:cNvGrpSpPr>
              <a:grpSpLocks/>
            </p:cNvGrpSpPr>
            <p:nvPr/>
          </p:nvGrpSpPr>
          <p:grpSpPr bwMode="auto">
            <a:xfrm rot="5186896">
              <a:off x="2681962" y="3423732"/>
              <a:ext cx="460375" cy="461963"/>
              <a:chOff x="2348" y="2571"/>
              <a:chExt cx="290" cy="291"/>
            </a:xfrm>
          </p:grpSpPr>
          <p:sp>
            <p:nvSpPr>
              <p:cNvPr id="134" name="Line 10"/>
              <p:cNvSpPr>
                <a:spLocks noChangeShapeType="1"/>
              </p:cNvSpPr>
              <p:nvPr/>
            </p:nvSpPr>
            <p:spPr bwMode="auto">
              <a:xfrm flipV="1">
                <a:off x="2348" y="2571"/>
                <a:ext cx="72" cy="29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>
                <a:spAutoFit/>
              </a:bodyPr>
              <a:lstStyle/>
              <a:p>
                <a:endParaRPr lang="en-US" dirty="0"/>
              </a:p>
            </p:txBody>
          </p:sp>
          <p:grpSp>
            <p:nvGrpSpPr>
              <p:cNvPr id="135" name="Group 11"/>
              <p:cNvGrpSpPr>
                <a:grpSpLocks/>
              </p:cNvGrpSpPr>
              <p:nvPr/>
            </p:nvGrpSpPr>
            <p:grpSpPr bwMode="auto">
              <a:xfrm>
                <a:off x="2348" y="2595"/>
                <a:ext cx="290" cy="267"/>
                <a:chOff x="2348" y="2595"/>
                <a:chExt cx="290" cy="267"/>
              </a:xfrm>
            </p:grpSpPr>
            <p:sp>
              <p:nvSpPr>
                <p:cNvPr id="136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2348" y="2595"/>
                  <a:ext cx="169" cy="26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sm" len="med"/>
                </a:ln>
              </p:spPr>
              <p:txBody>
                <a:bodyPr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7" name="Line 13"/>
                <p:cNvSpPr>
                  <a:spLocks noChangeShapeType="1"/>
                </p:cNvSpPr>
                <p:nvPr/>
              </p:nvSpPr>
              <p:spPr bwMode="auto">
                <a:xfrm flipV="1">
                  <a:off x="2348" y="2644"/>
                  <a:ext cx="217" cy="21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sm" len="med"/>
                </a:ln>
              </p:spPr>
              <p:txBody>
                <a:bodyPr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38" name="Line 14"/>
                <p:cNvSpPr>
                  <a:spLocks noChangeShapeType="1"/>
                </p:cNvSpPr>
                <p:nvPr/>
              </p:nvSpPr>
              <p:spPr bwMode="auto">
                <a:xfrm flipV="1">
                  <a:off x="2348" y="2716"/>
                  <a:ext cx="290" cy="14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sm" len="med"/>
                </a:ln>
              </p:spPr>
              <p:txBody>
                <a:bodyPr>
                  <a:spAutoFit/>
                </a:bodyPr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107" name="Line 15"/>
            <p:cNvSpPr>
              <a:spLocks noChangeShapeType="1"/>
            </p:cNvSpPr>
            <p:nvPr/>
          </p:nvSpPr>
          <p:spPr bwMode="auto">
            <a:xfrm>
              <a:off x="1870253" y="2938975"/>
              <a:ext cx="433388" cy="360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grpSp>
          <p:nvGrpSpPr>
            <p:cNvPr id="108" name="Group 16"/>
            <p:cNvGrpSpPr>
              <a:grpSpLocks/>
            </p:cNvGrpSpPr>
            <p:nvPr/>
          </p:nvGrpSpPr>
          <p:grpSpPr bwMode="auto">
            <a:xfrm>
              <a:off x="1797228" y="2291275"/>
              <a:ext cx="282575" cy="304800"/>
              <a:chOff x="4649" y="1162"/>
              <a:chExt cx="178" cy="192"/>
            </a:xfrm>
          </p:grpSpPr>
          <p:sp>
            <p:nvSpPr>
              <p:cNvPr id="132" name="Text Box 17"/>
              <p:cNvSpPr txBox="1">
                <a:spLocks noChangeArrowheads="1"/>
              </p:cNvSpPr>
              <p:nvPr/>
            </p:nvSpPr>
            <p:spPr bwMode="auto">
              <a:xfrm>
                <a:off x="4649" y="1162"/>
                <a:ext cx="178" cy="192"/>
              </a:xfrm>
              <a:prstGeom prst="rect">
                <a:avLst/>
              </a:prstGeom>
              <a:noFill/>
              <a:ln w="38100">
                <a:noFill/>
                <a:miter lim="800000"/>
                <a:headEnd/>
                <a:tailEnd type="none" w="lg" len="lg"/>
              </a:ln>
            </p:spPr>
            <p:txBody>
              <a:bodyPr wrap="none">
                <a:spAutoFit/>
              </a:bodyPr>
              <a:lstStyle/>
              <a:p>
                <a:r>
                  <a:rPr lang="en-US" sz="1400" b="1" dirty="0">
                    <a:latin typeface="Arial Unicode MS" pitchFamily="34" charset="-128"/>
                  </a:rPr>
                  <a:t>q</a:t>
                </a:r>
              </a:p>
            </p:txBody>
          </p:sp>
          <p:sp>
            <p:nvSpPr>
              <p:cNvPr id="133" name="Line 18"/>
              <p:cNvSpPr>
                <a:spLocks noChangeShapeType="1"/>
              </p:cNvSpPr>
              <p:nvPr/>
            </p:nvSpPr>
            <p:spPr bwMode="auto">
              <a:xfrm>
                <a:off x="4694" y="1207"/>
                <a:ext cx="9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</p:grpSp>
        <p:grpSp>
          <p:nvGrpSpPr>
            <p:cNvPr id="109" name="Group 19"/>
            <p:cNvGrpSpPr>
              <a:grpSpLocks/>
            </p:cNvGrpSpPr>
            <p:nvPr/>
          </p:nvGrpSpPr>
          <p:grpSpPr bwMode="auto">
            <a:xfrm>
              <a:off x="1097141" y="2796100"/>
              <a:ext cx="715962" cy="144462"/>
              <a:chOff x="751" y="2637"/>
              <a:chExt cx="1435" cy="321"/>
            </a:xfrm>
          </p:grpSpPr>
          <p:sp>
            <p:nvSpPr>
              <p:cNvPr id="127" name="Freeform 20"/>
              <p:cNvSpPr>
                <a:spLocks/>
              </p:cNvSpPr>
              <p:nvPr/>
            </p:nvSpPr>
            <p:spPr bwMode="auto">
              <a:xfrm>
                <a:off x="751" y="2661"/>
                <a:ext cx="370" cy="297"/>
              </a:xfrm>
              <a:custGeom>
                <a:avLst/>
                <a:gdLst>
                  <a:gd name="T0" fmla="*/ 0 w 370"/>
                  <a:gd name="T1" fmla="*/ 185 h 297"/>
                  <a:gd name="T2" fmla="*/ 51 w 370"/>
                  <a:gd name="T3" fmla="*/ 72 h 297"/>
                  <a:gd name="T4" fmla="*/ 70 w 370"/>
                  <a:gd name="T5" fmla="*/ 19 h 297"/>
                  <a:gd name="T6" fmla="*/ 94 w 370"/>
                  <a:gd name="T7" fmla="*/ 0 h 297"/>
                  <a:gd name="T8" fmla="*/ 127 w 370"/>
                  <a:gd name="T9" fmla="*/ 7 h 297"/>
                  <a:gd name="T10" fmla="*/ 183 w 370"/>
                  <a:gd name="T11" fmla="*/ 161 h 297"/>
                  <a:gd name="T12" fmla="*/ 190 w 370"/>
                  <a:gd name="T13" fmla="*/ 189 h 297"/>
                  <a:gd name="T14" fmla="*/ 247 w 370"/>
                  <a:gd name="T15" fmla="*/ 297 h 297"/>
                  <a:gd name="T16" fmla="*/ 303 w 370"/>
                  <a:gd name="T17" fmla="*/ 278 h 297"/>
                  <a:gd name="T18" fmla="*/ 331 w 370"/>
                  <a:gd name="T19" fmla="*/ 225 h 297"/>
                  <a:gd name="T20" fmla="*/ 346 w 370"/>
                  <a:gd name="T21" fmla="*/ 204 h 297"/>
                  <a:gd name="T22" fmla="*/ 358 w 370"/>
                  <a:gd name="T23" fmla="*/ 177 h 297"/>
                  <a:gd name="T24" fmla="*/ 370 w 370"/>
                  <a:gd name="T25" fmla="*/ 149 h 29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70"/>
                  <a:gd name="T40" fmla="*/ 0 h 297"/>
                  <a:gd name="T41" fmla="*/ 370 w 370"/>
                  <a:gd name="T42" fmla="*/ 297 h 29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70" h="297">
                    <a:moveTo>
                      <a:pt x="0" y="185"/>
                    </a:moveTo>
                    <a:cubicBezTo>
                      <a:pt x="16" y="147"/>
                      <a:pt x="38" y="111"/>
                      <a:pt x="51" y="72"/>
                    </a:cubicBezTo>
                    <a:cubicBezTo>
                      <a:pt x="57" y="55"/>
                      <a:pt x="59" y="34"/>
                      <a:pt x="70" y="19"/>
                    </a:cubicBezTo>
                    <a:cubicBezTo>
                      <a:pt x="73" y="8"/>
                      <a:pt x="83" y="3"/>
                      <a:pt x="94" y="0"/>
                    </a:cubicBezTo>
                    <a:cubicBezTo>
                      <a:pt x="108" y="2"/>
                      <a:pt x="115" y="3"/>
                      <a:pt x="127" y="7"/>
                    </a:cubicBezTo>
                    <a:cubicBezTo>
                      <a:pt x="175" y="49"/>
                      <a:pt x="162" y="106"/>
                      <a:pt x="183" y="161"/>
                    </a:cubicBezTo>
                    <a:cubicBezTo>
                      <a:pt x="185" y="172"/>
                      <a:pt x="186" y="179"/>
                      <a:pt x="190" y="189"/>
                    </a:cubicBezTo>
                    <a:cubicBezTo>
                      <a:pt x="197" y="233"/>
                      <a:pt x="196" y="282"/>
                      <a:pt x="247" y="297"/>
                    </a:cubicBezTo>
                    <a:cubicBezTo>
                      <a:pt x="282" y="295"/>
                      <a:pt x="281" y="297"/>
                      <a:pt x="303" y="278"/>
                    </a:cubicBezTo>
                    <a:cubicBezTo>
                      <a:pt x="308" y="261"/>
                      <a:pt x="321" y="239"/>
                      <a:pt x="331" y="225"/>
                    </a:cubicBezTo>
                    <a:cubicBezTo>
                      <a:pt x="336" y="218"/>
                      <a:pt x="346" y="204"/>
                      <a:pt x="346" y="204"/>
                    </a:cubicBezTo>
                    <a:cubicBezTo>
                      <a:pt x="348" y="193"/>
                      <a:pt x="352" y="186"/>
                      <a:pt x="358" y="177"/>
                    </a:cubicBezTo>
                    <a:cubicBezTo>
                      <a:pt x="361" y="167"/>
                      <a:pt x="364" y="157"/>
                      <a:pt x="370" y="14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grpSp>
            <p:nvGrpSpPr>
              <p:cNvPr id="128" name="Group 21"/>
              <p:cNvGrpSpPr>
                <a:grpSpLocks/>
              </p:cNvGrpSpPr>
              <p:nvPr/>
            </p:nvGrpSpPr>
            <p:grpSpPr bwMode="auto">
              <a:xfrm>
                <a:off x="1114" y="2637"/>
                <a:ext cx="1072" cy="304"/>
                <a:chOff x="1114" y="2637"/>
                <a:chExt cx="1072" cy="304"/>
              </a:xfrm>
            </p:grpSpPr>
            <p:sp>
              <p:nvSpPr>
                <p:cNvPr id="129" name="Freeform 22"/>
                <p:cNvSpPr>
                  <a:spLocks/>
                </p:cNvSpPr>
                <p:nvPr/>
              </p:nvSpPr>
              <p:spPr bwMode="auto">
                <a:xfrm>
                  <a:off x="1470" y="2637"/>
                  <a:ext cx="370" cy="297"/>
                </a:xfrm>
                <a:custGeom>
                  <a:avLst/>
                  <a:gdLst>
                    <a:gd name="T0" fmla="*/ 0 w 370"/>
                    <a:gd name="T1" fmla="*/ 185 h 297"/>
                    <a:gd name="T2" fmla="*/ 51 w 370"/>
                    <a:gd name="T3" fmla="*/ 72 h 297"/>
                    <a:gd name="T4" fmla="*/ 70 w 370"/>
                    <a:gd name="T5" fmla="*/ 19 h 297"/>
                    <a:gd name="T6" fmla="*/ 94 w 370"/>
                    <a:gd name="T7" fmla="*/ 0 h 297"/>
                    <a:gd name="T8" fmla="*/ 127 w 370"/>
                    <a:gd name="T9" fmla="*/ 7 h 297"/>
                    <a:gd name="T10" fmla="*/ 183 w 370"/>
                    <a:gd name="T11" fmla="*/ 161 h 297"/>
                    <a:gd name="T12" fmla="*/ 190 w 370"/>
                    <a:gd name="T13" fmla="*/ 189 h 297"/>
                    <a:gd name="T14" fmla="*/ 247 w 370"/>
                    <a:gd name="T15" fmla="*/ 297 h 297"/>
                    <a:gd name="T16" fmla="*/ 303 w 370"/>
                    <a:gd name="T17" fmla="*/ 278 h 297"/>
                    <a:gd name="T18" fmla="*/ 331 w 370"/>
                    <a:gd name="T19" fmla="*/ 225 h 297"/>
                    <a:gd name="T20" fmla="*/ 346 w 370"/>
                    <a:gd name="T21" fmla="*/ 204 h 297"/>
                    <a:gd name="T22" fmla="*/ 358 w 370"/>
                    <a:gd name="T23" fmla="*/ 177 h 297"/>
                    <a:gd name="T24" fmla="*/ 370 w 370"/>
                    <a:gd name="T25" fmla="*/ 149 h 297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70"/>
                    <a:gd name="T40" fmla="*/ 0 h 297"/>
                    <a:gd name="T41" fmla="*/ 370 w 370"/>
                    <a:gd name="T42" fmla="*/ 297 h 297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70" h="297">
                      <a:moveTo>
                        <a:pt x="0" y="185"/>
                      </a:moveTo>
                      <a:cubicBezTo>
                        <a:pt x="16" y="147"/>
                        <a:pt x="38" y="111"/>
                        <a:pt x="51" y="72"/>
                      </a:cubicBezTo>
                      <a:cubicBezTo>
                        <a:pt x="57" y="55"/>
                        <a:pt x="59" y="34"/>
                        <a:pt x="70" y="19"/>
                      </a:cubicBezTo>
                      <a:cubicBezTo>
                        <a:pt x="73" y="8"/>
                        <a:pt x="83" y="3"/>
                        <a:pt x="94" y="0"/>
                      </a:cubicBezTo>
                      <a:cubicBezTo>
                        <a:pt x="108" y="2"/>
                        <a:pt x="115" y="3"/>
                        <a:pt x="127" y="7"/>
                      </a:cubicBezTo>
                      <a:cubicBezTo>
                        <a:pt x="175" y="49"/>
                        <a:pt x="162" y="106"/>
                        <a:pt x="183" y="161"/>
                      </a:cubicBezTo>
                      <a:cubicBezTo>
                        <a:pt x="185" y="172"/>
                        <a:pt x="186" y="179"/>
                        <a:pt x="190" y="189"/>
                      </a:cubicBezTo>
                      <a:cubicBezTo>
                        <a:pt x="197" y="233"/>
                        <a:pt x="196" y="282"/>
                        <a:pt x="247" y="297"/>
                      </a:cubicBezTo>
                      <a:cubicBezTo>
                        <a:pt x="282" y="295"/>
                        <a:pt x="281" y="297"/>
                        <a:pt x="303" y="278"/>
                      </a:cubicBezTo>
                      <a:cubicBezTo>
                        <a:pt x="308" y="261"/>
                        <a:pt x="321" y="239"/>
                        <a:pt x="331" y="225"/>
                      </a:cubicBezTo>
                      <a:cubicBezTo>
                        <a:pt x="336" y="218"/>
                        <a:pt x="346" y="204"/>
                        <a:pt x="346" y="204"/>
                      </a:cubicBezTo>
                      <a:cubicBezTo>
                        <a:pt x="348" y="193"/>
                        <a:pt x="352" y="186"/>
                        <a:pt x="358" y="177"/>
                      </a:cubicBezTo>
                      <a:cubicBezTo>
                        <a:pt x="361" y="167"/>
                        <a:pt x="364" y="157"/>
                        <a:pt x="370" y="149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30" name="Freeform 23"/>
                <p:cNvSpPr>
                  <a:spLocks/>
                </p:cNvSpPr>
                <p:nvPr/>
              </p:nvSpPr>
              <p:spPr bwMode="auto">
                <a:xfrm>
                  <a:off x="1114" y="2637"/>
                  <a:ext cx="370" cy="297"/>
                </a:xfrm>
                <a:custGeom>
                  <a:avLst/>
                  <a:gdLst>
                    <a:gd name="T0" fmla="*/ 0 w 370"/>
                    <a:gd name="T1" fmla="*/ 185 h 297"/>
                    <a:gd name="T2" fmla="*/ 51 w 370"/>
                    <a:gd name="T3" fmla="*/ 72 h 297"/>
                    <a:gd name="T4" fmla="*/ 70 w 370"/>
                    <a:gd name="T5" fmla="*/ 19 h 297"/>
                    <a:gd name="T6" fmla="*/ 94 w 370"/>
                    <a:gd name="T7" fmla="*/ 0 h 297"/>
                    <a:gd name="T8" fmla="*/ 127 w 370"/>
                    <a:gd name="T9" fmla="*/ 7 h 297"/>
                    <a:gd name="T10" fmla="*/ 183 w 370"/>
                    <a:gd name="T11" fmla="*/ 161 h 297"/>
                    <a:gd name="T12" fmla="*/ 190 w 370"/>
                    <a:gd name="T13" fmla="*/ 189 h 297"/>
                    <a:gd name="T14" fmla="*/ 247 w 370"/>
                    <a:gd name="T15" fmla="*/ 297 h 297"/>
                    <a:gd name="T16" fmla="*/ 303 w 370"/>
                    <a:gd name="T17" fmla="*/ 278 h 297"/>
                    <a:gd name="T18" fmla="*/ 331 w 370"/>
                    <a:gd name="T19" fmla="*/ 225 h 297"/>
                    <a:gd name="T20" fmla="*/ 346 w 370"/>
                    <a:gd name="T21" fmla="*/ 204 h 297"/>
                    <a:gd name="T22" fmla="*/ 358 w 370"/>
                    <a:gd name="T23" fmla="*/ 177 h 297"/>
                    <a:gd name="T24" fmla="*/ 370 w 370"/>
                    <a:gd name="T25" fmla="*/ 149 h 297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70"/>
                    <a:gd name="T40" fmla="*/ 0 h 297"/>
                    <a:gd name="T41" fmla="*/ 370 w 370"/>
                    <a:gd name="T42" fmla="*/ 297 h 297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70" h="297">
                      <a:moveTo>
                        <a:pt x="0" y="185"/>
                      </a:moveTo>
                      <a:cubicBezTo>
                        <a:pt x="16" y="147"/>
                        <a:pt x="38" y="111"/>
                        <a:pt x="51" y="72"/>
                      </a:cubicBezTo>
                      <a:cubicBezTo>
                        <a:pt x="57" y="55"/>
                        <a:pt x="59" y="34"/>
                        <a:pt x="70" y="19"/>
                      </a:cubicBezTo>
                      <a:cubicBezTo>
                        <a:pt x="73" y="8"/>
                        <a:pt x="83" y="3"/>
                        <a:pt x="94" y="0"/>
                      </a:cubicBezTo>
                      <a:cubicBezTo>
                        <a:pt x="108" y="2"/>
                        <a:pt x="115" y="3"/>
                        <a:pt x="127" y="7"/>
                      </a:cubicBezTo>
                      <a:cubicBezTo>
                        <a:pt x="175" y="49"/>
                        <a:pt x="162" y="106"/>
                        <a:pt x="183" y="161"/>
                      </a:cubicBezTo>
                      <a:cubicBezTo>
                        <a:pt x="185" y="172"/>
                        <a:pt x="186" y="179"/>
                        <a:pt x="190" y="189"/>
                      </a:cubicBezTo>
                      <a:cubicBezTo>
                        <a:pt x="197" y="233"/>
                        <a:pt x="196" y="282"/>
                        <a:pt x="247" y="297"/>
                      </a:cubicBezTo>
                      <a:cubicBezTo>
                        <a:pt x="282" y="295"/>
                        <a:pt x="281" y="297"/>
                        <a:pt x="303" y="278"/>
                      </a:cubicBezTo>
                      <a:cubicBezTo>
                        <a:pt x="308" y="261"/>
                        <a:pt x="321" y="239"/>
                        <a:pt x="331" y="225"/>
                      </a:cubicBezTo>
                      <a:cubicBezTo>
                        <a:pt x="336" y="218"/>
                        <a:pt x="346" y="204"/>
                        <a:pt x="346" y="204"/>
                      </a:cubicBezTo>
                      <a:cubicBezTo>
                        <a:pt x="348" y="193"/>
                        <a:pt x="352" y="186"/>
                        <a:pt x="358" y="177"/>
                      </a:cubicBezTo>
                      <a:cubicBezTo>
                        <a:pt x="361" y="167"/>
                        <a:pt x="364" y="157"/>
                        <a:pt x="370" y="149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  <p:sp>
              <p:nvSpPr>
                <p:cNvPr id="131" name="Freeform 24"/>
                <p:cNvSpPr>
                  <a:spLocks/>
                </p:cNvSpPr>
                <p:nvPr/>
              </p:nvSpPr>
              <p:spPr bwMode="auto">
                <a:xfrm>
                  <a:off x="1816" y="2644"/>
                  <a:ext cx="370" cy="297"/>
                </a:xfrm>
                <a:custGeom>
                  <a:avLst/>
                  <a:gdLst>
                    <a:gd name="T0" fmla="*/ 0 w 370"/>
                    <a:gd name="T1" fmla="*/ 185 h 297"/>
                    <a:gd name="T2" fmla="*/ 51 w 370"/>
                    <a:gd name="T3" fmla="*/ 72 h 297"/>
                    <a:gd name="T4" fmla="*/ 70 w 370"/>
                    <a:gd name="T5" fmla="*/ 19 h 297"/>
                    <a:gd name="T6" fmla="*/ 94 w 370"/>
                    <a:gd name="T7" fmla="*/ 0 h 297"/>
                    <a:gd name="T8" fmla="*/ 127 w 370"/>
                    <a:gd name="T9" fmla="*/ 7 h 297"/>
                    <a:gd name="T10" fmla="*/ 183 w 370"/>
                    <a:gd name="T11" fmla="*/ 161 h 297"/>
                    <a:gd name="T12" fmla="*/ 190 w 370"/>
                    <a:gd name="T13" fmla="*/ 189 h 297"/>
                    <a:gd name="T14" fmla="*/ 247 w 370"/>
                    <a:gd name="T15" fmla="*/ 297 h 297"/>
                    <a:gd name="T16" fmla="*/ 303 w 370"/>
                    <a:gd name="T17" fmla="*/ 278 h 297"/>
                    <a:gd name="T18" fmla="*/ 331 w 370"/>
                    <a:gd name="T19" fmla="*/ 225 h 297"/>
                    <a:gd name="T20" fmla="*/ 346 w 370"/>
                    <a:gd name="T21" fmla="*/ 204 h 297"/>
                    <a:gd name="T22" fmla="*/ 358 w 370"/>
                    <a:gd name="T23" fmla="*/ 177 h 297"/>
                    <a:gd name="T24" fmla="*/ 370 w 370"/>
                    <a:gd name="T25" fmla="*/ 149 h 297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370"/>
                    <a:gd name="T40" fmla="*/ 0 h 297"/>
                    <a:gd name="T41" fmla="*/ 370 w 370"/>
                    <a:gd name="T42" fmla="*/ 297 h 297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370" h="297">
                      <a:moveTo>
                        <a:pt x="0" y="185"/>
                      </a:moveTo>
                      <a:cubicBezTo>
                        <a:pt x="16" y="147"/>
                        <a:pt x="38" y="111"/>
                        <a:pt x="51" y="72"/>
                      </a:cubicBezTo>
                      <a:cubicBezTo>
                        <a:pt x="57" y="55"/>
                        <a:pt x="59" y="34"/>
                        <a:pt x="70" y="19"/>
                      </a:cubicBezTo>
                      <a:cubicBezTo>
                        <a:pt x="73" y="8"/>
                        <a:pt x="83" y="3"/>
                        <a:pt x="94" y="0"/>
                      </a:cubicBezTo>
                      <a:cubicBezTo>
                        <a:pt x="108" y="2"/>
                        <a:pt x="115" y="3"/>
                        <a:pt x="127" y="7"/>
                      </a:cubicBezTo>
                      <a:cubicBezTo>
                        <a:pt x="175" y="49"/>
                        <a:pt x="162" y="106"/>
                        <a:pt x="183" y="161"/>
                      </a:cubicBezTo>
                      <a:cubicBezTo>
                        <a:pt x="185" y="172"/>
                        <a:pt x="186" y="179"/>
                        <a:pt x="190" y="189"/>
                      </a:cubicBezTo>
                      <a:cubicBezTo>
                        <a:pt x="197" y="233"/>
                        <a:pt x="196" y="282"/>
                        <a:pt x="247" y="297"/>
                      </a:cubicBezTo>
                      <a:cubicBezTo>
                        <a:pt x="282" y="295"/>
                        <a:pt x="281" y="297"/>
                        <a:pt x="303" y="278"/>
                      </a:cubicBezTo>
                      <a:cubicBezTo>
                        <a:pt x="308" y="261"/>
                        <a:pt x="321" y="239"/>
                        <a:pt x="331" y="225"/>
                      </a:cubicBezTo>
                      <a:cubicBezTo>
                        <a:pt x="336" y="218"/>
                        <a:pt x="346" y="204"/>
                        <a:pt x="346" y="204"/>
                      </a:cubicBezTo>
                      <a:cubicBezTo>
                        <a:pt x="348" y="193"/>
                        <a:pt x="352" y="186"/>
                        <a:pt x="358" y="177"/>
                      </a:cubicBezTo>
                      <a:cubicBezTo>
                        <a:pt x="361" y="167"/>
                        <a:pt x="364" y="157"/>
                        <a:pt x="370" y="149"/>
                      </a:cubicBez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110" name="Text Box 25"/>
            <p:cNvSpPr txBox="1">
              <a:spLocks noChangeArrowheads="1"/>
            </p:cNvSpPr>
            <p:nvPr/>
          </p:nvSpPr>
          <p:spPr bwMode="auto">
            <a:xfrm>
              <a:off x="1092378" y="2435737"/>
              <a:ext cx="574675" cy="34766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lnSpc>
                  <a:spcPct val="93000"/>
                </a:lnSpc>
                <a:spcBef>
                  <a:spcPct val="50000"/>
                </a:spcBef>
                <a:buClr>
                  <a:srgbClr val="000000"/>
                </a:buClr>
                <a:buSzPct val="100000"/>
                <a:buFont typeface="Arial" charset="0"/>
                <a:buNone/>
              </a:pPr>
              <a:r>
                <a:rPr lang="de-DE" dirty="0" err="1">
                  <a:latin typeface="Times New Roman" pitchFamily="18" charset="0"/>
                  <a:ea typeface="MS Mincho" pitchFamily="49" charset="-128"/>
                </a:rPr>
                <a:t>γ</a:t>
              </a:r>
              <a:r>
                <a:rPr lang="de-DE" dirty="0">
                  <a:latin typeface="Times New Roman" pitchFamily="18" charset="0"/>
                  <a:ea typeface="MS Mincho" pitchFamily="49" charset="-128"/>
                </a:rPr>
                <a:t>*</a:t>
              </a:r>
            </a:p>
          </p:txBody>
        </p:sp>
        <p:grpSp>
          <p:nvGrpSpPr>
            <p:cNvPr id="111" name="Group 27"/>
            <p:cNvGrpSpPr>
              <a:grpSpLocks/>
            </p:cNvGrpSpPr>
            <p:nvPr/>
          </p:nvGrpSpPr>
          <p:grpSpPr bwMode="auto">
            <a:xfrm rot="1108424">
              <a:off x="2724414" y="1920958"/>
              <a:ext cx="460375" cy="461963"/>
              <a:chOff x="2348" y="2571"/>
              <a:chExt cx="290" cy="291"/>
            </a:xfrm>
          </p:grpSpPr>
          <p:sp>
            <p:nvSpPr>
              <p:cNvPr id="122" name="Line 28"/>
              <p:cNvSpPr>
                <a:spLocks noChangeShapeType="1"/>
              </p:cNvSpPr>
              <p:nvPr/>
            </p:nvSpPr>
            <p:spPr bwMode="auto">
              <a:xfrm flipV="1">
                <a:off x="2348" y="2571"/>
                <a:ext cx="72" cy="291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sm" len="med"/>
              </a:ln>
            </p:spPr>
            <p:txBody>
              <a:bodyPr>
                <a:spAutoFit/>
              </a:bodyPr>
              <a:lstStyle/>
              <a:p>
                <a:endParaRPr lang="en-US" dirty="0"/>
              </a:p>
            </p:txBody>
          </p:sp>
          <p:grpSp>
            <p:nvGrpSpPr>
              <p:cNvPr id="123" name="Group 29"/>
              <p:cNvGrpSpPr>
                <a:grpSpLocks/>
              </p:cNvGrpSpPr>
              <p:nvPr/>
            </p:nvGrpSpPr>
            <p:grpSpPr bwMode="auto">
              <a:xfrm>
                <a:off x="2348" y="2595"/>
                <a:ext cx="290" cy="267"/>
                <a:chOff x="2348" y="2595"/>
                <a:chExt cx="290" cy="267"/>
              </a:xfrm>
            </p:grpSpPr>
            <p:sp>
              <p:nvSpPr>
                <p:cNvPr id="124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2348" y="2595"/>
                  <a:ext cx="169" cy="267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sm" len="med"/>
                </a:ln>
              </p:spPr>
              <p:txBody>
                <a:bodyPr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5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2348" y="2644"/>
                  <a:ext cx="217" cy="21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sm" len="med"/>
                </a:ln>
              </p:spPr>
              <p:txBody>
                <a:bodyPr>
                  <a:spAutoFit/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6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2348" y="2716"/>
                  <a:ext cx="290" cy="146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sm" len="med"/>
                </a:ln>
              </p:spPr>
              <p:txBody>
                <a:bodyPr>
                  <a:spAutoFit/>
                </a:bodyPr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112" name="Line 33"/>
            <p:cNvSpPr>
              <a:spLocks noChangeShapeType="1"/>
            </p:cNvSpPr>
            <p:nvPr/>
          </p:nvSpPr>
          <p:spPr bwMode="auto">
            <a:xfrm flipH="1">
              <a:off x="1884540" y="2507994"/>
              <a:ext cx="418504" cy="2896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3" name="TextBox 55"/>
            <p:cNvSpPr txBox="1">
              <a:spLocks noChangeArrowheads="1"/>
            </p:cNvSpPr>
            <p:nvPr/>
          </p:nvSpPr>
          <p:spPr bwMode="auto">
            <a:xfrm>
              <a:off x="3023125" y="3588113"/>
              <a:ext cx="1205086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1600" dirty="0"/>
                <a:t>Hadron </a:t>
              </a:r>
            </a:p>
          </p:txBody>
        </p:sp>
        <p:sp>
          <p:nvSpPr>
            <p:cNvPr id="114" name="Text Box 2"/>
            <p:cNvSpPr txBox="1">
              <a:spLocks noChangeArrowheads="1"/>
            </p:cNvSpPr>
            <p:nvPr/>
          </p:nvSpPr>
          <p:spPr bwMode="auto">
            <a:xfrm>
              <a:off x="718844" y="2290853"/>
              <a:ext cx="333375" cy="30480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 type="none" w="lg" len="lg"/>
            </a:ln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atin typeface="Arial Unicode MS" pitchFamily="34" charset="-128"/>
                </a:rPr>
                <a:t>e</a:t>
              </a:r>
              <a:r>
                <a:rPr lang="en-US" b="1" baseline="30000" dirty="0">
                  <a:latin typeface="Arial Unicode MS" pitchFamily="34" charset="-128"/>
                </a:rPr>
                <a:t>-</a:t>
              </a:r>
            </a:p>
          </p:txBody>
        </p:sp>
        <p:sp>
          <p:nvSpPr>
            <p:cNvPr id="115" name="Text Box 3"/>
            <p:cNvSpPr txBox="1">
              <a:spLocks noChangeArrowheads="1"/>
            </p:cNvSpPr>
            <p:nvPr/>
          </p:nvSpPr>
          <p:spPr bwMode="auto">
            <a:xfrm>
              <a:off x="718844" y="3082941"/>
              <a:ext cx="371475" cy="30480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 type="none" w="lg" len="lg"/>
            </a:ln>
          </p:spPr>
          <p:txBody>
            <a:bodyPr wrap="none">
              <a:spAutoFit/>
            </a:bodyPr>
            <a:lstStyle/>
            <a:p>
              <a:r>
                <a:rPr lang="en-US" sz="1400" b="1" dirty="0">
                  <a:latin typeface="Arial Unicode MS" pitchFamily="34" charset="-128"/>
                </a:rPr>
                <a:t>e</a:t>
              </a:r>
              <a:r>
                <a:rPr lang="en-US" b="1" baseline="30000" dirty="0">
                  <a:latin typeface="Arial Unicode MS" pitchFamily="34" charset="-128"/>
                </a:rPr>
                <a:t>+</a:t>
              </a:r>
            </a:p>
          </p:txBody>
        </p:sp>
        <p:sp>
          <p:nvSpPr>
            <p:cNvPr id="116" name="Line 4"/>
            <p:cNvSpPr>
              <a:spLocks noChangeShapeType="1"/>
            </p:cNvSpPr>
            <p:nvPr/>
          </p:nvSpPr>
          <p:spPr bwMode="auto">
            <a:xfrm flipH="1">
              <a:off x="574853" y="2910400"/>
              <a:ext cx="512763" cy="2889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7" name="Line 5"/>
            <p:cNvSpPr>
              <a:spLocks noChangeShapeType="1"/>
            </p:cNvSpPr>
            <p:nvPr/>
          </p:nvSpPr>
          <p:spPr bwMode="auto">
            <a:xfrm>
              <a:off x="646291" y="2434150"/>
              <a:ext cx="433387" cy="360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3239149" y="1859921"/>
              <a:ext cx="11095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hadronic jet</a:t>
              </a:r>
            </a:p>
          </p:txBody>
        </p:sp>
        <p:graphicFrame>
          <p:nvGraphicFramePr>
            <p:cNvPr id="119" name="Object 48"/>
            <p:cNvGraphicFramePr>
              <a:graphicFrameLocks noChangeAspect="1"/>
            </p:cNvGraphicFramePr>
            <p:nvPr/>
          </p:nvGraphicFramePr>
          <p:xfrm>
            <a:off x="2735093" y="2868033"/>
            <a:ext cx="1098550" cy="430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55" name="Equation" r:id="rId3" imgW="647640" imgH="253800" progId="Equation.3">
                    <p:embed/>
                  </p:oleObj>
                </mc:Choice>
                <mc:Fallback>
                  <p:oleObj name="Equation" r:id="rId3" imgW="647640" imgH="253800" progId="Equation.3">
                    <p:embed/>
                    <p:pic>
                      <p:nvPicPr>
                        <p:cNvPr id="119" name="Object 4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5093" y="2868033"/>
                          <a:ext cx="1098550" cy="4302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0" name="Oval 119"/>
            <p:cNvSpPr/>
            <p:nvPr/>
          </p:nvSpPr>
          <p:spPr bwMode="auto">
            <a:xfrm rot="1932798">
              <a:off x="2303045" y="3084057"/>
              <a:ext cx="360040" cy="648072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1" name="Oval 120"/>
            <p:cNvSpPr/>
            <p:nvPr/>
          </p:nvSpPr>
          <p:spPr bwMode="auto">
            <a:xfrm rot="19837964">
              <a:off x="2294806" y="2050579"/>
              <a:ext cx="360040" cy="648072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320" y="1365424"/>
            <a:ext cx="3513538" cy="301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" name="TextBox 139"/>
          <p:cNvSpPr txBox="1"/>
          <p:nvPr/>
        </p:nvSpPr>
        <p:spPr>
          <a:xfrm>
            <a:off x="8200646" y="1906667"/>
            <a:ext cx="24121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Symbol" pitchFamily="18" charset="2"/>
              </a:rPr>
              <a:t>p</a:t>
            </a:r>
          </a:p>
        </p:txBody>
      </p:sp>
      <p:pic>
        <p:nvPicPr>
          <p:cNvPr id="141" name="Picture 7" descr="lumi_belle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915" y="4415154"/>
            <a:ext cx="3472943" cy="2272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69721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02593" y="852691"/>
            <a:ext cx="5915025" cy="745629"/>
          </a:xfrm>
        </p:spPr>
        <p:txBody>
          <a:bodyPr>
            <a:normAutofit fontScale="90000"/>
          </a:bodyPr>
          <a:lstStyle/>
          <a:p>
            <a:r>
              <a:rPr kumimoji="1" lang="en-US" altLang="zh-CN" dirty="0"/>
              <a:t>Observables in </a:t>
            </a:r>
            <a:r>
              <a:rPr kumimoji="1" lang="en-US" altLang="zh-CN" dirty="0">
                <a:latin typeface="Symbol" charset="2"/>
                <a:ea typeface="Symbol" charset="2"/>
                <a:cs typeface="Symbol" charset="2"/>
              </a:rPr>
              <a:t>L</a:t>
            </a:r>
            <a:r>
              <a:rPr kumimoji="1" lang="en-US" altLang="zh-CN" dirty="0"/>
              <a:t> </a:t>
            </a:r>
            <a:r>
              <a:rPr kumimoji="1" lang="en-US" altLang="zh-CN" dirty="0" err="1"/>
              <a:t>Restframe</a:t>
            </a:r>
            <a:endParaRPr kumimoji="1"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/>
              <p:cNvSpPr>
                <a:spLocks noGrp="1"/>
              </p:cNvSpPr>
              <p:nvPr>
                <p:ph idx="1"/>
              </p:nvPr>
            </p:nvSpPr>
            <p:spPr>
              <a:xfrm>
                <a:off x="1257933" y="4027050"/>
                <a:ext cx="4845985" cy="1795590"/>
              </a:xfrm>
            </p:spPr>
            <p:txBody>
              <a:bodyPr>
                <a:noAutofit/>
              </a:bodyPr>
              <a:lstStyle/>
              <a:p>
                <a:r>
                  <a:rPr lang="en-US" altLang="zh-CN" sz="1181" dirty="0"/>
                  <a:t>Self-analyzing decay leads to polarization dependent distribution</a:t>
                </a:r>
                <a:br>
                  <a:rPr lang="en-US" altLang="zh-CN" sz="1181" dirty="0"/>
                </a:br>
                <a:br>
                  <a:rPr lang="en-US" altLang="zh-CN" sz="1181" dirty="0"/>
                </a:br>
                <a:br>
                  <a:rPr lang="en-US" altLang="zh-CN" sz="1181" dirty="0"/>
                </a:br>
                <a:endParaRPr lang="en-US" altLang="zh-CN" sz="1181" dirty="0"/>
              </a:p>
              <a:p>
                <a:r>
                  <a:rPr lang="en-US" altLang="zh-CN" sz="1181" dirty="0"/>
                  <a:t>where </a:t>
                </a:r>
                <a14:m>
                  <m:oMath xmlns:m="http://schemas.openxmlformats.org/officeDocument/2006/math">
                    <m:r>
                      <a:rPr lang="en-US" altLang="zh-CN" sz="1181" i="1">
                        <a:latin typeface="Cambria Math" charset="0"/>
                      </a:rPr>
                      <m:t>𝛼</m:t>
                    </m:r>
                  </m:oMath>
                </a14:m>
                <a:r>
                  <a:rPr lang="en-US" altLang="zh-CN" sz="1181" dirty="0"/>
                  <a:t> is the decay parameter: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18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181" i="1">
                            <a:latin typeface="Cambria Math" charset="0"/>
                          </a:rPr>
                          <m:t>𝛼</m:t>
                        </m:r>
                      </m:e>
                      <m:sub>
                        <m:r>
                          <a:rPr lang="en-US" altLang="zh-CN" sz="1181" i="1">
                            <a:latin typeface="Cambria Math" charset="0"/>
                          </a:rPr>
                          <m:t>+</m:t>
                        </m:r>
                      </m:sub>
                    </m:sSub>
                  </m:oMath>
                </a14:m>
                <a:r>
                  <a:rPr lang="en-US" altLang="zh-CN" sz="1181" dirty="0"/>
                  <a:t>=0.642</a:t>
                </a:r>
                <a14:m>
                  <m:oMath xmlns:m="http://schemas.openxmlformats.org/officeDocument/2006/math">
                    <m:r>
                      <a:rPr lang="en-US" altLang="zh-CN" sz="1181">
                        <a:latin typeface="Cambria Math" charset="0"/>
                      </a:rPr>
                      <m:t> </m:t>
                    </m:r>
                    <m:r>
                      <a:rPr lang="en-US" altLang="zh-CN" sz="1181" i="1">
                        <a:latin typeface="Cambria Math" charset="0"/>
                      </a:rPr>
                      <m:t>±</m:t>
                    </m:r>
                  </m:oMath>
                </a14:m>
                <a:r>
                  <a:rPr lang="en-US" altLang="zh-CN" sz="1181" dirty="0"/>
                  <a:t> 0.013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181">
                        <a:latin typeface="Cambria Math" charset="0"/>
                      </a:rPr>
                      <m:t>Λ</m:t>
                    </m:r>
                  </m:oMath>
                </a14:m>
                <a:r>
                  <a:rPr lang="en-US" altLang="zh-CN" sz="1181" dirty="0"/>
                  <a:t> and </a:t>
                </a:r>
                <a:br>
                  <a:rPr lang="en-US" altLang="zh-CN" sz="1181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18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181" i="1">
                            <a:latin typeface="Cambria Math" charset="0"/>
                          </a:rPr>
                          <m:t>𝛼</m:t>
                        </m:r>
                      </m:e>
                      <m:sub>
                        <m:r>
                          <a:rPr lang="en-US" altLang="zh-CN" sz="1181" i="1">
                            <a:latin typeface="Cambria Math" charset="0"/>
                          </a:rPr>
                          <m:t>−</m:t>
                        </m:r>
                      </m:sub>
                    </m:sSub>
                  </m:oMath>
                </a14:m>
                <a:r>
                  <a:rPr lang="en-US" altLang="zh-CN" sz="1181" dirty="0"/>
                  <a:t>=</a:t>
                </a:r>
                <a:r>
                  <a:rPr lang="en-US" altLang="zh-CN" sz="1500" b="1" dirty="0">
                    <a:solidFill>
                      <a:srgbClr val="FF0000"/>
                    </a:solidFill>
                  </a:rPr>
                  <a:t>-</a:t>
                </a:r>
                <a:r>
                  <a:rPr lang="en-US" altLang="zh-CN" sz="1181" dirty="0"/>
                  <a:t>0.71 </a:t>
                </a:r>
                <a14:m>
                  <m:oMath xmlns:m="http://schemas.openxmlformats.org/officeDocument/2006/math">
                    <m:r>
                      <a:rPr lang="en-US" altLang="zh-CN" sz="1181" i="1">
                        <a:latin typeface="Cambria Math" charset="0"/>
                      </a:rPr>
                      <m:t>± </m:t>
                    </m:r>
                  </m:oMath>
                </a14:m>
                <a:r>
                  <a:rPr lang="en-US" altLang="zh-CN" sz="1181" dirty="0"/>
                  <a:t>0.08 for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1181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1181">
                            <a:latin typeface="Cambria Math" charset="0"/>
                          </a:rPr>
                          <m:t>Λ</m:t>
                        </m:r>
                      </m:e>
                    </m:acc>
                  </m:oMath>
                </a14:m>
                <a:r>
                  <a:rPr kumimoji="1" lang="en-US" altLang="zh-CN" sz="1181" dirty="0"/>
                  <a:t> (PDG).</a:t>
                </a:r>
              </a:p>
              <a:p>
                <a:r>
                  <a:rPr kumimoji="1" lang="en-US" altLang="zh-CN" sz="1181" dirty="0"/>
                  <a:t>T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1181">
                        <a:latin typeface="Cambria Math" charset="0"/>
                      </a:rPr>
                      <m:t>he</m:t>
                    </m:r>
                    <m:r>
                      <a:rPr kumimoji="1" lang="en-US" altLang="zh-CN" sz="1181">
                        <a:latin typeface="Cambria Math" charset="0"/>
                      </a:rPr>
                      <m:t> </m:t>
                    </m:r>
                    <m:sSub>
                      <m:sSubPr>
                        <m:ctrlPr>
                          <a:rPr kumimoji="1" lang="en-US" altLang="zh-CN" sz="118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1181" i="1">
                            <a:latin typeface="Cambria Math" charset="0"/>
                          </a:rPr>
                          <m:t>𝑝</m:t>
                        </m:r>
                      </m:e>
                      <m:sub>
                        <m:r>
                          <m:rPr>
                            <m:sty m:val="p"/>
                          </m:rPr>
                          <a:rPr kumimoji="1" lang="en-US" altLang="zh-CN" sz="1181">
                            <a:latin typeface="Cambria Math" charset="0"/>
                          </a:rPr>
                          <m:t>t</m:t>
                        </m:r>
                      </m:sub>
                    </m:sSub>
                  </m:oMath>
                </a14:m>
                <a:r>
                  <a:rPr kumimoji="1" lang="en-US" altLang="zh-CN" sz="1181" dirty="0"/>
                  <a:t> is measured as the transverse momentum 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181">
                        <a:latin typeface="Cambria Math" charset="0"/>
                      </a:rPr>
                      <m:t>Λ</m:t>
                    </m:r>
                  </m:oMath>
                </a14:m>
                <a:r>
                  <a:rPr lang="en-US" altLang="zh-CN" sz="1181" dirty="0"/>
                  <a:t> relative to the </a:t>
                </a:r>
                <a:r>
                  <a:rPr lang="en-US" altLang="zh-CN" sz="1181" b="1" dirty="0"/>
                  <a:t>thrust axis</a:t>
                </a:r>
              </a:p>
            </p:txBody>
          </p:sp>
        </mc:Choice>
        <mc:Fallback xmlns="">
          <p:sp>
            <p:nvSpPr>
              <p:cNvPr id="3" name="内容占位符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57933" y="4027050"/>
                <a:ext cx="4845985" cy="1795590"/>
              </a:xfrm>
              <a:blipFill>
                <a:blip r:embed="rId2"/>
                <a:stretch>
                  <a:fillRect t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幻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C69F5-E9A6-9448-A7CF-F04DE3C2E5A3}" type="slidenum">
              <a:rPr kumimoji="1" lang="zh-CN" altLang="en-US" smtClean="0"/>
              <a:t>33</a:t>
            </a:fld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083" y="1986732"/>
            <a:ext cx="4431347" cy="18185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998" y="4294539"/>
            <a:ext cx="1899118" cy="4705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2318530" y="3484359"/>
                <a:ext cx="1548181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200" b="1" i="1">
                        <a:solidFill>
                          <a:srgbClr val="0070C0"/>
                        </a:solidFill>
                        <a:latin typeface="Cambria Math" charset="0"/>
                      </a:rPr>
                      <m:t>𝚲</m:t>
                    </m:r>
                  </m:oMath>
                </a14:m>
                <a:r>
                  <a:rPr lang="en-US" altLang="zh-CN" sz="1200" b="1" dirty="0">
                    <a:solidFill>
                      <a:srgbClr val="0070C0"/>
                    </a:solidFill>
                  </a:rPr>
                  <a:t> production plane</a:t>
                </a:r>
                <a:endParaRPr lang="zh-CN" altLang="en-US" sz="1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8530" y="3484359"/>
                <a:ext cx="1548181" cy="276999"/>
              </a:xfrm>
              <a:prstGeom prst="rect">
                <a:avLst/>
              </a:prstGeom>
              <a:blipFill>
                <a:blip r:embed="rId5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082082" y="2065162"/>
                <a:ext cx="2644378" cy="4154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altLang="zh-CN" sz="105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050" i="1">
                            <a:latin typeface="Cambria Math" charset="0"/>
                          </a:rPr>
                          <m:t>𝑛</m:t>
                        </m:r>
                      </m:e>
                    </m:acc>
                  </m:oMath>
                </a14:m>
                <a:r>
                  <a:rPr lang="en-US" altLang="zh-CN" sz="1050" dirty="0"/>
                  <a:t> is perpendicular to the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050">
                        <a:latin typeface="Cambria Math" charset="0"/>
                      </a:rPr>
                      <m:t>Λ</m:t>
                    </m:r>
                  </m:oMath>
                </a14:m>
                <a:r>
                  <a:rPr lang="en-US" altLang="zh-CN" sz="1050" dirty="0"/>
                  <a:t> production plane.</a:t>
                </a:r>
              </a:p>
              <a:p>
                <a:endParaRPr lang="en-US" sz="105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2082" y="2065162"/>
                <a:ext cx="2644378" cy="4154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8" descr="belle_jets_dihadro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677" y="4184806"/>
            <a:ext cx="1872425" cy="140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774729" y="3748541"/>
            <a:ext cx="738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/>
              <a:t>thrust axis</a:t>
            </a:r>
            <a:r>
              <a:rPr lang="en-US" altLang="zh-CN" sz="900" dirty="0"/>
              <a:t> 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557764" y="3956291"/>
            <a:ext cx="586178" cy="60435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5322" y="1733831"/>
            <a:ext cx="1636379" cy="1955447"/>
          </a:xfrm>
          <a:prstGeom prst="rect">
            <a:avLst/>
          </a:prstGeom>
        </p:spPr>
      </p:pic>
      <p:pic>
        <p:nvPicPr>
          <p:cNvPr id="16" name="图片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39570" y="4552634"/>
            <a:ext cx="1056728" cy="6862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4"/>
              <p:cNvSpPr txBox="1"/>
              <p:nvPr/>
            </p:nvSpPr>
            <p:spPr>
              <a:xfrm>
                <a:off x="7583062" y="3834632"/>
                <a:ext cx="1520897" cy="251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1" lang="en-US" altLang="zh-CN" sz="1013">
                        <a:latin typeface="Cambria Math" charset="0"/>
                      </a:rPr>
                      <m:t>Λ</m:t>
                    </m:r>
                  </m:oMath>
                </a14:m>
                <a:r>
                  <a:rPr kumimoji="1" lang="en-US" altLang="zh-CN" sz="1013" dirty="0"/>
                  <a:t>(uds); </a:t>
                </a:r>
                <a14:m>
                  <m:oMath xmlns:m="http://schemas.openxmlformats.org/officeDocument/2006/math">
                    <m:r>
                      <a:rPr kumimoji="1" lang="en-US" altLang="zh-CN" sz="1013" i="1">
                        <a:latin typeface="Cambria Math" charset="0"/>
                      </a:rPr>
                      <m:t> </m:t>
                    </m:r>
                    <m:sSup>
                      <m:sSupPr>
                        <m:ctrlPr>
                          <a:rPr kumimoji="1" lang="en-US" altLang="zh-CN" sz="1013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013" i="1">
                            <a:latin typeface="Cambria Math" charset="0"/>
                          </a:rPr>
                          <m:t>𝜋</m:t>
                        </m:r>
                      </m:e>
                      <m:sup>
                        <m:r>
                          <a:rPr kumimoji="1" lang="en-US" altLang="zh-CN" sz="1013" i="1">
                            <a:latin typeface="Cambria Math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1013" dirty="0"/>
                  <a:t>(u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zh-CN" sz="1013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1013" i="1">
                            <a:latin typeface="Cambria Math" charset="0"/>
                          </a:rPr>
                          <m:t>𝑑</m:t>
                        </m:r>
                      </m:e>
                    </m:acc>
                  </m:oMath>
                </a14:m>
                <a:r>
                  <a:rPr kumimoji="1" lang="en-US" altLang="zh-CN" sz="1013" dirty="0"/>
                  <a:t>);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013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1013" i="1">
                            <a:latin typeface="Cambria Math" charset="0"/>
                          </a:rPr>
                          <m:t>𝐾</m:t>
                        </m:r>
                      </m:e>
                      <m:sup>
                        <m:r>
                          <a:rPr kumimoji="1" lang="en-US" altLang="zh-CN" sz="1013" i="1">
                            <a:latin typeface="Cambria Math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1013" i="1">
                        <a:latin typeface="Cambria Math" charset="0"/>
                      </a:rPr>
                      <m:t> </m:t>
                    </m:r>
                  </m:oMath>
                </a14:m>
                <a:r>
                  <a:rPr kumimoji="1" lang="en-US" altLang="zh-CN" sz="1013" dirty="0"/>
                  <a:t>(u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kumimoji="1" lang="en-US" altLang="zh-CN" sz="1013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sz="1013" i="1">
                            <a:latin typeface="Cambria Math" charset="0"/>
                          </a:rPr>
                          <m:t>𝑠</m:t>
                        </m:r>
                      </m:e>
                    </m:acc>
                  </m:oMath>
                </a14:m>
                <a:r>
                  <a:rPr kumimoji="1" lang="en-US" altLang="zh-CN" sz="1013" dirty="0"/>
                  <a:t>)</a:t>
                </a:r>
                <a:endParaRPr kumimoji="1" lang="zh-CN" altLang="en-US" sz="1013" dirty="0"/>
              </a:p>
            </p:txBody>
          </p:sp>
        </mc:Choice>
        <mc:Fallback xmlns="">
          <p:sp>
            <p:nvSpPr>
              <p:cNvPr id="17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3062" y="3834632"/>
                <a:ext cx="1520897" cy="251672"/>
              </a:xfrm>
              <a:prstGeom prst="rect">
                <a:avLst/>
              </a:prstGeom>
              <a:blipFill>
                <a:blip r:embed="rId10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58035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468263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dirty="0"/>
              <a:t>Long history of </a:t>
            </a:r>
            <a:r>
              <a:rPr lang="en-US" dirty="0" err="1"/>
              <a:t>e+e</a:t>
            </a:r>
            <a:r>
              <a:rPr lang="en-US" dirty="0"/>
              <a:t>- colliders: First generation for FF measurements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F3A92-C4E7-8A41-98F7-27BF148A9592}" type="slidenum">
              <a:rPr lang="en-US" smtClean="0"/>
              <a:t>34</a:t>
            </a:fld>
            <a:endParaRPr lang="en-US"/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14573" b="14573"/>
          <a:stretch>
            <a:fillRect/>
          </a:stretch>
        </p:blipFill>
        <p:spPr>
          <a:xfrm flipH="1">
            <a:off x="6501496" y="4409121"/>
            <a:ext cx="2642504" cy="1805375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-317218" y="1403757"/>
            <a:ext cx="4225996" cy="491802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>
                <a:sym typeface="Wingdings"/>
              </a:rPr>
              <a:t>X-section below </a:t>
            </a:r>
            <a:r>
              <a:rPr lang="en-US" dirty="0"/>
              <a:t>M</a:t>
            </a:r>
            <a:r>
              <a:rPr lang="en-US" baseline="-25000" dirty="0"/>
              <a:t>Z0</a:t>
            </a:r>
            <a:endParaRPr lang="en-US" dirty="0">
              <a:sym typeface="Wingdings"/>
            </a:endParaRPr>
          </a:p>
          <a:p>
            <a:pPr lvl="1"/>
            <a:r>
              <a:rPr lang="en-US" dirty="0">
                <a:sym typeface="Wingdings"/>
              </a:rPr>
              <a:t>DESY:</a:t>
            </a:r>
          </a:p>
          <a:p>
            <a:pPr lvl="2"/>
            <a:r>
              <a:rPr lang="en-US" dirty="0"/>
              <a:t>DORIS I (3-5) DORIS II (7-10 </a:t>
            </a:r>
            <a:r>
              <a:rPr lang="en-US" dirty="0" err="1"/>
              <a:t>GeV</a:t>
            </a:r>
            <a:r>
              <a:rPr lang="en-US" dirty="0"/>
              <a:t>) </a:t>
            </a:r>
          </a:p>
          <a:p>
            <a:pPr lvl="2"/>
            <a:r>
              <a:rPr lang="en-US" dirty="0"/>
              <a:t>PETRA 14-46 </a:t>
            </a:r>
            <a:r>
              <a:rPr lang="en-US" dirty="0" err="1"/>
              <a:t>GeV</a:t>
            </a:r>
            <a:r>
              <a:rPr lang="en-US" dirty="0"/>
              <a:t> (1978-86)  : TASSO (34pb</a:t>
            </a:r>
            <a:r>
              <a:rPr lang="en-US" baseline="30000" dirty="0"/>
              <a:t>-1</a:t>
            </a:r>
            <a:r>
              <a:rPr lang="en-US" dirty="0"/>
              <a:t> (34/44 </a:t>
            </a:r>
            <a:r>
              <a:rPr lang="en-US" dirty="0" err="1"/>
              <a:t>GeV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SLAC:</a:t>
            </a:r>
          </a:p>
          <a:p>
            <a:pPr lvl="2"/>
            <a:r>
              <a:rPr lang="en-US" dirty="0"/>
              <a:t>PEP@29GeV 1980-1990 (TPC 140 pb</a:t>
            </a:r>
            <a:r>
              <a:rPr lang="en-US" baseline="30000" dirty="0"/>
              <a:t>-1)</a:t>
            </a:r>
            <a:r>
              <a:rPr lang="en-US" dirty="0"/>
              <a:t>, HRS, MARK I</a:t>
            </a:r>
          </a:p>
          <a:p>
            <a:pPr lvl="1"/>
            <a:r>
              <a:rPr lang="en-US" dirty="0"/>
              <a:t>KEK:</a:t>
            </a:r>
          </a:p>
          <a:p>
            <a:pPr lvl="2"/>
            <a:r>
              <a:rPr lang="en-US" dirty="0"/>
              <a:t>Tristan @ 50-64 : TOPAZ, AMY (278pb</a:t>
            </a:r>
            <a:r>
              <a:rPr lang="en-US" baseline="30000" dirty="0"/>
              <a:t>-1</a:t>
            </a:r>
            <a:r>
              <a:rPr lang="en-US" dirty="0"/>
              <a:t>) </a:t>
            </a:r>
          </a:p>
          <a:p>
            <a:pPr lvl="2"/>
            <a:endParaRPr lang="en-US" dirty="0"/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8829" y="1467697"/>
            <a:ext cx="2929597" cy="21171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8829" y="3584819"/>
            <a:ext cx="2658265" cy="1868738"/>
          </a:xfrm>
          <a:prstGeom prst="rect">
            <a:avLst/>
          </a:prstGeom>
        </p:spPr>
      </p:pic>
      <p:pic>
        <p:nvPicPr>
          <p:cNvPr id="9" name="Content Placeholder 4"/>
          <p:cNvPicPr>
            <a:picLocks noChangeAspect="1"/>
          </p:cNvPicPr>
          <p:nvPr/>
        </p:nvPicPr>
        <p:blipFill rotWithShape="1">
          <a:blip r:embed="rId5"/>
          <a:srcRect l="92" r="1821"/>
          <a:stretch/>
        </p:blipFill>
        <p:spPr>
          <a:xfrm>
            <a:off x="6668426" y="1227441"/>
            <a:ext cx="2303947" cy="306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60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0C64B-0D22-3144-BF26-FA77AECDB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 to Belle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D9F17-9F6A-F649-99B9-952372AC2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287520-F161-C243-9850-DD0A46E73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9623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Schermata 2016-07-01 alle 11.24.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867" y="2164432"/>
            <a:ext cx="5845161" cy="2388419"/>
          </a:xfrm>
          <a:prstGeom prst="rect">
            <a:avLst/>
          </a:prstGeom>
          <a:ln w="12700">
            <a:miter lim="400000"/>
          </a:ln>
        </p:spPr>
      </p:pic>
      <p:sp>
        <p:nvSpPr>
          <p:cNvPr id="523" name="Shape 523"/>
          <p:cNvSpPr/>
          <p:nvPr/>
        </p:nvSpPr>
        <p:spPr>
          <a:xfrm>
            <a:off x="1476170" y="2051357"/>
            <a:ext cx="1172997" cy="1840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 algn="l" defTabSz="914400">
              <a:defRPr sz="1600">
                <a:solidFill>
                  <a:schemeClr val="accent6"/>
                </a:solidFill>
                <a:latin typeface="Tekton Pro Bold"/>
                <a:ea typeface="Tekton Pro Bold"/>
                <a:cs typeface="Tekton Pro Bold"/>
                <a:sym typeface="Tekton Pro Bold"/>
              </a:defRPr>
            </a:lvl1pPr>
          </a:lstStyle>
          <a:p>
            <a: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844"/>
              <a:t>PRD 92,111101(R)(2015)</a:t>
            </a:r>
          </a:p>
        </p:txBody>
      </p:sp>
      <p:pic>
        <p:nvPicPr>
          <p:cNvPr id="524" name="pasted-image.tif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174698" y="2089948"/>
            <a:ext cx="729738" cy="241397"/>
          </a:xfrm>
          <a:prstGeom prst="rect">
            <a:avLst/>
          </a:prstGeom>
          <a:ln w="12700">
            <a:miter lim="400000"/>
          </a:ln>
        </p:spPr>
      </p:pic>
      <p:sp>
        <p:nvSpPr>
          <p:cNvPr id="525" name="Shape 525"/>
          <p:cNvSpPr/>
          <p:nvPr/>
        </p:nvSpPr>
        <p:spPr>
          <a:xfrm>
            <a:off x="1773466" y="4577433"/>
            <a:ext cx="5533868" cy="10274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6789" tIns="26789" rIns="26789" bIns="26789" anchor="ctr">
            <a:spAutoFit/>
          </a:bodyPr>
          <a:lstStyle/>
          <a:p>
            <a:pPr marL="156264" indent="-156264">
              <a:buSzPct val="75000"/>
              <a:buChar char="•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265"/>
              <a:t>Rising of the asymmetry as a function of </a:t>
            </a:r>
            <a:r>
              <a:rPr sz="1265" i="1"/>
              <a:t>z</a:t>
            </a:r>
            <a:r>
              <a:rPr sz="1265"/>
              <a:t>:</a:t>
            </a:r>
            <a:endParaRPr sz="1265" i="1"/>
          </a:p>
          <a:p>
            <a:pPr marL="390660" lvl="1" indent="-156264">
              <a:buSzPct val="75000"/>
              <a:buChar char="•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265"/>
              <a:t>more pronounced for U/L </a:t>
            </a:r>
          </a:p>
          <a:p>
            <a:pPr marL="156264" indent="-156264">
              <a:buSzPct val="75000"/>
              <a:buChar char="•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265"/>
              <a:t>A</a:t>
            </a:r>
            <a:r>
              <a:rPr sz="1265" baseline="31999"/>
              <a:t>UL</a:t>
            </a:r>
            <a:r>
              <a:rPr sz="1265"/>
              <a:t> KK asymmetry slightly higher than pion asymmetry for high z</a:t>
            </a:r>
          </a:p>
          <a:p>
            <a:pPr marL="156264" indent="-156264">
              <a:buSzPct val="75000"/>
              <a:buChar char="•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265"/>
              <a:t>KK asymmetry consistent with zero at lower z</a:t>
            </a:r>
          </a:p>
          <a:p>
            <a:pPr marL="156264" indent="-156264">
              <a:buSzPct val="75000"/>
              <a:buChar char="•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265"/>
              <a:t>ππ asymmetries consistent with previous measurements (PRD</a:t>
            </a:r>
            <a:r>
              <a:rPr sz="1265" b="1"/>
              <a:t>90</a:t>
            </a:r>
            <a:r>
              <a:rPr sz="1265"/>
              <a:t>, 052003)</a:t>
            </a:r>
          </a:p>
        </p:txBody>
      </p:sp>
      <p:sp>
        <p:nvSpPr>
          <p:cNvPr id="526" name="Shape 526"/>
          <p:cNvSpPr/>
          <p:nvPr/>
        </p:nvSpPr>
        <p:spPr>
          <a:xfrm>
            <a:off x="1572253" y="1760081"/>
            <a:ext cx="6185667" cy="287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4110" rIns="24110">
            <a:spAutoFit/>
          </a:bodyPr>
          <a:lstStyle>
            <a:lvl1pPr algn="l" defTabSz="457200"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sz="1265"/>
              <a:t>Simultaneous measurement of KK, Kπ and ππ Collins asymmetries from BaBar data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Collins effect for kaon/pion pairs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760998-CDFD-9749-B929-004F504E0A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36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83558349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Lots of data off resonance, easy to remove resonance background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A6F44-CA92-1A44-B7B4-5DF2AE9731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02BCDE3-9091-41AD-87D7-49CC600A1ED0}" type="slidenum">
              <a:rPr/>
              <a:t>4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0" y="1371005"/>
            <a:ext cx="3756971" cy="3771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691862" y="5195975"/>
            <a:ext cx="2154258" cy="1047033"/>
          </a:xfrm>
          <a:prstGeom prst="rect">
            <a:avLst/>
          </a:prstGeom>
          <a:solidFill>
            <a:srgbClr val="FFFF00"/>
          </a:solidFill>
          <a:ln w="25560">
            <a:solidFill>
              <a:srgbClr val="FF0000"/>
            </a:solidFill>
            <a:prstDash val="solid"/>
            <a:miter/>
          </a:ln>
        </p:spPr>
      </p:pic>
      <p:sp>
        <p:nvSpPr>
          <p:cNvPr id="5" name="Freeform 4"/>
          <p:cNvSpPr/>
          <p:nvPr/>
        </p:nvSpPr>
        <p:spPr>
          <a:xfrm>
            <a:off x="4010726" y="3381098"/>
            <a:ext cx="5638885" cy="174772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39" tIns="42452" rIns="81639" bIns="42452" anchor="t" anchorCtr="0" compatLnSpc="1">
            <a:spAutoFit/>
          </a:bodyPr>
          <a:lstStyle/>
          <a:p>
            <a:pPr hangingPunct="0">
              <a:buClr>
                <a:srgbClr val="000000"/>
              </a:buClr>
              <a:buSzPct val="100000"/>
              <a:buFont typeface="Calibri" pitchFamily="34"/>
              <a:buChar char="•"/>
              <a:tabLst>
                <a:tab pos="0" algn="l"/>
                <a:tab pos="414726" algn="l"/>
                <a:tab pos="829452" algn="l"/>
                <a:tab pos="1244177" algn="l"/>
                <a:tab pos="1658904" algn="l"/>
                <a:tab pos="2073631" algn="l"/>
                <a:tab pos="2488356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5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>
                <a:solidFill>
                  <a:srgbClr val="000000"/>
                </a:solidFill>
                <a:latin typeface="Calibri" pitchFamily="18"/>
                <a:ea typeface="Arial Unicode MS" pitchFamily="34"/>
                <a:cs typeface="Arial Unicode MS" pitchFamily="34"/>
              </a:rPr>
              <a:t>  small B contribution (&lt;1%) in high thrust sample</a:t>
            </a:r>
          </a:p>
          <a:p>
            <a:pPr hangingPunct="0">
              <a:buClr>
                <a:srgbClr val="000000"/>
              </a:buClr>
              <a:buSzPct val="100000"/>
              <a:buFont typeface="Calibri" pitchFamily="34"/>
              <a:buChar char="•"/>
              <a:tabLst>
                <a:tab pos="0" algn="l"/>
                <a:tab pos="414726" algn="l"/>
                <a:tab pos="829452" algn="l"/>
                <a:tab pos="1244177" algn="l"/>
                <a:tab pos="1658904" algn="l"/>
                <a:tab pos="2073631" algn="l"/>
                <a:tab pos="2488356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5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>
                <a:solidFill>
                  <a:srgbClr val="000000"/>
                </a:solidFill>
                <a:latin typeface="Calibri" pitchFamily="18"/>
                <a:ea typeface="Arial Unicode MS" pitchFamily="34"/>
                <a:cs typeface="Arial Unicode MS" pitchFamily="34"/>
              </a:rPr>
              <a:t>  &gt;75% of X-section continuum under  </a:t>
            </a:r>
          </a:p>
          <a:p>
            <a:pPr hangingPunct="0">
              <a:tabLst>
                <a:tab pos="0" algn="l"/>
                <a:tab pos="414726" algn="l"/>
                <a:tab pos="829452" algn="l"/>
                <a:tab pos="1244177" algn="l"/>
                <a:tab pos="1658904" algn="l"/>
                <a:tab pos="2073631" algn="l"/>
                <a:tab pos="2488356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5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>
                <a:solidFill>
                  <a:srgbClr val="000000"/>
                </a:solidFill>
                <a:latin typeface="Calibri" pitchFamily="18"/>
                <a:ea typeface="Arial Unicode MS" pitchFamily="34"/>
                <a:cs typeface="Arial Unicode MS" pitchFamily="34"/>
              </a:rPr>
              <a:t>   </a:t>
            </a:r>
            <a:r>
              <a:rPr lang="el-GR" dirty="0">
                <a:solidFill>
                  <a:srgbClr val="000000"/>
                </a:solidFill>
                <a:latin typeface="Calibri" pitchFamily="18"/>
                <a:ea typeface="Arial Unicode MS" pitchFamily="34"/>
                <a:cs typeface="Arial Unicode MS" pitchFamily="34"/>
              </a:rPr>
              <a:t>ϒ</a:t>
            </a:r>
            <a:r>
              <a:rPr lang="en-US" dirty="0">
                <a:solidFill>
                  <a:srgbClr val="000000"/>
                </a:solidFill>
                <a:latin typeface="Symbol" pitchFamily="18"/>
                <a:ea typeface="Arial Unicode MS" pitchFamily="34"/>
                <a:cs typeface="Arial Unicode MS" pitchFamily="34"/>
              </a:rPr>
              <a:t></a:t>
            </a:r>
            <a:r>
              <a:rPr lang="en-US" dirty="0">
                <a:solidFill>
                  <a:srgbClr val="000000"/>
                </a:solidFill>
                <a:latin typeface="Calibri" pitchFamily="18"/>
                <a:ea typeface="Arial Unicode MS" pitchFamily="34"/>
                <a:cs typeface="Arial Unicode MS" pitchFamily="34"/>
              </a:rPr>
              <a:t>(4S) resonance</a:t>
            </a:r>
          </a:p>
          <a:p>
            <a:pPr hangingPunct="0">
              <a:buClr>
                <a:srgbClr val="000000"/>
              </a:buClr>
              <a:buSzPct val="100000"/>
              <a:buFont typeface="Calibri" pitchFamily="34"/>
              <a:buChar char="•"/>
              <a:tabLst>
                <a:tab pos="0" algn="l"/>
                <a:tab pos="414726" algn="l"/>
                <a:tab pos="829452" algn="l"/>
                <a:tab pos="1244177" algn="l"/>
                <a:tab pos="1658904" algn="l"/>
                <a:tab pos="2073631" algn="l"/>
                <a:tab pos="2488356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5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dirty="0">
                <a:solidFill>
                  <a:srgbClr val="000000"/>
                </a:solidFill>
                <a:latin typeface="Calibri" pitchFamily="18"/>
                <a:ea typeface="Arial Unicode MS" pitchFamily="34"/>
                <a:cs typeface="Arial Unicode MS" pitchFamily="34"/>
              </a:rPr>
              <a:t>  ~100 fb</a:t>
            </a:r>
            <a:r>
              <a:rPr lang="en-US" baseline="30000" dirty="0">
                <a:solidFill>
                  <a:srgbClr val="000000"/>
                </a:solidFill>
                <a:latin typeface="Calibri" pitchFamily="18"/>
                <a:ea typeface="Arial Unicode MS" pitchFamily="34"/>
                <a:cs typeface="Arial Unicode MS" pitchFamily="34"/>
              </a:rPr>
              <a:t>-1</a:t>
            </a:r>
            <a:r>
              <a:rPr lang="en-US" dirty="0">
                <a:solidFill>
                  <a:srgbClr val="000000"/>
                </a:solidFill>
                <a:latin typeface="Calibri" pitchFamily="18"/>
                <a:ea typeface="Arial Unicode MS" pitchFamily="34"/>
                <a:cs typeface="Arial Unicode MS" pitchFamily="34"/>
              </a:rPr>
              <a:t> </a:t>
            </a:r>
            <a:r>
              <a:rPr lang="en-US" dirty="0">
                <a:solidFill>
                  <a:srgbClr val="000000"/>
                </a:solidFill>
                <a:latin typeface="Wingdings" pitchFamily="18"/>
                <a:ea typeface="Arial Unicode MS" pitchFamily="34"/>
                <a:cs typeface="Arial Unicode MS" pitchFamily="34"/>
              </a:rPr>
              <a:t></a:t>
            </a:r>
            <a:r>
              <a:rPr lang="en-US" dirty="0">
                <a:solidFill>
                  <a:srgbClr val="000000"/>
                </a:solidFill>
                <a:latin typeface="Calibri" pitchFamily="18"/>
                <a:ea typeface="Arial Unicode MS" pitchFamily="34"/>
                <a:cs typeface="Arial Unicode MS" pitchFamily="34"/>
              </a:rPr>
              <a:t> ~1000 fb</a:t>
            </a:r>
            <a:r>
              <a:rPr lang="en-US" baseline="30000" dirty="0">
                <a:solidFill>
                  <a:srgbClr val="000000"/>
                </a:solidFill>
                <a:latin typeface="Calibri" pitchFamily="18"/>
                <a:ea typeface="Arial Unicode MS" pitchFamily="34"/>
                <a:cs typeface="Arial Unicode MS" pitchFamily="34"/>
              </a:rPr>
              <a:t>-1 </a:t>
            </a:r>
            <a:r>
              <a:rPr lang="en-US" dirty="0">
                <a:solidFill>
                  <a:srgbClr val="000000"/>
                </a:solidFill>
                <a:latin typeface="Calibri" pitchFamily="18"/>
                <a:ea typeface="Arial Unicode MS" pitchFamily="34"/>
                <a:cs typeface="Arial Unicode MS" pitchFamily="34"/>
              </a:rPr>
              <a:t> </a:t>
            </a:r>
          </a:p>
          <a:p>
            <a:pPr hangingPunct="0">
              <a:tabLst>
                <a:tab pos="0" algn="l"/>
                <a:tab pos="414726" algn="l"/>
                <a:tab pos="829452" algn="l"/>
                <a:tab pos="1244177" algn="l"/>
                <a:tab pos="1658904" algn="l"/>
                <a:tab pos="2073631" algn="l"/>
                <a:tab pos="2488356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5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dirty="0">
              <a:solidFill>
                <a:srgbClr val="000000"/>
              </a:solidFill>
              <a:latin typeface="Calibri" pitchFamily="18"/>
              <a:ea typeface="Arial Unicode MS" pitchFamily="34"/>
              <a:cs typeface="Arial Unicode MS" pitchFamily="34"/>
            </a:endParaRPr>
          </a:p>
          <a:p>
            <a:pPr hangingPunct="0">
              <a:tabLst>
                <a:tab pos="0" algn="l"/>
                <a:tab pos="414726" algn="l"/>
                <a:tab pos="829452" algn="l"/>
                <a:tab pos="1244177" algn="l"/>
                <a:tab pos="1658904" algn="l"/>
                <a:tab pos="2073631" algn="l"/>
                <a:tab pos="2488356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5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dirty="0">
              <a:solidFill>
                <a:srgbClr val="000000"/>
              </a:solidFill>
              <a:latin typeface="Calibri" pitchFamily="18"/>
              <a:ea typeface="Arial Unicode MS" pitchFamily="34"/>
              <a:cs typeface="Arial Unicode MS" pitchFamily="34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1370861" y="1599942"/>
            <a:ext cx="1676187" cy="27498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81639" tIns="42452" rIns="81639" bIns="42452" anchor="ctr" anchorCtr="0" compatLnSpc="1"/>
          <a:lstStyle/>
          <a:p>
            <a:pPr hangingPunct="0">
              <a:lnSpc>
                <a:spcPct val="93000"/>
              </a:lnSpc>
              <a:tabLst>
                <a:tab pos="0" algn="l"/>
                <a:tab pos="414726" algn="l"/>
                <a:tab pos="829452" algn="l"/>
                <a:tab pos="1244177" algn="l"/>
                <a:tab pos="1658904" algn="l"/>
                <a:tab pos="2073631" algn="l"/>
                <a:tab pos="2488356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5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endParaRPr lang="en-US" sz="1600">
              <a:solidFill>
                <a:srgbClr val="000000"/>
              </a:solidFill>
              <a:latin typeface="Arial" pitchFamily="18"/>
              <a:ea typeface="DejaVu Sans" pitchFamily="2"/>
              <a:cs typeface="DejaVu Sans" pitchFamily="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00703" y="3505241"/>
            <a:ext cx="495378" cy="247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24291" y="3793290"/>
            <a:ext cx="571791" cy="32266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Freeform 9"/>
          <p:cNvSpPr/>
          <p:nvPr/>
        </p:nvSpPr>
        <p:spPr>
          <a:xfrm>
            <a:off x="609018" y="1599942"/>
            <a:ext cx="2057926" cy="36185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39" tIns="42452" rIns="81639" bIns="42452" anchor="t" anchorCtr="0" compatLnSpc="1">
            <a:spAutoFit/>
          </a:bodyPr>
          <a:lstStyle/>
          <a:p>
            <a:pPr hangingPunct="0">
              <a:spcBef>
                <a:spcPts val="1019"/>
              </a:spcBef>
              <a:tabLst>
                <a:tab pos="0" algn="l"/>
                <a:tab pos="414726" algn="l"/>
                <a:tab pos="829452" algn="l"/>
                <a:tab pos="1244177" algn="l"/>
                <a:tab pos="1658904" algn="l"/>
                <a:tab pos="2073631" algn="l"/>
                <a:tab pos="2488356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5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e</a:t>
            </a:r>
            <a:r>
              <a:rPr lang="en-US" baseline="3000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+</a:t>
            </a:r>
            <a:r>
              <a:rPr lang="en-US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e</a:t>
            </a:r>
            <a:r>
              <a:rPr lang="en-US" baseline="3000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-</a:t>
            </a:r>
            <a:r>
              <a:rPr lang="en-US">
                <a:solidFill>
                  <a:srgbClr val="000000"/>
                </a:solidFill>
                <a:latin typeface="Wingdings" pitchFamily="18"/>
                <a:ea typeface="DejaVu Sans" pitchFamily="2"/>
                <a:cs typeface="DejaVu Sans" pitchFamily="2"/>
              </a:rPr>
              <a:t></a:t>
            </a:r>
            <a:r>
              <a:rPr lang="en-US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qq</a:t>
            </a:r>
            <a:r>
              <a:rPr lang="en-US">
                <a:solidFill>
                  <a:srgbClr val="000000"/>
                </a:solidFill>
                <a:latin typeface="Calibri" pitchFamily="18"/>
                <a:ea typeface="Arial Unicode MS" pitchFamily="34"/>
                <a:cs typeface="Arial Unicode MS" pitchFamily="34"/>
              </a:rPr>
              <a:t>̅, q∈uds</a:t>
            </a:r>
          </a:p>
        </p:txBody>
      </p:sp>
      <p:sp>
        <p:nvSpPr>
          <p:cNvPr id="11" name="Freeform 10"/>
          <p:cNvSpPr/>
          <p:nvPr/>
        </p:nvSpPr>
        <p:spPr>
          <a:xfrm>
            <a:off x="2209119" y="2804063"/>
            <a:ext cx="2057599" cy="36185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81639" tIns="42452" rIns="81639" bIns="42452" anchor="t" anchorCtr="0" compatLnSpc="1">
            <a:spAutoFit/>
          </a:bodyPr>
          <a:lstStyle/>
          <a:p>
            <a:pPr hangingPunct="0">
              <a:spcBef>
                <a:spcPts val="1019"/>
              </a:spcBef>
              <a:tabLst>
                <a:tab pos="0" algn="l"/>
                <a:tab pos="414726" algn="l"/>
                <a:tab pos="829452" algn="l"/>
                <a:tab pos="1244177" algn="l"/>
                <a:tab pos="1658904" algn="l"/>
                <a:tab pos="2073631" algn="l"/>
                <a:tab pos="2488356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5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e</a:t>
            </a:r>
            <a:r>
              <a:rPr lang="en-US" baseline="3000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+</a:t>
            </a:r>
            <a:r>
              <a:rPr lang="en-US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e</a:t>
            </a:r>
            <a:r>
              <a:rPr lang="en-US" baseline="30000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-</a:t>
            </a:r>
            <a:r>
              <a:rPr lang="en-US">
                <a:solidFill>
                  <a:srgbClr val="000000"/>
                </a:solidFill>
                <a:latin typeface="Wingdings" pitchFamily="18"/>
                <a:ea typeface="DejaVu Sans" pitchFamily="2"/>
                <a:cs typeface="DejaVu Sans" pitchFamily="2"/>
              </a:rPr>
              <a:t></a:t>
            </a:r>
            <a:r>
              <a:rPr lang="en-US">
                <a:solidFill>
                  <a:srgbClr val="000000"/>
                </a:solidFill>
                <a:latin typeface="Calibri" pitchFamily="18"/>
                <a:ea typeface="DejaVu Sans" pitchFamily="2"/>
                <a:cs typeface="DejaVu Sans" pitchFamily="2"/>
              </a:rPr>
              <a:t>cc</a:t>
            </a:r>
            <a:r>
              <a:rPr lang="en-US">
                <a:solidFill>
                  <a:srgbClr val="000000"/>
                </a:solidFill>
                <a:latin typeface="Calibri" pitchFamily="18"/>
                <a:ea typeface="Arial Unicode MS" pitchFamily="34"/>
                <a:cs typeface="Arial Unicode MS" pitchFamily="34"/>
              </a:rPr>
              <a:t>̅</a:t>
            </a:r>
          </a:p>
        </p:txBody>
      </p:sp>
      <p:sp>
        <p:nvSpPr>
          <p:cNvPr id="12" name="Freeform 11"/>
          <p:cNvSpPr/>
          <p:nvPr/>
        </p:nvSpPr>
        <p:spPr>
          <a:xfrm>
            <a:off x="577343" y="4797214"/>
            <a:ext cx="3489199" cy="31656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0000"/>
          </a:solidFill>
          <a:ln>
            <a:noFill/>
            <a:prstDash val="solid"/>
          </a:ln>
        </p:spPr>
        <p:txBody>
          <a:bodyPr vert="horz" wrap="square" lIns="81639" tIns="42452" rIns="81639" bIns="42452" anchor="t" anchorCtr="0" compatLnSpc="1">
            <a:spAutoFit/>
          </a:bodyPr>
          <a:lstStyle/>
          <a:p>
            <a:pPr hangingPunct="0">
              <a:tabLst>
                <a:tab pos="0" algn="l"/>
                <a:tab pos="414726" algn="l"/>
                <a:tab pos="829452" algn="l"/>
                <a:tab pos="1244177" algn="l"/>
                <a:tab pos="1658904" algn="l"/>
                <a:tab pos="2073631" algn="l"/>
                <a:tab pos="2488356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5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500" dirty="0">
                <a:solidFill>
                  <a:srgbClr val="FFFF00"/>
                </a:solidFill>
                <a:latin typeface="Calibri" pitchFamily="18"/>
                <a:ea typeface="DejaVu Sans" pitchFamily="2"/>
                <a:cs typeface="DejaVu Sans" pitchFamily="2"/>
              </a:rPr>
              <a:t>0.5                                0.8                         1.0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86A9CBD-8A5F-804E-99B5-C0A2FF58FE36}"/>
              </a:ext>
            </a:extLst>
          </p:cNvPr>
          <p:cNvGrpSpPr/>
          <p:nvPr/>
        </p:nvGrpSpPr>
        <p:grpSpPr>
          <a:xfrm>
            <a:off x="6830169" y="1438749"/>
            <a:ext cx="1927933" cy="1727171"/>
            <a:chOff x="5790079" y="1438749"/>
            <a:chExt cx="2968024" cy="290465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5790079" y="1438749"/>
              <a:ext cx="2968024" cy="290465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" name="Straight Connector 12"/>
            <p:cNvSpPr/>
            <p:nvPr/>
          </p:nvSpPr>
          <p:spPr>
            <a:xfrm>
              <a:off x="8219620" y="2546019"/>
              <a:ext cx="1306" cy="730244"/>
            </a:xfrm>
            <a:prstGeom prst="line">
              <a:avLst/>
            </a:prstGeom>
            <a:noFill/>
            <a:ln w="38160">
              <a:solidFill>
                <a:srgbClr val="FF0000"/>
              </a:solidFill>
              <a:prstDash val="solid"/>
              <a:miter/>
              <a:tailEnd type="arrow"/>
            </a:ln>
          </p:spPr>
          <p:txBody>
            <a:bodyPr vert="horz" wrap="square" lIns="81639" tIns="42452" rIns="81639" bIns="42452" anchor="t" anchorCtr="0" compatLnSpc="1"/>
            <a:lstStyle/>
            <a:p>
              <a:pPr hangingPunct="0">
                <a:lnSpc>
                  <a:spcPct val="93000"/>
                </a:lnSpc>
                <a:tabLst>
                  <a:tab pos="0" algn="l"/>
                  <a:tab pos="414726" algn="l"/>
                  <a:tab pos="829452" algn="l"/>
                  <a:tab pos="1244177" algn="l"/>
                  <a:tab pos="1658904" algn="l"/>
                  <a:tab pos="2073631" algn="l"/>
                  <a:tab pos="2488356" algn="l"/>
                  <a:tab pos="2903083" algn="l"/>
                  <a:tab pos="3317809" algn="l"/>
                  <a:tab pos="3732535" algn="l"/>
                  <a:tab pos="4147261" algn="l"/>
                  <a:tab pos="4561987" algn="l"/>
                  <a:tab pos="4976713" algn="l"/>
                  <a:tab pos="5391440" algn="l"/>
                  <a:tab pos="5806165" algn="l"/>
                  <a:tab pos="6220892" algn="l"/>
                  <a:tab pos="6635618" algn="l"/>
                  <a:tab pos="7050344" algn="l"/>
                  <a:tab pos="7465070" algn="l"/>
                  <a:tab pos="7879796" algn="l"/>
                  <a:tab pos="8294522" algn="l"/>
                </a:tabLst>
              </a:pPr>
              <a:endParaRPr lang="en-US" sz="160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14" name="Straight Connector 13"/>
            <p:cNvSpPr/>
            <p:nvPr/>
          </p:nvSpPr>
          <p:spPr>
            <a:xfrm>
              <a:off x="7682443" y="2774955"/>
              <a:ext cx="1306" cy="730245"/>
            </a:xfrm>
            <a:prstGeom prst="line">
              <a:avLst/>
            </a:prstGeom>
            <a:noFill/>
            <a:ln w="38160">
              <a:solidFill>
                <a:srgbClr val="000000"/>
              </a:solidFill>
              <a:prstDash val="solid"/>
              <a:miter/>
              <a:tailEnd type="arrow"/>
            </a:ln>
          </p:spPr>
          <p:txBody>
            <a:bodyPr vert="horz" wrap="square" lIns="81639" tIns="42452" rIns="81639" bIns="42452" anchor="t" anchorCtr="0" compatLnSpc="1"/>
            <a:lstStyle/>
            <a:p>
              <a:pPr hangingPunct="0">
                <a:lnSpc>
                  <a:spcPct val="93000"/>
                </a:lnSpc>
                <a:tabLst>
                  <a:tab pos="0" algn="l"/>
                  <a:tab pos="414726" algn="l"/>
                  <a:tab pos="829452" algn="l"/>
                  <a:tab pos="1244177" algn="l"/>
                  <a:tab pos="1658904" algn="l"/>
                  <a:tab pos="2073631" algn="l"/>
                  <a:tab pos="2488356" algn="l"/>
                  <a:tab pos="2903083" algn="l"/>
                  <a:tab pos="3317809" algn="l"/>
                  <a:tab pos="3732535" algn="l"/>
                  <a:tab pos="4147261" algn="l"/>
                  <a:tab pos="4561987" algn="l"/>
                  <a:tab pos="4976713" algn="l"/>
                  <a:tab pos="5391440" algn="l"/>
                  <a:tab pos="5806165" algn="l"/>
                  <a:tab pos="6220892" algn="l"/>
                  <a:tab pos="6635618" algn="l"/>
                  <a:tab pos="7050344" algn="l"/>
                  <a:tab pos="7465070" algn="l"/>
                  <a:tab pos="7879796" algn="l"/>
                  <a:tab pos="8294522" algn="l"/>
                </a:tabLst>
              </a:pPr>
              <a:endParaRPr lang="en-US" sz="1600">
                <a:solidFill>
                  <a:srgbClr val="000000"/>
                </a:solidFill>
                <a:latin typeface="Arial" pitchFamily="18"/>
                <a:ea typeface="DejaVu Sans" pitchFamily="2"/>
                <a:cs typeface="DejaVu Sans" pitchFamily="2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8023689" y="2064958"/>
              <a:ext cx="371660" cy="36273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81639" tIns="42452" rIns="81639" bIns="42452" anchor="t" anchorCtr="0" compatLnSpc="1">
              <a:spAutoFit/>
            </a:bodyPr>
            <a:lstStyle/>
            <a:p>
              <a:pPr hangingPunct="0">
                <a:tabLst>
                  <a:tab pos="0" algn="l"/>
                  <a:tab pos="414726" algn="l"/>
                  <a:tab pos="829452" algn="l"/>
                  <a:tab pos="1244177" algn="l"/>
                  <a:tab pos="1658904" algn="l"/>
                  <a:tab pos="2073631" algn="l"/>
                  <a:tab pos="2488356" algn="l"/>
                  <a:tab pos="2903083" algn="l"/>
                  <a:tab pos="3317809" algn="l"/>
                  <a:tab pos="3732535" algn="l"/>
                  <a:tab pos="4147261" algn="l"/>
                  <a:tab pos="4561987" algn="l"/>
                  <a:tab pos="4976713" algn="l"/>
                  <a:tab pos="5391440" algn="l"/>
                  <a:tab pos="5806165" algn="l"/>
                  <a:tab pos="6220892" algn="l"/>
                  <a:tab pos="6635618" algn="l"/>
                  <a:tab pos="7050344" algn="l"/>
                  <a:tab pos="7465070" algn="l"/>
                  <a:tab pos="7879796" algn="l"/>
                  <a:tab pos="8294522" algn="l"/>
                </a:tabLst>
              </a:pPr>
              <a:r>
                <a:rPr lang="en-US">
                  <a:solidFill>
                    <a:srgbClr val="FF0000"/>
                  </a:solidFill>
                  <a:latin typeface="Calibri" pitchFamily="18"/>
                  <a:ea typeface="DejaVu Sans" pitchFamily="2"/>
                  <a:cs typeface="DejaVu Sans" pitchFamily="2"/>
                </a:rPr>
                <a:t>4s</a:t>
              </a:r>
            </a:p>
          </p:txBody>
        </p:sp>
        <p:sp>
          <p:nvSpPr>
            <p:cNvPr id="16" name="Freeform 15"/>
            <p:cNvSpPr/>
            <p:nvPr/>
          </p:nvSpPr>
          <p:spPr>
            <a:xfrm>
              <a:off x="7316378" y="2302713"/>
              <a:ext cx="622305" cy="362732"/>
            </a:xfrm>
            <a:custGeom>
              <a:avLst/>
              <a:gdLst>
                <a:gd name="f0" fmla="val 0"/>
                <a:gd name="f1" fmla="val 21600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l" t="t" r="r" b="b"/>
              <a:pathLst>
                <a:path w="21600" h="21600">
                  <a:moveTo>
                    <a:pt x="f0" y="f0"/>
                  </a:moveTo>
                  <a:lnTo>
                    <a:pt x="f1" y="f0"/>
                  </a:lnTo>
                  <a:lnTo>
                    <a:pt x="f1" y="f1"/>
                  </a:lnTo>
                  <a:lnTo>
                    <a:pt x="f0" y="f1"/>
                  </a:lnTo>
                  <a:lnTo>
                    <a:pt x="f0" y="f0"/>
                  </a:lnTo>
                  <a:close/>
                </a:path>
              </a:pathLst>
            </a:custGeom>
            <a:noFill/>
            <a:ln>
              <a:noFill/>
              <a:prstDash val="solid"/>
            </a:ln>
          </p:spPr>
          <p:txBody>
            <a:bodyPr vert="horz" wrap="none" lIns="81639" tIns="42452" rIns="81639" bIns="42452" anchor="t" anchorCtr="0" compatLnSpc="1">
              <a:spAutoFit/>
            </a:bodyPr>
            <a:lstStyle/>
            <a:p>
              <a:pPr hangingPunct="0">
                <a:tabLst>
                  <a:tab pos="0" algn="l"/>
                  <a:tab pos="414726" algn="l"/>
                  <a:tab pos="829452" algn="l"/>
                  <a:tab pos="1244177" algn="l"/>
                  <a:tab pos="1658904" algn="l"/>
                  <a:tab pos="2073631" algn="l"/>
                  <a:tab pos="2488356" algn="l"/>
                  <a:tab pos="2903083" algn="l"/>
                  <a:tab pos="3317809" algn="l"/>
                  <a:tab pos="3732535" algn="l"/>
                  <a:tab pos="4147261" algn="l"/>
                  <a:tab pos="4561987" algn="l"/>
                  <a:tab pos="4976713" algn="l"/>
                  <a:tab pos="5391440" algn="l"/>
                  <a:tab pos="5806165" algn="l"/>
                  <a:tab pos="6220892" algn="l"/>
                  <a:tab pos="6635618" algn="l"/>
                  <a:tab pos="7050344" algn="l"/>
                  <a:tab pos="7465070" algn="l"/>
                  <a:tab pos="7879796" algn="l"/>
                  <a:tab pos="8294522" algn="l"/>
                </a:tabLst>
              </a:pPr>
              <a:r>
                <a:rPr lang="en-US">
                  <a:solidFill>
                    <a:srgbClr val="000000"/>
                  </a:solidFill>
                  <a:latin typeface="Calibri" pitchFamily="18"/>
                  <a:ea typeface="DejaVu Sans" pitchFamily="2"/>
                  <a:cs typeface="DejaVu Sans" pitchFamily="2"/>
                </a:rPr>
                <a:t>“off”</a:t>
              </a:r>
            </a:p>
          </p:txBody>
        </p:sp>
      </p:grpSp>
      <p:pic>
        <p:nvPicPr>
          <p:cNvPr id="20" name="pasted-image.pdf">
            <a:extLst>
              <a:ext uri="{FF2B5EF4-FFF2-40B4-BE49-F238E27FC236}">
                <a16:creationId xmlns:a16="http://schemas.microsoft.com/office/drawing/2014/main" id="{63D7F0B5-86BF-9E41-83C6-B20C4174574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75090"/>
          <a:stretch/>
        </p:blipFill>
        <p:spPr>
          <a:xfrm>
            <a:off x="4150667" y="5061018"/>
            <a:ext cx="1110785" cy="1386575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Shape 410">
            <a:extLst>
              <a:ext uri="{FF2B5EF4-FFF2-40B4-BE49-F238E27FC236}">
                <a16:creationId xmlns:a16="http://schemas.microsoft.com/office/drawing/2014/main" id="{B45942FA-5C14-A647-89F2-5AD2089F8547}"/>
              </a:ext>
            </a:extLst>
          </p:cNvPr>
          <p:cNvSpPr/>
          <p:nvPr/>
        </p:nvSpPr>
        <p:spPr>
          <a:xfrm>
            <a:off x="5655148" y="5571615"/>
            <a:ext cx="472485" cy="248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65" dirty="0"/>
              <a:t>T∼0.5</a:t>
            </a:r>
          </a:p>
        </p:txBody>
      </p:sp>
      <p:sp>
        <p:nvSpPr>
          <p:cNvPr id="22" name="Shape 411">
            <a:extLst>
              <a:ext uri="{FF2B5EF4-FFF2-40B4-BE49-F238E27FC236}">
                <a16:creationId xmlns:a16="http://schemas.microsoft.com/office/drawing/2014/main" id="{B529B7BA-6BCC-0246-89ED-0300139A7C74}"/>
              </a:ext>
            </a:extLst>
          </p:cNvPr>
          <p:cNvSpPr/>
          <p:nvPr/>
        </p:nvSpPr>
        <p:spPr>
          <a:xfrm>
            <a:off x="7959366" y="5462406"/>
            <a:ext cx="350657" cy="248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65" dirty="0"/>
              <a:t>T∼1</a:t>
            </a:r>
          </a:p>
        </p:txBody>
      </p:sp>
      <p:pic>
        <p:nvPicPr>
          <p:cNvPr id="23" name="pasted-image.pdf">
            <a:extLst>
              <a:ext uri="{FF2B5EF4-FFF2-40B4-BE49-F238E27FC236}">
                <a16:creationId xmlns:a16="http://schemas.microsoft.com/office/drawing/2014/main" id="{E0C20837-E5A7-6241-A42E-0FBF91C51E7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9204"/>
          <a:stretch/>
        </p:blipFill>
        <p:spPr>
          <a:xfrm>
            <a:off x="6815220" y="4805892"/>
            <a:ext cx="927324" cy="13865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7525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A774F87-E5DE-0047-8A03-46C2CCFF531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339811" y="259253"/>
                <a:ext cx="8464378" cy="487490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/>
                  <a:t>Use thrust as proxy to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𝒒</m:t>
                    </m:r>
                    <m:acc>
                      <m:accPr>
                        <m:chr m:val="̅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</m:acc>
                  </m:oMath>
                </a14:m>
                <a:r>
                  <a:rPr lang="en-US" dirty="0"/>
                  <a:t> axis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EA774F87-E5DE-0047-8A03-46C2CCFF53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39811" y="259253"/>
                <a:ext cx="8464378" cy="487490"/>
              </a:xfrm>
              <a:blipFill>
                <a:blip r:embed="rId2"/>
                <a:stretch>
                  <a:fillRect l="-1796" t="-30769" b="-43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B44EF-4491-864B-8595-7B16D7FC2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738" y="1165045"/>
            <a:ext cx="8464378" cy="4993659"/>
          </a:xfrm>
        </p:spPr>
        <p:txBody>
          <a:bodyPr>
            <a:normAutofit/>
          </a:bodyPr>
          <a:lstStyle/>
          <a:p>
            <a:r>
              <a:rPr lang="en-US" dirty="0"/>
              <a:t>No phase space for &gt;2 jet events</a:t>
            </a:r>
          </a:p>
          <a:p>
            <a:r>
              <a:rPr lang="en-US" b="1" dirty="0"/>
              <a:t>Transverse momentum measured with respect to thrust axis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83823C-1DE9-544B-BA4B-8357744B9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D3A73-F0F8-684D-ABAC-542F71349C39}" type="slidenum">
              <a:rPr lang="en-US" smtClean="0"/>
              <a:t>5</a:t>
            </a:fld>
            <a:endParaRPr lang="en-US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92C95351-71F2-AD4E-945E-39E178301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6763" y="2305291"/>
            <a:ext cx="3101975" cy="23264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A0D3472-681B-4140-A0F8-40BF37DEE775}"/>
                  </a:ext>
                </a:extLst>
              </p:cNvPr>
              <p:cNvSpPr txBox="1"/>
              <p:nvPr/>
            </p:nvSpPr>
            <p:spPr>
              <a:xfrm>
                <a:off x="7475981" y="3669643"/>
                <a:ext cx="488082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h𝑇</m:t>
                          </m:r>
                        </m:sub>
                      </m:sSub>
                    </m:oMath>
                  </m:oMathPara>
                </a14:m>
                <a:endParaRPr lang="en-US" sz="135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A0D3472-681B-4140-A0F8-40BF37DEE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5981" y="3669643"/>
                <a:ext cx="488082" cy="3000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222D41F-CD90-AC46-8AD8-1EBCC64AA781}"/>
                  </a:ext>
                </a:extLst>
              </p:cNvPr>
              <p:cNvSpPr txBox="1"/>
              <p:nvPr/>
            </p:nvSpPr>
            <p:spPr>
              <a:xfrm>
                <a:off x="7113203" y="3180947"/>
                <a:ext cx="410497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35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</m:oMath>
                  </m:oMathPara>
                </a14:m>
                <a:endParaRPr lang="en-US" sz="135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222D41F-CD90-AC46-8AD8-1EBCC64AA7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3203" y="3180947"/>
                <a:ext cx="410497" cy="30008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28F6356-1B20-034A-913C-4B3E40F21CAD}"/>
                  </a:ext>
                </a:extLst>
              </p:cNvPr>
              <p:cNvSpPr txBox="1"/>
              <p:nvPr/>
            </p:nvSpPr>
            <p:spPr>
              <a:xfrm>
                <a:off x="6643212" y="2804940"/>
                <a:ext cx="427168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28F6356-1B20-034A-913C-4B3E40F21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3212" y="2804940"/>
                <a:ext cx="427168" cy="3000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A6BC81C-0203-9C46-A5AC-DA1ECDAD0CB5}"/>
                  </a:ext>
                </a:extLst>
              </p:cNvPr>
              <p:cNvSpPr txBox="1"/>
              <p:nvPr/>
            </p:nvSpPr>
            <p:spPr>
              <a:xfrm>
                <a:off x="6619037" y="4749489"/>
                <a:ext cx="427168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A6BC81C-0203-9C46-A5AC-DA1ECDAD0C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9037" y="4749489"/>
                <a:ext cx="427168" cy="3000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3C2919D-ECFE-AF46-A99D-A9ED8C930188}"/>
                  </a:ext>
                </a:extLst>
              </p:cNvPr>
              <p:cNvSpPr txBox="1"/>
              <p:nvPr/>
            </p:nvSpPr>
            <p:spPr>
              <a:xfrm>
                <a:off x="5476762" y="3042448"/>
                <a:ext cx="1130181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i="1">
                          <a:latin typeface="Cambria Math" panose="02040503050406030204" pitchFamily="18" charset="0"/>
                        </a:rPr>
                        <m:t>𝑇h𝑟𝑢𝑠𝑡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𝑎𝑥𝑖𝑠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3C2919D-ECFE-AF46-A99D-A9ED8C9301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6762" y="3042448"/>
                <a:ext cx="1130181" cy="300082"/>
              </a:xfrm>
              <a:prstGeom prst="rect">
                <a:avLst/>
              </a:prstGeom>
              <a:blipFill>
                <a:blip r:embed="rId8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asted-image.pdf">
            <a:extLst>
              <a:ext uri="{FF2B5EF4-FFF2-40B4-BE49-F238E27FC236}">
                <a16:creationId xmlns:a16="http://schemas.microsoft.com/office/drawing/2014/main" id="{BFA68626-4D8D-C648-8A83-7965EC7A5A3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75090"/>
          <a:stretch/>
        </p:blipFill>
        <p:spPr>
          <a:xfrm>
            <a:off x="2554078" y="5126208"/>
            <a:ext cx="1110785" cy="1386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formula.png">
            <a:extLst>
              <a:ext uri="{FF2B5EF4-FFF2-40B4-BE49-F238E27FC236}">
                <a16:creationId xmlns:a16="http://schemas.microsoft.com/office/drawing/2014/main" id="{3F9B35B4-039F-E644-A684-919E94C2C0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046" y="5218633"/>
            <a:ext cx="966482" cy="3899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formula.png">
            <a:extLst>
              <a:ext uri="{FF2B5EF4-FFF2-40B4-BE49-F238E27FC236}">
                <a16:creationId xmlns:a16="http://schemas.microsoft.com/office/drawing/2014/main" id="{72F5B0F6-3BB3-284A-9D06-FE7801EE3BA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2719" y="5727164"/>
            <a:ext cx="883134" cy="102338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409">
            <a:extLst>
              <a:ext uri="{FF2B5EF4-FFF2-40B4-BE49-F238E27FC236}">
                <a16:creationId xmlns:a16="http://schemas.microsoft.com/office/drawing/2014/main" id="{92C5A3DB-F40D-1442-BEDA-B95ACA9CCEB6}"/>
              </a:ext>
            </a:extLst>
          </p:cNvPr>
          <p:cNvSpPr/>
          <p:nvPr/>
        </p:nvSpPr>
        <p:spPr>
          <a:xfrm>
            <a:off x="856199" y="5924017"/>
            <a:ext cx="618358" cy="248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65"/>
              <a:t>0.5≤T≤1</a:t>
            </a:r>
          </a:p>
        </p:txBody>
      </p:sp>
      <p:sp>
        <p:nvSpPr>
          <p:cNvPr id="17" name="Shape 410">
            <a:extLst>
              <a:ext uri="{FF2B5EF4-FFF2-40B4-BE49-F238E27FC236}">
                <a16:creationId xmlns:a16="http://schemas.microsoft.com/office/drawing/2014/main" id="{B822768F-03C8-D64B-BBC4-C7A0567EC235}"/>
              </a:ext>
            </a:extLst>
          </p:cNvPr>
          <p:cNvSpPr/>
          <p:nvPr/>
        </p:nvSpPr>
        <p:spPr>
          <a:xfrm>
            <a:off x="3881676" y="5727188"/>
            <a:ext cx="472485" cy="248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65" dirty="0"/>
              <a:t>T∼0.5</a:t>
            </a:r>
          </a:p>
        </p:txBody>
      </p:sp>
      <p:sp>
        <p:nvSpPr>
          <p:cNvPr id="18" name="Shape 411">
            <a:extLst>
              <a:ext uri="{FF2B5EF4-FFF2-40B4-BE49-F238E27FC236}">
                <a16:creationId xmlns:a16="http://schemas.microsoft.com/office/drawing/2014/main" id="{B1946811-D842-994E-B69B-B9048AB21ECC}"/>
              </a:ext>
            </a:extLst>
          </p:cNvPr>
          <p:cNvSpPr/>
          <p:nvPr/>
        </p:nvSpPr>
        <p:spPr>
          <a:xfrm>
            <a:off x="6139259" y="5675198"/>
            <a:ext cx="350657" cy="248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6789" tIns="26789" rIns="26789" bIns="26789" anchor="ctr">
            <a:spAutoFit/>
          </a:bodyPr>
          <a:lstStyle>
            <a:lvl1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265" dirty="0"/>
              <a:t>T∼1</a:t>
            </a:r>
          </a:p>
        </p:txBody>
      </p:sp>
      <p:pic>
        <p:nvPicPr>
          <p:cNvPr id="19" name="pasted-image.pdf">
            <a:extLst>
              <a:ext uri="{FF2B5EF4-FFF2-40B4-BE49-F238E27FC236}">
                <a16:creationId xmlns:a16="http://schemas.microsoft.com/office/drawing/2014/main" id="{FE60C83B-A016-1E48-AA9A-BCA81461454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9204"/>
          <a:stretch/>
        </p:blipFill>
        <p:spPr>
          <a:xfrm>
            <a:off x="5184591" y="5130999"/>
            <a:ext cx="927324" cy="13865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6029A95-2A00-914F-8B32-0E99B9959A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1045" y="2032890"/>
            <a:ext cx="4307099" cy="31716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60CC59-5FD4-4042-9868-D5482B8D3AC2}"/>
              </a:ext>
            </a:extLst>
          </p:cNvPr>
          <p:cNvSpPr txBox="1"/>
          <p:nvPr/>
        </p:nvSpPr>
        <p:spPr>
          <a:xfrm>
            <a:off x="1912716" y="3053534"/>
            <a:ext cx="1282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 flow</a:t>
            </a:r>
            <a:br>
              <a:rPr lang="en-US" dirty="0"/>
            </a:br>
            <a:r>
              <a:rPr lang="en-US" dirty="0"/>
              <a:t>T&gt;0.8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3231954-D2A9-164F-B9C4-8BA2C11D9967}"/>
                  </a:ext>
                </a:extLst>
              </p:cNvPr>
              <p:cNvSpPr txBox="1"/>
              <p:nvPr/>
            </p:nvSpPr>
            <p:spPr>
              <a:xfrm>
                <a:off x="4501724" y="4899530"/>
                <a:ext cx="7263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𝐶𝑀𝑆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3231954-D2A9-164F-B9C4-8BA2C11D99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1724" y="4899530"/>
                <a:ext cx="726353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939512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3D56B-9BF1-3544-A29F-591B3A290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811" y="266507"/>
            <a:ext cx="8464378" cy="487490"/>
          </a:xfrm>
        </p:spPr>
        <p:txBody>
          <a:bodyPr/>
          <a:lstStyle/>
          <a:p>
            <a:r>
              <a:rPr lang="en-US" dirty="0"/>
              <a:t>Previous measurement of light meson (pair) cross sections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EFA6EB-D7F5-914F-BC0A-4080CD8A4F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Cross-sections on light mesons measured by Belle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dependent single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dirty="0"/>
                  <a:t> cross sections (</a:t>
                </a:r>
                <a:r>
                  <a:rPr lang="en-US" i="1" dirty="0" err="1"/>
                  <a:t>Phys.Rev.Lett</a:t>
                </a:r>
                <a:r>
                  <a:rPr lang="en-US" i="1" dirty="0"/>
                  <a:t>.</a:t>
                </a:r>
                <a:r>
                  <a:rPr lang="en-US" dirty="0"/>
                  <a:t> 111 (2013) 062002)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dependence of single, di-hadron cross-sections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̅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(</a:t>
                </a:r>
                <a:r>
                  <a:rPr lang="en-US" i="1" dirty="0" err="1"/>
                  <a:t>Phys.Rev.D</a:t>
                </a:r>
                <a:r>
                  <a:rPr lang="en-US" dirty="0"/>
                  <a:t> 92 (2015) 9, 092007)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/>
                  <a:t> -dependent di-hadron cross-sections (</a:t>
                </a:r>
                <a:r>
                  <a:rPr lang="en-US" i="1" dirty="0" err="1"/>
                  <a:t>Phys.Rev.D</a:t>
                </a:r>
                <a:r>
                  <a:rPr lang="en-US" dirty="0"/>
                  <a:t> 96 (2017) 3, 032005)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𝑡h𝑟𝑢𝑠𝑡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dirty="0"/>
                  <a:t> -dependent single hadron cross-section (</a:t>
                </a:r>
                <a:r>
                  <a:rPr lang="en-US" i="1" dirty="0" err="1"/>
                  <a:t>Phys.Rev.D</a:t>
                </a:r>
                <a:r>
                  <a:rPr lang="en-US" dirty="0"/>
                  <a:t> 99 (2019) 11, 112006)</a:t>
                </a:r>
              </a:p>
              <a:p>
                <a:pPr lvl="1"/>
                <a:endParaRPr lang="en-US" dirty="0"/>
              </a:p>
              <a:p>
                <a:r>
                  <a:rPr lang="en-US" dirty="0">
                    <a:solidFill>
                      <a:srgbClr val="C00000"/>
                    </a:solidFill>
                  </a:rPr>
                  <a:t>Here: Update “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”−</m:t>
                    </m:r>
                  </m:oMath>
                </a14:m>
                <a:r>
                  <a:rPr lang="en-US" dirty="0">
                    <a:solidFill>
                      <a:srgbClr val="C00000"/>
                    </a:solidFill>
                  </a:rPr>
                  <a:t>dependence of single and di-hadron cross-sections </a:t>
                </a:r>
              </a:p>
              <a:p>
                <a:pPr lvl="1"/>
                <a:r>
                  <a:rPr lang="en-US" dirty="0"/>
                  <a:t>with alternate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definitions</a:t>
                </a:r>
              </a:p>
              <a:p>
                <a:pPr lvl="1"/>
                <a:r>
                  <a:rPr lang="en-US" dirty="0"/>
                  <a:t>Updated systematics</a:t>
                </a:r>
              </a:p>
              <a:p>
                <a:pPr lvl="1"/>
                <a:r>
                  <a:rPr lang="en-US" dirty="0"/>
                  <a:t>Updated Initial State Radiation (ISR) corrections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BEFA6EB-D7F5-914F-BC0A-4080CD8A4F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00" t="-1269" r="-900" b="-27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06C47-C94C-654D-8495-E25B1A474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27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F11C007-18FA-934C-B8F8-85A3B2EBA935}"/>
              </a:ext>
            </a:extLst>
          </p:cNvPr>
          <p:cNvSpPr/>
          <p:nvPr/>
        </p:nvSpPr>
        <p:spPr>
          <a:xfrm>
            <a:off x="1041009" y="4767721"/>
            <a:ext cx="3805311" cy="69123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672D86-9EFD-3B49-B646-065642A425EA}"/>
              </a:ext>
            </a:extLst>
          </p:cNvPr>
          <p:cNvSpPr/>
          <p:nvPr/>
        </p:nvSpPr>
        <p:spPr>
          <a:xfrm>
            <a:off x="2340833" y="2764301"/>
            <a:ext cx="2534194" cy="5029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DF31748-4AC8-8D4D-B60C-556D73010A1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Definition of the scaling variable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𝒛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DF31748-4AC8-8D4D-B60C-556D73010A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249" t="-41026" b="-5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52A757-6F02-8249-9889-D74FD9B8BEA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57197" y="1118230"/>
                <a:ext cx="8629606" cy="4993659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Original: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num>
                      <m:den>
                        <m:rad>
                          <m:radPr>
                            <m:deg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rad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/>
                  <a:t> Relies on hemisphere separation to separate back-to-back hadrons</a:t>
                </a:r>
              </a:p>
              <a:p>
                <a:r>
                  <a:rPr lang="en-US" dirty="0">
                    <a:solidFill>
                      <a:srgbClr val="0432FF"/>
                    </a:solidFill>
                  </a:rPr>
                  <a:t>Two alternative definitions</a:t>
                </a:r>
                <a:r>
                  <a:rPr lang="en-US" dirty="0">
                    <a:solidFill>
                      <a:srgbClr val="0432FF"/>
                    </a:solidFill>
                    <a:sym typeface="Wingdings" pitchFamily="2" charset="2"/>
                  </a:rPr>
                  <a:t>, no explicit hemisphere separation Well defined at higher orders</a:t>
                </a:r>
                <a:endParaRPr lang="en-US" dirty="0">
                  <a:solidFill>
                    <a:srgbClr val="0432FF"/>
                  </a:solidFill>
                </a:endParaRPr>
              </a:p>
              <a:p>
                <a:pPr lvl="1"/>
                <a:r>
                  <a:rPr lang="en-US" dirty="0"/>
                  <a:t>G. </a:t>
                </a:r>
                <a:r>
                  <a:rPr lang="en-US" dirty="0" err="1"/>
                  <a:t>Altarelli</a:t>
                </a:r>
                <a:r>
                  <a:rPr lang="en-US" dirty="0"/>
                  <a:t>, R. K. Ellis, G. Martinelli, and S.-Y. Pi, Nucl.Phys.B160, 301 (1979):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den>
                    </m:f>
                  </m:oMath>
                </a14:m>
                <a:r>
                  <a:rPr lang="en-US" dirty="0"/>
                  <a:t>. </a:t>
                </a:r>
                <a:br>
                  <a:rPr lang="en-US" dirty="0"/>
                </a:br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4-momentum of hadron,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:4−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momentum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of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virtual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ym typeface="Wingdings" pitchFamily="2" charset="2"/>
                  </a:rPr>
                  <a:t>	maximal for back-to-back hadrons</a:t>
                </a:r>
                <a:endParaRPr lang="en-US" dirty="0"/>
              </a:p>
              <a:p>
                <a:endParaRPr lang="en-US" dirty="0"/>
              </a:p>
              <a:p>
                <a:pPr lvl="1"/>
                <a:r>
                  <a:rPr lang="en-US" dirty="0"/>
                  <a:t>P. J. Mulders and C. Van Hulse, Phys. </a:t>
                </a:r>
                <a:r>
                  <a:rPr lang="en-US" dirty="0" err="1"/>
                  <a:t>Rev.D</a:t>
                </a:r>
                <a:r>
                  <a:rPr lang="en-US" dirty="0"/>
                  <a:t> 100,034011 (2019), arXiv:1903.11467 [hep-</a:t>
                </a:r>
                <a:r>
                  <a:rPr lang="en-US" dirty="0" err="1"/>
                  <a:t>ph</a:t>
                </a:r>
                <a:r>
                  <a:rPr lang="en-US" dirty="0"/>
                  <a:t>]: 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⋅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</m:d>
                          </m:num>
                          <m:den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⋅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den>
                        </m:f>
                      </m:den>
                    </m:f>
                  </m:oMath>
                </a14:m>
                <a:r>
                  <a:rPr lang="en-US" dirty="0"/>
                  <a:t>. (and vice-versa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b="0" dirty="0"/>
              </a:p>
              <a:p>
                <a:pPr marL="457200" lvl="1" indent="0">
                  <a:buNone/>
                </a:pPr>
                <a:r>
                  <a:rPr lang="en-US" dirty="0">
                    <a:sym typeface="Wingdings" pitchFamily="2" charset="2"/>
                  </a:rPr>
                  <a:t>includes mass corrections, ensures consistency with definition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sym typeface="Wingdings" pitchFamily="2" charset="2"/>
                          </a:rPr>
                          <m:t>𝑇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152A757-6F02-8249-9889-D74FD9B8BEA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7197" y="1118230"/>
                <a:ext cx="8629606" cy="4993659"/>
              </a:xfrm>
              <a:blipFill>
                <a:blip r:embed="rId3"/>
                <a:stretch>
                  <a:fillRect l="-882" t="-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03E6C-1E42-9649-B43B-6DC58EB1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580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28146-48DD-6444-A9D3-6B76FF3F5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" y="408633"/>
            <a:ext cx="8895806" cy="487490"/>
          </a:xfrm>
        </p:spPr>
        <p:txBody>
          <a:bodyPr/>
          <a:lstStyle/>
          <a:p>
            <a:r>
              <a:rPr lang="en-US" sz="3400" dirty="0"/>
              <a:t>Updated cross-sections for light mesons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9FCFC1-47EF-C444-B2A7-B2DAF24B619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8919" y="5661359"/>
                <a:ext cx="8464378" cy="686389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Results with conventional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-definition, no hemisphere or thrust selection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9FCFC1-47EF-C444-B2A7-B2DAF24B619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8919" y="5661359"/>
                <a:ext cx="8464378" cy="686389"/>
              </a:xfrm>
              <a:blipFill>
                <a:blip r:embed="rId2"/>
                <a:stretch>
                  <a:fillRect l="-900" t="-14545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BD3E63-B3CD-8F45-BD75-5FF43BE84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9B0F61-CEEF-AF42-857C-5E016EB55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066422" y="-100657"/>
            <a:ext cx="4426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0088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BCE25-D394-814F-8864-1BE0AF852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ISR Correction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B53092A-1846-0A41-AEC1-C284F8394E0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1886" y="5140234"/>
                <a:ext cx="8231188" cy="1070354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/>
                  <a:t>Previously: remove events where more than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0.5 %</m:t>
                    </m:r>
                  </m:oMath>
                </a14:m>
                <a:r>
                  <a:rPr lang="en-US" dirty="0"/>
                  <a:t> of the energy was lost </a:t>
                </a:r>
                <a:r>
                  <a:rPr lang="en-US" dirty="0">
                    <a:sym typeface="Wingdings" pitchFamily="2" charset="2"/>
                  </a:rPr>
                  <a:t>only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Wingdings" pitchFamily="2" charset="2"/>
                      </a:rPr>
                      <m:t>≈60% </m:t>
                    </m:r>
                  </m:oMath>
                </a14:m>
                <a:r>
                  <a:rPr lang="en-US" dirty="0"/>
                  <a:t> of events kept</a:t>
                </a:r>
              </a:p>
              <a:p>
                <a:r>
                  <a:rPr lang="en-US" dirty="0"/>
                  <a:t>Now: Ratio between ISR/no ISR </a:t>
                </a:r>
                <a:r>
                  <a:rPr lang="en-US" dirty="0">
                    <a:sym typeface="Wingdings" pitchFamily="2" charset="2"/>
                  </a:rPr>
                  <a:t></a:t>
                </a:r>
                <a:r>
                  <a:rPr lang="en-US" dirty="0"/>
                  <a:t>correction factors close to </a:t>
                </a:r>
                <a:r>
                  <a:rPr lang="en-US" dirty="0" err="1"/>
                  <a:t>unity</a:t>
                </a:r>
                <a:r>
                  <a:rPr lang="en-US" dirty="0" err="1">
                    <a:sym typeface="Wingdings" pitchFamily="2" charset="2"/>
                  </a:rPr>
                  <a:t>reported</a:t>
                </a:r>
                <a:r>
                  <a:rPr lang="en-US" dirty="0">
                    <a:sym typeface="Wingdings" pitchFamily="2" charset="2"/>
                  </a:rPr>
                  <a:t> cross-sections higher</a:t>
                </a:r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B53092A-1846-0A41-AEC1-C284F8394E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1886" y="5140234"/>
                <a:ext cx="8231188" cy="1070354"/>
              </a:xfrm>
              <a:blipFill>
                <a:blip r:embed="rId2"/>
                <a:stretch>
                  <a:fillRect l="-462" t="-9302" r="-1077"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6A394D-10BF-A04B-81EA-7F9966EDD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52EB74-A80A-3447-A306-1D45427014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811366" y="211656"/>
            <a:ext cx="3766076" cy="583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475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53396</TotalTime>
  <Words>2151</Words>
  <Application>Microsoft Macintosh PowerPoint</Application>
  <PresentationFormat>On-screen Show (4:3)</PresentationFormat>
  <Paragraphs>345</Paragraphs>
  <Slides>36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53" baseType="lpstr">
      <vt:lpstr>Arial Unicode MS</vt:lpstr>
      <vt:lpstr>PingFangSC-Regular</vt:lpstr>
      <vt:lpstr>.PingFangSC-Regular</vt:lpstr>
      <vt:lpstr>Arial</vt:lpstr>
      <vt:lpstr>Calibri</vt:lpstr>
      <vt:lpstr>Cambria</vt:lpstr>
      <vt:lpstr>Cambria Math</vt:lpstr>
      <vt:lpstr>Gill Sans MT</vt:lpstr>
      <vt:lpstr>Gill Sans MT Ext Condensed Bold</vt:lpstr>
      <vt:lpstr>Lucida Grande</vt:lpstr>
      <vt:lpstr>Noteworthy Light</vt:lpstr>
      <vt:lpstr>Symbol</vt:lpstr>
      <vt:lpstr>Tekton Pro Bold</vt:lpstr>
      <vt:lpstr>Times New Roman</vt:lpstr>
      <vt:lpstr>Wingdings</vt:lpstr>
      <vt:lpstr>Office Theme</vt:lpstr>
      <vt:lpstr>Equation</vt:lpstr>
      <vt:lpstr>Measurements of inclusive cross-sections and azimuthal asymmetries of light charged hadrons at Belle  </vt:lpstr>
      <vt:lpstr>Access of FFs for light mesons in e+e- (spin averaged case)</vt:lpstr>
      <vt:lpstr>B-factories provide the necessary statistics…</vt:lpstr>
      <vt:lpstr>Lots of data off resonance, easy to remove resonance background </vt:lpstr>
      <vt:lpstr>Use thrust as proxy to qq ̅ axis</vt:lpstr>
      <vt:lpstr>Previous measurement of light meson (pair) cross sections</vt:lpstr>
      <vt:lpstr>Definition of the scaling variable z</vt:lpstr>
      <vt:lpstr>Updated cross-sections for light mesons</vt:lpstr>
      <vt:lpstr>New ISR Correction</vt:lpstr>
      <vt:lpstr>New reporting of correlated/uncorrelated systematics</vt:lpstr>
      <vt:lpstr>Update single hadron cross-section</vt:lpstr>
      <vt:lpstr>Comparison of different z definitions, inclusive π^+ π^- cross section</vt:lpstr>
      <vt:lpstr>Collins FFs IN e^+ e^-</vt:lpstr>
      <vt:lpstr>New Pt dependence from Belle</vt:lpstr>
      <vt:lpstr>New π^0/η from Belle</vt:lpstr>
      <vt:lpstr>Consistency between Neutral and charged pions</vt:lpstr>
      <vt:lpstr>Summary</vt:lpstr>
      <vt:lpstr>PowerPoint Presentation</vt:lpstr>
      <vt:lpstr>Transverse momentum distributions</vt:lpstr>
      <vt:lpstr>Transverse Momentum: Gaussian widths</vt:lpstr>
      <vt:lpstr>Gaussian Width as a function of z and T</vt:lpstr>
      <vt:lpstr>New theoretical insights: Thrust and Jet measurements are closely related</vt:lpstr>
      <vt:lpstr>PowerPoint Presentation</vt:lpstr>
      <vt:lpstr>PowerPoint Presentation</vt:lpstr>
      <vt:lpstr>Use thrust as proxy to qq ̅ axis</vt:lpstr>
      <vt:lpstr>Collins Effect</vt:lpstr>
      <vt:lpstr>Di-hadron asymmetries</vt:lpstr>
      <vt:lpstr>Comparison of different z definitions, inclusive π^+ π^- cross section</vt:lpstr>
      <vt:lpstr>Extraction of cos⁡(ϕ_(R_1 )+ϕ_(R_2 )) First measurement of Interference Fragmentation Function </vt:lpstr>
      <vt:lpstr>Backup</vt:lpstr>
      <vt:lpstr>Long history of e+e- colliders: First generation for FF measurements</vt:lpstr>
      <vt:lpstr>Where to Study?</vt:lpstr>
      <vt:lpstr>Observables in L Restframe</vt:lpstr>
      <vt:lpstr>Long history of e+e- colliders: First generation for FF measurements</vt:lpstr>
      <vt:lpstr>Outlook to Belle II</vt:lpstr>
      <vt:lpstr>Collins effect for kaon/pion pairs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Anselm Vossen, Ph.D.</cp:lastModifiedBy>
  <cp:revision>878</cp:revision>
  <cp:lastPrinted>2018-10-15T14:48:16Z</cp:lastPrinted>
  <dcterms:created xsi:type="dcterms:W3CDTF">2017-10-25T13:41:42Z</dcterms:created>
  <dcterms:modified xsi:type="dcterms:W3CDTF">2021-04-15T13:41:43Z</dcterms:modified>
</cp:coreProperties>
</file>