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6" r:id="rId1"/>
  </p:sldMasterIdLst>
  <p:notesMasterIdLst>
    <p:notesMasterId r:id="rId32"/>
  </p:notesMasterIdLst>
  <p:handoutMasterIdLst>
    <p:handoutMasterId r:id="rId33"/>
  </p:handoutMasterIdLst>
  <p:sldIdLst>
    <p:sldId id="1668" r:id="rId2"/>
    <p:sldId id="2579" r:id="rId3"/>
    <p:sldId id="1871" r:id="rId4"/>
    <p:sldId id="2022" r:id="rId5"/>
    <p:sldId id="2470" r:id="rId6"/>
    <p:sldId id="2657" r:id="rId7"/>
    <p:sldId id="2496" r:id="rId8"/>
    <p:sldId id="1968" r:id="rId9"/>
    <p:sldId id="1994" r:id="rId10"/>
    <p:sldId id="2646" r:id="rId11"/>
    <p:sldId id="2681" r:id="rId12"/>
    <p:sldId id="2649" r:id="rId13"/>
    <p:sldId id="2650" r:id="rId14"/>
    <p:sldId id="2651" r:id="rId15"/>
    <p:sldId id="2653" r:id="rId16"/>
    <p:sldId id="2557" r:id="rId17"/>
    <p:sldId id="2108" r:id="rId18"/>
    <p:sldId id="2429" r:id="rId19"/>
    <p:sldId id="2431" r:id="rId20"/>
    <p:sldId id="2453" r:id="rId21"/>
    <p:sldId id="2023" r:id="rId22"/>
    <p:sldId id="2100" r:id="rId23"/>
    <p:sldId id="2564" r:id="rId24"/>
    <p:sldId id="2565" r:id="rId25"/>
    <p:sldId id="1989" r:id="rId26"/>
    <p:sldId id="2478" r:id="rId27"/>
    <p:sldId id="2454" r:id="rId28"/>
    <p:sldId id="2455" r:id="rId29"/>
    <p:sldId id="2553" r:id="rId30"/>
    <p:sldId id="2558" r:id="rId31"/>
  </p:sldIdLst>
  <p:sldSz cx="12192000" cy="6858000"/>
  <p:notesSz cx="6731000" cy="9855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933FF"/>
    <a:srgbClr val="009999"/>
    <a:srgbClr val="008000"/>
    <a:srgbClr val="000000"/>
    <a:srgbClr val="0099CC"/>
    <a:srgbClr val="CC00CC"/>
    <a:srgbClr val="33CCCC"/>
    <a:srgbClr val="00CC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10" autoAdjust="0"/>
    <p:restoredTop sz="94915" autoAdjust="0"/>
  </p:normalViewPr>
  <p:slideViewPr>
    <p:cSldViewPr>
      <p:cViewPr varScale="1">
        <p:scale>
          <a:sx n="78" d="100"/>
          <a:sy n="78" d="100"/>
        </p:scale>
        <p:origin x="792" y="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873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3075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3075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fld id="{C069B298-3321-461D-9F13-30736C8366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72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6038" rIns="90488" bIns="46038" numCol="1" anchor="t" anchorCtr="0" compatLnSpc="1">
            <a:prstTxWarp prst="textNoShape">
              <a:avLst/>
            </a:prstTxWarp>
          </a:bodyPr>
          <a:lstStyle>
            <a:lvl1pPr algn="l" defTabSz="909638"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0475" y="0"/>
            <a:ext cx="29654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6038" rIns="90488" bIns="46038" numCol="1" anchor="t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" y="757238"/>
            <a:ext cx="6597650" cy="37115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695825"/>
            <a:ext cx="4941887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6038" rIns="90488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4825"/>
            <a:ext cx="28892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6038" rIns="90488" bIns="46038" numCol="1" anchor="b" anchorCtr="0" compatLnSpc="1">
            <a:prstTxWarp prst="textNoShape">
              <a:avLst/>
            </a:prstTxWarp>
          </a:bodyPr>
          <a:lstStyle>
            <a:lvl1pPr algn="l" defTabSz="909638"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0475" y="9394825"/>
            <a:ext cx="29654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6038" rIns="90488" bIns="46038" numCol="1" anchor="b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ahoma" pitchFamily="34" charset="0"/>
              </a:defRPr>
            </a:lvl1pPr>
          </a:lstStyle>
          <a:p>
            <a:fld id="{FFC07D64-7DFB-402A-B63D-4AE58A3A9A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357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DED82A-FBE8-4481-B29E-A67FA4D5EDE5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27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A0DC8-FCDC-490C-8E3C-8F9E2075A89E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527463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FC61E5-E5DC-4C37-AD48-943233CCB1F4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93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39775"/>
            <a:ext cx="6569075" cy="3695700"/>
          </a:xfrm>
          <a:ln/>
        </p:spPr>
      </p:sp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479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F46218-BC03-44F9-AE2B-70A2F7DD3F90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01591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5DD9ED-9F43-4063-88A3-4488A7F635CB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64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55650"/>
            <a:ext cx="6599237" cy="3713163"/>
          </a:xfrm>
          <a:ln/>
        </p:spPr>
      </p:sp>
      <p:sp>
        <p:nvSpPr>
          <p:cNvPr id="64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697413"/>
            <a:ext cx="4941887" cy="4394200"/>
          </a:xfrm>
        </p:spPr>
        <p:txBody>
          <a:bodyPr/>
          <a:lstStyle/>
          <a:p>
            <a:r>
              <a:rPr lang="en-US" altLang="en-US"/>
              <a:t>In not many other existing transport codes photonuclear reactions are simulated over the whole energy range</a:t>
            </a:r>
          </a:p>
        </p:txBody>
      </p:sp>
    </p:spTree>
    <p:extLst>
      <p:ext uri="{BB962C8B-B14F-4D97-AF65-F5344CB8AC3E}">
        <p14:creationId xmlns:p14="http://schemas.microsoft.com/office/powerpoint/2010/main" val="3879409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6CD89-DCE6-4E0F-AFE3-4C33B8D51B6F}" type="slidenum">
              <a:rPr lang="en-US"/>
              <a:pPr/>
              <a:t>25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016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06F9E0-7F08-489B-A448-BA0845BEE0DD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" y="757238"/>
            <a:ext cx="6597650" cy="3711575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1003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07D64-7DFB-402A-B63D-4AE58A3A9AF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66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7371B3-79B5-4603-A732-057CB346A94E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78923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9D0A85-6C53-46F3-9B1C-C5DA8A4A749A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831729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7371B3-79B5-4603-A732-057CB346A94E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69693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84C5F-F714-42CB-90CB-66D3E230E5D4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76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4871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4C6FAD-7DED-4AB6-BE6E-A9BAED651729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87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30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58735-5B65-4C64-A819-09E13E2893D3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9919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9D956-2430-4657-8980-AB7F75856B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03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14182-DA69-4F74-93ED-3985936970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403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2" y="273053"/>
            <a:ext cx="2639484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3053"/>
            <a:ext cx="77216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E4F8-38D2-4326-ADD8-7EBA8FE11A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180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269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0" y="1604330"/>
            <a:ext cx="539136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4321" y="1604330"/>
            <a:ext cx="539328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4321" y="3935934"/>
            <a:ext cx="539328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>
          <a:xfrm>
            <a:off x="608641" y="6247376"/>
            <a:ext cx="2837760" cy="47093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Alfredo Ferrari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1"/>
          </p:nvPr>
        </p:nvSpPr>
        <p:spPr>
          <a:xfrm>
            <a:off x="4170240" y="6247376"/>
            <a:ext cx="3863040" cy="47093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CFNS Workshop, April 26th 2021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>
          <a:xfrm>
            <a:off x="8741761" y="6247376"/>
            <a:ext cx="2837760" cy="470930"/>
          </a:xfrm>
        </p:spPr>
        <p:txBody>
          <a:bodyPr/>
          <a:lstStyle>
            <a:lvl1pPr>
              <a:defRPr/>
            </a:lvl1pPr>
          </a:lstStyle>
          <a:p>
            <a:fld id="{4152BCA3-65FF-44B4-BCF6-6C7C74B72A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332" y="995367"/>
            <a:ext cx="10817634" cy="5327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xfrm>
            <a:off x="263352" y="6400800"/>
            <a:ext cx="2537884" cy="304800"/>
          </a:xfrm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idx="11"/>
          </p:nvPr>
        </p:nvSpPr>
        <p:spPr>
          <a:xfrm>
            <a:off x="3647728" y="6400800"/>
            <a:ext cx="5281084" cy="304800"/>
          </a:xfrm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225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05396-9B3A-42B5-A79E-0F74E64970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8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2" y="1143003"/>
            <a:ext cx="5179484" cy="5180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143003"/>
            <a:ext cx="5181600" cy="5180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688DA-489A-49E7-B573-9D78C95440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029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4CA68-2546-4101-AEA7-9C681B6DEF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301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3E051-5CF4-4765-8086-B2DC4EB024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20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C8F6B-C925-4F01-9DBF-672B258AAE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69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9EE5E-26EC-4F51-82F1-3CF3C1020F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59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20643-93F8-4851-8F8F-B34F864B6D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21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Line 3"/>
          <p:cNvSpPr>
            <a:spLocks noChangeShapeType="1"/>
          </p:cNvSpPr>
          <p:nvPr/>
        </p:nvSpPr>
        <p:spPr bwMode="auto">
          <a:xfrm>
            <a:off x="11926531" y="0"/>
            <a:ext cx="2117" cy="2362200"/>
          </a:xfrm>
          <a:prstGeom prst="line">
            <a:avLst/>
          </a:prstGeom>
          <a:noFill/>
          <a:ln w="12600">
            <a:solidFill>
              <a:srgbClr val="6F89F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 defTabSz="449263">
              <a:lnSpc>
                <a:spcPct val="93000"/>
              </a:lnSpc>
              <a:buClr>
                <a:srgbClr val="40458C"/>
              </a:buClr>
              <a:buSzPct val="100000"/>
              <a:buFont typeface="Arial" charset="0"/>
              <a:buNone/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029" name="Group 4"/>
          <p:cNvGrpSpPr>
            <a:grpSpLocks/>
          </p:cNvGrpSpPr>
          <p:nvPr/>
        </p:nvGrpSpPr>
        <p:grpSpPr bwMode="auto">
          <a:xfrm>
            <a:off x="47328" y="533403"/>
            <a:ext cx="2523067" cy="2589213"/>
            <a:chOff x="192" y="336"/>
            <a:chExt cx="1192" cy="1631"/>
          </a:xfrm>
        </p:grpSpPr>
        <p:sp>
          <p:nvSpPr>
            <p:cNvPr id="2" name="Line 5"/>
            <p:cNvSpPr>
              <a:spLocks noChangeShapeType="1"/>
            </p:cNvSpPr>
            <p:nvPr/>
          </p:nvSpPr>
          <p:spPr bwMode="auto">
            <a:xfrm flipH="1">
              <a:off x="191" y="566"/>
              <a:ext cx="1195" cy="1"/>
            </a:xfrm>
            <a:prstGeom prst="line">
              <a:avLst/>
            </a:prstGeom>
            <a:noFill/>
            <a:ln w="12600">
              <a:solidFill>
                <a:srgbClr val="6F89F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49263">
                <a:lnSpc>
                  <a:spcPct val="93000"/>
                </a:lnSpc>
                <a:buClr>
                  <a:srgbClr val="40458C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" name="Line 6"/>
            <p:cNvSpPr>
              <a:spLocks noChangeShapeType="1"/>
            </p:cNvSpPr>
            <p:nvPr/>
          </p:nvSpPr>
          <p:spPr bwMode="auto">
            <a:xfrm>
              <a:off x="383" y="336"/>
              <a:ext cx="1" cy="1632"/>
            </a:xfrm>
            <a:prstGeom prst="line">
              <a:avLst/>
            </a:prstGeom>
            <a:noFill/>
            <a:ln w="12600">
              <a:solidFill>
                <a:srgbClr val="6F89F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49263">
                <a:lnSpc>
                  <a:spcPct val="93000"/>
                </a:lnSpc>
                <a:buClr>
                  <a:srgbClr val="40458C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7" name="AutoShape 7"/>
            <p:cNvSpPr>
              <a:spLocks noChangeArrowheads="1"/>
            </p:cNvSpPr>
            <p:nvPr/>
          </p:nvSpPr>
          <p:spPr bwMode="auto">
            <a:xfrm>
              <a:off x="325" y="506"/>
              <a:ext cx="121" cy="12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21600" y="10800"/>
                  </a:moveTo>
                  <a:cubicBezTo>
                    <a:pt x="21600" y="16764"/>
                    <a:pt x="16764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-1" y="4835"/>
                    <a:pt x="4834" y="0"/>
                    <a:pt x="10799" y="0"/>
                  </a:cubicBezTo>
                  <a:lnTo>
                    <a:pt x="10800" y="10800"/>
                  </a:lnTo>
                  <a:lnTo>
                    <a:pt x="21600" y="10800"/>
                  </a:lnTo>
                  <a:close/>
                </a:path>
                <a:path w="21600" h="21600" fill="none">
                  <a:moveTo>
                    <a:pt x="21600" y="10800"/>
                  </a:moveTo>
                  <a:cubicBezTo>
                    <a:pt x="21600" y="16764"/>
                    <a:pt x="16764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-1" y="4835"/>
                    <a:pt x="4834" y="0"/>
                    <a:pt x="10799" y="0"/>
                  </a:cubicBezTo>
                </a:path>
              </a:pathLst>
            </a:custGeom>
            <a:noFill/>
            <a:ln w="12600">
              <a:solidFill>
                <a:srgbClr val="6F89F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49263">
                <a:lnSpc>
                  <a:spcPct val="93000"/>
                </a:lnSpc>
                <a:buClr>
                  <a:srgbClr val="40458C"/>
                </a:buClr>
                <a:buSzPct val="100000"/>
                <a:buFont typeface="Arial" charset="0"/>
                <a:buNone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03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59452" y="273053"/>
            <a:ext cx="10361084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9452" y="995367"/>
            <a:ext cx="10817634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0"/>
            <a:r>
              <a:rPr lang="en-GB" dirty="0" smtClean="0"/>
              <a:t>Ninth Outline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623392" y="6400800"/>
            <a:ext cx="2537884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1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2060"/>
                </a:solidFill>
                <a:latin typeface="+mn-lt"/>
              </a:defRPr>
            </a:lvl1pPr>
          </a:lstStyle>
          <a:p>
            <a:pPr algn="l" defTabSz="449263">
              <a:buClr>
                <a:srgbClr val="40458C"/>
              </a:buClr>
              <a:buSzPct val="100000"/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3759202" y="6400800"/>
            <a:ext cx="5281084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1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2060"/>
                </a:solidFill>
                <a:latin typeface="+mn-lt"/>
              </a:defRPr>
            </a:lvl1pPr>
          </a:lstStyle>
          <a:p>
            <a:pPr defTabSz="449263">
              <a:buClr>
                <a:srgbClr val="40458C"/>
              </a:buClr>
              <a:buSzPct val="100000"/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9653148" y="6400800"/>
            <a:ext cx="2131484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1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2060"/>
                </a:solidFill>
                <a:latin typeface="+mn-lt"/>
              </a:defRPr>
            </a:lvl1pPr>
          </a:lstStyle>
          <a:p>
            <a:pPr defTabSz="449263">
              <a:buClr>
                <a:srgbClr val="40458C"/>
              </a:buClr>
              <a:buSzPct val="100000"/>
              <a:defRPr/>
            </a:pPr>
            <a:fld id="{A37A3FDE-DE29-4846-8447-D46F7E7F0D35}" type="slidenum">
              <a:rPr lang="en-GB"/>
              <a:pPr defTabSz="449263">
                <a:buClr>
                  <a:srgbClr val="40458C"/>
                </a:buClr>
                <a:buSzPct val="100000"/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79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20" r:id="rId12"/>
    <p:sldLayoutId id="2147483822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660066"/>
        </a:buClr>
        <a:buSzPct val="100000"/>
        <a:buFont typeface="Tahoma" pitchFamily="32" charset="0"/>
        <a:defRPr sz="3600" b="1">
          <a:solidFill>
            <a:srgbClr val="660066"/>
          </a:solidFill>
          <a:latin typeface="Comic Sans MS" panose="030F0702030302020204" pitchFamily="66" charset="0"/>
          <a:ea typeface="+mj-ea"/>
          <a:cs typeface="+mj-cs"/>
        </a:defRPr>
      </a:lvl1pPr>
      <a:lvl2pPr algn="l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660066"/>
        </a:buClr>
        <a:buSzPct val="100000"/>
        <a:buFont typeface="Tahoma" pitchFamily="32" charset="0"/>
        <a:defRPr sz="3600">
          <a:solidFill>
            <a:srgbClr val="660066"/>
          </a:solidFill>
          <a:latin typeface="Tahoma" pitchFamily="32" charset="0"/>
        </a:defRPr>
      </a:lvl2pPr>
      <a:lvl3pPr algn="l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660066"/>
        </a:buClr>
        <a:buSzPct val="100000"/>
        <a:buFont typeface="Tahoma" pitchFamily="32" charset="0"/>
        <a:defRPr sz="3600">
          <a:solidFill>
            <a:srgbClr val="660066"/>
          </a:solidFill>
          <a:latin typeface="Tahoma" pitchFamily="32" charset="0"/>
        </a:defRPr>
      </a:lvl3pPr>
      <a:lvl4pPr algn="l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660066"/>
        </a:buClr>
        <a:buSzPct val="100000"/>
        <a:buFont typeface="Tahoma" pitchFamily="32" charset="0"/>
        <a:defRPr sz="3600">
          <a:solidFill>
            <a:srgbClr val="660066"/>
          </a:solidFill>
          <a:latin typeface="Tahoma" pitchFamily="32" charset="0"/>
        </a:defRPr>
      </a:lvl4pPr>
      <a:lvl5pPr algn="l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660066"/>
        </a:buClr>
        <a:buSzPct val="100000"/>
        <a:buFont typeface="Tahoma" pitchFamily="32" charset="0"/>
        <a:defRPr sz="3600">
          <a:solidFill>
            <a:srgbClr val="660066"/>
          </a:solidFill>
          <a:latin typeface="Tahoma" pitchFamily="32" charset="0"/>
        </a:defRPr>
      </a:lvl5pPr>
      <a:lvl6pPr marL="1536700" indent="-215900" algn="l" defTabSz="449263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660066"/>
          </a:solidFill>
          <a:latin typeface="Tahoma" pitchFamily="32" charset="0"/>
        </a:defRPr>
      </a:lvl6pPr>
      <a:lvl7pPr marL="1993900" indent="-215900" algn="l" defTabSz="449263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660066"/>
          </a:solidFill>
          <a:latin typeface="Tahoma" pitchFamily="32" charset="0"/>
        </a:defRPr>
      </a:lvl7pPr>
      <a:lvl8pPr marL="2451100" indent="-215900" algn="l" defTabSz="449263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660066"/>
          </a:solidFill>
          <a:latin typeface="Tahoma" pitchFamily="32" charset="0"/>
        </a:defRPr>
      </a:lvl8pPr>
      <a:lvl9pPr marL="2908300" indent="-215900" algn="l" defTabSz="449263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660066"/>
          </a:solidFill>
          <a:latin typeface="Tahoma" pitchFamily="32" charset="0"/>
        </a:defRPr>
      </a:lvl9pPr>
    </p:titleStyle>
    <p:bodyStyle>
      <a:lvl1pPr marL="341313" indent="-341313" algn="l" defTabSz="449263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6F89F7"/>
        </a:buClr>
        <a:buSzPct val="80000"/>
        <a:buFont typeface="Wingdings" charset="2"/>
        <a:buChar char=""/>
        <a:defRPr sz="2000">
          <a:solidFill>
            <a:srgbClr val="40458C"/>
          </a:solidFill>
          <a:latin typeface="Comic Sans MS" panose="030F0702030302020204" pitchFamily="66" charset="0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101000"/>
        </a:lnSpc>
        <a:spcBef>
          <a:spcPts val="450"/>
        </a:spcBef>
        <a:spcAft>
          <a:spcPct val="0"/>
        </a:spcAft>
        <a:buClr>
          <a:srgbClr val="40458C"/>
        </a:buClr>
        <a:buSzPct val="60000"/>
        <a:buFont typeface="Wingdings" charset="2"/>
        <a:buChar char=""/>
        <a:defRPr>
          <a:solidFill>
            <a:srgbClr val="40458C"/>
          </a:solidFill>
          <a:latin typeface="Comic Sans MS" panose="030F0702030302020204" pitchFamily="66" charset="0"/>
        </a:defRPr>
      </a:lvl2pPr>
      <a:lvl3pPr marL="1143000" indent="-228600" algn="l" defTabSz="449263" rtl="0" eaLnBrk="0" fontAlgn="base" hangingPunct="0">
        <a:lnSpc>
          <a:spcPct val="101000"/>
        </a:lnSpc>
        <a:spcBef>
          <a:spcPts val="400"/>
        </a:spcBef>
        <a:spcAft>
          <a:spcPct val="0"/>
        </a:spcAft>
        <a:buClr>
          <a:srgbClr val="6F89F7"/>
        </a:buClr>
        <a:buSzPct val="95000"/>
        <a:buFont typeface="Wingdings" charset="2"/>
        <a:buChar char=""/>
        <a:defRPr sz="1600">
          <a:solidFill>
            <a:srgbClr val="40458C"/>
          </a:solidFill>
          <a:latin typeface="Comic Sans MS" panose="030F0702030302020204" pitchFamily="66" charset="0"/>
        </a:defRPr>
      </a:lvl3pPr>
      <a:lvl4pPr marL="1600200" indent="-228600" algn="l" defTabSz="449263" rtl="0" eaLnBrk="0" fontAlgn="base" hangingPunct="0">
        <a:lnSpc>
          <a:spcPct val="101000"/>
        </a:lnSpc>
        <a:spcBef>
          <a:spcPts val="350"/>
        </a:spcBef>
        <a:spcAft>
          <a:spcPct val="0"/>
        </a:spcAft>
        <a:buClr>
          <a:srgbClr val="40458C"/>
        </a:buClr>
        <a:buSzPct val="65000"/>
        <a:buFont typeface="Wingdings" charset="2"/>
        <a:buChar char=""/>
        <a:defRPr sz="1400">
          <a:solidFill>
            <a:srgbClr val="40458C"/>
          </a:solidFill>
          <a:latin typeface="Comic Sans MS" panose="030F0702030302020204" pitchFamily="66" charset="0"/>
        </a:defRPr>
      </a:lvl4pPr>
      <a:lvl5pPr marL="2057400" indent="-228600" algn="l" defTabSz="449263" rtl="0" eaLnBrk="0" fontAlgn="base" hangingPunct="0">
        <a:lnSpc>
          <a:spcPct val="101000"/>
        </a:lnSpc>
        <a:spcBef>
          <a:spcPts val="350"/>
        </a:spcBef>
        <a:spcAft>
          <a:spcPct val="0"/>
        </a:spcAft>
        <a:buClr>
          <a:srgbClr val="40458C"/>
        </a:buClr>
        <a:buSzPct val="60000"/>
        <a:buFont typeface="Wingdings" charset="2"/>
        <a:buChar char=""/>
        <a:defRPr sz="1400">
          <a:solidFill>
            <a:srgbClr val="40458C"/>
          </a:solidFill>
          <a:latin typeface="Comic Sans MS" panose="030F0702030302020204" pitchFamily="66" charset="0"/>
        </a:defRPr>
      </a:lvl5pPr>
      <a:lvl6pPr marL="2514600" indent="-228600" algn="l" defTabSz="449263" rtl="0" fontAlgn="base">
        <a:lnSpc>
          <a:spcPct val="101000"/>
        </a:lnSpc>
        <a:spcBef>
          <a:spcPts val="350"/>
        </a:spcBef>
        <a:spcAft>
          <a:spcPct val="0"/>
        </a:spcAft>
        <a:buClr>
          <a:srgbClr val="40458C"/>
        </a:buClr>
        <a:buSzPct val="60000"/>
        <a:buFont typeface="Wingdings" charset="2"/>
        <a:buChar char=""/>
        <a:defRPr sz="1400">
          <a:solidFill>
            <a:srgbClr val="40458C"/>
          </a:solidFill>
          <a:latin typeface="+mn-lt"/>
        </a:defRPr>
      </a:lvl6pPr>
      <a:lvl7pPr marL="2971800" indent="-228600" algn="l" defTabSz="449263" rtl="0" fontAlgn="base">
        <a:lnSpc>
          <a:spcPct val="101000"/>
        </a:lnSpc>
        <a:spcBef>
          <a:spcPts val="350"/>
        </a:spcBef>
        <a:spcAft>
          <a:spcPct val="0"/>
        </a:spcAft>
        <a:buClr>
          <a:srgbClr val="40458C"/>
        </a:buClr>
        <a:buSzPct val="60000"/>
        <a:buFont typeface="Wingdings" charset="2"/>
        <a:buChar char=""/>
        <a:defRPr sz="1400">
          <a:solidFill>
            <a:srgbClr val="40458C"/>
          </a:solidFill>
          <a:latin typeface="+mn-lt"/>
        </a:defRPr>
      </a:lvl7pPr>
      <a:lvl8pPr marL="3429000" indent="-228600" algn="l" defTabSz="449263" rtl="0" fontAlgn="base">
        <a:lnSpc>
          <a:spcPct val="101000"/>
        </a:lnSpc>
        <a:spcBef>
          <a:spcPts val="350"/>
        </a:spcBef>
        <a:spcAft>
          <a:spcPct val="0"/>
        </a:spcAft>
        <a:buClr>
          <a:srgbClr val="40458C"/>
        </a:buClr>
        <a:buSzPct val="60000"/>
        <a:buFont typeface="Wingdings" charset="2"/>
        <a:buChar char=""/>
        <a:defRPr sz="1400">
          <a:solidFill>
            <a:srgbClr val="40458C"/>
          </a:solidFill>
          <a:latin typeface="+mn-lt"/>
        </a:defRPr>
      </a:lvl8pPr>
      <a:lvl9pPr marL="3886200" indent="-228600" algn="l" defTabSz="449263" rtl="0" fontAlgn="base">
        <a:lnSpc>
          <a:spcPct val="101000"/>
        </a:lnSpc>
        <a:spcBef>
          <a:spcPts val="350"/>
        </a:spcBef>
        <a:spcAft>
          <a:spcPct val="0"/>
        </a:spcAft>
        <a:buClr>
          <a:srgbClr val="40458C"/>
        </a:buClr>
        <a:buSzPct val="60000"/>
        <a:buFont typeface="Wingdings" charset="2"/>
        <a:buChar char=""/>
        <a:defRPr sz="1400">
          <a:solidFill>
            <a:srgbClr val="40458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http://www.fluka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ti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431704" y="1580267"/>
            <a:ext cx="8208912" cy="945752"/>
          </a:xfrm>
          <a:noFill/>
          <a:ln/>
        </p:spPr>
        <p:txBody>
          <a:bodyPr/>
          <a:lstStyle/>
          <a:p>
            <a:pPr algn="r"/>
            <a:r>
              <a:rPr lang="en-US" dirty="0" smtClean="0"/>
              <a:t>The FLUKA (re)interaction models</a:t>
            </a:r>
            <a:endParaRPr lang="en-US" dirty="0"/>
          </a:p>
        </p:txBody>
      </p:sp>
      <p:pic>
        <p:nvPicPr>
          <p:cNvPr id="5126" name="Picture 6" descr="fluka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92345" y="446205"/>
            <a:ext cx="2565476" cy="750547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715097" y="2243749"/>
            <a:ext cx="806489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charset="2"/>
              <a:buNone/>
              <a:defRPr sz="2000">
                <a:solidFill>
                  <a:srgbClr val="40458C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lnSpc>
                <a:spcPct val="101000"/>
              </a:lnSpc>
              <a:spcBef>
                <a:spcPts val="4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>
                <a:solidFill>
                  <a:srgbClr val="40458C"/>
                </a:solidFill>
                <a:latin typeface="Comic Sans MS" panose="030F0702030302020204" pitchFamily="66" charset="0"/>
              </a:defRPr>
            </a:lvl2pPr>
            <a:lvl3pPr marL="914400" indent="0" algn="ctr" defTabSz="449263" rtl="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6F89F7"/>
              </a:buClr>
              <a:buSzPct val="95000"/>
              <a:buFont typeface="Wingdings" charset="2"/>
              <a:buNone/>
              <a:defRPr sz="1600">
                <a:solidFill>
                  <a:srgbClr val="40458C"/>
                </a:solidFill>
                <a:latin typeface="Comic Sans MS" panose="030F0702030302020204" pitchFamily="66" charset="0"/>
              </a:defRPr>
            </a:lvl3pPr>
            <a:lvl4pPr marL="1371600" indent="0" algn="ctr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5000"/>
              <a:buFont typeface="Wingdings" charset="2"/>
              <a:buNone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4pPr>
            <a:lvl5pPr marL="1828800" indent="0" algn="ctr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5pPr>
            <a:lvl6pPr marL="2286000" indent="0" algn="ctr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 sz="1400">
                <a:solidFill>
                  <a:srgbClr val="40458C"/>
                </a:solidFill>
                <a:latin typeface="+mn-lt"/>
              </a:defRPr>
            </a:lvl6pPr>
            <a:lvl7pPr marL="2743200" indent="0" algn="ctr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 sz="1400">
                <a:solidFill>
                  <a:srgbClr val="40458C"/>
                </a:solidFill>
                <a:latin typeface="+mn-lt"/>
              </a:defRPr>
            </a:lvl7pPr>
            <a:lvl8pPr marL="3200400" indent="0" algn="ctr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 sz="1400">
                <a:solidFill>
                  <a:srgbClr val="40458C"/>
                </a:solidFill>
                <a:latin typeface="+mn-lt"/>
              </a:defRPr>
            </a:lvl8pPr>
            <a:lvl9pPr marL="3657600" indent="0" algn="ctr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 sz="1400">
                <a:solidFill>
                  <a:srgbClr val="40458C"/>
                </a:solidFill>
                <a:latin typeface="+mn-lt"/>
              </a:defRPr>
            </a:lvl9pPr>
          </a:lstStyle>
          <a:p>
            <a:pPr algn="l" eaLnBrk="1" hangingPunct="1"/>
            <a:r>
              <a:rPr lang="en-US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An introduction to FLUKA nuclear interaction models </a:t>
            </a:r>
          </a:p>
          <a:p>
            <a:pPr algn="l" eaLnBrk="1" hangingPunct="1"/>
            <a:endParaRPr lang="en-US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/>
            <a:r>
              <a:rPr lang="en-US" i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Workshop: Open Questions in Photon-Induced Interactions-from</a:t>
            </a:r>
          </a:p>
          <a:p>
            <a:pPr algn="l" eaLnBrk="1" hangingPunct="1"/>
            <a:r>
              <a:rPr lang="en-US" i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Relativistic Nuclear collisions to the Future Electron-Ion Collider</a:t>
            </a:r>
          </a:p>
          <a:p>
            <a:pPr algn="l" eaLnBrk="1" hangingPunct="1"/>
            <a:r>
              <a:rPr lang="en-US" i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algn="l" eaLnBrk="1" hangingPunct="1"/>
            <a:r>
              <a:rPr lang="en-US" i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Stony </a:t>
            </a:r>
            <a:r>
              <a:rPr lang="en-US" i="1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Brook </a:t>
            </a:r>
            <a:r>
              <a:rPr lang="en-US" i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26-28 April 2021</a:t>
            </a:r>
          </a:p>
          <a:p>
            <a:pPr algn="l" eaLnBrk="1" hangingPunct="1"/>
            <a:endParaRPr lang="en-US" i="1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 descr="LOGO INFN NEWS sit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1" y="332656"/>
            <a:ext cx="2016224" cy="1119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3" y="404664"/>
            <a:ext cx="2592288" cy="1028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620688"/>
            <a:ext cx="2587692" cy="648072"/>
          </a:xfrm>
          <a:prstGeom prst="rect">
            <a:avLst/>
          </a:prstGeom>
        </p:spPr>
      </p:pic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4997568" y="3573016"/>
            <a:ext cx="662473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charset="2"/>
              <a:buNone/>
              <a:defRPr sz="2000">
                <a:solidFill>
                  <a:srgbClr val="40458C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lnSpc>
                <a:spcPct val="101000"/>
              </a:lnSpc>
              <a:spcBef>
                <a:spcPts val="4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>
                <a:solidFill>
                  <a:srgbClr val="40458C"/>
                </a:solidFill>
                <a:latin typeface="Comic Sans MS" panose="030F0702030302020204" pitchFamily="66" charset="0"/>
              </a:defRPr>
            </a:lvl2pPr>
            <a:lvl3pPr marL="914400" indent="0" algn="ctr" defTabSz="449263" rtl="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6F89F7"/>
              </a:buClr>
              <a:buSzPct val="95000"/>
              <a:buFont typeface="Wingdings" charset="2"/>
              <a:buNone/>
              <a:defRPr sz="1600">
                <a:solidFill>
                  <a:srgbClr val="40458C"/>
                </a:solidFill>
                <a:latin typeface="Comic Sans MS" panose="030F0702030302020204" pitchFamily="66" charset="0"/>
              </a:defRPr>
            </a:lvl3pPr>
            <a:lvl4pPr marL="1371600" indent="0" algn="ctr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5000"/>
              <a:buFont typeface="Wingdings" charset="2"/>
              <a:buNone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4pPr>
            <a:lvl5pPr marL="1828800" indent="0" algn="ctr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5pPr>
            <a:lvl6pPr marL="2286000" indent="0" algn="ctr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 sz="1400">
                <a:solidFill>
                  <a:srgbClr val="40458C"/>
                </a:solidFill>
                <a:latin typeface="+mn-lt"/>
              </a:defRPr>
            </a:lvl6pPr>
            <a:lvl7pPr marL="2743200" indent="0" algn="ctr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 sz="1400">
                <a:solidFill>
                  <a:srgbClr val="40458C"/>
                </a:solidFill>
                <a:latin typeface="+mn-lt"/>
              </a:defRPr>
            </a:lvl7pPr>
            <a:lvl8pPr marL="3200400" indent="0" algn="ctr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 sz="1400">
                <a:solidFill>
                  <a:srgbClr val="40458C"/>
                </a:solidFill>
                <a:latin typeface="+mn-lt"/>
              </a:defRPr>
            </a:lvl8pPr>
            <a:lvl9pPr marL="3657600" indent="0" algn="ctr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None/>
              <a:defRPr sz="1400">
                <a:solidFill>
                  <a:srgbClr val="40458C"/>
                </a:solidFill>
                <a:latin typeface="+mn-lt"/>
              </a:defRPr>
            </a:lvl9pPr>
          </a:lstStyle>
          <a:p>
            <a:pPr algn="r"/>
            <a:endParaRPr lang="en-US" dirty="0"/>
          </a:p>
          <a:p>
            <a:pPr algn="r"/>
            <a:r>
              <a:rPr lang="en-US" b="1" u="sng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Alfredo Ferrari,</a:t>
            </a:r>
          </a:p>
          <a:p>
            <a:pPr algn="r"/>
            <a:r>
              <a:rPr lang="en-US" i="1" dirty="0" smtClean="0">
                <a:solidFill>
                  <a:srgbClr val="0099CC"/>
                </a:solidFill>
              </a:rPr>
              <a:t>(alfredo.ferrari@mi.infn.it)</a:t>
            </a:r>
            <a:r>
              <a:rPr lang="en-US" b="1" u="sng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r"/>
            <a:r>
              <a:rPr lang="en-US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for </a:t>
            </a:r>
            <a:r>
              <a:rPr lang="en-US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FLUKA </a:t>
            </a:r>
            <a:r>
              <a:rPr lang="en-US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Collaboration</a:t>
            </a:r>
          </a:p>
          <a:p>
            <a:pPr algn="r"/>
            <a:r>
              <a:rPr lang="en-US" sz="1800" i="1" dirty="0" err="1" smtClean="0">
                <a:solidFill>
                  <a:srgbClr val="006666"/>
                </a:solidFill>
              </a:rPr>
              <a:t>Universitätsklinikum</a:t>
            </a:r>
            <a:r>
              <a:rPr lang="en-US" sz="1800" i="1" dirty="0" smtClean="0">
                <a:solidFill>
                  <a:srgbClr val="006666"/>
                </a:solidFill>
              </a:rPr>
              <a:t> Heidelberg</a:t>
            </a:r>
          </a:p>
          <a:p>
            <a:pPr algn="r"/>
            <a:r>
              <a:rPr lang="en-US" sz="1800" i="1" dirty="0">
                <a:solidFill>
                  <a:srgbClr val="006666"/>
                </a:solidFill>
              </a:rPr>
              <a:t>INFN, Milan, Italy</a:t>
            </a:r>
            <a:r>
              <a:rPr lang="en-US" dirty="0"/>
              <a:t> </a:t>
            </a:r>
            <a:endParaRPr lang="en-US" sz="1800" i="1" dirty="0">
              <a:solidFill>
                <a:srgbClr val="006666"/>
              </a:solidFill>
            </a:endParaRPr>
          </a:p>
          <a:p>
            <a:pPr algn="r"/>
            <a:r>
              <a:rPr lang="en-US" sz="1800" i="1" dirty="0" err="1" smtClean="0">
                <a:solidFill>
                  <a:srgbClr val="006666"/>
                </a:solidFill>
              </a:rPr>
              <a:t>Gangneung-Wonju</a:t>
            </a:r>
            <a:r>
              <a:rPr lang="en-US" sz="1800" i="1" dirty="0" smtClean="0">
                <a:solidFill>
                  <a:srgbClr val="006666"/>
                </a:solidFill>
              </a:rPr>
              <a:t> National University, </a:t>
            </a:r>
            <a:r>
              <a:rPr lang="en-US" sz="1800" i="1" dirty="0">
                <a:solidFill>
                  <a:srgbClr val="006666"/>
                </a:solidFill>
              </a:rPr>
              <a:t>S</a:t>
            </a:r>
            <a:r>
              <a:rPr lang="en-US" sz="1800" i="1" dirty="0" smtClean="0">
                <a:solidFill>
                  <a:srgbClr val="006666"/>
                </a:solidFill>
              </a:rPr>
              <a:t>outh Korea</a:t>
            </a:r>
          </a:p>
        </p:txBody>
      </p:sp>
    </p:spTree>
    <p:extLst>
      <p:ext uri="{BB962C8B-B14F-4D97-AF65-F5344CB8AC3E}">
        <p14:creationId xmlns:p14="http://schemas.microsoft.com/office/powerpoint/2010/main" val="425834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CFNS Workshop, April 26th 2021</a:t>
            </a:r>
            <a:endParaRPr lang="en-US" alt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2A9262-1D8C-4305-9258-3DE1D99E8FD1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9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en-US" smtClean="0"/>
              <a:t>Alfredo Ferrari</a:t>
            </a:r>
            <a:endParaRPr lang="en-US" altLang="en-US"/>
          </a:p>
        </p:txBody>
      </p:sp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79376" y="415445"/>
            <a:ext cx="11593287" cy="584161"/>
          </a:xfrm>
        </p:spPr>
        <p:txBody>
          <a:bodyPr/>
          <a:lstStyle/>
          <a:p>
            <a:r>
              <a:rPr lang="en-US" altLang="en-US" sz="2800" dirty="0" err="1" smtClean="0"/>
              <a:t>Glauber-Gribov</a:t>
            </a:r>
            <a:r>
              <a:rPr lang="en-US" altLang="en-US" sz="2800" dirty="0" smtClean="0"/>
              <a:t> cascade, </a:t>
            </a:r>
            <a:r>
              <a:rPr lang="en-US" altLang="en-US" sz="2800" dirty="0"/>
              <a:t>f</a:t>
            </a:r>
            <a:r>
              <a:rPr lang="en-US" altLang="en-US" sz="2800" dirty="0" smtClean="0"/>
              <a:t>ormation </a:t>
            </a:r>
            <a:r>
              <a:rPr lang="en-US" altLang="en-US" sz="2800" dirty="0"/>
              <a:t>zone* </a:t>
            </a:r>
            <a:r>
              <a:rPr lang="en-US" altLang="en-US" sz="1800" i="1" dirty="0"/>
              <a:t>(</a:t>
            </a:r>
            <a:r>
              <a:rPr lang="en-US" altLang="en-US" sz="1800" i="1" dirty="0">
                <a:sym typeface="Symbol" panose="05050102010706020507" pitchFamily="18" charset="2"/>
              </a:rPr>
              <a:t></a:t>
            </a:r>
            <a:r>
              <a:rPr lang="en-US" altLang="en-US" sz="1800" i="1" dirty="0"/>
              <a:t> classical INC will never work)</a:t>
            </a:r>
            <a:endParaRPr lang="en-US" altLang="en-US" sz="3200" dirty="0"/>
          </a:p>
        </p:txBody>
      </p:sp>
      <p:sp>
        <p:nvSpPr>
          <p:cNvPr id="764931" name="Text Box 3"/>
          <p:cNvSpPr txBox="1">
            <a:spLocks noChangeArrowheads="1"/>
          </p:cNvSpPr>
          <p:nvPr/>
        </p:nvSpPr>
        <p:spPr bwMode="auto">
          <a:xfrm>
            <a:off x="211075" y="3691800"/>
            <a:ext cx="99914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time/zone: </a:t>
            </a:r>
            <a:r>
              <a:rPr lang="en-US" altLang="en-US" dirty="0" smtClean="0">
                <a:solidFill>
                  <a:srgbClr val="000000"/>
                </a:solidFill>
              </a:rPr>
              <a:t>naively </a:t>
            </a:r>
            <a:r>
              <a:rPr lang="en-US" altLang="en-US" dirty="0">
                <a:solidFill>
                  <a:srgbClr val="000000"/>
                </a:solidFill>
              </a:rPr>
              <a:t>“materialization" </a:t>
            </a:r>
            <a:r>
              <a:rPr lang="en-US" altLang="en-US" dirty="0" smtClean="0">
                <a:solidFill>
                  <a:srgbClr val="000000"/>
                </a:solidFill>
              </a:rPr>
              <a:t>time. </a:t>
            </a:r>
            <a:r>
              <a:rPr lang="en-US" altLang="en-US" dirty="0">
                <a:solidFill>
                  <a:srgbClr val="000000"/>
                </a:solidFill>
              </a:rPr>
              <a:t>Qualitative estimate:</a:t>
            </a:r>
          </a:p>
        </p:txBody>
      </p:sp>
      <p:grpSp>
        <p:nvGrpSpPr>
          <p:cNvPr id="764935" name="Group 7"/>
          <p:cNvGrpSpPr>
            <a:grpSpLocks/>
          </p:cNvGrpSpPr>
          <p:nvPr/>
        </p:nvGrpSpPr>
        <p:grpSpPr bwMode="auto">
          <a:xfrm>
            <a:off x="1191269" y="4844233"/>
            <a:ext cx="9942514" cy="792163"/>
            <a:chOff x="-663" y="2346"/>
            <a:chExt cx="6263" cy="499"/>
          </a:xfrm>
        </p:grpSpPr>
        <p:graphicFrame>
          <p:nvGraphicFramePr>
            <p:cNvPr id="764936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1949" y="2346"/>
            <a:ext cx="3651" cy="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84" name="Equation" r:id="rId4" imgW="3085920" imgH="431640" progId="Equation.DSMT4">
                    <p:embed/>
                  </p:oleObj>
                </mc:Choice>
                <mc:Fallback>
                  <p:oleObj name="Equation" r:id="rId4" imgW="3085920" imgH="431640" progId="Equation.DSMT4">
                    <p:embed/>
                    <p:pic>
                      <p:nvPicPr>
                        <p:cNvPr id="764936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9" y="2346"/>
                          <a:ext cx="3651" cy="499"/>
                        </a:xfrm>
                        <a:prstGeom prst="rect">
                          <a:avLst/>
                        </a:prstGeom>
                        <a:solidFill>
                          <a:srgbClr val="FFFF00">
                            <a:alpha val="39999"/>
                          </a:srgbClr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64937" name="Text Box 9"/>
            <p:cNvSpPr txBox="1">
              <a:spLocks noChangeArrowheads="1"/>
            </p:cNvSpPr>
            <p:nvPr/>
          </p:nvSpPr>
          <p:spPr bwMode="auto">
            <a:xfrm>
              <a:off x="-663" y="2363"/>
              <a:ext cx="2632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en-US" dirty="0">
                  <a:solidFill>
                    <a:srgbClr val="CC3300"/>
                  </a:solidFill>
                </a:rPr>
                <a:t>Going </a:t>
              </a:r>
              <a:r>
                <a:rPr lang="en-US" altLang="en-US" dirty="0" smtClean="0">
                  <a:solidFill>
                    <a:srgbClr val="CC3300"/>
                  </a:solidFill>
                </a:rPr>
                <a:t>from the produced hadron</a:t>
              </a:r>
            </a:p>
            <a:p>
              <a:pPr algn="l"/>
              <a:r>
                <a:rPr lang="en-US" altLang="en-US" dirty="0" smtClean="0">
                  <a:solidFill>
                    <a:srgbClr val="CC3300"/>
                  </a:solidFill>
                </a:rPr>
                <a:t> </a:t>
              </a:r>
              <a:r>
                <a:rPr lang="en-US" altLang="en-US" b="1" i="1" dirty="0">
                  <a:solidFill>
                    <a:srgbClr val="C00000"/>
                  </a:solidFill>
                </a:rPr>
                <a:t>p</a:t>
              </a:r>
              <a:r>
                <a:rPr lang="en-US" altLang="en-US" b="1" i="1" baseline="-25000" dirty="0">
                  <a:solidFill>
                    <a:srgbClr val="C00000"/>
                  </a:solidFill>
                </a:rPr>
                <a:t>||</a:t>
              </a:r>
              <a:r>
                <a:rPr lang="en-US" altLang="en-US" b="1" i="1" dirty="0">
                  <a:solidFill>
                    <a:srgbClr val="C00000"/>
                  </a:solidFill>
                </a:rPr>
                <a:t> =</a:t>
              </a:r>
              <a:r>
                <a:rPr lang="en-US" altLang="en-US" b="1" i="1" dirty="0" smtClean="0">
                  <a:solidFill>
                    <a:srgbClr val="C00000"/>
                  </a:solidFill>
                </a:rPr>
                <a:t>0</a:t>
              </a:r>
              <a:r>
                <a:rPr lang="en-US" altLang="en-US" b="1" dirty="0" smtClean="0">
                  <a:solidFill>
                    <a:srgbClr val="C00000"/>
                  </a:solidFill>
                </a:rPr>
                <a:t> </a:t>
              </a:r>
              <a:r>
                <a:rPr lang="en-US" altLang="en-US" dirty="0">
                  <a:solidFill>
                    <a:srgbClr val="CC3300"/>
                  </a:solidFill>
                </a:rPr>
                <a:t>f</a:t>
              </a:r>
              <a:r>
                <a:rPr lang="en-US" altLang="en-US" dirty="0" smtClean="0">
                  <a:solidFill>
                    <a:srgbClr val="CC3300"/>
                  </a:solidFill>
                </a:rPr>
                <a:t>rame to </a:t>
              </a:r>
              <a:r>
                <a:rPr lang="en-US" altLang="en-US" dirty="0">
                  <a:solidFill>
                    <a:srgbClr val="CC3300"/>
                  </a:solidFill>
                </a:rPr>
                <a:t>the nucleus system</a:t>
              </a:r>
            </a:p>
          </p:txBody>
        </p:sp>
      </p:grpSp>
      <p:grpSp>
        <p:nvGrpSpPr>
          <p:cNvPr id="764941" name="Group 13"/>
          <p:cNvGrpSpPr>
            <a:grpSpLocks/>
          </p:cNvGrpSpPr>
          <p:nvPr/>
        </p:nvGrpSpPr>
        <p:grpSpPr bwMode="auto">
          <a:xfrm>
            <a:off x="1229720" y="4063169"/>
            <a:ext cx="6842126" cy="796925"/>
            <a:chOff x="1847" y="929"/>
            <a:chExt cx="4310" cy="502"/>
          </a:xfrm>
        </p:grpSpPr>
        <p:graphicFrame>
          <p:nvGraphicFramePr>
            <p:cNvPr id="764942" name="Object 14"/>
            <p:cNvGraphicFramePr>
              <a:graphicFrameLocks noChangeAspect="1"/>
            </p:cNvGraphicFramePr>
            <p:nvPr>
              <p:extLst/>
            </p:nvPr>
          </p:nvGraphicFramePr>
          <p:xfrm>
            <a:off x="4449" y="929"/>
            <a:ext cx="1708" cy="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85" name="Equation" r:id="rId6" imgW="1600200" imgH="469800" progId="Equation.DSMT4">
                    <p:embed/>
                  </p:oleObj>
                </mc:Choice>
                <mc:Fallback>
                  <p:oleObj name="Equation" r:id="rId6" imgW="1600200" imgH="469800" progId="Equation.DSMT4">
                    <p:embed/>
                    <p:pic>
                      <p:nvPicPr>
                        <p:cNvPr id="764942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9" y="929"/>
                          <a:ext cx="1708" cy="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64943" name="Text Box 15"/>
            <p:cNvSpPr txBox="1">
              <a:spLocks noChangeArrowheads="1"/>
            </p:cNvSpPr>
            <p:nvPr/>
          </p:nvSpPr>
          <p:spPr bwMode="auto">
            <a:xfrm>
              <a:off x="1847" y="1065"/>
              <a:ext cx="204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en-US" dirty="0">
                  <a:solidFill>
                    <a:srgbClr val="0033CC"/>
                  </a:solidFill>
                </a:rPr>
                <a:t>In the frame where</a:t>
              </a:r>
              <a:r>
                <a:rPr lang="en-US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en-US" i="1" dirty="0">
                  <a:solidFill>
                    <a:srgbClr val="008000"/>
                  </a:solidFill>
                </a:rPr>
                <a:t>p</a:t>
              </a:r>
              <a:r>
                <a:rPr lang="en-US" altLang="en-US" i="1" baseline="-25000" dirty="0">
                  <a:solidFill>
                    <a:srgbClr val="008000"/>
                  </a:solidFill>
                </a:rPr>
                <a:t>||</a:t>
              </a:r>
              <a:r>
                <a:rPr lang="en-US" altLang="en-US" i="1" dirty="0">
                  <a:solidFill>
                    <a:srgbClr val="008000"/>
                  </a:solidFill>
                </a:rPr>
                <a:t> =0</a:t>
              </a:r>
              <a:endParaRPr lang="en-US" alt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764945" name="Text Box 17"/>
          <p:cNvSpPr txBox="1">
            <a:spLocks noChangeArrowheads="1"/>
          </p:cNvSpPr>
          <p:nvPr/>
        </p:nvSpPr>
        <p:spPr bwMode="auto">
          <a:xfrm rot="16200000">
            <a:off x="-1428984" y="4367332"/>
            <a:ext cx="395763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500" dirty="0">
                <a:solidFill>
                  <a:schemeClr val="tx2"/>
                </a:solidFill>
              </a:rPr>
              <a:t>* </a:t>
            </a:r>
            <a:r>
              <a:rPr lang="en-US" altLang="en-US" sz="1500" dirty="0" err="1">
                <a:solidFill>
                  <a:schemeClr val="tx2"/>
                </a:solidFill>
              </a:rPr>
              <a:t>J.Ranft</a:t>
            </a:r>
            <a:r>
              <a:rPr lang="en-US" altLang="en-US" sz="1500" dirty="0">
                <a:solidFill>
                  <a:schemeClr val="tx2"/>
                </a:solidFill>
              </a:rPr>
              <a:t> applied the concept, originally proposed by </a:t>
            </a:r>
            <a:r>
              <a:rPr lang="en-US" altLang="en-US" sz="1500" dirty="0" err="1">
                <a:solidFill>
                  <a:schemeClr val="tx2"/>
                </a:solidFill>
              </a:rPr>
              <a:t>Stodolski</a:t>
            </a:r>
            <a:r>
              <a:rPr lang="en-US" altLang="en-US" sz="1500" dirty="0">
                <a:solidFill>
                  <a:schemeClr val="tx2"/>
                </a:solidFill>
              </a:rPr>
              <a:t>, to </a:t>
            </a:r>
            <a:r>
              <a:rPr lang="en-US" altLang="en-US" sz="1500" dirty="0" err="1">
                <a:solidFill>
                  <a:schemeClr val="tx2"/>
                </a:solidFill>
              </a:rPr>
              <a:t>hA</a:t>
            </a:r>
            <a:r>
              <a:rPr lang="en-US" altLang="en-US" sz="1500" dirty="0">
                <a:solidFill>
                  <a:schemeClr val="tx2"/>
                </a:solidFill>
              </a:rPr>
              <a:t> and AA nuclear interactions</a:t>
            </a: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4799807" y="1232101"/>
            <a:ext cx="7001600" cy="1943605"/>
            <a:chOff x="1271861" y="2419380"/>
            <a:chExt cx="8765240" cy="2433182"/>
          </a:xfrm>
        </p:grpSpPr>
        <p:grpSp>
          <p:nvGrpSpPr>
            <p:cNvPr id="21" name="Group 20"/>
            <p:cNvGrpSpPr/>
            <p:nvPr/>
          </p:nvGrpSpPr>
          <p:grpSpPr>
            <a:xfrm>
              <a:off x="1271861" y="2614836"/>
              <a:ext cx="3023939" cy="1944688"/>
              <a:chOff x="395536" y="3933056"/>
              <a:chExt cx="3023939" cy="1944688"/>
            </a:xfrm>
          </p:grpSpPr>
          <p:grpSp>
            <p:nvGrpSpPr>
              <p:cNvPr id="114" name="Group 113"/>
              <p:cNvGrpSpPr/>
              <p:nvPr/>
            </p:nvGrpSpPr>
            <p:grpSpPr>
              <a:xfrm>
                <a:off x="395536" y="3933056"/>
                <a:ext cx="2881312" cy="1944688"/>
                <a:chOff x="395288" y="3933825"/>
                <a:chExt cx="2881312" cy="1944688"/>
              </a:xfrm>
            </p:grpSpPr>
            <p:grpSp>
              <p:nvGrpSpPr>
                <p:cNvPr id="130" name="Group 2"/>
                <p:cNvGrpSpPr>
                  <a:grpSpLocks/>
                </p:cNvGrpSpPr>
                <p:nvPr/>
              </p:nvGrpSpPr>
              <p:grpSpPr bwMode="auto">
                <a:xfrm>
                  <a:off x="1331913" y="3933825"/>
                  <a:ext cx="1944687" cy="1944688"/>
                  <a:chOff x="0" y="2579"/>
                  <a:chExt cx="1225" cy="1225"/>
                </a:xfrm>
              </p:grpSpPr>
              <p:grpSp>
                <p:nvGrpSpPr>
                  <p:cNvPr id="133" name="Group 3"/>
                  <p:cNvGrpSpPr>
                    <a:grpSpLocks/>
                  </p:cNvGrpSpPr>
                  <p:nvPr/>
                </p:nvGrpSpPr>
                <p:grpSpPr bwMode="auto">
                  <a:xfrm>
                    <a:off x="431" y="2976"/>
                    <a:ext cx="622" cy="396"/>
                    <a:chOff x="2517" y="3294"/>
                    <a:chExt cx="622" cy="396"/>
                  </a:xfrm>
                </p:grpSpPr>
                <p:pic>
                  <p:nvPicPr>
                    <p:cNvPr id="151" name="Picture 4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061" y="3385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52" name="Picture 5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517" y="3294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53" name="Picture 6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971" y="3612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</p:grpSp>
              <p:grpSp>
                <p:nvGrpSpPr>
                  <p:cNvPr id="134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0" y="2579"/>
                    <a:ext cx="1225" cy="1225"/>
                    <a:chOff x="703" y="2478"/>
                    <a:chExt cx="1225" cy="1225"/>
                  </a:xfrm>
                </p:grpSpPr>
                <p:sp>
                  <p:nvSpPr>
                    <p:cNvPr id="135" name="Oval 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03" y="2478"/>
                      <a:ext cx="1225" cy="1225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pic>
                  <p:nvPicPr>
                    <p:cNvPr id="136" name="Picture 9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56" y="2659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37" name="Picture 10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565" y="2840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38" name="Picture 11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24" y="3216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39" name="Picture 12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29" y="3294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40" name="Picture 13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75" y="2840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41" name="Picture 14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746" y="3203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42" name="Picture 15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75" y="3113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43" name="Picture 16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75" y="3385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44" name="Picture 17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28" y="2931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45" name="Picture 18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92" y="3475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46" name="Picture 19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92" y="3113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47" name="Picture 20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610" y="3430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48" name="Picture 21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92" y="2523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49" name="Picture 22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28" y="2659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50" name="Picture 23" descr="BD21294_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48" y="3022"/>
                      <a:ext cx="78" cy="78"/>
                    </a:xfrm>
                    <a:prstGeom prst="rect">
                      <a:avLst/>
                    </a:prstGeom>
                    <a:noFill/>
                  </p:spPr>
                </p:pic>
              </p:grpSp>
            </p:grpSp>
            <p:sp>
              <p:nvSpPr>
                <p:cNvPr id="131" name="AutoShape 26"/>
                <p:cNvSpPr>
                  <a:spLocks noChangeArrowheads="1"/>
                </p:cNvSpPr>
                <p:nvPr/>
              </p:nvSpPr>
              <p:spPr bwMode="auto">
                <a:xfrm>
                  <a:off x="1979613" y="4508500"/>
                  <a:ext cx="215900" cy="215900"/>
                </a:xfrm>
                <a:prstGeom prst="irregularSeal1">
                  <a:avLst/>
                </a:prstGeom>
                <a:solidFill>
                  <a:schemeClr val="accent1"/>
                </a:solidFill>
                <a:ln w="635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2" name="Line 27"/>
                <p:cNvSpPr>
                  <a:spLocks noChangeShapeType="1"/>
                </p:cNvSpPr>
                <p:nvPr/>
              </p:nvSpPr>
              <p:spPr bwMode="auto">
                <a:xfrm>
                  <a:off x="395288" y="4652963"/>
                  <a:ext cx="1655762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 type="none" w="sm" len="sm"/>
                  <a:tailEnd type="oval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5" name="Group 49"/>
              <p:cNvGrpSpPr>
                <a:grpSpLocks/>
              </p:cNvGrpSpPr>
              <p:nvPr/>
            </p:nvGrpSpPr>
            <p:grpSpPr bwMode="auto">
              <a:xfrm>
                <a:off x="1619250" y="4149725"/>
                <a:ext cx="1800225" cy="1655763"/>
                <a:chOff x="1020" y="2614"/>
                <a:chExt cx="1134" cy="1043"/>
              </a:xfrm>
            </p:grpSpPr>
            <p:sp>
              <p:nvSpPr>
                <p:cNvPr id="116" name="Line 50"/>
                <p:cNvSpPr>
                  <a:spLocks noChangeShapeType="1"/>
                </p:cNvSpPr>
                <p:nvPr/>
              </p:nvSpPr>
              <p:spPr bwMode="auto">
                <a:xfrm>
                  <a:off x="1338" y="2931"/>
                  <a:ext cx="272" cy="45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17" name="Group 51"/>
                <p:cNvGrpSpPr>
                  <a:grpSpLocks/>
                </p:cNvGrpSpPr>
                <p:nvPr/>
              </p:nvGrpSpPr>
              <p:grpSpPr bwMode="auto">
                <a:xfrm>
                  <a:off x="1020" y="2614"/>
                  <a:ext cx="1134" cy="1043"/>
                  <a:chOff x="1020" y="2614"/>
                  <a:chExt cx="1134" cy="1043"/>
                </a:xfrm>
              </p:grpSpPr>
              <p:sp>
                <p:nvSpPr>
                  <p:cNvPr id="118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1610" y="2976"/>
                    <a:ext cx="136" cy="273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19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1020" y="2614"/>
                    <a:ext cx="1134" cy="1043"/>
                    <a:chOff x="1020" y="2614"/>
                    <a:chExt cx="1134" cy="1043"/>
                  </a:xfrm>
                </p:grpSpPr>
                <p:sp>
                  <p:nvSpPr>
                    <p:cNvPr id="120" name="Line 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111" y="2976"/>
                      <a:ext cx="136" cy="182"/>
                    </a:xfrm>
                    <a:prstGeom prst="line">
                      <a:avLst/>
                    </a:prstGeom>
                    <a:noFill/>
                    <a:ln w="635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Line 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20" y="3203"/>
                      <a:ext cx="91" cy="454"/>
                    </a:xfrm>
                    <a:prstGeom prst="line">
                      <a:avLst/>
                    </a:prstGeom>
                    <a:noFill/>
                    <a:ln w="635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Line 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11" y="3158"/>
                      <a:ext cx="181" cy="91"/>
                    </a:xfrm>
                    <a:prstGeom prst="line">
                      <a:avLst/>
                    </a:prstGeom>
                    <a:noFill/>
                    <a:ln w="635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2" y="3249"/>
                      <a:ext cx="46" cy="136"/>
                    </a:xfrm>
                    <a:prstGeom prst="line">
                      <a:avLst/>
                    </a:prstGeom>
                    <a:noFill/>
                    <a:ln w="635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Line 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2" y="3249"/>
                      <a:ext cx="91" cy="0"/>
                    </a:xfrm>
                    <a:prstGeom prst="line">
                      <a:avLst/>
                    </a:prstGeom>
                    <a:noFill/>
                    <a:ln w="635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5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38" y="2614"/>
                      <a:ext cx="589" cy="317"/>
                    </a:xfrm>
                    <a:prstGeom prst="line">
                      <a:avLst/>
                    </a:prstGeom>
                    <a:noFill/>
                    <a:ln w="635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Line 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2976"/>
                      <a:ext cx="227" cy="0"/>
                    </a:xfrm>
                    <a:prstGeom prst="line">
                      <a:avLst/>
                    </a:prstGeom>
                    <a:noFill/>
                    <a:ln w="635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46" y="3249"/>
                      <a:ext cx="408" cy="226"/>
                    </a:xfrm>
                    <a:prstGeom prst="line">
                      <a:avLst/>
                    </a:prstGeom>
                    <a:noFill/>
                    <a:ln w="635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46" y="3158"/>
                      <a:ext cx="45" cy="45"/>
                    </a:xfrm>
                    <a:prstGeom prst="line">
                      <a:avLst/>
                    </a:prstGeom>
                    <a:noFill/>
                    <a:ln w="635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7" y="2750"/>
                      <a:ext cx="272" cy="226"/>
                    </a:xfrm>
                    <a:prstGeom prst="line">
                      <a:avLst/>
                    </a:prstGeom>
                    <a:noFill/>
                    <a:ln w="635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22" name="Group 21"/>
            <p:cNvGrpSpPr/>
            <p:nvPr/>
          </p:nvGrpSpPr>
          <p:grpSpPr>
            <a:xfrm>
              <a:off x="4939860" y="2487974"/>
              <a:ext cx="3311525" cy="2089150"/>
              <a:chOff x="4500563" y="3644900"/>
              <a:chExt cx="3311525" cy="2089150"/>
            </a:xfrm>
          </p:grpSpPr>
          <p:sp>
            <p:nvSpPr>
              <p:cNvPr id="72" name="Line 28"/>
              <p:cNvSpPr>
                <a:spLocks noChangeShapeType="1"/>
              </p:cNvSpPr>
              <p:nvPr/>
            </p:nvSpPr>
            <p:spPr bwMode="auto">
              <a:xfrm>
                <a:off x="4500563" y="4508500"/>
                <a:ext cx="1295400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 type="none" w="sm" len="sm"/>
                <a:tailEnd type="oval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AutoShape 29"/>
              <p:cNvSpPr>
                <a:spLocks noChangeArrowheads="1"/>
              </p:cNvSpPr>
              <p:nvPr/>
            </p:nvSpPr>
            <p:spPr bwMode="auto">
              <a:xfrm>
                <a:off x="5508625" y="4292600"/>
                <a:ext cx="2087563" cy="360363"/>
              </a:xfrm>
              <a:prstGeom prst="irregularSeal1">
                <a:avLst/>
              </a:prstGeom>
              <a:solidFill>
                <a:schemeClr val="accent1">
                  <a:alpha val="80000"/>
                </a:schemeClr>
              </a:solidFill>
              <a:ln w="63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4" name="Group 31"/>
              <p:cNvGrpSpPr>
                <a:grpSpLocks/>
              </p:cNvGrpSpPr>
              <p:nvPr/>
            </p:nvGrpSpPr>
            <p:grpSpPr bwMode="auto">
              <a:xfrm>
                <a:off x="5940425" y="3644900"/>
                <a:ext cx="1871663" cy="1944688"/>
                <a:chOff x="3742" y="2296"/>
                <a:chExt cx="1179" cy="1225"/>
              </a:xfrm>
            </p:grpSpPr>
            <p:sp>
              <p:nvSpPr>
                <p:cNvPr id="97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3878" y="2296"/>
                  <a:ext cx="0" cy="45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4059" y="2614"/>
                  <a:ext cx="182" cy="13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4241" y="2296"/>
                  <a:ext cx="136" cy="31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Line 35"/>
                <p:cNvSpPr>
                  <a:spLocks noChangeShapeType="1"/>
                </p:cNvSpPr>
                <p:nvPr/>
              </p:nvSpPr>
              <p:spPr bwMode="auto">
                <a:xfrm>
                  <a:off x="3742" y="2886"/>
                  <a:ext cx="227" cy="13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4513" y="2568"/>
                  <a:ext cx="181" cy="18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Line 37"/>
                <p:cNvSpPr>
                  <a:spLocks noChangeShapeType="1"/>
                </p:cNvSpPr>
                <p:nvPr/>
              </p:nvSpPr>
              <p:spPr bwMode="auto">
                <a:xfrm>
                  <a:off x="4014" y="2886"/>
                  <a:ext cx="91" cy="18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923" y="3022"/>
                  <a:ext cx="227" cy="13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742" y="3067"/>
                  <a:ext cx="45" cy="2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Line 40"/>
                <p:cNvSpPr>
                  <a:spLocks noChangeShapeType="1"/>
                </p:cNvSpPr>
                <p:nvPr/>
              </p:nvSpPr>
              <p:spPr bwMode="auto">
                <a:xfrm>
                  <a:off x="4059" y="3067"/>
                  <a:ext cx="182" cy="4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3742" y="3067"/>
                  <a:ext cx="181" cy="9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Line 42"/>
                <p:cNvSpPr>
                  <a:spLocks noChangeShapeType="1"/>
                </p:cNvSpPr>
                <p:nvPr/>
              </p:nvSpPr>
              <p:spPr bwMode="auto">
                <a:xfrm>
                  <a:off x="3923" y="3158"/>
                  <a:ext cx="136" cy="2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43"/>
                <p:cNvSpPr>
                  <a:spLocks noChangeShapeType="1"/>
                </p:cNvSpPr>
                <p:nvPr/>
              </p:nvSpPr>
              <p:spPr bwMode="auto">
                <a:xfrm>
                  <a:off x="3923" y="3203"/>
                  <a:ext cx="0" cy="9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4105" y="3385"/>
                  <a:ext cx="136" cy="45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3969" y="3475"/>
                  <a:ext cx="90" cy="4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Line 46"/>
                <p:cNvSpPr>
                  <a:spLocks noChangeShapeType="1"/>
                </p:cNvSpPr>
                <p:nvPr/>
              </p:nvSpPr>
              <p:spPr bwMode="auto">
                <a:xfrm>
                  <a:off x="4468" y="2931"/>
                  <a:ext cx="453" cy="18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4377" y="2886"/>
                  <a:ext cx="91" cy="45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Line 48"/>
                <p:cNvSpPr>
                  <a:spLocks noChangeShapeType="1"/>
                </p:cNvSpPr>
                <p:nvPr/>
              </p:nvSpPr>
              <p:spPr bwMode="auto">
                <a:xfrm>
                  <a:off x="4332" y="3339"/>
                  <a:ext cx="90" cy="13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5" name="Group 65"/>
              <p:cNvGrpSpPr>
                <a:grpSpLocks/>
              </p:cNvGrpSpPr>
              <p:nvPr/>
            </p:nvGrpSpPr>
            <p:grpSpPr bwMode="auto">
              <a:xfrm>
                <a:off x="5435600" y="3789363"/>
                <a:ext cx="1944688" cy="1944687"/>
                <a:chOff x="0" y="2579"/>
                <a:chExt cx="1225" cy="1225"/>
              </a:xfrm>
            </p:grpSpPr>
            <p:grpSp>
              <p:nvGrpSpPr>
                <p:cNvPr id="76" name="Group 66"/>
                <p:cNvGrpSpPr>
                  <a:grpSpLocks/>
                </p:cNvGrpSpPr>
                <p:nvPr/>
              </p:nvGrpSpPr>
              <p:grpSpPr bwMode="auto">
                <a:xfrm>
                  <a:off x="431" y="2976"/>
                  <a:ext cx="622" cy="396"/>
                  <a:chOff x="2517" y="3294"/>
                  <a:chExt cx="622" cy="396"/>
                </a:xfrm>
              </p:grpSpPr>
              <p:pic>
                <p:nvPicPr>
                  <p:cNvPr id="94" name="Picture 67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3061" y="3385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5" name="Picture 68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2517" y="3294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6" name="Picture 69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2971" y="3612"/>
                    <a:ext cx="78" cy="78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77" name="Group 70"/>
                <p:cNvGrpSpPr>
                  <a:grpSpLocks/>
                </p:cNvGrpSpPr>
                <p:nvPr/>
              </p:nvGrpSpPr>
              <p:grpSpPr bwMode="auto">
                <a:xfrm>
                  <a:off x="0" y="2579"/>
                  <a:ext cx="1225" cy="1225"/>
                  <a:chOff x="703" y="2478"/>
                  <a:chExt cx="1225" cy="1225"/>
                </a:xfrm>
              </p:grpSpPr>
              <p:sp>
                <p:nvSpPr>
                  <p:cNvPr id="78" name="Oval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03" y="2478"/>
                    <a:ext cx="1225" cy="1225"/>
                  </a:xfrm>
                  <a:prstGeom prst="ellips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pic>
                <p:nvPicPr>
                  <p:cNvPr id="79" name="Picture 72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156" y="2659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0" name="Picture 73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565" y="2840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1" name="Picture 74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124" y="3216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2" name="Picture 75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429" y="3294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3" name="Picture 76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975" y="2840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4" name="Picture 77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746" y="3203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5" name="Picture 78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975" y="3113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6" name="Picture 79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975" y="3385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7" name="Picture 80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428" y="2931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8" name="Picture 81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292" y="3475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9" name="Picture 82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292" y="3113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0" name="Picture 83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610" y="3430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1" name="Picture 84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292" y="2523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2" name="Picture 85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428" y="2659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3" name="Picture 86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748" y="3022"/>
                    <a:ext cx="78" cy="78"/>
                  </a:xfrm>
                  <a:prstGeom prst="rect">
                    <a:avLst/>
                  </a:prstGeom>
                  <a:noFill/>
                </p:spPr>
              </p:pic>
            </p:grpSp>
          </p:grpSp>
        </p:grpSp>
        <p:grpSp>
          <p:nvGrpSpPr>
            <p:cNvPr id="23" name="Group 22"/>
            <p:cNvGrpSpPr/>
            <p:nvPr/>
          </p:nvGrpSpPr>
          <p:grpSpPr>
            <a:xfrm>
              <a:off x="9389578" y="2448631"/>
              <a:ext cx="647523" cy="2129462"/>
              <a:chOff x="4500563" y="3644900"/>
              <a:chExt cx="3311525" cy="2089150"/>
            </a:xfrm>
          </p:grpSpPr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>
                <a:off x="4500563" y="4508500"/>
                <a:ext cx="1295400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 type="none" w="sm" len="sm"/>
                <a:tailEnd type="oval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AutoShape 29"/>
              <p:cNvSpPr>
                <a:spLocks noChangeArrowheads="1"/>
              </p:cNvSpPr>
              <p:nvPr/>
            </p:nvSpPr>
            <p:spPr bwMode="auto">
              <a:xfrm>
                <a:off x="5508625" y="4292600"/>
                <a:ext cx="2087563" cy="360363"/>
              </a:xfrm>
              <a:prstGeom prst="irregularSeal1">
                <a:avLst/>
              </a:prstGeom>
              <a:solidFill>
                <a:schemeClr val="accent1">
                  <a:alpha val="80000"/>
                </a:schemeClr>
              </a:solidFill>
              <a:ln w="63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2" name="Group 31"/>
              <p:cNvGrpSpPr>
                <a:grpSpLocks/>
              </p:cNvGrpSpPr>
              <p:nvPr/>
            </p:nvGrpSpPr>
            <p:grpSpPr bwMode="auto">
              <a:xfrm>
                <a:off x="5940425" y="3644900"/>
                <a:ext cx="1871663" cy="1944688"/>
                <a:chOff x="3742" y="2296"/>
                <a:chExt cx="1179" cy="1225"/>
              </a:xfrm>
            </p:grpSpPr>
            <p:sp>
              <p:nvSpPr>
                <p:cNvPr id="55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3878" y="2296"/>
                  <a:ext cx="0" cy="45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4059" y="2614"/>
                  <a:ext cx="182" cy="13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4241" y="2296"/>
                  <a:ext cx="136" cy="31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Line 35"/>
                <p:cNvSpPr>
                  <a:spLocks noChangeShapeType="1"/>
                </p:cNvSpPr>
                <p:nvPr/>
              </p:nvSpPr>
              <p:spPr bwMode="auto">
                <a:xfrm>
                  <a:off x="3742" y="2886"/>
                  <a:ext cx="227" cy="13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4513" y="2568"/>
                  <a:ext cx="181" cy="18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Line 37"/>
                <p:cNvSpPr>
                  <a:spLocks noChangeShapeType="1"/>
                </p:cNvSpPr>
                <p:nvPr/>
              </p:nvSpPr>
              <p:spPr bwMode="auto">
                <a:xfrm>
                  <a:off x="4014" y="2886"/>
                  <a:ext cx="91" cy="18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923" y="3022"/>
                  <a:ext cx="227" cy="13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742" y="3067"/>
                  <a:ext cx="45" cy="2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Line 40"/>
                <p:cNvSpPr>
                  <a:spLocks noChangeShapeType="1"/>
                </p:cNvSpPr>
                <p:nvPr/>
              </p:nvSpPr>
              <p:spPr bwMode="auto">
                <a:xfrm>
                  <a:off x="4059" y="3067"/>
                  <a:ext cx="182" cy="4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3742" y="3067"/>
                  <a:ext cx="181" cy="9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Line 42"/>
                <p:cNvSpPr>
                  <a:spLocks noChangeShapeType="1"/>
                </p:cNvSpPr>
                <p:nvPr/>
              </p:nvSpPr>
              <p:spPr bwMode="auto">
                <a:xfrm>
                  <a:off x="3923" y="3158"/>
                  <a:ext cx="136" cy="2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43"/>
                <p:cNvSpPr>
                  <a:spLocks noChangeShapeType="1"/>
                </p:cNvSpPr>
                <p:nvPr/>
              </p:nvSpPr>
              <p:spPr bwMode="auto">
                <a:xfrm>
                  <a:off x="3923" y="3203"/>
                  <a:ext cx="0" cy="9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4105" y="3385"/>
                  <a:ext cx="136" cy="45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3969" y="3475"/>
                  <a:ext cx="90" cy="4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46"/>
                <p:cNvSpPr>
                  <a:spLocks noChangeShapeType="1"/>
                </p:cNvSpPr>
                <p:nvPr/>
              </p:nvSpPr>
              <p:spPr bwMode="auto">
                <a:xfrm>
                  <a:off x="4468" y="2931"/>
                  <a:ext cx="453" cy="18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4377" y="2886"/>
                  <a:ext cx="91" cy="45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48"/>
                <p:cNvSpPr>
                  <a:spLocks noChangeShapeType="1"/>
                </p:cNvSpPr>
                <p:nvPr/>
              </p:nvSpPr>
              <p:spPr bwMode="auto">
                <a:xfrm>
                  <a:off x="4332" y="3339"/>
                  <a:ext cx="90" cy="13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65"/>
              <p:cNvGrpSpPr>
                <a:grpSpLocks/>
              </p:cNvGrpSpPr>
              <p:nvPr/>
            </p:nvGrpSpPr>
            <p:grpSpPr bwMode="auto">
              <a:xfrm>
                <a:off x="5435600" y="3789363"/>
                <a:ext cx="1944688" cy="1944687"/>
                <a:chOff x="0" y="2579"/>
                <a:chExt cx="1225" cy="1225"/>
              </a:xfrm>
            </p:grpSpPr>
            <p:grpSp>
              <p:nvGrpSpPr>
                <p:cNvPr id="34" name="Group 66"/>
                <p:cNvGrpSpPr>
                  <a:grpSpLocks/>
                </p:cNvGrpSpPr>
                <p:nvPr/>
              </p:nvGrpSpPr>
              <p:grpSpPr bwMode="auto">
                <a:xfrm>
                  <a:off x="431" y="2976"/>
                  <a:ext cx="622" cy="396"/>
                  <a:chOff x="2517" y="3294"/>
                  <a:chExt cx="622" cy="396"/>
                </a:xfrm>
              </p:grpSpPr>
              <p:pic>
                <p:nvPicPr>
                  <p:cNvPr id="52" name="Picture 67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3061" y="3385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3" name="Picture 68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2517" y="3294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4" name="Picture 69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2971" y="3612"/>
                    <a:ext cx="78" cy="78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35" name="Group 70"/>
                <p:cNvGrpSpPr>
                  <a:grpSpLocks/>
                </p:cNvGrpSpPr>
                <p:nvPr/>
              </p:nvGrpSpPr>
              <p:grpSpPr bwMode="auto">
                <a:xfrm>
                  <a:off x="0" y="2579"/>
                  <a:ext cx="1225" cy="1225"/>
                  <a:chOff x="703" y="2478"/>
                  <a:chExt cx="1225" cy="1225"/>
                </a:xfrm>
              </p:grpSpPr>
              <p:sp>
                <p:nvSpPr>
                  <p:cNvPr id="36" name="Oval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03" y="2478"/>
                    <a:ext cx="1225" cy="1225"/>
                  </a:xfrm>
                  <a:prstGeom prst="ellipse">
                    <a:avLst/>
                  </a:prstGeom>
                  <a:noFill/>
                  <a:ln w="635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pic>
                <p:nvPicPr>
                  <p:cNvPr id="37" name="Picture 72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156" y="2659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8" name="Picture 73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565" y="2840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9" name="Picture 74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124" y="3216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0" name="Picture 75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429" y="3294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1" name="Picture 76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975" y="2840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2" name="Picture 77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746" y="3203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3" name="Picture 78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975" y="3113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4" name="Picture 79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975" y="3385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5" name="Picture 80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428" y="2931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6" name="Picture 81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292" y="3475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7" name="Picture 82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292" y="3113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8" name="Picture 83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610" y="3430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9" name="Picture 84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292" y="2523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0" name="Picture 85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428" y="2659"/>
                    <a:ext cx="78" cy="7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1" name="Picture 86" descr="BD21294_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748" y="3022"/>
                    <a:ext cx="78" cy="78"/>
                  </a:xfrm>
                  <a:prstGeom prst="rect">
                    <a:avLst/>
                  </a:prstGeom>
                  <a:noFill/>
                </p:spPr>
              </p:pic>
            </p:grpSp>
          </p:grpSp>
        </p:grpSp>
        <p:grpSp>
          <p:nvGrpSpPr>
            <p:cNvPr id="24" name="Group 23"/>
            <p:cNvGrpSpPr/>
            <p:nvPr/>
          </p:nvGrpSpPr>
          <p:grpSpPr>
            <a:xfrm>
              <a:off x="7332951" y="4213854"/>
              <a:ext cx="1890261" cy="638708"/>
              <a:chOff x="7332951" y="4213854"/>
              <a:chExt cx="1890261" cy="638708"/>
            </a:xfrm>
          </p:grpSpPr>
          <p:cxnSp>
            <p:nvCxnSpPr>
              <p:cNvPr id="28" name="Straight Arrow Connector 27"/>
              <p:cNvCxnSpPr>
                <a:stCxn id="29" idx="0"/>
              </p:cNvCxnSpPr>
              <p:nvPr/>
            </p:nvCxnSpPr>
            <p:spPr bwMode="auto">
              <a:xfrm flipH="1" flipV="1">
                <a:off x="7768787" y="4213854"/>
                <a:ext cx="509295" cy="300154"/>
              </a:xfrm>
              <a:prstGeom prst="straightConnector1">
                <a:avLst/>
              </a:prstGeom>
              <a:solidFill>
                <a:srgbClr val="00B8FF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TextBox 28"/>
              <p:cNvSpPr txBox="1"/>
              <p:nvPr/>
            </p:nvSpPr>
            <p:spPr>
              <a:xfrm>
                <a:off x="7332951" y="4514008"/>
                <a:ext cx="18902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Laboratory frame</a:t>
                </a:r>
                <a:endParaRPr lang="en-US" sz="1600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322822" y="2419380"/>
              <a:ext cx="1122422" cy="859353"/>
              <a:chOff x="5507140" y="4040924"/>
              <a:chExt cx="1122422" cy="859353"/>
            </a:xfrm>
          </p:grpSpPr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6222392" y="4747937"/>
                <a:ext cx="351505" cy="152340"/>
              </a:xfrm>
              <a:prstGeom prst="straightConnector1">
                <a:avLst/>
              </a:prstGeom>
              <a:solidFill>
                <a:srgbClr val="00B8FF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TextBox 26"/>
              <p:cNvSpPr txBox="1"/>
              <p:nvPr/>
            </p:nvSpPr>
            <p:spPr>
              <a:xfrm>
                <a:off x="5507140" y="4040924"/>
                <a:ext cx="11224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Projectile</a:t>
                </a:r>
              </a:p>
              <a:p>
                <a:r>
                  <a:rPr lang="en-US" sz="1600" dirty="0" smtClean="0"/>
                  <a:t> frame</a:t>
                </a:r>
                <a:endParaRPr lang="en-US" sz="1600" dirty="0"/>
              </a:p>
            </p:txBody>
          </p:sp>
        </p:grpSp>
      </p:grpSp>
      <p:sp>
        <p:nvSpPr>
          <p:cNvPr id="157" name="Rectangle 25"/>
          <p:cNvSpPr txBox="1">
            <a:spLocks noChangeArrowheads="1"/>
          </p:cNvSpPr>
          <p:nvPr/>
        </p:nvSpPr>
        <p:spPr bwMode="auto">
          <a:xfrm>
            <a:off x="407368" y="916288"/>
            <a:ext cx="4815570" cy="246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charset="2"/>
              <a:buChar char=""/>
              <a:defRPr sz="2000">
                <a:solidFill>
                  <a:srgbClr val="40458C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lnSpc>
                <a:spcPct val="101000"/>
              </a:lnSpc>
              <a:spcBef>
                <a:spcPts val="4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>
                <a:solidFill>
                  <a:srgbClr val="40458C"/>
                </a:solidFill>
                <a:latin typeface="Comic Sans MS" panose="030F0702030302020204" pitchFamily="66" charset="0"/>
              </a:defRPr>
            </a:lvl2pPr>
            <a:lvl3pPr marL="1143000" indent="-228600" algn="l" defTabSz="449263" rtl="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6F89F7"/>
              </a:buClr>
              <a:buSzPct val="95000"/>
              <a:buFont typeface="Wingdings" charset="2"/>
              <a:buChar char=""/>
              <a:defRPr sz="1600">
                <a:solidFill>
                  <a:srgbClr val="40458C"/>
                </a:solidFill>
                <a:latin typeface="Comic Sans MS" panose="030F0702030302020204" pitchFamily="66" charset="0"/>
              </a:defRPr>
            </a:lvl3pPr>
            <a:lvl4pPr marL="1600200" indent="-228600" algn="l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5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4pPr>
            <a:lvl5pPr marL="2057400" indent="-228600" algn="l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5pPr>
            <a:lvl6pPr marL="25146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6pPr>
            <a:lvl7pPr marL="29718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7pPr>
            <a:lvl8pPr marL="34290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8pPr>
            <a:lvl9pPr marL="38862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kern="0" dirty="0" smtClean="0"/>
              <a:t>At energies below a few GeV: </a:t>
            </a:r>
            <a:r>
              <a:rPr lang="en-US" kern="0" dirty="0" err="1" smtClean="0"/>
              <a:t>hA</a:t>
            </a:r>
            <a:r>
              <a:rPr lang="en-US" kern="0" dirty="0" smtClean="0"/>
              <a:t> interactions </a:t>
            </a:r>
            <a:r>
              <a:rPr lang="en-US" kern="0" dirty="0" smtClean="0">
                <a:sym typeface="Symbol" panose="05050102010706020507" pitchFamily="18" charset="2"/>
              </a:rPr>
              <a:t> </a:t>
            </a:r>
            <a:r>
              <a:rPr lang="en-US" kern="0" dirty="0" smtClean="0"/>
              <a:t>single primary collision </a:t>
            </a:r>
            <a:r>
              <a:rPr lang="en-US" kern="0" dirty="0" err="1" smtClean="0"/>
              <a:t>hN</a:t>
            </a:r>
            <a:r>
              <a:rPr lang="en-US" kern="0" dirty="0" smtClean="0"/>
              <a:t>, followed by re-interaction of secondary particles (INC). </a:t>
            </a:r>
            <a:endParaRPr lang="en-US" kern="0" dirty="0">
              <a:solidFill>
                <a:srgbClr val="800000"/>
              </a:solidFill>
            </a:endParaRPr>
          </a:p>
        </p:txBody>
      </p:sp>
      <p:sp>
        <p:nvSpPr>
          <p:cNvPr id="158" name="Rectangle 25"/>
          <p:cNvSpPr txBox="1">
            <a:spLocks noChangeArrowheads="1"/>
          </p:cNvSpPr>
          <p:nvPr/>
        </p:nvSpPr>
        <p:spPr bwMode="auto">
          <a:xfrm>
            <a:off x="687547" y="2525994"/>
            <a:ext cx="4396937" cy="111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charset="2"/>
              <a:buChar char=""/>
              <a:defRPr sz="2000">
                <a:solidFill>
                  <a:srgbClr val="40458C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lnSpc>
                <a:spcPct val="101000"/>
              </a:lnSpc>
              <a:spcBef>
                <a:spcPts val="4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>
                <a:solidFill>
                  <a:srgbClr val="40458C"/>
                </a:solidFill>
                <a:latin typeface="Comic Sans MS" panose="030F0702030302020204" pitchFamily="66" charset="0"/>
              </a:defRPr>
            </a:lvl2pPr>
            <a:lvl3pPr marL="1143000" indent="-228600" algn="l" defTabSz="449263" rtl="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6F89F7"/>
              </a:buClr>
              <a:buSzPct val="95000"/>
              <a:buFont typeface="Wingdings" charset="2"/>
              <a:buChar char=""/>
              <a:defRPr sz="1600">
                <a:solidFill>
                  <a:srgbClr val="40458C"/>
                </a:solidFill>
                <a:latin typeface="Comic Sans MS" panose="030F0702030302020204" pitchFamily="66" charset="0"/>
              </a:defRPr>
            </a:lvl3pPr>
            <a:lvl4pPr marL="1600200" indent="-228600" algn="l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5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4pPr>
            <a:lvl5pPr marL="2057400" indent="-228600" algn="l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5pPr>
            <a:lvl6pPr marL="25146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6pPr>
            <a:lvl7pPr marL="29718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7pPr>
            <a:lvl8pPr marL="34290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8pPr>
            <a:lvl9pPr marL="38862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kern="0" dirty="0" smtClean="0"/>
              <a:t>At higher energies, </a:t>
            </a:r>
            <a:r>
              <a:rPr lang="en-US" b="1" kern="0" dirty="0" err="1" smtClean="0"/>
              <a:t>Glauber</a:t>
            </a:r>
            <a:r>
              <a:rPr lang="en-US" kern="0" dirty="0" smtClean="0"/>
              <a:t> calculus: multiple primary collisions </a:t>
            </a:r>
            <a:endParaRPr lang="en-US" kern="0" dirty="0">
              <a:solidFill>
                <a:srgbClr val="800000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991637" y="5716354"/>
            <a:ext cx="10711878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to the relativistic length contraction and the uncertainty principle, at high energy most of the newly produced particles escape the nucleus without further </a:t>
            </a:r>
            <a:r>
              <a:rPr lang="en-US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re-interaction</a:t>
            </a:r>
            <a:endParaRPr lang="en-US" sz="2000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1067540" y="3456651"/>
            <a:ext cx="10369152" cy="42838"/>
          </a:xfrm>
          <a:prstGeom prst="line">
            <a:avLst/>
          </a:prstGeom>
          <a:solidFill>
            <a:srgbClr val="00B8FF"/>
          </a:solidFill>
          <a:ln w="4445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2875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452" y="273053"/>
            <a:ext cx="11369196" cy="635667"/>
          </a:xfrm>
        </p:spPr>
        <p:txBody>
          <a:bodyPr/>
          <a:lstStyle/>
          <a:p>
            <a:r>
              <a:rPr lang="en-US" sz="2600" dirty="0" smtClean="0"/>
              <a:t>Are </a:t>
            </a:r>
            <a:r>
              <a:rPr lang="en-US" sz="2600" dirty="0" err="1" smtClean="0"/>
              <a:t>hA</a:t>
            </a:r>
            <a:r>
              <a:rPr lang="en-US" sz="2600" dirty="0" smtClean="0"/>
              <a:t> multi-GeV data compatible with a (lab) linearly increasing </a:t>
            </a:r>
            <a:r>
              <a:rPr lang="en-US" sz="2600" dirty="0" smtClean="0">
                <a:sym typeface="Symbol" panose="05050102010706020507" pitchFamily="18" charset="2"/>
              </a:rPr>
              <a:t>?</a:t>
            </a:r>
            <a:endParaRPr lang="en-US" sz="2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F53E051-5CF4-4765-8086-B2DC4EB0245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76413" y="1645349"/>
            <a:ext cx="113052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dirty="0" smtClean="0"/>
              <a:t>It has been proposed (previous workshop on</a:t>
            </a:r>
            <a:r>
              <a:rPr lang="en-US" sz="2000" i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/>
              <a:t>Target Fragmentation Physics with EIC, September 2020</a:t>
            </a:r>
            <a:r>
              <a:rPr lang="en-US" sz="2000" dirty="0" smtClean="0"/>
              <a:t>) that </a:t>
            </a:r>
            <a:r>
              <a:rPr lang="en-US" sz="2000" dirty="0" smtClean="0">
                <a:sym typeface="Symbol" panose="05050102010706020507" pitchFamily="18" charset="2"/>
              </a:rPr>
              <a:t>’s of produced particles </a:t>
            </a:r>
            <a:r>
              <a:rPr lang="en-US" sz="2000" b="1" i="1" dirty="0" smtClean="0">
                <a:sym typeface="Symbol" panose="05050102010706020507" pitchFamily="18" charset="2"/>
              </a:rPr>
              <a:t>should increase linearly </a:t>
            </a:r>
            <a:r>
              <a:rPr lang="en-US" sz="2000" dirty="0" smtClean="0">
                <a:sym typeface="Symbol" panose="05050102010706020507" pitchFamily="18" charset="2"/>
              </a:rPr>
              <a:t>from 0 to the nominal one </a:t>
            </a:r>
            <a:r>
              <a:rPr lang="en-US" sz="2000" b="1" i="1" dirty="0" smtClean="0">
                <a:sym typeface="Symbol" panose="05050102010706020507" pitchFamily="18" charset="2"/>
              </a:rPr>
              <a:t>over a given distance in the laboratory frame</a:t>
            </a:r>
          </a:p>
          <a:p>
            <a:endParaRPr lang="en-US" sz="2000" b="1" i="1" dirty="0" smtClean="0">
              <a:sym typeface="Symbol" panose="05050102010706020507" pitchFamily="18" charset="2"/>
            </a:endParaRPr>
          </a:p>
          <a:p>
            <a:r>
              <a:rPr lang="en-US" sz="2000" dirty="0" smtClean="0">
                <a:sym typeface="Symbol" panose="05050102010706020507" pitchFamily="18" charset="2"/>
              </a:rPr>
              <a:t>We have tested this hypothesis substituting the standard </a:t>
            </a:r>
            <a:r>
              <a:rPr lang="en-US" sz="2000" dirty="0" err="1" smtClean="0">
                <a:sym typeface="Symbol" panose="05050102010706020507" pitchFamily="18" charset="2"/>
              </a:rPr>
              <a:t>Fluka</a:t>
            </a:r>
            <a:r>
              <a:rPr lang="en-US" sz="2000" dirty="0" smtClean="0">
                <a:sym typeface="Symbol" panose="05050102010706020507" pitchFamily="18" charset="2"/>
              </a:rPr>
              <a:t> formation zone with a linearly increasing  over X </a:t>
            </a:r>
            <a:r>
              <a:rPr lang="en-US" sz="2000" dirty="0" err="1" smtClean="0">
                <a:sym typeface="Symbol" panose="05050102010706020507" pitchFamily="18" charset="2"/>
              </a:rPr>
              <a:t>fm</a:t>
            </a:r>
            <a:r>
              <a:rPr lang="en-US" sz="2000" dirty="0" smtClean="0">
                <a:sym typeface="Symbol" panose="05050102010706020507" pitchFamily="18" charset="2"/>
              </a:rPr>
              <a:t>, X ranging from 5 to 100 </a:t>
            </a:r>
            <a:r>
              <a:rPr lang="en-US" sz="2000" dirty="0" err="1" smtClean="0">
                <a:sym typeface="Symbol" panose="05050102010706020507" pitchFamily="18" charset="2"/>
              </a:rPr>
              <a:t>fm</a:t>
            </a:r>
            <a:r>
              <a:rPr lang="en-US" sz="2000" dirty="0" smtClean="0">
                <a:sym typeface="Symbol" panose="05050102010706020507" pitchFamily="18" charset="2"/>
              </a:rPr>
              <a:t>  for </a:t>
            </a:r>
            <a:r>
              <a:rPr lang="en-US" altLang="en-US" sz="2000" b="1" dirty="0"/>
              <a:t>250 GeV </a:t>
            </a:r>
            <a:r>
              <a:rPr lang="en-US" altLang="en-US" sz="2000" b="1" dirty="0">
                <a:sym typeface="Symbol" panose="05050102010706020507" pitchFamily="18" charset="2"/>
              </a:rPr>
              <a:t></a:t>
            </a:r>
            <a:r>
              <a:rPr lang="en-US" altLang="en-US" sz="2000" b="1" baseline="30000" dirty="0"/>
              <a:t>+</a:t>
            </a:r>
            <a:r>
              <a:rPr lang="en-US" altLang="en-US" sz="2000" b="1" dirty="0"/>
              <a:t> collisions on Aluminum (left) and Gold (right</a:t>
            </a:r>
            <a:r>
              <a:rPr lang="en-US" altLang="en-US" sz="2000" b="1" dirty="0" smtClean="0"/>
              <a:t>). </a:t>
            </a:r>
          </a:p>
          <a:p>
            <a:endParaRPr lang="en-US" altLang="en-US" sz="2000" dirty="0" smtClean="0"/>
          </a:p>
          <a:p>
            <a:r>
              <a:rPr lang="en-US" altLang="en-US" sz="2000" dirty="0" smtClean="0"/>
              <a:t>In all next plots rapidity distributions are shown for </a:t>
            </a:r>
            <a:r>
              <a:rPr lang="en-US" altLang="en-US" sz="2000" b="1" i="1" dirty="0" smtClean="0">
                <a:solidFill>
                  <a:srgbClr val="008000"/>
                </a:solidFill>
              </a:rPr>
              <a:t>positive</a:t>
            </a:r>
            <a:r>
              <a:rPr lang="en-US" altLang="en-US" sz="2000" dirty="0" smtClean="0"/>
              <a:t>, </a:t>
            </a:r>
            <a:r>
              <a:rPr lang="en-US" altLang="en-US" sz="2000" b="1" i="1" dirty="0" smtClean="0">
                <a:solidFill>
                  <a:srgbClr val="FF0000"/>
                </a:solidFill>
              </a:rPr>
              <a:t>negative</a:t>
            </a:r>
            <a:r>
              <a:rPr lang="en-US" altLang="en-US" sz="2000" dirty="0" smtClean="0"/>
              <a:t>, and “</a:t>
            </a:r>
            <a:r>
              <a:rPr lang="en-US" altLang="en-US" sz="2000" b="1" i="1" dirty="0" smtClean="0">
                <a:solidFill>
                  <a:schemeClr val="accent2"/>
                </a:solidFill>
                <a:sym typeface="Symbol" panose="05050102010706020507" pitchFamily="18" charset="2"/>
              </a:rPr>
              <a:t></a:t>
            </a:r>
            <a:r>
              <a:rPr lang="en-US" altLang="en-US" sz="2000" b="1" i="1" baseline="30000" dirty="0" smtClean="0">
                <a:solidFill>
                  <a:schemeClr val="accent2"/>
                </a:solidFill>
                <a:sym typeface="Symbol" panose="05050102010706020507" pitchFamily="18" charset="2"/>
              </a:rPr>
              <a:t>+” </a:t>
            </a:r>
            <a:r>
              <a:rPr lang="en-US" altLang="en-US" sz="2000" b="1" i="1" dirty="0" smtClean="0">
                <a:solidFill>
                  <a:schemeClr val="accent2"/>
                </a:solidFill>
                <a:sym typeface="Symbol" panose="05050102010706020507" pitchFamily="18" charset="2"/>
              </a:rPr>
              <a:t> </a:t>
            </a:r>
            <a:r>
              <a:rPr lang="en-US" altLang="en-US" sz="2000" dirty="0" smtClean="0">
                <a:sym typeface="Symbol" panose="05050102010706020507" pitchFamily="18" charset="2"/>
              </a:rPr>
              <a:t>particles, with </a:t>
            </a:r>
            <a:r>
              <a:rPr lang="en-US" altLang="en-US" sz="2000" b="1" dirty="0" err="1" smtClean="0">
                <a:sym typeface="Symbol" panose="05050102010706020507" pitchFamily="18" charset="2"/>
              </a:rPr>
              <a:t>histos</a:t>
            </a:r>
            <a:r>
              <a:rPr lang="en-US" altLang="en-US" sz="2000" b="1" dirty="0" smtClean="0">
                <a:sym typeface="Symbol" panose="05050102010706020507" pitchFamily="18" charset="2"/>
              </a:rPr>
              <a:t> for FLUKA </a:t>
            </a:r>
            <a:r>
              <a:rPr lang="en-US" altLang="en-US" sz="2000" dirty="0" smtClean="0">
                <a:sym typeface="Symbol" panose="05050102010706020507" pitchFamily="18" charset="2"/>
              </a:rPr>
              <a:t>and </a:t>
            </a:r>
            <a:r>
              <a:rPr lang="en-US" altLang="en-US" sz="2000" b="1" dirty="0" smtClean="0">
                <a:sym typeface="Symbol" panose="05050102010706020507" pitchFamily="18" charset="2"/>
              </a:rPr>
              <a:t>symbols for </a:t>
            </a:r>
            <a:r>
              <a:rPr lang="en-US" altLang="en-US" sz="2000" b="1" dirty="0" err="1" smtClean="0">
                <a:sym typeface="Symbol" panose="05050102010706020507" pitchFamily="18" charset="2"/>
              </a:rPr>
              <a:t>exp.data</a:t>
            </a:r>
            <a:r>
              <a:rPr lang="en-US" altLang="en-US" sz="2000" b="1" dirty="0" smtClean="0">
                <a:sym typeface="Symbol" panose="05050102010706020507" pitchFamily="18" charset="2"/>
              </a:rPr>
              <a:t> </a:t>
            </a:r>
            <a:r>
              <a:rPr lang="en-US" altLang="en-US" sz="2000" dirty="0" smtClean="0">
                <a:sym typeface="Symbol" panose="05050102010706020507" pitchFamily="18" charset="2"/>
              </a:rPr>
              <a:t>(</a:t>
            </a:r>
            <a:r>
              <a:rPr lang="en-US" altLang="en-US" sz="2000" dirty="0"/>
              <a:t>ZPC50, </a:t>
            </a:r>
            <a:r>
              <a:rPr lang="en-US" altLang="en-US" sz="2000" dirty="0" smtClean="0"/>
              <a:t>361)</a:t>
            </a:r>
            <a:endParaRPr lang="en-US" altLang="en-US" sz="2000" dirty="0"/>
          </a:p>
          <a:p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551384" y="836712"/>
            <a:ext cx="10873208" cy="5832648"/>
            <a:chOff x="551384" y="836712"/>
            <a:chExt cx="10873208" cy="5832648"/>
          </a:xfrm>
        </p:grpSpPr>
        <p:sp>
          <p:nvSpPr>
            <p:cNvPr id="8" name="TextBox 7"/>
            <p:cNvSpPr txBox="1"/>
            <p:nvPr/>
          </p:nvSpPr>
          <p:spPr>
            <a:xfrm>
              <a:off x="5231904" y="1340768"/>
              <a:ext cx="2088232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Standard</a:t>
              </a:r>
            </a:p>
            <a:p>
              <a:r>
                <a:rPr lang="en-US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Fluka</a:t>
              </a: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with formation zone:</a:t>
              </a:r>
            </a:p>
            <a:p>
              <a:r>
                <a:rPr lang="en-US" altLang="en-US" dirty="0"/>
                <a:t>Rapidity distribution of charged particles </a:t>
              </a:r>
              <a:r>
                <a:rPr lang="en-US" altLang="en-US" dirty="0" smtClean="0"/>
                <a:t>250 </a:t>
              </a:r>
              <a:r>
                <a:rPr lang="en-US" altLang="en-US" dirty="0"/>
                <a:t>GeV </a:t>
              </a:r>
              <a:r>
                <a:rPr lang="en-US" altLang="en-US" dirty="0">
                  <a:sym typeface="Symbol" panose="05050102010706020507" pitchFamily="18" charset="2"/>
                </a:rPr>
                <a:t></a:t>
              </a:r>
              <a:r>
                <a:rPr lang="en-US" altLang="en-US" baseline="30000" dirty="0"/>
                <a:t>+</a:t>
              </a:r>
              <a:r>
                <a:rPr lang="en-US" altLang="en-US" dirty="0"/>
                <a:t> </a:t>
              </a:r>
              <a:r>
                <a:rPr lang="en-US" altLang="en-US" dirty="0" smtClean="0"/>
                <a:t>on </a:t>
              </a:r>
              <a:r>
                <a:rPr lang="en-US" altLang="en-US" dirty="0"/>
                <a:t>Aluminum (left) and Gold (right)</a:t>
              </a:r>
            </a:p>
            <a:p>
              <a:r>
                <a:rPr lang="en-US" altLang="en-US" dirty="0" err="1"/>
                <a:t>Histos</a:t>
              </a:r>
              <a:r>
                <a:rPr lang="en-US" altLang="en-US" dirty="0"/>
                <a:t>: FLUKA</a:t>
              </a:r>
            </a:p>
            <a:p>
              <a:r>
                <a:rPr lang="en-US" altLang="en-US" dirty="0"/>
                <a:t>Points: exp. </a:t>
              </a:r>
              <a:r>
                <a:rPr lang="en-US" altLang="en-US" dirty="0" smtClean="0"/>
                <a:t>Data</a:t>
              </a:r>
            </a:p>
            <a:p>
              <a:r>
                <a:rPr lang="en-US" altLang="en-US" b="1" i="1" dirty="0">
                  <a:solidFill>
                    <a:srgbClr val="008000"/>
                  </a:solidFill>
                </a:rPr>
                <a:t>Positive</a:t>
              </a:r>
              <a:r>
                <a:rPr lang="en-US" altLang="en-US" b="1" i="1" dirty="0"/>
                <a:t> </a:t>
              </a:r>
            </a:p>
            <a:p>
              <a:r>
                <a:rPr lang="en-US" altLang="en-US" b="1" i="1" dirty="0">
                  <a:solidFill>
                    <a:srgbClr val="FF0000"/>
                  </a:solidFill>
                </a:rPr>
                <a:t>Negative</a:t>
              </a:r>
            </a:p>
            <a:p>
              <a:r>
                <a:rPr lang="en-US" altLang="en-US" b="1" i="1" dirty="0" smtClean="0">
                  <a:solidFill>
                    <a:srgbClr val="0000FF"/>
                  </a:solidFill>
                  <a:sym typeface="Symbol" panose="05050102010706020507" pitchFamily="18" charset="2"/>
                </a:rPr>
                <a:t>“</a:t>
              </a:r>
              <a:r>
                <a:rPr lang="en-US" altLang="en-US" b="1" i="1" baseline="30000" dirty="0" smtClean="0">
                  <a:solidFill>
                    <a:srgbClr val="0000FF"/>
                  </a:solidFill>
                </a:rPr>
                <a:t>+</a:t>
              </a:r>
              <a:r>
                <a:rPr lang="en-US" altLang="en-US" b="1" i="1" dirty="0" smtClean="0">
                  <a:solidFill>
                    <a:srgbClr val="0000FF"/>
                  </a:solidFill>
                </a:rPr>
                <a:t>”</a:t>
              </a:r>
              <a:endParaRPr lang="en-US" altLang="en-US" sz="2400" b="1" i="1" dirty="0">
                <a:solidFill>
                  <a:srgbClr val="000000"/>
                </a:solidFill>
              </a:endParaRPr>
            </a:p>
            <a:p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1" t="4851" r="7884" b="11150"/>
            <a:stretch/>
          </p:blipFill>
          <p:spPr>
            <a:xfrm>
              <a:off x="551384" y="908720"/>
              <a:ext cx="4392488" cy="576064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17" t="3800" r="6524" b="11150"/>
            <a:stretch/>
          </p:blipFill>
          <p:spPr>
            <a:xfrm>
              <a:off x="7176120" y="836712"/>
              <a:ext cx="4248472" cy="583264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911424" y="908720"/>
            <a:ext cx="10585176" cy="5760640"/>
            <a:chOff x="911424" y="908720"/>
            <a:chExt cx="10585176" cy="5760640"/>
          </a:xfrm>
        </p:grpSpPr>
        <p:sp>
          <p:nvSpPr>
            <p:cNvPr id="16" name="TextBox 15"/>
            <p:cNvSpPr txBox="1"/>
            <p:nvPr/>
          </p:nvSpPr>
          <p:spPr>
            <a:xfrm>
              <a:off x="5519936" y="1988840"/>
              <a:ext cx="1512168" cy="1368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ym typeface="Symbol" panose="05050102010706020507" pitchFamily="18" charset="2"/>
                </a:rPr>
                <a:t> linearly increasing over </a:t>
              </a:r>
              <a:r>
                <a:rPr lang="en-US" sz="2000" b="1" dirty="0">
                  <a:solidFill>
                    <a:schemeClr val="accent2"/>
                  </a:solidFill>
                  <a:sym typeface="Symbol" panose="05050102010706020507" pitchFamily="18" charset="2"/>
                </a:rPr>
                <a:t>5</a:t>
              </a:r>
              <a:r>
                <a:rPr lang="en-US" sz="2000" b="1" dirty="0" smtClean="0">
                  <a:solidFill>
                    <a:schemeClr val="accent2"/>
                  </a:solidFill>
                  <a:sym typeface="Symbol" panose="05050102010706020507" pitchFamily="18" charset="2"/>
                </a:rPr>
                <a:t> </a:t>
              </a:r>
              <a:r>
                <a:rPr lang="en-US" sz="2000" b="1" dirty="0" err="1" smtClean="0">
                  <a:solidFill>
                    <a:schemeClr val="accent2"/>
                  </a:solidFill>
                  <a:sym typeface="Symbol" panose="05050102010706020507" pitchFamily="18" charset="2"/>
                </a:rPr>
                <a:t>fm</a:t>
              </a:r>
              <a:r>
                <a:rPr lang="en-US" sz="2000" b="1" dirty="0" smtClean="0">
                  <a:solidFill>
                    <a:schemeClr val="accent2"/>
                  </a:solidFill>
                  <a:sym typeface="Symbol" panose="05050102010706020507" pitchFamily="18" charset="2"/>
                </a:rPr>
                <a:t> </a:t>
              </a:r>
              <a:r>
                <a:rPr lang="en-US" sz="2000" dirty="0" smtClean="0">
                  <a:sym typeface="Symbol" panose="05050102010706020507" pitchFamily="18" charset="2"/>
                </a:rPr>
                <a:t>(lab)</a:t>
              </a:r>
              <a:endParaRPr lang="en-US" sz="20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1" t="4851" r="6524" b="11150"/>
            <a:stretch/>
          </p:blipFill>
          <p:spPr>
            <a:xfrm>
              <a:off x="911424" y="908720"/>
              <a:ext cx="4464496" cy="576064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8" t="4851" r="7883" b="11150"/>
            <a:stretch/>
          </p:blipFill>
          <p:spPr>
            <a:xfrm>
              <a:off x="7248128" y="908720"/>
              <a:ext cx="4248472" cy="576064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055440" y="836712"/>
            <a:ext cx="10297144" cy="5832648"/>
            <a:chOff x="1055440" y="836712"/>
            <a:chExt cx="10297144" cy="5832648"/>
          </a:xfrm>
        </p:grpSpPr>
        <p:sp>
          <p:nvSpPr>
            <p:cNvPr id="20" name="TextBox 19"/>
            <p:cNvSpPr txBox="1"/>
            <p:nvPr/>
          </p:nvSpPr>
          <p:spPr>
            <a:xfrm>
              <a:off x="5447928" y="1988840"/>
              <a:ext cx="15841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ym typeface="Symbol" panose="05050102010706020507" pitchFamily="18" charset="2"/>
                </a:rPr>
                <a:t> linearly increasing over </a:t>
              </a:r>
              <a:r>
                <a:rPr lang="en-US" sz="2000" b="1" dirty="0" smtClean="0">
                  <a:solidFill>
                    <a:schemeClr val="accent2"/>
                  </a:solidFill>
                  <a:sym typeface="Symbol" panose="05050102010706020507" pitchFamily="18" charset="2"/>
                </a:rPr>
                <a:t>10 </a:t>
              </a:r>
              <a:r>
                <a:rPr lang="en-US" sz="2000" b="1" dirty="0" err="1" smtClean="0">
                  <a:solidFill>
                    <a:schemeClr val="accent2"/>
                  </a:solidFill>
                  <a:sym typeface="Symbol" panose="05050102010706020507" pitchFamily="18" charset="2"/>
                </a:rPr>
                <a:t>fm</a:t>
              </a:r>
              <a:r>
                <a:rPr lang="en-US" sz="2000" b="1" dirty="0" smtClean="0">
                  <a:solidFill>
                    <a:schemeClr val="accent2"/>
                  </a:solidFill>
                  <a:sym typeface="Symbol" panose="05050102010706020507" pitchFamily="18" charset="2"/>
                </a:rPr>
                <a:t> </a:t>
              </a:r>
              <a:r>
                <a:rPr lang="en-US" sz="2000" dirty="0" smtClean="0">
                  <a:sym typeface="Symbol" panose="05050102010706020507" pitchFamily="18" charset="2"/>
                </a:rPr>
                <a:t>(lab)</a:t>
              </a:r>
              <a:endParaRPr lang="en-US" sz="20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8" t="4851" r="7883" b="11150"/>
            <a:stretch/>
          </p:blipFill>
          <p:spPr>
            <a:xfrm>
              <a:off x="7104112" y="908720"/>
              <a:ext cx="4248472" cy="576064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00" t="3800" r="7884" b="11150"/>
            <a:stretch/>
          </p:blipFill>
          <p:spPr>
            <a:xfrm>
              <a:off x="1055440" y="836712"/>
              <a:ext cx="4320480" cy="5832648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767408" y="836712"/>
            <a:ext cx="10873208" cy="5832648"/>
            <a:chOff x="767408" y="836712"/>
            <a:chExt cx="10873208" cy="583264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00" t="3800" r="6524" b="11150"/>
            <a:stretch/>
          </p:blipFill>
          <p:spPr>
            <a:xfrm>
              <a:off x="7248128" y="836712"/>
              <a:ext cx="4392488" cy="58326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1" t="3800" r="7884" b="11150"/>
            <a:stretch/>
          </p:blipFill>
          <p:spPr>
            <a:xfrm>
              <a:off x="767408" y="836712"/>
              <a:ext cx="4392488" cy="5832648"/>
            </a:xfrm>
            <a:prstGeom prst="rect">
              <a:avLst/>
            </a:prstGeom>
          </p:spPr>
        </p:pic>
        <p:sp>
          <p:nvSpPr>
            <p:cNvPr id="26" name="TextBox 9"/>
            <p:cNvSpPr txBox="1"/>
            <p:nvPr/>
          </p:nvSpPr>
          <p:spPr>
            <a:xfrm>
              <a:off x="5447928" y="2060848"/>
              <a:ext cx="15841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sym typeface="Symbol" panose="05050102010706020507" pitchFamily="18" charset="2"/>
                </a:rPr>
                <a:t> linearly increasing over </a:t>
              </a:r>
              <a:r>
                <a:rPr lang="en-US" sz="2000" b="1" dirty="0">
                  <a:solidFill>
                    <a:schemeClr val="accent2"/>
                  </a:solidFill>
                  <a:sym typeface="Symbol" panose="05050102010706020507" pitchFamily="18" charset="2"/>
                </a:rPr>
                <a:t>3</a:t>
              </a:r>
              <a:r>
                <a:rPr lang="en-US" sz="2000" b="1" dirty="0" smtClean="0">
                  <a:solidFill>
                    <a:schemeClr val="accent2"/>
                  </a:solidFill>
                  <a:sym typeface="Symbol" panose="05050102010706020507" pitchFamily="18" charset="2"/>
                </a:rPr>
                <a:t>0 </a:t>
              </a:r>
              <a:r>
                <a:rPr lang="en-US" sz="2000" b="1" dirty="0" err="1" smtClean="0">
                  <a:solidFill>
                    <a:schemeClr val="accent2"/>
                  </a:solidFill>
                  <a:sym typeface="Symbol" panose="05050102010706020507" pitchFamily="18" charset="2"/>
                </a:rPr>
                <a:t>fm</a:t>
              </a:r>
              <a:r>
                <a:rPr lang="en-US" sz="2000" b="1" dirty="0" smtClean="0">
                  <a:solidFill>
                    <a:schemeClr val="accent2"/>
                  </a:solidFill>
                  <a:sym typeface="Symbol" panose="05050102010706020507" pitchFamily="18" charset="2"/>
                </a:rPr>
                <a:t> </a:t>
              </a:r>
              <a:r>
                <a:rPr lang="en-US" sz="2000" dirty="0" smtClean="0">
                  <a:sym typeface="Symbol" panose="05050102010706020507" pitchFamily="18" charset="2"/>
                </a:rPr>
                <a:t>(lab)</a:t>
              </a:r>
              <a:endParaRPr lang="en-US" sz="20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7408" y="908720"/>
            <a:ext cx="10729192" cy="5760640"/>
            <a:chOff x="767408" y="908720"/>
            <a:chExt cx="10729192" cy="5760640"/>
          </a:xfrm>
        </p:grpSpPr>
        <p:sp>
          <p:nvSpPr>
            <p:cNvPr id="29" name="TextBox 9"/>
            <p:cNvSpPr txBox="1"/>
            <p:nvPr/>
          </p:nvSpPr>
          <p:spPr>
            <a:xfrm>
              <a:off x="5447928" y="2060848"/>
              <a:ext cx="15841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sym typeface="Symbol" panose="05050102010706020507" pitchFamily="18" charset="2"/>
                </a:rPr>
                <a:t> linearly increasing over </a:t>
              </a:r>
              <a:r>
                <a:rPr lang="en-US" sz="2000" b="1" dirty="0">
                  <a:solidFill>
                    <a:schemeClr val="accent2"/>
                  </a:solidFill>
                  <a:sym typeface="Symbol" panose="05050102010706020507" pitchFamily="18" charset="2"/>
                </a:rPr>
                <a:t>5</a:t>
              </a:r>
              <a:r>
                <a:rPr lang="en-US" sz="2000" b="1" dirty="0" smtClean="0">
                  <a:solidFill>
                    <a:schemeClr val="accent2"/>
                  </a:solidFill>
                  <a:sym typeface="Symbol" panose="05050102010706020507" pitchFamily="18" charset="2"/>
                </a:rPr>
                <a:t>0 </a:t>
              </a:r>
              <a:r>
                <a:rPr lang="en-US" sz="2000" b="1" dirty="0" err="1" smtClean="0">
                  <a:solidFill>
                    <a:schemeClr val="accent2"/>
                  </a:solidFill>
                  <a:sym typeface="Symbol" panose="05050102010706020507" pitchFamily="18" charset="2"/>
                </a:rPr>
                <a:t>fm</a:t>
              </a:r>
              <a:r>
                <a:rPr lang="en-US" sz="2000" b="1" dirty="0" smtClean="0">
                  <a:solidFill>
                    <a:schemeClr val="accent2"/>
                  </a:solidFill>
                  <a:sym typeface="Symbol" panose="05050102010706020507" pitchFamily="18" charset="2"/>
                </a:rPr>
                <a:t> </a:t>
              </a:r>
              <a:r>
                <a:rPr lang="en-US" sz="2000" dirty="0" smtClean="0">
                  <a:sym typeface="Symbol" panose="05050102010706020507" pitchFamily="18" charset="2"/>
                </a:rPr>
                <a:t>(lab)</a:t>
              </a:r>
              <a:endParaRPr lang="en-US" sz="200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1" t="4851" r="7884" b="11150"/>
            <a:stretch/>
          </p:blipFill>
          <p:spPr>
            <a:xfrm>
              <a:off x="767408" y="908720"/>
              <a:ext cx="4392488" cy="576064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8" t="4851" r="6524" b="11150"/>
            <a:stretch/>
          </p:blipFill>
          <p:spPr>
            <a:xfrm>
              <a:off x="7176120" y="908720"/>
              <a:ext cx="4320480" cy="576064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83432" y="836712"/>
            <a:ext cx="10441160" cy="5904656"/>
            <a:chOff x="983432" y="836712"/>
            <a:chExt cx="10441160" cy="5904656"/>
          </a:xfrm>
        </p:grpSpPr>
        <p:sp>
          <p:nvSpPr>
            <p:cNvPr id="33" name="TextBox 9"/>
            <p:cNvSpPr txBox="1"/>
            <p:nvPr/>
          </p:nvSpPr>
          <p:spPr>
            <a:xfrm>
              <a:off x="5447928" y="2060849"/>
              <a:ext cx="17281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sym typeface="Symbol" panose="05050102010706020507" pitchFamily="18" charset="2"/>
                </a:rPr>
                <a:t> linearly increasing over </a:t>
              </a:r>
              <a:r>
                <a:rPr lang="en-US" sz="2000" b="1" dirty="0" smtClean="0">
                  <a:solidFill>
                    <a:schemeClr val="accent2"/>
                  </a:solidFill>
                  <a:sym typeface="Symbol" panose="05050102010706020507" pitchFamily="18" charset="2"/>
                </a:rPr>
                <a:t>100 </a:t>
              </a:r>
              <a:r>
                <a:rPr lang="en-US" sz="2000" b="1" dirty="0" err="1" smtClean="0">
                  <a:solidFill>
                    <a:schemeClr val="accent2"/>
                  </a:solidFill>
                  <a:sym typeface="Symbol" panose="05050102010706020507" pitchFamily="18" charset="2"/>
                </a:rPr>
                <a:t>fm</a:t>
              </a:r>
              <a:r>
                <a:rPr lang="en-US" sz="2000" b="1" dirty="0" smtClean="0">
                  <a:solidFill>
                    <a:schemeClr val="accent2"/>
                  </a:solidFill>
                  <a:sym typeface="Symbol" panose="05050102010706020507" pitchFamily="18" charset="2"/>
                </a:rPr>
                <a:t> </a:t>
              </a:r>
              <a:r>
                <a:rPr lang="en-US" sz="2000" dirty="0" smtClean="0">
                  <a:sym typeface="Symbol" panose="05050102010706020507" pitchFamily="18" charset="2"/>
                </a:rPr>
                <a:t>(lab)</a:t>
              </a:r>
              <a:endParaRPr lang="en-US" sz="2000" dirty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8" t="3800" r="7883" b="10101"/>
            <a:stretch/>
          </p:blipFill>
          <p:spPr>
            <a:xfrm>
              <a:off x="7176120" y="836712"/>
              <a:ext cx="4248472" cy="5904656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00" t="3800" r="6524" b="12200"/>
            <a:stretch/>
          </p:blipFill>
          <p:spPr>
            <a:xfrm>
              <a:off x="983432" y="836712"/>
              <a:ext cx="4392488" cy="5760640"/>
            </a:xfrm>
            <a:prstGeom prst="rect">
              <a:avLst/>
            </a:prstGeom>
          </p:spPr>
        </p:pic>
      </p:grpSp>
      <p:sp>
        <p:nvSpPr>
          <p:cNvPr id="36" name="Title 1"/>
          <p:cNvSpPr txBox="1">
            <a:spLocks/>
          </p:cNvSpPr>
          <p:nvPr/>
        </p:nvSpPr>
        <p:spPr bwMode="auto">
          <a:xfrm>
            <a:off x="591422" y="260648"/>
            <a:ext cx="9825058" cy="68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 b="1">
                <a:solidFill>
                  <a:srgbClr val="660066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2pPr>
            <a:lvl3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3pPr>
            <a:lvl4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4pPr>
            <a:lvl5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5pPr>
            <a:lvl6pPr marL="15367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6pPr>
            <a:lvl7pPr marL="19939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7pPr>
            <a:lvl8pPr marL="24511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8pPr>
            <a:lvl9pPr marL="29083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9pPr>
          </a:lstStyle>
          <a:p>
            <a:r>
              <a:rPr lang="en-US" sz="2600" kern="0" dirty="0" smtClean="0">
                <a:sym typeface="Symbol" panose="05050102010706020507" pitchFamily="18" charset="2"/>
              </a:rPr>
              <a:t></a:t>
            </a:r>
            <a:r>
              <a:rPr lang="en-US" sz="2600" kern="0" baseline="30000" dirty="0" smtClean="0">
                <a:sym typeface="Symbol" panose="05050102010706020507" pitchFamily="18" charset="2"/>
              </a:rPr>
              <a:t>+</a:t>
            </a:r>
            <a:r>
              <a:rPr lang="en-US" sz="2600" kern="0" dirty="0" smtClean="0">
                <a:sym typeface="Symbol" panose="05050102010706020507" pitchFamily="18" charset="2"/>
              </a:rPr>
              <a:t> @ 250 GeV/c on Al and Au: FLUKA with formation zone</a:t>
            </a:r>
            <a:endParaRPr lang="en-US" sz="2600" kern="0" dirty="0"/>
          </a:p>
        </p:txBody>
      </p:sp>
    </p:spTree>
    <p:extLst>
      <p:ext uri="{BB962C8B-B14F-4D97-AF65-F5344CB8AC3E}">
        <p14:creationId xmlns:p14="http://schemas.microsoft.com/office/powerpoint/2010/main" val="191543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Alfredo Ferrari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CFNS Workshop, April 26th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F1B6-D915-4AEE-AB2C-974089472C7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92334" y="1988840"/>
            <a:ext cx="74888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Cross section fluctuations in high energy </a:t>
            </a:r>
            <a:r>
              <a:rPr lang="en-US" sz="4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</a:t>
            </a:r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collisions</a:t>
            </a:r>
          </a:p>
          <a:p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Color transparency)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647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59453" y="273053"/>
            <a:ext cx="11441204" cy="635667"/>
          </a:xfrm>
        </p:spPr>
        <p:txBody>
          <a:bodyPr/>
          <a:lstStyle/>
          <a:p>
            <a:r>
              <a:rPr lang="en-US" sz="2800" dirty="0" err="1" smtClean="0"/>
              <a:t>Glauber</a:t>
            </a:r>
            <a:r>
              <a:rPr lang="en-US" sz="2800" dirty="0" smtClean="0"/>
              <a:t> … </a:t>
            </a:r>
            <a:r>
              <a:rPr lang="en-US" sz="2800" dirty="0"/>
              <a:t>what is the problem? Cross section </a:t>
            </a:r>
            <a:r>
              <a:rPr lang="en-US" sz="2800" dirty="0" smtClean="0"/>
              <a:t>fluctuations!</a:t>
            </a: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07368" y="3568425"/>
            <a:ext cx="11521280" cy="329394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ym typeface="Symbol" panose="05050102010706020507" pitchFamily="18" charset="2"/>
              </a:rPr>
              <a:t>Indeed the </a:t>
            </a:r>
            <a:r>
              <a:rPr lang="en-US" b="1" i="1" dirty="0" smtClean="0">
                <a:sym typeface="Symbol" panose="05050102010706020507" pitchFamily="18" charset="2"/>
              </a:rPr>
              <a:t>observed </a:t>
            </a:r>
            <a:r>
              <a:rPr lang="en-US" b="1" i="1" dirty="0">
                <a:sym typeface="Symbol" panose="05050102010706020507" pitchFamily="18" charset="2"/>
              </a:rPr>
              <a:t></a:t>
            </a:r>
            <a:r>
              <a:rPr lang="en-US" b="1" i="1" baseline="-25000" dirty="0" err="1" smtClean="0">
                <a:sym typeface="Symbol" panose="05050102010706020507" pitchFamily="18" charset="2"/>
              </a:rPr>
              <a:t>hN</a:t>
            </a:r>
            <a:r>
              <a:rPr lang="en-US" b="1" i="1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is just the </a:t>
            </a:r>
            <a:r>
              <a:rPr lang="en-US" b="1" i="1" dirty="0" smtClean="0">
                <a:sym typeface="Symbol" panose="05050102010706020507" pitchFamily="18" charset="2"/>
              </a:rPr>
              <a:t>average</a:t>
            </a:r>
            <a:r>
              <a:rPr lang="en-US" dirty="0" smtClean="0">
                <a:sym typeface="Symbol" panose="05050102010706020507" pitchFamily="18" charset="2"/>
              </a:rPr>
              <a:t> of the cross sections corresponding to all possible (quark) configurations of the incoming hadron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ym typeface="Symbol" panose="05050102010706020507" pitchFamily="18" charset="2"/>
              </a:rPr>
              <a:t>Considering the incoming </a:t>
            </a:r>
            <a:r>
              <a:rPr lang="en-US" b="1" i="1" dirty="0" smtClean="0">
                <a:sym typeface="Symbol" panose="05050102010706020507" pitchFamily="18" charset="2"/>
              </a:rPr>
              <a:t>hadron as a color dipole </a:t>
            </a:r>
            <a:r>
              <a:rPr lang="en-US" dirty="0" smtClean="0">
                <a:sym typeface="Symbol" panose="05050102010706020507" pitchFamily="18" charset="2"/>
              </a:rPr>
              <a:t>(q-</a:t>
            </a:r>
            <a:r>
              <a:rPr lang="en-US" dirty="0" err="1" smtClean="0">
                <a:sym typeface="Symbol" panose="05050102010706020507" pitchFamily="18" charset="2"/>
              </a:rPr>
              <a:t>qbar</a:t>
            </a:r>
            <a:r>
              <a:rPr lang="en-US" dirty="0" smtClean="0">
                <a:sym typeface="Symbol" panose="05050102010706020507" pitchFamily="18" charset="2"/>
              </a:rPr>
              <a:t> for mesons, q-</a:t>
            </a:r>
            <a:r>
              <a:rPr lang="en-US" dirty="0" err="1" smtClean="0">
                <a:sym typeface="Symbol" panose="05050102010706020507" pitchFamily="18" charset="2"/>
              </a:rPr>
              <a:t>qq</a:t>
            </a:r>
            <a:r>
              <a:rPr lang="en-US" dirty="0" smtClean="0">
                <a:sym typeface="Symbol" panose="05050102010706020507" pitchFamily="18" charset="2"/>
              </a:rPr>
              <a:t> for baryons, …) and with some hypothesis on the distribution of spatial configurations, </a:t>
            </a:r>
            <a:r>
              <a:rPr lang="en-US" dirty="0" smtClean="0">
                <a:solidFill>
                  <a:srgbClr val="339933"/>
                </a:solidFill>
                <a:sym typeface="Symbol" panose="05050102010706020507" pitchFamily="18" charset="2"/>
              </a:rPr>
              <a:t>P(</a:t>
            </a:r>
            <a:r>
              <a:rPr lang="en-US" baseline="30000" dirty="0" smtClean="0">
                <a:solidFill>
                  <a:srgbClr val="339933"/>
                </a:solidFill>
                <a:sym typeface="Symbol" panose="05050102010706020507" pitchFamily="18" charset="2"/>
              </a:rPr>
              <a:t>2</a:t>
            </a:r>
            <a:r>
              <a:rPr lang="en-US" dirty="0" smtClean="0">
                <a:solidFill>
                  <a:srgbClr val="339933"/>
                </a:solidFill>
                <a:sym typeface="Symbol" panose="05050102010706020507" pitchFamily="18" charset="2"/>
              </a:rPr>
              <a:t>)</a:t>
            </a:r>
            <a:r>
              <a:rPr lang="en-US" dirty="0" smtClean="0">
                <a:sym typeface="Symbol" panose="05050102010706020507" pitchFamily="18" charset="2"/>
              </a:rPr>
              <a:t>, with the constraint </a:t>
            </a:r>
            <a:r>
              <a:rPr lang="en-US" dirty="0" smtClean="0">
                <a:solidFill>
                  <a:srgbClr val="339933"/>
                </a:solidFill>
                <a:sym typeface="Symbol" panose="05050102010706020507" pitchFamily="18" charset="2"/>
              </a:rPr>
              <a:t>d</a:t>
            </a:r>
            <a:r>
              <a:rPr lang="en-US" baseline="30000" dirty="0" smtClean="0">
                <a:solidFill>
                  <a:srgbClr val="339933"/>
                </a:solidFill>
                <a:sym typeface="Symbol" panose="05050102010706020507" pitchFamily="18" charset="2"/>
              </a:rPr>
              <a:t>2</a:t>
            </a:r>
            <a:r>
              <a:rPr lang="en-US" dirty="0" smtClean="0">
                <a:solidFill>
                  <a:srgbClr val="339933"/>
                </a:solidFill>
                <a:sym typeface="Symbol" panose="05050102010706020507" pitchFamily="18" charset="2"/>
              </a:rPr>
              <a:t></a:t>
            </a:r>
            <a:r>
              <a:rPr lang="en-US" baseline="30000" dirty="0" smtClean="0">
                <a:solidFill>
                  <a:srgbClr val="339933"/>
                </a:solidFill>
                <a:sym typeface="Symbol" panose="05050102010706020507" pitchFamily="18" charset="2"/>
              </a:rPr>
              <a:t>2</a:t>
            </a:r>
            <a:r>
              <a:rPr lang="en-US" dirty="0">
                <a:solidFill>
                  <a:srgbClr val="339933"/>
                </a:solidFill>
                <a:sym typeface="Symbol" panose="05050102010706020507" pitchFamily="18" charset="2"/>
              </a:rPr>
              <a:t>P(</a:t>
            </a:r>
            <a:r>
              <a:rPr lang="en-US" baseline="30000" dirty="0">
                <a:solidFill>
                  <a:srgbClr val="339933"/>
                </a:solidFill>
                <a:sym typeface="Symbol" panose="05050102010706020507" pitchFamily="18" charset="2"/>
              </a:rPr>
              <a:t>2</a:t>
            </a:r>
            <a:r>
              <a:rPr lang="en-US" dirty="0" smtClean="0">
                <a:solidFill>
                  <a:srgbClr val="339933"/>
                </a:solidFill>
                <a:sym typeface="Symbol" panose="05050102010706020507" pitchFamily="18" charset="2"/>
              </a:rPr>
              <a:t>)=</a:t>
            </a:r>
            <a:r>
              <a:rPr lang="en-US" baseline="-25000" dirty="0" err="1">
                <a:solidFill>
                  <a:srgbClr val="339933"/>
                </a:solidFill>
                <a:sym typeface="Symbol" panose="05050102010706020507" pitchFamily="18" charset="2"/>
              </a:rPr>
              <a:t>hN</a:t>
            </a:r>
            <a:r>
              <a:rPr lang="en-US" dirty="0">
                <a:solidFill>
                  <a:srgbClr val="339933"/>
                </a:solidFill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, a </a:t>
            </a:r>
            <a:r>
              <a:rPr lang="en-US" b="1" dirty="0" smtClean="0">
                <a:sym typeface="Symbol" panose="05050102010706020507" pitchFamily="18" charset="2"/>
              </a:rPr>
              <a:t>fluctuating </a:t>
            </a:r>
            <a:r>
              <a:rPr lang="en-US" dirty="0" smtClean="0">
                <a:sym typeface="Symbol" panose="05050102010706020507" pitchFamily="18" charset="2"/>
              </a:rPr>
              <a:t> can be used </a:t>
            </a:r>
            <a:r>
              <a:rPr lang="en-US" b="1" dirty="0" smtClean="0">
                <a:sym typeface="Symbol" panose="05050102010706020507" pitchFamily="18" charset="2"/>
              </a:rPr>
              <a:t>inside the </a:t>
            </a:r>
            <a:r>
              <a:rPr lang="en-US" b="1" dirty="0" err="1" smtClean="0">
                <a:sym typeface="Symbol" panose="05050102010706020507" pitchFamily="18" charset="2"/>
              </a:rPr>
              <a:t>Glauber</a:t>
            </a:r>
            <a:r>
              <a:rPr lang="en-US" b="1" dirty="0" smtClean="0">
                <a:sym typeface="Symbol" panose="05050102010706020507" pitchFamily="18" charset="2"/>
              </a:rPr>
              <a:t> formalism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ym typeface="Symbol" panose="05050102010706020507" pitchFamily="18" charset="2"/>
              </a:rPr>
              <a:t>Technically it is rather complex, since the </a:t>
            </a:r>
            <a:r>
              <a:rPr lang="en-US" b="1" i="1" dirty="0" smtClean="0">
                <a:sym typeface="Symbol" panose="05050102010706020507" pitchFamily="18" charset="2"/>
              </a:rPr>
              <a:t>configuration changes </a:t>
            </a:r>
            <a:r>
              <a:rPr lang="en-US" dirty="0" smtClean="0">
                <a:sym typeface="Symbol" panose="05050102010706020507" pitchFamily="18" charset="2"/>
              </a:rPr>
              <a:t>over a </a:t>
            </a:r>
            <a:r>
              <a:rPr lang="en-US" b="1" i="1" dirty="0" smtClean="0">
                <a:sym typeface="Symbol" panose="05050102010706020507" pitchFamily="18" charset="2"/>
              </a:rPr>
              <a:t>timescale of ~1 </a:t>
            </a:r>
            <a:r>
              <a:rPr lang="en-US" b="1" i="1" dirty="0" err="1" smtClean="0">
                <a:sym typeface="Symbol" panose="05050102010706020507" pitchFamily="18" charset="2"/>
              </a:rPr>
              <a:t>fm</a:t>
            </a:r>
            <a:r>
              <a:rPr lang="en-US" b="1" i="1" dirty="0" smtClean="0">
                <a:sym typeface="Symbol" panose="05050102010706020507" pitchFamily="18" charset="2"/>
              </a:rPr>
              <a:t> proper time</a:t>
            </a:r>
            <a:r>
              <a:rPr lang="en-US" dirty="0" smtClean="0">
                <a:sym typeface="Symbol" panose="05050102010706020507" pitchFamily="18" charset="2"/>
              </a:rPr>
              <a:t>, so up to 10-20 GeV, for heavy nuclei, </a:t>
            </a:r>
            <a:r>
              <a:rPr lang="en-US" dirty="0">
                <a:sym typeface="Symbol" panose="05050102010706020507" pitchFamily="18" charset="2"/>
              </a:rPr>
              <a:t></a:t>
            </a:r>
            <a:r>
              <a:rPr lang="en-US" dirty="0" smtClean="0">
                <a:sym typeface="Symbol" panose="05050102010706020507" pitchFamily="18" charset="2"/>
              </a:rPr>
              <a:t> can change within the width of the target nucleus. </a:t>
            </a:r>
            <a:r>
              <a:rPr lang="en-US" i="1" dirty="0" smtClean="0">
                <a:sym typeface="Symbol" panose="05050102010706020507" pitchFamily="18" charset="2"/>
              </a:rPr>
              <a:t>The work is pretty recent, some initial results in the next slide(s)</a:t>
            </a:r>
          </a:p>
          <a:p>
            <a:pPr marL="0" indent="0">
              <a:buNone/>
            </a:pPr>
            <a:endParaRPr lang="en-US" dirty="0" smtClean="0">
              <a:sym typeface="Symbol" panose="05050102010706020507" pitchFamily="18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77A688DA-489A-49E7-B573-9D78C954403A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/>
          </p:nvPr>
        </p:nvGraphicFramePr>
        <p:xfrm>
          <a:off x="2268339" y="1989336"/>
          <a:ext cx="901223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94" name="Equation" r:id="rId3" imgW="5295600" imgH="507960" progId="Equation.DSMT4">
                  <p:embed/>
                </p:oleObj>
              </mc:Choice>
              <mc:Fallback>
                <p:oleObj name="Equation" r:id="rId3" imgW="5295600" imgH="507960" progId="Equation.DSMT4">
                  <p:embed/>
                  <p:pic>
                    <p:nvPicPr>
                      <p:cNvPr id="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339" y="1989336"/>
                        <a:ext cx="9012237" cy="863600"/>
                      </a:xfrm>
                      <a:prstGeom prst="rect">
                        <a:avLst/>
                      </a:prstGeom>
                      <a:solidFill>
                        <a:srgbClr val="FFE1FE">
                          <a:alpha val="50000"/>
                        </a:srgbClr>
                      </a:solidFill>
                      <a:ln w="9525">
                        <a:solidFill>
                          <a:srgbClr val="FDE9F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51384" y="1173362"/>
            <a:ext cx="748474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200" b="1" dirty="0" err="1" smtClean="0">
                <a:solidFill>
                  <a:srgbClr val="FF0000"/>
                </a:solidFill>
              </a:rPr>
              <a:t>Glauber</a:t>
            </a:r>
            <a:r>
              <a:rPr lang="en-US" altLang="en-US" sz="2200" b="1" dirty="0" smtClean="0">
                <a:solidFill>
                  <a:srgbClr val="FF0000"/>
                </a:solidFill>
              </a:rPr>
              <a:t> Particle </a:t>
            </a:r>
            <a:r>
              <a:rPr lang="en-US" altLang="en-US" sz="2200" b="1" dirty="0">
                <a:solidFill>
                  <a:srgbClr val="FF0000"/>
                </a:solidFill>
              </a:rPr>
              <a:t>production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smtClean="0">
                <a:solidFill>
                  <a:srgbClr val="FF0000"/>
                </a:solidFill>
              </a:rPr>
              <a:t>(absorption</a:t>
            </a:r>
            <a:r>
              <a:rPr lang="en-US" altLang="en-US" sz="2200" dirty="0">
                <a:solidFill>
                  <a:srgbClr val="FF0000"/>
                </a:solidFill>
              </a:rPr>
              <a:t>) cross section </a:t>
            </a:r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5526831" y="1252736"/>
            <a:ext cx="6473825" cy="1600200"/>
            <a:chOff x="2451" y="1938"/>
            <a:chExt cx="4078" cy="1008"/>
          </a:xfrm>
        </p:grpSpPr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4129" y="1938"/>
              <a:ext cx="2400" cy="40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en-US" dirty="0">
                  <a:latin typeface="Arial" panose="020B0604020202020204" pitchFamily="34" charset="0"/>
                </a:rPr>
                <a:t>Absorption probability over a given </a:t>
              </a:r>
              <a:r>
                <a:rPr lang="en-US" altLang="en-US" i="1" dirty="0">
                  <a:latin typeface="Arial" panose="020B0604020202020204" pitchFamily="34" charset="0"/>
                </a:rPr>
                <a:t>b</a:t>
              </a:r>
              <a:r>
                <a:rPr lang="en-US" altLang="en-US" dirty="0">
                  <a:latin typeface="Arial" panose="020B0604020202020204" pitchFamily="34" charset="0"/>
                </a:rPr>
                <a:t> and nucleon configuration</a:t>
              </a:r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2451" y="2346"/>
              <a:ext cx="2223" cy="600"/>
            </a:xfrm>
            <a:prstGeom prst="ellips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H="1">
              <a:off x="3648" y="2119"/>
              <a:ext cx="436" cy="233"/>
            </a:xfrm>
            <a:prstGeom prst="line">
              <a:avLst/>
            </a:prstGeom>
            <a:noFill/>
            <a:ln w="508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07809"/>
              </p:ext>
            </p:extLst>
          </p:nvPr>
        </p:nvGraphicFramePr>
        <p:xfrm>
          <a:off x="8128401" y="2892742"/>
          <a:ext cx="3194050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95" name="Equation" r:id="rId5" imgW="1879600" imgH="406400" progId="Equation.3">
                  <p:embed/>
                </p:oleObj>
              </mc:Choice>
              <mc:Fallback>
                <p:oleObj name="Equation" r:id="rId5" imgW="1879600" imgH="406400" progId="Equation.3">
                  <p:embed/>
                  <p:pic>
                    <p:nvPicPr>
                      <p:cNvPr id="6349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401" y="2892742"/>
                        <a:ext cx="3194050" cy="690562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  <a:alpha val="4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71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 rot="19526934">
            <a:off x="7031146" y="2844359"/>
            <a:ext cx="3930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>
                <a:solidFill>
                  <a:srgbClr val="0033CC">
                    <a:lumMod val="40000"/>
                    <a:lumOff val="60000"/>
                    <a:alpha val="55000"/>
                  </a:srgbClr>
                </a:solidFill>
              </a:rPr>
              <a:t>Preliminary</a:t>
            </a:r>
          </a:p>
          <a:p>
            <a:r>
              <a:rPr lang="en-GB" sz="3200" i="1" dirty="0">
                <a:solidFill>
                  <a:srgbClr val="0033CC">
                    <a:lumMod val="40000"/>
                    <a:lumOff val="60000"/>
                    <a:alpha val="55000"/>
                  </a:srgbClr>
                </a:solidFill>
              </a:rPr>
              <a:t>Work in progress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t="29001" r="9242" b="9050"/>
          <a:stretch/>
        </p:blipFill>
        <p:spPr>
          <a:xfrm>
            <a:off x="5807968" y="784137"/>
            <a:ext cx="5976664" cy="5597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453" y="273053"/>
            <a:ext cx="11297188" cy="563659"/>
          </a:xfrm>
        </p:spPr>
        <p:txBody>
          <a:bodyPr/>
          <a:lstStyle/>
          <a:p>
            <a:r>
              <a:rPr lang="en-US" dirty="0" err="1" smtClean="0"/>
              <a:t>K</a:t>
            </a:r>
            <a:r>
              <a:rPr lang="en-US" baseline="30000" dirty="0" err="1" smtClean="0"/>
              <a:t>+</a:t>
            </a:r>
            <a:r>
              <a:rPr lang="en-US" dirty="0" err="1" smtClean="0"/>
              <a:t>Al</a:t>
            </a:r>
            <a:r>
              <a:rPr lang="en-US" dirty="0" smtClean="0"/>
              <a:t>/</a:t>
            </a:r>
            <a:r>
              <a:rPr lang="en-US" dirty="0" err="1" smtClean="0"/>
              <a:t>K</a:t>
            </a:r>
            <a:r>
              <a:rPr lang="en-US" baseline="30000" dirty="0" err="1" smtClean="0"/>
              <a:t>+</a:t>
            </a:r>
            <a:r>
              <a:rPr lang="en-US" dirty="0" err="1" smtClean="0"/>
              <a:t>Au</a:t>
            </a:r>
            <a:r>
              <a:rPr lang="en-US" dirty="0" smtClean="0"/>
              <a:t> </a:t>
            </a:r>
            <a:r>
              <a:rPr lang="en-US" dirty="0" smtClean="0">
                <a:sym typeface="Symbol" panose="05050102010706020507" pitchFamily="18" charset="2"/>
              </a:rPr>
              <a:t> X</a:t>
            </a:r>
            <a:r>
              <a:rPr lang="en-US" baseline="30000" dirty="0" smtClean="0">
                <a:sym typeface="Symbol" panose="05050102010706020507" pitchFamily="18" charset="2"/>
              </a:rPr>
              <a:t>-</a:t>
            </a:r>
            <a:r>
              <a:rPr lang="en-US" dirty="0" smtClean="0">
                <a:sym typeface="Symbol" panose="05050102010706020507" pitchFamily="18" charset="2"/>
              </a:rPr>
              <a:t> @ 250 GeV/c: </a:t>
            </a:r>
            <a:r>
              <a:rPr lang="en-US" dirty="0" err="1" smtClean="0">
                <a:sym typeface="Symbol" panose="05050102010706020507" pitchFamily="18" charset="2"/>
              </a:rPr>
              <a:t>mult</a:t>
            </a:r>
            <a:r>
              <a:rPr lang="en-US" dirty="0" smtClean="0">
                <a:sym typeface="Symbol" panose="05050102010706020507" pitchFamily="18" charset="2"/>
              </a:rPr>
              <a:t>. distribution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44914" y="1052737"/>
            <a:ext cx="56510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Multiplicity distributions of negative particles for 250 GeV/c K</a:t>
            </a:r>
            <a:r>
              <a:rPr lang="en-US" baseline="30000" dirty="0" smtClean="0"/>
              <a:t>+</a:t>
            </a:r>
            <a:r>
              <a:rPr lang="en-US" dirty="0" smtClean="0"/>
              <a:t> on Al and Au:</a:t>
            </a:r>
          </a:p>
          <a:p>
            <a:pPr marL="285744" indent="-285744" algn="l">
              <a:buFont typeface="Wingdings" panose="05000000000000000000" pitchFamily="2" charset="2"/>
              <a:buChar char="q"/>
            </a:pPr>
            <a:r>
              <a:rPr lang="en-US" b="1" dirty="0" smtClean="0"/>
              <a:t>K</a:t>
            </a:r>
            <a:r>
              <a:rPr lang="en-US" b="1" baseline="30000" dirty="0" smtClean="0"/>
              <a:t>+ </a:t>
            </a:r>
            <a:r>
              <a:rPr lang="en-US" b="1" dirty="0" smtClean="0"/>
              <a:t>Al:</a:t>
            </a:r>
          </a:p>
          <a:p>
            <a:pPr marL="742932" lvl="1" indent="-285744" algn="l">
              <a:buClr>
                <a:schemeClr val="accent2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2"/>
                </a:solidFill>
              </a:rPr>
              <a:t>Blue symbols with error bars: exp. data (NA22 experiment)</a:t>
            </a:r>
          </a:p>
          <a:p>
            <a:pPr marL="742932" lvl="1" indent="-285744" algn="l">
              <a:buClr>
                <a:schemeClr val="accent2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2"/>
                </a:solidFill>
              </a:rPr>
              <a:t>Blue </a:t>
            </a:r>
            <a:r>
              <a:rPr lang="en-US" dirty="0" err="1" smtClean="0">
                <a:solidFill>
                  <a:schemeClr val="accent2"/>
                </a:solidFill>
              </a:rPr>
              <a:t>histo</a:t>
            </a:r>
            <a:r>
              <a:rPr lang="en-US" dirty="0" smtClean="0">
                <a:solidFill>
                  <a:schemeClr val="accent2"/>
                </a:solidFill>
              </a:rPr>
              <a:t>: </a:t>
            </a:r>
            <a:r>
              <a:rPr lang="en-US" dirty="0" err="1" smtClean="0">
                <a:solidFill>
                  <a:schemeClr val="accent2"/>
                </a:solidFill>
              </a:rPr>
              <a:t>Fluka</a:t>
            </a:r>
            <a:r>
              <a:rPr lang="en-US" dirty="0" smtClean="0">
                <a:solidFill>
                  <a:schemeClr val="accent2"/>
                </a:solidFill>
              </a:rPr>
              <a:t> simulation with cross section fluctuations</a:t>
            </a:r>
          </a:p>
          <a:p>
            <a:pPr marL="742932" lvl="1" indent="-285744" algn="l">
              <a:buClr>
                <a:schemeClr val="accent2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99CC"/>
                </a:solidFill>
              </a:rPr>
              <a:t>Cyan </a:t>
            </a:r>
            <a:r>
              <a:rPr lang="en-US" dirty="0" err="1" smtClean="0">
                <a:solidFill>
                  <a:srgbClr val="0099CC"/>
                </a:solidFill>
              </a:rPr>
              <a:t>histo</a:t>
            </a:r>
            <a:r>
              <a:rPr lang="en-US" dirty="0" smtClean="0">
                <a:solidFill>
                  <a:srgbClr val="0099CC"/>
                </a:solidFill>
              </a:rPr>
              <a:t>: </a:t>
            </a:r>
            <a:r>
              <a:rPr lang="en-US" dirty="0" err="1" smtClean="0">
                <a:solidFill>
                  <a:srgbClr val="0099CC"/>
                </a:solidFill>
              </a:rPr>
              <a:t>Fluka</a:t>
            </a:r>
            <a:r>
              <a:rPr lang="en-US" dirty="0" smtClean="0">
                <a:solidFill>
                  <a:srgbClr val="0099CC"/>
                </a:solidFill>
              </a:rPr>
              <a:t> simulation without cross section fluctuations</a:t>
            </a:r>
          </a:p>
          <a:p>
            <a:pPr marL="285744" indent="-285744" algn="l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C00000"/>
                </a:solidFill>
              </a:rPr>
              <a:t>K</a:t>
            </a:r>
            <a:r>
              <a:rPr lang="en-US" b="1" baseline="30000" dirty="0">
                <a:solidFill>
                  <a:srgbClr val="C00000"/>
                </a:solidFill>
              </a:rPr>
              <a:t>+ </a:t>
            </a:r>
            <a:r>
              <a:rPr lang="en-US" b="1" dirty="0" smtClean="0">
                <a:solidFill>
                  <a:srgbClr val="C00000"/>
                </a:solidFill>
              </a:rPr>
              <a:t>Au:</a:t>
            </a:r>
            <a:endParaRPr lang="en-US" b="1" dirty="0">
              <a:solidFill>
                <a:srgbClr val="C00000"/>
              </a:solidFill>
            </a:endParaRPr>
          </a:p>
          <a:p>
            <a:pPr marL="742932" lvl="1" indent="-285744" algn="l">
              <a:buClr>
                <a:srgbClr val="FF0000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Red </a:t>
            </a:r>
            <a:r>
              <a:rPr lang="en-US" dirty="0">
                <a:solidFill>
                  <a:srgbClr val="FF0000"/>
                </a:solidFill>
              </a:rPr>
              <a:t>symbols with error bars: exp. data (NA22 experiment)</a:t>
            </a:r>
          </a:p>
          <a:p>
            <a:pPr marL="742932" lvl="1" indent="-285744" algn="l">
              <a:buClr>
                <a:srgbClr val="FF0000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Red </a:t>
            </a:r>
            <a:r>
              <a:rPr lang="en-US" dirty="0" err="1">
                <a:solidFill>
                  <a:srgbClr val="FF0000"/>
                </a:solidFill>
              </a:rPr>
              <a:t>histo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Fluka</a:t>
            </a:r>
            <a:r>
              <a:rPr lang="en-US" dirty="0">
                <a:solidFill>
                  <a:srgbClr val="FF0000"/>
                </a:solidFill>
              </a:rPr>
              <a:t> simulation with </a:t>
            </a:r>
            <a:r>
              <a:rPr lang="en-US" dirty="0" smtClean="0">
                <a:solidFill>
                  <a:srgbClr val="FF0000"/>
                </a:solidFill>
              </a:rPr>
              <a:t>cross section fluctuations</a:t>
            </a:r>
            <a:endParaRPr lang="en-US" dirty="0">
              <a:solidFill>
                <a:srgbClr val="FF0000"/>
              </a:solidFill>
            </a:endParaRPr>
          </a:p>
          <a:p>
            <a:pPr marL="742932" lvl="1" indent="-285744" algn="l">
              <a:buClr>
                <a:srgbClr val="FF0000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9900"/>
                </a:solidFill>
              </a:rPr>
              <a:t>Orange </a:t>
            </a:r>
            <a:r>
              <a:rPr lang="en-US" dirty="0" err="1" smtClean="0">
                <a:solidFill>
                  <a:srgbClr val="FF9900"/>
                </a:solidFill>
              </a:rPr>
              <a:t>histo</a:t>
            </a:r>
            <a:r>
              <a:rPr lang="en-US" dirty="0">
                <a:solidFill>
                  <a:srgbClr val="FF9900"/>
                </a:solidFill>
              </a:rPr>
              <a:t>: </a:t>
            </a:r>
            <a:r>
              <a:rPr lang="en-US" dirty="0" err="1">
                <a:solidFill>
                  <a:srgbClr val="FF9900"/>
                </a:solidFill>
              </a:rPr>
              <a:t>Fluka</a:t>
            </a:r>
            <a:r>
              <a:rPr lang="en-US" dirty="0">
                <a:solidFill>
                  <a:srgbClr val="FF9900"/>
                </a:solidFill>
              </a:rPr>
              <a:t> simulation without </a:t>
            </a:r>
            <a:r>
              <a:rPr lang="en-US" dirty="0" smtClean="0">
                <a:solidFill>
                  <a:srgbClr val="FF9900"/>
                </a:solidFill>
              </a:rPr>
              <a:t>cross section fluctuations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360" y="5661249"/>
            <a:ext cx="5567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note that the </a:t>
            </a:r>
            <a:r>
              <a:rPr lang="en-US" b="1" i="1" dirty="0" smtClean="0"/>
              <a:t>average</a:t>
            </a:r>
            <a:r>
              <a:rPr lang="en-US" dirty="0" smtClean="0"/>
              <a:t> multiplicities are ~equal with and without cross section fluctuations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97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01" y="273053"/>
            <a:ext cx="11297188" cy="644531"/>
          </a:xfrm>
        </p:spPr>
        <p:txBody>
          <a:bodyPr/>
          <a:lstStyle/>
          <a:p>
            <a:r>
              <a:rPr lang="en-US" dirty="0" smtClean="0"/>
              <a:t>Summary about formation zone/color transparency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2078349"/>
            <a:ext cx="5309376" cy="3149808"/>
          </a:xfrm>
        </p:spPr>
      </p:pic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544272" y="1314323"/>
            <a:ext cx="1867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Picture</a:t>
            </a:r>
          </a:p>
          <a:p>
            <a:r>
              <a:rPr lang="en-US" dirty="0" smtClean="0"/>
              <a:t>From Wikipedia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4900" y="1101680"/>
            <a:ext cx="60031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Two aspects of the same physics phenomenology:</a:t>
            </a:r>
          </a:p>
          <a:p>
            <a:pPr algn="l"/>
            <a:endParaRPr lang="en-US" dirty="0" smtClean="0"/>
          </a:p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US" dirty="0" smtClean="0"/>
              <a:t>Hadrons are </a:t>
            </a:r>
            <a:r>
              <a:rPr lang="en-US" b="1" dirty="0" smtClean="0"/>
              <a:t>composite objects</a:t>
            </a:r>
            <a:r>
              <a:rPr lang="en-US" dirty="0" smtClean="0"/>
              <a:t>…</a:t>
            </a:r>
          </a:p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US" dirty="0" smtClean="0"/>
              <a:t>…their </a:t>
            </a:r>
            <a:r>
              <a:rPr lang="en-US" b="1" dirty="0" smtClean="0">
                <a:sym typeface="Symbol" panose="05050102010706020507" pitchFamily="18" charset="2"/>
              </a:rPr>
              <a:t></a:t>
            </a:r>
            <a:r>
              <a:rPr lang="en-US" b="1" baseline="-25000" dirty="0" err="1" smtClean="0">
                <a:sym typeface="Symbol" panose="05050102010706020507" pitchFamily="18" charset="2"/>
              </a:rPr>
              <a:t>hN</a:t>
            </a:r>
            <a:r>
              <a:rPr lang="en-US" b="1" dirty="0" smtClean="0">
                <a:sym typeface="Symbol" panose="05050102010706020507" pitchFamily="18" charset="2"/>
              </a:rPr>
              <a:t> fluctuates </a:t>
            </a:r>
            <a:r>
              <a:rPr lang="en-US" dirty="0" smtClean="0">
                <a:sym typeface="Symbol" panose="05050102010706020507" pitchFamily="18" charset="2"/>
              </a:rPr>
              <a:t>depending on the configuration, with &lt;</a:t>
            </a:r>
            <a:r>
              <a:rPr lang="en-US" baseline="-25000" dirty="0" err="1" smtClean="0">
                <a:sym typeface="Symbol" panose="05050102010706020507" pitchFamily="18" charset="2"/>
              </a:rPr>
              <a:t>hN</a:t>
            </a:r>
            <a:r>
              <a:rPr lang="en-US" dirty="0" smtClean="0">
                <a:sym typeface="Symbol" panose="05050102010706020507" pitchFamily="18" charset="2"/>
              </a:rPr>
              <a:t>&gt;=</a:t>
            </a:r>
            <a:r>
              <a:rPr lang="en-US" baseline="-25000" dirty="0" err="1" smtClean="0">
                <a:sym typeface="Symbol" panose="05050102010706020507" pitchFamily="18" charset="2"/>
              </a:rPr>
              <a:t>hN</a:t>
            </a:r>
            <a:r>
              <a:rPr lang="en-US" baseline="-25000" dirty="0" smtClean="0">
                <a:sym typeface="Symbol" panose="05050102010706020507" pitchFamily="18" charset="2"/>
              </a:rPr>
              <a:t> measured</a:t>
            </a:r>
            <a:r>
              <a:rPr lang="en-US" dirty="0" smtClean="0">
                <a:sym typeface="Symbol" panose="05050102010706020507" pitchFamily="18" charset="2"/>
              </a:rPr>
              <a:t> …</a:t>
            </a:r>
          </a:p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US" dirty="0" smtClean="0"/>
              <a:t>… secondary hadrons are </a:t>
            </a:r>
            <a:r>
              <a:rPr lang="en-US" dirty="0"/>
              <a:t>n</a:t>
            </a:r>
            <a:r>
              <a:rPr lang="en-US" dirty="0" smtClean="0"/>
              <a:t>aturally produced from strings in their </a:t>
            </a:r>
            <a:r>
              <a:rPr lang="en-US" b="1" dirty="0" smtClean="0"/>
              <a:t>minimum cross section </a:t>
            </a:r>
            <a:r>
              <a:rPr lang="en-US" dirty="0" smtClean="0"/>
              <a:t>configuration…</a:t>
            </a:r>
          </a:p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US" dirty="0" smtClean="0"/>
              <a:t>… configuration re-arrangements occur on the </a:t>
            </a:r>
            <a:r>
              <a:rPr lang="en-US" b="1" dirty="0" smtClean="0"/>
              <a:t>space-time scale of the hadron </a:t>
            </a:r>
            <a:r>
              <a:rPr lang="en-US" b="1" dirty="0" err="1" smtClean="0"/>
              <a:t>rms</a:t>
            </a:r>
            <a:r>
              <a:rPr lang="en-US" b="1" dirty="0" smtClean="0"/>
              <a:t>, ~ 1 </a:t>
            </a:r>
            <a:r>
              <a:rPr lang="en-US" b="1" dirty="0" err="1" smtClean="0"/>
              <a:t>fm</a:t>
            </a:r>
            <a:r>
              <a:rPr lang="en-US" b="1" dirty="0" smtClean="0"/>
              <a:t> </a:t>
            </a:r>
            <a:r>
              <a:rPr lang="en-US" dirty="0" smtClean="0"/>
              <a:t>in the (projectile or produced) </a:t>
            </a:r>
            <a:r>
              <a:rPr lang="en-US" b="1" dirty="0"/>
              <a:t>particle rest </a:t>
            </a:r>
            <a:r>
              <a:rPr lang="en-US" b="1" dirty="0" smtClean="0"/>
              <a:t>frame</a:t>
            </a:r>
          </a:p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q"/>
            </a:pPr>
            <a:endParaRPr lang="en-US" dirty="0" smtClean="0"/>
          </a:p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q"/>
            </a:pPr>
            <a:endParaRPr lang="en-US" dirty="0" smtClean="0"/>
          </a:p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9999"/>
                </a:solidFill>
              </a:rPr>
              <a:t>(incoming projectile) cross section fluctuations</a:t>
            </a:r>
          </a:p>
          <a:p>
            <a:pPr marL="285750" indent="-285750" algn="l"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9999"/>
                </a:solidFill>
              </a:rPr>
              <a:t>Formation zone</a:t>
            </a:r>
          </a:p>
          <a:p>
            <a:pPr algn="l"/>
            <a:endParaRPr lang="en-US" dirty="0"/>
          </a:p>
        </p:txBody>
      </p:sp>
      <p:sp>
        <p:nvSpPr>
          <p:cNvPr id="10" name="Down Arrow 9"/>
          <p:cNvSpPr/>
          <p:nvPr/>
        </p:nvSpPr>
        <p:spPr bwMode="auto">
          <a:xfrm>
            <a:off x="2999656" y="4293096"/>
            <a:ext cx="432048" cy="618368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99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4851" r="7883" b="11150"/>
          <a:stretch/>
        </p:blipFill>
        <p:spPr>
          <a:xfrm>
            <a:off x="191344" y="961055"/>
            <a:ext cx="4325171" cy="5492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235380"/>
            <a:ext cx="10361084" cy="639763"/>
          </a:xfrm>
        </p:spPr>
        <p:txBody>
          <a:bodyPr/>
          <a:lstStyle/>
          <a:p>
            <a:r>
              <a:rPr lang="en-GB" b="1" dirty="0" smtClean="0"/>
              <a:t>Pion and Kaon production data (</a:t>
            </a:r>
            <a:r>
              <a:rPr lang="en-GB" b="1" dirty="0" smtClean="0">
                <a:sym typeface="Symbol" panose="05050102010706020507" pitchFamily="18" charset="2"/>
              </a:rPr>
              <a:t> beams…)</a:t>
            </a:r>
            <a:endParaRPr lang="en-GB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Alfredo Ferrari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CFNS Workshop, April 26th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7E38E-58FF-4DC4-9EA8-1D776E36A0E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85896" y="1206929"/>
            <a:ext cx="2902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/>
              </a:rPr>
              <a:t></a:t>
            </a:r>
            <a:r>
              <a:rPr lang="en-US" baseline="30000" dirty="0">
                <a:sym typeface="Symbol"/>
              </a:rPr>
              <a:t>+</a:t>
            </a:r>
            <a:r>
              <a:rPr lang="en-US" dirty="0">
                <a:sym typeface="Symbol"/>
              </a:rPr>
              <a:t> (left) </a:t>
            </a:r>
            <a:r>
              <a:rPr lang="en-US" dirty="0" smtClean="0">
                <a:sym typeface="Symbol"/>
              </a:rPr>
              <a:t> </a:t>
            </a:r>
            <a:r>
              <a:rPr lang="en-US" dirty="0">
                <a:sym typeface="Symbol"/>
              </a:rPr>
              <a:t>yield as a function of </a:t>
            </a:r>
            <a:r>
              <a:rPr lang="en-US" dirty="0" err="1">
                <a:sym typeface="Symbol"/>
              </a:rPr>
              <a:t>p</a:t>
            </a:r>
            <a:r>
              <a:rPr lang="en-US" baseline="-25000" dirty="0" err="1">
                <a:sym typeface="Symbol"/>
              </a:rPr>
              <a:t>T</a:t>
            </a:r>
            <a:r>
              <a:rPr lang="en-US" baseline="-25000" dirty="0">
                <a:sym typeface="Symbol"/>
              </a:rPr>
              <a:t> </a:t>
            </a:r>
            <a:r>
              <a:rPr lang="en-US" dirty="0">
                <a:sym typeface="Symbol"/>
              </a:rPr>
              <a:t>for different X</a:t>
            </a:r>
            <a:r>
              <a:rPr lang="en-US" baseline="-25000" dirty="0">
                <a:sym typeface="Symbol"/>
              </a:rPr>
              <a:t>F</a:t>
            </a:r>
            <a:r>
              <a:rPr lang="en-US" dirty="0">
                <a:sym typeface="Symbol"/>
              </a:rPr>
              <a:t> bins  for  </a:t>
            </a:r>
            <a:r>
              <a:rPr lang="en-US" b="1" dirty="0">
                <a:sym typeface="Symbol"/>
              </a:rPr>
              <a:t>158 GeV/c p on C 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4583832" y="1576261"/>
            <a:ext cx="432048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4547828" y="3068960"/>
            <a:ext cx="32763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/>
              <a:t>Angle integrated distributions are the most relevant for judging the reliability of </a:t>
            </a:r>
            <a:r>
              <a:rPr lang="en-GB" sz="1600" dirty="0" smtClean="0">
                <a:sym typeface="Symbol"/>
              </a:rPr>
              <a:t> predictions, at least for the bulk of the spectrum.</a:t>
            </a:r>
          </a:p>
          <a:p>
            <a:pPr algn="just"/>
            <a:r>
              <a:rPr lang="en-GB" sz="1600" dirty="0" smtClean="0"/>
              <a:t>The </a:t>
            </a:r>
            <a:r>
              <a:rPr lang="en-GB" sz="1600" dirty="0" err="1" smtClean="0"/>
              <a:t>p</a:t>
            </a:r>
            <a:r>
              <a:rPr lang="en-GB" sz="1600" baseline="-25000" dirty="0" err="1" smtClean="0"/>
              <a:t>T</a:t>
            </a:r>
            <a:r>
              <a:rPr lang="en-GB" sz="1600" dirty="0" smtClean="0"/>
              <a:t> integrated distributions for </a:t>
            </a:r>
            <a:r>
              <a:rPr lang="en-GB" sz="1600" dirty="0" err="1" smtClean="0"/>
              <a:t>pC</a:t>
            </a:r>
            <a:r>
              <a:rPr lang="en-GB" sz="1600" dirty="0" smtClean="0">
                <a:sym typeface="Symbol"/>
              </a:rPr>
              <a:t></a:t>
            </a:r>
            <a:r>
              <a:rPr lang="el-GR" sz="1600" dirty="0" smtClean="0">
                <a:solidFill>
                  <a:srgbClr val="008000"/>
                </a:solidFill>
              </a:rPr>
              <a:t>π</a:t>
            </a:r>
            <a:r>
              <a:rPr lang="en-GB" sz="1600" baseline="30000" dirty="0" smtClean="0">
                <a:solidFill>
                  <a:srgbClr val="008000"/>
                </a:solidFill>
              </a:rPr>
              <a:t>+</a:t>
            </a:r>
            <a:r>
              <a:rPr lang="en-GB" sz="1600" dirty="0" smtClean="0">
                <a:solidFill>
                  <a:srgbClr val="008000"/>
                </a:solidFill>
              </a:rPr>
              <a:t>, </a:t>
            </a:r>
            <a:r>
              <a:rPr lang="el-GR" sz="1600" dirty="0" smtClean="0">
                <a:solidFill>
                  <a:schemeClr val="accent2"/>
                </a:solidFill>
              </a:rPr>
              <a:t>π</a:t>
            </a:r>
            <a:r>
              <a:rPr lang="en-GB" sz="1600" baseline="30000" dirty="0" smtClean="0">
                <a:solidFill>
                  <a:schemeClr val="accent2"/>
                </a:solidFill>
              </a:rPr>
              <a:t>- </a:t>
            </a:r>
            <a:r>
              <a:rPr lang="en-GB" sz="1600" dirty="0" smtClean="0"/>
              <a:t>and </a:t>
            </a:r>
            <a:r>
              <a:rPr lang="en-GB" sz="1600" dirty="0" err="1" smtClean="0"/>
              <a:t>pp</a:t>
            </a:r>
            <a:r>
              <a:rPr lang="en-GB" sz="1600" dirty="0" err="1" smtClean="0">
                <a:sym typeface="Symbol"/>
              </a:rPr>
              <a:t></a:t>
            </a:r>
            <a:r>
              <a:rPr lang="en-GB" sz="1600" dirty="0" err="1" smtClean="0">
                <a:solidFill>
                  <a:srgbClr val="FF0000"/>
                </a:solidFill>
                <a:sym typeface="Symbol"/>
              </a:rPr>
              <a:t>K</a:t>
            </a:r>
            <a:r>
              <a:rPr lang="en-GB" sz="1600" baseline="30000" dirty="0" smtClean="0">
                <a:solidFill>
                  <a:srgbClr val="FF0000"/>
                </a:solidFill>
                <a:sym typeface="Symbol"/>
              </a:rPr>
              <a:t>+</a:t>
            </a:r>
            <a:r>
              <a:rPr lang="en-GB" sz="1600" dirty="0" smtClean="0">
                <a:sym typeface="Symbol"/>
              </a:rPr>
              <a:t>, </a:t>
            </a:r>
            <a:r>
              <a:rPr lang="en-GB" sz="1600" dirty="0" smtClean="0">
                <a:solidFill>
                  <a:srgbClr val="990099"/>
                </a:solidFill>
                <a:sym typeface="Symbol"/>
              </a:rPr>
              <a:t>K</a:t>
            </a:r>
            <a:r>
              <a:rPr lang="en-GB" sz="1600" baseline="30000" dirty="0" smtClean="0">
                <a:solidFill>
                  <a:srgbClr val="990099"/>
                </a:solidFill>
                <a:sym typeface="Symbol"/>
              </a:rPr>
              <a:t>-</a:t>
            </a:r>
            <a:r>
              <a:rPr lang="en-GB" sz="1600" dirty="0" smtClean="0">
                <a:sym typeface="Symbol"/>
              </a:rPr>
              <a:t> a</a:t>
            </a:r>
            <a:r>
              <a:rPr lang="en-GB" sz="1600" dirty="0" smtClean="0"/>
              <a:t>re shown in the right Figure as a function of Feynman X</a:t>
            </a:r>
            <a:r>
              <a:rPr lang="en-GB" sz="1600" baseline="-25000" dirty="0" smtClean="0"/>
              <a:t>F</a:t>
            </a:r>
            <a:r>
              <a:rPr lang="en-GB" sz="1600" dirty="0" smtClean="0"/>
              <a:t> (dots exp. data, </a:t>
            </a:r>
            <a:r>
              <a:rPr lang="en-GB" sz="1600" b="1" dirty="0" smtClean="0">
                <a:solidFill>
                  <a:srgbClr val="008000"/>
                </a:solidFill>
              </a:rPr>
              <a:t>NA49</a:t>
            </a:r>
            <a:r>
              <a:rPr lang="en-GB" sz="1600" dirty="0" smtClean="0"/>
              <a:t>, lines </a:t>
            </a:r>
            <a:r>
              <a:rPr lang="en-GB" sz="1600" b="1" dirty="0" smtClean="0">
                <a:solidFill>
                  <a:srgbClr val="0070C0"/>
                </a:solidFill>
              </a:rPr>
              <a:t>FLUKA</a:t>
            </a:r>
            <a:r>
              <a:rPr lang="en-GB" sz="1600" dirty="0" smtClean="0"/>
              <a:t> predictions), together with the “focused” zones for </a:t>
            </a:r>
            <a:r>
              <a:rPr lang="en-GB" sz="1600" b="1" dirty="0" smtClean="0">
                <a:solidFill>
                  <a:srgbClr val="990033"/>
                </a:solidFill>
              </a:rPr>
              <a:t>CNGS</a:t>
            </a:r>
            <a:r>
              <a:rPr lang="en-GB" sz="1600" dirty="0" smtClean="0"/>
              <a:t> and </a:t>
            </a:r>
            <a:r>
              <a:rPr lang="en-GB" sz="1600" b="1" dirty="0" smtClean="0">
                <a:solidFill>
                  <a:srgbClr val="008000"/>
                </a:solidFill>
              </a:rPr>
              <a:t>CENF</a:t>
            </a:r>
            <a:endParaRPr lang="en-GB" sz="1600" b="1" dirty="0">
              <a:solidFill>
                <a:srgbClr val="008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6944613" y="4221087"/>
            <a:ext cx="735563" cy="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4" name="Group 23"/>
          <p:cNvGrpSpPr/>
          <p:nvPr/>
        </p:nvGrpSpPr>
        <p:grpSpPr>
          <a:xfrm>
            <a:off x="7752184" y="872926"/>
            <a:ext cx="4195638" cy="5436394"/>
            <a:chOff x="592386" y="908720"/>
            <a:chExt cx="4195638" cy="543639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6" t="10937" r="6480" b="9791"/>
            <a:stretch/>
          </p:blipFill>
          <p:spPr>
            <a:xfrm>
              <a:off x="592386" y="908720"/>
              <a:ext cx="4195638" cy="5436394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 bwMode="auto">
            <a:xfrm>
              <a:off x="2440336" y="2420888"/>
              <a:ext cx="278445" cy="266600"/>
            </a:xfrm>
            <a:prstGeom prst="ellipse">
              <a:avLst/>
            </a:prstGeom>
            <a:noFill/>
            <a:ln w="19050" cap="flat" cmpd="sng" algn="ctr">
              <a:solidFill>
                <a:srgbClr val="990033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2123728" y="1855841"/>
              <a:ext cx="316608" cy="421031"/>
            </a:xfrm>
            <a:prstGeom prst="ellipse">
              <a:avLst/>
            </a:prstGeom>
            <a:noFill/>
            <a:ln w="19050" cap="flat" cmpd="sng" algn="ctr">
              <a:solidFill>
                <a:srgbClr val="008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9336" y="1484784"/>
            <a:ext cx="4824536" cy="3672408"/>
            <a:chOff x="30805" y="1268760"/>
            <a:chExt cx="4824536" cy="3672408"/>
          </a:xfrm>
        </p:grpSpPr>
        <p:sp>
          <p:nvSpPr>
            <p:cNvPr id="31" name="Freeform 30"/>
            <p:cNvSpPr/>
            <p:nvPr/>
          </p:nvSpPr>
          <p:spPr bwMode="auto">
            <a:xfrm>
              <a:off x="534861" y="2276872"/>
              <a:ext cx="3024336" cy="1584176"/>
            </a:xfrm>
            <a:custGeom>
              <a:avLst/>
              <a:gdLst>
                <a:gd name="connsiteX0" fmla="*/ 247051 w 2241726"/>
                <a:gd name="connsiteY0" fmla="*/ 64660 h 1641731"/>
                <a:gd name="connsiteX1" fmla="*/ 709759 w 2241726"/>
                <a:gd name="connsiteY1" fmla="*/ 163812 h 1641731"/>
                <a:gd name="connsiteX2" fmla="*/ 1767379 w 2241726"/>
                <a:gd name="connsiteY2" fmla="*/ 1056178 h 1641731"/>
                <a:gd name="connsiteX3" fmla="*/ 2152969 w 2241726"/>
                <a:gd name="connsiteY3" fmla="*/ 1640072 h 1641731"/>
                <a:gd name="connsiteX4" fmla="*/ 136882 w 2241726"/>
                <a:gd name="connsiteY4" fmla="*/ 879908 h 1641731"/>
                <a:gd name="connsiteX5" fmla="*/ 247051 w 2241726"/>
                <a:gd name="connsiteY5" fmla="*/ 64660 h 1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1726" h="1641731">
                  <a:moveTo>
                    <a:pt x="247051" y="64660"/>
                  </a:moveTo>
                  <a:cubicBezTo>
                    <a:pt x="342530" y="-54689"/>
                    <a:pt x="456371" y="-1441"/>
                    <a:pt x="709759" y="163812"/>
                  </a:cubicBezTo>
                  <a:cubicBezTo>
                    <a:pt x="963147" y="329065"/>
                    <a:pt x="1526844" y="810135"/>
                    <a:pt x="1767379" y="1056178"/>
                  </a:cubicBezTo>
                  <a:cubicBezTo>
                    <a:pt x="2007914" y="1302221"/>
                    <a:pt x="2424719" y="1669450"/>
                    <a:pt x="2152969" y="1640072"/>
                  </a:cubicBezTo>
                  <a:cubicBezTo>
                    <a:pt x="1881220" y="1610694"/>
                    <a:pt x="460043" y="1140640"/>
                    <a:pt x="136882" y="879908"/>
                  </a:cubicBezTo>
                  <a:cubicBezTo>
                    <a:pt x="-186279" y="619176"/>
                    <a:pt x="151572" y="184009"/>
                    <a:pt x="247051" y="64660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90033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753708" y="1844824"/>
              <a:ext cx="1559122" cy="864096"/>
            </a:xfrm>
            <a:custGeom>
              <a:avLst/>
              <a:gdLst>
                <a:gd name="connsiteX0" fmla="*/ 98987 w 1377724"/>
                <a:gd name="connsiteY0" fmla="*/ 10501 h 1010706"/>
                <a:gd name="connsiteX1" fmla="*/ 440510 w 1377724"/>
                <a:gd name="connsiteY1" fmla="*/ 87619 h 1010706"/>
                <a:gd name="connsiteX2" fmla="*/ 561696 w 1377724"/>
                <a:gd name="connsiteY2" fmla="*/ 142703 h 1010706"/>
                <a:gd name="connsiteX3" fmla="*/ 870168 w 1377724"/>
                <a:gd name="connsiteY3" fmla="*/ 396091 h 1010706"/>
                <a:gd name="connsiteX4" fmla="*/ 1299826 w 1377724"/>
                <a:gd name="connsiteY4" fmla="*/ 913884 h 1010706"/>
                <a:gd name="connsiteX5" fmla="*/ 1255758 w 1377724"/>
                <a:gd name="connsiteY5" fmla="*/ 957952 h 1010706"/>
                <a:gd name="connsiteX6" fmla="*/ 98987 w 1377724"/>
                <a:gd name="connsiteY6" fmla="*/ 341007 h 1010706"/>
                <a:gd name="connsiteX7" fmla="*/ 98987 w 1377724"/>
                <a:gd name="connsiteY7" fmla="*/ 10501 h 101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7724" h="1010706">
                  <a:moveTo>
                    <a:pt x="98987" y="10501"/>
                  </a:moveTo>
                  <a:cubicBezTo>
                    <a:pt x="155907" y="-31730"/>
                    <a:pt x="363392" y="65585"/>
                    <a:pt x="440510" y="87619"/>
                  </a:cubicBezTo>
                  <a:cubicBezTo>
                    <a:pt x="517628" y="109653"/>
                    <a:pt x="490086" y="91291"/>
                    <a:pt x="561696" y="142703"/>
                  </a:cubicBezTo>
                  <a:cubicBezTo>
                    <a:pt x="633306" y="194115"/>
                    <a:pt x="747146" y="267561"/>
                    <a:pt x="870168" y="396091"/>
                  </a:cubicBezTo>
                  <a:cubicBezTo>
                    <a:pt x="993190" y="524621"/>
                    <a:pt x="1235561" y="820241"/>
                    <a:pt x="1299826" y="913884"/>
                  </a:cubicBezTo>
                  <a:cubicBezTo>
                    <a:pt x="1364091" y="1007527"/>
                    <a:pt x="1455898" y="1053431"/>
                    <a:pt x="1255758" y="957952"/>
                  </a:cubicBezTo>
                  <a:cubicBezTo>
                    <a:pt x="1055618" y="862473"/>
                    <a:pt x="289946" y="500752"/>
                    <a:pt x="98987" y="341007"/>
                  </a:cubicBezTo>
                  <a:cubicBezTo>
                    <a:pt x="-91972" y="181262"/>
                    <a:pt x="42067" y="52732"/>
                    <a:pt x="98987" y="10501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008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80253" y="1268760"/>
              <a:ext cx="22477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dirty="0" err="1" smtClean="0"/>
                <a:t>pC</a:t>
              </a:r>
              <a:r>
                <a:rPr lang="en-GB" sz="1600" dirty="0" smtClean="0"/>
                <a:t> @ 158 </a:t>
              </a:r>
              <a:r>
                <a:rPr lang="en-GB" sz="1600" dirty="0" err="1" smtClean="0"/>
                <a:t>GeV</a:t>
              </a:r>
              <a:r>
                <a:rPr lang="en-GB" sz="1600" dirty="0" smtClean="0"/>
                <a:t>/c </a:t>
              </a:r>
              <a:r>
                <a:rPr lang="en-GB" sz="1600" dirty="0" smtClean="0">
                  <a:sym typeface="Symbol"/>
                </a:rPr>
                <a:t> </a:t>
              </a:r>
              <a:r>
                <a:rPr lang="el-GR" sz="1600" b="1" dirty="0" smtClean="0">
                  <a:solidFill>
                    <a:srgbClr val="C00000"/>
                  </a:solidFill>
                  <a:sym typeface="Symbol"/>
                </a:rPr>
                <a:t>π</a:t>
              </a:r>
              <a:r>
                <a:rPr lang="en-GB" sz="1600" b="1" baseline="30000" dirty="0" smtClean="0">
                  <a:solidFill>
                    <a:srgbClr val="C00000"/>
                  </a:solidFill>
                  <a:sym typeface="Symbol"/>
                </a:rPr>
                <a:t>+</a:t>
              </a:r>
              <a:endParaRPr lang="en-GB" sz="1600" b="1" dirty="0" smtClean="0">
                <a:solidFill>
                  <a:srgbClr val="C00000"/>
                </a:solidFill>
              </a:endParaRPr>
            </a:p>
            <a:p>
              <a:pPr algn="r"/>
              <a:r>
                <a:rPr lang="en-GB" sz="1600" dirty="0" err="1" smtClean="0"/>
                <a:t>Histos</a:t>
              </a:r>
              <a:r>
                <a:rPr lang="en-GB" sz="1600" dirty="0" smtClean="0"/>
                <a:t>: </a:t>
              </a:r>
              <a:r>
                <a:rPr lang="en-GB" sz="1600" b="1" dirty="0" smtClean="0">
                  <a:solidFill>
                    <a:srgbClr val="0070C0"/>
                  </a:solidFill>
                </a:rPr>
                <a:t>FLUKA</a:t>
              </a:r>
            </a:p>
            <a:p>
              <a:pPr algn="r"/>
              <a:r>
                <a:rPr lang="en-GB" sz="1600" dirty="0" smtClean="0"/>
                <a:t>Symbols: </a:t>
              </a:r>
              <a:r>
                <a:rPr lang="en-GB" sz="1600" b="1" dirty="0" smtClean="0">
                  <a:solidFill>
                    <a:srgbClr val="008000"/>
                  </a:solidFill>
                </a:rPr>
                <a:t>NA49</a:t>
              </a:r>
              <a:endParaRPr lang="en-GB" sz="1600" b="1" dirty="0">
                <a:solidFill>
                  <a:srgbClr val="008000"/>
                </a:solidFill>
              </a:endParaRPr>
            </a:p>
          </p:txBody>
        </p:sp>
        <p:sp>
          <p:nvSpPr>
            <p:cNvPr id="34" name="Line Callout 1 33"/>
            <p:cNvSpPr/>
            <p:nvPr/>
          </p:nvSpPr>
          <p:spPr bwMode="auto">
            <a:xfrm>
              <a:off x="30805" y="4294837"/>
              <a:ext cx="1300835" cy="646331"/>
            </a:xfrm>
            <a:prstGeom prst="borderCallout1">
              <a:avLst>
                <a:gd name="adj1" fmla="val -3405"/>
                <a:gd name="adj2" fmla="val 79948"/>
                <a:gd name="adj3" fmla="val -111380"/>
                <a:gd name="adj4" fmla="val 152292"/>
              </a:avLst>
            </a:prstGeom>
            <a:noFill/>
            <a:ln w="19050" cap="flat" cmpd="sng" algn="ctr">
              <a:solidFill>
                <a:srgbClr val="9900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990033"/>
                  </a:solidFill>
                  <a:effectLst/>
                  <a:latin typeface="Comic Sans MS" pitchFamily="66" charset="0"/>
                </a:rPr>
                <a:t>Phase space of interest for CNGS</a:t>
              </a:r>
            </a:p>
          </p:txBody>
        </p:sp>
        <p:sp>
          <p:nvSpPr>
            <p:cNvPr id="35" name="Line Callout 1 34"/>
            <p:cNvSpPr/>
            <p:nvPr/>
          </p:nvSpPr>
          <p:spPr bwMode="auto">
            <a:xfrm>
              <a:off x="3554506" y="2134597"/>
              <a:ext cx="1300835" cy="646331"/>
            </a:xfrm>
            <a:prstGeom prst="borderCallout1">
              <a:avLst>
                <a:gd name="adj1" fmla="val 32563"/>
                <a:gd name="adj2" fmla="val -4642"/>
                <a:gd name="adj3" fmla="val 25159"/>
                <a:gd name="adj4" fmla="val -130188"/>
              </a:avLst>
            </a:prstGeom>
            <a:noFill/>
            <a:ln w="1905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Comic Sans MS" pitchFamily="66" charset="0"/>
                </a:rPr>
                <a:t>Phase space of interest for CENF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107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pC</a:t>
            </a:r>
            <a:r>
              <a:rPr lang="en-US" dirty="0"/>
              <a:t> </a:t>
            </a:r>
            <a:r>
              <a:rPr lang="en-US" dirty="0" smtClean="0"/>
              <a:t>@ 31 GeV/c: </a:t>
            </a:r>
            <a:r>
              <a:rPr lang="en-US" dirty="0" smtClean="0">
                <a:sym typeface="Symbol" panose="05050102010706020507" pitchFamily="18" charset="2"/>
              </a:rPr>
              <a:t></a:t>
            </a:r>
            <a:r>
              <a:rPr lang="en-US" baseline="30000" dirty="0" smtClean="0">
                <a:sym typeface="Symbol" panose="05050102010706020507" pitchFamily="18" charset="2"/>
              </a:rPr>
              <a:t>-</a:t>
            </a:r>
            <a:r>
              <a:rPr lang="en-US" dirty="0" smtClean="0">
                <a:sym typeface="Symbol" panose="05050102010706020507" pitchFamily="18" charset="2"/>
              </a:rPr>
              <a:t> and K</a:t>
            </a:r>
            <a:r>
              <a:rPr lang="en-US" baseline="30000" dirty="0" smtClean="0">
                <a:sym typeface="Symbol" panose="05050102010706020507" pitchFamily="18" charset="2"/>
              </a:rPr>
              <a:t>+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894849" y="1628800"/>
            <a:ext cx="24338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sym typeface="Symbol" panose="05050102010706020507" pitchFamily="18" charset="2"/>
              </a:rPr>
              <a:t></a:t>
            </a:r>
            <a:r>
              <a:rPr lang="en-US" b="1" baseline="30000" dirty="0">
                <a:solidFill>
                  <a:srgbClr val="008000"/>
                </a:solidFill>
                <a:sym typeface="Symbol" panose="05050102010706020507" pitchFamily="18" charset="2"/>
              </a:rPr>
              <a:t>-</a:t>
            </a:r>
            <a:r>
              <a:rPr lang="en-US" dirty="0" smtClean="0">
                <a:sym typeface="Symbol" panose="05050102010706020507" pitchFamily="18" charset="2"/>
              </a:rPr>
              <a:t>(left) and </a:t>
            </a:r>
            <a:r>
              <a:rPr lang="en-US" b="1" dirty="0" smtClean="0">
                <a:solidFill>
                  <a:schemeClr val="accent2"/>
                </a:solidFill>
                <a:sym typeface="Symbol" panose="05050102010706020507" pitchFamily="18" charset="2"/>
              </a:rPr>
              <a:t>K</a:t>
            </a:r>
            <a:r>
              <a:rPr lang="en-US" b="1" baseline="30000" dirty="0" smtClean="0">
                <a:solidFill>
                  <a:schemeClr val="accent2"/>
                </a:solidFill>
                <a:sym typeface="Symbol" panose="05050102010706020507" pitchFamily="18" charset="2"/>
              </a:rPr>
              <a:t>+</a:t>
            </a:r>
            <a:r>
              <a:rPr lang="en-US" b="1" dirty="0" smtClean="0">
                <a:solidFill>
                  <a:schemeClr val="accent2"/>
                </a:solidFill>
                <a:sym typeface="Symbol" panose="05050102010706020507" pitchFamily="18" charset="2"/>
              </a:rPr>
              <a:t>(</a:t>
            </a:r>
            <a:r>
              <a:rPr lang="en-US" dirty="0" smtClean="0">
                <a:sym typeface="Symbol" panose="05050102010706020507" pitchFamily="18" charset="2"/>
              </a:rPr>
              <a:t>right) momentum spectra for various angular bins (from 0-10 to 360-420 </a:t>
            </a:r>
            <a:r>
              <a:rPr lang="en-US" dirty="0" err="1" smtClean="0">
                <a:sym typeface="Symbol" panose="05050102010706020507" pitchFamily="18" charset="2"/>
              </a:rPr>
              <a:t>mrad</a:t>
            </a:r>
            <a:r>
              <a:rPr lang="en-US" dirty="0" smtClean="0">
                <a:sym typeface="Symbol" panose="05050102010706020507" pitchFamily="18" charset="2"/>
              </a:rPr>
              <a:t> for </a:t>
            </a:r>
            <a:r>
              <a:rPr lang="en-US" b="1" dirty="0">
                <a:solidFill>
                  <a:srgbClr val="008000"/>
                </a:solidFill>
                <a:sym typeface="Symbol" panose="05050102010706020507" pitchFamily="18" charset="2"/>
              </a:rPr>
              <a:t></a:t>
            </a:r>
            <a:r>
              <a:rPr lang="en-US" b="1" baseline="30000" dirty="0" smtClean="0">
                <a:solidFill>
                  <a:srgbClr val="008000"/>
                </a:solidFill>
                <a:sym typeface="Symbol" panose="05050102010706020507" pitchFamily="18" charset="2"/>
              </a:rPr>
              <a:t>-</a:t>
            </a:r>
            <a:r>
              <a:rPr lang="en-US" b="1" dirty="0" smtClean="0">
                <a:solidFill>
                  <a:srgbClr val="008000"/>
                </a:solidFill>
                <a:sym typeface="Symbol" panose="05050102010706020507" pitchFamily="18" charset="2"/>
              </a:rPr>
              <a:t> </a:t>
            </a:r>
            <a:r>
              <a:rPr lang="en-US" dirty="0">
                <a:sym typeface="Symbol" panose="05050102010706020507" pitchFamily="18" charset="2"/>
              </a:rPr>
              <a:t>and </a:t>
            </a:r>
            <a:r>
              <a:rPr lang="en-US" dirty="0" smtClean="0">
                <a:sym typeface="Symbol" panose="05050102010706020507" pitchFamily="18" charset="2"/>
              </a:rPr>
              <a:t>0-20 to 240-300 for </a:t>
            </a:r>
            <a:r>
              <a:rPr lang="en-US" b="1" dirty="0">
                <a:solidFill>
                  <a:schemeClr val="accent2"/>
                </a:solidFill>
                <a:sym typeface="Symbol" panose="05050102010706020507" pitchFamily="18" charset="2"/>
              </a:rPr>
              <a:t>K+</a:t>
            </a:r>
            <a:r>
              <a:rPr lang="en-US" dirty="0" smtClean="0">
                <a:sym typeface="Symbol" panose="05050102010706020507" pitchFamily="18" charset="2"/>
              </a:rPr>
              <a:t>)</a:t>
            </a:r>
            <a:r>
              <a:rPr lang="en-US" dirty="0" smtClean="0"/>
              <a:t> for </a:t>
            </a:r>
            <a:r>
              <a:rPr lang="en-US" dirty="0" err="1" smtClean="0"/>
              <a:t>pC</a:t>
            </a:r>
            <a:r>
              <a:rPr lang="en-US" dirty="0" smtClean="0"/>
              <a:t> @ 31 GeV/c (left)</a:t>
            </a:r>
          </a:p>
          <a:p>
            <a:endParaRPr lang="en-US" dirty="0"/>
          </a:p>
          <a:p>
            <a:endParaRPr lang="en-US" dirty="0" smtClean="0">
              <a:sym typeface="Symbol" panose="05050102010706020507" pitchFamily="18" charset="2"/>
            </a:endParaRPr>
          </a:p>
          <a:p>
            <a:pPr algn="l"/>
            <a:r>
              <a:rPr lang="en-US" dirty="0" smtClean="0">
                <a:sym typeface="Symbol" panose="05050102010706020507" pitchFamily="18" charset="2"/>
              </a:rPr>
              <a:t>Symbols: exp. Data</a:t>
            </a:r>
          </a:p>
          <a:p>
            <a:pPr algn="l"/>
            <a:r>
              <a:rPr lang="en-US" dirty="0" smtClean="0">
                <a:sym typeface="Symbol" panose="05050102010706020507" pitchFamily="18" charset="2"/>
              </a:rPr>
              <a:t>(NA61 EPJC85, 84)</a:t>
            </a:r>
          </a:p>
          <a:p>
            <a:pPr algn="l"/>
            <a:r>
              <a:rPr lang="en-US" dirty="0" err="1" smtClean="0">
                <a:sym typeface="Symbol" panose="05050102010706020507" pitchFamily="18" charset="2"/>
              </a:rPr>
              <a:t>Histos</a:t>
            </a:r>
            <a:r>
              <a:rPr lang="en-US" dirty="0" smtClean="0">
                <a:sym typeface="Symbol" panose="05050102010706020507" pitchFamily="18" charset="2"/>
              </a:rPr>
              <a:t>: FLUKA</a:t>
            </a:r>
            <a:endParaRPr lang="en-US" dirty="0" smtClean="0"/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11447" y="825394"/>
            <a:ext cx="4464496" cy="5904656"/>
            <a:chOff x="411447" y="825394"/>
            <a:chExt cx="4464496" cy="590465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3" t="3800" r="7883" b="10101"/>
            <a:stretch/>
          </p:blipFill>
          <p:spPr>
            <a:xfrm>
              <a:off x="411447" y="825394"/>
              <a:ext cx="4464496" cy="590465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759202" y="1268760"/>
              <a:ext cx="5277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8000"/>
                  </a:solidFill>
                  <a:sym typeface="Symbol" panose="05050102010706020507" pitchFamily="18" charset="2"/>
                </a:rPr>
                <a:t></a:t>
              </a:r>
              <a:r>
                <a:rPr lang="en-US" sz="2800" b="1" baseline="30000" dirty="0" smtClean="0">
                  <a:solidFill>
                    <a:srgbClr val="008000"/>
                  </a:solidFill>
                  <a:sym typeface="Symbol" panose="05050102010706020507" pitchFamily="18" charset="2"/>
                </a:rPr>
                <a:t>-</a:t>
              </a:r>
              <a:endParaRPr lang="en-US" sz="2800" b="1" baseline="30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76120" y="912816"/>
            <a:ext cx="4536504" cy="5760640"/>
            <a:chOff x="7176120" y="912816"/>
            <a:chExt cx="4536504" cy="57606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4" t="4851" r="7883" b="11150"/>
            <a:stretch/>
          </p:blipFill>
          <p:spPr>
            <a:xfrm>
              <a:off x="7176120" y="912816"/>
              <a:ext cx="4536504" cy="576064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776520" y="1484784"/>
              <a:ext cx="49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2"/>
                  </a:solidFill>
                </a:rPr>
                <a:t>K</a:t>
              </a:r>
              <a:r>
                <a:rPr lang="en-US" sz="2400" b="1" baseline="30000" dirty="0" smtClean="0">
                  <a:solidFill>
                    <a:schemeClr val="accent2"/>
                  </a:solidFill>
                </a:rPr>
                <a:t>+</a:t>
              </a:r>
              <a:endParaRPr lang="en-US" sz="2400" b="1" baseline="30000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82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CFNS Workshop, April 26th 2021</a:t>
            </a:r>
            <a:endParaRPr lang="en-US" altLang="en-US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6AD93E-0B31-4860-A4C2-19078FD19F84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50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en-US" smtClean="0"/>
              <a:t>Alfredo Ferrari</a:t>
            </a:r>
            <a:endParaRPr lang="en-US" altLang="en-US"/>
          </a:p>
        </p:txBody>
      </p:sp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err="1" smtClean="0"/>
              <a:t>Pions</a:t>
            </a:r>
            <a:r>
              <a:rPr lang="en-US" altLang="en-US" sz="3200" dirty="0" smtClean="0"/>
              <a:t> in FLUKA: </a:t>
            </a:r>
            <a:r>
              <a:rPr lang="en-US" altLang="en-US" sz="3200" dirty="0"/>
              <a:t>nuclear medium effects</a:t>
            </a:r>
          </a:p>
        </p:txBody>
      </p:sp>
      <p:graphicFrame>
        <p:nvGraphicFramePr>
          <p:cNvPr id="871427" name="Group 3"/>
          <p:cNvGraphicFramePr>
            <a:graphicFrameLocks noGrp="1"/>
          </p:cNvGraphicFramePr>
          <p:nvPr/>
        </p:nvGraphicFramePr>
        <p:xfrm>
          <a:off x="2208213" y="765176"/>
          <a:ext cx="7632700" cy="975360"/>
        </p:xfrm>
        <a:graphic>
          <a:graphicData uri="http://schemas.openxmlformats.org/drawingml/2006/table">
            <a:tbl>
              <a:tblPr/>
              <a:tblGrid>
                <a:gridCol w="3209925">
                  <a:extLst>
                    <a:ext uri="{9D8B030D-6E8A-4147-A177-3AD203B41FA5}">
                      <a16:colId xmlns:a16="http://schemas.microsoft.com/office/drawing/2014/main" val="2405670020"/>
                    </a:ext>
                  </a:extLst>
                </a:gridCol>
                <a:gridCol w="738187">
                  <a:extLst>
                    <a:ext uri="{9D8B030D-6E8A-4147-A177-3AD203B41FA5}">
                      <a16:colId xmlns:a16="http://schemas.microsoft.com/office/drawing/2014/main" val="2069739431"/>
                    </a:ext>
                  </a:extLst>
                </a:gridCol>
                <a:gridCol w="3684588">
                  <a:extLst>
                    <a:ext uri="{9D8B030D-6E8A-4147-A177-3AD203B41FA5}">
                      <a16:colId xmlns:a16="http://schemas.microsoft.com/office/drawing/2014/main" val="1397608659"/>
                    </a:ext>
                  </a:extLst>
                </a:gridCol>
              </a:tblGrid>
              <a:tr h="431800"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Free </a:t>
                      </a:r>
                      <a:r>
                        <a:rPr kumimoji="0" lang="el-G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π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N interactions 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</a:t>
                      </a:r>
                    </a:p>
                  </a:txBody>
                  <a:tcPr marL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</a:t>
                      </a:r>
                    </a:p>
                  </a:txBody>
                  <a:tcPr marL="0"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Non resonant channel</a:t>
                      </a:r>
                    </a:p>
                  </a:txBody>
                  <a:tcPr marL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1675443"/>
                  </a:ext>
                </a:extLst>
              </a:tr>
              <a:tr h="376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</a:t>
                      </a:r>
                    </a:p>
                  </a:txBody>
                  <a:tcPr marL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P-wave resonant </a:t>
                      </a:r>
                      <a:r>
                        <a:rPr kumimoji="0" lang="el-G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Δ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 production</a:t>
                      </a:r>
                    </a:p>
                  </a:txBody>
                  <a:tcPr marL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860769"/>
                  </a:ext>
                </a:extLst>
              </a:tr>
            </a:tbl>
          </a:graphicData>
        </a:graphic>
      </p:graphicFrame>
      <p:grpSp>
        <p:nvGrpSpPr>
          <p:cNvPr id="871442" name="Group 18"/>
          <p:cNvGrpSpPr>
            <a:grpSpLocks/>
          </p:cNvGrpSpPr>
          <p:nvPr/>
        </p:nvGrpSpPr>
        <p:grpSpPr bwMode="auto">
          <a:xfrm>
            <a:off x="1271464" y="2782889"/>
            <a:ext cx="9042632" cy="1006475"/>
            <a:chOff x="476" y="1253"/>
            <a:chExt cx="5026" cy="634"/>
          </a:xfrm>
        </p:grpSpPr>
        <p:graphicFrame>
          <p:nvGraphicFramePr>
            <p:cNvPr id="871443" name="Object 19"/>
            <p:cNvGraphicFramePr>
              <a:graphicFrameLocks noChangeAspect="1"/>
            </p:cNvGraphicFramePr>
            <p:nvPr>
              <p:extLst/>
            </p:nvPr>
          </p:nvGraphicFramePr>
          <p:xfrm>
            <a:off x="3126" y="1292"/>
            <a:ext cx="2376" cy="5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75" name="Equation" r:id="rId4" imgW="2260440" imgH="482400" progId="Equation.3">
                    <p:embed/>
                  </p:oleObj>
                </mc:Choice>
                <mc:Fallback>
                  <p:oleObj name="Equation" r:id="rId4" imgW="2260440" imgH="482400" progId="Equation.3">
                    <p:embed/>
                    <p:pic>
                      <p:nvPicPr>
                        <p:cNvPr id="871443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6" y="1292"/>
                          <a:ext cx="2376" cy="5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71444" name="Text Box 20"/>
            <p:cNvSpPr txBox="1">
              <a:spLocks noChangeArrowheads="1"/>
            </p:cNvSpPr>
            <p:nvPr/>
          </p:nvSpPr>
          <p:spPr bwMode="auto">
            <a:xfrm>
              <a:off x="476" y="1253"/>
              <a:ext cx="2449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en-US" sz="2000" dirty="0">
                  <a:solidFill>
                    <a:srgbClr val="000066"/>
                  </a:solidFill>
                </a:rPr>
                <a:t>Assuming for the free resonant </a:t>
              </a:r>
              <a:r>
                <a:rPr lang="en-US" altLang="en-US" sz="2000" dirty="0">
                  <a:solidFill>
                    <a:srgbClr val="000066"/>
                  </a:solidFill>
                  <a:sym typeface="Symbol" panose="05050102010706020507" pitchFamily="18" charset="2"/>
                </a:rPr>
                <a:t> a </a:t>
              </a:r>
              <a:r>
                <a:rPr lang="en-US" altLang="en-US" sz="2000" dirty="0" err="1">
                  <a:solidFill>
                    <a:srgbClr val="000066"/>
                  </a:solidFill>
                  <a:sym typeface="Symbol" panose="05050102010706020507" pitchFamily="18" charset="2"/>
                </a:rPr>
                <a:t>Breit</a:t>
              </a:r>
              <a:r>
                <a:rPr lang="en-US" altLang="en-US" sz="2000" dirty="0">
                  <a:solidFill>
                    <a:srgbClr val="000066"/>
                  </a:solidFill>
                  <a:sym typeface="Symbol" panose="05050102010706020507" pitchFamily="18" charset="2"/>
                </a:rPr>
                <a:t>-Wigner form with width </a:t>
              </a:r>
              <a:r>
                <a:rPr lang="en-US" altLang="en-US" sz="2000" baseline="-25000" dirty="0">
                  <a:solidFill>
                    <a:srgbClr val="000066"/>
                  </a:solidFill>
                  <a:sym typeface="Symbol" panose="05050102010706020507" pitchFamily="18" charset="2"/>
                </a:rPr>
                <a:t>F</a:t>
              </a:r>
              <a:endParaRPr lang="en-US" altLang="en-US" sz="2000" dirty="0">
                <a:solidFill>
                  <a:srgbClr val="000066"/>
                </a:solidFill>
                <a:sym typeface="Symbol" panose="05050102010706020507" pitchFamily="18" charset="2"/>
              </a:endParaRPr>
            </a:p>
          </p:txBody>
        </p:sp>
      </p:grpSp>
      <p:graphicFrame>
        <p:nvGraphicFramePr>
          <p:cNvPr id="871445" name="Group 21"/>
          <p:cNvGraphicFramePr>
            <a:graphicFrameLocks noGrp="1"/>
          </p:cNvGraphicFramePr>
          <p:nvPr>
            <p:extLst/>
          </p:nvPr>
        </p:nvGraphicFramePr>
        <p:xfrm>
          <a:off x="1127449" y="1773239"/>
          <a:ext cx="9540551" cy="975360"/>
        </p:xfrm>
        <a:graphic>
          <a:graphicData uri="http://schemas.openxmlformats.org/drawingml/2006/table">
            <a:tbl>
              <a:tblPr/>
              <a:tblGrid>
                <a:gridCol w="1698832">
                  <a:extLst>
                    <a:ext uri="{9D8B030D-6E8A-4147-A177-3AD203B41FA5}">
                      <a16:colId xmlns:a16="http://schemas.microsoft.com/office/drawing/2014/main" val="1900907238"/>
                    </a:ext>
                  </a:extLst>
                </a:gridCol>
                <a:gridCol w="565088">
                  <a:extLst>
                    <a:ext uri="{9D8B030D-6E8A-4147-A177-3AD203B41FA5}">
                      <a16:colId xmlns:a16="http://schemas.microsoft.com/office/drawing/2014/main" val="1991000296"/>
                    </a:ext>
                  </a:extLst>
                </a:gridCol>
                <a:gridCol w="1859267">
                  <a:extLst>
                    <a:ext uri="{9D8B030D-6E8A-4147-A177-3AD203B41FA5}">
                      <a16:colId xmlns:a16="http://schemas.microsoft.com/office/drawing/2014/main" val="3359894417"/>
                    </a:ext>
                  </a:extLst>
                </a:gridCol>
                <a:gridCol w="5417364">
                  <a:extLst>
                    <a:ext uri="{9D8B030D-6E8A-4147-A177-3AD203B41FA5}">
                      <a16:colId xmlns:a16="http://schemas.microsoft.com/office/drawing/2014/main" val="2062238879"/>
                    </a:ext>
                  </a:extLst>
                </a:gridCol>
              </a:tblGrid>
              <a:tr h="486886"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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 + N  </a:t>
                      </a: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Δ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in    nuclear medium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sym typeface="Symbol" panose="05050102010706020507" pitchFamily="18" charset="2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 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decay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 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elastic scattering, charge exchange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752218"/>
                  </a:ext>
                </a:extLst>
              </a:tr>
              <a:tr h="4868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 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</a:rPr>
                        <a:t>reinteraction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1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 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Multibody pion absorption</a:t>
                      </a:r>
                      <a:endParaRPr kumimoji="0" lang="en-US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omic Sans MS" panose="030F0702030302020204" pitchFamily="66" charset="0"/>
                        <a:sym typeface="Symbol" panose="05050102010706020507" pitchFamily="18" charset="2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534891"/>
                  </a:ext>
                </a:extLst>
              </a:tr>
            </a:tbl>
          </a:graphicData>
        </a:graphic>
      </p:graphicFrame>
      <p:sp>
        <p:nvSpPr>
          <p:cNvPr id="871462" name="Text Box 38"/>
          <p:cNvSpPr txBox="1">
            <a:spLocks noChangeArrowheads="1"/>
          </p:cNvSpPr>
          <p:nvPr/>
        </p:nvSpPr>
        <p:spPr bwMode="auto">
          <a:xfrm>
            <a:off x="1343472" y="3731614"/>
            <a:ext cx="93245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2000" dirty="0">
                <a:solidFill>
                  <a:srgbClr val="336699"/>
                </a:solidFill>
                <a:sym typeface="Symbol" panose="05050102010706020507" pitchFamily="18" charset="2"/>
              </a:rPr>
              <a:t>An “in medium” resonant  (</a:t>
            </a:r>
            <a:r>
              <a:rPr lang="en-US" altLang="en-US" sz="2000" baseline="30000" dirty="0">
                <a:solidFill>
                  <a:srgbClr val="336699"/>
                </a:solidFill>
                <a:sym typeface="Symbol" panose="05050102010706020507" pitchFamily="18" charset="2"/>
              </a:rPr>
              <a:t>A</a:t>
            </a:r>
            <a:r>
              <a:rPr lang="en-US" altLang="en-US" sz="2000" baseline="-25000" dirty="0">
                <a:solidFill>
                  <a:srgbClr val="336699"/>
                </a:solidFill>
                <a:sym typeface="Symbol" panose="05050102010706020507" pitchFamily="18" charset="2"/>
              </a:rPr>
              <a:t>res</a:t>
            </a:r>
            <a:r>
              <a:rPr lang="en-US" altLang="en-US" sz="2000" dirty="0">
                <a:solidFill>
                  <a:srgbClr val="336699"/>
                </a:solidFill>
                <a:sym typeface="Symbol" panose="05050102010706020507" pitchFamily="18" charset="2"/>
              </a:rPr>
              <a:t>) can be obtained adding to </a:t>
            </a:r>
            <a:r>
              <a:rPr lang="en-US" altLang="en-US" sz="2000" baseline="-25000" dirty="0">
                <a:solidFill>
                  <a:srgbClr val="336699"/>
                </a:solidFill>
                <a:sym typeface="Symbol" panose="05050102010706020507" pitchFamily="18" charset="2"/>
              </a:rPr>
              <a:t>F</a:t>
            </a:r>
            <a:r>
              <a:rPr lang="en-US" altLang="en-US" sz="2000" dirty="0">
                <a:solidFill>
                  <a:srgbClr val="336699"/>
                </a:solidFill>
                <a:sym typeface="Symbol" panose="05050102010706020507" pitchFamily="18" charset="2"/>
              </a:rPr>
              <a:t> the imaginary part of the (extra) width arising from nuclear medium</a:t>
            </a:r>
          </a:p>
        </p:txBody>
      </p:sp>
      <p:grpSp>
        <p:nvGrpSpPr>
          <p:cNvPr id="871463" name="Group 39"/>
          <p:cNvGrpSpPr>
            <a:grpSpLocks/>
          </p:cNvGrpSpPr>
          <p:nvPr/>
        </p:nvGrpSpPr>
        <p:grpSpPr bwMode="auto">
          <a:xfrm>
            <a:off x="3719514" y="4508500"/>
            <a:ext cx="6948487" cy="757238"/>
            <a:chOff x="1383" y="2840"/>
            <a:chExt cx="4377" cy="477"/>
          </a:xfrm>
        </p:grpSpPr>
        <p:graphicFrame>
          <p:nvGraphicFramePr>
            <p:cNvPr id="871464" name="Object 40"/>
            <p:cNvGraphicFramePr>
              <a:graphicFrameLocks noChangeAspect="1"/>
            </p:cNvGraphicFramePr>
            <p:nvPr/>
          </p:nvGraphicFramePr>
          <p:xfrm>
            <a:off x="1383" y="2840"/>
            <a:ext cx="2448" cy="2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76" name="Equation" r:id="rId6" imgW="2412720" imgH="241200" progId="Equation.3">
                    <p:embed/>
                  </p:oleObj>
                </mc:Choice>
                <mc:Fallback>
                  <p:oleObj name="Equation" r:id="rId6" imgW="2412720" imgH="241200" progId="Equation.3">
                    <p:embed/>
                    <p:pic>
                      <p:nvPicPr>
                        <p:cNvPr id="871464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3" y="2840"/>
                          <a:ext cx="2448" cy="2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71465" name="Text Box 41"/>
            <p:cNvSpPr txBox="1">
              <a:spLocks noChangeArrowheads="1"/>
            </p:cNvSpPr>
            <p:nvPr/>
          </p:nvSpPr>
          <p:spPr bwMode="auto">
            <a:xfrm>
              <a:off x="1450" y="3067"/>
              <a:ext cx="431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en-US" sz="2000">
                  <a:solidFill>
                    <a:srgbClr val="336699"/>
                  </a:solidFill>
                </a:rPr>
                <a:t>quasielastic scattering, </a:t>
              </a:r>
              <a:r>
                <a:rPr lang="en-US" altLang="en-US" sz="2000" b="1" i="1">
                  <a:solidFill>
                    <a:srgbClr val="CC0099"/>
                  </a:solidFill>
                </a:rPr>
                <a:t>two </a:t>
              </a:r>
              <a:r>
                <a:rPr lang="en-US" altLang="en-US" sz="2000">
                  <a:solidFill>
                    <a:srgbClr val="336699"/>
                  </a:solidFill>
                </a:rPr>
                <a:t>and </a:t>
              </a:r>
              <a:r>
                <a:rPr lang="en-US" altLang="en-US" sz="2000" b="1" i="1">
                  <a:solidFill>
                    <a:srgbClr val="339966"/>
                  </a:solidFill>
                </a:rPr>
                <a:t>three</a:t>
              </a:r>
              <a:r>
                <a:rPr lang="en-US" altLang="en-US" sz="2000">
                  <a:solidFill>
                    <a:srgbClr val="336699"/>
                  </a:solidFill>
                </a:rPr>
                <a:t> body absorption</a:t>
              </a:r>
            </a:p>
          </p:txBody>
        </p:sp>
        <p:sp>
          <p:nvSpPr>
            <p:cNvPr id="871466" name="Line 42"/>
            <p:cNvSpPr>
              <a:spLocks noChangeShapeType="1"/>
            </p:cNvSpPr>
            <p:nvPr/>
          </p:nvSpPr>
          <p:spPr bwMode="auto">
            <a:xfrm flipH="1">
              <a:off x="2880" y="3040"/>
              <a:ext cx="182" cy="118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1467" name="Line 43"/>
            <p:cNvSpPr>
              <a:spLocks noChangeShapeType="1"/>
            </p:cNvSpPr>
            <p:nvPr/>
          </p:nvSpPr>
          <p:spPr bwMode="auto">
            <a:xfrm flipH="1">
              <a:off x="3470" y="3040"/>
              <a:ext cx="0" cy="118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1468" name="Line 44"/>
            <p:cNvSpPr>
              <a:spLocks noChangeShapeType="1"/>
            </p:cNvSpPr>
            <p:nvPr/>
          </p:nvSpPr>
          <p:spPr bwMode="auto">
            <a:xfrm>
              <a:off x="3787" y="3040"/>
              <a:ext cx="182" cy="118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871469" name="Text Box 45"/>
          <p:cNvSpPr txBox="1">
            <a:spLocks noChangeArrowheads="1"/>
          </p:cNvSpPr>
          <p:nvPr/>
        </p:nvSpPr>
        <p:spPr bwMode="auto">
          <a:xfrm>
            <a:off x="1343472" y="5300664"/>
            <a:ext cx="9721080" cy="73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2000" dirty="0">
                <a:solidFill>
                  <a:srgbClr val="336699"/>
                </a:solidFill>
              </a:rPr>
              <a:t>The  in-nucleus </a:t>
            </a:r>
            <a:r>
              <a:rPr lang="en-US" altLang="en-US" sz="2000" dirty="0">
                <a:solidFill>
                  <a:srgbClr val="336699"/>
                </a:solidFill>
                <a:sym typeface="Symbol" panose="05050102010706020507" pitchFamily="18" charset="2"/>
              </a:rPr>
              <a:t></a:t>
            </a:r>
            <a:r>
              <a:rPr lang="en-US" altLang="en-US" sz="2000" baseline="-25000" dirty="0" err="1">
                <a:solidFill>
                  <a:srgbClr val="336699"/>
                </a:solidFill>
                <a:sym typeface="Symbol" panose="05050102010706020507" pitchFamily="18" charset="2"/>
              </a:rPr>
              <a:t>t</a:t>
            </a:r>
            <a:r>
              <a:rPr lang="en-US" altLang="en-US" sz="2000" baseline="30000" dirty="0" err="1">
                <a:solidFill>
                  <a:srgbClr val="336699"/>
                </a:solidFill>
                <a:sym typeface="Symbol" panose="05050102010706020507" pitchFamily="18" charset="2"/>
              </a:rPr>
              <a:t>A</a:t>
            </a:r>
            <a:r>
              <a:rPr lang="en-US" altLang="en-US" sz="2000" dirty="0">
                <a:solidFill>
                  <a:srgbClr val="336699"/>
                </a:solidFill>
                <a:sym typeface="Symbol" panose="05050102010706020507" pitchFamily="18" charset="2"/>
              </a:rPr>
              <a:t> </a:t>
            </a:r>
            <a:r>
              <a:rPr lang="en-US" altLang="en-US" sz="2000" dirty="0">
                <a:solidFill>
                  <a:srgbClr val="336699"/>
                </a:solidFill>
              </a:rPr>
              <a:t>takes also into account a two-body s-wave absorption  </a:t>
            </a:r>
            <a:r>
              <a:rPr lang="en-US" altLang="en-US" sz="2000" dirty="0">
                <a:solidFill>
                  <a:srgbClr val="336699"/>
                </a:solidFill>
                <a:sym typeface="Symbol" panose="05050102010706020507" pitchFamily="18" charset="2"/>
              </a:rPr>
              <a:t></a:t>
            </a:r>
            <a:r>
              <a:rPr lang="en-US" altLang="en-US" sz="2000" baseline="-25000" dirty="0" err="1">
                <a:solidFill>
                  <a:srgbClr val="336699"/>
                </a:solidFill>
                <a:sym typeface="Symbol" panose="05050102010706020507" pitchFamily="18" charset="2"/>
              </a:rPr>
              <a:t>s</a:t>
            </a:r>
            <a:r>
              <a:rPr lang="en-US" altLang="en-US" sz="2000" baseline="30000" dirty="0" err="1">
                <a:solidFill>
                  <a:srgbClr val="336699"/>
                </a:solidFill>
                <a:sym typeface="Symbol" panose="05050102010706020507" pitchFamily="18" charset="2"/>
              </a:rPr>
              <a:t>A</a:t>
            </a:r>
            <a:r>
              <a:rPr lang="en-US" altLang="en-US" sz="2000" dirty="0">
                <a:solidFill>
                  <a:srgbClr val="336699"/>
                </a:solidFill>
                <a:sym typeface="Symbol" panose="05050102010706020507" pitchFamily="18" charset="2"/>
              </a:rPr>
              <a:t> </a:t>
            </a:r>
            <a:r>
              <a:rPr lang="en-US" altLang="en-US" sz="2000" dirty="0">
                <a:solidFill>
                  <a:srgbClr val="336699"/>
                </a:solidFill>
              </a:rPr>
              <a:t>derived from the optical model</a:t>
            </a:r>
          </a:p>
        </p:txBody>
      </p:sp>
      <p:graphicFrame>
        <p:nvGraphicFramePr>
          <p:cNvPr id="871470" name="Object 46"/>
          <p:cNvGraphicFramePr>
            <a:graphicFrameLocks noChangeAspect="1"/>
          </p:cNvGraphicFramePr>
          <p:nvPr>
            <p:extLst/>
          </p:nvPr>
        </p:nvGraphicFramePr>
        <p:xfrm>
          <a:off x="2351584" y="6022975"/>
          <a:ext cx="7923213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77" name="Equation" r:id="rId8" imgW="4000320" imgH="253800" progId="Equation.DSMT4">
                  <p:embed/>
                </p:oleObj>
              </mc:Choice>
              <mc:Fallback>
                <p:oleObj name="Equation" r:id="rId8" imgW="4000320" imgH="253800" progId="Equation.DSMT4">
                  <p:embed/>
                  <p:pic>
                    <p:nvPicPr>
                      <p:cNvPr id="87147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584" y="6022975"/>
                        <a:ext cx="7923213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1471" name="Text Box 47"/>
          <p:cNvSpPr txBox="1">
            <a:spLocks noChangeArrowheads="1"/>
          </p:cNvSpPr>
          <p:nvPr/>
        </p:nvSpPr>
        <p:spPr bwMode="auto">
          <a:xfrm>
            <a:off x="8040688" y="4508500"/>
            <a:ext cx="2432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400">
                <a:solidFill>
                  <a:srgbClr val="000000"/>
                </a:solidFill>
              </a:rPr>
              <a:t>(Oset et al., NPA 468, 631</a:t>
            </a:r>
            <a:r>
              <a:rPr lang="en-US" altLang="en-US" sz="140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0728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CFNS Workshop, April 26th 2021</a:t>
            </a:r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7DE01A-E534-4DBE-B19A-DDD27D40BFFA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en-US" smtClean="0"/>
              <a:t>Alfredo Ferrari</a:t>
            </a:r>
            <a:endParaRPr lang="en-US" altLang="en-US"/>
          </a:p>
        </p:txBody>
      </p:sp>
      <p:sp>
        <p:nvSpPr>
          <p:cNvPr id="87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Pion </a:t>
            </a:r>
            <a:r>
              <a:rPr lang="en-US" altLang="en-US" sz="3200" dirty="0" smtClean="0"/>
              <a:t>absorption:</a:t>
            </a:r>
            <a:endParaRPr lang="en-US" altLang="en-US" sz="3200" dirty="0"/>
          </a:p>
        </p:txBody>
      </p:sp>
      <p:pic>
        <p:nvPicPr>
          <p:cNvPr id="873475" name="Picture 3" descr="biabscnnw_pp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6" r="-1259" b="16974"/>
          <a:stretch>
            <a:fillRect/>
          </a:stretch>
        </p:blipFill>
        <p:spPr>
          <a:xfrm>
            <a:off x="551384" y="1684187"/>
            <a:ext cx="5616624" cy="491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3476" name="Picture 4" descr="ni160pic_ppt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3850" r="3799" b="10228"/>
          <a:stretch>
            <a:fillRect/>
          </a:stretch>
        </p:blipFill>
        <p:spPr>
          <a:xfrm>
            <a:off x="7104112" y="1330918"/>
            <a:ext cx="4176712" cy="522228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73477" name="Text Box 5"/>
          <p:cNvSpPr txBox="1">
            <a:spLocks noChangeArrowheads="1"/>
          </p:cNvSpPr>
          <p:nvPr/>
        </p:nvSpPr>
        <p:spPr bwMode="auto">
          <a:xfrm>
            <a:off x="695400" y="972824"/>
            <a:ext cx="46090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1600" dirty="0"/>
              <a:t>Pion absorption cross section  on Gold and Bismuth in the </a:t>
            </a:r>
            <a:r>
              <a:rPr lang="en-US" altLang="en-US" sz="1600" dirty="0">
                <a:sym typeface="Symbol" panose="05050102010706020507" pitchFamily="18" charset="2"/>
              </a:rPr>
              <a:t> resonance region </a:t>
            </a:r>
            <a:r>
              <a:rPr lang="en-US" altLang="en-US" sz="1600" dirty="0" smtClean="0">
                <a:sym typeface="Symbol" panose="05050102010706020507" pitchFamily="18" charset="2"/>
              </a:rPr>
              <a:t>(</a:t>
            </a:r>
            <a:r>
              <a:rPr lang="en-US" altLang="en-US" sz="1600" dirty="0" smtClean="0">
                <a:solidFill>
                  <a:srgbClr val="000000"/>
                </a:solidFill>
                <a:sym typeface="Symbol" panose="05050102010706020507" pitchFamily="18" charset="2"/>
              </a:rPr>
              <a:t>Black dots</a:t>
            </a:r>
            <a:r>
              <a:rPr lang="en-US" altLang="en-US" sz="1600" dirty="0" smtClean="0">
                <a:sym typeface="Symbol" panose="05050102010706020507" pitchFamily="18" charset="2"/>
              </a:rPr>
              <a:t>: </a:t>
            </a:r>
            <a:r>
              <a:rPr lang="en-US" altLang="en-US" sz="1600" dirty="0" err="1" smtClean="0">
                <a:sym typeface="Symbol" panose="05050102010706020507" pitchFamily="18" charset="2"/>
              </a:rPr>
              <a:t>exp</a:t>
            </a:r>
            <a:r>
              <a:rPr lang="en-US" altLang="en-US" sz="1600" dirty="0" smtClean="0">
                <a:sym typeface="Symbol" panose="05050102010706020507" pitchFamily="18" charset="2"/>
              </a:rPr>
              <a:t> data, </a:t>
            </a:r>
            <a:r>
              <a:rPr lang="en-US" altLang="en-US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colored</a:t>
            </a:r>
            <a:r>
              <a:rPr lang="en-US" altLang="en-US" sz="1600" dirty="0" smtClean="0">
                <a:sym typeface="Symbol" panose="05050102010706020507" pitchFamily="18" charset="2"/>
              </a:rPr>
              <a:t> </a:t>
            </a:r>
            <a:r>
              <a:rPr lang="en-US" altLang="en-US" sz="1600" dirty="0" smtClean="0">
                <a:solidFill>
                  <a:srgbClr val="00B050"/>
                </a:solidFill>
                <a:sym typeface="Symbol" panose="05050102010706020507" pitchFamily="18" charset="2"/>
              </a:rPr>
              <a:t>ones</a:t>
            </a:r>
            <a:r>
              <a:rPr lang="en-US" altLang="en-US" sz="1600" dirty="0" smtClean="0">
                <a:sym typeface="Symbol" panose="05050102010706020507" pitchFamily="18" charset="2"/>
              </a:rPr>
              <a:t>: model)</a:t>
            </a:r>
            <a:endParaRPr lang="en-US" altLang="en-US" sz="1600" dirty="0">
              <a:sym typeface="Symbol" panose="05050102010706020507" pitchFamily="18" charset="2"/>
            </a:endParaRPr>
          </a:p>
        </p:txBody>
      </p:sp>
      <p:sp>
        <p:nvSpPr>
          <p:cNvPr id="873478" name="Text Box 6"/>
          <p:cNvSpPr txBox="1">
            <a:spLocks noChangeArrowheads="1"/>
          </p:cNvSpPr>
          <p:nvPr/>
        </p:nvSpPr>
        <p:spPr bwMode="auto">
          <a:xfrm>
            <a:off x="5807968" y="467504"/>
            <a:ext cx="61926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1600" dirty="0">
                <a:solidFill>
                  <a:srgbClr val="009999"/>
                </a:solidFill>
              </a:rPr>
              <a:t>Emitted proton spectra at different angles , 160 MeV </a:t>
            </a:r>
            <a:r>
              <a:rPr lang="en-US" altLang="en-US" sz="1600" dirty="0">
                <a:solidFill>
                  <a:srgbClr val="009999"/>
                </a:solidFill>
                <a:sym typeface="Symbol" panose="05050102010706020507" pitchFamily="18" charset="2"/>
              </a:rPr>
              <a:t></a:t>
            </a:r>
            <a:r>
              <a:rPr lang="en-US" altLang="en-US" sz="1600" baseline="30000" dirty="0">
                <a:solidFill>
                  <a:srgbClr val="009999"/>
                </a:solidFill>
                <a:sym typeface="Symbol" panose="05050102010706020507" pitchFamily="18" charset="2"/>
              </a:rPr>
              <a:t>+ </a:t>
            </a:r>
            <a:r>
              <a:rPr lang="en-US" altLang="en-US" sz="1600" dirty="0">
                <a:solidFill>
                  <a:srgbClr val="009999"/>
                </a:solidFill>
                <a:sym typeface="Symbol" panose="05050102010706020507" pitchFamily="18" charset="2"/>
              </a:rPr>
              <a:t> on Ni</a:t>
            </a:r>
          </a:p>
          <a:p>
            <a:pPr algn="l"/>
            <a:r>
              <a:rPr lang="en-US" altLang="en-US" sz="1600" dirty="0">
                <a:solidFill>
                  <a:srgbClr val="009999"/>
                </a:solidFill>
                <a:sym typeface="Symbol" panose="05050102010706020507" pitchFamily="18" charset="2"/>
              </a:rPr>
              <a:t>Phys. Rev. C41,2215 (</a:t>
            </a:r>
            <a:r>
              <a:rPr lang="en-US" altLang="en-US" sz="1600" dirty="0" smtClean="0">
                <a:solidFill>
                  <a:srgbClr val="009999"/>
                </a:solidFill>
                <a:sym typeface="Symbol" panose="05050102010706020507" pitchFamily="18" charset="2"/>
              </a:rPr>
              <a:t>1990), Phys</a:t>
            </a:r>
            <a:r>
              <a:rPr lang="en-US" altLang="en-US" sz="1600" dirty="0">
                <a:solidFill>
                  <a:srgbClr val="009999"/>
                </a:solidFill>
                <a:sym typeface="Symbol" panose="05050102010706020507" pitchFamily="18" charset="2"/>
              </a:rPr>
              <a:t>. Rev.  C24,211 (1981)</a:t>
            </a:r>
          </a:p>
          <a:p>
            <a:pPr algn="l"/>
            <a:r>
              <a:rPr lang="en-US" altLang="en-US" sz="1600" dirty="0">
                <a:solidFill>
                  <a:srgbClr val="009999"/>
                </a:solidFill>
                <a:sym typeface="Symbol" panose="05050102010706020507" pitchFamily="18" charset="2"/>
              </a:rPr>
              <a:t>Proton spectra extend up to 300 </a:t>
            </a:r>
            <a:r>
              <a:rPr lang="en-US" altLang="en-US" sz="1600" dirty="0" smtClean="0">
                <a:solidFill>
                  <a:srgbClr val="009999"/>
                </a:solidFill>
                <a:sym typeface="Symbol" panose="05050102010706020507" pitchFamily="18" charset="2"/>
              </a:rPr>
              <a:t>MeV!!</a:t>
            </a:r>
            <a:endParaRPr lang="en-US" altLang="en-US" sz="1600" dirty="0">
              <a:solidFill>
                <a:srgbClr val="009999"/>
              </a:solidFill>
              <a:sym typeface="Symbol" panose="05050102010706020507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48744" y="1916832"/>
            <a:ext cx="2241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Symbols: exp. Data</a:t>
            </a:r>
          </a:p>
          <a:p>
            <a:pPr algn="l"/>
            <a:r>
              <a:rPr lang="en-US" dirty="0" err="1" smtClean="0"/>
              <a:t>Histos</a:t>
            </a:r>
            <a:r>
              <a:rPr lang="en-US" dirty="0" smtClean="0"/>
              <a:t>: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81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5" descr="CNGSlayout_2001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6784" y="4293096"/>
            <a:ext cx="52974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559452" y="1562944"/>
            <a:ext cx="2736304" cy="631156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FLUKA Applications:</a:t>
            </a:r>
          </a:p>
        </p:txBody>
      </p:sp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428441" y="2012773"/>
            <a:ext cx="8640762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Cosmic ray physics</a:t>
            </a:r>
          </a:p>
          <a:p>
            <a:pPr marL="342900" indent="-342900" algn="l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Neutrino physics</a:t>
            </a:r>
          </a:p>
          <a:p>
            <a:pPr marL="342900" indent="-342900" algn="l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Accelerator design (</a:t>
            </a:r>
            <a:r>
              <a:rPr lang="en-US" b="0" dirty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</a:t>
            </a: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 </a:t>
            </a:r>
            <a:r>
              <a:rPr lang="en-US" b="0" dirty="0" err="1">
                <a:solidFill>
                  <a:srgbClr val="333399"/>
                </a:solidFill>
                <a:latin typeface="Comic Sans MS" pitchFamily="66" charset="0"/>
              </a:rPr>
              <a:t>n_ToF</a:t>
            </a: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, CNGS, LHC </a:t>
            </a:r>
            <a:r>
              <a:rPr lang="en-US" b="0" dirty="0" smtClean="0">
                <a:solidFill>
                  <a:srgbClr val="333399"/>
                </a:solidFill>
                <a:latin typeface="Comic Sans MS" pitchFamily="66" charset="0"/>
              </a:rPr>
              <a:t>systems, </a:t>
            </a:r>
            <a:r>
              <a:rPr lang="en-US" b="0" dirty="0" smtClean="0">
                <a:solidFill>
                  <a:srgbClr val="333399"/>
                </a:solidFill>
                <a:latin typeface="Comic Sans MS" pitchFamily="66" charset="0"/>
                <a:sym typeface="Symbol" panose="05050102010706020507" pitchFamily="18" charset="2"/>
              </a:rPr>
              <a:t>Collider</a:t>
            </a:r>
            <a:r>
              <a:rPr lang="en-US" b="0" dirty="0" smtClean="0">
                <a:solidFill>
                  <a:srgbClr val="333399"/>
                </a:solidFill>
                <a:latin typeface="Comic Sans MS" pitchFamily="66" charset="0"/>
              </a:rPr>
              <a:t>)</a:t>
            </a:r>
            <a:endParaRPr lang="en-US" b="0" dirty="0">
              <a:solidFill>
                <a:srgbClr val="333399"/>
              </a:solidFill>
              <a:latin typeface="Comic Sans MS" pitchFamily="66" charset="0"/>
            </a:endParaRPr>
          </a:p>
          <a:p>
            <a:pPr marL="342900" indent="-342900" algn="l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Particle physics: calorimetry, tracking and detector simulation etc.</a:t>
            </a:r>
          </a:p>
          <a:p>
            <a:pPr marL="342900" indent="-342900" algn="l" eaLnBrk="0" hangingPunct="0">
              <a:buClr>
                <a:srgbClr val="990033"/>
              </a:buClr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     (</a:t>
            </a:r>
            <a:r>
              <a:rPr lang="en-US" b="0" dirty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</a:t>
            </a: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 ALICE, ICARUS, ...)</a:t>
            </a:r>
          </a:p>
          <a:p>
            <a:pPr marL="342900" indent="-342900" algn="l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ADS systems, waste transmutation, (</a:t>
            </a:r>
            <a:r>
              <a:rPr lang="en-US" b="0" dirty="0">
                <a:solidFill>
                  <a:srgbClr val="333399"/>
                </a:solidFill>
                <a:latin typeface="Comic Sans MS" pitchFamily="66" charset="0"/>
                <a:sym typeface="Symbol" pitchFamily="18" charset="2"/>
              </a:rPr>
              <a:t>”Energy amplifier”, FEAT, TARC,…)</a:t>
            </a:r>
            <a:endParaRPr lang="en-US" b="0" dirty="0">
              <a:solidFill>
                <a:srgbClr val="333399"/>
              </a:solidFill>
              <a:latin typeface="Comic Sans MS" pitchFamily="66" charset="0"/>
            </a:endParaRPr>
          </a:p>
          <a:p>
            <a:pPr marL="342900" indent="-342900" algn="l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Shielding design</a:t>
            </a:r>
          </a:p>
          <a:p>
            <a:pPr marL="342900" indent="-342900" algn="l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Dosimetry and </a:t>
            </a:r>
            <a:r>
              <a:rPr lang="en-US" b="0" dirty="0" smtClean="0">
                <a:solidFill>
                  <a:srgbClr val="333399"/>
                </a:solidFill>
                <a:latin typeface="Comic Sans MS" pitchFamily="66" charset="0"/>
              </a:rPr>
              <a:t>radioprotection</a:t>
            </a:r>
          </a:p>
          <a:p>
            <a:pPr marL="342900" indent="-342900" algn="l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 smtClean="0">
                <a:solidFill>
                  <a:srgbClr val="333399"/>
                </a:solidFill>
                <a:latin typeface="Comic Sans MS" pitchFamily="66" charset="0"/>
              </a:rPr>
              <a:t>Radiation damage</a:t>
            </a:r>
            <a:endParaRPr lang="en-US" b="0" dirty="0">
              <a:solidFill>
                <a:srgbClr val="333399"/>
              </a:solidFill>
              <a:latin typeface="Comic Sans MS" pitchFamily="66" charset="0"/>
            </a:endParaRPr>
          </a:p>
          <a:p>
            <a:pPr marL="342900" indent="-342900" algn="l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Space radiation</a:t>
            </a:r>
          </a:p>
          <a:p>
            <a:pPr marL="342900" indent="-342900" algn="l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 err="1" smtClean="0">
                <a:solidFill>
                  <a:srgbClr val="333399"/>
                </a:solidFill>
                <a:latin typeface="Comic Sans MS" pitchFamily="66" charset="0"/>
              </a:rPr>
              <a:t>Hadron</a:t>
            </a:r>
            <a:r>
              <a:rPr lang="en-US" b="0" dirty="0" smtClean="0">
                <a:solidFill>
                  <a:srgbClr val="333399"/>
                </a:solidFill>
                <a:latin typeface="Comic Sans MS" pitchFamily="66" charset="0"/>
              </a:rPr>
              <a:t> therapy</a:t>
            </a:r>
            <a:endParaRPr lang="en-US" b="0" dirty="0">
              <a:solidFill>
                <a:srgbClr val="333399"/>
              </a:solidFill>
              <a:latin typeface="Comic Sans MS" pitchFamily="66" charset="0"/>
            </a:endParaRPr>
          </a:p>
          <a:p>
            <a:pPr marL="342900" indent="-342900" algn="l" eaLnBrk="0" hangingPunct="0">
              <a:buClr>
                <a:srgbClr val="990033"/>
              </a:buClr>
              <a:buFont typeface="Wingdings" pitchFamily="2" charset="2"/>
              <a:buChar char="Ø"/>
            </a:pPr>
            <a:r>
              <a:rPr lang="en-US" b="0" dirty="0">
                <a:solidFill>
                  <a:srgbClr val="333399"/>
                </a:solidFill>
                <a:latin typeface="Comic Sans MS" pitchFamily="66" charset="0"/>
              </a:rPr>
              <a:t>Neutronics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endParaRPr lang="en-US" sz="2400" dirty="0">
              <a:solidFill>
                <a:srgbClr val="333399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Alfredo Ferrari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CFNS Workshop, April 26th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7E38E-58FF-4DC4-9EA8-1D776E36A0E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59452" y="273053"/>
            <a:ext cx="11333192" cy="56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 b="1">
                <a:solidFill>
                  <a:srgbClr val="660066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2pPr>
            <a:lvl3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3pPr>
            <a:lvl4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4pPr>
            <a:lvl5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5pPr>
            <a:lvl6pPr marL="15367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6pPr>
            <a:lvl7pPr marL="19939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7pPr>
            <a:lvl8pPr marL="24511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8pPr>
            <a:lvl9pPr marL="29083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9pPr>
          </a:lstStyle>
          <a:p>
            <a:r>
              <a:rPr lang="en-US" kern="0" smtClean="0"/>
              <a:t>FLUKA </a:t>
            </a:r>
            <a:r>
              <a:rPr lang="en-US" sz="2000" i="1" kern="0" smtClean="0"/>
              <a:t>(A.Fasso`,A.Ferrari,J.Ranft,P.R.Sala)</a:t>
            </a:r>
            <a:r>
              <a:rPr lang="en-US" sz="2800" i="1" kern="0" smtClean="0"/>
              <a:t>:</a:t>
            </a:r>
            <a:endParaRPr lang="en-US" i="1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1055440" y="920865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</a:rPr>
              <a:t>FLUKA is a general purpose tool for calculations of particle </a:t>
            </a:r>
            <a:r>
              <a:rPr lang="en-US" sz="2000" i="1" dirty="0">
                <a:solidFill>
                  <a:srgbClr val="CC0000"/>
                </a:solidFill>
              </a:rPr>
              <a:t>transport</a:t>
            </a:r>
            <a:r>
              <a:rPr lang="en-US" sz="2000" i="1" dirty="0">
                <a:solidFill>
                  <a:srgbClr val="002060"/>
                </a:solidFill>
              </a:rPr>
              <a:t> and </a:t>
            </a:r>
            <a:r>
              <a:rPr lang="en-US" sz="2000" i="1" dirty="0">
                <a:solidFill>
                  <a:srgbClr val="CC0000"/>
                </a:solidFill>
              </a:rPr>
              <a:t>interactions</a:t>
            </a:r>
            <a:r>
              <a:rPr lang="en-US" sz="2000" i="1" dirty="0">
                <a:solidFill>
                  <a:srgbClr val="002060"/>
                </a:solidFill>
              </a:rPr>
              <a:t> with matter</a:t>
            </a:r>
          </a:p>
          <a:p>
            <a:endParaRPr lang="en-US" sz="2000" i="1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8734797" y="2579690"/>
            <a:ext cx="3205654" cy="3899421"/>
            <a:chOff x="5867401" y="-310412"/>
            <a:chExt cx="5127625" cy="6237344"/>
          </a:xfrm>
        </p:grpSpPr>
        <p:pic>
          <p:nvPicPr>
            <p:cNvPr id="13" name="Picture 12" descr="mappaq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1" y="1124744"/>
              <a:ext cx="5127625" cy="4802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0136">
              <a:off x="7334360" y="-310412"/>
              <a:ext cx="2959188" cy="3619802"/>
            </a:xfrm>
            <a:prstGeom prst="rect">
              <a:avLst/>
            </a:prstGeom>
          </p:spPr>
        </p:pic>
      </p:grpSp>
      <p:pic>
        <p:nvPicPr>
          <p:cNvPr id="15" name="Obrazek" descr="Obrazek"/>
          <p:cNvPicPr>
            <a:picLocks noChangeAspect="1"/>
          </p:cNvPicPr>
          <p:nvPr/>
        </p:nvPicPr>
        <p:blipFill>
          <a:blip r:embed="rId6">
            <a:extLst/>
          </a:blip>
          <a:srcRect t="324" r="50416"/>
          <a:stretch>
            <a:fillRect/>
          </a:stretch>
        </p:blipFill>
        <p:spPr>
          <a:xfrm>
            <a:off x="8760296" y="287233"/>
            <a:ext cx="2813810" cy="2282926"/>
          </a:xfrm>
          <a:prstGeom prst="rect">
            <a:avLst/>
          </a:prstGeom>
          <a:ln w="25400">
            <a:miter lim="400000"/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79630" y="6021288"/>
            <a:ext cx="6370525" cy="369332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Tahoma" pitchFamily="34" charset="0"/>
                <a:hlinkClick r:id="rId7"/>
              </a:rPr>
              <a:t>http://</a:t>
            </a:r>
            <a:r>
              <a:rPr lang="en-US" dirty="0" smtClean="0">
                <a:solidFill>
                  <a:srgbClr val="800000"/>
                </a:solidFill>
                <a:latin typeface="Tahoma" pitchFamily="34" charset="0"/>
                <a:hlinkClick r:id="rId7"/>
              </a:rPr>
              <a:t>www.fluka.org</a:t>
            </a:r>
            <a:r>
              <a:rPr lang="en-US" dirty="0" smtClean="0">
                <a:solidFill>
                  <a:srgbClr val="800000"/>
                </a:solidFill>
                <a:latin typeface="Tahoma" pitchFamily="34" charset="0"/>
              </a:rPr>
              <a:t>     ~14000 registered users worldwide</a:t>
            </a:r>
            <a:endParaRPr lang="en-US" dirty="0">
              <a:solidFill>
                <a:srgbClr val="8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61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35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35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235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235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191393-1303-4436-8AA4-39FE9FD977EF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551384" y="451520"/>
            <a:ext cx="7560840" cy="417695"/>
          </a:xfrm>
        </p:spPr>
        <p:txBody>
          <a:bodyPr/>
          <a:lstStyle/>
          <a:p>
            <a:pPr eaLnBrk="1" hangingPunct="1"/>
            <a:r>
              <a:rPr lang="en-US" sz="2800" dirty="0" err="1" smtClean="0"/>
              <a:t>Preequilibrium</a:t>
            </a:r>
            <a:r>
              <a:rPr lang="en-US" sz="2800" dirty="0" smtClean="0"/>
              <a:t>/Evaporation/</a:t>
            </a:r>
            <a:r>
              <a:rPr lang="en-US" sz="2800" dirty="0" smtClean="0">
                <a:sym typeface="Symbol" panose="05050102010706020507" pitchFamily="18" charset="2"/>
              </a:rPr>
              <a:t> de-exc.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551384" y="921179"/>
            <a:ext cx="6920449" cy="193899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2000" dirty="0"/>
              <a:t>For E &gt; </a:t>
            </a:r>
            <a:r>
              <a:rPr lang="en-US" sz="2000" dirty="0">
                <a:sym typeface="Symbol" pitchFamily="18" charset="2"/>
              </a:rPr>
              <a:t> </a:t>
            </a:r>
            <a:r>
              <a:rPr lang="en-US" sz="2000" dirty="0" smtClean="0">
                <a:sym typeface="Symbol" pitchFamily="18" charset="2"/>
              </a:rPr>
              <a:t>prod. </a:t>
            </a:r>
            <a:r>
              <a:rPr lang="en-US" sz="2000" dirty="0">
                <a:sym typeface="Symbol" pitchFamily="18" charset="2"/>
              </a:rPr>
              <a:t>threshold  only (G)INC </a:t>
            </a:r>
            <a:r>
              <a:rPr lang="en-US" sz="2000" dirty="0" smtClean="0">
                <a:sym typeface="Symbol" pitchFamily="18" charset="2"/>
              </a:rPr>
              <a:t>models.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 smtClean="0">
                <a:sym typeface="Symbol" pitchFamily="18" charset="2"/>
              </a:rPr>
              <a:t>At </a:t>
            </a:r>
            <a:r>
              <a:rPr lang="en-US" sz="2000" dirty="0">
                <a:sym typeface="Symbol" pitchFamily="18" charset="2"/>
              </a:rPr>
              <a:t>lower energies </a:t>
            </a:r>
            <a:r>
              <a:rPr lang="en-US" sz="2000" dirty="0" smtClean="0">
                <a:sym typeface="Symbol" pitchFamily="18" charset="2"/>
              </a:rPr>
              <a:t>INC becomes </a:t>
            </a:r>
            <a:r>
              <a:rPr lang="en-US" sz="2000" dirty="0">
                <a:sym typeface="Symbol" pitchFamily="18" charset="2"/>
              </a:rPr>
              <a:t>increasingly inapplicable </a:t>
            </a:r>
            <a:r>
              <a:rPr lang="en-US" sz="2000" dirty="0" smtClean="0">
                <a:sym typeface="Symbol" pitchFamily="18" charset="2"/>
              </a:rPr>
              <a:t> </a:t>
            </a:r>
            <a:r>
              <a:rPr lang="en-US" sz="2000" b="1" i="1" dirty="0" err="1" smtClean="0">
                <a:sym typeface="Symbol" pitchFamily="18" charset="2"/>
              </a:rPr>
              <a:t>preequilibrium</a:t>
            </a:r>
            <a:r>
              <a:rPr lang="en-US" sz="2000" b="1" i="1" dirty="0" smtClean="0">
                <a:sym typeface="Symbol" pitchFamily="18" charset="2"/>
              </a:rPr>
              <a:t> </a:t>
            </a:r>
            <a:r>
              <a:rPr lang="en-US" sz="2000" b="1" i="1" dirty="0">
                <a:sym typeface="Symbol" pitchFamily="18" charset="2"/>
              </a:rPr>
              <a:t>models </a:t>
            </a:r>
            <a:r>
              <a:rPr lang="en-US" sz="2000" dirty="0">
                <a:sym typeface="Symbol" pitchFamily="18" charset="2"/>
              </a:rPr>
              <a:t>== share the excitation energy among many </a:t>
            </a:r>
            <a:r>
              <a:rPr lang="en-US" sz="2000" dirty="0" smtClean="0">
                <a:sym typeface="Symbol" pitchFamily="18" charset="2"/>
              </a:rPr>
              <a:t>nucleons/holes. </a:t>
            </a:r>
            <a:r>
              <a:rPr lang="en-US" sz="2000" b="1" dirty="0" smtClean="0"/>
              <a:t>FLUKA</a:t>
            </a:r>
            <a:r>
              <a:rPr lang="en-US" sz="2000" b="1" dirty="0"/>
              <a:t>:</a:t>
            </a:r>
            <a:r>
              <a:rPr lang="en-US" sz="2000" dirty="0"/>
              <a:t> directly for </a:t>
            </a:r>
            <a:r>
              <a:rPr lang="en-US" sz="2000" dirty="0" err="1"/>
              <a:t>p/n</a:t>
            </a:r>
            <a:r>
              <a:rPr lang="en-US" sz="2000" dirty="0"/>
              <a:t> induced reactions below </a:t>
            </a:r>
            <a:r>
              <a:rPr lang="en-US" sz="2000" b="1" dirty="0"/>
              <a:t>30-100 MeV</a:t>
            </a:r>
            <a:r>
              <a:rPr lang="en-US" sz="2000" dirty="0"/>
              <a:t>, or all remaining nucleons/clusters below </a:t>
            </a:r>
            <a:r>
              <a:rPr lang="en-US" sz="2000" b="1" dirty="0"/>
              <a:t>30-100 MeV/n</a:t>
            </a:r>
            <a:r>
              <a:rPr lang="en-US" sz="2000" b="1" dirty="0" smtClean="0"/>
              <a:t>.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Alfredo Ferrari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CFNS Workshop, April 26th 2021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3800" r="7883" b="9050"/>
          <a:stretch/>
        </p:blipFill>
        <p:spPr>
          <a:xfrm>
            <a:off x="8040216" y="-9082"/>
            <a:ext cx="3894715" cy="5213892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746921" y="332656"/>
            <a:ext cx="309051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solidFill>
                  <a:srgbClr val="333399"/>
                </a:solidFill>
              </a:rPr>
              <a:t>d</a:t>
            </a:r>
            <a:r>
              <a:rPr lang="en-US" sz="1400" dirty="0" smtClean="0">
                <a:solidFill>
                  <a:srgbClr val="333399"/>
                </a:solidFill>
                <a:sym typeface="Symbol" panose="05050102010706020507" pitchFamily="18" charset="2"/>
              </a:rPr>
              <a:t>/</a:t>
            </a:r>
            <a:r>
              <a:rPr lang="en-US" sz="1400" dirty="0" err="1" smtClean="0">
                <a:solidFill>
                  <a:srgbClr val="333399"/>
                </a:solidFill>
                <a:sym typeface="Symbol" panose="05050102010706020507" pitchFamily="18" charset="2"/>
              </a:rPr>
              <a:t>dE</a:t>
            </a:r>
            <a:r>
              <a:rPr lang="en-US" sz="1400" dirty="0" smtClean="0">
                <a:solidFill>
                  <a:srgbClr val="333399"/>
                </a:solidFill>
                <a:sym typeface="Symbol" panose="05050102010706020507" pitchFamily="18" charset="2"/>
              </a:rPr>
              <a:t> </a:t>
            </a:r>
            <a:r>
              <a:rPr lang="en-US" sz="1400" i="1" dirty="0" smtClean="0"/>
              <a:t> </a:t>
            </a:r>
            <a:r>
              <a:rPr lang="en-US" sz="1400" baseline="30000" dirty="0">
                <a:solidFill>
                  <a:srgbClr val="333399"/>
                </a:solidFill>
              </a:rPr>
              <a:t>90</a:t>
            </a:r>
            <a:r>
              <a:rPr lang="en-US" sz="1400" dirty="0">
                <a:solidFill>
                  <a:srgbClr val="333399"/>
                </a:solidFill>
              </a:rPr>
              <a:t>Zr(</a:t>
            </a:r>
            <a:r>
              <a:rPr lang="en-US" sz="1400" dirty="0" err="1">
                <a:solidFill>
                  <a:srgbClr val="333399"/>
                </a:solidFill>
              </a:rPr>
              <a:t>p,xn</a:t>
            </a:r>
            <a:r>
              <a:rPr lang="en-US" sz="1400" dirty="0">
                <a:solidFill>
                  <a:srgbClr val="333399"/>
                </a:solidFill>
              </a:rPr>
              <a:t>) at 80.5 MeV</a:t>
            </a:r>
          </a:p>
          <a:p>
            <a:pPr algn="l"/>
            <a:endParaRPr lang="en-US" sz="1400" dirty="0">
              <a:solidFill>
                <a:srgbClr val="333399"/>
              </a:solidFill>
            </a:endParaRPr>
          </a:p>
          <a:p>
            <a:pPr algn="l"/>
            <a:r>
              <a:rPr lang="en-US" sz="1400" dirty="0" smtClean="0">
                <a:solidFill>
                  <a:srgbClr val="333399"/>
                </a:solidFill>
              </a:rPr>
              <a:t>Lines: </a:t>
            </a:r>
            <a:r>
              <a:rPr lang="en-US" sz="1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  <a:r>
              <a:rPr lang="en-US" sz="14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1400" dirty="0">
                <a:solidFill>
                  <a:srgbClr val="333399"/>
                </a:solidFill>
              </a:rPr>
              <a:t> </a:t>
            </a:r>
            <a:r>
              <a:rPr lang="en-US" sz="14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INC,</a:t>
            </a:r>
            <a:r>
              <a:rPr lang="en-US" sz="1400" dirty="0">
                <a:solidFill>
                  <a:srgbClr val="333399"/>
                </a:solidFill>
              </a:rPr>
              <a:t> </a:t>
            </a:r>
            <a:r>
              <a:rPr lang="en-US" sz="1400" b="1" i="1" dirty="0" err="1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preequilibrium</a:t>
            </a:r>
            <a:r>
              <a:rPr lang="en-US" sz="1400" dirty="0">
                <a:solidFill>
                  <a:srgbClr val="333399"/>
                </a:solidFill>
              </a:rPr>
              <a:t>,</a:t>
            </a:r>
            <a:r>
              <a:rPr lang="en-US" sz="1400" dirty="0" smtClean="0">
                <a:solidFill>
                  <a:srgbClr val="333399"/>
                </a:solidFill>
              </a:rPr>
              <a:t> </a:t>
            </a:r>
            <a:r>
              <a:rPr lang="en-US" sz="1400" b="1" i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evaporation</a:t>
            </a:r>
            <a:r>
              <a:rPr lang="en-US" sz="1400" dirty="0">
                <a:solidFill>
                  <a:srgbClr val="333399"/>
                </a:solidFill>
              </a:rPr>
              <a:t> contributions</a:t>
            </a:r>
          </a:p>
          <a:p>
            <a:pPr algn="l"/>
            <a:endParaRPr lang="en-US" sz="1400" dirty="0">
              <a:solidFill>
                <a:srgbClr val="333399"/>
              </a:solidFill>
            </a:endParaRPr>
          </a:p>
          <a:p>
            <a:pPr algn="l"/>
            <a:r>
              <a:rPr lang="en-US" sz="1400" dirty="0">
                <a:solidFill>
                  <a:srgbClr val="333399"/>
                </a:solidFill>
              </a:rPr>
              <a:t>D</a:t>
            </a:r>
            <a:r>
              <a:rPr lang="en-US" sz="1400" dirty="0" smtClean="0">
                <a:solidFill>
                  <a:srgbClr val="333399"/>
                </a:solidFill>
              </a:rPr>
              <a:t>ata </a:t>
            </a:r>
            <a:r>
              <a:rPr lang="en-US" sz="1400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</a:t>
            </a:r>
            <a:r>
              <a:rPr lang="en-US" sz="1400" dirty="0" smtClean="0">
                <a:solidFill>
                  <a:srgbClr val="333399"/>
                </a:solidFill>
                <a:sym typeface="Symbol" panose="05050102010706020507" pitchFamily="18" charset="2"/>
              </a:rPr>
              <a:t> :</a:t>
            </a:r>
            <a:r>
              <a:rPr lang="en-US" sz="1400" dirty="0" smtClean="0">
                <a:solidFill>
                  <a:srgbClr val="333399"/>
                </a:solidFill>
              </a:rPr>
              <a:t>from </a:t>
            </a:r>
            <a:r>
              <a:rPr lang="en-US" sz="1400" dirty="0">
                <a:solidFill>
                  <a:srgbClr val="333399"/>
                </a:solidFill>
              </a:rPr>
              <a:t> </a:t>
            </a:r>
            <a:r>
              <a:rPr lang="en-US" sz="1400" dirty="0" smtClean="0">
                <a:solidFill>
                  <a:srgbClr val="333399"/>
                </a:solidFill>
              </a:rPr>
              <a:t>Phys</a:t>
            </a:r>
            <a:r>
              <a:rPr lang="en-US" sz="1400" dirty="0">
                <a:solidFill>
                  <a:srgbClr val="333399"/>
                </a:solidFill>
              </a:rPr>
              <a:t>. Rev. C39, </a:t>
            </a:r>
            <a:r>
              <a:rPr lang="en-US" sz="1400" dirty="0" smtClean="0">
                <a:solidFill>
                  <a:srgbClr val="333399"/>
                </a:solidFill>
              </a:rPr>
              <a:t>452</a:t>
            </a:r>
            <a:endParaRPr lang="en-US" sz="1400" dirty="0">
              <a:solidFill>
                <a:srgbClr val="333399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59065" y="2944798"/>
            <a:ext cx="6912768" cy="2068378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 b="1">
                <a:solidFill>
                  <a:srgbClr val="660066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2pPr>
            <a:lvl3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3pPr>
            <a:lvl4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4pPr>
            <a:lvl5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5pPr>
            <a:lvl6pPr marL="15367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6pPr>
            <a:lvl7pPr marL="19939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7pPr>
            <a:lvl8pPr marL="24511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8pPr>
            <a:lvl9pPr marL="29083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9pPr>
          </a:lstStyle>
          <a:p>
            <a:pPr eaLnBrk="1" hangingPunct="1"/>
            <a:r>
              <a:rPr lang="en-US" sz="2000" b="0" kern="0" dirty="0" smtClean="0">
                <a:solidFill>
                  <a:schemeClr val="accent2"/>
                </a:solidFill>
              </a:rPr>
              <a:t>When the system is fully equilibrated, particle emission through evaporation, fission and nuclear break-up. 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FLUKA: </a:t>
            </a:r>
            <a:r>
              <a:rPr lang="en-US" sz="2000" i="1" dirty="0">
                <a:solidFill>
                  <a:srgbClr val="FF0000"/>
                </a:solidFill>
              </a:rPr>
              <a:t>~600</a:t>
            </a:r>
            <a:r>
              <a:rPr lang="en-US" sz="2000" i="1" dirty="0">
                <a:solidFill>
                  <a:schemeClr val="accent2"/>
                </a:solidFill>
              </a:rPr>
              <a:t> possible emitted particles/states </a:t>
            </a:r>
            <a:r>
              <a:rPr lang="en-US" sz="2000" i="1" dirty="0">
                <a:solidFill>
                  <a:srgbClr val="C00000"/>
                </a:solidFill>
              </a:rPr>
              <a:t>(A&lt;25) </a:t>
            </a:r>
            <a:r>
              <a:rPr lang="en-US" sz="2000" i="1" dirty="0">
                <a:solidFill>
                  <a:schemeClr val="accent2"/>
                </a:solidFill>
              </a:rPr>
              <a:t>with an extended (</a:t>
            </a:r>
            <a:r>
              <a:rPr lang="en-US" sz="2000" i="1" dirty="0" smtClean="0">
                <a:solidFill>
                  <a:schemeClr val="accent2"/>
                </a:solidFill>
              </a:rPr>
              <a:t>heavy) evaporation/ fission/ </a:t>
            </a:r>
            <a:r>
              <a:rPr lang="en-US" sz="2000" i="1" dirty="0" smtClean="0">
                <a:solidFill>
                  <a:srgbClr val="CC0000"/>
                </a:solidFill>
              </a:rPr>
              <a:t>fragmentation</a:t>
            </a:r>
            <a:r>
              <a:rPr lang="en-US" sz="2000" i="1" dirty="0" smtClean="0">
                <a:solidFill>
                  <a:schemeClr val="accent2"/>
                </a:solidFill>
              </a:rPr>
              <a:t> formalism.</a:t>
            </a:r>
            <a:endParaRPr lang="en-US" sz="2000" i="1" dirty="0">
              <a:solidFill>
                <a:schemeClr val="accent2"/>
              </a:solidFill>
            </a:endParaRPr>
          </a:p>
          <a:p>
            <a:r>
              <a:rPr lang="en-US" sz="2000" i="1" kern="0" dirty="0">
                <a:solidFill>
                  <a:schemeClr val="accent2"/>
                </a:solidFill>
              </a:rPr>
              <a:t>For light nuclei (A&lt;17): enhanced Fermi break </a:t>
            </a:r>
            <a:r>
              <a:rPr lang="en-US" sz="2000" i="1" kern="0" dirty="0" smtClean="0">
                <a:solidFill>
                  <a:schemeClr val="accent2"/>
                </a:solidFill>
              </a:rPr>
              <a:t>up</a:t>
            </a:r>
            <a:endParaRPr lang="en-US" sz="2000" i="1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407368" y="5150165"/>
            <a:ext cx="11521280" cy="1323439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  <a:ln w="15875"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7030A0"/>
                </a:solidFill>
              </a:rPr>
              <a:t>When particle emission is no longer possible </a:t>
            </a:r>
            <a:r>
              <a:rPr lang="en-US" sz="2000" dirty="0" smtClean="0">
                <a:solidFill>
                  <a:srgbClr val="7030A0"/>
                </a:solidFill>
                <a:sym typeface="Symbol" panose="05050102010706020507" pitchFamily="18" charset="2"/>
              </a:rPr>
              <a:t> </a:t>
            </a:r>
            <a:r>
              <a:rPr lang="en-US" sz="2000" b="1" dirty="0" smtClean="0">
                <a:solidFill>
                  <a:srgbClr val="7030A0"/>
                </a:solidFill>
                <a:sym typeface="Symbol" panose="05050102010706020507" pitchFamily="18" charset="2"/>
              </a:rPr>
              <a:t> de-excitation</a:t>
            </a:r>
            <a:r>
              <a:rPr lang="en-US" sz="2000" dirty="0" smtClean="0">
                <a:solidFill>
                  <a:srgbClr val="7030A0"/>
                </a:solidFill>
                <a:sym typeface="Symbol" panose="05050102010706020507" pitchFamily="18" charset="2"/>
              </a:rPr>
              <a:t>. In </a:t>
            </a:r>
            <a:r>
              <a:rPr lang="en-US" sz="2000" dirty="0" err="1" smtClean="0">
                <a:solidFill>
                  <a:srgbClr val="7030A0"/>
                </a:solidFill>
                <a:sym typeface="Symbol" panose="05050102010706020507" pitchFamily="18" charset="2"/>
              </a:rPr>
              <a:t>Fluka</a:t>
            </a:r>
            <a:r>
              <a:rPr lang="en-US" sz="2000" dirty="0" smtClean="0">
                <a:solidFill>
                  <a:srgbClr val="7030A0"/>
                </a:solidFill>
                <a:sym typeface="Symbol" panose="05050102010706020507" pitchFamily="18" charset="2"/>
              </a:rPr>
              <a:t>: </a:t>
            </a:r>
            <a:r>
              <a:rPr lang="en-US" sz="2000" b="1" dirty="0">
                <a:solidFill>
                  <a:srgbClr val="7030A0"/>
                </a:solidFill>
                <a:sym typeface="Symbol" panose="05050102010706020507" pitchFamily="18" charset="2"/>
              </a:rPr>
              <a:t>a</a:t>
            </a:r>
            <a:r>
              <a:rPr lang="en-US" sz="2000" b="1" dirty="0" smtClean="0">
                <a:solidFill>
                  <a:srgbClr val="7030A0"/>
                </a:solidFill>
              </a:rPr>
              <a:t>t </a:t>
            </a:r>
            <a:r>
              <a:rPr lang="en-US" sz="2000" b="1" dirty="0">
                <a:solidFill>
                  <a:srgbClr val="7030A0"/>
                </a:solidFill>
              </a:rPr>
              <a:t>high excitation: </a:t>
            </a:r>
            <a:r>
              <a:rPr lang="en-US" sz="2000" dirty="0" smtClean="0">
                <a:solidFill>
                  <a:srgbClr val="7030A0"/>
                </a:solidFill>
              </a:rPr>
              <a:t>continuous </a:t>
            </a:r>
            <a:r>
              <a:rPr lang="en-US" sz="2000" dirty="0">
                <a:solidFill>
                  <a:srgbClr val="7030A0"/>
                </a:solidFill>
              </a:rPr>
              <a:t>level density and statistical emission</a:t>
            </a:r>
            <a:r>
              <a:rPr lang="en-US" sz="2000" dirty="0" smtClean="0">
                <a:solidFill>
                  <a:srgbClr val="7030A0"/>
                </a:solidFill>
                <a:sym typeface="Symbol" panose="05050102010706020507" pitchFamily="18" charset="2"/>
              </a:rPr>
              <a:t> (</a:t>
            </a:r>
            <a:r>
              <a:rPr lang="en-US" sz="2000" dirty="0">
                <a:solidFill>
                  <a:srgbClr val="7030A0"/>
                </a:solidFill>
              </a:rPr>
              <a:t>Z. </a:t>
            </a:r>
            <a:r>
              <a:rPr lang="en-US" sz="2000" dirty="0" err="1">
                <a:solidFill>
                  <a:srgbClr val="7030A0"/>
                </a:solidFill>
              </a:rPr>
              <a:t>Phys</a:t>
            </a:r>
            <a:r>
              <a:rPr lang="en-US" sz="2000" dirty="0">
                <a:solidFill>
                  <a:srgbClr val="7030A0"/>
                </a:solidFill>
              </a:rPr>
              <a:t> C 71, 75), </a:t>
            </a:r>
            <a:r>
              <a:rPr lang="en-US" sz="2000" b="1" dirty="0">
                <a:solidFill>
                  <a:srgbClr val="7030A0"/>
                </a:solidFill>
              </a:rPr>
              <a:t>At low excitation</a:t>
            </a:r>
            <a:r>
              <a:rPr lang="en-US" sz="2000" b="1" dirty="0" smtClean="0">
                <a:solidFill>
                  <a:srgbClr val="7030A0"/>
                </a:solidFill>
              </a:rPr>
              <a:t>: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discrete </a:t>
            </a:r>
            <a:r>
              <a:rPr lang="en-US" sz="2000" dirty="0" smtClean="0">
                <a:solidFill>
                  <a:srgbClr val="7030A0"/>
                </a:solidFill>
              </a:rPr>
              <a:t>levels, </a:t>
            </a:r>
            <a:r>
              <a:rPr lang="en-US" sz="2000" dirty="0">
                <a:solidFill>
                  <a:srgbClr val="7030A0"/>
                </a:solidFill>
              </a:rPr>
              <a:t>either </a:t>
            </a:r>
            <a:r>
              <a:rPr lang="en-US" sz="2000" b="1" dirty="0">
                <a:solidFill>
                  <a:srgbClr val="7030A0"/>
                </a:solidFill>
              </a:rPr>
              <a:t>t</a:t>
            </a:r>
            <a:r>
              <a:rPr lang="en-US" sz="2000" b="1" dirty="0" smtClean="0">
                <a:solidFill>
                  <a:srgbClr val="7030A0"/>
                </a:solidFill>
              </a:rPr>
              <a:t>abulated exp. </a:t>
            </a:r>
            <a:r>
              <a:rPr lang="en-US" sz="2000" b="1" dirty="0">
                <a:solidFill>
                  <a:srgbClr val="7030A0"/>
                </a:solidFill>
              </a:rPr>
              <a:t>levels </a:t>
            </a:r>
            <a:r>
              <a:rPr lang="en-US" sz="2000" dirty="0">
                <a:solidFill>
                  <a:srgbClr val="7030A0"/>
                </a:solidFill>
              </a:rPr>
              <a:t>(RIPL-3b library from IAEA) and </a:t>
            </a:r>
            <a:r>
              <a:rPr lang="en-US" sz="2000" dirty="0" err="1" smtClean="0">
                <a:solidFill>
                  <a:srgbClr val="7030A0"/>
                </a:solidFill>
              </a:rPr>
              <a:t>branchings</a:t>
            </a:r>
            <a:r>
              <a:rPr lang="en-US" sz="2000" dirty="0" smtClean="0">
                <a:solidFill>
                  <a:srgbClr val="7030A0"/>
                </a:solidFill>
              </a:rPr>
              <a:t>, or </a:t>
            </a:r>
            <a:r>
              <a:rPr lang="en-US" sz="2000" b="1" dirty="0">
                <a:solidFill>
                  <a:srgbClr val="7030A0"/>
                </a:solidFill>
              </a:rPr>
              <a:t>rotational approximation </a:t>
            </a:r>
            <a:r>
              <a:rPr lang="en-US" sz="2000" dirty="0">
                <a:solidFill>
                  <a:srgbClr val="7030A0"/>
                </a:solidFill>
              </a:rPr>
              <a:t> outside tabulations </a:t>
            </a:r>
          </a:p>
        </p:txBody>
      </p:sp>
    </p:spTree>
    <p:extLst>
      <p:ext uri="{BB962C8B-B14F-4D97-AF65-F5344CB8AC3E}">
        <p14:creationId xmlns:p14="http://schemas.microsoft.com/office/powerpoint/2010/main" val="350525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148092" y="6436568"/>
            <a:ext cx="2131484" cy="304800"/>
          </a:xfrm>
        </p:spPr>
        <p:txBody>
          <a:bodyPr/>
          <a:lstStyle/>
          <a:p>
            <a:r>
              <a:rPr lang="en-US" altLang="en-US" smtClean="0"/>
              <a:t>Alfredo Ferrari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4852" r="5166" b="10101"/>
          <a:stretch/>
        </p:blipFill>
        <p:spPr>
          <a:xfrm>
            <a:off x="7464152" y="872952"/>
            <a:ext cx="4680520" cy="5832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4773" r="6684" b="9474"/>
          <a:stretch/>
        </p:blipFill>
        <p:spPr>
          <a:xfrm>
            <a:off x="171341" y="959075"/>
            <a:ext cx="4724618" cy="5941565"/>
          </a:xfrm>
          <a:prstGeom prst="rect">
            <a:avLst/>
          </a:prstGeom>
        </p:spPr>
      </p:pic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5070284" y="6436568"/>
            <a:ext cx="2537884" cy="304800"/>
          </a:xfrm>
        </p:spPr>
        <p:txBody>
          <a:bodyPr/>
          <a:lstStyle/>
          <a:p>
            <a:r>
              <a:rPr lang="en-US" altLang="en-US" smtClean="0"/>
              <a:t>CFNS Workshop, April 26th 2021</a:t>
            </a:r>
            <a:endParaRPr lang="en-US" alt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064552" y="6436568"/>
            <a:ext cx="813611" cy="304800"/>
          </a:xfrm>
        </p:spPr>
        <p:txBody>
          <a:bodyPr/>
          <a:lstStyle/>
          <a:p>
            <a:fld id="{583876C2-E63B-493C-B002-B431934B0BD8}" type="slidenum">
              <a:rPr lang="en-US" altLang="en-US"/>
              <a:pPr/>
              <a:t>21</a:t>
            </a:fld>
            <a:endParaRPr lang="en-US" altLang="en-US" dirty="0"/>
          </a:p>
        </p:txBody>
      </p:sp>
      <p:sp>
        <p:nvSpPr>
          <p:cNvPr id="934914" name="Rectangle 2"/>
          <p:cNvSpPr>
            <a:spLocks noChangeArrowheads="1"/>
          </p:cNvSpPr>
          <p:nvPr/>
        </p:nvSpPr>
        <p:spPr bwMode="auto">
          <a:xfrm>
            <a:off x="589081" y="434183"/>
            <a:ext cx="7991475" cy="431800"/>
          </a:xfrm>
          <a:prstGeom prst="rect">
            <a:avLst/>
          </a:prstGeom>
          <a:extLst/>
        </p:spPr>
        <p:txBody>
          <a:bodyPr anchor="ctr"/>
          <a:lstStyle>
            <a:lvl1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l"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200" b="1" dirty="0" smtClean="0"/>
              <a:t>Thin </a:t>
            </a:r>
            <a:r>
              <a:rPr lang="en-US" altLang="en-US" sz="3200" b="1" dirty="0"/>
              <a:t>target </a:t>
            </a:r>
            <a:r>
              <a:rPr lang="en-US" altLang="en-US" sz="3200" b="1" dirty="0" smtClean="0"/>
              <a:t>examples: </a:t>
            </a:r>
            <a:r>
              <a:rPr lang="en-US" altLang="en-US" sz="3200" b="1" dirty="0"/>
              <a:t>neutrons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35677" y="1172516"/>
            <a:ext cx="2700483" cy="4921750"/>
            <a:chOff x="4835677" y="1172516"/>
            <a:chExt cx="2700483" cy="4921750"/>
          </a:xfrm>
        </p:grpSpPr>
        <p:sp>
          <p:nvSpPr>
            <p:cNvPr id="934916" name="Text Box 4"/>
            <p:cNvSpPr txBox="1">
              <a:spLocks noChangeArrowheads="1"/>
            </p:cNvSpPr>
            <p:nvPr/>
          </p:nvSpPr>
          <p:spPr bwMode="auto">
            <a:xfrm>
              <a:off x="5170915" y="4093718"/>
              <a:ext cx="2365245" cy="2000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dirty="0" smtClean="0">
                  <a:solidFill>
                    <a:srgbClr val="000000"/>
                  </a:solidFill>
                </a:rPr>
                <a:t>Double differential cross section </a:t>
              </a:r>
              <a:r>
                <a:rPr lang="en-US" dirty="0">
                  <a:solidFill>
                    <a:srgbClr val="000000"/>
                  </a:solidFill>
                </a:rPr>
                <a:t>d</a:t>
              </a:r>
              <a:r>
                <a:rPr lang="en-US" baseline="30000" dirty="0">
                  <a:solidFill>
                    <a:srgbClr val="000000"/>
                  </a:solidFill>
                </a:rPr>
                <a:t>2</a:t>
              </a:r>
              <a:r>
                <a:rPr lang="en-US" dirty="0">
                  <a:solidFill>
                    <a:srgbClr val="000000"/>
                  </a:solidFill>
                  <a:sym typeface="Symbol" panose="05050102010706020507" pitchFamily="18" charset="2"/>
                </a:rPr>
                <a:t></a:t>
              </a:r>
              <a:r>
                <a:rPr lang="en-US" dirty="0">
                  <a:solidFill>
                    <a:srgbClr val="000000"/>
                  </a:solidFill>
                </a:rPr>
                <a:t>/</a:t>
              </a:r>
              <a:r>
                <a:rPr lang="en-US" dirty="0" err="1">
                  <a:solidFill>
                    <a:srgbClr val="000000"/>
                  </a:solidFill>
                </a:rPr>
                <a:t>dEd</a:t>
              </a:r>
              <a:r>
                <a:rPr lang="en-US" dirty="0">
                  <a:solidFill>
                    <a:srgbClr val="000000"/>
                  </a:solidFill>
                  <a:sym typeface="Symbol" panose="05050102010706020507" pitchFamily="18" charset="2"/>
                </a:rPr>
                <a:t></a:t>
              </a:r>
              <a:r>
                <a:rPr lang="en-US" altLang="en-US" dirty="0">
                  <a:solidFill>
                    <a:srgbClr val="000000"/>
                  </a:solidFill>
                </a:rPr>
                <a:t> for </a:t>
              </a:r>
              <a:r>
                <a:rPr lang="en-US" altLang="en-US" dirty="0" err="1" smtClean="0">
                  <a:solidFill>
                    <a:srgbClr val="000000"/>
                  </a:solidFill>
                </a:rPr>
                <a:t>Pb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(</a:t>
              </a:r>
              <a:r>
                <a:rPr lang="en-US" altLang="en-US" dirty="0" err="1" smtClean="0">
                  <a:solidFill>
                    <a:srgbClr val="000000"/>
                  </a:solidFill>
                </a:rPr>
                <a:t>p,xn</a:t>
              </a:r>
              <a:r>
                <a:rPr lang="en-US" altLang="en-US" dirty="0">
                  <a:solidFill>
                    <a:srgbClr val="000000"/>
                  </a:solidFill>
                </a:rPr>
                <a:t>) @ 3 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GeV </a:t>
              </a:r>
              <a:r>
                <a:rPr lang="en-US" altLang="en-US" dirty="0" smtClean="0">
                  <a:solidFill>
                    <a:srgbClr val="000000"/>
                  </a:solidFill>
                  <a:sym typeface="Symbol" panose="05050102010706020507" pitchFamily="18" charset="2"/>
                </a:rPr>
                <a:t>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 </a:t>
              </a:r>
              <a:r>
                <a:rPr lang="en-US" altLang="en-US" dirty="0">
                  <a:solidFill>
                    <a:srgbClr val="000000"/>
                  </a:solidFill>
                </a:rPr>
                <a:t>thin target</a:t>
              </a:r>
            </a:p>
            <a:p>
              <a:r>
                <a:rPr lang="en-US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en-US" sz="1600" dirty="0">
                  <a:solidFill>
                    <a:srgbClr val="000000"/>
                  </a:solidFill>
                </a:rPr>
                <a:t>Data: NST32, 827 (1995)</a:t>
              </a:r>
            </a:p>
          </p:txBody>
        </p:sp>
        <p:sp>
          <p:nvSpPr>
            <p:cNvPr id="934918" name="Text Box 6"/>
            <p:cNvSpPr txBox="1">
              <a:spLocks noChangeArrowheads="1"/>
            </p:cNvSpPr>
            <p:nvPr/>
          </p:nvSpPr>
          <p:spPr bwMode="auto">
            <a:xfrm>
              <a:off x="4835677" y="1172516"/>
              <a:ext cx="2484459" cy="22159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dirty="0" smtClean="0">
                  <a:solidFill>
                    <a:srgbClr val="000000"/>
                  </a:solidFill>
                </a:rPr>
                <a:t>Double differential </a:t>
              </a:r>
              <a:r>
                <a:rPr lang="en-US" altLang="en-US" dirty="0" smtClean="0">
                  <a:solidFill>
                    <a:srgbClr val="000000"/>
                  </a:solidFill>
                  <a:sym typeface="Symbol" panose="05050102010706020507" pitchFamily="18" charset="2"/>
                </a:rPr>
                <a:t> 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cross section </a:t>
              </a:r>
              <a:r>
                <a:rPr lang="en-US" dirty="0">
                  <a:solidFill>
                    <a:srgbClr val="000000"/>
                  </a:solidFill>
                </a:rPr>
                <a:t>d</a:t>
              </a:r>
              <a:r>
                <a:rPr lang="en-US" baseline="30000" dirty="0">
                  <a:solidFill>
                    <a:srgbClr val="000000"/>
                  </a:solidFill>
                </a:rPr>
                <a:t>2</a:t>
              </a:r>
              <a:r>
                <a:rPr lang="en-US" dirty="0">
                  <a:solidFill>
                    <a:srgbClr val="000000"/>
                  </a:solidFill>
                  <a:sym typeface="Symbol" panose="05050102010706020507" pitchFamily="18" charset="2"/>
                </a:rPr>
                <a:t></a:t>
              </a:r>
              <a:r>
                <a:rPr lang="en-US" dirty="0">
                  <a:solidFill>
                    <a:srgbClr val="000000"/>
                  </a:solidFill>
                </a:rPr>
                <a:t>/</a:t>
              </a:r>
              <a:r>
                <a:rPr lang="en-US" dirty="0" err="1">
                  <a:solidFill>
                    <a:srgbClr val="000000"/>
                  </a:solidFill>
                </a:rPr>
                <a:t>dEd</a:t>
              </a:r>
              <a:r>
                <a:rPr lang="en-US" dirty="0" smtClean="0">
                  <a:solidFill>
                    <a:srgbClr val="000000"/>
                  </a:solidFill>
                  <a:sym typeface="Symbol" panose="05050102010706020507" pitchFamily="18" charset="2"/>
                </a:rPr>
                <a:t>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 for Fe(</a:t>
              </a:r>
              <a:r>
                <a:rPr lang="en-US" altLang="en-US" dirty="0" err="1" smtClean="0">
                  <a:solidFill>
                    <a:srgbClr val="000000"/>
                  </a:solidFill>
                </a:rPr>
                <a:t>p,xn</a:t>
              </a:r>
              <a:r>
                <a:rPr lang="en-US" altLang="en-US" dirty="0">
                  <a:solidFill>
                    <a:srgbClr val="000000"/>
                  </a:solidFill>
                </a:rPr>
                <a:t>) @ 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800 </a:t>
              </a:r>
              <a:r>
                <a:rPr lang="en-US" altLang="en-US" dirty="0">
                  <a:solidFill>
                    <a:srgbClr val="000000"/>
                  </a:solidFill>
                </a:rPr>
                <a:t>MeV, </a:t>
              </a:r>
              <a:r>
                <a:rPr lang="en-US" altLang="en-US" dirty="0" smtClean="0">
                  <a:solidFill>
                    <a:srgbClr val="000000"/>
                  </a:solidFill>
                </a:rPr>
                <a:t>thin </a:t>
              </a:r>
              <a:r>
                <a:rPr lang="en-US" altLang="en-US" dirty="0">
                  <a:solidFill>
                    <a:srgbClr val="000000"/>
                  </a:solidFill>
                </a:rPr>
                <a:t>target</a:t>
              </a:r>
              <a:br>
                <a:rPr lang="en-US" altLang="en-US" dirty="0">
                  <a:solidFill>
                    <a:srgbClr val="000000"/>
                  </a:solidFill>
                </a:rPr>
              </a:br>
              <a:r>
                <a:rPr lang="en-US" altLang="en-US" sz="1600" dirty="0">
                  <a:solidFill>
                    <a:srgbClr val="000000"/>
                  </a:solidFill>
                </a:rPr>
                <a:t>Data: </a:t>
              </a:r>
              <a:r>
                <a:rPr lang="en-US" altLang="en-US" sz="1600" dirty="0" smtClean="0">
                  <a:solidFill>
                    <a:srgbClr val="000000"/>
                  </a:solidFill>
                </a:rPr>
                <a:t>NSE112, 78 </a:t>
              </a:r>
              <a:r>
                <a:rPr lang="en-US" altLang="en-US" sz="1600" dirty="0">
                  <a:solidFill>
                    <a:srgbClr val="000000"/>
                  </a:solidFill>
                </a:rPr>
                <a:t>(1992</a:t>
              </a:r>
              <a:r>
                <a:rPr lang="en-US" altLang="en-US" sz="1600" dirty="0" smtClean="0">
                  <a:solidFill>
                    <a:srgbClr val="000000"/>
                  </a:solidFill>
                </a:rPr>
                <a:t>), NST34, 529 (1997)</a:t>
              </a:r>
              <a:endParaRPr lang="en-US" altLang="en-US" dirty="0">
                <a:solidFill>
                  <a:srgbClr val="CC0066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39616" y="1243772"/>
            <a:ext cx="9250051" cy="5063936"/>
            <a:chOff x="2711624" y="1243772"/>
            <a:chExt cx="9178043" cy="4849524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2711624" y="1907220"/>
              <a:ext cx="2268319" cy="4037357"/>
            </a:xfrm>
            <a:prstGeom prst="roundRect">
              <a:avLst/>
            </a:prstGeom>
            <a:noFill/>
            <a:ln w="15875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0458C"/>
                </a:buClr>
                <a:buSzPct val="100000"/>
                <a:buFont typeface="Arial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255329" y="1907220"/>
              <a:ext cx="4634338" cy="4186076"/>
              <a:chOff x="7165552" y="3335425"/>
              <a:chExt cx="4634338" cy="4186076"/>
            </a:xfrm>
          </p:grpSpPr>
          <p:sp>
            <p:nvSpPr>
              <p:cNvPr id="23" name="Rounded Rectangle 22"/>
              <p:cNvSpPr/>
              <p:nvPr/>
            </p:nvSpPr>
            <p:spPr bwMode="auto">
              <a:xfrm>
                <a:off x="9324809" y="3335425"/>
                <a:ext cx="2475081" cy="4186076"/>
              </a:xfrm>
              <a:prstGeom prst="roundRect">
                <a:avLst/>
              </a:prstGeom>
              <a:noFill/>
              <a:ln w="158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40458C"/>
                  </a:buClr>
                  <a:buSzPct val="100000"/>
                  <a:buFont typeface="Arial" charset="0"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 bwMode="auto">
              <a:xfrm flipH="1" flipV="1">
                <a:off x="7165552" y="3592375"/>
                <a:ext cx="2016362" cy="1307517"/>
              </a:xfrm>
              <a:prstGeom prst="line">
                <a:avLst/>
              </a:prstGeom>
              <a:solidFill>
                <a:srgbClr val="00B8FF"/>
              </a:solidFill>
              <a:ln w="158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" name="Straight Connector 20"/>
            <p:cNvCxnSpPr/>
            <p:nvPr/>
          </p:nvCxnSpPr>
          <p:spPr bwMode="auto">
            <a:xfrm flipV="1">
              <a:off x="5170915" y="2164170"/>
              <a:ext cx="1831393" cy="1132918"/>
            </a:xfrm>
            <a:prstGeom prst="line">
              <a:avLst/>
            </a:prstGeom>
            <a:solidFill>
              <a:srgbClr val="00B8FF"/>
            </a:solidFill>
            <a:ln w="15875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Box 21"/>
            <p:cNvSpPr txBox="1"/>
            <p:nvPr/>
          </p:nvSpPr>
          <p:spPr>
            <a:xfrm>
              <a:off x="6174280" y="1243772"/>
              <a:ext cx="19619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9933"/>
                  </a:solidFill>
                </a:rPr>
                <a:t>Cascade, </a:t>
              </a:r>
              <a:r>
                <a:rPr lang="en-US" sz="2000" dirty="0" err="1" smtClean="0">
                  <a:solidFill>
                    <a:srgbClr val="FF9933"/>
                  </a:solidFill>
                </a:rPr>
                <a:t>preequilibrium</a:t>
              </a:r>
              <a:r>
                <a:rPr lang="en-US" sz="2000" dirty="0" smtClean="0">
                  <a:solidFill>
                    <a:srgbClr val="FF9933"/>
                  </a:solidFill>
                </a:rPr>
                <a:t> neutrons</a:t>
              </a:r>
              <a:endParaRPr lang="en-GB" sz="2000" dirty="0">
                <a:solidFill>
                  <a:srgbClr val="FF9933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58723" y="862756"/>
            <a:ext cx="8636445" cy="3538740"/>
            <a:chOff x="758723" y="862756"/>
            <a:chExt cx="8636445" cy="3538740"/>
          </a:xfrm>
        </p:grpSpPr>
        <p:grpSp>
          <p:nvGrpSpPr>
            <p:cNvPr id="28" name="Group 27"/>
            <p:cNvGrpSpPr/>
            <p:nvPr/>
          </p:nvGrpSpPr>
          <p:grpSpPr>
            <a:xfrm>
              <a:off x="5764348" y="1052395"/>
              <a:ext cx="3630820" cy="3349101"/>
              <a:chOff x="5764348" y="1052395"/>
              <a:chExt cx="3630820" cy="3349101"/>
            </a:xfrm>
          </p:grpSpPr>
          <p:sp>
            <p:nvSpPr>
              <p:cNvPr id="29" name="Oval 28"/>
              <p:cNvSpPr/>
              <p:nvPr/>
            </p:nvSpPr>
            <p:spPr bwMode="auto">
              <a:xfrm>
                <a:off x="7913280" y="1052395"/>
                <a:ext cx="1481888" cy="3349101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40458C"/>
                  </a:buClr>
                  <a:buSzPct val="100000"/>
                  <a:buFont typeface="Arial" charset="0"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 bwMode="auto">
              <a:xfrm flipV="1">
                <a:off x="6528048" y="2865287"/>
                <a:ext cx="1313223" cy="863600"/>
              </a:xfrm>
              <a:prstGeom prst="line">
                <a:avLst/>
              </a:prstGeom>
              <a:solidFill>
                <a:srgbClr val="00B8FF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1" name="TextBox 30"/>
              <p:cNvSpPr txBox="1"/>
              <p:nvPr/>
            </p:nvSpPr>
            <p:spPr>
              <a:xfrm>
                <a:off x="5764348" y="3727707"/>
                <a:ext cx="14494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Evaporation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neutrons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2" name="Oval 31"/>
            <p:cNvSpPr/>
            <p:nvPr/>
          </p:nvSpPr>
          <p:spPr bwMode="auto">
            <a:xfrm>
              <a:off x="758723" y="862756"/>
              <a:ext cx="1851119" cy="335833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0458C"/>
                </a:buClr>
                <a:buSzPct val="100000"/>
                <a:buFont typeface="Arial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2639616" y="2590484"/>
              <a:ext cx="3384376" cy="1162219"/>
            </a:xfrm>
            <a:prstGeom prst="line">
              <a:avLst/>
            </a:prstGeom>
            <a:solidFill>
              <a:srgbClr val="00B8FF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4340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641066-3685-41CA-9B57-CD435AD4A29D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2442053" y="981076"/>
            <a:ext cx="6543779" cy="369332"/>
          </a:xfrm>
          <a:prstGeom prst="rect">
            <a:avLst/>
          </a:prstGeom>
          <a:solidFill>
            <a:srgbClr val="F2E5AC"/>
          </a:solidFill>
          <a:ln w="635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010103"/>
                </a:solidFill>
                <a:latin typeface="Tahoma" pitchFamily="34" charset="0"/>
              </a:rPr>
              <a:t>1 A GeV </a:t>
            </a:r>
            <a:r>
              <a:rPr lang="en-US" b="0" baseline="30000">
                <a:solidFill>
                  <a:srgbClr val="010103"/>
                </a:solidFill>
                <a:latin typeface="Tahoma" pitchFamily="34" charset="0"/>
              </a:rPr>
              <a:t>208</a:t>
            </a:r>
            <a:r>
              <a:rPr lang="en-US" b="0">
                <a:solidFill>
                  <a:srgbClr val="010103"/>
                </a:solidFill>
                <a:latin typeface="Tahoma" pitchFamily="34" charset="0"/>
              </a:rPr>
              <a:t>Pb + p reactions Nucl. Phys. A 686 (2001) 481-524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of fission/evaporation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912285" y="1412776"/>
            <a:ext cx="9936244" cy="5229224"/>
            <a:chOff x="720" y="1584"/>
            <a:chExt cx="4198" cy="2604"/>
          </a:xfrm>
        </p:grpSpPr>
        <p:pic>
          <p:nvPicPr>
            <p:cNvPr id="32774" name="Picture 16" descr="res1GeVPb_ppt"/>
            <p:cNvPicPr>
              <a:picLocks noChangeAspect="1" noChangeArrowheads="1"/>
            </p:cNvPicPr>
            <p:nvPr/>
          </p:nvPicPr>
          <p:blipFill>
            <a:blip r:embed="rId3" cstate="print"/>
            <a:srcRect l="3960" t="56499" r="12000" b="6693"/>
            <a:stretch>
              <a:fillRect/>
            </a:stretch>
          </p:blipFill>
          <p:spPr bwMode="auto">
            <a:xfrm>
              <a:off x="720" y="1584"/>
              <a:ext cx="4198" cy="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1237" y="1706"/>
              <a:ext cx="3638" cy="1751"/>
              <a:chOff x="1237" y="1706"/>
              <a:chExt cx="3638" cy="1751"/>
            </a:xfrm>
          </p:grpSpPr>
          <p:sp>
            <p:nvSpPr>
              <p:cNvPr id="32776" name="Oval 18"/>
              <p:cNvSpPr>
                <a:spLocks noChangeArrowheads="1"/>
              </p:cNvSpPr>
              <p:nvPr/>
            </p:nvSpPr>
            <p:spPr bwMode="auto">
              <a:xfrm>
                <a:off x="4694" y="1978"/>
                <a:ext cx="181" cy="318"/>
              </a:xfrm>
              <a:prstGeom prst="ellipse">
                <a:avLst/>
              </a:prstGeom>
              <a:noFill/>
              <a:ln w="25400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77" name="Oval 19"/>
              <p:cNvSpPr>
                <a:spLocks noChangeArrowheads="1"/>
              </p:cNvSpPr>
              <p:nvPr/>
            </p:nvSpPr>
            <p:spPr bwMode="auto">
              <a:xfrm rot="-1285870">
                <a:off x="4150" y="2114"/>
                <a:ext cx="544" cy="227"/>
              </a:xfrm>
              <a:prstGeom prst="ellipse">
                <a:avLst/>
              </a:prstGeom>
              <a:noFill/>
              <a:ln w="254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78" name="Oval 20"/>
              <p:cNvSpPr>
                <a:spLocks noChangeArrowheads="1"/>
              </p:cNvSpPr>
              <p:nvPr/>
            </p:nvSpPr>
            <p:spPr bwMode="auto">
              <a:xfrm rot="-3056812">
                <a:off x="3394" y="2508"/>
                <a:ext cx="968" cy="272"/>
              </a:xfrm>
              <a:prstGeom prst="ellipse">
                <a:avLst/>
              </a:prstGeom>
              <a:noFill/>
              <a:ln w="25400">
                <a:solidFill>
                  <a:srgbClr val="3399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79" name="Oval 21"/>
              <p:cNvSpPr>
                <a:spLocks noChangeArrowheads="1"/>
              </p:cNvSpPr>
              <p:nvPr/>
            </p:nvSpPr>
            <p:spPr bwMode="auto">
              <a:xfrm rot="-662710">
                <a:off x="1845" y="2386"/>
                <a:ext cx="1769" cy="862"/>
              </a:xfrm>
              <a:prstGeom prst="ellipse">
                <a:avLst/>
              </a:prstGeom>
              <a:noFill/>
              <a:ln w="25400">
                <a:solidFill>
                  <a:srgbClr val="CC006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80" name="Oval 22"/>
              <p:cNvSpPr>
                <a:spLocks noChangeArrowheads="1"/>
              </p:cNvSpPr>
              <p:nvPr/>
            </p:nvSpPr>
            <p:spPr bwMode="auto">
              <a:xfrm rot="-1043142">
                <a:off x="1408" y="2481"/>
                <a:ext cx="408" cy="724"/>
              </a:xfrm>
              <a:prstGeom prst="ellipse">
                <a:avLst/>
              </a:prstGeom>
              <a:noFill/>
              <a:ln w="25400">
                <a:solidFill>
                  <a:srgbClr val="FF66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81" name="Oval 23"/>
              <p:cNvSpPr>
                <a:spLocks noChangeArrowheads="1"/>
              </p:cNvSpPr>
              <p:nvPr/>
            </p:nvSpPr>
            <p:spPr bwMode="auto">
              <a:xfrm rot="-363008">
                <a:off x="1237" y="1706"/>
                <a:ext cx="227" cy="953"/>
              </a:xfrm>
              <a:prstGeom prst="ellipse">
                <a:avLst/>
              </a:prstGeom>
              <a:noFill/>
              <a:ln w="25400">
                <a:solidFill>
                  <a:srgbClr val="9966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782" name="Text Box 24"/>
              <p:cNvSpPr txBox="1">
                <a:spLocks noChangeArrowheads="1"/>
              </p:cNvSpPr>
              <p:nvPr/>
            </p:nvSpPr>
            <p:spPr bwMode="auto">
              <a:xfrm>
                <a:off x="3936" y="1802"/>
                <a:ext cx="671" cy="193"/>
              </a:xfrm>
              <a:prstGeom prst="rect">
                <a:avLst/>
              </a:prstGeom>
              <a:noFill/>
              <a:ln w="63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/>
                  <a:t>Quasi-elastic</a:t>
                </a:r>
              </a:p>
            </p:txBody>
          </p:sp>
          <p:sp>
            <p:nvSpPr>
              <p:cNvPr id="32783" name="Text Box 25"/>
              <p:cNvSpPr txBox="1">
                <a:spLocks noChangeArrowheads="1"/>
              </p:cNvSpPr>
              <p:nvPr/>
            </p:nvSpPr>
            <p:spPr bwMode="auto">
              <a:xfrm>
                <a:off x="3778" y="2016"/>
                <a:ext cx="520" cy="193"/>
              </a:xfrm>
              <a:prstGeom prst="rect">
                <a:avLst/>
              </a:prstGeom>
              <a:noFill/>
              <a:ln w="63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>
                    <a:solidFill>
                      <a:srgbClr val="00CCFF"/>
                    </a:solidFill>
                  </a:rPr>
                  <a:t>Spallation</a:t>
                </a:r>
                <a:endParaRPr lang="en-US" b="0"/>
              </a:p>
            </p:txBody>
          </p:sp>
          <p:sp>
            <p:nvSpPr>
              <p:cNvPr id="32784" name="Text Box 26"/>
              <p:cNvSpPr txBox="1">
                <a:spLocks noChangeArrowheads="1"/>
              </p:cNvSpPr>
              <p:nvPr/>
            </p:nvSpPr>
            <p:spPr bwMode="auto">
              <a:xfrm>
                <a:off x="3286" y="3024"/>
                <a:ext cx="1130" cy="192"/>
              </a:xfrm>
              <a:prstGeom prst="rect">
                <a:avLst/>
              </a:prstGeom>
              <a:noFill/>
              <a:ln w="635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b="0">
                    <a:solidFill>
                      <a:srgbClr val="339966"/>
                    </a:solidFill>
                  </a:rPr>
                  <a:t>Deep spallation</a:t>
                </a:r>
              </a:p>
            </p:txBody>
          </p:sp>
          <p:sp>
            <p:nvSpPr>
              <p:cNvPr id="32785" name="Text Box 27"/>
              <p:cNvSpPr txBox="1">
                <a:spLocks noChangeArrowheads="1"/>
              </p:cNvSpPr>
              <p:nvPr/>
            </p:nvSpPr>
            <p:spPr bwMode="auto">
              <a:xfrm>
                <a:off x="2550" y="2880"/>
                <a:ext cx="412" cy="193"/>
              </a:xfrm>
              <a:prstGeom prst="rect">
                <a:avLst/>
              </a:prstGeom>
              <a:noFill/>
              <a:ln w="63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>
                    <a:solidFill>
                      <a:srgbClr val="CC0066"/>
                    </a:solidFill>
                  </a:rPr>
                  <a:t>Fission </a:t>
                </a:r>
              </a:p>
            </p:txBody>
          </p:sp>
          <p:sp>
            <p:nvSpPr>
              <p:cNvPr id="32786" name="Text Box 28"/>
              <p:cNvSpPr txBox="1">
                <a:spLocks noChangeArrowheads="1"/>
              </p:cNvSpPr>
              <p:nvPr/>
            </p:nvSpPr>
            <p:spPr bwMode="auto">
              <a:xfrm>
                <a:off x="1428" y="3264"/>
                <a:ext cx="727" cy="193"/>
              </a:xfrm>
              <a:prstGeom prst="rect">
                <a:avLst/>
              </a:prstGeom>
              <a:noFill/>
              <a:ln w="63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>
                    <a:solidFill>
                      <a:srgbClr val="FF6600"/>
                    </a:solidFill>
                  </a:rPr>
                  <a:t>Fragmentation</a:t>
                </a:r>
              </a:p>
            </p:txBody>
          </p:sp>
          <p:sp>
            <p:nvSpPr>
              <p:cNvPr id="32787" name="Text Box 29"/>
              <p:cNvSpPr txBox="1">
                <a:spLocks noChangeArrowheads="1"/>
              </p:cNvSpPr>
              <p:nvPr/>
            </p:nvSpPr>
            <p:spPr bwMode="auto">
              <a:xfrm>
                <a:off x="1541" y="2313"/>
                <a:ext cx="604" cy="193"/>
              </a:xfrm>
              <a:prstGeom prst="rect">
                <a:avLst/>
              </a:prstGeom>
              <a:noFill/>
              <a:ln w="63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>
                    <a:solidFill>
                      <a:srgbClr val="996600"/>
                    </a:solidFill>
                  </a:rPr>
                  <a:t>Evaporation</a:t>
                </a:r>
              </a:p>
            </p:txBody>
          </p:sp>
          <p:sp>
            <p:nvSpPr>
              <p:cNvPr id="1257502" name="Text Box 30"/>
              <p:cNvSpPr txBox="1">
                <a:spLocks noChangeArrowheads="1"/>
              </p:cNvSpPr>
              <p:nvPr/>
            </p:nvSpPr>
            <p:spPr bwMode="auto">
              <a:xfrm>
                <a:off x="1872" y="1728"/>
                <a:ext cx="1451" cy="494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010103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marL="180975" indent="-180975" algn="l">
                  <a:buFontTx/>
                  <a:buChar char="•"/>
                  <a:defRPr/>
                </a:pPr>
                <a:r>
                  <a:rPr lang="en-US" sz="14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Data</a:t>
                </a:r>
                <a:endParaRPr lang="en-US" sz="14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endParaRPr>
              </a:p>
              <a:p>
                <a:pPr marL="180975" indent="-180975" algn="l">
                  <a:buFontTx/>
                  <a:buChar char="•"/>
                  <a:defRPr/>
                </a:pPr>
                <a:r>
                  <a:rPr lang="en-US" sz="1400" dirty="0" err="1" smtClean="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Fluka</a:t>
                </a:r>
                <a:endParaRPr lang="en-US" sz="1400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endParaRPr>
              </a:p>
              <a:p>
                <a:pPr marL="180975" indent="-180975" algn="l">
                  <a:buFontTx/>
                  <a:buChar char="•"/>
                  <a:defRPr/>
                </a:pPr>
                <a:r>
                  <a:rPr lang="en-US" sz="1400" dirty="0" err="1" smtClean="0">
                    <a:solidFill>
                      <a:srgbClr val="3399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Fluka</a:t>
                </a:r>
                <a:r>
                  <a:rPr lang="en-US" sz="1400" dirty="0" smtClean="0">
                    <a:solidFill>
                      <a:srgbClr val="3399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 </a:t>
                </a:r>
                <a:r>
                  <a:rPr lang="en-US" sz="1400" dirty="0">
                    <a:solidFill>
                      <a:srgbClr val="3399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after cascade</a:t>
                </a:r>
              </a:p>
              <a:p>
                <a:pPr marL="180975" indent="-180975" algn="l">
                  <a:buFontTx/>
                  <a:buChar char="•"/>
                  <a:defRPr/>
                </a:pPr>
                <a:r>
                  <a:rPr lang="en-US" sz="1400" dirty="0" err="1" smtClean="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Fluka</a:t>
                </a:r>
                <a:r>
                  <a:rPr lang="en-US" sz="1400" dirty="0" smtClean="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 </a:t>
                </a:r>
                <a:r>
                  <a:rPr lang="en-US" sz="1400" dirty="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after </a:t>
                </a:r>
                <a:r>
                  <a:rPr lang="en-US" sz="1400" dirty="0" err="1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preeq</a:t>
                </a:r>
                <a:endParaRPr lang="en-US" sz="14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endParaRPr>
              </a:p>
            </p:txBody>
          </p:sp>
        </p:grpSp>
      </p:grp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51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672064" y="6436568"/>
            <a:ext cx="5281084" cy="304800"/>
          </a:xfrm>
        </p:spPr>
        <p:txBody>
          <a:bodyPr/>
          <a:lstStyle/>
          <a:p>
            <a:fld id="{EEB910D6-7B89-4883-A73E-3A858F1D9DA5}" type="slidenum">
              <a:rPr lang="en-US" altLang="en-US"/>
              <a:pPr/>
              <a:t>23</a:t>
            </a:fld>
            <a:endParaRPr lang="en-US" altLang="en-US" dirty="0"/>
          </a:p>
        </p:txBody>
      </p:sp>
      <p:sp>
        <p:nvSpPr>
          <p:cNvPr id="64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Real and Virtual Photonuclear Interactions</a:t>
            </a:r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377" y="896562"/>
            <a:ext cx="6120680" cy="5412758"/>
          </a:xfrm>
          <a:noFill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Photonuclear </a:t>
            </a:r>
            <a:r>
              <a:rPr lang="en-US" altLang="en-US" sz="2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reactions</a:t>
            </a:r>
            <a:endParaRPr lang="en-US" altLang="en-US" sz="2200" i="1" dirty="0" smtClean="0">
              <a:solidFill>
                <a:srgbClr val="FF66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200" dirty="0" smtClean="0">
                <a:solidFill>
                  <a:srgbClr val="800000"/>
                </a:solidFill>
              </a:rPr>
              <a:t>Giant Dipole Resonance</a:t>
            </a:r>
            <a:r>
              <a:rPr lang="en-US" altLang="en-US" sz="2200" dirty="0" smtClean="0"/>
              <a:t> interaction (special database)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200" dirty="0" smtClean="0">
                <a:solidFill>
                  <a:srgbClr val="800000"/>
                </a:solidFill>
              </a:rPr>
              <a:t>Quasi-Deuteron</a:t>
            </a:r>
            <a:r>
              <a:rPr lang="en-US" altLang="en-US" sz="2200" dirty="0" smtClean="0"/>
              <a:t> </a:t>
            </a:r>
            <a:r>
              <a:rPr lang="en-US" altLang="en-US" sz="2200" dirty="0"/>
              <a:t>effect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200" dirty="0">
                <a:solidFill>
                  <a:srgbClr val="800000"/>
                </a:solidFill>
              </a:rPr>
              <a:t>Delta Resonance</a:t>
            </a:r>
            <a:r>
              <a:rPr lang="en-US" altLang="en-US" sz="2200" dirty="0"/>
              <a:t> energy region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200" dirty="0">
                <a:solidFill>
                  <a:srgbClr val="800000"/>
                </a:solidFill>
              </a:rPr>
              <a:t>Vector Meson Dominance</a:t>
            </a:r>
            <a:r>
              <a:rPr lang="en-US" altLang="en-US" sz="2200" dirty="0"/>
              <a:t> </a:t>
            </a:r>
            <a:r>
              <a:rPr lang="en-US" altLang="en-US" sz="2200" dirty="0" smtClean="0"/>
              <a:t>at </a:t>
            </a:r>
            <a:r>
              <a:rPr lang="en-US" altLang="en-US" sz="2200" dirty="0"/>
              <a:t>high </a:t>
            </a:r>
            <a:r>
              <a:rPr lang="en-US" altLang="en-US" sz="2200" dirty="0" smtClean="0"/>
              <a:t>energies</a:t>
            </a:r>
            <a:endParaRPr lang="en-US" altLang="en-US" sz="22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200" dirty="0">
                <a:solidFill>
                  <a:srgbClr val="800000"/>
                </a:solidFill>
              </a:rPr>
              <a:t>INC, </a:t>
            </a:r>
            <a:r>
              <a:rPr lang="en-US" altLang="en-US" sz="2200" dirty="0" err="1">
                <a:solidFill>
                  <a:srgbClr val="800000"/>
                </a:solidFill>
              </a:rPr>
              <a:t>preequilibrium</a:t>
            </a:r>
            <a:r>
              <a:rPr lang="en-US" altLang="en-US" sz="2200" dirty="0">
                <a:solidFill>
                  <a:srgbClr val="800000"/>
                </a:solidFill>
              </a:rPr>
              <a:t> and evaporation</a:t>
            </a:r>
            <a:r>
              <a:rPr lang="en-US" altLang="en-US" sz="2200" dirty="0"/>
              <a:t> via the PEANUT model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200" b="1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Virtual </a:t>
            </a:r>
            <a:r>
              <a:rPr lang="en-US" altLang="en-US" sz="2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photon reactions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200" dirty="0"/>
              <a:t>Muon photonuclear </a:t>
            </a:r>
            <a:r>
              <a:rPr lang="en-US" altLang="en-US" sz="2200" dirty="0" smtClean="0"/>
              <a:t>interactions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200" dirty="0"/>
              <a:t>Electronuclear interactions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200" dirty="0"/>
              <a:t>Electromagnetic </a:t>
            </a:r>
            <a:r>
              <a:rPr lang="en-US" altLang="en-US" sz="2200" dirty="0" smtClean="0"/>
              <a:t>dissociation</a:t>
            </a:r>
            <a:endParaRPr lang="en-US" altLang="en-US" sz="2200" i="1" dirty="0">
              <a:solidFill>
                <a:srgbClr val="FF66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>
          <a:xfrm>
            <a:off x="3359696" y="6436568"/>
            <a:ext cx="5281084" cy="304800"/>
          </a:xfrm>
        </p:spPr>
        <p:txBody>
          <a:bodyPr/>
          <a:lstStyle/>
          <a:p>
            <a:pPr>
              <a:defRPr/>
            </a:pPr>
            <a:r>
              <a:rPr lang="en-US" smtClean="0"/>
              <a:t>CFNS Workshop, April 26th 2021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231904" y="4983559"/>
            <a:ext cx="2086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B0F0"/>
                </a:solidFill>
              </a:rPr>
              <a:t>With help from </a:t>
            </a:r>
            <a:r>
              <a:rPr lang="en-US" b="1" i="1" dirty="0" err="1" smtClean="0">
                <a:solidFill>
                  <a:srgbClr val="00B0F0"/>
                </a:solidFill>
              </a:rPr>
              <a:t>P.Degtiarenko</a:t>
            </a:r>
            <a:r>
              <a:rPr lang="en-US" b="1" i="1" dirty="0" smtClean="0">
                <a:solidFill>
                  <a:srgbClr val="00B0F0"/>
                </a:solidFill>
              </a:rPr>
              <a:t> </a:t>
            </a:r>
            <a:r>
              <a:rPr lang="en-US" i="1" dirty="0" smtClean="0">
                <a:solidFill>
                  <a:srgbClr val="00B0F0"/>
                </a:solidFill>
              </a:rPr>
              <a:t>and </a:t>
            </a:r>
            <a:r>
              <a:rPr lang="en-US" b="1" i="1" dirty="0" err="1" smtClean="0">
                <a:solidFill>
                  <a:srgbClr val="00B0F0"/>
                </a:solidFill>
              </a:rPr>
              <a:t>G.Kharashvili</a:t>
            </a:r>
            <a:endParaRPr lang="en-US" b="1" i="1" dirty="0">
              <a:solidFill>
                <a:srgbClr val="00B0F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4799856" y="5229200"/>
            <a:ext cx="576064" cy="216024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5087888" y="5013176"/>
            <a:ext cx="288032" cy="14401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13250" r="3901" b="3801"/>
          <a:stretch/>
        </p:blipFill>
        <p:spPr>
          <a:xfrm>
            <a:off x="7000828" y="728936"/>
            <a:ext cx="4766200" cy="5976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57860" y="3789040"/>
            <a:ext cx="2638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Electro</a:t>
            </a:r>
            <a:r>
              <a:rPr lang="en-US" dirty="0"/>
              <a:t>(</a:t>
            </a:r>
            <a:r>
              <a:rPr lang="en-US" dirty="0" err="1">
                <a:solidFill>
                  <a:srgbClr val="FF0000"/>
                </a:solidFill>
              </a:rPr>
              <a:t>Positro</a:t>
            </a:r>
            <a:r>
              <a:rPr lang="en-US" dirty="0"/>
              <a:t>)Fission on </a:t>
            </a:r>
            <a:r>
              <a:rPr lang="en-US" baseline="30000" dirty="0" smtClean="0"/>
              <a:t>238</a:t>
            </a:r>
            <a:r>
              <a:rPr lang="en-US" dirty="0" smtClean="0"/>
              <a:t>U</a:t>
            </a:r>
          </a:p>
          <a:p>
            <a:r>
              <a:rPr lang="en-US" dirty="0" err="1" smtClean="0"/>
              <a:t>Lines:FLUKA</a:t>
            </a:r>
            <a:r>
              <a:rPr lang="en-US" dirty="0" smtClean="0"/>
              <a:t> (E1+E2)</a:t>
            </a:r>
          </a:p>
          <a:p>
            <a:r>
              <a:rPr lang="en-US" dirty="0" smtClean="0"/>
              <a:t>Symbols.: exp. data</a:t>
            </a:r>
            <a:endParaRPr lang="en-US" dirty="0"/>
          </a:p>
          <a:p>
            <a:endParaRPr lang="en-US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631504" y="2636912"/>
            <a:ext cx="943304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 b="1">
                <a:solidFill>
                  <a:srgbClr val="660066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2pPr>
            <a:lvl3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3pPr>
            <a:lvl4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4pPr>
            <a:lvl5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5pPr>
            <a:lvl6pPr marL="15367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6pPr>
            <a:lvl7pPr marL="19939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7pPr>
            <a:lvl8pPr marL="24511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8pPr>
            <a:lvl9pPr marL="29083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9pPr>
          </a:lstStyle>
          <a:p>
            <a:pPr algn="ctr" eaLnBrk="1" hangingPunct="1"/>
            <a:r>
              <a:rPr lang="en-US" sz="4400" kern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and virtual photons</a:t>
            </a:r>
            <a:endParaRPr lang="en-US" sz="1600" i="1" kern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024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74" grpId="0"/>
      <p:bldP spid="643075" grpId="0" build="p"/>
      <p:bldP spid="4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453" y="273053"/>
            <a:ext cx="11297188" cy="635667"/>
          </a:xfrm>
        </p:spPr>
        <p:txBody>
          <a:bodyPr/>
          <a:lstStyle/>
          <a:p>
            <a:r>
              <a:rPr lang="en-US" sz="3200" dirty="0"/>
              <a:t>Photonuclear </a:t>
            </a:r>
            <a:r>
              <a:rPr lang="en-US" sz="3200" dirty="0" smtClean="0"/>
              <a:t>interactions: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F53E051-5CF4-4765-8086-B2DC4EB0245F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3800" r="6524" b="10101"/>
          <a:stretch/>
        </p:blipFill>
        <p:spPr>
          <a:xfrm>
            <a:off x="263352" y="845714"/>
            <a:ext cx="4320480" cy="553561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367808" y="1116293"/>
            <a:ext cx="3528392" cy="116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 b="1">
                <a:solidFill>
                  <a:srgbClr val="660066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2pPr>
            <a:lvl3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3pPr>
            <a:lvl4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4pPr>
            <a:lvl5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5pPr>
            <a:lvl6pPr marL="15367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6pPr>
            <a:lvl7pPr marL="19939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7pPr>
            <a:lvl8pPr marL="24511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8pPr>
            <a:lvl9pPr marL="29083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9pPr>
          </a:lstStyle>
          <a:p>
            <a:pPr marL="342900" indent="-342900" algn="ctr">
              <a:buFont typeface="Symbol" panose="05050102010706020507" pitchFamily="18" charset="2"/>
              <a:buChar char="¬"/>
            </a:pPr>
            <a:r>
              <a:rPr lang="en-US" sz="2000" b="0" kern="0" dirty="0" smtClean="0">
                <a:solidFill>
                  <a:schemeClr val="accent2"/>
                </a:solidFill>
              </a:rPr>
              <a:t>Photonuclear production of </a:t>
            </a:r>
            <a:r>
              <a:rPr lang="en-US" sz="2000" b="0" kern="0" baseline="30000" dirty="0" smtClean="0">
                <a:solidFill>
                  <a:schemeClr val="accent2"/>
                </a:solidFill>
              </a:rPr>
              <a:t>99</a:t>
            </a:r>
            <a:r>
              <a:rPr lang="en-US" sz="2000" b="0" kern="0" dirty="0" smtClean="0">
                <a:solidFill>
                  <a:schemeClr val="accent2"/>
                </a:solidFill>
              </a:rPr>
              <a:t>Mo through </a:t>
            </a:r>
            <a:r>
              <a:rPr lang="en-US" sz="2000" b="0" kern="0" baseline="30000" dirty="0" smtClean="0">
                <a:solidFill>
                  <a:schemeClr val="accent2"/>
                </a:solidFill>
              </a:rPr>
              <a:t>100</a:t>
            </a:r>
            <a:r>
              <a:rPr lang="en-US" sz="2000" b="0" kern="0" dirty="0" smtClean="0">
                <a:solidFill>
                  <a:schemeClr val="accent2"/>
                </a:solidFill>
              </a:rPr>
              <a:t>Mo(</a:t>
            </a:r>
            <a:r>
              <a:rPr lang="en-US" sz="2000" b="0" kern="0" dirty="0" smtClean="0">
                <a:solidFill>
                  <a:schemeClr val="accent2"/>
                </a:solidFill>
                <a:sym typeface="Symbol" panose="05050102010706020507" pitchFamily="18" charset="2"/>
              </a:rPr>
              <a:t>,n) (lines </a:t>
            </a:r>
            <a:r>
              <a:rPr lang="en-US" sz="2000" b="0" kern="0" dirty="0" err="1" smtClean="0">
                <a:solidFill>
                  <a:schemeClr val="accent2"/>
                </a:solidFill>
                <a:sym typeface="Symbol" panose="05050102010706020507" pitchFamily="18" charset="2"/>
              </a:rPr>
              <a:t>Fluka</a:t>
            </a:r>
            <a:r>
              <a:rPr lang="en-US" sz="2000" b="0" kern="0" dirty="0" smtClean="0">
                <a:solidFill>
                  <a:schemeClr val="accent2"/>
                </a:solidFill>
                <a:sym typeface="Symbol" panose="05050102010706020507" pitchFamily="18" charset="2"/>
              </a:rPr>
              <a:t>, symbols </a:t>
            </a:r>
            <a:r>
              <a:rPr lang="en-US" sz="2000" b="0" kern="0" dirty="0" err="1" smtClean="0">
                <a:solidFill>
                  <a:schemeClr val="accent2"/>
                </a:solidFill>
                <a:sym typeface="Symbol" panose="05050102010706020507" pitchFamily="18" charset="2"/>
              </a:rPr>
              <a:t>exp.data</a:t>
            </a:r>
            <a:r>
              <a:rPr lang="en-US" sz="2000" b="0" kern="0" dirty="0" smtClean="0">
                <a:solidFill>
                  <a:schemeClr val="accent2"/>
                </a:solidFill>
                <a:sym typeface="Symbol" panose="05050102010706020507" pitchFamily="18" charset="2"/>
              </a:rPr>
              <a:t> from </a:t>
            </a:r>
            <a:r>
              <a:rPr lang="en-US" sz="2000" b="0" kern="0" dirty="0" err="1" smtClean="0">
                <a:solidFill>
                  <a:schemeClr val="accent2"/>
                </a:solidFill>
                <a:sym typeface="Symbol" panose="05050102010706020507" pitchFamily="18" charset="2"/>
              </a:rPr>
              <a:t>Exfor</a:t>
            </a:r>
            <a:r>
              <a:rPr lang="en-US" sz="2000" b="0" kern="0" dirty="0" smtClean="0">
                <a:solidFill>
                  <a:schemeClr val="accent2"/>
                </a:solidFill>
                <a:sym typeface="Symbol" panose="05050102010706020507" pitchFamily="18" charset="2"/>
              </a:rPr>
              <a:t>)</a:t>
            </a:r>
            <a:endParaRPr lang="en-US" sz="2000" b="0" kern="0" dirty="0">
              <a:solidFill>
                <a:schemeClr val="accent2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655840" y="2380235"/>
            <a:ext cx="3168352" cy="4505149"/>
          </a:xfrm>
          <a:prstGeom prst="rect">
            <a:avLst/>
          </a:prstGeom>
        </p:spPr>
        <p:txBody>
          <a:bodyPr/>
          <a:lstStyle>
            <a:lvl1pPr marL="341313" indent="-341313" algn="l" defTabSz="449263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charset="2"/>
              <a:buChar char=""/>
              <a:defRPr sz="2000">
                <a:solidFill>
                  <a:srgbClr val="40458C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lnSpc>
                <a:spcPct val="101000"/>
              </a:lnSpc>
              <a:spcBef>
                <a:spcPts val="4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>
                <a:solidFill>
                  <a:srgbClr val="40458C"/>
                </a:solidFill>
                <a:latin typeface="Comic Sans MS" panose="030F0702030302020204" pitchFamily="66" charset="0"/>
              </a:defRPr>
            </a:lvl2pPr>
            <a:lvl3pPr marL="1143000" indent="-228600" algn="l" defTabSz="449263" rtl="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6F89F7"/>
              </a:buClr>
              <a:buSzPct val="95000"/>
              <a:buFont typeface="Wingdings" charset="2"/>
              <a:buChar char=""/>
              <a:defRPr sz="1600">
                <a:solidFill>
                  <a:srgbClr val="40458C"/>
                </a:solidFill>
                <a:latin typeface="Comic Sans MS" panose="030F0702030302020204" pitchFamily="66" charset="0"/>
              </a:defRPr>
            </a:lvl3pPr>
            <a:lvl4pPr marL="1600200" indent="-228600" algn="l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5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4pPr>
            <a:lvl5pPr marL="2057400" indent="-228600" algn="l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5pPr>
            <a:lvl6pPr marL="25146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6pPr>
            <a:lvl7pPr marL="29718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7pPr>
            <a:lvl8pPr marL="34290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8pPr>
            <a:lvl9pPr marL="38862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en-US" altLang="en-US" kern="0" dirty="0" smtClean="0">
                <a:solidFill>
                  <a:srgbClr val="0099CC"/>
                </a:solidFill>
              </a:rPr>
              <a:t>Reaction: </a:t>
            </a:r>
            <a:r>
              <a:rPr lang="en-US" altLang="en-US" kern="0" baseline="30000" dirty="0" smtClean="0">
                <a:solidFill>
                  <a:srgbClr val="0099CC"/>
                </a:solidFill>
              </a:rPr>
              <a:t>208</a:t>
            </a:r>
            <a:r>
              <a:rPr lang="en-US" altLang="en-US" kern="0" dirty="0" smtClean="0">
                <a:solidFill>
                  <a:srgbClr val="0099CC"/>
                </a:solidFill>
              </a:rPr>
              <a:t>Pb(</a:t>
            </a:r>
            <a:r>
              <a:rPr lang="el-GR" altLang="en-US" kern="0" dirty="0">
                <a:solidFill>
                  <a:srgbClr val="0099C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en-US" kern="0" dirty="0" smtClean="0">
                <a:solidFill>
                  <a:srgbClr val="0099CC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kern="0" dirty="0" err="1" smtClean="0">
                <a:solidFill>
                  <a:srgbClr val="0099CC"/>
                </a:solidFill>
                <a:cs typeface="Times New Roman" panose="02020603050405020304" pitchFamily="18" charset="0"/>
              </a:rPr>
              <a:t>xn</a:t>
            </a:r>
            <a:r>
              <a:rPr lang="en-US" altLang="en-US" kern="0" dirty="0" smtClean="0">
                <a:solidFill>
                  <a:srgbClr val="0099CC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kern="0" dirty="0" smtClean="0">
                <a:solidFill>
                  <a:srgbClr val="0099C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en-US" kern="0" dirty="0" smtClean="0">
                <a:solidFill>
                  <a:srgbClr val="0099CC"/>
                </a:solidFill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en-US" altLang="en-US" kern="0" dirty="0" smtClean="0">
                <a:solidFill>
                  <a:srgbClr val="0099CC"/>
                </a:solidFill>
                <a:sym typeface="Symbol" panose="05050102010706020507" pitchFamily="18" charset="2"/>
              </a:rPr>
              <a:t>20E</a:t>
            </a:r>
            <a:r>
              <a:rPr lang="el-GR" altLang="en-US" kern="0" dirty="0">
                <a:solidFill>
                  <a:srgbClr val="0099C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en-US" kern="0" dirty="0" smtClean="0">
                <a:solidFill>
                  <a:srgbClr val="0099CC"/>
                </a:solidFill>
                <a:sym typeface="Symbol" panose="05050102010706020507" pitchFamily="18" charset="2"/>
              </a:rPr>
              <a:t> 140 MeV</a:t>
            </a:r>
            <a:endParaRPr lang="en-US" altLang="en-US" kern="0" dirty="0" smtClean="0">
              <a:solidFill>
                <a:srgbClr val="0099CC"/>
              </a:solidFill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en-US" altLang="en-US" kern="0" dirty="0" smtClean="0">
                <a:solidFill>
                  <a:srgbClr val="0099CC"/>
                </a:solidFill>
                <a:sym typeface="Symbol" panose="05050102010706020507" pitchFamily="18" charset="2"/>
              </a:rPr>
              <a:t></a:t>
            </a:r>
            <a:r>
              <a:rPr lang="en-US" altLang="en-US" kern="0" dirty="0" smtClean="0">
                <a:solidFill>
                  <a:srgbClr val="0099CC"/>
                </a:solidFill>
              </a:rPr>
              <a:t> for multiple neutron emission as a function of </a:t>
            </a:r>
            <a:r>
              <a:rPr lang="en-US" altLang="en-US" kern="0" dirty="0" smtClean="0">
                <a:solidFill>
                  <a:srgbClr val="0099CC"/>
                </a:solidFill>
                <a:sym typeface="Symbol" panose="05050102010706020507" pitchFamily="18" charset="2"/>
              </a:rPr>
              <a:t></a:t>
            </a:r>
            <a:r>
              <a:rPr lang="en-US" altLang="en-US" kern="0" dirty="0" smtClean="0">
                <a:solidFill>
                  <a:srgbClr val="0099CC"/>
                </a:solidFill>
              </a:rPr>
              <a:t> energy</a:t>
            </a:r>
          </a:p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en-US" altLang="en-US" kern="0" dirty="0" smtClean="0">
                <a:solidFill>
                  <a:srgbClr val="0099CC"/>
                </a:solidFill>
              </a:rPr>
              <a:t>Different colors refer to neutron multiplicity </a:t>
            </a:r>
            <a:r>
              <a:rPr lang="en-US" altLang="en-US" kern="0" dirty="0" smtClean="0">
                <a:solidFill>
                  <a:srgbClr val="0099CC"/>
                </a:solidFill>
                <a:sym typeface="Symbol" panose="05050102010706020507" pitchFamily="18" charset="2"/>
              </a:rPr>
              <a:t> </a:t>
            </a:r>
            <a:r>
              <a:rPr lang="en-US" altLang="en-US" i="1" kern="0" dirty="0" smtClean="0">
                <a:solidFill>
                  <a:srgbClr val="0099CC"/>
                </a:solidFill>
                <a:sym typeface="Symbol" panose="05050102010706020507" pitchFamily="18" charset="2"/>
              </a:rPr>
              <a:t>n , </a:t>
            </a:r>
            <a:r>
              <a:rPr lang="en-US" altLang="en-US" kern="0" dirty="0" smtClean="0">
                <a:solidFill>
                  <a:srgbClr val="0099CC"/>
                </a:solidFill>
                <a:sym typeface="Symbol" panose="05050102010706020507" pitchFamily="18" charset="2"/>
              </a:rPr>
              <a:t>with 2</a:t>
            </a:r>
            <a:r>
              <a:rPr lang="en-US" altLang="en-US" i="1" kern="0" dirty="0" smtClean="0">
                <a:solidFill>
                  <a:srgbClr val="0099CC"/>
                </a:solidFill>
                <a:sym typeface="Symbol" panose="05050102010706020507" pitchFamily="18" charset="2"/>
              </a:rPr>
              <a:t>n</a:t>
            </a:r>
            <a:r>
              <a:rPr lang="en-US" altLang="en-US" kern="0" dirty="0" smtClean="0">
                <a:solidFill>
                  <a:srgbClr val="0099CC"/>
                </a:solidFill>
                <a:sym typeface="Symbol" panose="05050102010706020507" pitchFamily="18" charset="2"/>
              </a:rPr>
              <a:t>8</a:t>
            </a:r>
          </a:p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en-US" altLang="en-US" kern="0" dirty="0" smtClean="0">
                <a:solidFill>
                  <a:srgbClr val="0099CC"/>
                </a:solidFill>
                <a:sym typeface="Symbol" panose="05050102010706020507" pitchFamily="18" charset="2"/>
              </a:rPr>
              <a:t>Symbols: </a:t>
            </a:r>
            <a:r>
              <a:rPr lang="en-US" altLang="en-US" kern="0" dirty="0" err="1" smtClean="0">
                <a:solidFill>
                  <a:srgbClr val="0099CC"/>
                </a:solidFill>
                <a:sym typeface="Symbol" panose="05050102010706020507" pitchFamily="18" charset="2"/>
              </a:rPr>
              <a:t>exp</a:t>
            </a:r>
            <a:r>
              <a:rPr lang="en-US" altLang="en-US" kern="0" dirty="0" smtClean="0">
                <a:solidFill>
                  <a:srgbClr val="0099CC"/>
                </a:solidFill>
                <a:sym typeface="Symbol" panose="05050102010706020507" pitchFamily="18" charset="2"/>
              </a:rPr>
              <a:t> data</a:t>
            </a:r>
          </a:p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en-US" altLang="en-US" sz="1800" kern="0" dirty="0" smtClean="0">
                <a:solidFill>
                  <a:srgbClr val="0099CC"/>
                </a:solidFill>
                <a:sym typeface="Symbol" panose="05050102010706020507" pitchFamily="18" charset="2"/>
              </a:rPr>
              <a:t> </a:t>
            </a:r>
            <a:r>
              <a:rPr lang="en-US" altLang="en-US" sz="1600" kern="0" dirty="0" smtClean="0">
                <a:solidFill>
                  <a:srgbClr val="0099CC"/>
                </a:solidFill>
                <a:sym typeface="Symbol" panose="05050102010706020507" pitchFamily="18" charset="2"/>
              </a:rPr>
              <a:t>(NPA367, 237 (1981) ;</a:t>
            </a:r>
          </a:p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en-US" altLang="en-US" sz="1600" kern="0" dirty="0" smtClean="0">
                <a:solidFill>
                  <a:srgbClr val="0099CC"/>
                </a:solidFill>
                <a:sym typeface="Symbol" panose="05050102010706020507" pitchFamily="18" charset="2"/>
              </a:rPr>
              <a:t>  NPA390, 221 (1982) )</a:t>
            </a:r>
          </a:p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en-US" altLang="en-US" kern="0" dirty="0" smtClean="0">
                <a:solidFill>
                  <a:srgbClr val="0099CC"/>
                </a:solidFill>
                <a:sym typeface="Symbol" panose="05050102010706020507" pitchFamily="18" charset="2"/>
              </a:rPr>
              <a:t>Lines: FLUKA</a:t>
            </a:r>
            <a:endParaRPr lang="en-US" altLang="en-US" kern="0" dirty="0">
              <a:solidFill>
                <a:srgbClr val="0099CC"/>
              </a:solidFill>
              <a:sym typeface="Symbol" panose="05050102010706020507" pitchFamily="18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t="650" r="13318" b="4851"/>
          <a:stretch/>
        </p:blipFill>
        <p:spPr>
          <a:xfrm>
            <a:off x="7707378" y="188640"/>
            <a:ext cx="4365285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r="16400" b="2750"/>
          <a:stretch/>
        </p:blipFill>
        <p:spPr>
          <a:xfrm>
            <a:off x="6888088" y="2102102"/>
            <a:ext cx="3661505" cy="3862943"/>
          </a:xfrm>
          <a:prstGeom prst="rect">
            <a:avLst/>
          </a:prstGeom>
        </p:spPr>
      </p:pic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2286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it-IT" sz="2000" i="1">
              <a:solidFill>
                <a:schemeClr val="tx2"/>
              </a:solidFill>
            </a:endParaRPr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434615" y="186062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3200" b="1" dirty="0">
                <a:solidFill>
                  <a:schemeClr val="tx2"/>
                </a:solidFill>
              </a:rPr>
              <a:t>Electromagnetic </a:t>
            </a:r>
            <a:r>
              <a:rPr lang="en-US" sz="3200" b="1" dirty="0" smtClean="0">
                <a:solidFill>
                  <a:schemeClr val="tx2"/>
                </a:solidFill>
              </a:rPr>
              <a:t>dissociation*</a:t>
            </a:r>
            <a:endParaRPr lang="en-US" sz="3200" b="1" i="1" dirty="0">
              <a:solidFill>
                <a:srgbClr val="0000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856133" y="6400799"/>
            <a:ext cx="3223684" cy="394319"/>
          </a:xfrm>
        </p:spPr>
        <p:txBody>
          <a:bodyPr/>
          <a:lstStyle/>
          <a:p>
            <a:fld id="{7726C4FE-0E34-4116-A853-4BED25F0E72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-4480" r="1039"/>
          <a:stretch/>
        </p:blipFill>
        <p:spPr>
          <a:xfrm>
            <a:off x="9348944" y="116632"/>
            <a:ext cx="2579704" cy="1872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8009" y="260648"/>
            <a:ext cx="345638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Very peripheral collisions</a:t>
            </a:r>
          </a:p>
          <a:p>
            <a:pPr marL="342900" indent="-342900" algn="l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Break-up of one of the colliding nuclei in the electromagnetic field of the other nucleus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</a:rPr>
              <a:t>Alfredo Ferrari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8162" y="6424599"/>
            <a:ext cx="5281084" cy="304800"/>
          </a:xfrm>
        </p:spPr>
        <p:txBody>
          <a:bodyPr/>
          <a:lstStyle/>
          <a:p>
            <a:r>
              <a:rPr lang="en-US" smtClean="0">
                <a:solidFill>
                  <a:srgbClr val="40458C"/>
                </a:solidFill>
              </a:rPr>
              <a:t>CFNS Workshop, April 26th 2021</a:t>
            </a:r>
            <a:endParaRPr lang="en-US" dirty="0">
              <a:solidFill>
                <a:srgbClr val="40458C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10128448" y="2492896"/>
            <a:ext cx="0" cy="18002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arrow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240016" y="5879013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Total EMD, 1 n, 2 n, </a:t>
            </a:r>
            <a:r>
              <a:rPr lang="en-GB" dirty="0"/>
              <a:t>and nuclear cross </a:t>
            </a:r>
            <a:r>
              <a:rPr lang="en-GB" dirty="0" smtClean="0"/>
              <a:t>sections </a:t>
            </a:r>
            <a:r>
              <a:rPr lang="en-GB" dirty="0"/>
              <a:t>as a function of the effective </a:t>
            </a:r>
            <a:r>
              <a:rPr lang="en-GB" dirty="0">
                <a:sym typeface="Symbol"/>
              </a:rPr>
              <a:t> factor</a:t>
            </a:r>
            <a:endParaRPr lang="en-GB" dirty="0"/>
          </a:p>
        </p:txBody>
      </p:sp>
      <p:sp>
        <p:nvSpPr>
          <p:cNvPr id="17" name="Line Callout 1 16"/>
          <p:cNvSpPr/>
          <p:nvPr/>
        </p:nvSpPr>
        <p:spPr bwMode="auto">
          <a:xfrm>
            <a:off x="10704512" y="3091897"/>
            <a:ext cx="1080120" cy="923330"/>
          </a:xfrm>
          <a:prstGeom prst="borderCallout1">
            <a:avLst>
              <a:gd name="adj1" fmla="val 45724"/>
              <a:gd name="adj2" fmla="val -3514"/>
              <a:gd name="adj3" fmla="val 56119"/>
              <a:gd name="adj4" fmla="val -48243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FF0000"/>
                </a:solidFill>
                <a:sym typeface="Symbol"/>
              </a:rPr>
              <a:t>Alice:</a:t>
            </a:r>
          </a:p>
          <a:p>
            <a:r>
              <a:rPr lang="en-GB" dirty="0">
                <a:solidFill>
                  <a:srgbClr val="FF0000"/>
                </a:solidFill>
                <a:sym typeface="Symbol"/>
              </a:rPr>
              <a:t></a:t>
            </a:r>
            <a:r>
              <a:rPr lang="en-GB" dirty="0" err="1">
                <a:solidFill>
                  <a:srgbClr val="FF0000"/>
                </a:solidFill>
                <a:sym typeface="Symbol"/>
              </a:rPr>
              <a:t>s</a:t>
            </a:r>
            <a:r>
              <a:rPr lang="en-GB" baseline="-25000" dirty="0" err="1">
                <a:solidFill>
                  <a:srgbClr val="FF0000"/>
                </a:solidFill>
                <a:sym typeface="Symbol"/>
              </a:rPr>
              <a:t>nn</a:t>
            </a:r>
            <a:r>
              <a:rPr lang="en-GB" dirty="0">
                <a:solidFill>
                  <a:srgbClr val="FF0000"/>
                </a:solidFill>
                <a:sym typeface="Symbol"/>
              </a:rPr>
              <a:t>=2.8 </a:t>
            </a:r>
            <a:r>
              <a:rPr lang="en-GB" dirty="0" err="1">
                <a:solidFill>
                  <a:srgbClr val="FF0000"/>
                </a:solidFill>
                <a:sym typeface="Symbol"/>
              </a:rPr>
              <a:t>TeV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5560" y="5879013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charge changing cross section as a function of atomic mass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841" y="3269101"/>
            <a:ext cx="2247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Symbols: exp. </a:t>
            </a:r>
            <a:r>
              <a:rPr lang="en-US" dirty="0" smtClean="0"/>
              <a:t>data</a:t>
            </a:r>
            <a:endParaRPr lang="en-US" dirty="0"/>
          </a:p>
          <a:p>
            <a:pPr algn="l"/>
            <a:r>
              <a:rPr lang="en-US" dirty="0"/>
              <a:t>Lines: </a:t>
            </a:r>
            <a:r>
              <a:rPr lang="en-US" dirty="0" err="1" smtClean="0"/>
              <a:t>Fluka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79376" y="1063168"/>
            <a:ext cx="6048672" cy="1357720"/>
          </a:xfrm>
          <a:prstGeom prst="rect">
            <a:avLst/>
          </a:prstGeom>
        </p:spPr>
        <p:txBody>
          <a:bodyPr/>
          <a:lstStyle>
            <a:lvl1pPr marL="341313" indent="-341313" algn="l" defTabSz="449263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charset="2"/>
              <a:buChar char=""/>
              <a:defRPr sz="2000">
                <a:solidFill>
                  <a:srgbClr val="40458C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lnSpc>
                <a:spcPct val="101000"/>
              </a:lnSpc>
              <a:spcBef>
                <a:spcPts val="4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>
                <a:solidFill>
                  <a:srgbClr val="40458C"/>
                </a:solidFill>
                <a:latin typeface="Comic Sans MS" panose="030F0702030302020204" pitchFamily="66" charset="0"/>
              </a:defRPr>
            </a:lvl2pPr>
            <a:lvl3pPr marL="1143000" indent="-228600" algn="l" defTabSz="449263" rtl="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6F89F7"/>
              </a:buClr>
              <a:buSzPct val="95000"/>
              <a:buFont typeface="Wingdings" charset="2"/>
              <a:buChar char=""/>
              <a:defRPr sz="1600">
                <a:solidFill>
                  <a:srgbClr val="40458C"/>
                </a:solidFill>
                <a:latin typeface="Comic Sans MS" panose="030F0702030302020204" pitchFamily="66" charset="0"/>
              </a:defRPr>
            </a:lvl3pPr>
            <a:lvl4pPr marL="1600200" indent="-228600" algn="l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5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4pPr>
            <a:lvl5pPr marL="2057400" indent="-228600" algn="l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5pPr>
            <a:lvl6pPr marL="25146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6pPr>
            <a:lvl7pPr marL="29718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7pPr>
            <a:lvl8pPr marL="34290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8pPr>
            <a:lvl9pPr marL="38862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GB" sz="1800" kern="0" dirty="0" smtClean="0"/>
              <a:t>… nuclear and, mostly, </a:t>
            </a:r>
            <a:r>
              <a:rPr lang="en-GB" sz="1800" b="1" kern="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ElectroMagneticDissociation</a:t>
            </a:r>
            <a:r>
              <a:rPr lang="en-GB" sz="1800" b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800" kern="0" dirty="0" smtClean="0"/>
              <a:t>collisions on LHC machine elements or at IP’s produce a </a:t>
            </a:r>
            <a:r>
              <a:rPr lang="en-GB" sz="1800" b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variety</a:t>
            </a:r>
            <a:r>
              <a:rPr lang="en-GB" sz="1800" kern="0" dirty="0" smtClean="0"/>
              <a:t> of (excited), possibly radioactive, </a:t>
            </a:r>
            <a:r>
              <a:rPr lang="en-GB" sz="1800" b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fragments </a:t>
            </a:r>
            <a:r>
              <a:rPr lang="en-GB" sz="1800" b="1" i="1" kern="0" dirty="0" smtClean="0">
                <a:solidFill>
                  <a:schemeClr val="accent6">
                    <a:lumMod val="75000"/>
                  </a:schemeClr>
                </a:solidFill>
              </a:rPr>
              <a:t>in flight</a:t>
            </a:r>
            <a:endParaRPr lang="en-GB" sz="1800" b="1" i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20" y="1948675"/>
            <a:ext cx="4149080" cy="414908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458009" y="2342294"/>
            <a:ext cx="20914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 err="1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Pb</a:t>
            </a:r>
            <a:r>
              <a:rPr lang="en-GB" sz="1300" dirty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ions on various targets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940" y="4668039"/>
            <a:ext cx="2089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</a:rPr>
              <a:t>*PRSTAB17 021006</a:t>
            </a:r>
            <a:endParaRPr lang="en-US" sz="1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8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39" y="260648"/>
            <a:ext cx="10361084" cy="639763"/>
          </a:xfrm>
        </p:spPr>
        <p:txBody>
          <a:bodyPr/>
          <a:lstStyle/>
          <a:p>
            <a:r>
              <a:rPr lang="en-GB" dirty="0" smtClean="0"/>
              <a:t>(Anti)Neutrinos in FLUKA: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7" y="900410"/>
            <a:ext cx="8136904" cy="569694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b="1" dirty="0" smtClean="0">
                <a:solidFill>
                  <a:schemeClr val="bg2">
                    <a:lumMod val="50000"/>
                  </a:schemeClr>
                </a:solidFill>
                <a:sym typeface="Symbol" panose="05050102010706020507" pitchFamily="18" charset="2"/>
              </a:rPr>
              <a:t>N </a:t>
            </a:r>
            <a:r>
              <a:rPr lang="en-GB" b="1" dirty="0" err="1" smtClean="0">
                <a:solidFill>
                  <a:schemeClr val="bg2">
                    <a:lumMod val="50000"/>
                  </a:schemeClr>
                </a:solidFill>
              </a:rPr>
              <a:t>QuasiElastic</a:t>
            </a:r>
            <a:r>
              <a:rPr lang="en-GB" b="1" dirty="0" smtClean="0">
                <a:solidFill>
                  <a:schemeClr val="bg2">
                    <a:lumMod val="50000"/>
                  </a:schemeClr>
                </a:solidFill>
              </a:rPr>
              <a:t> (from ~0.1 GeV upward):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buClr>
                <a:schemeClr val="accent2"/>
              </a:buClr>
              <a:buSzPct val="70000"/>
              <a:buFont typeface="Wingdings" panose="05000000000000000000" pitchFamily="2" charset="2"/>
              <a:buChar char=""/>
            </a:pPr>
            <a:r>
              <a:rPr lang="en-GB" sz="2000" dirty="0"/>
              <a:t>Following Llewellyn Smith  </a:t>
            </a:r>
            <a:r>
              <a:rPr lang="en-GB" sz="2000" dirty="0" smtClean="0"/>
              <a:t>formulation</a:t>
            </a:r>
            <a:endParaRPr lang="en-GB" sz="2000" dirty="0"/>
          </a:p>
          <a:p>
            <a:pPr lvl="1">
              <a:buClr>
                <a:schemeClr val="accent2"/>
              </a:buClr>
              <a:buSzPct val="70000"/>
              <a:buFont typeface="Wingdings" panose="05000000000000000000" pitchFamily="2" charset="2"/>
              <a:buChar char=""/>
            </a:pPr>
            <a:r>
              <a:rPr lang="en-GB" sz="2000" dirty="0"/>
              <a:t>Lepton masses accounted for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  <a:sym typeface="Symbol" panose="05050102010706020507" pitchFamily="18" charset="2"/>
              </a:rPr>
              <a:t>N </a:t>
            </a:r>
            <a:r>
              <a:rPr lang="en-GB" b="1" dirty="0" smtClean="0">
                <a:solidFill>
                  <a:schemeClr val="bg2">
                    <a:lumMod val="50000"/>
                  </a:schemeClr>
                </a:solidFill>
              </a:rPr>
              <a:t>Resonance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production</a:t>
            </a:r>
          </a:p>
          <a:p>
            <a:pPr lvl="1">
              <a:buClr>
                <a:schemeClr val="accent2"/>
              </a:buClr>
              <a:buSzPct val="70000"/>
              <a:buFont typeface="Wingdings" panose="05000000000000000000" pitchFamily="2" charset="2"/>
              <a:buChar char=""/>
            </a:pPr>
            <a:r>
              <a:rPr lang="en-US" altLang="en-US" sz="2000" dirty="0"/>
              <a:t>From Rein-Sehgal formulation</a:t>
            </a:r>
          </a:p>
          <a:p>
            <a:pPr lvl="1">
              <a:buClr>
                <a:schemeClr val="accent2"/>
              </a:buClr>
              <a:buSzPct val="70000"/>
              <a:buFont typeface="Wingdings" panose="05000000000000000000" pitchFamily="2" charset="2"/>
              <a:buChar char=""/>
            </a:pPr>
            <a:r>
              <a:rPr lang="en-US" altLang="en-US" sz="2000" dirty="0"/>
              <a:t>Keep only </a:t>
            </a:r>
            <a:r>
              <a:rPr lang="el-GR" altLang="en-US" sz="2000" dirty="0"/>
              <a:t>Δ</a:t>
            </a:r>
            <a:r>
              <a:rPr lang="en-US" altLang="en-US" sz="2000" dirty="0"/>
              <a:t> production</a:t>
            </a:r>
          </a:p>
          <a:p>
            <a:pPr lvl="1">
              <a:buClr>
                <a:schemeClr val="accent2"/>
              </a:buClr>
              <a:buSzPct val="70000"/>
              <a:buFont typeface="Wingdings" panose="05000000000000000000" pitchFamily="2" charset="2"/>
              <a:buChar char=""/>
            </a:pPr>
            <a:r>
              <a:rPr lang="en-US" altLang="en-US" sz="2000" dirty="0" smtClean="0"/>
              <a:t>Non-resonant </a:t>
            </a:r>
            <a:r>
              <a:rPr lang="en-US" altLang="en-US" sz="2000" dirty="0"/>
              <a:t>background </a:t>
            </a:r>
            <a:r>
              <a:rPr lang="en-US" altLang="en-US" sz="2000" dirty="0" smtClean="0"/>
              <a:t>term from DIS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44072" y="226586"/>
            <a:ext cx="5298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dirty="0">
                <a:solidFill>
                  <a:srgbClr val="010103"/>
                </a:solidFill>
              </a:rPr>
              <a:t>Acta </a:t>
            </a:r>
            <a:r>
              <a:rPr lang="fr-FR" sz="2000" dirty="0" err="1">
                <a:solidFill>
                  <a:srgbClr val="010103"/>
                </a:solidFill>
              </a:rPr>
              <a:t>Phys.Polon</a:t>
            </a:r>
            <a:r>
              <a:rPr lang="fr-FR" sz="2000" dirty="0">
                <a:solidFill>
                  <a:srgbClr val="010103"/>
                </a:solidFill>
              </a:rPr>
              <a:t>. B40 (2009) 2491-2505</a:t>
            </a:r>
          </a:p>
          <a:p>
            <a:pPr algn="l"/>
            <a:r>
              <a:rPr lang="en-GB" sz="2000" dirty="0">
                <a:solidFill>
                  <a:srgbClr val="010103"/>
                </a:solidFill>
              </a:rPr>
              <a:t>CERN-Proceedings-2010-001 pp.387-394.</a:t>
            </a:r>
            <a:endParaRPr lang="en-GB" sz="2000" dirty="0" smtClean="0">
              <a:solidFill>
                <a:srgbClr val="010103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7160" y="3389393"/>
            <a:ext cx="633670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charset="2"/>
              <a:buChar char=""/>
              <a:defRPr sz="2000">
                <a:solidFill>
                  <a:srgbClr val="40458C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lnSpc>
                <a:spcPct val="101000"/>
              </a:lnSpc>
              <a:spcBef>
                <a:spcPts val="4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>
                <a:solidFill>
                  <a:srgbClr val="40458C"/>
                </a:solidFill>
                <a:latin typeface="Comic Sans MS" panose="030F0702030302020204" pitchFamily="66" charset="0"/>
              </a:defRPr>
            </a:lvl2pPr>
            <a:lvl3pPr marL="1143000" indent="-228600" algn="l" defTabSz="449263" rtl="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6F89F7"/>
              </a:buClr>
              <a:buSzPct val="95000"/>
              <a:buFont typeface="Wingdings" charset="2"/>
              <a:buChar char=""/>
              <a:defRPr sz="1600">
                <a:solidFill>
                  <a:srgbClr val="40458C"/>
                </a:solidFill>
                <a:latin typeface="Comic Sans MS" panose="030F0702030302020204" pitchFamily="66" charset="0"/>
              </a:defRPr>
            </a:lvl3pPr>
            <a:lvl4pPr marL="1600200" indent="-228600" algn="l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5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4pPr>
            <a:lvl5pPr marL="2057400" indent="-228600" algn="l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5pPr>
            <a:lvl6pPr marL="25146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6pPr>
            <a:lvl7pPr marL="29718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7pPr>
            <a:lvl8pPr marL="34290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8pPr>
            <a:lvl9pPr marL="38862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b="1" kern="0" dirty="0" smtClean="0">
              <a:solidFill>
                <a:schemeClr val="bg2">
                  <a:lumMod val="50000"/>
                </a:schemeClr>
              </a:solidFill>
              <a:sym typeface="Symbol" panose="05050102010706020507" pitchFamily="18" charset="2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b="1" kern="0" dirty="0" smtClean="0">
                <a:solidFill>
                  <a:schemeClr val="bg2">
                    <a:lumMod val="50000"/>
                  </a:schemeClr>
                </a:solidFill>
                <a:sym typeface="Symbol" panose="05050102010706020507" pitchFamily="18" charset="2"/>
              </a:rPr>
              <a:t>N </a:t>
            </a:r>
            <a:r>
              <a:rPr lang="en-GB" b="1" kern="0" dirty="0" smtClean="0">
                <a:solidFill>
                  <a:schemeClr val="bg2">
                    <a:lumMod val="50000"/>
                  </a:schemeClr>
                </a:solidFill>
              </a:rPr>
              <a:t>Deep Inelastic Scattering</a:t>
            </a:r>
          </a:p>
          <a:p>
            <a:pPr lvl="1">
              <a:buSzPct val="70000"/>
              <a:buFont typeface="Wingdings" panose="05000000000000000000" pitchFamily="2" charset="2"/>
              <a:buChar char=""/>
            </a:pPr>
            <a:r>
              <a:rPr lang="en-US" altLang="en-US" sz="2000" kern="0" dirty="0" err="1" smtClean="0"/>
              <a:t>NunDIS</a:t>
            </a:r>
            <a:r>
              <a:rPr lang="en-US" altLang="en-US" sz="2000" kern="0" dirty="0" smtClean="0"/>
              <a:t> model (developed ad hoc for FLUKA)</a:t>
            </a:r>
          </a:p>
          <a:p>
            <a:pPr lvl="1">
              <a:buSzPct val="70000"/>
              <a:buFont typeface="Wingdings" panose="05000000000000000000" pitchFamily="2" charset="2"/>
              <a:buChar char=""/>
            </a:pPr>
            <a:r>
              <a:rPr lang="en-US" altLang="en-US" sz="2000" kern="0" dirty="0" smtClean="0"/>
              <a:t>Chains from </a:t>
            </a:r>
            <a:r>
              <a:rPr lang="en-US" sz="2000" kern="0" dirty="0" smtClean="0">
                <a:sym typeface="Symbol" panose="05050102010706020507" pitchFamily="18" charset="2"/>
              </a:rPr>
              <a:t>N DIS: </a:t>
            </a:r>
            <a:r>
              <a:rPr lang="en-US" sz="2000" kern="0" dirty="0">
                <a:sym typeface="Symbol" panose="05050102010706020507" pitchFamily="18" charset="2"/>
              </a:rPr>
              <a:t> FLUKA </a:t>
            </a:r>
            <a:r>
              <a:rPr lang="en-US" sz="2000" kern="0" dirty="0" err="1">
                <a:sym typeface="Symbol" panose="05050102010706020507" pitchFamily="18" charset="2"/>
              </a:rPr>
              <a:t>hadronization</a:t>
            </a:r>
            <a:endParaRPr lang="en-GB" sz="2000" kern="0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b="1" kern="0" dirty="0" smtClean="0">
                <a:solidFill>
                  <a:schemeClr val="bg2">
                    <a:lumMod val="50000"/>
                  </a:schemeClr>
                </a:solidFill>
                <a:sym typeface="Symbol" panose="05050102010706020507" pitchFamily="18" charset="2"/>
              </a:rPr>
              <a:t>N interactions</a:t>
            </a:r>
            <a:r>
              <a:rPr lang="en-GB" kern="0" dirty="0" smtClean="0">
                <a:sym typeface="Symbol" panose="05050102010706020507" pitchFamily="18" charset="2"/>
              </a:rPr>
              <a:t> e</a:t>
            </a:r>
            <a:r>
              <a:rPr lang="en-GB" kern="0" dirty="0" smtClean="0"/>
              <a:t>mbedded in PEANUT for </a:t>
            </a:r>
            <a:r>
              <a:rPr lang="en-GB" b="1" kern="0" dirty="0" smtClean="0">
                <a:solidFill>
                  <a:schemeClr val="bg2">
                    <a:lumMod val="50000"/>
                  </a:schemeClr>
                </a:solidFill>
                <a:sym typeface="Symbol" panose="05050102010706020507" pitchFamily="18" charset="2"/>
              </a:rPr>
              <a:t>A </a:t>
            </a:r>
            <a:r>
              <a:rPr lang="en-GB" kern="0" dirty="0" smtClean="0"/>
              <a:t>(Initial State and Final State effects)</a:t>
            </a:r>
          </a:p>
        </p:txBody>
      </p:sp>
      <p:sp>
        <p:nvSpPr>
          <p:cNvPr id="94" name="Text Box 84"/>
          <p:cNvSpPr txBox="1">
            <a:spLocks noChangeArrowheads="1"/>
          </p:cNvSpPr>
          <p:nvPr/>
        </p:nvSpPr>
        <p:spPr bwMode="auto">
          <a:xfrm>
            <a:off x="9879504" y="4749963"/>
            <a:ext cx="1752751" cy="40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sv-SE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Hadronization 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5" name="Group 94"/>
          <p:cNvGrpSpPr>
            <a:grpSpLocks noChangeAspect="1"/>
          </p:cNvGrpSpPr>
          <p:nvPr/>
        </p:nvGrpSpPr>
        <p:grpSpPr>
          <a:xfrm>
            <a:off x="6584319" y="1124744"/>
            <a:ext cx="5047936" cy="3383280"/>
            <a:chOff x="3462605" y="1911770"/>
            <a:chExt cx="6017461" cy="4033084"/>
          </a:xfrm>
        </p:grpSpPr>
        <p:grpSp>
          <p:nvGrpSpPr>
            <p:cNvPr id="96" name="Group 95"/>
            <p:cNvGrpSpPr/>
            <p:nvPr/>
          </p:nvGrpSpPr>
          <p:grpSpPr>
            <a:xfrm>
              <a:off x="3462605" y="1911770"/>
              <a:ext cx="6017461" cy="4033084"/>
              <a:chOff x="3463479" y="1911770"/>
              <a:chExt cx="6017461" cy="4033084"/>
            </a:xfrm>
          </p:grpSpPr>
          <p:grpSp>
            <p:nvGrpSpPr>
              <p:cNvPr id="98" name="Group 97"/>
              <p:cNvGrpSpPr>
                <a:grpSpLocks/>
              </p:cNvGrpSpPr>
              <p:nvPr/>
            </p:nvGrpSpPr>
            <p:grpSpPr bwMode="auto">
              <a:xfrm>
                <a:off x="5602024" y="4317280"/>
                <a:ext cx="566738" cy="493713"/>
                <a:chOff x="2609" y="2712"/>
                <a:chExt cx="357" cy="311"/>
              </a:xfrm>
            </p:grpSpPr>
            <p:grpSp>
              <p:nvGrpSpPr>
                <p:cNvPr id="199" name="Group 198"/>
                <p:cNvGrpSpPr>
                  <a:grpSpLocks/>
                </p:cNvGrpSpPr>
                <p:nvPr/>
              </p:nvGrpSpPr>
              <p:grpSpPr bwMode="auto">
                <a:xfrm rot="-1254445">
                  <a:off x="2609" y="2712"/>
                  <a:ext cx="344" cy="311"/>
                  <a:chOff x="2220" y="2492"/>
                  <a:chExt cx="382" cy="313"/>
                </a:xfrm>
              </p:grpSpPr>
              <p:sp>
                <p:nvSpPr>
                  <p:cNvPr id="201" name="Freeform 200"/>
                  <p:cNvSpPr>
                    <a:spLocks/>
                  </p:cNvSpPr>
                  <p:nvPr/>
                </p:nvSpPr>
                <p:spPr bwMode="auto">
                  <a:xfrm>
                    <a:off x="2382" y="2492"/>
                    <a:ext cx="220" cy="179"/>
                  </a:xfrm>
                  <a:custGeom>
                    <a:avLst/>
                    <a:gdLst>
                      <a:gd name="T0" fmla="*/ 0 w 220"/>
                      <a:gd name="T1" fmla="*/ 164 h 179"/>
                      <a:gd name="T2" fmla="*/ 34 w 220"/>
                      <a:gd name="T3" fmla="*/ 174 h 179"/>
                      <a:gd name="T4" fmla="*/ 78 w 220"/>
                      <a:gd name="T5" fmla="*/ 160 h 179"/>
                      <a:gd name="T6" fmla="*/ 74 w 220"/>
                      <a:gd name="T7" fmla="*/ 118 h 179"/>
                      <a:gd name="T8" fmla="*/ 50 w 220"/>
                      <a:gd name="T9" fmla="*/ 98 h 179"/>
                      <a:gd name="T10" fmla="*/ 34 w 220"/>
                      <a:gd name="T11" fmla="*/ 106 h 179"/>
                      <a:gd name="T12" fmla="*/ 40 w 220"/>
                      <a:gd name="T13" fmla="*/ 130 h 179"/>
                      <a:gd name="T14" fmla="*/ 52 w 220"/>
                      <a:gd name="T15" fmla="*/ 138 h 179"/>
                      <a:gd name="T16" fmla="*/ 110 w 220"/>
                      <a:gd name="T17" fmla="*/ 126 h 179"/>
                      <a:gd name="T18" fmla="*/ 132 w 220"/>
                      <a:gd name="T19" fmla="*/ 114 h 179"/>
                      <a:gd name="T20" fmla="*/ 122 w 220"/>
                      <a:gd name="T21" fmla="*/ 68 h 179"/>
                      <a:gd name="T22" fmla="*/ 100 w 220"/>
                      <a:gd name="T23" fmla="*/ 50 h 179"/>
                      <a:gd name="T24" fmla="*/ 84 w 220"/>
                      <a:gd name="T25" fmla="*/ 74 h 179"/>
                      <a:gd name="T26" fmla="*/ 104 w 220"/>
                      <a:gd name="T27" fmla="*/ 88 h 179"/>
                      <a:gd name="T28" fmla="*/ 160 w 220"/>
                      <a:gd name="T29" fmla="*/ 86 h 179"/>
                      <a:gd name="T30" fmla="*/ 178 w 220"/>
                      <a:gd name="T31" fmla="*/ 78 h 179"/>
                      <a:gd name="T32" fmla="*/ 188 w 220"/>
                      <a:gd name="T33" fmla="*/ 58 h 179"/>
                      <a:gd name="T34" fmla="*/ 162 w 220"/>
                      <a:gd name="T35" fmla="*/ 0 h 179"/>
                      <a:gd name="T36" fmla="*/ 142 w 220"/>
                      <a:gd name="T37" fmla="*/ 12 h 179"/>
                      <a:gd name="T38" fmla="*/ 180 w 220"/>
                      <a:gd name="T39" fmla="*/ 46 h 179"/>
                      <a:gd name="T40" fmla="*/ 208 w 220"/>
                      <a:gd name="T41" fmla="*/ 44 h 179"/>
                      <a:gd name="T42" fmla="*/ 220 w 220"/>
                      <a:gd name="T43" fmla="*/ 30 h 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20" h="179">
                        <a:moveTo>
                          <a:pt x="0" y="164"/>
                        </a:moveTo>
                        <a:cubicBezTo>
                          <a:pt x="10" y="171"/>
                          <a:pt x="22" y="171"/>
                          <a:pt x="34" y="174"/>
                        </a:cubicBezTo>
                        <a:cubicBezTo>
                          <a:pt x="64" y="172"/>
                          <a:pt x="66" y="179"/>
                          <a:pt x="78" y="160"/>
                        </a:cubicBezTo>
                        <a:cubicBezTo>
                          <a:pt x="81" y="146"/>
                          <a:pt x="84" y="129"/>
                          <a:pt x="74" y="118"/>
                        </a:cubicBezTo>
                        <a:cubicBezTo>
                          <a:pt x="67" y="110"/>
                          <a:pt x="50" y="98"/>
                          <a:pt x="50" y="98"/>
                        </a:cubicBezTo>
                        <a:cubicBezTo>
                          <a:pt x="44" y="99"/>
                          <a:pt x="35" y="97"/>
                          <a:pt x="34" y="106"/>
                        </a:cubicBezTo>
                        <a:cubicBezTo>
                          <a:pt x="34" y="109"/>
                          <a:pt x="37" y="127"/>
                          <a:pt x="40" y="130"/>
                        </a:cubicBezTo>
                        <a:cubicBezTo>
                          <a:pt x="43" y="133"/>
                          <a:pt x="52" y="138"/>
                          <a:pt x="52" y="138"/>
                        </a:cubicBezTo>
                        <a:cubicBezTo>
                          <a:pt x="84" y="135"/>
                          <a:pt x="90" y="139"/>
                          <a:pt x="110" y="126"/>
                        </a:cubicBezTo>
                        <a:cubicBezTo>
                          <a:pt x="116" y="117"/>
                          <a:pt x="123" y="120"/>
                          <a:pt x="132" y="114"/>
                        </a:cubicBezTo>
                        <a:cubicBezTo>
                          <a:pt x="131" y="95"/>
                          <a:pt x="137" y="78"/>
                          <a:pt x="122" y="68"/>
                        </a:cubicBezTo>
                        <a:cubicBezTo>
                          <a:pt x="117" y="60"/>
                          <a:pt x="109" y="52"/>
                          <a:pt x="100" y="50"/>
                        </a:cubicBezTo>
                        <a:cubicBezTo>
                          <a:pt x="81" y="53"/>
                          <a:pt x="80" y="53"/>
                          <a:pt x="84" y="74"/>
                        </a:cubicBezTo>
                        <a:cubicBezTo>
                          <a:pt x="85" y="82"/>
                          <a:pt x="104" y="88"/>
                          <a:pt x="104" y="88"/>
                        </a:cubicBezTo>
                        <a:cubicBezTo>
                          <a:pt x="123" y="87"/>
                          <a:pt x="141" y="88"/>
                          <a:pt x="160" y="86"/>
                        </a:cubicBezTo>
                        <a:cubicBezTo>
                          <a:pt x="167" y="85"/>
                          <a:pt x="178" y="78"/>
                          <a:pt x="178" y="78"/>
                        </a:cubicBezTo>
                        <a:cubicBezTo>
                          <a:pt x="188" y="64"/>
                          <a:pt x="185" y="71"/>
                          <a:pt x="188" y="58"/>
                        </a:cubicBezTo>
                        <a:cubicBezTo>
                          <a:pt x="186" y="22"/>
                          <a:pt x="188" y="18"/>
                          <a:pt x="162" y="0"/>
                        </a:cubicBezTo>
                        <a:cubicBezTo>
                          <a:pt x="151" y="2"/>
                          <a:pt x="148" y="3"/>
                          <a:pt x="142" y="12"/>
                        </a:cubicBezTo>
                        <a:cubicBezTo>
                          <a:pt x="145" y="50"/>
                          <a:pt x="141" y="43"/>
                          <a:pt x="180" y="46"/>
                        </a:cubicBezTo>
                        <a:cubicBezTo>
                          <a:pt x="191" y="48"/>
                          <a:pt x="197" y="47"/>
                          <a:pt x="208" y="44"/>
                        </a:cubicBezTo>
                        <a:cubicBezTo>
                          <a:pt x="217" y="38"/>
                          <a:pt x="220" y="41"/>
                          <a:pt x="220" y="30"/>
                        </a:cubicBezTo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02" name="Freeform 201"/>
                  <p:cNvSpPr>
                    <a:spLocks/>
                  </p:cNvSpPr>
                  <p:nvPr/>
                </p:nvSpPr>
                <p:spPr bwMode="auto">
                  <a:xfrm>
                    <a:off x="2220" y="2626"/>
                    <a:ext cx="220" cy="179"/>
                  </a:xfrm>
                  <a:custGeom>
                    <a:avLst/>
                    <a:gdLst>
                      <a:gd name="T0" fmla="*/ 0 w 220"/>
                      <a:gd name="T1" fmla="*/ 164 h 179"/>
                      <a:gd name="T2" fmla="*/ 34 w 220"/>
                      <a:gd name="T3" fmla="*/ 174 h 179"/>
                      <a:gd name="T4" fmla="*/ 78 w 220"/>
                      <a:gd name="T5" fmla="*/ 160 h 179"/>
                      <a:gd name="T6" fmla="*/ 74 w 220"/>
                      <a:gd name="T7" fmla="*/ 118 h 179"/>
                      <a:gd name="T8" fmla="*/ 50 w 220"/>
                      <a:gd name="T9" fmla="*/ 98 h 179"/>
                      <a:gd name="T10" fmla="*/ 34 w 220"/>
                      <a:gd name="T11" fmla="*/ 106 h 179"/>
                      <a:gd name="T12" fmla="*/ 40 w 220"/>
                      <a:gd name="T13" fmla="*/ 130 h 179"/>
                      <a:gd name="T14" fmla="*/ 52 w 220"/>
                      <a:gd name="T15" fmla="*/ 138 h 179"/>
                      <a:gd name="T16" fmla="*/ 110 w 220"/>
                      <a:gd name="T17" fmla="*/ 126 h 179"/>
                      <a:gd name="T18" fmla="*/ 132 w 220"/>
                      <a:gd name="T19" fmla="*/ 114 h 179"/>
                      <a:gd name="T20" fmla="*/ 122 w 220"/>
                      <a:gd name="T21" fmla="*/ 68 h 179"/>
                      <a:gd name="T22" fmla="*/ 100 w 220"/>
                      <a:gd name="T23" fmla="*/ 50 h 179"/>
                      <a:gd name="T24" fmla="*/ 84 w 220"/>
                      <a:gd name="T25" fmla="*/ 74 h 179"/>
                      <a:gd name="T26" fmla="*/ 104 w 220"/>
                      <a:gd name="T27" fmla="*/ 88 h 179"/>
                      <a:gd name="T28" fmla="*/ 160 w 220"/>
                      <a:gd name="T29" fmla="*/ 86 h 179"/>
                      <a:gd name="T30" fmla="*/ 178 w 220"/>
                      <a:gd name="T31" fmla="*/ 78 h 179"/>
                      <a:gd name="T32" fmla="*/ 188 w 220"/>
                      <a:gd name="T33" fmla="*/ 58 h 179"/>
                      <a:gd name="T34" fmla="*/ 162 w 220"/>
                      <a:gd name="T35" fmla="*/ 0 h 179"/>
                      <a:gd name="T36" fmla="*/ 142 w 220"/>
                      <a:gd name="T37" fmla="*/ 12 h 179"/>
                      <a:gd name="T38" fmla="*/ 180 w 220"/>
                      <a:gd name="T39" fmla="*/ 46 h 179"/>
                      <a:gd name="T40" fmla="*/ 208 w 220"/>
                      <a:gd name="T41" fmla="*/ 44 h 179"/>
                      <a:gd name="T42" fmla="*/ 220 w 220"/>
                      <a:gd name="T43" fmla="*/ 30 h 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20" h="179">
                        <a:moveTo>
                          <a:pt x="0" y="164"/>
                        </a:moveTo>
                        <a:cubicBezTo>
                          <a:pt x="10" y="171"/>
                          <a:pt x="22" y="171"/>
                          <a:pt x="34" y="174"/>
                        </a:cubicBezTo>
                        <a:cubicBezTo>
                          <a:pt x="64" y="172"/>
                          <a:pt x="66" y="179"/>
                          <a:pt x="78" y="160"/>
                        </a:cubicBezTo>
                        <a:cubicBezTo>
                          <a:pt x="81" y="146"/>
                          <a:pt x="84" y="129"/>
                          <a:pt x="74" y="118"/>
                        </a:cubicBezTo>
                        <a:cubicBezTo>
                          <a:pt x="67" y="110"/>
                          <a:pt x="50" y="98"/>
                          <a:pt x="50" y="98"/>
                        </a:cubicBezTo>
                        <a:cubicBezTo>
                          <a:pt x="44" y="99"/>
                          <a:pt x="35" y="97"/>
                          <a:pt x="34" y="106"/>
                        </a:cubicBezTo>
                        <a:cubicBezTo>
                          <a:pt x="34" y="109"/>
                          <a:pt x="37" y="127"/>
                          <a:pt x="40" y="130"/>
                        </a:cubicBezTo>
                        <a:cubicBezTo>
                          <a:pt x="43" y="133"/>
                          <a:pt x="52" y="138"/>
                          <a:pt x="52" y="138"/>
                        </a:cubicBezTo>
                        <a:cubicBezTo>
                          <a:pt x="84" y="135"/>
                          <a:pt x="90" y="139"/>
                          <a:pt x="110" y="126"/>
                        </a:cubicBezTo>
                        <a:cubicBezTo>
                          <a:pt x="116" y="117"/>
                          <a:pt x="123" y="120"/>
                          <a:pt x="132" y="114"/>
                        </a:cubicBezTo>
                        <a:cubicBezTo>
                          <a:pt x="131" y="95"/>
                          <a:pt x="137" y="78"/>
                          <a:pt x="122" y="68"/>
                        </a:cubicBezTo>
                        <a:cubicBezTo>
                          <a:pt x="117" y="60"/>
                          <a:pt x="109" y="52"/>
                          <a:pt x="100" y="50"/>
                        </a:cubicBezTo>
                        <a:cubicBezTo>
                          <a:pt x="81" y="53"/>
                          <a:pt x="80" y="53"/>
                          <a:pt x="84" y="74"/>
                        </a:cubicBezTo>
                        <a:cubicBezTo>
                          <a:pt x="85" y="82"/>
                          <a:pt x="104" y="88"/>
                          <a:pt x="104" y="88"/>
                        </a:cubicBezTo>
                        <a:cubicBezTo>
                          <a:pt x="123" y="87"/>
                          <a:pt x="141" y="88"/>
                          <a:pt x="160" y="86"/>
                        </a:cubicBezTo>
                        <a:cubicBezTo>
                          <a:pt x="167" y="85"/>
                          <a:pt x="178" y="78"/>
                          <a:pt x="178" y="78"/>
                        </a:cubicBezTo>
                        <a:cubicBezTo>
                          <a:pt x="188" y="64"/>
                          <a:pt x="185" y="71"/>
                          <a:pt x="188" y="58"/>
                        </a:cubicBezTo>
                        <a:cubicBezTo>
                          <a:pt x="186" y="22"/>
                          <a:pt x="188" y="18"/>
                          <a:pt x="162" y="0"/>
                        </a:cubicBezTo>
                        <a:cubicBezTo>
                          <a:pt x="151" y="2"/>
                          <a:pt x="148" y="3"/>
                          <a:pt x="142" y="12"/>
                        </a:cubicBezTo>
                        <a:cubicBezTo>
                          <a:pt x="145" y="50"/>
                          <a:pt x="141" y="43"/>
                          <a:pt x="180" y="46"/>
                        </a:cubicBezTo>
                        <a:cubicBezTo>
                          <a:pt x="191" y="48"/>
                          <a:pt x="197" y="47"/>
                          <a:pt x="208" y="44"/>
                        </a:cubicBezTo>
                        <a:cubicBezTo>
                          <a:pt x="217" y="38"/>
                          <a:pt x="220" y="41"/>
                          <a:pt x="220" y="30"/>
                        </a:cubicBezTo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grpSp>
                <p:nvGrpSpPr>
                  <p:cNvPr id="203" name="Group 202"/>
                  <p:cNvGrpSpPr>
                    <a:grpSpLocks/>
                  </p:cNvGrpSpPr>
                  <p:nvPr/>
                </p:nvGrpSpPr>
                <p:grpSpPr bwMode="auto">
                  <a:xfrm>
                    <a:off x="2379" y="2652"/>
                    <a:ext cx="13" cy="6"/>
                    <a:chOff x="2379" y="2652"/>
                    <a:chExt cx="13" cy="6"/>
                  </a:xfrm>
                </p:grpSpPr>
                <p:sp>
                  <p:nvSpPr>
                    <p:cNvPr id="204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2379" y="2652"/>
                      <a:ext cx="11" cy="2"/>
                    </a:xfrm>
                    <a:custGeom>
                      <a:avLst/>
                      <a:gdLst>
                        <a:gd name="T0" fmla="*/ 11 w 11"/>
                        <a:gd name="T1" fmla="*/ 0 h 2"/>
                        <a:gd name="T2" fmla="*/ 3 w 11"/>
                        <a:gd name="T3" fmla="*/ 2 h 2"/>
                        <a:gd name="T4" fmla="*/ 11 w 11"/>
                        <a:gd name="T5" fmla="*/ 0 h 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1" h="2">
                          <a:moveTo>
                            <a:pt x="11" y="0"/>
                          </a:moveTo>
                          <a:cubicBezTo>
                            <a:pt x="8" y="1"/>
                            <a:pt x="6" y="2"/>
                            <a:pt x="3" y="2"/>
                          </a:cubicBezTo>
                          <a:cubicBezTo>
                            <a:pt x="0" y="2"/>
                            <a:pt x="8" y="0"/>
                            <a:pt x="11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205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2381" y="2656"/>
                      <a:ext cx="11" cy="2"/>
                    </a:xfrm>
                    <a:custGeom>
                      <a:avLst/>
                      <a:gdLst>
                        <a:gd name="T0" fmla="*/ 11 w 11"/>
                        <a:gd name="T1" fmla="*/ 0 h 2"/>
                        <a:gd name="T2" fmla="*/ 3 w 11"/>
                        <a:gd name="T3" fmla="*/ 2 h 2"/>
                        <a:gd name="T4" fmla="*/ 11 w 11"/>
                        <a:gd name="T5" fmla="*/ 0 h 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1" h="2">
                          <a:moveTo>
                            <a:pt x="11" y="0"/>
                          </a:moveTo>
                          <a:cubicBezTo>
                            <a:pt x="8" y="1"/>
                            <a:pt x="6" y="2"/>
                            <a:pt x="3" y="2"/>
                          </a:cubicBezTo>
                          <a:cubicBezTo>
                            <a:pt x="0" y="2"/>
                            <a:pt x="8" y="0"/>
                            <a:pt x="11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00" name="Text Box 111"/>
                <p:cNvSpPr txBox="1">
                  <a:spLocks noChangeArrowheads="1"/>
                </p:cNvSpPr>
                <p:nvPr/>
              </p:nvSpPr>
              <p:spPr bwMode="auto">
                <a:xfrm>
                  <a:off x="2786" y="2805"/>
                  <a:ext cx="180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ctr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1pPr>
                  <a:lvl2pPr marL="4572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2pPr>
                  <a:lvl3pPr marL="9144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3pPr>
                  <a:lvl4pPr marL="13716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4pPr>
                  <a:lvl5pPr marL="18288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sv-SE" altLang="en-US" sz="1600">
                      <a:solidFill>
                        <a:srgbClr val="339933"/>
                      </a:solidFill>
                      <a:latin typeface="Times New Roman" panose="02020603050405020304" pitchFamily="18" charset="0"/>
                    </a:rPr>
                    <a:t>g</a:t>
                  </a:r>
                  <a:endParaRPr lang="en-US" altLang="en-US" sz="1600">
                    <a:solidFill>
                      <a:srgbClr val="339933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9" name="Group 98"/>
              <p:cNvGrpSpPr>
                <a:grpSpLocks/>
              </p:cNvGrpSpPr>
              <p:nvPr/>
            </p:nvGrpSpPr>
            <p:grpSpPr bwMode="auto">
              <a:xfrm>
                <a:off x="6887895" y="3769593"/>
                <a:ext cx="1576388" cy="2085978"/>
                <a:chOff x="3419" y="2367"/>
                <a:chExt cx="993" cy="1314"/>
              </a:xfrm>
            </p:grpSpPr>
            <p:grpSp>
              <p:nvGrpSpPr>
                <p:cNvPr id="180" name="Group 179"/>
                <p:cNvGrpSpPr>
                  <a:grpSpLocks/>
                </p:cNvGrpSpPr>
                <p:nvPr/>
              </p:nvGrpSpPr>
              <p:grpSpPr bwMode="auto">
                <a:xfrm>
                  <a:off x="3419" y="2678"/>
                  <a:ext cx="572" cy="667"/>
                  <a:chOff x="3406" y="2374"/>
                  <a:chExt cx="552" cy="902"/>
                </a:xfrm>
              </p:grpSpPr>
              <p:sp>
                <p:nvSpPr>
                  <p:cNvPr id="191" name="Freeform 190"/>
                  <p:cNvSpPr>
                    <a:spLocks/>
                  </p:cNvSpPr>
                  <p:nvPr/>
                </p:nvSpPr>
                <p:spPr bwMode="auto">
                  <a:xfrm>
                    <a:off x="3658" y="2392"/>
                    <a:ext cx="85" cy="153"/>
                  </a:xfrm>
                  <a:custGeom>
                    <a:avLst/>
                    <a:gdLst>
                      <a:gd name="T0" fmla="*/ 0 w 85"/>
                      <a:gd name="T1" fmla="*/ 0 h 209"/>
                      <a:gd name="T2" fmla="*/ 83 w 85"/>
                      <a:gd name="T3" fmla="*/ 64 h 209"/>
                      <a:gd name="T4" fmla="*/ 13 w 85"/>
                      <a:gd name="T5" fmla="*/ 209 h 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5" h="209">
                        <a:moveTo>
                          <a:pt x="0" y="0"/>
                        </a:moveTo>
                        <a:cubicBezTo>
                          <a:pt x="40" y="14"/>
                          <a:pt x="81" y="29"/>
                          <a:pt x="83" y="64"/>
                        </a:cubicBezTo>
                        <a:cubicBezTo>
                          <a:pt x="85" y="99"/>
                          <a:pt x="25" y="185"/>
                          <a:pt x="13" y="20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92" name="Freeform 191"/>
                  <p:cNvSpPr>
                    <a:spLocks/>
                  </p:cNvSpPr>
                  <p:nvPr/>
                </p:nvSpPr>
                <p:spPr bwMode="auto">
                  <a:xfrm rot="2495004">
                    <a:off x="3406" y="3167"/>
                    <a:ext cx="93" cy="87"/>
                  </a:xfrm>
                  <a:custGeom>
                    <a:avLst/>
                    <a:gdLst>
                      <a:gd name="T0" fmla="*/ 0 w 39"/>
                      <a:gd name="T1" fmla="*/ 0 h 76"/>
                      <a:gd name="T2" fmla="*/ 38 w 39"/>
                      <a:gd name="T3" fmla="*/ 31 h 76"/>
                      <a:gd name="T4" fmla="*/ 6 w 39"/>
                      <a:gd name="T5" fmla="*/ 76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9" h="76">
                        <a:moveTo>
                          <a:pt x="0" y="0"/>
                        </a:moveTo>
                        <a:cubicBezTo>
                          <a:pt x="18" y="9"/>
                          <a:pt x="37" y="18"/>
                          <a:pt x="38" y="31"/>
                        </a:cubicBezTo>
                        <a:cubicBezTo>
                          <a:pt x="39" y="44"/>
                          <a:pt x="22" y="60"/>
                          <a:pt x="6" y="76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93" name="Freeform 192"/>
                  <p:cNvSpPr>
                    <a:spLocks/>
                  </p:cNvSpPr>
                  <p:nvPr/>
                </p:nvSpPr>
                <p:spPr bwMode="auto">
                  <a:xfrm>
                    <a:off x="3673" y="2538"/>
                    <a:ext cx="85" cy="158"/>
                  </a:xfrm>
                  <a:custGeom>
                    <a:avLst/>
                    <a:gdLst>
                      <a:gd name="T0" fmla="*/ 0 w 85"/>
                      <a:gd name="T1" fmla="*/ 0 h 209"/>
                      <a:gd name="T2" fmla="*/ 83 w 85"/>
                      <a:gd name="T3" fmla="*/ 64 h 209"/>
                      <a:gd name="T4" fmla="*/ 13 w 85"/>
                      <a:gd name="T5" fmla="*/ 209 h 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5" h="209">
                        <a:moveTo>
                          <a:pt x="0" y="0"/>
                        </a:moveTo>
                        <a:cubicBezTo>
                          <a:pt x="40" y="14"/>
                          <a:pt x="81" y="29"/>
                          <a:pt x="83" y="64"/>
                        </a:cubicBezTo>
                        <a:cubicBezTo>
                          <a:pt x="85" y="99"/>
                          <a:pt x="25" y="185"/>
                          <a:pt x="13" y="20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94" name="Freeform 193"/>
                  <p:cNvSpPr>
                    <a:spLocks/>
                  </p:cNvSpPr>
                  <p:nvPr/>
                </p:nvSpPr>
                <p:spPr bwMode="auto">
                  <a:xfrm rot="1659037">
                    <a:off x="3649" y="2704"/>
                    <a:ext cx="112" cy="138"/>
                  </a:xfrm>
                  <a:custGeom>
                    <a:avLst/>
                    <a:gdLst>
                      <a:gd name="T0" fmla="*/ 0 w 85"/>
                      <a:gd name="T1" fmla="*/ 0 h 209"/>
                      <a:gd name="T2" fmla="*/ 83 w 85"/>
                      <a:gd name="T3" fmla="*/ 64 h 209"/>
                      <a:gd name="T4" fmla="*/ 13 w 85"/>
                      <a:gd name="T5" fmla="*/ 209 h 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5" h="209">
                        <a:moveTo>
                          <a:pt x="0" y="0"/>
                        </a:moveTo>
                        <a:cubicBezTo>
                          <a:pt x="40" y="14"/>
                          <a:pt x="81" y="29"/>
                          <a:pt x="83" y="64"/>
                        </a:cubicBezTo>
                        <a:cubicBezTo>
                          <a:pt x="85" y="99"/>
                          <a:pt x="25" y="185"/>
                          <a:pt x="13" y="20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95" name="Freeform 194"/>
                  <p:cNvSpPr>
                    <a:spLocks/>
                  </p:cNvSpPr>
                  <p:nvPr/>
                </p:nvSpPr>
                <p:spPr bwMode="auto">
                  <a:xfrm rot="2273418" flipV="1">
                    <a:off x="3462" y="3047"/>
                    <a:ext cx="102" cy="135"/>
                  </a:xfrm>
                  <a:custGeom>
                    <a:avLst/>
                    <a:gdLst>
                      <a:gd name="T0" fmla="*/ 0 w 85"/>
                      <a:gd name="T1" fmla="*/ 0 h 209"/>
                      <a:gd name="T2" fmla="*/ 83 w 85"/>
                      <a:gd name="T3" fmla="*/ 64 h 209"/>
                      <a:gd name="T4" fmla="*/ 13 w 85"/>
                      <a:gd name="T5" fmla="*/ 209 h 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5" h="209">
                        <a:moveTo>
                          <a:pt x="0" y="0"/>
                        </a:moveTo>
                        <a:cubicBezTo>
                          <a:pt x="40" y="14"/>
                          <a:pt x="81" y="29"/>
                          <a:pt x="83" y="64"/>
                        </a:cubicBezTo>
                        <a:cubicBezTo>
                          <a:pt x="85" y="99"/>
                          <a:pt x="25" y="185"/>
                          <a:pt x="13" y="20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96" name="Freeform 195"/>
                  <p:cNvSpPr>
                    <a:spLocks/>
                  </p:cNvSpPr>
                  <p:nvPr/>
                </p:nvSpPr>
                <p:spPr bwMode="auto">
                  <a:xfrm rot="925495" flipV="1">
                    <a:off x="3556" y="2925"/>
                    <a:ext cx="102" cy="135"/>
                  </a:xfrm>
                  <a:custGeom>
                    <a:avLst/>
                    <a:gdLst>
                      <a:gd name="T0" fmla="*/ 0 w 85"/>
                      <a:gd name="T1" fmla="*/ 0 h 209"/>
                      <a:gd name="T2" fmla="*/ 83 w 85"/>
                      <a:gd name="T3" fmla="*/ 64 h 209"/>
                      <a:gd name="T4" fmla="*/ 13 w 85"/>
                      <a:gd name="T5" fmla="*/ 209 h 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5" h="209">
                        <a:moveTo>
                          <a:pt x="0" y="0"/>
                        </a:moveTo>
                        <a:cubicBezTo>
                          <a:pt x="40" y="14"/>
                          <a:pt x="81" y="29"/>
                          <a:pt x="83" y="64"/>
                        </a:cubicBezTo>
                        <a:cubicBezTo>
                          <a:pt x="85" y="99"/>
                          <a:pt x="25" y="185"/>
                          <a:pt x="13" y="20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97" name="Freeform 196"/>
                  <p:cNvSpPr>
                    <a:spLocks/>
                  </p:cNvSpPr>
                  <p:nvPr/>
                </p:nvSpPr>
                <p:spPr bwMode="auto">
                  <a:xfrm>
                    <a:off x="3437" y="2374"/>
                    <a:ext cx="521" cy="902"/>
                  </a:xfrm>
                  <a:custGeom>
                    <a:avLst/>
                    <a:gdLst>
                      <a:gd name="T0" fmla="*/ 234 w 723"/>
                      <a:gd name="T1" fmla="*/ 0 h 902"/>
                      <a:gd name="T2" fmla="*/ 563 w 723"/>
                      <a:gd name="T3" fmla="*/ 88 h 902"/>
                      <a:gd name="T4" fmla="*/ 708 w 723"/>
                      <a:gd name="T5" fmla="*/ 531 h 902"/>
                      <a:gd name="T6" fmla="*/ 474 w 723"/>
                      <a:gd name="T7" fmla="*/ 848 h 902"/>
                      <a:gd name="T8" fmla="*/ 0 w 723"/>
                      <a:gd name="T9" fmla="*/ 854 h 9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23" h="902">
                        <a:moveTo>
                          <a:pt x="234" y="0"/>
                        </a:moveTo>
                        <a:cubicBezTo>
                          <a:pt x="359" y="0"/>
                          <a:pt x="484" y="0"/>
                          <a:pt x="563" y="88"/>
                        </a:cubicBezTo>
                        <a:cubicBezTo>
                          <a:pt x="642" y="176"/>
                          <a:pt x="723" y="404"/>
                          <a:pt x="708" y="531"/>
                        </a:cubicBezTo>
                        <a:cubicBezTo>
                          <a:pt x="693" y="658"/>
                          <a:pt x="592" y="794"/>
                          <a:pt x="474" y="848"/>
                        </a:cubicBezTo>
                        <a:cubicBezTo>
                          <a:pt x="356" y="902"/>
                          <a:pt x="178" y="878"/>
                          <a:pt x="0" y="854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98" name="Freeform 197"/>
                  <p:cNvSpPr>
                    <a:spLocks/>
                  </p:cNvSpPr>
                  <p:nvPr/>
                </p:nvSpPr>
                <p:spPr bwMode="auto">
                  <a:xfrm rot="1659037">
                    <a:off x="3603" y="2827"/>
                    <a:ext cx="106" cy="110"/>
                  </a:xfrm>
                  <a:custGeom>
                    <a:avLst/>
                    <a:gdLst>
                      <a:gd name="T0" fmla="*/ 0 w 85"/>
                      <a:gd name="T1" fmla="*/ 0 h 209"/>
                      <a:gd name="T2" fmla="*/ 83 w 85"/>
                      <a:gd name="T3" fmla="*/ 64 h 209"/>
                      <a:gd name="T4" fmla="*/ 13 w 85"/>
                      <a:gd name="T5" fmla="*/ 209 h 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5" h="209">
                        <a:moveTo>
                          <a:pt x="0" y="0"/>
                        </a:moveTo>
                        <a:cubicBezTo>
                          <a:pt x="40" y="14"/>
                          <a:pt x="81" y="29"/>
                          <a:pt x="83" y="64"/>
                        </a:cubicBezTo>
                        <a:cubicBezTo>
                          <a:pt x="85" y="99"/>
                          <a:pt x="25" y="185"/>
                          <a:pt x="13" y="20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grpSp>
              <p:nvGrpSpPr>
                <p:cNvPr id="181" name="Group 180"/>
                <p:cNvGrpSpPr>
                  <a:grpSpLocks/>
                </p:cNvGrpSpPr>
                <p:nvPr/>
              </p:nvGrpSpPr>
              <p:grpSpPr bwMode="auto">
                <a:xfrm>
                  <a:off x="3860" y="2367"/>
                  <a:ext cx="552" cy="1314"/>
                  <a:chOff x="3406" y="2374"/>
                  <a:chExt cx="552" cy="902"/>
                </a:xfrm>
              </p:grpSpPr>
              <p:sp>
                <p:nvSpPr>
                  <p:cNvPr id="183" name="Freeform 182"/>
                  <p:cNvSpPr>
                    <a:spLocks/>
                  </p:cNvSpPr>
                  <p:nvPr/>
                </p:nvSpPr>
                <p:spPr bwMode="auto">
                  <a:xfrm>
                    <a:off x="3658" y="2392"/>
                    <a:ext cx="85" cy="153"/>
                  </a:xfrm>
                  <a:custGeom>
                    <a:avLst/>
                    <a:gdLst>
                      <a:gd name="T0" fmla="*/ 0 w 85"/>
                      <a:gd name="T1" fmla="*/ 0 h 209"/>
                      <a:gd name="T2" fmla="*/ 83 w 85"/>
                      <a:gd name="T3" fmla="*/ 64 h 209"/>
                      <a:gd name="T4" fmla="*/ 13 w 85"/>
                      <a:gd name="T5" fmla="*/ 209 h 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5" h="209">
                        <a:moveTo>
                          <a:pt x="0" y="0"/>
                        </a:moveTo>
                        <a:cubicBezTo>
                          <a:pt x="40" y="14"/>
                          <a:pt x="81" y="29"/>
                          <a:pt x="83" y="64"/>
                        </a:cubicBezTo>
                        <a:cubicBezTo>
                          <a:pt x="85" y="99"/>
                          <a:pt x="25" y="185"/>
                          <a:pt x="13" y="20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84" name="Freeform 183"/>
                  <p:cNvSpPr>
                    <a:spLocks/>
                  </p:cNvSpPr>
                  <p:nvPr/>
                </p:nvSpPr>
                <p:spPr bwMode="auto">
                  <a:xfrm rot="2495004">
                    <a:off x="3406" y="3167"/>
                    <a:ext cx="93" cy="87"/>
                  </a:xfrm>
                  <a:custGeom>
                    <a:avLst/>
                    <a:gdLst>
                      <a:gd name="T0" fmla="*/ 0 w 39"/>
                      <a:gd name="T1" fmla="*/ 0 h 76"/>
                      <a:gd name="T2" fmla="*/ 38 w 39"/>
                      <a:gd name="T3" fmla="*/ 31 h 76"/>
                      <a:gd name="T4" fmla="*/ 6 w 39"/>
                      <a:gd name="T5" fmla="*/ 76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9" h="76">
                        <a:moveTo>
                          <a:pt x="0" y="0"/>
                        </a:moveTo>
                        <a:cubicBezTo>
                          <a:pt x="18" y="9"/>
                          <a:pt x="37" y="18"/>
                          <a:pt x="38" y="31"/>
                        </a:cubicBezTo>
                        <a:cubicBezTo>
                          <a:pt x="39" y="44"/>
                          <a:pt x="22" y="60"/>
                          <a:pt x="6" y="76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85" name="Freeform 184"/>
                  <p:cNvSpPr>
                    <a:spLocks/>
                  </p:cNvSpPr>
                  <p:nvPr/>
                </p:nvSpPr>
                <p:spPr bwMode="auto">
                  <a:xfrm>
                    <a:off x="3673" y="2538"/>
                    <a:ext cx="85" cy="158"/>
                  </a:xfrm>
                  <a:custGeom>
                    <a:avLst/>
                    <a:gdLst>
                      <a:gd name="T0" fmla="*/ 0 w 85"/>
                      <a:gd name="T1" fmla="*/ 0 h 209"/>
                      <a:gd name="T2" fmla="*/ 83 w 85"/>
                      <a:gd name="T3" fmla="*/ 64 h 209"/>
                      <a:gd name="T4" fmla="*/ 13 w 85"/>
                      <a:gd name="T5" fmla="*/ 209 h 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5" h="209">
                        <a:moveTo>
                          <a:pt x="0" y="0"/>
                        </a:moveTo>
                        <a:cubicBezTo>
                          <a:pt x="40" y="14"/>
                          <a:pt x="81" y="29"/>
                          <a:pt x="83" y="64"/>
                        </a:cubicBezTo>
                        <a:cubicBezTo>
                          <a:pt x="85" y="99"/>
                          <a:pt x="25" y="185"/>
                          <a:pt x="13" y="20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86" name="Freeform 185"/>
                  <p:cNvSpPr>
                    <a:spLocks/>
                  </p:cNvSpPr>
                  <p:nvPr/>
                </p:nvSpPr>
                <p:spPr bwMode="auto">
                  <a:xfrm rot="1659037">
                    <a:off x="3649" y="2704"/>
                    <a:ext cx="112" cy="138"/>
                  </a:xfrm>
                  <a:custGeom>
                    <a:avLst/>
                    <a:gdLst>
                      <a:gd name="T0" fmla="*/ 0 w 85"/>
                      <a:gd name="T1" fmla="*/ 0 h 209"/>
                      <a:gd name="T2" fmla="*/ 83 w 85"/>
                      <a:gd name="T3" fmla="*/ 64 h 209"/>
                      <a:gd name="T4" fmla="*/ 13 w 85"/>
                      <a:gd name="T5" fmla="*/ 209 h 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5" h="209">
                        <a:moveTo>
                          <a:pt x="0" y="0"/>
                        </a:moveTo>
                        <a:cubicBezTo>
                          <a:pt x="40" y="14"/>
                          <a:pt x="81" y="29"/>
                          <a:pt x="83" y="64"/>
                        </a:cubicBezTo>
                        <a:cubicBezTo>
                          <a:pt x="85" y="99"/>
                          <a:pt x="25" y="185"/>
                          <a:pt x="13" y="20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87" name="Freeform 186"/>
                  <p:cNvSpPr>
                    <a:spLocks/>
                  </p:cNvSpPr>
                  <p:nvPr/>
                </p:nvSpPr>
                <p:spPr bwMode="auto">
                  <a:xfrm rot="2273418" flipV="1">
                    <a:off x="3462" y="3047"/>
                    <a:ext cx="102" cy="135"/>
                  </a:xfrm>
                  <a:custGeom>
                    <a:avLst/>
                    <a:gdLst>
                      <a:gd name="T0" fmla="*/ 0 w 85"/>
                      <a:gd name="T1" fmla="*/ 0 h 209"/>
                      <a:gd name="T2" fmla="*/ 83 w 85"/>
                      <a:gd name="T3" fmla="*/ 64 h 209"/>
                      <a:gd name="T4" fmla="*/ 13 w 85"/>
                      <a:gd name="T5" fmla="*/ 209 h 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5" h="209">
                        <a:moveTo>
                          <a:pt x="0" y="0"/>
                        </a:moveTo>
                        <a:cubicBezTo>
                          <a:pt x="40" y="14"/>
                          <a:pt x="81" y="29"/>
                          <a:pt x="83" y="64"/>
                        </a:cubicBezTo>
                        <a:cubicBezTo>
                          <a:pt x="85" y="99"/>
                          <a:pt x="25" y="185"/>
                          <a:pt x="13" y="20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88" name="Freeform 187"/>
                  <p:cNvSpPr>
                    <a:spLocks/>
                  </p:cNvSpPr>
                  <p:nvPr/>
                </p:nvSpPr>
                <p:spPr bwMode="auto">
                  <a:xfrm rot="925495" flipV="1">
                    <a:off x="3556" y="2925"/>
                    <a:ext cx="102" cy="135"/>
                  </a:xfrm>
                  <a:custGeom>
                    <a:avLst/>
                    <a:gdLst>
                      <a:gd name="T0" fmla="*/ 0 w 85"/>
                      <a:gd name="T1" fmla="*/ 0 h 209"/>
                      <a:gd name="T2" fmla="*/ 83 w 85"/>
                      <a:gd name="T3" fmla="*/ 64 h 209"/>
                      <a:gd name="T4" fmla="*/ 13 w 85"/>
                      <a:gd name="T5" fmla="*/ 209 h 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5" h="209">
                        <a:moveTo>
                          <a:pt x="0" y="0"/>
                        </a:moveTo>
                        <a:cubicBezTo>
                          <a:pt x="40" y="14"/>
                          <a:pt x="81" y="29"/>
                          <a:pt x="83" y="64"/>
                        </a:cubicBezTo>
                        <a:cubicBezTo>
                          <a:pt x="85" y="99"/>
                          <a:pt x="25" y="185"/>
                          <a:pt x="13" y="20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89" name="Freeform 188"/>
                  <p:cNvSpPr>
                    <a:spLocks/>
                  </p:cNvSpPr>
                  <p:nvPr/>
                </p:nvSpPr>
                <p:spPr bwMode="auto">
                  <a:xfrm>
                    <a:off x="3437" y="2374"/>
                    <a:ext cx="521" cy="902"/>
                  </a:xfrm>
                  <a:custGeom>
                    <a:avLst/>
                    <a:gdLst>
                      <a:gd name="T0" fmla="*/ 234 w 723"/>
                      <a:gd name="T1" fmla="*/ 0 h 902"/>
                      <a:gd name="T2" fmla="*/ 563 w 723"/>
                      <a:gd name="T3" fmla="*/ 88 h 902"/>
                      <a:gd name="T4" fmla="*/ 708 w 723"/>
                      <a:gd name="T5" fmla="*/ 531 h 902"/>
                      <a:gd name="T6" fmla="*/ 474 w 723"/>
                      <a:gd name="T7" fmla="*/ 848 h 902"/>
                      <a:gd name="T8" fmla="*/ 0 w 723"/>
                      <a:gd name="T9" fmla="*/ 854 h 9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23" h="902">
                        <a:moveTo>
                          <a:pt x="234" y="0"/>
                        </a:moveTo>
                        <a:cubicBezTo>
                          <a:pt x="359" y="0"/>
                          <a:pt x="484" y="0"/>
                          <a:pt x="563" y="88"/>
                        </a:cubicBezTo>
                        <a:cubicBezTo>
                          <a:pt x="642" y="176"/>
                          <a:pt x="723" y="404"/>
                          <a:pt x="708" y="531"/>
                        </a:cubicBezTo>
                        <a:cubicBezTo>
                          <a:pt x="693" y="658"/>
                          <a:pt x="592" y="794"/>
                          <a:pt x="474" y="848"/>
                        </a:cubicBezTo>
                        <a:cubicBezTo>
                          <a:pt x="356" y="902"/>
                          <a:pt x="178" y="878"/>
                          <a:pt x="0" y="854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90" name="Freeform 189"/>
                  <p:cNvSpPr>
                    <a:spLocks/>
                  </p:cNvSpPr>
                  <p:nvPr/>
                </p:nvSpPr>
                <p:spPr bwMode="auto">
                  <a:xfrm rot="1659037">
                    <a:off x="3603" y="2827"/>
                    <a:ext cx="106" cy="110"/>
                  </a:xfrm>
                  <a:custGeom>
                    <a:avLst/>
                    <a:gdLst>
                      <a:gd name="T0" fmla="*/ 0 w 85"/>
                      <a:gd name="T1" fmla="*/ 0 h 209"/>
                      <a:gd name="T2" fmla="*/ 83 w 85"/>
                      <a:gd name="T3" fmla="*/ 64 h 209"/>
                      <a:gd name="T4" fmla="*/ 13 w 85"/>
                      <a:gd name="T5" fmla="*/ 209 h 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5" h="209">
                        <a:moveTo>
                          <a:pt x="0" y="0"/>
                        </a:moveTo>
                        <a:cubicBezTo>
                          <a:pt x="40" y="14"/>
                          <a:pt x="81" y="29"/>
                          <a:pt x="83" y="64"/>
                        </a:cubicBezTo>
                        <a:cubicBezTo>
                          <a:pt x="85" y="99"/>
                          <a:pt x="25" y="185"/>
                          <a:pt x="13" y="20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182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3890" y="2755"/>
                  <a:ext cx="267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ctr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1pPr>
                  <a:lvl2pPr marL="4572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2pPr>
                  <a:lvl3pPr marL="9144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3pPr>
                  <a:lvl4pPr marL="13716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4pPr>
                  <a:lvl5pPr marL="18288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omic Sans MS" pitchFamily="66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sv-SE" altLang="en-US" sz="2000">
                      <a:solidFill>
                        <a:srgbClr val="FF0000"/>
                      </a:solidFill>
                    </a:rPr>
                    <a:t>W</a:t>
                  </a:r>
                  <a:endParaRPr lang="en-US" altLang="en-US" sz="200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3463479" y="1911770"/>
                <a:ext cx="6017461" cy="4033084"/>
                <a:chOff x="3511550" y="1911770"/>
                <a:chExt cx="6017461" cy="4033084"/>
              </a:xfrm>
            </p:grpSpPr>
            <p:grpSp>
              <p:nvGrpSpPr>
                <p:cNvPr id="101" name="Group 100"/>
                <p:cNvGrpSpPr>
                  <a:grpSpLocks/>
                </p:cNvGrpSpPr>
                <p:nvPr/>
              </p:nvGrpSpPr>
              <p:grpSpPr bwMode="auto">
                <a:xfrm>
                  <a:off x="6129288" y="3789363"/>
                  <a:ext cx="1176324" cy="500062"/>
                  <a:chOff x="2901" y="2387"/>
                  <a:chExt cx="741" cy="315"/>
                </a:xfrm>
              </p:grpSpPr>
              <p:grpSp>
                <p:nvGrpSpPr>
                  <p:cNvPr id="173" name="Group 172"/>
                  <p:cNvGrpSpPr>
                    <a:grpSpLocks/>
                  </p:cNvGrpSpPr>
                  <p:nvPr/>
                </p:nvGrpSpPr>
                <p:grpSpPr bwMode="auto">
                  <a:xfrm>
                    <a:off x="2901" y="2387"/>
                    <a:ext cx="27" cy="315"/>
                    <a:chOff x="2662" y="2387"/>
                    <a:chExt cx="266" cy="404"/>
                  </a:xfrm>
                </p:grpSpPr>
                <p:sp>
                  <p:nvSpPr>
                    <p:cNvPr id="177" name="Line 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62" y="2387"/>
                      <a:ext cx="266" cy="404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178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752" y="2508"/>
                      <a:ext cx="93" cy="15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 type="stealth" w="lg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</p:grpSp>
              <p:grpSp>
                <p:nvGrpSpPr>
                  <p:cNvPr id="174" name="Group 173"/>
                  <p:cNvGrpSpPr>
                    <a:grpSpLocks/>
                  </p:cNvGrpSpPr>
                  <p:nvPr/>
                </p:nvGrpSpPr>
                <p:grpSpPr bwMode="auto">
                  <a:xfrm>
                    <a:off x="2909" y="2690"/>
                    <a:ext cx="733" cy="1"/>
                    <a:chOff x="2929" y="2380"/>
                    <a:chExt cx="733" cy="1"/>
                  </a:xfrm>
                </p:grpSpPr>
                <p:sp>
                  <p:nvSpPr>
                    <p:cNvPr id="175" name="Line 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29" y="2380"/>
                      <a:ext cx="733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176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51" y="2381"/>
                      <a:ext cx="384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 type="stealth" w="lg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02" name="Group 101"/>
                <p:cNvGrpSpPr/>
                <p:nvPr/>
              </p:nvGrpSpPr>
              <p:grpSpPr>
                <a:xfrm>
                  <a:off x="3511550" y="1911770"/>
                  <a:ext cx="6017461" cy="4033084"/>
                  <a:chOff x="3511550" y="1911770"/>
                  <a:chExt cx="6017461" cy="4033084"/>
                </a:xfrm>
              </p:grpSpPr>
              <p:sp>
                <p:nvSpPr>
                  <p:cNvPr id="103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4762321" y="2588043"/>
                    <a:ext cx="2219081" cy="2038351"/>
                  </a:xfrm>
                  <a:prstGeom prst="ellipse">
                    <a:avLst/>
                  </a:prstGeom>
                  <a:solidFill>
                    <a:srgbClr val="FFCC66">
                      <a:alpha val="20000"/>
                    </a:srgbClr>
                  </a:solidFill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altLang="en-US" sz="80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04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6184902" y="3418349"/>
                    <a:ext cx="1801812" cy="866055"/>
                    <a:chOff x="2936" y="3418347"/>
                    <a:chExt cx="1135" cy="866055"/>
                  </a:xfrm>
                </p:grpSpPr>
                <p:sp>
                  <p:nvSpPr>
                    <p:cNvPr id="167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36" y="3762373"/>
                      <a:ext cx="1135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168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06" y="3773950"/>
                      <a:ext cx="595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 type="stealth" w="lg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169" name="Text Box 5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18" y="3945848"/>
                      <a:ext cx="363" cy="3385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sv-SE" altLang="en-US" sz="1600" dirty="0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</a:rPr>
                        <a:t>q</a:t>
                      </a:r>
                      <a:endParaRPr lang="en-US" altLang="en-US" sz="1600" dirty="0">
                        <a:solidFill>
                          <a:srgbClr val="339933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170" name="Group 16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70" y="3418347"/>
                      <a:ext cx="345" cy="601074"/>
                      <a:chOff x="3470" y="3418035"/>
                      <a:chExt cx="345" cy="601074"/>
                    </a:xfrm>
                  </p:grpSpPr>
                  <p:sp>
                    <p:nvSpPr>
                      <p:cNvPr id="171" name="Text Box 5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642" y="3418035"/>
                        <a:ext cx="173" cy="3385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r>
                          <a:rPr lang="sv-SE" altLang="en-US" sz="1600" dirty="0" smtClean="0">
                            <a:solidFill>
                              <a:srgbClr val="339933"/>
                            </a:solidFill>
                            <a:latin typeface="Times New Roman" panose="02020603050405020304" pitchFamily="18" charset="0"/>
                          </a:rPr>
                          <a:t>q</a:t>
                        </a:r>
                        <a:endParaRPr lang="en-US" altLang="en-US" sz="1600" dirty="0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72" name="Line 5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70" y="4019109"/>
                        <a:ext cx="6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339933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5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4167188" y="2477537"/>
                    <a:ext cx="1162050" cy="590550"/>
                    <a:chOff x="1665" y="1542"/>
                    <a:chExt cx="732" cy="372"/>
                  </a:xfrm>
                </p:grpSpPr>
                <p:grpSp>
                  <p:nvGrpSpPr>
                    <p:cNvPr id="163" name="Group 1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65" y="1722"/>
                      <a:ext cx="732" cy="192"/>
                      <a:chOff x="1665" y="1722"/>
                      <a:chExt cx="732" cy="192"/>
                    </a:xfrm>
                  </p:grpSpPr>
                  <p:sp>
                    <p:nvSpPr>
                      <p:cNvPr id="165" name="Line 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77" y="1722"/>
                        <a:ext cx="720" cy="192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/>
                      </a:p>
                    </p:txBody>
                  </p:sp>
                  <p:sp>
                    <p:nvSpPr>
                      <p:cNvPr id="166" name="Line 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65" y="1722"/>
                        <a:ext cx="384" cy="9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 type="stealth" w="lg" len="lg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64" name="Text Box 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68" y="1542"/>
                      <a:ext cx="196" cy="2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sv-SE" altLang="en-US" sz="2000" i="1" dirty="0">
                          <a:solidFill>
                            <a:srgbClr val="FF0000"/>
                          </a:solidFill>
                        </a:rPr>
                        <a:t>k</a:t>
                      </a:r>
                      <a:endParaRPr lang="en-GB" altLang="en-US" sz="2000" i="1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grpSp>
                <p:nvGrpSpPr>
                  <p:cNvPr id="106" name="Group 105"/>
                  <p:cNvGrpSpPr>
                    <a:grpSpLocks/>
                  </p:cNvGrpSpPr>
                  <p:nvPr/>
                </p:nvGrpSpPr>
                <p:grpSpPr bwMode="auto">
                  <a:xfrm>
                    <a:off x="4033841" y="4837121"/>
                    <a:ext cx="1857376" cy="801688"/>
                    <a:chOff x="1581" y="3047"/>
                    <a:chExt cx="1170" cy="505"/>
                  </a:xfrm>
                </p:grpSpPr>
                <p:sp>
                  <p:nvSpPr>
                    <p:cNvPr id="154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81" y="3300"/>
                      <a:ext cx="200" cy="2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sv-SE" altLang="en-US" sz="2000" i="1" dirty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GB" altLang="en-US" sz="2000" i="1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155" name="Group 1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17" y="3047"/>
                      <a:ext cx="1134" cy="291"/>
                      <a:chOff x="1617" y="2777"/>
                      <a:chExt cx="1134" cy="291"/>
                    </a:xfrm>
                  </p:grpSpPr>
                  <p:sp>
                    <p:nvSpPr>
                      <p:cNvPr id="156" name="Line 1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27" y="2926"/>
                        <a:ext cx="917" cy="0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/>
                      </a:p>
                    </p:txBody>
                  </p:sp>
                  <p:sp>
                    <p:nvSpPr>
                      <p:cNvPr id="157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17" y="2832"/>
                        <a:ext cx="923" cy="0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/>
                      </a:p>
                    </p:txBody>
                  </p:sp>
                  <p:sp>
                    <p:nvSpPr>
                      <p:cNvPr id="158" name="Line 1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61" y="3018"/>
                        <a:ext cx="384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 type="stealth" w="lg" len="lg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/>
                      </a:p>
                    </p:txBody>
                  </p:sp>
                  <p:sp>
                    <p:nvSpPr>
                      <p:cNvPr id="159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61" y="2832"/>
                        <a:ext cx="384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 type="stealth" w="lg" len="lg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/>
                      </a:p>
                    </p:txBody>
                  </p:sp>
                  <p:sp>
                    <p:nvSpPr>
                      <p:cNvPr id="160" name="Line 1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61" y="2928"/>
                        <a:ext cx="384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 type="stealth" w="lg" len="lg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/>
                      </a:p>
                    </p:txBody>
                  </p:sp>
                  <p:sp>
                    <p:nvSpPr>
                      <p:cNvPr id="161" name="Line 1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21" y="3022"/>
                        <a:ext cx="929" cy="0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/>
                      </a:p>
                    </p:txBody>
                  </p:sp>
                  <p:sp>
                    <p:nvSpPr>
                      <p:cNvPr id="162" name="Oval 1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34" y="2777"/>
                        <a:ext cx="317" cy="291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7" name="Group 106"/>
                  <p:cNvGrpSpPr>
                    <a:grpSpLocks/>
                  </p:cNvGrpSpPr>
                  <p:nvPr/>
                </p:nvGrpSpPr>
                <p:grpSpPr bwMode="auto">
                  <a:xfrm>
                    <a:off x="5775330" y="4972069"/>
                    <a:ext cx="1943102" cy="779466"/>
                    <a:chOff x="2678" y="3132"/>
                    <a:chExt cx="1224" cy="491"/>
                  </a:xfrm>
                </p:grpSpPr>
                <p:sp>
                  <p:nvSpPr>
                    <p:cNvPr id="148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57" y="3233"/>
                      <a:ext cx="387" cy="9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 type="stealth" w="lg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149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14" y="3220"/>
                      <a:ext cx="1188" cy="312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150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78" y="3305"/>
                      <a:ext cx="1218" cy="318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151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13" y="3315"/>
                      <a:ext cx="387" cy="9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 type="stealth" w="lg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152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41" y="3132"/>
                      <a:ext cx="702" cy="18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153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52" y="3183"/>
                      <a:ext cx="209" cy="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stealth" w="lg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</p:grpSp>
              <p:grpSp>
                <p:nvGrpSpPr>
                  <p:cNvPr id="10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511550" y="2415628"/>
                    <a:ext cx="728663" cy="2971803"/>
                    <a:chOff x="1252" y="1503"/>
                    <a:chExt cx="459" cy="1872"/>
                  </a:xfrm>
                </p:grpSpPr>
                <p:sp>
                  <p:nvSpPr>
                    <p:cNvPr id="138" name="Text Box 3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52" y="3084"/>
                      <a:ext cx="271" cy="2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sv-SE" altLang="en-US" sz="2400" dirty="0">
                          <a:solidFill>
                            <a:srgbClr val="0070C0"/>
                          </a:solidFill>
                        </a:rPr>
                        <a:t>N</a:t>
                      </a:r>
                      <a:endParaRPr lang="en-GB" altLang="en-US" sz="2400" dirty="0">
                        <a:solidFill>
                          <a:srgbClr val="0070C0"/>
                        </a:solidFill>
                      </a:endParaRPr>
                    </a:p>
                  </p:txBody>
                </p:sp>
                <p:grpSp>
                  <p:nvGrpSpPr>
                    <p:cNvPr id="139" name="Group 1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25" y="1503"/>
                      <a:ext cx="286" cy="347"/>
                      <a:chOff x="1425" y="1503"/>
                      <a:chExt cx="286" cy="347"/>
                    </a:xfrm>
                  </p:grpSpPr>
                  <p:sp>
                    <p:nvSpPr>
                      <p:cNvPr id="146" name="Text Box 3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425" y="1503"/>
                        <a:ext cx="228" cy="3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r>
                          <a:rPr lang="el-GR" altLang="en-US" sz="2800">
                            <a:solidFill>
                              <a:srgbClr val="339933"/>
                            </a:solidFill>
                            <a:latin typeface="Felix Titling" panose="04060505060202020A04" pitchFamily="82" charset="0"/>
                          </a:rPr>
                          <a:t>ν</a:t>
                        </a:r>
                        <a:endParaRPr lang="en-GB" altLang="en-US" sz="2800">
                          <a:solidFill>
                            <a:srgbClr val="339933"/>
                          </a:solidFill>
                          <a:latin typeface="Felix Titling" panose="04060505060202020A04" pitchFamily="82" charset="0"/>
                        </a:endParaRPr>
                      </a:p>
                    </p:txBody>
                  </p:sp>
                  <p:sp>
                    <p:nvSpPr>
                      <p:cNvPr id="147" name="Text Box 4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521" y="1638"/>
                        <a:ext cx="190" cy="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r>
                          <a:rPr lang="el-GR" altLang="en-US" sz="1600">
                            <a:solidFill>
                              <a:srgbClr val="339933"/>
                            </a:solidFill>
                            <a:latin typeface="Felix Titling" panose="04060505060202020A04" pitchFamily="82" charset="0"/>
                            <a:sym typeface="Symbol" panose="05050102010706020507" pitchFamily="18" charset="2"/>
                          </a:rPr>
                          <a:t></a:t>
                        </a:r>
                        <a:endParaRPr lang="en-GB" altLang="en-US" sz="1600">
                          <a:solidFill>
                            <a:srgbClr val="339933"/>
                          </a:solidFill>
                          <a:latin typeface="Felix Titling" panose="04060505060202020A04" pitchFamily="82" charset="0"/>
                        </a:endParaRPr>
                      </a:p>
                    </p:txBody>
                  </p:sp>
                </p:grpSp>
                <p:grpSp>
                  <p:nvGrpSpPr>
                    <p:cNvPr id="142" name="Group 1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64" y="2959"/>
                      <a:ext cx="180" cy="416"/>
                      <a:chOff x="1464" y="2959"/>
                      <a:chExt cx="180" cy="416"/>
                    </a:xfrm>
                  </p:grpSpPr>
                  <p:sp>
                    <p:nvSpPr>
                      <p:cNvPr id="143" name="Text Box 4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464" y="2959"/>
                        <a:ext cx="180" cy="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r>
                          <a:rPr lang="sv-SE" altLang="en-US" sz="1600">
                            <a:solidFill>
                              <a:srgbClr val="339933"/>
                            </a:solidFill>
                            <a:latin typeface="Times New Roman" panose="02020603050405020304" pitchFamily="18" charset="0"/>
                          </a:rPr>
                          <a:t>q</a:t>
                        </a:r>
                        <a:endParaRPr lang="en-US" altLang="en-US" sz="1600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4" name="Text Box 4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464" y="3061"/>
                        <a:ext cx="180" cy="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r>
                          <a:rPr lang="sv-SE" altLang="en-US" sz="1600">
                            <a:solidFill>
                              <a:srgbClr val="339933"/>
                            </a:solidFill>
                            <a:latin typeface="Times New Roman" panose="02020603050405020304" pitchFamily="18" charset="0"/>
                          </a:rPr>
                          <a:t>q</a:t>
                        </a:r>
                        <a:endParaRPr lang="en-US" altLang="en-US" sz="1600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5" name="Text Box 4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464" y="3163"/>
                        <a:ext cx="180" cy="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r>
                          <a:rPr lang="sv-SE" altLang="en-US" sz="1600">
                            <a:solidFill>
                              <a:srgbClr val="339933"/>
                            </a:solidFill>
                            <a:latin typeface="Times New Roman" panose="02020603050405020304" pitchFamily="18" charset="0"/>
                          </a:rPr>
                          <a:t>q</a:t>
                        </a:r>
                        <a:endParaRPr lang="en-US" altLang="en-US" sz="1600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9" name="Group 108"/>
                  <p:cNvGrpSpPr>
                    <a:grpSpLocks/>
                  </p:cNvGrpSpPr>
                  <p:nvPr/>
                </p:nvGrpSpPr>
                <p:grpSpPr bwMode="auto">
                  <a:xfrm>
                    <a:off x="5095878" y="2765425"/>
                    <a:ext cx="3073402" cy="1246188"/>
                    <a:chOff x="2250" y="1742"/>
                    <a:chExt cx="1936" cy="785"/>
                  </a:xfrm>
                </p:grpSpPr>
                <p:sp>
                  <p:nvSpPr>
                    <p:cNvPr id="124" name="Freeform 123"/>
                    <p:cNvSpPr>
                      <a:spLocks/>
                    </p:cNvSpPr>
                    <p:nvPr/>
                  </p:nvSpPr>
                  <p:spPr bwMode="auto">
                    <a:xfrm>
                      <a:off x="2385" y="1907"/>
                      <a:ext cx="579" cy="466"/>
                    </a:xfrm>
                    <a:custGeom>
                      <a:avLst/>
                      <a:gdLst>
                        <a:gd name="T0" fmla="*/ 0 w 448"/>
                        <a:gd name="T1" fmla="*/ 0 h 624"/>
                        <a:gd name="T2" fmla="*/ 192 w 448"/>
                        <a:gd name="T3" fmla="*/ 48 h 624"/>
                        <a:gd name="T4" fmla="*/ 96 w 448"/>
                        <a:gd name="T5" fmla="*/ 192 h 624"/>
                        <a:gd name="T6" fmla="*/ 288 w 448"/>
                        <a:gd name="T7" fmla="*/ 192 h 624"/>
                        <a:gd name="T8" fmla="*/ 192 w 448"/>
                        <a:gd name="T9" fmla="*/ 336 h 624"/>
                        <a:gd name="T10" fmla="*/ 384 w 448"/>
                        <a:gd name="T11" fmla="*/ 336 h 624"/>
                        <a:gd name="T12" fmla="*/ 288 w 448"/>
                        <a:gd name="T13" fmla="*/ 480 h 624"/>
                        <a:gd name="T14" fmla="*/ 432 w 448"/>
                        <a:gd name="T15" fmla="*/ 480 h 624"/>
                        <a:gd name="T16" fmla="*/ 384 w 448"/>
                        <a:gd name="T17" fmla="*/ 576 h 624"/>
                        <a:gd name="T18" fmla="*/ 432 w 448"/>
                        <a:gd name="T19" fmla="*/ 624 h 6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448" h="624">
                          <a:moveTo>
                            <a:pt x="0" y="0"/>
                          </a:moveTo>
                          <a:cubicBezTo>
                            <a:pt x="88" y="8"/>
                            <a:pt x="176" y="16"/>
                            <a:pt x="192" y="48"/>
                          </a:cubicBezTo>
                          <a:cubicBezTo>
                            <a:pt x="208" y="80"/>
                            <a:pt x="80" y="168"/>
                            <a:pt x="96" y="192"/>
                          </a:cubicBezTo>
                          <a:cubicBezTo>
                            <a:pt x="112" y="216"/>
                            <a:pt x="272" y="168"/>
                            <a:pt x="288" y="192"/>
                          </a:cubicBezTo>
                          <a:cubicBezTo>
                            <a:pt x="304" y="216"/>
                            <a:pt x="176" y="312"/>
                            <a:pt x="192" y="336"/>
                          </a:cubicBezTo>
                          <a:cubicBezTo>
                            <a:pt x="208" y="360"/>
                            <a:pt x="368" y="312"/>
                            <a:pt x="384" y="336"/>
                          </a:cubicBezTo>
                          <a:cubicBezTo>
                            <a:pt x="400" y="360"/>
                            <a:pt x="280" y="456"/>
                            <a:pt x="288" y="480"/>
                          </a:cubicBezTo>
                          <a:cubicBezTo>
                            <a:pt x="296" y="504"/>
                            <a:pt x="416" y="464"/>
                            <a:pt x="432" y="480"/>
                          </a:cubicBezTo>
                          <a:cubicBezTo>
                            <a:pt x="448" y="496"/>
                            <a:pt x="384" y="552"/>
                            <a:pt x="384" y="576"/>
                          </a:cubicBezTo>
                          <a:cubicBezTo>
                            <a:pt x="384" y="600"/>
                            <a:pt x="424" y="616"/>
                            <a:pt x="432" y="624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/>
                    </a:p>
                  </p:txBody>
                </p:sp>
                <p:sp>
                  <p:nvSpPr>
                    <p:cNvPr id="125" name="Text Box 5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68" y="1920"/>
                      <a:ext cx="519" cy="2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sv-SE" altLang="en-US" sz="2000">
                          <a:solidFill>
                            <a:srgbClr val="FF0000"/>
                          </a:solidFill>
                        </a:rPr>
                        <a:t>q=k-k’</a:t>
                      </a:r>
                      <a:endParaRPr lang="en-GB" altLang="en-US" sz="200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126" name="Group 1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2" y="1742"/>
                      <a:ext cx="634" cy="295"/>
                      <a:chOff x="3456" y="1886"/>
                      <a:chExt cx="634" cy="295"/>
                    </a:xfrm>
                  </p:grpSpPr>
                  <p:sp>
                    <p:nvSpPr>
                      <p:cNvPr id="135" name="Text Box 5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456" y="1929"/>
                        <a:ext cx="550" cy="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r>
                          <a:rPr lang="sv-SE" altLang="en-US" sz="2000" i="1" dirty="0">
                            <a:solidFill>
                              <a:srgbClr val="FF0000"/>
                            </a:solidFill>
                          </a:rPr>
                          <a:t>Q</a:t>
                        </a:r>
                        <a:r>
                          <a:rPr lang="sv-SE" altLang="en-US" sz="2000" dirty="0">
                            <a:solidFill>
                              <a:srgbClr val="FF0000"/>
                            </a:solidFill>
                          </a:rPr>
                          <a:t>  = -</a:t>
                        </a:r>
                        <a:r>
                          <a:rPr lang="sv-SE" altLang="en-US" sz="2000" i="1" dirty="0">
                            <a:solidFill>
                              <a:srgbClr val="FF0000"/>
                            </a:solidFill>
                          </a:rPr>
                          <a:t>q</a:t>
                        </a:r>
                        <a:endParaRPr lang="en-GB" altLang="en-US" sz="2000" i="1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136" name="Text Box 5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575" y="1886"/>
                        <a:ext cx="169" cy="1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r>
                          <a:rPr lang="sv-SE" altLang="en-US" sz="1200" b="1">
                            <a:solidFill>
                              <a:srgbClr val="FF0000"/>
                            </a:solidFill>
                          </a:rPr>
                          <a:t>2</a:t>
                        </a:r>
                        <a:endParaRPr lang="en-US" altLang="en-US" sz="1200" b="1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137" name="Text Box 6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921" y="1890"/>
                        <a:ext cx="169" cy="1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r>
                          <a:rPr lang="sv-SE" altLang="en-US" sz="1200" b="1">
                            <a:solidFill>
                              <a:srgbClr val="FF0000"/>
                            </a:solidFill>
                          </a:rPr>
                          <a:t>2</a:t>
                        </a:r>
                        <a:endParaRPr lang="en-US" altLang="en-US" sz="1200" b="1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27" name="Group 1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50" y="2022"/>
                      <a:ext cx="438" cy="505"/>
                      <a:chOff x="2250" y="2022"/>
                      <a:chExt cx="438" cy="505"/>
                    </a:xfrm>
                  </p:grpSpPr>
                  <p:grpSp>
                    <p:nvGrpSpPr>
                      <p:cNvPr id="128" name="Group 1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50" y="2022"/>
                        <a:ext cx="357" cy="328"/>
                        <a:chOff x="2250" y="2022"/>
                        <a:chExt cx="357" cy="328"/>
                      </a:xfrm>
                    </p:grpSpPr>
                    <p:sp>
                      <p:nvSpPr>
                        <p:cNvPr id="133" name="Text Box 63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0" y="2100"/>
                          <a:ext cx="267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1pPr>
                          <a:lvl2pPr marL="4572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2pPr>
                          <a:lvl3pPr marL="9144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3pPr>
                          <a:lvl4pPr marL="13716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4pPr>
                          <a:lvl5pPr marL="18288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lang="sv-SE" altLang="en-US" sz="2000">
                              <a:solidFill>
                                <a:srgbClr val="339933"/>
                              </a:solidFill>
                            </a:rPr>
                            <a:t>W</a:t>
                          </a:r>
                          <a:endParaRPr lang="en-GB" altLang="en-US" sz="2000">
                            <a:solidFill>
                              <a:srgbClr val="339933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34" name="Text Box 6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21" y="2022"/>
                          <a:ext cx="186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1pPr>
                          <a:lvl2pPr marL="4572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2pPr>
                          <a:lvl3pPr marL="9144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3pPr>
                          <a:lvl4pPr marL="13716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4pPr>
                          <a:lvl5pPr marL="18288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lang="en-GB" altLang="en-US" sz="1600">
                              <a:solidFill>
                                <a:srgbClr val="339933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endParaRPr lang="en-GB" altLang="en-US" sz="1600">
                            <a:solidFill>
                              <a:srgbClr val="339933"/>
                            </a:solidFill>
                            <a:latin typeface="Times New Roman" panose="02020603050405020304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129" name="Line 6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400" y="2256"/>
                        <a:ext cx="120" cy="11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/>
                      </a:p>
                    </p:txBody>
                  </p:sp>
                  <p:grpSp>
                    <p:nvGrpSpPr>
                      <p:cNvPr id="130" name="Group 12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02" y="2239"/>
                        <a:ext cx="286" cy="288"/>
                        <a:chOff x="2402" y="2239"/>
                        <a:chExt cx="286" cy="288"/>
                      </a:xfrm>
                    </p:grpSpPr>
                    <p:sp>
                      <p:nvSpPr>
                        <p:cNvPr id="131" name="Text Box 67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02" y="2275"/>
                          <a:ext cx="192" cy="2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1pPr>
                          <a:lvl2pPr marL="4572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2pPr>
                          <a:lvl3pPr marL="9144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3pPr>
                          <a:lvl4pPr marL="13716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4pPr>
                          <a:lvl5pPr marL="18288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lang="sv-SE" altLang="en-US" sz="2000">
                              <a:solidFill>
                                <a:srgbClr val="339933"/>
                              </a:solidFill>
                            </a:rPr>
                            <a:t>Z</a:t>
                          </a:r>
                          <a:endParaRPr lang="en-US" altLang="en-US" sz="2000">
                            <a:solidFill>
                              <a:srgbClr val="339933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32" name="Text Box 68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10" y="2239"/>
                          <a:ext cx="178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1pPr>
                          <a:lvl2pPr marL="4572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2pPr>
                          <a:lvl3pPr marL="9144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3pPr>
                          <a:lvl4pPr marL="13716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4pPr>
                          <a:lvl5pPr marL="18288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lang="sv-SE" altLang="en-US" sz="1400">
                              <a:solidFill>
                                <a:srgbClr val="339933"/>
                              </a:solidFill>
                            </a:rPr>
                            <a:t>0</a:t>
                          </a:r>
                          <a:endParaRPr lang="en-US" altLang="en-US" sz="1400">
                            <a:solidFill>
                              <a:srgbClr val="339933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10" name="Group 109"/>
                  <p:cNvGrpSpPr>
                    <a:grpSpLocks/>
                  </p:cNvGrpSpPr>
                  <p:nvPr/>
                </p:nvGrpSpPr>
                <p:grpSpPr bwMode="auto">
                  <a:xfrm>
                    <a:off x="5357813" y="1911770"/>
                    <a:ext cx="2098675" cy="1157288"/>
                    <a:chOff x="2409" y="1185"/>
                    <a:chExt cx="1322" cy="729"/>
                  </a:xfrm>
                </p:grpSpPr>
                <p:grpSp>
                  <p:nvGrpSpPr>
                    <p:cNvPr id="112" name="Group 1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9" y="1530"/>
                      <a:ext cx="1056" cy="384"/>
                      <a:chOff x="2409" y="1530"/>
                      <a:chExt cx="1056" cy="384"/>
                    </a:xfrm>
                  </p:grpSpPr>
                  <p:sp>
                    <p:nvSpPr>
                      <p:cNvPr id="122" name="Line 7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409" y="1530"/>
                        <a:ext cx="1056" cy="384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/>
                      </a:p>
                    </p:txBody>
                  </p:sp>
                  <p:sp>
                    <p:nvSpPr>
                      <p:cNvPr id="123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43" y="1680"/>
                        <a:ext cx="432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 type="stealth" w="lg" len="lg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13" name="Text Box 7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45" y="1428"/>
                      <a:ext cx="232" cy="2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sv-SE" altLang="en-US" sz="2000" i="1" dirty="0">
                          <a:solidFill>
                            <a:srgbClr val="FF0000"/>
                          </a:solidFill>
                        </a:rPr>
                        <a:t>k’</a:t>
                      </a:r>
                      <a:endParaRPr lang="en-GB" altLang="en-US" sz="2000" i="1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114" name="Group 1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44" y="1185"/>
                      <a:ext cx="487" cy="465"/>
                      <a:chOff x="3244" y="1185"/>
                      <a:chExt cx="487" cy="465"/>
                    </a:xfrm>
                  </p:grpSpPr>
                  <p:grpSp>
                    <p:nvGrpSpPr>
                      <p:cNvPr id="115" name="Group 1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44" y="1185"/>
                        <a:ext cx="293" cy="327"/>
                        <a:chOff x="3244" y="1251"/>
                        <a:chExt cx="293" cy="327"/>
                      </a:xfrm>
                    </p:grpSpPr>
                    <p:sp>
                      <p:nvSpPr>
                        <p:cNvPr id="120" name="Text Box 7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44" y="1251"/>
                          <a:ext cx="245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1pPr>
                          <a:lvl2pPr marL="4572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2pPr>
                          <a:lvl3pPr marL="9144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3pPr>
                          <a:lvl4pPr marL="13716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4pPr>
                          <a:lvl5pPr marL="18288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lang="el-GR" altLang="en-US" sz="2800">
                              <a:solidFill>
                                <a:srgbClr val="339933"/>
                              </a:solidFill>
                              <a:latin typeface="Felix Titling" panose="04060505060202020A04" pitchFamily="82" charset="0"/>
                              <a:sym typeface="Symbol" panose="05050102010706020507" pitchFamily="18" charset="2"/>
                            </a:rPr>
                            <a:t></a:t>
                          </a:r>
                          <a:endParaRPr lang="en-GB" altLang="en-US" sz="2800">
                            <a:solidFill>
                              <a:srgbClr val="339933"/>
                            </a:solidFill>
                            <a:latin typeface="Felix Titling" panose="04060505060202020A04" pitchFamily="82" charset="0"/>
                          </a:endParaRPr>
                        </a:p>
                      </p:txBody>
                    </p:sp>
                    <p:sp>
                      <p:nvSpPr>
                        <p:cNvPr id="121" name="Text Box 77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51" y="1254"/>
                          <a:ext cx="186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1pPr>
                          <a:lvl2pPr marL="4572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2pPr>
                          <a:lvl3pPr marL="9144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3pPr>
                          <a:lvl4pPr marL="13716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4pPr>
                          <a:lvl5pPr marL="18288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lang="en-GB" altLang="en-US" sz="1600">
                              <a:solidFill>
                                <a:srgbClr val="339933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endParaRPr lang="en-GB" altLang="en-US" sz="1600">
                            <a:solidFill>
                              <a:srgbClr val="339933"/>
                            </a:solidFill>
                            <a:latin typeface="Times New Roman" panose="02020603050405020304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116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414" y="1380"/>
                        <a:ext cx="96" cy="11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339933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Comic Sans MS" pitchFamily="66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/>
                      </a:p>
                    </p:txBody>
                  </p:sp>
                  <p:grpSp>
                    <p:nvGrpSpPr>
                      <p:cNvPr id="117" name="Group 11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45" y="1303"/>
                        <a:ext cx="286" cy="347"/>
                        <a:chOff x="1425" y="1503"/>
                        <a:chExt cx="286" cy="347"/>
                      </a:xfrm>
                    </p:grpSpPr>
                    <p:sp>
                      <p:nvSpPr>
                        <p:cNvPr id="118" name="Text Box 80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25" y="1503"/>
                          <a:ext cx="22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1pPr>
                          <a:lvl2pPr marL="4572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2pPr>
                          <a:lvl3pPr marL="9144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3pPr>
                          <a:lvl4pPr marL="13716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4pPr>
                          <a:lvl5pPr marL="18288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lang="el-GR" altLang="en-US" sz="2800">
                              <a:solidFill>
                                <a:srgbClr val="339933"/>
                              </a:solidFill>
                              <a:latin typeface="Felix Titling" panose="04060505060202020A04" pitchFamily="82" charset="0"/>
                            </a:rPr>
                            <a:t>ν</a:t>
                          </a:r>
                          <a:endParaRPr lang="en-GB" altLang="en-US" sz="2800">
                            <a:solidFill>
                              <a:srgbClr val="339933"/>
                            </a:solidFill>
                            <a:latin typeface="Felix Titling" panose="04060505060202020A04" pitchFamily="82" charset="0"/>
                          </a:endParaRPr>
                        </a:p>
                      </p:txBody>
                    </p:sp>
                    <p:sp>
                      <p:nvSpPr>
                        <p:cNvPr id="119" name="Text Box 8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21" y="1638"/>
                          <a:ext cx="190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1pPr>
                          <a:lvl2pPr marL="4572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2pPr>
                          <a:lvl3pPr marL="9144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3pPr>
                          <a:lvl4pPr marL="13716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4pPr>
                          <a:lvl5pPr marL="1828800" algn="ctr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Comic Sans MS" pitchFamily="66" charset="0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lang="el-GR" altLang="en-US" sz="1600">
                              <a:solidFill>
                                <a:srgbClr val="339933"/>
                              </a:solidFill>
                              <a:latin typeface="Felix Titling" panose="04060505060202020A04" pitchFamily="82" charset="0"/>
                              <a:sym typeface="Symbol" panose="05050102010706020507" pitchFamily="18" charset="2"/>
                            </a:rPr>
                            <a:t></a:t>
                          </a:r>
                          <a:endParaRPr lang="en-GB" altLang="en-US" sz="1600">
                            <a:solidFill>
                              <a:srgbClr val="339933"/>
                            </a:solidFill>
                            <a:latin typeface="Felix Titling" panose="04060505060202020A04" pitchFamily="82" charset="0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111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7355604" y="3859213"/>
                    <a:ext cx="2173407" cy="2085641"/>
                  </a:xfrm>
                  <a:prstGeom prst="ellipse">
                    <a:avLst/>
                  </a:prstGeom>
                  <a:solidFill>
                    <a:srgbClr val="FFCC66">
                      <a:alpha val="37000"/>
                    </a:srgbClr>
                  </a:solidFill>
                  <a:ln w="2857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1pPr>
                    <a:lvl2pPr marL="4572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2pPr>
                    <a:lvl3pPr marL="9144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3pPr>
                    <a:lvl4pPr marL="13716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4pPr>
                    <a:lvl5pPr marL="1828800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 b="1" dirty="0"/>
                  </a:p>
                </p:txBody>
              </p:sp>
            </p:grpSp>
          </p:grpSp>
        </p:grpSp>
        <p:sp>
          <p:nvSpPr>
            <p:cNvPr id="97" name="Text Box 10"/>
            <p:cNvSpPr txBox="1">
              <a:spLocks noChangeArrowheads="1"/>
            </p:cNvSpPr>
            <p:nvPr/>
          </p:nvSpPr>
          <p:spPr bwMode="auto">
            <a:xfrm>
              <a:off x="6156326" y="3822700"/>
              <a:ext cx="69121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9pPr>
            </a:lstStyle>
            <a:p>
              <a:r>
                <a:rPr lang="sv-SE" altLang="en-US" sz="2000" dirty="0">
                  <a:solidFill>
                    <a:srgbClr val="FF0000"/>
                  </a:solidFill>
                </a:rPr>
                <a:t>p=xP</a:t>
              </a:r>
              <a:endParaRPr lang="en-GB" alt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450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9234" y="1052736"/>
            <a:ext cx="4373617" cy="435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3308" y="2397043"/>
            <a:ext cx="2364501" cy="1326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78" r="652"/>
          <a:stretch/>
        </p:blipFill>
        <p:spPr>
          <a:xfrm>
            <a:off x="7246773" y="1124745"/>
            <a:ext cx="4825891" cy="4361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453" y="273053"/>
            <a:ext cx="10505100" cy="668547"/>
          </a:xfrm>
        </p:spPr>
        <p:txBody>
          <a:bodyPr/>
          <a:lstStyle/>
          <a:p>
            <a:r>
              <a:rPr lang="en-GB" dirty="0" smtClean="0"/>
              <a:t>Reaction products: CNGS </a:t>
            </a:r>
            <a:r>
              <a:rPr lang="en-GB" dirty="0"/>
              <a:t>data </a:t>
            </a:r>
            <a:r>
              <a:rPr lang="en-GB" dirty="0" smtClean="0"/>
              <a:t>(</a:t>
            </a:r>
            <a:r>
              <a:rPr lang="en-GB" dirty="0" smtClean="0">
                <a:sym typeface="Symbol" panose="05050102010706020507" pitchFamily="18" charset="2"/>
              </a:rPr>
              <a:t></a:t>
            </a:r>
            <a:r>
              <a:rPr lang="en-GB" dirty="0" smtClean="0"/>
              <a:t>20 GeV </a:t>
            </a:r>
            <a:r>
              <a:rPr lang="en-GB" dirty="0" smtClean="0">
                <a:sym typeface="Symbol" panose="05050102010706020507" pitchFamily="18" charset="2"/>
              </a:rPr>
              <a:t></a:t>
            </a:r>
            <a:r>
              <a:rPr lang="en-GB" dirty="0" smtClean="0"/>
              <a:t>E</a:t>
            </a:r>
            <a:r>
              <a:rPr lang="en-GB" baseline="-25000" dirty="0" smtClean="0">
                <a:sym typeface="Symbol" panose="05050102010706020507" pitchFamily="18" charset="2"/>
              </a:rPr>
              <a:t></a:t>
            </a:r>
            <a:r>
              <a:rPr lang="en-GB" dirty="0" smtClean="0">
                <a:sym typeface="Symbol" panose="05050102010706020507" pitchFamily="18" charset="2"/>
              </a:rPr>
              <a:t>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C65232-5696-4F77-8953-8BCB56DF8609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987953" y="5365666"/>
            <a:ext cx="10599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/>
              <a:t>Same reconstruction in MC and Data</a:t>
            </a:r>
          </a:p>
          <a:p>
            <a:pPr algn="l"/>
            <a:r>
              <a:rPr lang="en-GB" sz="2000" dirty="0"/>
              <a:t>Neutrino fluxes from FLUKA CNGS simulations</a:t>
            </a:r>
          </a:p>
          <a:p>
            <a:pPr algn="l"/>
            <a:r>
              <a:rPr lang="en-GB" sz="2000" dirty="0"/>
              <a:t>Absolute agreement on neutrino rates within 6%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94247" y="5397771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dirty="0" err="1">
                <a:solidFill>
                  <a:srgbClr val="000000"/>
                </a:solidFill>
              </a:rPr>
              <a:t>Eur</a:t>
            </a:r>
            <a:r>
              <a:rPr lang="fr-FR" sz="2000" dirty="0">
                <a:solidFill>
                  <a:srgbClr val="000000"/>
                </a:solidFill>
              </a:rPr>
              <a:t>. Phys. J. C (2013) 73:2345</a:t>
            </a:r>
          </a:p>
          <a:p>
            <a:pPr algn="l"/>
            <a:r>
              <a:rPr lang="fr-FR" sz="2000" dirty="0">
                <a:solidFill>
                  <a:srgbClr val="000000"/>
                </a:solidFill>
              </a:rPr>
              <a:t>Phys. </a:t>
            </a:r>
            <a:r>
              <a:rPr lang="fr-FR" sz="2000" dirty="0" err="1">
                <a:solidFill>
                  <a:srgbClr val="000000"/>
                </a:solidFill>
              </a:rPr>
              <a:t>Lett</a:t>
            </a:r>
            <a:r>
              <a:rPr lang="fr-FR" sz="2000" dirty="0">
                <a:solidFill>
                  <a:srgbClr val="000000"/>
                </a:solidFill>
              </a:rPr>
              <a:t>. B (2014)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4572" y="1243493"/>
            <a:ext cx="228047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/>
              <a:t>Distribution of total deposited energy in the </a:t>
            </a:r>
            <a:r>
              <a:rPr lang="en-GB" sz="2200" b="1" dirty="0"/>
              <a:t>T600 </a:t>
            </a:r>
            <a:r>
              <a:rPr lang="en-GB" sz="2200" b="1" dirty="0" smtClean="0"/>
              <a:t>(Icarus) </a:t>
            </a:r>
            <a:r>
              <a:rPr lang="en-GB" sz="2200" dirty="0" smtClean="0"/>
              <a:t>detector</a:t>
            </a:r>
            <a:endParaRPr lang="en-GB" sz="2200" dirty="0"/>
          </a:p>
          <a:p>
            <a:pPr algn="l"/>
            <a:endParaRPr lang="en-GB" sz="2200" dirty="0"/>
          </a:p>
          <a:p>
            <a:pPr algn="l"/>
            <a:r>
              <a:rPr lang="en-GB" sz="2200" dirty="0">
                <a:sym typeface="Symbol" panose="05050102010706020507" pitchFamily="18" charset="2"/>
              </a:rPr>
              <a:t> Left:</a:t>
            </a:r>
          </a:p>
          <a:p>
            <a:pPr algn="l"/>
            <a:r>
              <a:rPr lang="en-GB" sz="2200" b="1" dirty="0">
                <a:sym typeface="Symbol" panose="05050102010706020507" pitchFamily="18" charset="2"/>
              </a:rPr>
              <a:t></a:t>
            </a:r>
            <a:r>
              <a:rPr lang="en-GB" sz="2200" b="1" baseline="-25000" dirty="0">
                <a:sym typeface="Symbol" panose="05050102010706020507" pitchFamily="18" charset="2"/>
              </a:rPr>
              <a:t>µ </a:t>
            </a:r>
            <a:r>
              <a:rPr lang="en-GB" sz="2200" b="1" dirty="0">
                <a:sym typeface="Symbol" panose="05050102010706020507" pitchFamily="18" charset="2"/>
              </a:rPr>
              <a:t>CC </a:t>
            </a:r>
            <a:r>
              <a:rPr lang="en-GB" sz="2200" dirty="0">
                <a:sym typeface="Symbol" panose="05050102010706020507" pitchFamily="18" charset="2"/>
              </a:rPr>
              <a:t>events </a:t>
            </a:r>
          </a:p>
          <a:p>
            <a:pPr algn="l"/>
            <a:endParaRPr lang="en-GB" sz="2200" dirty="0">
              <a:sym typeface="Symbol" panose="05050102010706020507" pitchFamily="18" charset="2"/>
            </a:endParaRPr>
          </a:p>
          <a:p>
            <a:pPr algn="r"/>
            <a:r>
              <a:rPr lang="en-GB" sz="2200" dirty="0">
                <a:sym typeface="Symbol" panose="05050102010706020507" pitchFamily="18" charset="2"/>
              </a:rPr>
              <a:t>Right: </a:t>
            </a:r>
          </a:p>
          <a:p>
            <a:pPr algn="r"/>
            <a:r>
              <a:rPr lang="en-GB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 NC </a:t>
            </a:r>
            <a:r>
              <a:rPr lang="en-GB" sz="2200" dirty="0">
                <a:sym typeface="Symbol" panose="05050102010706020507" pitchFamily="18" charset="2"/>
              </a:rPr>
              <a:t>events</a:t>
            </a:r>
            <a:endParaRPr lang="en-GB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Alfredo Ferrari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61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452" y="273053"/>
            <a:ext cx="11153172" cy="707675"/>
          </a:xfrm>
        </p:spPr>
        <p:txBody>
          <a:bodyPr/>
          <a:lstStyle/>
          <a:p>
            <a:r>
              <a:rPr lang="en-GB" dirty="0" smtClean="0">
                <a:sym typeface="Symbol" panose="05050102010706020507" pitchFamily="18" charset="2"/>
              </a:rPr>
              <a:t> de-excitation </a:t>
            </a:r>
            <a:r>
              <a:rPr lang="en-GB" dirty="0">
                <a:sym typeface="Symbol" panose="05050102010706020507" pitchFamily="18" charset="2"/>
              </a:rPr>
              <a:t>a</a:t>
            </a:r>
            <a:r>
              <a:rPr lang="en-GB" dirty="0" smtClean="0"/>
              <a:t>pplication: </a:t>
            </a:r>
            <a:r>
              <a:rPr lang="en-GB" dirty="0" err="1" smtClean="0"/>
              <a:t>neutrinos+neutrons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463409" y="5140428"/>
            <a:ext cx="5464059" cy="1296144"/>
          </a:xfrm>
        </p:spPr>
        <p:txBody>
          <a:bodyPr/>
          <a:lstStyle/>
          <a:p>
            <a:pPr marL="0" indent="0" algn="ctr">
              <a:buNone/>
            </a:pPr>
            <a:r>
              <a:rPr lang="en-GB" sz="2000" dirty="0"/>
              <a:t>Total </a:t>
            </a:r>
            <a:r>
              <a:rPr lang="en-GB" sz="2000" dirty="0" smtClean="0"/>
              <a:t>reconstructed </a:t>
            </a:r>
            <a:r>
              <a:rPr lang="en-GB" sz="2000" dirty="0">
                <a:sym typeface="Symbol" panose="05050102010706020507" pitchFamily="18" charset="2"/>
              </a:rPr>
              <a:t> </a:t>
            </a:r>
            <a:r>
              <a:rPr lang="en-GB" sz="2000" dirty="0"/>
              <a:t>energy in an event for neutrino data and </a:t>
            </a:r>
            <a:r>
              <a:rPr lang="en-GB" sz="2000" b="1" dirty="0"/>
              <a:t>FLUKA</a:t>
            </a:r>
            <a:r>
              <a:rPr lang="en-GB" sz="2000" dirty="0"/>
              <a:t> MC events. Events with no reconstructed energy are not included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9738" y="801320"/>
            <a:ext cx="6502263" cy="433910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376" y="912818"/>
            <a:ext cx="5319467" cy="509829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sz="2000" dirty="0"/>
              <a:t>Detector: </a:t>
            </a:r>
            <a:r>
              <a:rPr lang="en-GB" sz="2000" b="1" dirty="0"/>
              <a:t>ARGONEUT</a:t>
            </a:r>
            <a:r>
              <a:rPr lang="en-GB" sz="2000" dirty="0"/>
              <a:t> operated in the </a:t>
            </a:r>
            <a:r>
              <a:rPr lang="en-GB" sz="2000" b="1" dirty="0" err="1"/>
              <a:t>NuMi</a:t>
            </a:r>
            <a:r>
              <a:rPr lang="en-GB" sz="2000" dirty="0"/>
              <a:t> beam, in front of the Minos near detector. Small </a:t>
            </a:r>
            <a:r>
              <a:rPr lang="en-GB" sz="2000" b="1" dirty="0" err="1"/>
              <a:t>LAr</a:t>
            </a:r>
            <a:r>
              <a:rPr lang="en-GB" sz="2000" dirty="0"/>
              <a:t> chamber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/>
              <a:t>One of the measurements: </a:t>
            </a:r>
            <a:r>
              <a:rPr lang="en-GB" sz="2000" b="1" i="1" dirty="0">
                <a:solidFill>
                  <a:schemeClr val="accent4"/>
                </a:solidFill>
              </a:rPr>
              <a:t>de-excitation gamma-rays from neutrino interactions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 smtClean="0">
                <a:solidFill>
                  <a:schemeClr val="tx1"/>
                </a:solidFill>
              </a:rPr>
              <a:t>Background </a:t>
            </a:r>
            <a:r>
              <a:rPr lang="en-GB" sz="2000" dirty="0">
                <a:solidFill>
                  <a:schemeClr val="tx1"/>
                </a:solidFill>
              </a:rPr>
              <a:t>to this search: mainly </a:t>
            </a:r>
            <a:r>
              <a:rPr lang="en-GB" sz="2000" b="1" i="1" dirty="0">
                <a:solidFill>
                  <a:schemeClr val="accent4"/>
                </a:solidFill>
              </a:rPr>
              <a:t>photons from unseen neutrons </a:t>
            </a:r>
            <a:r>
              <a:rPr lang="en-GB" sz="2000" dirty="0">
                <a:solidFill>
                  <a:schemeClr val="tx1"/>
                </a:solidFill>
              </a:rPr>
              <a:t>generated in the neutrino interaction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chemeClr val="tx1"/>
                </a:solidFill>
              </a:rPr>
              <a:t>Simulations with FLUKA, internal neutrino generator + </a:t>
            </a:r>
            <a:r>
              <a:rPr lang="en-GB" sz="2000" b="1" i="1" dirty="0">
                <a:solidFill>
                  <a:schemeClr val="accent4"/>
                </a:solidFill>
              </a:rPr>
              <a:t>fully correlated pointwise</a:t>
            </a:r>
            <a:r>
              <a:rPr lang="en-GB" sz="2000" dirty="0">
                <a:solidFill>
                  <a:schemeClr val="tx1"/>
                </a:solidFill>
              </a:rPr>
              <a:t> low-energy </a:t>
            </a:r>
            <a:r>
              <a:rPr lang="en-GB" sz="2000" b="1" i="1" dirty="0">
                <a:solidFill>
                  <a:schemeClr val="accent4"/>
                </a:solidFill>
              </a:rPr>
              <a:t>neutron </a:t>
            </a:r>
            <a:r>
              <a:rPr lang="en-GB" sz="2000" b="1" i="1" dirty="0">
                <a:solidFill>
                  <a:schemeClr val="accent4"/>
                </a:solidFill>
                <a:sym typeface="Symbol" panose="05050102010706020507" pitchFamily="18" charset="2"/>
              </a:rPr>
              <a:t>’s </a:t>
            </a:r>
            <a:r>
              <a:rPr lang="en-GB" sz="2000" dirty="0">
                <a:solidFill>
                  <a:schemeClr val="tx1"/>
                </a:solidFill>
                <a:sym typeface="Symbol" panose="05050102010706020507" pitchFamily="18" charset="2"/>
              </a:rPr>
              <a:t>for </a:t>
            </a:r>
            <a:r>
              <a:rPr lang="en-GB" sz="2000" dirty="0" err="1">
                <a:solidFill>
                  <a:schemeClr val="tx1"/>
                </a:solidFill>
                <a:sym typeface="Symbol" panose="05050102010706020507" pitchFamily="18" charset="2"/>
              </a:rPr>
              <a:t>Ar</a:t>
            </a:r>
            <a:endParaRPr lang="en-GB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0850" y="6021289"/>
            <a:ext cx="575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Phys. Rev. D </a:t>
            </a:r>
            <a:r>
              <a:rPr lang="en-GB" b="1" dirty="0">
                <a:solidFill>
                  <a:schemeClr val="tx1">
                    <a:lumMod val="50000"/>
                  </a:schemeClr>
                </a:solidFill>
              </a:rPr>
              <a:t>99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, 012002 – Published 7 January 2019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77A688DA-489A-49E7-B573-9D78C954403A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52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Alfredo Ferrari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CFNS Workshop, April 26th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F1B6-D915-4AEE-AB2C-974089472C7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59452" y="273053"/>
            <a:ext cx="11153172" cy="707675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 b="1">
                <a:solidFill>
                  <a:srgbClr val="660066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2pPr>
            <a:lvl3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3pPr>
            <a:lvl4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4pPr>
            <a:lvl5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5pPr>
            <a:lvl6pPr marL="15367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6pPr>
            <a:lvl7pPr marL="19939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7pPr>
            <a:lvl8pPr marL="24511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8pPr>
            <a:lvl9pPr marL="29083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9pPr>
          </a:lstStyle>
          <a:p>
            <a:r>
              <a:rPr lang="en-GB" kern="0" dirty="0" smtClean="0">
                <a:sym typeface="Symbol" panose="05050102010706020507" pitchFamily="18" charset="2"/>
              </a:rPr>
              <a:t>Questions from past workshops:</a:t>
            </a:r>
            <a:endParaRPr lang="en-GB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695400" y="1052737"/>
            <a:ext cx="110892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2400" dirty="0" smtClean="0"/>
              <a:t>How can we help in general?</a:t>
            </a:r>
          </a:p>
          <a:p>
            <a:pPr marL="285750" indent="-285750" algn="l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2400" dirty="0" smtClean="0"/>
              <a:t>Would a </a:t>
            </a:r>
            <a:r>
              <a:rPr lang="en-US" sz="2400" b="1" dirty="0" smtClean="0"/>
              <a:t>Peanut</a:t>
            </a:r>
            <a:r>
              <a:rPr lang="en-US" sz="2400" dirty="0" smtClean="0"/>
              <a:t> interface to a </a:t>
            </a:r>
            <a:r>
              <a:rPr lang="en-US" sz="2400" b="1" dirty="0" err="1" smtClean="0"/>
              <a:t>eN</a:t>
            </a:r>
            <a:r>
              <a:rPr lang="en-US" sz="2400" dirty="0" smtClean="0"/>
              <a:t> generator (similar to the built-in one for </a:t>
            </a:r>
            <a:r>
              <a:rPr lang="en-US" sz="2400" dirty="0" err="1" smtClean="0"/>
              <a:t>Nundis</a:t>
            </a:r>
            <a:r>
              <a:rPr lang="en-US" sz="2400" dirty="0" smtClean="0"/>
              <a:t>) be of help?</a:t>
            </a:r>
          </a:p>
          <a:p>
            <a:pPr marL="285750" indent="-285750" algn="l">
              <a:lnSpc>
                <a:spcPct val="150000"/>
              </a:lnSpc>
              <a:buClr>
                <a:srgbClr val="0070C0"/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2400" dirty="0" smtClean="0"/>
              <a:t>… if so, it would require implementing two handles as per </a:t>
            </a:r>
            <a:r>
              <a:rPr lang="en-US" sz="2400" dirty="0" smtClean="0">
                <a:sym typeface="Symbol" panose="05050102010706020507" pitchFamily="18" charset="2"/>
              </a:rPr>
              <a:t>N interactions:</a:t>
            </a:r>
          </a:p>
          <a:p>
            <a:pPr marL="800100" lvl="1" indent="-342900" algn="l">
              <a:buClr>
                <a:srgbClr val="0070C0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  <a:sym typeface="Symbol" panose="05050102010706020507" pitchFamily="18" charset="2"/>
              </a:rPr>
              <a:t>one for getting the  for a given </a:t>
            </a:r>
            <a:r>
              <a:rPr lang="en-US" sz="2000" dirty="0" err="1" smtClean="0">
                <a:solidFill>
                  <a:srgbClr val="0070C0"/>
                </a:solidFill>
                <a:sym typeface="Symbol" panose="05050102010706020507" pitchFamily="18" charset="2"/>
              </a:rPr>
              <a:t>eN</a:t>
            </a:r>
            <a:r>
              <a:rPr lang="en-US" sz="2000" dirty="0" smtClean="0">
                <a:solidFill>
                  <a:srgbClr val="0070C0"/>
                </a:solidFill>
                <a:sym typeface="Symbol" panose="05050102010706020507" pitchFamily="18" charset="2"/>
              </a:rPr>
              <a:t> s…</a:t>
            </a:r>
          </a:p>
          <a:p>
            <a:pPr marL="800100" lvl="1" indent="-342900" algn="l">
              <a:buClr>
                <a:srgbClr val="0070C0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  <a:sym typeface="Symbol" panose="05050102010706020507" pitchFamily="18" charset="2"/>
              </a:rPr>
              <a:t>… another for filling arrays with secondary id’s (PDG coded) and 4-vectors</a:t>
            </a:r>
          </a:p>
          <a:p>
            <a:pPr marL="800100" lvl="1" indent="-342900" algn="l">
              <a:buClr>
                <a:srgbClr val="0070C0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  <a:sym typeface="Symbol" panose="05050102010706020507" pitchFamily="18" charset="2"/>
              </a:rPr>
              <a:t>Peanut would then do the </a:t>
            </a:r>
            <a:r>
              <a:rPr lang="en-US" sz="2000" dirty="0" err="1" smtClean="0">
                <a:solidFill>
                  <a:srgbClr val="0070C0"/>
                </a:solidFill>
                <a:sym typeface="Symbol" panose="05050102010706020507" pitchFamily="18" charset="2"/>
              </a:rPr>
              <a:t>reinteraction</a:t>
            </a:r>
            <a:r>
              <a:rPr lang="en-US" sz="2000" dirty="0" smtClean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sym typeface="Symbol" panose="05050102010706020507" pitchFamily="18" charset="2"/>
              </a:rPr>
              <a:t>etc</a:t>
            </a:r>
            <a:r>
              <a:rPr lang="en-US" sz="2000" dirty="0" smtClean="0">
                <a:solidFill>
                  <a:srgbClr val="0070C0"/>
                </a:solidFill>
                <a:sym typeface="Symbol" panose="05050102010706020507" pitchFamily="18" charset="2"/>
              </a:rPr>
              <a:t> business…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9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452" y="273053"/>
            <a:ext cx="4744460" cy="563659"/>
          </a:xfrm>
        </p:spPr>
        <p:txBody>
          <a:bodyPr/>
          <a:lstStyle/>
          <a:p>
            <a:r>
              <a:rPr lang="en-US" dirty="0" err="1" smtClean="0"/>
              <a:t>Fluka</a:t>
            </a:r>
            <a:r>
              <a:rPr lang="en-US" dirty="0" smtClean="0"/>
              <a:t> </a:t>
            </a:r>
            <a:r>
              <a:rPr lang="en-US" dirty="0" err="1" smtClean="0"/>
              <a:t>hA</a:t>
            </a:r>
            <a:r>
              <a:rPr lang="en-US" dirty="0" smtClean="0"/>
              <a:t>/AA models: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F53E051-5CF4-4765-8086-B2DC4EB0245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7437504" y="2102915"/>
            <a:ext cx="4275120" cy="1690003"/>
          </a:xfrm>
          <a:prstGeom prst="ellipse">
            <a:avLst/>
          </a:prstGeom>
          <a:solidFill>
            <a:srgbClr val="00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DPMJET-3</a:t>
            </a:r>
          </a:p>
          <a:p>
            <a:r>
              <a:rPr lang="en-US" sz="2000" dirty="0" smtClean="0"/>
              <a:t>10</a:t>
            </a:r>
            <a:r>
              <a:rPr lang="en-US" sz="2000" baseline="30000" dirty="0"/>
              <a:t>8</a:t>
            </a:r>
            <a:r>
              <a:rPr lang="en-US" sz="2000" dirty="0" smtClean="0"/>
              <a:t> &gt; E &gt; </a:t>
            </a:r>
            <a:r>
              <a:rPr lang="en-US" sz="2000" dirty="0"/>
              <a:t>2</a:t>
            </a:r>
            <a:r>
              <a:rPr lang="en-US" sz="2000" dirty="0">
                <a:sym typeface="Symbol" panose="05050102010706020507" pitchFamily="18" charset="2"/>
              </a:rPr>
              <a:t>10</a:t>
            </a:r>
            <a:r>
              <a:rPr lang="en-US" sz="2000" baseline="30000" dirty="0">
                <a:sym typeface="Symbol" panose="05050102010706020507" pitchFamily="18" charset="2"/>
              </a:rPr>
              <a:t>4</a:t>
            </a:r>
            <a:r>
              <a:rPr lang="en-US" sz="2000" dirty="0">
                <a:sym typeface="Symbol" panose="05050102010706020507" pitchFamily="18" charset="2"/>
              </a:rPr>
              <a:t> </a:t>
            </a:r>
            <a:r>
              <a:rPr lang="en-US" sz="2000" dirty="0" smtClean="0"/>
              <a:t>GeV</a:t>
            </a:r>
          </a:p>
          <a:p>
            <a:r>
              <a:rPr lang="en-US" sz="2000" dirty="0" smtClean="0"/>
              <a:t>10</a:t>
            </a:r>
            <a:r>
              <a:rPr lang="en-US" sz="2000" baseline="30000" dirty="0" smtClean="0"/>
              <a:t>8</a:t>
            </a:r>
            <a:r>
              <a:rPr lang="en-US" sz="2000" dirty="0" smtClean="0"/>
              <a:t> &gt; E/n &gt; 5-10 GeV</a:t>
            </a:r>
          </a:p>
        </p:txBody>
      </p:sp>
      <p:sp>
        <p:nvSpPr>
          <p:cNvPr id="8" name="Oval 7"/>
          <p:cNvSpPr/>
          <p:nvPr/>
        </p:nvSpPr>
        <p:spPr>
          <a:xfrm>
            <a:off x="5303912" y="3739543"/>
            <a:ext cx="4573327" cy="159525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Extended </a:t>
            </a:r>
            <a:r>
              <a:rPr lang="en-US" sz="2000" dirty="0" err="1" smtClean="0"/>
              <a:t>rQMD</a:t>
            </a:r>
            <a:endParaRPr lang="en-US" sz="2000" dirty="0" smtClean="0"/>
          </a:p>
          <a:p>
            <a:pPr algn="ctr"/>
            <a:r>
              <a:rPr lang="en-US" sz="2000" dirty="0" smtClean="0"/>
              <a:t>5-10 &gt; E/n &gt; 0.1-0.15 GeV</a:t>
            </a:r>
          </a:p>
        </p:txBody>
      </p:sp>
      <p:sp>
        <p:nvSpPr>
          <p:cNvPr id="9" name="Oval 8"/>
          <p:cNvSpPr/>
          <p:nvPr/>
        </p:nvSpPr>
        <p:spPr>
          <a:xfrm>
            <a:off x="911424" y="4561235"/>
            <a:ext cx="4536165" cy="153206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BME</a:t>
            </a:r>
          </a:p>
          <a:p>
            <a:pPr algn="ctr"/>
            <a:r>
              <a:rPr lang="en-US" sz="2000" dirty="0" smtClean="0"/>
              <a:t>100-150 &gt; E/n &gt; ~5  MeV</a:t>
            </a:r>
          </a:p>
          <a:p>
            <a:pPr algn="ctr"/>
            <a:endParaRPr lang="en-US" sz="20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8" r="29006" b="16775"/>
          <a:stretch/>
        </p:blipFill>
        <p:spPr>
          <a:xfrm>
            <a:off x="5042123" y="1952326"/>
            <a:ext cx="1986642" cy="1390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2996952"/>
            <a:ext cx="2116860" cy="173884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983432" y="1002540"/>
            <a:ext cx="3983850" cy="1507420"/>
          </a:xfrm>
          <a:prstGeom prst="ellipse">
            <a:avLst/>
          </a:prstGeom>
          <a:solidFill>
            <a:srgbClr val="00CC99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PEANUT</a:t>
            </a:r>
          </a:p>
          <a:p>
            <a:pPr algn="ctr"/>
            <a:r>
              <a:rPr lang="en-US" sz="2000" dirty="0" smtClean="0"/>
              <a:t>2</a:t>
            </a:r>
            <a:r>
              <a:rPr lang="en-US" sz="2000" dirty="0" smtClean="0">
                <a:sym typeface="Symbol" panose="05050102010706020507" pitchFamily="18" charset="2"/>
              </a:rPr>
              <a:t>10</a:t>
            </a:r>
            <a:r>
              <a:rPr lang="en-US" sz="2000" baseline="30000" dirty="0" smtClean="0">
                <a:sym typeface="Symbol" panose="05050102010706020507" pitchFamily="18" charset="2"/>
              </a:rPr>
              <a:t>4</a:t>
            </a:r>
            <a:r>
              <a:rPr lang="en-US" sz="2000" dirty="0" smtClean="0">
                <a:sym typeface="Symbol" panose="05050102010706020507" pitchFamily="18" charset="2"/>
              </a:rPr>
              <a:t> &gt; E &gt; </a:t>
            </a:r>
            <a:r>
              <a:rPr lang="en-US" sz="2000" dirty="0" smtClean="0"/>
              <a:t>~0.01 GeV</a:t>
            </a:r>
            <a:endParaRPr lang="en-US" sz="20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5042123" y="876015"/>
            <a:ext cx="4340810" cy="923330"/>
            <a:chOff x="5042123" y="876015"/>
            <a:chExt cx="4340810" cy="923330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 flipV="1">
              <a:off x="5042123" y="1191215"/>
              <a:ext cx="1125525" cy="316264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00CC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Box 20"/>
            <p:cNvSpPr txBox="1"/>
            <p:nvPr/>
          </p:nvSpPr>
          <p:spPr>
            <a:xfrm>
              <a:off x="6386152" y="876015"/>
              <a:ext cx="2996781" cy="923330"/>
            </a:xfrm>
            <a:prstGeom prst="rect">
              <a:avLst/>
            </a:prstGeom>
            <a:gradFill>
              <a:gsLst>
                <a:gs pos="39000">
                  <a:srgbClr val="00CC99"/>
                </a:gs>
                <a:gs pos="100000">
                  <a:srgbClr val="B7F729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rgbClr val="92D050"/>
                </a:gs>
              </a:gsLst>
              <a:lin ang="5400000" scaled="1"/>
            </a:gradFill>
            <a:ln>
              <a:solidFill>
                <a:srgbClr val="00FF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Photonuclear interactions</a:t>
              </a:r>
            </a:p>
            <a:p>
              <a:r>
                <a:rPr lang="en-US" dirty="0" err="1" smtClean="0">
                  <a:solidFill>
                    <a:schemeClr val="bg1"/>
                  </a:solidFill>
                </a:rPr>
                <a:t>ElectroMagneticDissociation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smtClean="0">
                  <a:solidFill>
                    <a:schemeClr val="bg1"/>
                  </a:solidFill>
                </a:rPr>
                <a:t>Leptonuclear</a:t>
              </a:r>
              <a:r>
                <a:rPr lang="en-US" dirty="0" smtClean="0">
                  <a:solidFill>
                    <a:schemeClr val="bg1"/>
                  </a:solidFill>
                </a:rPr>
                <a:t> interactions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54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5437" y="3685103"/>
            <a:ext cx="9748613" cy="271569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Alfredo Ferrari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CFNS Workshop, April 26th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F1B6-D915-4AEE-AB2C-974089472C7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91544" y="2595473"/>
            <a:ext cx="7488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Thanks for your attention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59452" y="273053"/>
            <a:ext cx="11153172" cy="707675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 b="1">
                <a:solidFill>
                  <a:srgbClr val="660066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2pPr>
            <a:lvl3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3pPr>
            <a:lvl4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4pPr>
            <a:lvl5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5pPr>
            <a:lvl6pPr marL="15367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6pPr>
            <a:lvl7pPr marL="19939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7pPr>
            <a:lvl8pPr marL="24511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8pPr>
            <a:lvl9pPr marL="29083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9pPr>
          </a:lstStyle>
          <a:p>
            <a:endParaRPr lang="en-GB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456" y="731081"/>
            <a:ext cx="9231806" cy="20114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5436" y="4638984"/>
            <a:ext cx="2122291" cy="158168"/>
          </a:xfrm>
          <a:prstGeom prst="rect">
            <a:avLst/>
          </a:prstGeom>
          <a:solidFill>
            <a:srgbClr val="FFFF00">
              <a:alpha val="38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230293" y="4638984"/>
            <a:ext cx="1978275" cy="158168"/>
          </a:xfrm>
          <a:prstGeom prst="rect">
            <a:avLst/>
          </a:prstGeom>
          <a:solidFill>
            <a:srgbClr val="FFFF00">
              <a:alpha val="38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87488" y="4925300"/>
            <a:ext cx="826147" cy="193714"/>
          </a:xfrm>
          <a:prstGeom prst="rect">
            <a:avLst/>
          </a:prstGeom>
          <a:solidFill>
            <a:srgbClr val="FFFF00">
              <a:alpha val="38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8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31504" y="2636912"/>
            <a:ext cx="9433048" cy="1368152"/>
          </a:xfrm>
        </p:spPr>
        <p:txBody>
          <a:bodyPr/>
          <a:lstStyle/>
          <a:p>
            <a:pPr algn="ctr" eaLnBrk="1" hangingPunct="1"/>
            <a:r>
              <a:rPr lang="en-US" sz="4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4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adron </a:t>
            </a:r>
            <a:r>
              <a:rPr lang="en-US" sz="4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4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ucleon interactions in FLUKA (threshold ~ few </a:t>
            </a:r>
            <a:r>
              <a:rPr lang="en-US" sz="44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sz="4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lab)</a:t>
            </a:r>
            <a:br>
              <a:rPr lang="en-US" sz="4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6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103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3594B3-2038-42C9-8C2F-828F6CD3AFD7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>
          <a:xfrm>
            <a:off x="479376" y="332656"/>
            <a:ext cx="11233248" cy="576064"/>
          </a:xfrm>
        </p:spPr>
        <p:txBody>
          <a:bodyPr/>
          <a:lstStyle/>
          <a:p>
            <a:pPr eaLnBrk="1" hangingPunct="1"/>
            <a:r>
              <a:rPr lang="en-US" dirty="0" err="1"/>
              <a:t>Nonelastic</a:t>
            </a:r>
            <a:r>
              <a:rPr lang="en-US" dirty="0"/>
              <a:t> </a:t>
            </a:r>
            <a:r>
              <a:rPr lang="en-US" dirty="0" err="1"/>
              <a:t>hN</a:t>
            </a:r>
            <a:r>
              <a:rPr lang="en-US" dirty="0"/>
              <a:t> </a:t>
            </a:r>
            <a:r>
              <a:rPr lang="en-US" dirty="0" smtClean="0"/>
              <a:t>interactions: (very) short summary</a:t>
            </a:r>
            <a:endParaRPr lang="en-US" dirty="0"/>
          </a:p>
        </p:txBody>
      </p:sp>
      <p:sp>
        <p:nvSpPr>
          <p:cNvPr id="12294" name="Text Box 13"/>
          <p:cNvSpPr txBox="1">
            <a:spLocks noChangeArrowheads="1"/>
          </p:cNvSpPr>
          <p:nvPr/>
        </p:nvSpPr>
        <p:spPr bwMode="auto">
          <a:xfrm>
            <a:off x="581911" y="877269"/>
            <a:ext cx="5154049" cy="2246769"/>
          </a:xfrm>
          <a:prstGeom prst="rect">
            <a:avLst/>
          </a:prstGeom>
          <a:solidFill>
            <a:srgbClr val="FFD1FF"/>
          </a:solidFill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 algn="l"/>
            <a:r>
              <a:rPr lang="en-US" sz="2000" b="1" dirty="0" smtClean="0"/>
              <a:t>Up to </a:t>
            </a:r>
            <a:r>
              <a:rPr lang="en-US" sz="2000" b="1" dirty="0"/>
              <a:t>a few GeV’s:</a:t>
            </a:r>
          </a:p>
          <a:p>
            <a:pPr algn="l"/>
            <a:r>
              <a:rPr lang="en-US" sz="2000" b="0" dirty="0" smtClean="0"/>
              <a:t>Dominance </a:t>
            </a:r>
            <a:r>
              <a:rPr lang="en-US" sz="2000" b="0" dirty="0"/>
              <a:t>of the Δ </a:t>
            </a:r>
            <a:r>
              <a:rPr lang="en-US" sz="2000" b="0" dirty="0" smtClean="0"/>
              <a:t>and </a:t>
            </a:r>
            <a:r>
              <a:rPr lang="en-US" sz="2000" b="0" dirty="0"/>
              <a:t>of </a:t>
            </a:r>
            <a:r>
              <a:rPr lang="en-US" sz="2000" b="0" dirty="0" smtClean="0"/>
              <a:t>the </a:t>
            </a:r>
            <a:r>
              <a:rPr lang="en-US" sz="2000" b="0" i="1" dirty="0" smtClean="0"/>
              <a:t>N</a:t>
            </a:r>
            <a:r>
              <a:rPr lang="en-US" sz="2000" b="0" i="1" baseline="30000" dirty="0" smtClean="0"/>
              <a:t>∗</a:t>
            </a:r>
            <a:r>
              <a:rPr lang="en-US" sz="2000" b="0" i="1" dirty="0" smtClean="0"/>
              <a:t>, </a:t>
            </a:r>
            <a:r>
              <a:rPr lang="en-US" sz="2000" b="0" i="1" dirty="0" smtClean="0">
                <a:sym typeface="Symbol" panose="05050102010706020507" pitchFamily="18" charset="2"/>
              </a:rPr>
              <a:t>…</a:t>
            </a:r>
            <a:r>
              <a:rPr lang="en-US" sz="2000" b="0" i="1" dirty="0" smtClean="0"/>
              <a:t> </a:t>
            </a:r>
            <a:r>
              <a:rPr lang="en-US" sz="2000" b="0" dirty="0"/>
              <a:t>resonances </a:t>
            </a:r>
          </a:p>
          <a:p>
            <a:pPr marL="231775" indent="-231775" algn="l"/>
            <a:r>
              <a:rPr lang="en-US" sz="2000" b="0" i="1" dirty="0"/>
              <a:t>→ </a:t>
            </a:r>
            <a:r>
              <a:rPr lang="en-US" sz="2000" b="0" dirty="0" smtClean="0"/>
              <a:t>isobar </a:t>
            </a:r>
            <a:r>
              <a:rPr lang="en-US" sz="2000" b="0" dirty="0"/>
              <a:t>model </a:t>
            </a:r>
          </a:p>
          <a:p>
            <a:pPr marL="231775" indent="-231775" algn="l"/>
            <a:r>
              <a:rPr lang="en-US" sz="2000" b="0" i="1" dirty="0"/>
              <a:t>→ </a:t>
            </a:r>
            <a:r>
              <a:rPr lang="en-US" sz="2000" b="0" dirty="0"/>
              <a:t>all reactions proceed through an intermediate state containing at least one </a:t>
            </a:r>
            <a:r>
              <a:rPr lang="en-US" sz="2000" b="0" dirty="0" smtClean="0"/>
              <a:t>resonance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Alfredo Ferrari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CFNS Workshop, April 26th 2021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35960" y="2031415"/>
            <a:ext cx="5975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FLUKA: </a:t>
            </a:r>
            <a:r>
              <a:rPr lang="en-US" sz="240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  <a:sym typeface="Symbol" pitchFamily="18" charset="2"/>
              </a:rPr>
              <a:t> </a:t>
            </a:r>
            <a:r>
              <a:rPr lang="en-US" sz="240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60 resonances, and </a:t>
            </a:r>
            <a:r>
              <a:rPr lang="en-US" sz="240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  <a:sym typeface="Symbol" pitchFamily="18" charset="2"/>
              </a:rPr>
              <a:t></a:t>
            </a:r>
            <a:r>
              <a:rPr lang="en-US" sz="240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100 channels </a:t>
            </a: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735960" y="1016496"/>
            <a:ext cx="6312947" cy="92333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tabLst>
                <a:tab pos="852488" algn="r"/>
              </a:tabLst>
            </a:pP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dirty="0">
                <a:solidFill>
                  <a:schemeClr val="accent2"/>
                </a:solidFill>
              </a:rPr>
              <a:t> + </a:t>
            </a: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2 </a:t>
            </a:r>
            <a:r>
              <a:rPr lang="en-US" b="0" i="1" dirty="0">
                <a:solidFill>
                  <a:schemeClr val="accent2"/>
                </a:solidFill>
              </a:rPr>
              <a:t>→ N</a:t>
            </a:r>
            <a:r>
              <a:rPr lang="en-US" b="0" i="1" baseline="30000" dirty="0">
                <a:solidFill>
                  <a:schemeClr val="accent2"/>
                </a:solidFill>
              </a:rPr>
              <a:t>”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dirty="0">
                <a:solidFill>
                  <a:schemeClr val="accent2"/>
                </a:solidFill>
              </a:rPr>
              <a:t> + Δ(1232)                    </a:t>
            </a:r>
            <a:r>
              <a:rPr lang="en-US" b="0" i="1" dirty="0">
                <a:solidFill>
                  <a:schemeClr val="accent2"/>
                </a:solidFill>
              </a:rPr>
              <a:t>→ N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baseline="30000" dirty="0">
                <a:solidFill>
                  <a:schemeClr val="accent2"/>
                </a:solidFill>
              </a:rPr>
              <a:t>’</a:t>
            </a:r>
            <a:r>
              <a:rPr lang="en-US" b="0" dirty="0">
                <a:solidFill>
                  <a:schemeClr val="accent2"/>
                </a:solidFill>
              </a:rPr>
              <a:t> + </a:t>
            </a: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2</a:t>
            </a:r>
            <a:r>
              <a:rPr lang="en-US" b="0" baseline="30000" dirty="0">
                <a:solidFill>
                  <a:schemeClr val="accent2"/>
                </a:solidFill>
              </a:rPr>
              <a:t>’</a:t>
            </a:r>
            <a:r>
              <a:rPr lang="en-US" b="0" dirty="0">
                <a:solidFill>
                  <a:schemeClr val="accent2"/>
                </a:solidFill>
              </a:rPr>
              <a:t> + </a:t>
            </a:r>
            <a:r>
              <a:rPr lang="en-US" b="0" i="1" dirty="0">
                <a:solidFill>
                  <a:schemeClr val="accent2"/>
                </a:solidFill>
              </a:rPr>
              <a:t>π</a:t>
            </a:r>
          </a:p>
          <a:p>
            <a:pPr algn="l">
              <a:tabLst>
                <a:tab pos="852488" algn="r"/>
              </a:tabLst>
            </a:pPr>
            <a:r>
              <a:rPr lang="en-US" b="0" i="1" dirty="0">
                <a:solidFill>
                  <a:schemeClr val="accent2"/>
                </a:solidFill>
              </a:rPr>
              <a:t>π </a:t>
            </a:r>
            <a:r>
              <a:rPr lang="en-US" b="0" dirty="0">
                <a:solidFill>
                  <a:schemeClr val="accent2"/>
                </a:solidFill>
              </a:rPr>
              <a:t>+ </a:t>
            </a:r>
            <a:r>
              <a:rPr lang="en-US" b="0" i="1" dirty="0">
                <a:solidFill>
                  <a:schemeClr val="accent2"/>
                </a:solidFill>
              </a:rPr>
              <a:t>N   	 → </a:t>
            </a:r>
            <a:r>
              <a:rPr lang="en-US" b="0" dirty="0">
                <a:solidFill>
                  <a:schemeClr val="accent2"/>
                </a:solidFill>
              </a:rPr>
              <a:t>Δ(1600)   </a:t>
            </a:r>
            <a:r>
              <a:rPr lang="en-US" b="0" i="1" dirty="0">
                <a:solidFill>
                  <a:schemeClr val="accent2"/>
                </a:solidFill>
              </a:rPr>
              <a:t>→ π’</a:t>
            </a:r>
            <a:r>
              <a:rPr lang="en-US" b="0" dirty="0">
                <a:solidFill>
                  <a:schemeClr val="accent2"/>
                </a:solidFill>
              </a:rPr>
              <a:t>+ Δ(1232)  </a:t>
            </a:r>
            <a:r>
              <a:rPr lang="en-US" b="0" i="1" dirty="0">
                <a:solidFill>
                  <a:schemeClr val="accent2"/>
                </a:solidFill>
              </a:rPr>
              <a:t>→ π’ </a:t>
            </a:r>
            <a:r>
              <a:rPr lang="en-US" b="0" dirty="0">
                <a:solidFill>
                  <a:schemeClr val="accent2"/>
                </a:solidFill>
              </a:rPr>
              <a:t>+ </a:t>
            </a:r>
            <a:r>
              <a:rPr lang="en-US" b="0" i="1" dirty="0">
                <a:solidFill>
                  <a:schemeClr val="accent2"/>
                </a:solidFill>
              </a:rPr>
              <a:t>π“</a:t>
            </a:r>
            <a:r>
              <a:rPr lang="en-US" b="0" dirty="0">
                <a:solidFill>
                  <a:schemeClr val="accent2"/>
                </a:solidFill>
              </a:rPr>
              <a:t>+ </a:t>
            </a:r>
            <a:r>
              <a:rPr lang="en-US" b="0" i="1" dirty="0">
                <a:solidFill>
                  <a:schemeClr val="accent2"/>
                </a:solidFill>
              </a:rPr>
              <a:t>N’</a:t>
            </a:r>
          </a:p>
          <a:p>
            <a:pPr algn="l">
              <a:tabLst>
                <a:tab pos="852488" algn="r"/>
              </a:tabLst>
            </a:pP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’1</a:t>
            </a:r>
            <a:r>
              <a:rPr lang="en-US" b="0" dirty="0">
                <a:solidFill>
                  <a:schemeClr val="accent2"/>
                </a:solidFill>
              </a:rPr>
              <a:t>+ </a:t>
            </a: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2 </a:t>
            </a:r>
            <a:r>
              <a:rPr lang="en-US" b="0" dirty="0">
                <a:solidFill>
                  <a:schemeClr val="accent2"/>
                </a:solidFill>
              </a:rPr>
              <a:t> </a:t>
            </a:r>
            <a:r>
              <a:rPr lang="en-US" b="0" i="1" dirty="0">
                <a:solidFill>
                  <a:schemeClr val="accent2"/>
                </a:solidFill>
              </a:rPr>
              <a:t>→ </a:t>
            </a:r>
            <a:r>
              <a:rPr lang="en-US" b="0" dirty="0">
                <a:solidFill>
                  <a:schemeClr val="accent2"/>
                </a:solidFill>
              </a:rPr>
              <a:t>Δ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dirty="0">
                <a:solidFill>
                  <a:schemeClr val="accent2"/>
                </a:solidFill>
              </a:rPr>
              <a:t>(1232) + Δ</a:t>
            </a:r>
            <a:r>
              <a:rPr lang="en-US" b="0" baseline="-25000" dirty="0">
                <a:solidFill>
                  <a:schemeClr val="accent2"/>
                </a:solidFill>
              </a:rPr>
              <a:t>2</a:t>
            </a:r>
            <a:r>
              <a:rPr lang="en-US" b="0" dirty="0">
                <a:solidFill>
                  <a:schemeClr val="accent2"/>
                </a:solidFill>
              </a:rPr>
              <a:t>(1232)         </a:t>
            </a:r>
            <a:r>
              <a:rPr lang="en-US" b="0" i="1" dirty="0" smtClean="0">
                <a:solidFill>
                  <a:schemeClr val="accent2"/>
                </a:solidFill>
              </a:rPr>
              <a:t>→ </a:t>
            </a:r>
            <a:r>
              <a:rPr lang="en-US" b="0" i="1" dirty="0">
                <a:solidFill>
                  <a:schemeClr val="accent2"/>
                </a:solidFill>
              </a:rPr>
              <a:t>N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dirty="0">
                <a:solidFill>
                  <a:schemeClr val="accent2"/>
                </a:solidFill>
              </a:rPr>
              <a:t>’ + </a:t>
            </a:r>
            <a:r>
              <a:rPr lang="en-US" b="0" i="1" dirty="0">
                <a:solidFill>
                  <a:schemeClr val="accent2"/>
                </a:solidFill>
              </a:rPr>
              <a:t>π</a:t>
            </a:r>
            <a:r>
              <a:rPr lang="en-US" b="0" baseline="-25000" dirty="0">
                <a:solidFill>
                  <a:schemeClr val="accent2"/>
                </a:solidFill>
              </a:rPr>
              <a:t>1</a:t>
            </a:r>
            <a:r>
              <a:rPr lang="en-US" b="0" dirty="0">
                <a:solidFill>
                  <a:schemeClr val="accent2"/>
                </a:solidFill>
              </a:rPr>
              <a:t> + </a:t>
            </a:r>
            <a:r>
              <a:rPr lang="en-US" b="0" i="1" dirty="0">
                <a:solidFill>
                  <a:schemeClr val="accent2"/>
                </a:solidFill>
              </a:rPr>
              <a:t>N’</a:t>
            </a:r>
            <a:r>
              <a:rPr lang="en-US" b="0" baseline="-25000" dirty="0">
                <a:solidFill>
                  <a:schemeClr val="accent2"/>
                </a:solidFill>
              </a:rPr>
              <a:t>2</a:t>
            </a:r>
            <a:r>
              <a:rPr lang="en-US" b="0" dirty="0">
                <a:solidFill>
                  <a:schemeClr val="accent2"/>
                </a:solidFill>
              </a:rPr>
              <a:t> + </a:t>
            </a:r>
            <a:r>
              <a:rPr lang="en-US" b="0" i="1" dirty="0">
                <a:solidFill>
                  <a:schemeClr val="accent2"/>
                </a:solidFill>
              </a:rPr>
              <a:t>π</a:t>
            </a:r>
            <a:r>
              <a:rPr lang="en-US" b="0" baseline="-25000" dirty="0">
                <a:solidFill>
                  <a:schemeClr val="accent2"/>
                </a:solidFill>
              </a:rPr>
              <a:t>2</a:t>
            </a:r>
            <a:endParaRPr lang="en-US" b="0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879" y="3068960"/>
            <a:ext cx="7828369" cy="37444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1" dirty="0" smtClean="0"/>
              <a:t>At energies above a few GeV’s:</a:t>
            </a:r>
          </a:p>
          <a:p>
            <a:pPr marL="284163" indent="-284163" algn="l" eaLnBrk="1" hangingPunct="1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 smtClean="0"/>
              <a:t>Interacting </a:t>
            </a:r>
            <a:r>
              <a:rPr lang="en-US" sz="2000" dirty="0"/>
              <a:t>strings (quarks held together by </a:t>
            </a:r>
            <a:r>
              <a:rPr lang="en-US" sz="2000" dirty="0" smtClean="0"/>
              <a:t>gluons into </a:t>
            </a:r>
            <a:r>
              <a:rPr lang="en-US" sz="2000" dirty="0"/>
              <a:t>the form of a string)</a:t>
            </a:r>
          </a:p>
          <a:p>
            <a:pPr marL="227013" indent="-227013" algn="l" eaLnBrk="1" hangingPunct="1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 smtClean="0"/>
              <a:t> Interactions </a:t>
            </a:r>
            <a:r>
              <a:rPr lang="en-US" sz="2000" dirty="0"/>
              <a:t>treated in the </a:t>
            </a:r>
            <a:r>
              <a:rPr lang="en-US" sz="2000" dirty="0" err="1"/>
              <a:t>Reggeon-Pomeron</a:t>
            </a:r>
            <a:r>
              <a:rPr lang="en-US" sz="2000" dirty="0"/>
              <a:t> </a:t>
            </a:r>
            <a:r>
              <a:rPr lang="en-US" sz="2000" dirty="0" smtClean="0"/>
              <a:t>framework (</a:t>
            </a:r>
            <a:r>
              <a:rPr lang="en-US" sz="2000" b="1" dirty="0" smtClean="0"/>
              <a:t>Dual Parton Model, DPM</a:t>
            </a:r>
            <a:r>
              <a:rPr lang="en-US" sz="2000" dirty="0" smtClean="0"/>
              <a:t>)</a:t>
            </a:r>
          </a:p>
          <a:p>
            <a:pPr marL="287338" indent="-287338" algn="l" eaLnBrk="1" hangingPunct="1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E</a:t>
            </a:r>
            <a:r>
              <a:rPr lang="en-US" sz="2000" dirty="0" smtClean="0"/>
              <a:t>ach hadron </a:t>
            </a:r>
            <a:r>
              <a:rPr lang="en-US" sz="2000" dirty="0"/>
              <a:t>splits into</a:t>
            </a:r>
            <a:r>
              <a:rPr lang="en-US" sz="2000" b="1" dirty="0">
                <a:solidFill>
                  <a:srgbClr val="333399"/>
                </a:solidFill>
              </a:rPr>
              <a:t> </a:t>
            </a:r>
            <a:r>
              <a:rPr lang="en-US" sz="2000" b="1" dirty="0"/>
              <a:t>2 colored </a:t>
            </a:r>
            <a:r>
              <a:rPr lang="en-US" sz="2000" b="1" dirty="0" err="1" smtClean="0"/>
              <a:t>partons</a:t>
            </a:r>
            <a:endParaRPr lang="en-US" sz="2000" b="1" dirty="0" smtClean="0"/>
          </a:p>
          <a:p>
            <a:pPr lvl="1" algn="l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000" b="1" dirty="0" smtClean="0"/>
              <a:t>  </a:t>
            </a:r>
            <a:r>
              <a:rPr lang="en-US" sz="2000" b="1" dirty="0">
                <a:solidFill>
                  <a:srgbClr val="333399"/>
                </a:solidFill>
                <a:sym typeface="Symbol" pitchFamily="18" charset="2"/>
              </a:rPr>
              <a:t> </a:t>
            </a:r>
            <a:r>
              <a:rPr lang="en-US" sz="2000" dirty="0"/>
              <a:t>combination into</a:t>
            </a:r>
            <a:r>
              <a:rPr lang="en-US" sz="2000" b="1" dirty="0">
                <a:solidFill>
                  <a:srgbClr val="333399"/>
                </a:solidFill>
              </a:rPr>
              <a:t> </a:t>
            </a:r>
            <a:r>
              <a:rPr lang="en-US" sz="2000" b="1" dirty="0"/>
              <a:t>2 </a:t>
            </a:r>
            <a:r>
              <a:rPr lang="en-US" sz="2000" b="1" dirty="0" err="1"/>
              <a:t>colourless</a:t>
            </a:r>
            <a:r>
              <a:rPr lang="en-US" sz="2000" b="1" dirty="0"/>
              <a:t> chains </a:t>
            </a:r>
            <a:endParaRPr lang="en-US" sz="2000" b="1" dirty="0" smtClean="0"/>
          </a:p>
          <a:p>
            <a:pPr lvl="1" algn="l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000" b="1" dirty="0">
                <a:solidFill>
                  <a:srgbClr val="333399"/>
                </a:solidFill>
                <a:sym typeface="Symbol" pitchFamily="18" charset="2"/>
              </a:rPr>
              <a:t> </a:t>
            </a:r>
            <a:r>
              <a:rPr lang="en-US" sz="2000" b="1" dirty="0" smtClean="0">
                <a:solidFill>
                  <a:srgbClr val="333399"/>
                </a:solidFill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333399"/>
                </a:solidFill>
                <a:sym typeface="Symbol" pitchFamily="18" charset="2"/>
              </a:rPr>
              <a:t> </a:t>
            </a:r>
            <a:r>
              <a:rPr lang="en-US" sz="2000" b="1" dirty="0"/>
              <a:t>2 back-to-back jets</a:t>
            </a:r>
          </a:p>
          <a:p>
            <a:pPr marL="287338" indent="-287338" algn="l" eaLnBrk="1" hangingPunct="1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each jet is then</a:t>
            </a:r>
            <a:r>
              <a:rPr lang="en-US" sz="2000" b="1" dirty="0">
                <a:solidFill>
                  <a:srgbClr val="333399"/>
                </a:solidFill>
              </a:rPr>
              <a:t> </a:t>
            </a:r>
            <a:r>
              <a:rPr lang="en-US" sz="2000" b="1" dirty="0" err="1"/>
              <a:t>hadronized</a:t>
            </a:r>
            <a:r>
              <a:rPr lang="en-US" sz="2000" b="1" dirty="0"/>
              <a:t> </a:t>
            </a:r>
            <a:r>
              <a:rPr lang="en-US" sz="2000" dirty="0"/>
              <a:t>into physical </a:t>
            </a:r>
            <a:r>
              <a:rPr lang="en-US" sz="2000" dirty="0" smtClean="0"/>
              <a:t>hadrons</a:t>
            </a:r>
          </a:p>
          <a:p>
            <a:pPr marL="287338" indent="-287338" algn="l" eaLnBrk="1" hangingPunct="1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 err="1" smtClean="0"/>
              <a:t>Fluka</a:t>
            </a:r>
            <a:r>
              <a:rPr lang="en-US" sz="2000" dirty="0" smtClean="0"/>
              <a:t> contains </a:t>
            </a:r>
            <a:r>
              <a:rPr lang="en-US" sz="2000" b="1" dirty="0" smtClean="0"/>
              <a:t>its own </a:t>
            </a:r>
            <a:r>
              <a:rPr lang="en-US" sz="2000" b="1" dirty="0" err="1" smtClean="0"/>
              <a:t>hadronization</a:t>
            </a:r>
            <a:r>
              <a:rPr lang="en-US" sz="2000" b="1" dirty="0" smtClean="0"/>
              <a:t> </a:t>
            </a:r>
            <a:r>
              <a:rPr lang="en-US" sz="2000" dirty="0" smtClean="0"/>
              <a:t>model</a:t>
            </a:r>
            <a:endParaRPr lang="en-US" sz="2000" b="1" dirty="0">
              <a:solidFill>
                <a:srgbClr val="33339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r="10601" b="8000"/>
          <a:stretch/>
        </p:blipFill>
        <p:spPr>
          <a:xfrm>
            <a:off x="8410280" y="3140716"/>
            <a:ext cx="3555901" cy="31883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8621456" y="4550214"/>
            <a:ext cx="2063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pp: 1 cut </a:t>
            </a:r>
            <a:r>
              <a:rPr lang="en-US" dirty="0" err="1" smtClean="0"/>
              <a:t>pomeron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42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Pion/Kaon production in p-p collisions: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F53E051-5CF4-4765-8086-B2DC4EB0245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420900" y="4516440"/>
            <a:ext cx="4464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Inclusive cross section for the production of </a:t>
            </a:r>
            <a:r>
              <a:rPr lang="en-US" b="1" dirty="0" smtClean="0">
                <a:solidFill>
                  <a:schemeClr val="accent2"/>
                </a:solidFill>
                <a:sym typeface="Symbol" panose="05050102010706020507" pitchFamily="18" charset="2"/>
              </a:rPr>
              <a:t></a:t>
            </a:r>
            <a:r>
              <a:rPr lang="en-US" b="1" baseline="30000" dirty="0" smtClean="0">
                <a:solidFill>
                  <a:schemeClr val="accent2"/>
                </a:solidFill>
                <a:sym typeface="Symbol" panose="05050102010706020507" pitchFamily="18" charset="2"/>
              </a:rPr>
              <a:t>0</a:t>
            </a:r>
            <a:r>
              <a:rPr lang="en-US" b="1" dirty="0" smtClean="0">
                <a:solidFill>
                  <a:schemeClr val="accent2"/>
                </a:solidFill>
                <a:sym typeface="Symbol" panose="05050102010706020507" pitchFamily="18" charset="2"/>
              </a:rPr>
              <a:t> (blue), </a:t>
            </a:r>
            <a:r>
              <a:rPr lang="en-US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+ (red), </a:t>
            </a:r>
            <a:r>
              <a:rPr lang="en-US" dirty="0" smtClean="0">
                <a:sym typeface="Symbol" panose="05050102010706020507" pitchFamily="18" charset="2"/>
              </a:rPr>
              <a:t>and </a:t>
            </a:r>
            <a:r>
              <a:rPr lang="en-US" b="1" dirty="0" smtClean="0">
                <a:solidFill>
                  <a:srgbClr val="008000"/>
                </a:solidFill>
                <a:sym typeface="Symbol" panose="05050102010706020507" pitchFamily="18" charset="2"/>
              </a:rPr>
              <a:t></a:t>
            </a:r>
            <a:r>
              <a:rPr lang="en-US" b="1" baseline="30000" dirty="0" smtClean="0">
                <a:solidFill>
                  <a:srgbClr val="008000"/>
                </a:solidFill>
                <a:sym typeface="Symbol" panose="05050102010706020507" pitchFamily="18" charset="2"/>
              </a:rPr>
              <a:t>-</a:t>
            </a:r>
            <a:r>
              <a:rPr lang="en-US" b="1" dirty="0" smtClean="0">
                <a:solidFill>
                  <a:srgbClr val="008000"/>
                </a:solidFill>
                <a:sym typeface="Symbol" panose="05050102010706020507" pitchFamily="18" charset="2"/>
              </a:rPr>
              <a:t> (green) </a:t>
            </a:r>
            <a:r>
              <a:rPr lang="en-US" dirty="0" smtClean="0">
                <a:sym typeface="Symbol" panose="05050102010706020507" pitchFamily="18" charset="2"/>
              </a:rPr>
              <a:t>in p-p collisions as a function of the proton kinetic energy. Lines: simulations, symbols exp. Data.</a:t>
            </a:r>
          </a:p>
          <a:p>
            <a:r>
              <a:rPr lang="en-US" dirty="0" smtClean="0">
                <a:sym typeface="Symbol" panose="05050102010706020507" pitchFamily="18" charset="2"/>
              </a:rPr>
              <a:t> (figure from </a:t>
            </a:r>
            <a:r>
              <a:rPr lang="en-US" dirty="0" smtClean="0"/>
              <a:t>AstrPhys81, 21 (2016))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683" b="22087"/>
          <a:stretch/>
        </p:blipFill>
        <p:spPr>
          <a:xfrm>
            <a:off x="6748572" y="836712"/>
            <a:ext cx="5396100" cy="36724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2364" y="908721"/>
            <a:ext cx="4536504" cy="5760639"/>
            <a:chOff x="242364" y="908721"/>
            <a:chExt cx="4536504" cy="576063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6" t="4783" r="7883" b="11151"/>
            <a:stretch/>
          </p:blipFill>
          <p:spPr>
            <a:xfrm>
              <a:off x="242364" y="908721"/>
              <a:ext cx="4536504" cy="576063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39416" y="5299760"/>
              <a:ext cx="22300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dirty="0"/>
                <a:t>pp @ 158 GeV/c </a:t>
              </a:r>
              <a:r>
                <a:rPr lang="en-GB" sz="1600" dirty="0">
                  <a:sym typeface="Symbol"/>
                </a:rPr>
                <a:t> </a:t>
              </a:r>
              <a:r>
                <a:rPr lang="en-GB" sz="1600" b="1" dirty="0" smtClean="0">
                  <a:solidFill>
                    <a:srgbClr val="7030A0"/>
                  </a:solidFill>
                  <a:sym typeface="Symbol"/>
                </a:rPr>
                <a:t>K</a:t>
              </a:r>
              <a:r>
                <a:rPr lang="en-GB" sz="1600" b="1" baseline="30000" dirty="0">
                  <a:solidFill>
                    <a:srgbClr val="7030A0"/>
                  </a:solidFill>
                  <a:sym typeface="Symbol"/>
                </a:rPr>
                <a:t>-</a:t>
              </a:r>
              <a:endParaRPr lang="en-GB" sz="1600" b="1" dirty="0">
                <a:solidFill>
                  <a:srgbClr val="7030A0"/>
                </a:solidFill>
              </a:endParaRPr>
            </a:p>
            <a:p>
              <a:pPr algn="r"/>
              <a:r>
                <a:rPr lang="en-GB" sz="1600" dirty="0" err="1"/>
                <a:t>Histos</a:t>
              </a:r>
              <a:r>
                <a:rPr lang="en-GB" sz="1600" dirty="0"/>
                <a:t>: </a:t>
              </a:r>
              <a:r>
                <a:rPr lang="en-GB" sz="1600" b="1" dirty="0">
                  <a:solidFill>
                    <a:srgbClr val="0070C0"/>
                  </a:solidFill>
                </a:rPr>
                <a:t>FLUKA</a:t>
              </a:r>
            </a:p>
            <a:p>
              <a:pPr algn="r"/>
              <a:r>
                <a:rPr lang="en-GB" sz="1600" dirty="0"/>
                <a:t>Symbols: </a:t>
              </a:r>
              <a:r>
                <a:rPr lang="en-GB" sz="1600" b="1" dirty="0">
                  <a:solidFill>
                    <a:srgbClr val="008000"/>
                  </a:solidFill>
                </a:rPr>
                <a:t>NA49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28628" y="1134202"/>
            <a:ext cx="2019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ym typeface="Symbol"/>
              </a:rPr>
              <a:t>K</a:t>
            </a:r>
            <a:r>
              <a:rPr lang="en-US" sz="2000" baseline="30000" dirty="0">
                <a:sym typeface="Symbol"/>
              </a:rPr>
              <a:t>-</a:t>
            </a:r>
            <a:r>
              <a:rPr lang="en-US" sz="2000" dirty="0" smtClean="0">
                <a:sym typeface="Symbol"/>
              </a:rPr>
              <a:t>  </a:t>
            </a:r>
            <a:r>
              <a:rPr lang="en-US" sz="2000" dirty="0">
                <a:sym typeface="Symbol"/>
              </a:rPr>
              <a:t>yield as a function of </a:t>
            </a:r>
            <a:r>
              <a:rPr lang="en-US" sz="2000" dirty="0" err="1">
                <a:sym typeface="Symbol"/>
              </a:rPr>
              <a:t>p</a:t>
            </a:r>
            <a:r>
              <a:rPr lang="en-US" sz="2000" baseline="-25000" dirty="0" err="1">
                <a:sym typeface="Symbol"/>
              </a:rPr>
              <a:t>T</a:t>
            </a:r>
            <a:r>
              <a:rPr lang="en-US" sz="2000" baseline="-25000" dirty="0">
                <a:sym typeface="Symbol"/>
              </a:rPr>
              <a:t> </a:t>
            </a:r>
            <a:r>
              <a:rPr lang="en-US" sz="2000" dirty="0">
                <a:sym typeface="Symbol"/>
              </a:rPr>
              <a:t>for different X</a:t>
            </a:r>
            <a:r>
              <a:rPr lang="en-US" sz="2000" baseline="-25000" dirty="0">
                <a:sym typeface="Symbol"/>
              </a:rPr>
              <a:t>F</a:t>
            </a:r>
            <a:r>
              <a:rPr lang="en-US" sz="2000" dirty="0">
                <a:sym typeface="Symbol"/>
              </a:rPr>
              <a:t> </a:t>
            </a:r>
            <a:r>
              <a:rPr lang="en-US" sz="2000" dirty="0" smtClean="0">
                <a:sym typeface="Symbol"/>
              </a:rPr>
              <a:t>bins, for 158 GeV/c protons on hydrogen</a:t>
            </a:r>
          </a:p>
          <a:p>
            <a:pPr algn="l"/>
            <a:endParaRPr lang="en-GB" sz="2000" dirty="0" smtClean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4871864" y="3501008"/>
            <a:ext cx="574353" cy="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130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31504" y="2636912"/>
            <a:ext cx="9433048" cy="1368152"/>
          </a:xfrm>
        </p:spPr>
        <p:txBody>
          <a:bodyPr/>
          <a:lstStyle/>
          <a:p>
            <a:pPr algn="ctr" eaLnBrk="1" hangingPunct="1"/>
            <a:r>
              <a:rPr lang="en-US" sz="4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,,,e</a:t>
            </a:r>
            <a:r>
              <a:rPr lang="en-US" sz="4400" baseline="30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+/-</a:t>
            </a:r>
            <a:r>
              <a:rPr lang="en-US" sz="4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) and h</a:t>
            </a:r>
            <a:r>
              <a:rPr lang="en-US" sz="4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adron Nucleus interactions in PEANUT</a:t>
            </a:r>
            <a:endParaRPr lang="en-US" sz="16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651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F3C8F6B-C925-4F01-9DBF-672B258AAE28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08213" y="979489"/>
            <a:ext cx="7416800" cy="433387"/>
          </a:xfrm>
          <a:prstGeom prst="rect">
            <a:avLst/>
          </a:prstGeom>
          <a:solidFill>
            <a:srgbClr val="00CCFF">
              <a:alpha val="30000"/>
            </a:srgbClr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>
            <a:lvl1pPr marL="341313" indent="-341313" algn="l" defTabSz="449263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charset="2"/>
              <a:buChar char=""/>
              <a:defRPr sz="2000">
                <a:solidFill>
                  <a:srgbClr val="40458C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lnSpc>
                <a:spcPct val="101000"/>
              </a:lnSpc>
              <a:spcBef>
                <a:spcPts val="4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>
                <a:solidFill>
                  <a:srgbClr val="40458C"/>
                </a:solidFill>
                <a:latin typeface="Comic Sans MS" panose="030F0702030302020204" pitchFamily="66" charset="0"/>
              </a:defRPr>
            </a:lvl2pPr>
            <a:lvl3pPr marL="1143000" indent="-228600" algn="l" defTabSz="449263" rtl="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6F89F7"/>
              </a:buClr>
              <a:buSzPct val="95000"/>
              <a:buFont typeface="Wingdings" charset="2"/>
              <a:buChar char=""/>
              <a:defRPr sz="1600">
                <a:solidFill>
                  <a:srgbClr val="40458C"/>
                </a:solidFill>
                <a:latin typeface="Comic Sans MS" panose="030F0702030302020204" pitchFamily="66" charset="0"/>
              </a:defRPr>
            </a:lvl3pPr>
            <a:lvl4pPr marL="1600200" indent="-228600" algn="l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5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4pPr>
            <a:lvl5pPr marL="2057400" indent="-228600" algn="l" defTabSz="449263" rtl="0" eaLnBrk="0" fontAlgn="base" hangingPunct="0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Comic Sans MS" panose="030F0702030302020204" pitchFamily="66" charset="0"/>
              </a:defRPr>
            </a:lvl5pPr>
            <a:lvl6pPr marL="25146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6pPr>
            <a:lvl7pPr marL="29718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7pPr>
            <a:lvl8pPr marL="34290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8pPr>
            <a:lvl9pPr marL="3886200" indent="-228600" algn="l" defTabSz="449263" rtl="0" fontAlgn="base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>
                <a:srgbClr val="40458C"/>
              </a:buClr>
              <a:buSzPct val="60000"/>
              <a:buFont typeface="Wingdings" charset="2"/>
              <a:buChar char=""/>
              <a:defRPr sz="1400">
                <a:solidFill>
                  <a:srgbClr val="40458C"/>
                </a:solidFill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sz="1800" b="1" kern="0" smtClean="0"/>
              <a:t>Target nucleus description (</a:t>
            </a:r>
            <a:r>
              <a:rPr lang="en-US" sz="1800" b="1" kern="0" smtClean="0">
                <a:solidFill>
                  <a:srgbClr val="800000"/>
                </a:solidFill>
              </a:rPr>
              <a:t>density, Fermi motion</a:t>
            </a:r>
            <a:r>
              <a:rPr lang="en-US" sz="1800" b="1" kern="0" smtClean="0"/>
              <a:t>, etc)</a:t>
            </a:r>
            <a:endParaRPr lang="en-US" sz="1800" b="1" kern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2279650" y="3340101"/>
            <a:ext cx="7200900" cy="1266825"/>
            <a:chOff x="476" y="2104"/>
            <a:chExt cx="4536" cy="798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476" y="2328"/>
              <a:ext cx="4536" cy="574"/>
            </a:xfrm>
            <a:prstGeom prst="rect">
              <a:avLst/>
            </a:prstGeom>
            <a:solidFill>
              <a:srgbClr val="FFCC99">
                <a:alpha val="31000"/>
              </a:srgbClr>
            </a:solidFill>
            <a:ln w="25400">
              <a:solidFill>
                <a:srgbClr val="FF66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800000"/>
                  </a:solidFill>
                </a:rPr>
                <a:t>Preequilibrium stage</a:t>
              </a:r>
              <a:r>
                <a:rPr lang="en-US" b="1">
                  <a:solidFill>
                    <a:srgbClr val="000000"/>
                  </a:solidFill>
                </a:rPr>
                <a:t> </a:t>
              </a:r>
              <a:r>
                <a:rPr lang="en-US" b="1"/>
                <a:t>with current exciton configuration and excitation energy</a:t>
              </a:r>
            </a:p>
            <a:p>
              <a:r>
                <a:rPr lang="en-US" sz="1600" b="1"/>
                <a:t>(all non-nucleons emitted/decayed + all nucleons below 30-100 MeV)</a:t>
              </a:r>
            </a:p>
          </p:txBody>
        </p:sp>
        <p:sp>
          <p:nvSpPr>
            <p:cNvPr id="8" name="AutoShape 6"/>
            <p:cNvSpPr>
              <a:spLocks noChangeAspect="1" noChangeArrowheads="1"/>
            </p:cNvSpPr>
            <p:nvPr/>
          </p:nvSpPr>
          <p:spPr bwMode="auto">
            <a:xfrm>
              <a:off x="2472" y="2104"/>
              <a:ext cx="115" cy="192"/>
            </a:xfrm>
            <a:prstGeom prst="downArrow">
              <a:avLst>
                <a:gd name="adj1" fmla="val 50000"/>
                <a:gd name="adj2" fmla="val 41739"/>
              </a:avLst>
            </a:prstGeom>
            <a:solidFill>
              <a:srgbClr val="808000">
                <a:alpha val="30000"/>
              </a:srgbClr>
            </a:solidFill>
            <a:ln w="25400" algn="ctr">
              <a:solidFill>
                <a:srgbClr val="8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566989" y="1539876"/>
            <a:ext cx="6192837" cy="809625"/>
            <a:chOff x="657" y="970"/>
            <a:chExt cx="3901" cy="510"/>
          </a:xfrm>
        </p:grpSpPr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657" y="1207"/>
              <a:ext cx="3901" cy="273"/>
            </a:xfrm>
            <a:prstGeom prst="rect">
              <a:avLst/>
            </a:prstGeom>
            <a:solidFill>
              <a:srgbClr val="FF9900">
                <a:alpha val="30000"/>
              </a:srgbClr>
            </a:solidFill>
            <a:ln w="254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80000"/>
              </a:pPr>
              <a:r>
                <a:rPr lang="en-US" b="1">
                  <a:solidFill>
                    <a:srgbClr val="800000"/>
                  </a:solidFill>
                </a:rPr>
                <a:t>Glauber-Gribov</a:t>
              </a:r>
              <a:r>
                <a:rPr lang="en-US" b="1"/>
                <a:t> cascade with </a:t>
              </a:r>
              <a:r>
                <a:rPr lang="en-US" b="1">
                  <a:solidFill>
                    <a:srgbClr val="800000"/>
                  </a:solidFill>
                </a:rPr>
                <a:t>formation zone</a:t>
              </a:r>
              <a:endParaRPr lang="en-US" b="1"/>
            </a:p>
          </p:txBody>
        </p:sp>
        <p:sp>
          <p:nvSpPr>
            <p:cNvPr id="11" name="AutoShape 9"/>
            <p:cNvSpPr>
              <a:spLocks noChangeAspect="1" noChangeArrowheads="1"/>
            </p:cNvSpPr>
            <p:nvPr/>
          </p:nvSpPr>
          <p:spPr bwMode="auto">
            <a:xfrm>
              <a:off x="2472" y="970"/>
              <a:ext cx="115" cy="192"/>
            </a:xfrm>
            <a:prstGeom prst="downArrow">
              <a:avLst>
                <a:gd name="adj1" fmla="val 50000"/>
                <a:gd name="adj2" fmla="val 41739"/>
              </a:avLst>
            </a:prstGeom>
            <a:solidFill>
              <a:schemeClr val="hlink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3071813" y="2403476"/>
            <a:ext cx="5256212" cy="811213"/>
            <a:chOff x="975" y="1514"/>
            <a:chExt cx="3311" cy="511"/>
          </a:xfrm>
        </p:grpSpPr>
        <p:sp>
          <p:nvSpPr>
            <p:cNvPr id="13" name="AutoShape 11"/>
            <p:cNvSpPr>
              <a:spLocks noChangeAspect="1" noChangeArrowheads="1"/>
            </p:cNvSpPr>
            <p:nvPr/>
          </p:nvSpPr>
          <p:spPr bwMode="auto">
            <a:xfrm>
              <a:off x="2472" y="1514"/>
              <a:ext cx="115" cy="192"/>
            </a:xfrm>
            <a:prstGeom prst="downArrow">
              <a:avLst>
                <a:gd name="adj1" fmla="val 50000"/>
                <a:gd name="adj2" fmla="val 41739"/>
              </a:avLst>
            </a:prstGeom>
            <a:solidFill>
              <a:srgbClr val="FF0000"/>
            </a:solidFill>
            <a:ln w="12700" algn="ctr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975" y="1752"/>
              <a:ext cx="3311" cy="273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 w="2540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80000"/>
              </a:pPr>
              <a:r>
                <a:rPr lang="en-US" b="1">
                  <a:solidFill>
                    <a:srgbClr val="800000"/>
                  </a:solidFill>
                </a:rPr>
                <a:t>(Generalized) IntraNuclear </a:t>
              </a:r>
              <a:r>
                <a:rPr lang="en-US" b="1"/>
                <a:t>cascade</a:t>
              </a:r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3143250" y="4708526"/>
            <a:ext cx="5113338" cy="739775"/>
            <a:chOff x="1020" y="2966"/>
            <a:chExt cx="3221" cy="466"/>
          </a:xfrm>
        </p:grpSpPr>
        <p:sp>
          <p:nvSpPr>
            <p:cNvPr id="16" name="AutoShape 14"/>
            <p:cNvSpPr>
              <a:spLocks noChangeAspect="1" noChangeArrowheads="1"/>
            </p:cNvSpPr>
            <p:nvPr/>
          </p:nvSpPr>
          <p:spPr bwMode="auto">
            <a:xfrm>
              <a:off x="2472" y="2966"/>
              <a:ext cx="115" cy="192"/>
            </a:xfrm>
            <a:prstGeom prst="downArrow">
              <a:avLst>
                <a:gd name="adj1" fmla="val 50000"/>
                <a:gd name="adj2" fmla="val 41739"/>
              </a:avLst>
            </a:prstGeom>
            <a:solidFill>
              <a:srgbClr val="00FF00">
                <a:alpha val="30000"/>
              </a:srgbClr>
            </a:solidFill>
            <a:ln w="25400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1020" y="3199"/>
              <a:ext cx="3221" cy="233"/>
            </a:xfrm>
            <a:prstGeom prst="rect">
              <a:avLst/>
            </a:prstGeom>
            <a:solidFill>
              <a:srgbClr val="00FF99">
                <a:alpha val="30000"/>
              </a:srgbClr>
            </a:solidFill>
            <a:ln w="25400">
              <a:solidFill>
                <a:srgbClr val="3399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b="1">
                  <a:solidFill>
                    <a:srgbClr val="800000"/>
                  </a:solidFill>
                </a:rPr>
                <a:t>Evaporation/Fragmentation/Fission </a:t>
              </a:r>
              <a:r>
                <a:rPr lang="en-US" b="1"/>
                <a:t>model</a:t>
              </a:r>
            </a:p>
          </p:txBody>
        </p:sp>
      </p:grpSp>
      <p:sp>
        <p:nvSpPr>
          <p:cNvPr id="18" name="AutoShape 16"/>
          <p:cNvSpPr>
            <a:spLocks noChangeAspect="1" noChangeArrowheads="1"/>
          </p:cNvSpPr>
          <p:nvPr/>
        </p:nvSpPr>
        <p:spPr bwMode="auto">
          <a:xfrm>
            <a:off x="5448301" y="5572125"/>
            <a:ext cx="182563" cy="304800"/>
          </a:xfrm>
          <a:prstGeom prst="downArrow">
            <a:avLst>
              <a:gd name="adj1" fmla="val 50000"/>
              <a:gd name="adj2" fmla="val 41739"/>
            </a:avLst>
          </a:prstGeom>
          <a:solidFill>
            <a:srgbClr val="00CCFF">
              <a:alpha val="30000"/>
            </a:srgbClr>
          </a:solidFill>
          <a:ln w="2540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719513" y="6021388"/>
            <a:ext cx="3549650" cy="369332"/>
          </a:xfrm>
          <a:prstGeom prst="rect">
            <a:avLst/>
          </a:prstGeom>
          <a:solidFill>
            <a:srgbClr val="33CCCC">
              <a:alpha val="28999"/>
            </a:srgbClr>
          </a:solidFill>
          <a:ln w="25400">
            <a:solidFill>
              <a:srgbClr val="00808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b="1">
                <a:solidFill>
                  <a:srgbClr val="800000"/>
                </a:solidFill>
              </a:rPr>
              <a:t>γ</a:t>
            </a:r>
            <a:r>
              <a:rPr lang="en-US" b="1">
                <a:solidFill>
                  <a:srgbClr val="800000"/>
                </a:solidFill>
              </a:rPr>
              <a:t> </a:t>
            </a:r>
            <a:r>
              <a:rPr lang="en-US" b="1"/>
              <a:t>deexcitation</a:t>
            </a:r>
            <a:endParaRPr lang="el-GR" b="1"/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9696451" y="1412875"/>
            <a:ext cx="576263" cy="5048250"/>
            <a:chOff x="5148" y="890"/>
            <a:chExt cx="363" cy="3180"/>
          </a:xfrm>
        </p:grpSpPr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5148" y="890"/>
              <a:ext cx="363" cy="3180"/>
            </a:xfrm>
            <a:prstGeom prst="rect">
              <a:avLst/>
            </a:prstGeom>
            <a:gradFill rotWithShape="1">
              <a:gsLst>
                <a:gs pos="0">
                  <a:srgbClr val="FFFF66">
                    <a:alpha val="30000"/>
                  </a:srgbClr>
                </a:gs>
                <a:gs pos="100000">
                  <a:srgbClr val="A50021">
                    <a:alpha val="62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</a:rPr>
                <a:t>t (s)</a:t>
              </a:r>
            </a:p>
            <a:p>
              <a:pPr algn="l"/>
              <a:endParaRPr lang="en-US" sz="1400">
                <a:solidFill>
                  <a:srgbClr val="000000"/>
                </a:solidFill>
              </a:endParaRPr>
            </a:p>
            <a:p>
              <a:pPr algn="l"/>
              <a:r>
                <a:rPr lang="en-US" sz="1400">
                  <a:solidFill>
                    <a:srgbClr val="000000"/>
                  </a:solidFill>
                </a:rPr>
                <a:t>10</a:t>
              </a:r>
              <a:r>
                <a:rPr lang="en-US" sz="1400" baseline="30000">
                  <a:solidFill>
                    <a:srgbClr val="000000"/>
                  </a:solidFill>
                </a:rPr>
                <a:t>-23</a:t>
              </a: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r>
                <a:rPr lang="en-US" sz="1400">
                  <a:solidFill>
                    <a:srgbClr val="000000"/>
                  </a:solidFill>
                </a:rPr>
                <a:t>10</a:t>
              </a:r>
              <a:r>
                <a:rPr lang="en-US" sz="1400" baseline="30000">
                  <a:solidFill>
                    <a:srgbClr val="000000"/>
                  </a:solidFill>
                </a:rPr>
                <a:t>-22</a:t>
              </a: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r>
                <a:rPr lang="en-US" sz="1400">
                  <a:solidFill>
                    <a:srgbClr val="000000"/>
                  </a:solidFill>
                </a:rPr>
                <a:t>10</a:t>
              </a:r>
              <a:r>
                <a:rPr lang="en-US" sz="1400" baseline="30000">
                  <a:solidFill>
                    <a:srgbClr val="000000"/>
                  </a:solidFill>
                </a:rPr>
                <a:t>-20</a:t>
              </a: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endParaRPr lang="en-US" sz="1400" baseline="30000">
                <a:solidFill>
                  <a:srgbClr val="000000"/>
                </a:solidFill>
              </a:endParaRPr>
            </a:p>
            <a:p>
              <a:pPr algn="l"/>
              <a:r>
                <a:rPr lang="en-US" sz="1400">
                  <a:solidFill>
                    <a:srgbClr val="000000"/>
                  </a:solidFill>
                </a:rPr>
                <a:t>10</a:t>
              </a:r>
              <a:r>
                <a:rPr lang="en-US" sz="1400" baseline="30000">
                  <a:solidFill>
                    <a:srgbClr val="000000"/>
                  </a:solidFill>
                </a:rPr>
                <a:t>-16</a:t>
              </a:r>
              <a:endParaRPr lang="en-US" sz="1400">
                <a:solidFill>
                  <a:srgbClr val="000000"/>
                </a:solidFill>
              </a:endParaRPr>
            </a:p>
            <a:p>
              <a:pPr algn="l"/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5284" y="1344"/>
              <a:ext cx="0" cy="72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5284" y="2251"/>
              <a:ext cx="0" cy="81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5284" y="3249"/>
              <a:ext cx="0" cy="36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695400" y="304799"/>
            <a:ext cx="11305256" cy="547689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 b="1">
                <a:solidFill>
                  <a:srgbClr val="660066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2pPr>
            <a:lvl3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3pPr>
            <a:lvl4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4pPr>
            <a:lvl5pPr algn="l" defTabSz="449263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660066"/>
              </a:buClr>
              <a:buSzPct val="100000"/>
              <a:buFont typeface="Tahoma" pitchFamily="32" charset="0"/>
              <a:defRPr sz="3600">
                <a:solidFill>
                  <a:srgbClr val="660066"/>
                </a:solidFill>
                <a:latin typeface="Tahoma" pitchFamily="32" charset="0"/>
              </a:defRPr>
            </a:lvl5pPr>
            <a:lvl6pPr marL="15367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6pPr>
            <a:lvl7pPr marL="19939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7pPr>
            <a:lvl8pPr marL="24511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8pPr>
            <a:lvl9pPr marL="2908300" indent="-215900" algn="l" defTabSz="449263" rtl="0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600">
                <a:solidFill>
                  <a:srgbClr val="660066"/>
                </a:solidFill>
                <a:latin typeface="Tahoma" pitchFamily="32" charset="0"/>
              </a:defRPr>
            </a:lvl9pPr>
          </a:lstStyle>
          <a:p>
            <a:r>
              <a:rPr lang="en-US" sz="3400" kern="0" dirty="0" smtClean="0"/>
              <a:t>FLUKA (PEANUT) modeling of nuclear interactions</a:t>
            </a:r>
            <a:endParaRPr lang="en-US" sz="3400" kern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CFNS Workshop, April 26th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34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CFNS Workshop, April 26th 2021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24A1-6B5F-4837-8540-8E14969773CD}" type="slidenum">
              <a:rPr lang="en-US" altLang="en-US"/>
              <a:pPr/>
              <a:t>9</a:t>
            </a:fld>
            <a:endParaRPr lang="en-US" altLang="en-US" dirty="0"/>
          </a:p>
        </p:txBody>
      </p:sp>
      <p:sp>
        <p:nvSpPr>
          <p:cNvPr id="1218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(Generalized) </a:t>
            </a:r>
            <a:r>
              <a:rPr lang="en-US" altLang="en-US" sz="3200" dirty="0" err="1"/>
              <a:t>IntraNuclear</a:t>
            </a:r>
            <a:r>
              <a:rPr lang="en-US" altLang="en-US" sz="3200" dirty="0"/>
              <a:t> </a:t>
            </a:r>
            <a:r>
              <a:rPr lang="en-US" altLang="en-US" sz="3200" dirty="0" smtClean="0"/>
              <a:t>Cascade in PEANUT</a:t>
            </a:r>
            <a:endParaRPr lang="en-US" altLang="en-US" sz="3200" dirty="0"/>
          </a:p>
        </p:txBody>
      </p:sp>
      <p:sp>
        <p:nvSpPr>
          <p:cNvPr id="1218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9416" y="912816"/>
            <a:ext cx="10873208" cy="51804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en-US" dirty="0"/>
              <a:t>Primary and secondary particles moving in the nuclear medium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dirty="0"/>
              <a:t>Target nucleons motion and nuclear well according to the</a:t>
            </a:r>
            <a:r>
              <a:rPr lang="en-US" altLang="en-US" dirty="0">
                <a:solidFill>
                  <a:srgbClr val="800000"/>
                </a:solidFill>
              </a:rPr>
              <a:t> Fermi gas model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dirty="0"/>
              <a:t>Interaction probability</a:t>
            </a:r>
            <a:br>
              <a:rPr lang="en-US" altLang="en-US" dirty="0"/>
            </a:br>
            <a:r>
              <a:rPr lang="en-US" altLang="en-US" dirty="0"/>
              <a:t>	</a:t>
            </a:r>
            <a:r>
              <a:rPr lang="en-US" altLang="en-US" dirty="0" err="1">
                <a:solidFill>
                  <a:srgbClr val="800000"/>
                </a:solidFill>
                <a:latin typeface="Symbol" panose="05050102010706020507" pitchFamily="18" charset="2"/>
              </a:rPr>
              <a:t>s</a:t>
            </a:r>
            <a:r>
              <a:rPr lang="en-US" altLang="en-US" baseline="-25000" dirty="0" err="1">
                <a:solidFill>
                  <a:srgbClr val="800000"/>
                </a:solidFill>
              </a:rPr>
              <a:t>free</a:t>
            </a:r>
            <a:r>
              <a:rPr lang="en-US" altLang="en-US" dirty="0">
                <a:solidFill>
                  <a:srgbClr val="800000"/>
                </a:solidFill>
              </a:rPr>
              <a:t> + Fermi motion × </a:t>
            </a:r>
            <a:r>
              <a:rPr lang="en-US" altLang="en-US" dirty="0">
                <a:solidFill>
                  <a:srgbClr val="800000"/>
                </a:solidFill>
                <a:latin typeface="Symbol" panose="05050102010706020507" pitchFamily="18" charset="2"/>
              </a:rPr>
              <a:t>r</a:t>
            </a:r>
            <a:r>
              <a:rPr lang="en-US" altLang="en-US" dirty="0">
                <a:solidFill>
                  <a:srgbClr val="800000"/>
                </a:solidFill>
              </a:rPr>
              <a:t>(r) + exceptions</a:t>
            </a:r>
            <a:r>
              <a:rPr lang="en-US" altLang="en-US" dirty="0"/>
              <a:t> (ex. </a:t>
            </a:r>
            <a:r>
              <a:rPr lang="en-US" altLang="en-US" dirty="0">
                <a:latin typeface="Symbol" panose="05050102010706020507" pitchFamily="18" charset="2"/>
              </a:rPr>
              <a:t>p</a:t>
            </a:r>
            <a:r>
              <a:rPr lang="en-US" altLang="en-US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dirty="0" err="1">
                <a:solidFill>
                  <a:srgbClr val="800000"/>
                </a:solidFill>
              </a:rPr>
              <a:t>Glauber</a:t>
            </a:r>
            <a:r>
              <a:rPr lang="en-US" altLang="en-US" dirty="0">
                <a:solidFill>
                  <a:srgbClr val="800000"/>
                </a:solidFill>
              </a:rPr>
              <a:t> cascade at higher energies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dirty="0"/>
              <a:t>Classical trajectories (+) nuclear mean potential (</a:t>
            </a:r>
            <a:r>
              <a:rPr lang="en-US" altLang="en-US" dirty="0">
                <a:solidFill>
                  <a:srgbClr val="800000"/>
                </a:solidFill>
              </a:rPr>
              <a:t>resonant for </a:t>
            </a:r>
            <a:r>
              <a:rPr lang="en-US" altLang="en-US" dirty="0">
                <a:solidFill>
                  <a:srgbClr val="80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dirty="0"/>
              <a:t>Curvature from nuclear potential </a:t>
            </a:r>
            <a:r>
              <a:rPr lang="en-US" altLang="en-US" dirty="0">
                <a:sym typeface="Symbol" panose="05050102010706020507" pitchFamily="18" charset="2"/>
              </a:rPr>
              <a:t>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800000"/>
                </a:solidFill>
              </a:rPr>
              <a:t>refraction and </a:t>
            </a:r>
            <a:r>
              <a:rPr lang="en-US" altLang="en-US" dirty="0" smtClean="0">
                <a:solidFill>
                  <a:srgbClr val="800000"/>
                </a:solidFill>
              </a:rPr>
              <a:t>reflection throughout the nucleus</a:t>
            </a:r>
            <a:endParaRPr lang="en-US" alt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dirty="0"/>
              <a:t>Interactions in projectile-target nucleon CMS </a:t>
            </a:r>
            <a:r>
              <a:rPr lang="en-US" altLang="en-US" dirty="0">
                <a:sym typeface="Symbol" panose="05050102010706020507" pitchFamily="18" charset="2"/>
              </a:rPr>
              <a:t></a:t>
            </a:r>
            <a:r>
              <a:rPr lang="en-US" altLang="en-US" dirty="0"/>
              <a:t> Lorentz boosts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srgbClr val="800000"/>
                </a:solidFill>
              </a:rPr>
              <a:t>Multibody absorption for </a:t>
            </a:r>
            <a:r>
              <a:rPr lang="en-US" altLang="en-US" dirty="0">
                <a:solidFill>
                  <a:srgbClr val="80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dirty="0">
                <a:solidFill>
                  <a:srgbClr val="800000"/>
                </a:solidFill>
              </a:rPr>
              <a:t>, </a:t>
            </a:r>
            <a:r>
              <a:rPr lang="en-US" altLang="en-US" dirty="0">
                <a:solidFill>
                  <a:srgbClr val="800000"/>
                </a:solidFill>
                <a:latin typeface="Symbol" panose="05050102010706020507" pitchFamily="18" charset="2"/>
              </a:rPr>
              <a:t>m</a:t>
            </a:r>
            <a:r>
              <a:rPr lang="en-US" altLang="en-US" baseline="30000" dirty="0">
                <a:solidFill>
                  <a:srgbClr val="800000"/>
                </a:solidFill>
              </a:rPr>
              <a:t>-</a:t>
            </a:r>
            <a:r>
              <a:rPr lang="en-US" altLang="en-US" dirty="0">
                <a:solidFill>
                  <a:srgbClr val="800000"/>
                </a:solidFill>
              </a:rPr>
              <a:t>, K</a:t>
            </a:r>
            <a:r>
              <a:rPr lang="en-US" altLang="en-US" baseline="30000" dirty="0">
                <a:solidFill>
                  <a:srgbClr val="800000"/>
                </a:solidFill>
              </a:rPr>
              <a:t>-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srgbClr val="800000"/>
                </a:solidFill>
              </a:rPr>
              <a:t>Quantum effects</a:t>
            </a:r>
            <a:r>
              <a:rPr lang="en-US" altLang="en-US" dirty="0"/>
              <a:t> (Pauli, formation zone, </a:t>
            </a:r>
            <a:r>
              <a:rPr lang="en-US" altLang="en-US" dirty="0" smtClean="0"/>
              <a:t>coherence length, correlations…)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dirty="0" smtClean="0"/>
              <a:t>Energetic </a:t>
            </a:r>
            <a:r>
              <a:rPr lang="en-US" altLang="en-US" dirty="0"/>
              <a:t>light ion production by </a:t>
            </a:r>
            <a:r>
              <a:rPr lang="en-US" altLang="en-US" dirty="0" smtClean="0">
                <a:solidFill>
                  <a:srgbClr val="800000"/>
                </a:solidFill>
              </a:rPr>
              <a:t>coalescence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altLang="en-US" dirty="0" smtClean="0">
              <a:solidFill>
                <a:srgbClr val="800000"/>
              </a:solidFill>
            </a:endParaRPr>
          </a:p>
          <a:p>
            <a:pPr marL="0" indent="0">
              <a:buNone/>
            </a:pPr>
            <a:r>
              <a:rPr lang="en-US" altLang="en-US" i="1" dirty="0"/>
              <a:t>Together with the </a:t>
            </a:r>
            <a:r>
              <a:rPr lang="en-US" altLang="en-US" i="1" dirty="0" err="1"/>
              <a:t>preequilibrium</a:t>
            </a:r>
            <a:r>
              <a:rPr lang="en-US" altLang="en-US" i="1" dirty="0"/>
              <a:t> and evaporation steps </a:t>
            </a:r>
            <a:r>
              <a:rPr lang="en-US" altLang="en-US" i="1" dirty="0" smtClean="0">
                <a:solidFill>
                  <a:srgbClr val="800000"/>
                </a:solidFill>
                <a:sym typeface="Symbol" panose="05050102010706020507" pitchFamily="18" charset="2"/>
              </a:rPr>
              <a:t></a:t>
            </a:r>
            <a:r>
              <a:rPr lang="en-US" altLang="en-US" i="1" dirty="0">
                <a:solidFill>
                  <a:srgbClr val="800000"/>
                </a:solidFill>
                <a:sym typeface="Symbol" panose="05050102010706020507" pitchFamily="18" charset="2"/>
              </a:rPr>
              <a:t> </a:t>
            </a:r>
            <a:r>
              <a:rPr lang="en-US" altLang="en-US" b="1" i="1" dirty="0">
                <a:solidFill>
                  <a:srgbClr val="800000"/>
                </a:solidFill>
                <a:sym typeface="Symbol" panose="05050102010706020507" pitchFamily="18" charset="2"/>
              </a:rPr>
              <a:t>e</a:t>
            </a:r>
            <a:r>
              <a:rPr lang="en-US" altLang="en-US" b="1" i="1" dirty="0" smtClean="0">
                <a:solidFill>
                  <a:srgbClr val="800000"/>
                </a:solidFill>
              </a:rPr>
              <a:t>xact </a:t>
            </a:r>
            <a:r>
              <a:rPr lang="en-US" altLang="en-US" b="1" i="1" dirty="0">
                <a:solidFill>
                  <a:srgbClr val="800000"/>
                </a:solidFill>
              </a:rPr>
              <a:t>conservation</a:t>
            </a:r>
            <a:r>
              <a:rPr lang="en-US" altLang="en-US" b="1" i="1" dirty="0"/>
              <a:t> </a:t>
            </a:r>
            <a:r>
              <a:rPr lang="en-US" altLang="en-US" i="1" dirty="0"/>
              <a:t>of energy, momenta and all </a:t>
            </a:r>
            <a:r>
              <a:rPr lang="en-US" altLang="en-US" i="1" dirty="0" smtClean="0"/>
              <a:t>additive </a:t>
            </a:r>
            <a:r>
              <a:rPr lang="en-US" altLang="en-US" i="1" dirty="0"/>
              <a:t>quantum numbers, including nuclear recoil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Alfredo Ferrari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43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alfredotheme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0033CC"/>
      </a:accent2>
      <a:accent3>
        <a:srgbClr val="FFFFFF"/>
      </a:accent3>
      <a:accent4>
        <a:srgbClr val="353A77"/>
      </a:accent4>
      <a:accent5>
        <a:srgbClr val="F4E9C1"/>
      </a:accent5>
      <a:accent6>
        <a:srgbClr val="002DB9"/>
      </a:accent6>
      <a:hlink>
        <a:srgbClr val="6F89F7"/>
      </a:hlink>
      <a:folHlink>
        <a:srgbClr val="CFDBFD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40458C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40458C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66FF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66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66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Designs\Blueprint.pot</Template>
  <TotalTime>38845</TotalTime>
  <Words>3063</Words>
  <Application>Microsoft Office PowerPoint</Application>
  <PresentationFormat>Widescreen</PresentationFormat>
  <Paragraphs>465</Paragraphs>
  <Slides>30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Comic Sans MS</vt:lpstr>
      <vt:lpstr>Felix Titling</vt:lpstr>
      <vt:lpstr>Symbol</vt:lpstr>
      <vt:lpstr>Tahoma</vt:lpstr>
      <vt:lpstr>Times New Roman</vt:lpstr>
      <vt:lpstr>Wingdings</vt:lpstr>
      <vt:lpstr>2_Default Design</vt:lpstr>
      <vt:lpstr>Equation</vt:lpstr>
      <vt:lpstr>The FLUKA (re)interaction models</vt:lpstr>
      <vt:lpstr>FLUKA Applications:</vt:lpstr>
      <vt:lpstr>Fluka hA/AA models:</vt:lpstr>
      <vt:lpstr>Hadron Nucleon interactions in FLUKA (threshold ~ few TeV lab) </vt:lpstr>
      <vt:lpstr>Nonelastic hN interactions: (very) short summary</vt:lpstr>
      <vt:lpstr>Pion/Kaon production in p-p collisions:</vt:lpstr>
      <vt:lpstr>(,,,e+/-) and hadron Nucleus interactions in PEANUT</vt:lpstr>
      <vt:lpstr>PowerPoint Presentation</vt:lpstr>
      <vt:lpstr>(Generalized) IntraNuclear Cascade in PEANUT</vt:lpstr>
      <vt:lpstr>Glauber-Gribov cascade, formation zone* ( classical INC will never work)</vt:lpstr>
      <vt:lpstr>Are hA multi-GeV data compatible with a (lab) linearly increasing ?</vt:lpstr>
      <vt:lpstr>PowerPoint Presentation</vt:lpstr>
      <vt:lpstr>Glauber … what is the problem? Cross section fluctuations!</vt:lpstr>
      <vt:lpstr>K+Al/K+Au  X- @ 250 GeV/c: mult. distribution</vt:lpstr>
      <vt:lpstr>Summary about formation zone/color transparency</vt:lpstr>
      <vt:lpstr>Pion and Kaon production data ( beams…)</vt:lpstr>
      <vt:lpstr>pC @ 31 GeV/c: - and K+</vt:lpstr>
      <vt:lpstr>Pions in FLUKA: nuclear medium effects</vt:lpstr>
      <vt:lpstr>Pion absorption:</vt:lpstr>
      <vt:lpstr>Preequilibrium/Evaporation/ de-exc.:</vt:lpstr>
      <vt:lpstr>PowerPoint Presentation</vt:lpstr>
      <vt:lpstr>Example of fission/evaporation</vt:lpstr>
      <vt:lpstr>Real and Virtual Photonuclear Interactions</vt:lpstr>
      <vt:lpstr>Photonuclear interactions:</vt:lpstr>
      <vt:lpstr>PowerPoint Presentation</vt:lpstr>
      <vt:lpstr>(Anti)Neutrinos in FLUKA:</vt:lpstr>
      <vt:lpstr>Reaction products: CNGS data (20 GeV E)</vt:lpstr>
      <vt:lpstr> de-excitation application: neutrinos+neutrons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Alfredo Ferrari</dc:creator>
  <cp:lastModifiedBy>alfredo</cp:lastModifiedBy>
  <cp:revision>2434</cp:revision>
  <cp:lastPrinted>2004-07-08T08:47:15Z</cp:lastPrinted>
  <dcterms:created xsi:type="dcterms:W3CDTF">2003-02-06T18:33:45Z</dcterms:created>
  <dcterms:modified xsi:type="dcterms:W3CDTF">2021-04-26T12:49:39Z</dcterms:modified>
</cp:coreProperties>
</file>