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405" r:id="rId2"/>
    <p:sldId id="40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5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05672-8519-9746-9940-B12943949E32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2729A-09AA-054A-9336-B98728CA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E36B-95BB-5341-B0F4-678BBE921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F43C4-F400-3C49-B201-2219FCAF8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03EE5-340D-BF4F-BB2A-4D96015E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3528F-628E-8D4F-B4FF-318DB018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9206-864F-714E-B352-E7AFD123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E36A-DBD8-B94D-B2E0-F4E5CBF8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4B4E-67C7-B245-A273-90246834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4542-D51A-B34C-9E74-1AE688CF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FF1B-ABB7-714B-AEB9-B42F94EA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3AEEB-4E07-8C47-8AFC-051E76B8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4C4E-E45C-294A-B8FF-27F4FFDE9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C1FA5-939D-7942-A0CD-A820B6A58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2E143-DFA3-784A-928E-C1E20573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73F5-7462-E341-80F3-180D60A7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6E00-747B-0544-8FF5-FF94113C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C4FA-DD72-E348-BB7D-71C94F93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DBB2-39D9-AB4E-9D4F-901663525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800BF-B3F5-9E48-9126-06EE1105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ADFC-3EEA-0741-9E34-4CFF18E6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82E7-9E56-B449-8694-BE6E6F7E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2720-B780-BB48-8D43-AEA69868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25176-CD19-2A4F-B9DA-F2758698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46BE4-DA37-3D46-B5BD-D86DE3E6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B4E69-0308-3043-A680-556C87D8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D196-3529-5C46-B317-BD6FF28D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898F-C512-2040-8F9A-63115F6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2F26-0334-0540-AD7F-8ECFD96C7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EDB65-4984-1449-AB2E-B9C580073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5919A-3EF0-3844-8214-BD2E808B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3EE89-3E3A-1242-BA61-2BF8C2FA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7E32D-772B-BA45-A5E2-7B903E77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9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E19A-912F-EB45-BFF6-239D99B8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939D9-DA14-D440-AB3F-7EB70CAF0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B9D97-DD80-0C45-9EE0-97E2C9E5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E4592-DCA2-7E4A-BE2C-0933033E8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1BFAB-DB2D-1147-87C2-23208B277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C50AD-0660-6D44-8693-13461368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070E2-00B4-7249-BF5B-3936CF83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2ABEE-5669-AD42-B979-92232736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2B98-AD23-8F45-93A4-73FB0D04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564F0-6B9D-144D-BFF1-3EAC675D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AB4A-773C-964A-A67A-4A2320E8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106AE-A9B3-2749-9E05-D6EED5FF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6C796-1D9C-2743-8D53-8F6CA4DB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5FF53-FD6F-4E4F-9BF7-A311AF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4596E-25FC-074B-88AE-4AD86B9D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BF08-0D3E-BB4C-BF30-393391E4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92B1-8287-9845-8D1F-7216718F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0B54A-15BF-634E-AE61-9812E9F06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DEB-6DA2-8D43-BDC6-08BF15A9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4C953-D96E-994C-9BB7-BB08617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DEF2A-2063-6A45-AB6E-9C148F9D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B264-ADF3-8542-925C-EABC00DD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32414-B270-FE41-878A-8428D26A3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473A1-CBC1-BB41-9E7D-4D43B24D7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6CB8B-B283-CD49-81AD-B3F0B67B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B0E1F-D308-9548-87AD-49B830AE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FE9CD-25FC-534C-A2DF-4140A39D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7602F-01B0-6549-ACAC-5C090E46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196162"/>
            <a:ext cx="11015870" cy="65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989E2-5C9C-6E40-9DD2-827355BF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930" y="1023730"/>
            <a:ext cx="11015870" cy="515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76A6-E18F-4D45-9E20-211B1A621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1D4A-538E-3F4A-A188-B865AA121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B7759-0A19-C348-AA52-3BCFE0751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F3B3-1C44-D043-BEFB-EFEEDA7E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image" Target="../media/image10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3.emf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2782-7E3A-1F4E-B00D-AE81F209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I : Polarized Photon-Gluon Collisions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33393-E3A1-E74F-B084-9748BFDA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12038-A9EC-904A-BAD3-BDC082A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3858-EBC7-3042-99BF-B700EA96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90FF90-2A66-604A-ADC2-4EF36489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8674795" y="782205"/>
            <a:ext cx="2972285" cy="4051166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08514D7B-350A-CD4C-8063-9C64962F7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821915" y="1214014"/>
            <a:ext cx="2595927" cy="356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8CC890-F402-8B4A-9767-1CD5961726CE}"/>
                  </a:ext>
                </a:extLst>
              </p:cNvPr>
              <p:cNvSpPr txBox="1"/>
              <p:nvPr/>
            </p:nvSpPr>
            <p:spPr>
              <a:xfrm>
                <a:off x="337928" y="952313"/>
                <a:ext cx="35639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Significant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sz="1400" dirty="0"/>
                  <a:t> modulation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/>
                  <a:t> process:  Experimental demonstration of linear polarization of quasi-real photons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8CC890-F402-8B4A-9767-1CD596172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8" y="952313"/>
                <a:ext cx="3563902" cy="738664"/>
              </a:xfrm>
              <a:prstGeom prst="rect">
                <a:avLst/>
              </a:prstGeom>
              <a:blipFill>
                <a:blip r:embed="rId4"/>
                <a:stretch>
                  <a:fillRect l="-709" t="-169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F204F57-A70C-8D4C-84B6-D2AFE2533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631" y="1460039"/>
            <a:ext cx="4025922" cy="2833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7C479E-39A4-104E-8B7F-124604212543}"/>
                  </a:ext>
                </a:extLst>
              </p:cNvPr>
              <p:cNvSpPr txBox="1"/>
              <p:nvPr/>
            </p:nvSpPr>
            <p:spPr>
              <a:xfrm>
                <a:off x="4236641" y="999520"/>
                <a:ext cx="35639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Two source interference in VM production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 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sz="1400" dirty="0"/>
                  <a:t> modulation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7C479E-39A4-104E-8B7F-12460421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41" y="999520"/>
                <a:ext cx="3563902" cy="523220"/>
              </a:xfrm>
              <a:prstGeom prst="rect">
                <a:avLst/>
              </a:prstGeom>
              <a:blipFill>
                <a:blip r:embed="rId6"/>
                <a:stretch>
                  <a:fillRect l="-355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11E9E1-693E-0343-B8A9-8C2E445C953D}"/>
                  </a:ext>
                </a:extLst>
              </p:cNvPr>
              <p:cNvSpPr txBox="1"/>
              <p:nvPr/>
            </p:nvSpPr>
            <p:spPr>
              <a:xfrm>
                <a:off x="8378986" y="895793"/>
                <a:ext cx="35639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Interference shows rich structure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11E9E1-693E-0343-B8A9-8C2E445C9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986" y="895793"/>
                <a:ext cx="3563902" cy="307777"/>
              </a:xfrm>
              <a:prstGeom prst="rect">
                <a:avLst/>
              </a:prstGeom>
              <a:blipFill>
                <a:blip r:embed="rId7"/>
                <a:stretch>
                  <a:fillRect l="-71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3F2D15F-7D42-0745-8688-249BA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47" r="12447" b="27441"/>
          <a:stretch/>
        </p:blipFill>
        <p:spPr>
          <a:xfrm>
            <a:off x="8378986" y="4851662"/>
            <a:ext cx="3738936" cy="1369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A8E6DF6-0EF4-6143-BFB1-E2E1C312C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664" y="5006645"/>
                <a:ext cx="8310936" cy="208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00"/>
                  </a:spcBef>
                </a:pPr>
                <a:r>
                  <a:rPr lang="en-US" sz="1800" dirty="0"/>
                  <a:t>New measurement possibilities: </a:t>
                </a:r>
              </a:p>
              <a:p>
                <a:pPr lvl="1">
                  <a:spcBef>
                    <a:spcPts val="200"/>
                  </a:spcBef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sz="1600" dirty="0"/>
                  <a:t>, which provides hard scale for theoretical calculations,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sz="1600" dirty="0"/>
                  <a:t>Measurements in non-UPC, comparison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vs.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to see if interference exists in both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sz="1600" dirty="0"/>
                  <a:t>Differential measurements </a:t>
                </a:r>
                <a:r>
                  <a:rPr lang="en-US" sz="1600" dirty="0" err="1"/>
                  <a:t>w.r.t.</a:t>
                </a:r>
                <a:r>
                  <a:rPr lang="en-US" sz="1600" dirty="0"/>
                  <a:t> mass, rapidity to test interference characteristics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sz="1600" dirty="0"/>
                  <a:t>Observation of Coulomb-Nuclear Interference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A8E6DF6-0EF4-6143-BFB1-E2E1C312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4" y="5006645"/>
                <a:ext cx="8310936" cy="2086218"/>
              </a:xfrm>
              <a:prstGeom prst="rect">
                <a:avLst/>
              </a:prstGeom>
              <a:blipFill>
                <a:blip r:embed="rId9"/>
                <a:stretch>
                  <a:fillRect l="-457"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41E436A-0B82-D749-A4AC-65AA7014D072}"/>
              </a:ext>
            </a:extLst>
          </p:cNvPr>
          <p:cNvSpPr txBox="1"/>
          <p:nvPr/>
        </p:nvSpPr>
        <p:spPr>
          <a:xfrm>
            <a:off x="8645703" y="4760809"/>
            <a:ext cx="359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Coulomb-Nuclear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8A86-8F13-674B-8661-691A383F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67" y="4169016"/>
            <a:ext cx="9733907" cy="2086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New Interference pattern observed in diffractive photo-nuclear interactions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Experimental demonstration of </a:t>
            </a:r>
            <a:r>
              <a:rPr lang="en-US" sz="1800" u="sng" dirty="0"/>
              <a:t>sensitivity to gluon distribution</a:t>
            </a:r>
            <a:r>
              <a:rPr lang="en-US" sz="1800" dirty="0"/>
              <a:t> and that </a:t>
            </a:r>
            <a:r>
              <a:rPr lang="en-US" sz="1800" u="sng" dirty="0"/>
              <a:t>incoherent does not contribute to interference pattern</a:t>
            </a:r>
          </a:p>
        </p:txBody>
      </p:sp>
    </p:spTree>
    <p:extLst>
      <p:ext uri="{BB962C8B-B14F-4D97-AF65-F5344CB8AC3E}">
        <p14:creationId xmlns:p14="http://schemas.microsoft.com/office/powerpoint/2010/main" val="13983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EE2E30-73F8-0644-9433-C9D9F7B3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851" y="309526"/>
            <a:ext cx="2841387" cy="3492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3B65C0-24B6-B74E-A1DC-1F0148922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69"/>
          <a:stretch/>
        </p:blipFill>
        <p:spPr>
          <a:xfrm>
            <a:off x="5773167" y="909184"/>
            <a:ext cx="3204459" cy="2887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DDCB2-9659-764F-94DA-C8A8CB31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II : Theory Questions and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7036-F2DD-D147-B789-B2D96A71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63" y="3691465"/>
            <a:ext cx="11015870" cy="2478098"/>
          </a:xfrm>
        </p:spPr>
        <p:txBody>
          <a:bodyPr>
            <a:normAutofit/>
          </a:bodyPr>
          <a:lstStyle/>
          <a:p>
            <a:r>
              <a:rPr lang="en-US" sz="2000" dirty="0"/>
              <a:t>Continue to pursue theory – gain quantitative agreement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17F0-A324-EA4E-96D2-53CBA312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EBA6-9AB9-AC42-AA38-AEC31F8C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7439-8AA1-114A-8CEA-A15D0AB0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3B3-1C44-D043-BEFB-EFEEDA7E862E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0BD888CF-8D75-2249-94E4-3A5C5841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78260" y="3570354"/>
            <a:ext cx="2478098" cy="337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37B6D-6118-EF4F-B1C7-0095DEF63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681" y="3570354"/>
            <a:ext cx="2478098" cy="337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BD67B-D536-FD49-968F-353D76EAC75C}"/>
              </a:ext>
            </a:extLst>
          </p:cNvPr>
          <p:cNvSpPr txBox="1"/>
          <p:nvPr/>
        </p:nvSpPr>
        <p:spPr>
          <a:xfrm>
            <a:off x="8486841" y="28730"/>
            <a:ext cx="359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Separation of coherent vs. incoherent is the essential experimental challenge for EIC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4394E7F-24C7-5748-B793-F3BDA899FA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930" y="897985"/>
                <a:ext cx="4860794" cy="26881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Theory Wish List: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/>
                  <a:t>Full calculations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etc.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/>
                  <a:t>Predictions for U+U considering deformation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/>
                  <a:t>Rapidity and mass dependence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/>
                  <a:t>Pursue calculations for EIC case – do correlations exist and if so, what can we learn?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/>
                  <a:t>Quantify effects of saturation/ modified gluon distribution?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4394E7F-24C7-5748-B793-F3BDA899F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30" y="897985"/>
                <a:ext cx="4860794" cy="2688111"/>
              </a:xfrm>
              <a:prstGeom prst="rect">
                <a:avLst/>
              </a:prstGeom>
              <a:blipFill>
                <a:blip r:embed="rId6"/>
                <a:stretch>
                  <a:fillRect l="-1563" t="-2817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630F225-E06F-3046-B073-4B1D25B63368}"/>
              </a:ext>
            </a:extLst>
          </p:cNvPr>
          <p:cNvSpPr txBox="1"/>
          <p:nvPr/>
        </p:nvSpPr>
        <p:spPr>
          <a:xfrm>
            <a:off x="5465729" y="654067"/>
            <a:ext cx="359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Gain a deeper understanding of what ‘coherent’ means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6E12502-1F16-AF45-BCE1-2EC89330F7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47668" y="4020105"/>
            <a:ext cx="3374611" cy="24780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855DEB-A895-214A-8625-B1BE3A88C0DC}"/>
              </a:ext>
            </a:extLst>
          </p:cNvPr>
          <p:cNvSpPr txBox="1"/>
          <p:nvPr/>
        </p:nvSpPr>
        <p:spPr>
          <a:xfrm>
            <a:off x="7556071" y="3791876"/>
            <a:ext cx="429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Why are we sensitive primarily to the ‘long’-axis</a:t>
            </a:r>
          </a:p>
        </p:txBody>
      </p:sp>
    </p:spTree>
    <p:extLst>
      <p:ext uri="{BB962C8B-B14F-4D97-AF65-F5344CB8AC3E}">
        <p14:creationId xmlns:p14="http://schemas.microsoft.com/office/powerpoint/2010/main" val="42734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13606</TotalTime>
  <Words>241</Words>
  <Application>Microsoft Macintosh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Highlights I : Polarized Photon-Gluon Collisions </vt:lpstr>
      <vt:lpstr>Highlights II : Theory Questions and EIC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Brandenburg, James</dc:creator>
  <cp:lastModifiedBy>Brandenburg, James</cp:lastModifiedBy>
  <cp:revision>133</cp:revision>
  <dcterms:created xsi:type="dcterms:W3CDTF">2020-10-01T22:35:57Z</dcterms:created>
  <dcterms:modified xsi:type="dcterms:W3CDTF">2021-05-26T12:17:12Z</dcterms:modified>
</cp:coreProperties>
</file>