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48" r:id="rId2"/>
    <p:sldId id="1002" r:id="rId3"/>
    <p:sldId id="431" r:id="rId4"/>
    <p:sldId id="1005" r:id="rId5"/>
    <p:sldId id="1006" r:id="rId6"/>
    <p:sldId id="624" r:id="rId7"/>
    <p:sldId id="433" r:id="rId8"/>
    <p:sldId id="428" r:id="rId9"/>
    <p:sldId id="427" r:id="rId10"/>
    <p:sldId id="994" r:id="rId11"/>
    <p:sldId id="1004" r:id="rId12"/>
    <p:sldId id="1014" r:id="rId13"/>
    <p:sldId id="1008" r:id="rId14"/>
    <p:sldId id="434" r:id="rId15"/>
    <p:sldId id="283" r:id="rId16"/>
    <p:sldId id="1011" r:id="rId17"/>
    <p:sldId id="1007" r:id="rId18"/>
    <p:sldId id="658" r:id="rId19"/>
    <p:sldId id="456" r:id="rId20"/>
    <p:sldId id="387" r:id="rId21"/>
    <p:sldId id="388" r:id="rId22"/>
    <p:sldId id="267" r:id="rId23"/>
    <p:sldId id="449" r:id="rId24"/>
    <p:sldId id="1017" r:id="rId25"/>
    <p:sldId id="1021" r:id="rId26"/>
    <p:sldId id="1019" r:id="rId27"/>
    <p:sldId id="1015" r:id="rId28"/>
    <p:sldId id="1020" r:id="rId29"/>
    <p:sldId id="1000" r:id="rId30"/>
    <p:sldId id="668" r:id="rId31"/>
    <p:sldId id="990" r:id="rId32"/>
    <p:sldId id="627" r:id="rId33"/>
    <p:sldId id="350" r:id="rId34"/>
    <p:sldId id="351" r:id="rId35"/>
    <p:sldId id="999" r:id="rId36"/>
    <p:sldId id="873" r:id="rId37"/>
    <p:sldId id="874" r:id="rId38"/>
    <p:sldId id="657" r:id="rId39"/>
    <p:sldId id="438" r:id="rId40"/>
    <p:sldId id="667" r:id="rId41"/>
    <p:sldId id="396" r:id="rId4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服部 恒一" initials="服部" lastIdx="1" clrIdx="0">
    <p:extLst>
      <p:ext uri="{19B8F6BF-5375-455C-9EA6-DF929625EA0E}">
        <p15:presenceInfo xmlns:p15="http://schemas.microsoft.com/office/powerpoint/2012/main" userId="服部 恒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9B85B5"/>
    <a:srgbClr val="0E2EF0"/>
    <a:srgbClr val="0091FE"/>
    <a:srgbClr val="FF0000"/>
    <a:srgbClr val="006600"/>
    <a:srgbClr val="E8FEF8"/>
    <a:srgbClr val="E6E6E6"/>
    <a:srgbClr val="DF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967" autoAdjust="0"/>
  </p:normalViewPr>
  <p:slideViewPr>
    <p:cSldViewPr>
      <p:cViewPr varScale="1">
        <p:scale>
          <a:sx n="81" d="100"/>
          <a:sy n="81" d="100"/>
        </p:scale>
        <p:origin x="134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D7E4AD-F3CD-4CFD-AD1D-D256BB7CF45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CC45DD-6B87-4AB2-B576-3E66D5A3F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315E7-C26C-42A5-92D6-679E2AB96F5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8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315E7-C26C-42A5-92D6-679E2AB96F5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8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0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2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08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4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4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299A-DC6C-49DE-9B59-7A116A472A1D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ichi.hattori@yukawa.kyoto-u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9.emf"/><Relationship Id="rId18" Type="http://schemas.openxmlformats.org/officeDocument/2006/relationships/image" Target="../media/image4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8.emf"/><Relationship Id="rId17" Type="http://schemas.openxmlformats.org/officeDocument/2006/relationships/image" Target="../media/image43.png"/><Relationship Id="rId2" Type="http://schemas.openxmlformats.org/officeDocument/2006/relationships/tags" Target="../tags/tag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7.png"/><Relationship Id="rId5" Type="http://schemas.openxmlformats.org/officeDocument/2006/relationships/tags" Target="../tags/tag14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emf"/><Relationship Id="rId4" Type="http://schemas.openxmlformats.org/officeDocument/2006/relationships/tags" Target="../tags/tag13.xml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19.xml"/><Relationship Id="rId7" Type="http://schemas.openxmlformats.org/officeDocument/2006/relationships/image" Target="../media/image48.emf"/><Relationship Id="rId12" Type="http://schemas.openxmlformats.org/officeDocument/2006/relationships/image" Target="../media/image5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tags" Target="../tags/tag20.xm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png"/><Relationship Id="rId3" Type="http://schemas.openxmlformats.org/officeDocument/2006/relationships/tags" Target="../tags/tag26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1.png"/><Relationship Id="rId5" Type="http://schemas.openxmlformats.org/officeDocument/2006/relationships/tags" Target="../tags/tag28.xml"/><Relationship Id="rId10" Type="http://schemas.openxmlformats.org/officeDocument/2006/relationships/image" Target="../media/image60.png"/><Relationship Id="rId4" Type="http://schemas.openxmlformats.org/officeDocument/2006/relationships/tags" Target="../tags/tag27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hyperlink" Target="https://arxiv.org/abs/1212.1897" TargetMode="Externa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arxiv.org/abs/1209.2663" TargetMode="External"/><Relationship Id="rId2" Type="http://schemas.openxmlformats.org/officeDocument/2006/relationships/tags" Target="../tags/tag30.xml"/><Relationship Id="rId16" Type="http://schemas.openxmlformats.org/officeDocument/2006/relationships/image" Target="../media/image6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hyperlink" Target="https://arxiv.org/abs/2001.06131" TargetMode="External"/><Relationship Id="rId5" Type="http://schemas.openxmlformats.org/officeDocument/2006/relationships/tags" Target="../tags/tag33.xml"/><Relationship Id="rId15" Type="http://schemas.openxmlformats.org/officeDocument/2006/relationships/image" Target="../media/image68.png"/><Relationship Id="rId10" Type="http://schemas.openxmlformats.org/officeDocument/2006/relationships/image" Target="../media/image66.png"/><Relationship Id="rId4" Type="http://schemas.openxmlformats.org/officeDocument/2006/relationships/tags" Target="../tags/tag32.xml"/><Relationship Id="rId9" Type="http://schemas.openxmlformats.org/officeDocument/2006/relationships/image" Target="../media/image65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37.xml"/><Relationship Id="rId7" Type="http://schemas.openxmlformats.org/officeDocument/2006/relationships/image" Target="../media/image7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1.png"/><Relationship Id="rId11" Type="http://schemas.openxmlformats.org/officeDocument/2006/relationships/image" Target="../media/image76.emf"/><Relationship Id="rId5" Type="http://schemas.openxmlformats.org/officeDocument/2006/relationships/image" Target="../media/image70.png"/><Relationship Id="rId10" Type="http://schemas.openxmlformats.org/officeDocument/2006/relationships/image" Target="../media/image75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emf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85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7.jpeg"/><Relationship Id="rId5" Type="http://schemas.openxmlformats.org/officeDocument/2006/relationships/image" Target="../media/image86.png"/><Relationship Id="rId10" Type="http://schemas.openxmlformats.org/officeDocument/2006/relationships/image" Target="../media/image880.png"/><Relationship Id="rId4" Type="http://schemas.openxmlformats.org/officeDocument/2006/relationships/image" Target="../media/image5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emf"/><Relationship Id="rId4" Type="http://schemas.openxmlformats.org/officeDocument/2006/relationships/image" Target="../media/image90.png"/><Relationship Id="rId9" Type="http://schemas.openxmlformats.org/officeDocument/2006/relationships/image" Target="../media/image9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99.emf"/><Relationship Id="rId5" Type="http://schemas.openxmlformats.org/officeDocument/2006/relationships/image" Target="../media/image98.png"/><Relationship Id="rId4" Type="http://schemas.openxmlformats.org/officeDocument/2006/relationships/image" Target="../media/image9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10.1349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9.png"/><Relationship Id="rId5" Type="http://schemas.openxmlformats.org/officeDocument/2006/relationships/tags" Target="../tags/tag44.xml"/><Relationship Id="rId15" Type="http://schemas.openxmlformats.org/officeDocument/2006/relationships/image" Target="../media/image106.png"/><Relationship Id="rId10" Type="http://schemas.openxmlformats.org/officeDocument/2006/relationships/image" Target="../media/image103.png"/><Relationship Id="rId4" Type="http://schemas.openxmlformats.org/officeDocument/2006/relationships/tags" Target="../tags/tag43.xml"/><Relationship Id="rId9" Type="http://schemas.openxmlformats.org/officeDocument/2006/relationships/image" Target="../media/image102.png"/><Relationship Id="rId1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110.png"/><Relationship Id="rId5" Type="http://schemas.openxmlformats.org/officeDocument/2006/relationships/tags" Target="../tags/tag50.xml"/><Relationship Id="rId10" Type="http://schemas.openxmlformats.org/officeDocument/2006/relationships/image" Target="../media/image109.png"/><Relationship Id="rId4" Type="http://schemas.openxmlformats.org/officeDocument/2006/relationships/tags" Target="../tags/tag49.xml"/><Relationship Id="rId9" Type="http://schemas.openxmlformats.org/officeDocument/2006/relationships/image" Target="../media/image108.png"/><Relationship Id="rId14" Type="http://schemas.openxmlformats.org/officeDocument/2006/relationships/hyperlink" Target="https://arxiv.org/abs/2010.13492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tags" Target="../tags/tag54.xml"/><Relationship Id="rId21" Type="http://schemas.openxmlformats.org/officeDocument/2006/relationships/image" Target="../media/image116.png"/><Relationship Id="rId34" Type="http://schemas.openxmlformats.org/officeDocument/2006/relationships/image" Target="../media/image128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20.png"/><Relationship Id="rId33" Type="http://schemas.openxmlformats.org/officeDocument/2006/relationships/hyperlink" Target="https://arxiv.org/abs/2010.13492" TargetMode="Externa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tags" Target="../tags/tag61.xml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1609.00747" TargetMode="External"/><Relationship Id="rId4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tags" Target="../tags/tag70.xml"/><Relationship Id="rId7" Type="http://schemas.openxmlformats.org/officeDocument/2006/relationships/image" Target="../media/image13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35.jpeg"/><Relationship Id="rId5" Type="http://schemas.openxmlformats.org/officeDocument/2006/relationships/image" Target="../media/image134.emf"/><Relationship Id="rId10" Type="http://schemas.openxmlformats.org/officeDocument/2006/relationships/image" Target="../media/image1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45.png"/><Relationship Id="rId18" Type="http://schemas.openxmlformats.org/officeDocument/2006/relationships/image" Target="../media/image147.png"/><Relationship Id="rId3" Type="http://schemas.openxmlformats.org/officeDocument/2006/relationships/tags" Target="../tags/tag73.xml"/><Relationship Id="rId21" Type="http://schemas.openxmlformats.org/officeDocument/2006/relationships/hyperlink" Target="https://arxiv.org/abs/2010.13492" TargetMode="External"/><Relationship Id="rId7" Type="http://schemas.openxmlformats.org/officeDocument/2006/relationships/tags" Target="../tags/tag77.xml"/><Relationship Id="rId12" Type="http://schemas.openxmlformats.org/officeDocument/2006/relationships/image" Target="../media/image144.emf"/><Relationship Id="rId17" Type="http://schemas.openxmlformats.org/officeDocument/2006/relationships/image" Target="../media/image146.png"/><Relationship Id="rId2" Type="http://schemas.openxmlformats.org/officeDocument/2006/relationships/tags" Target="../tags/tag72.xml"/><Relationship Id="rId16" Type="http://schemas.openxmlformats.org/officeDocument/2006/relationships/image" Target="../media/image112.png"/><Relationship Id="rId20" Type="http://schemas.openxmlformats.org/officeDocument/2006/relationships/image" Target="../media/image14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43.emf"/><Relationship Id="rId5" Type="http://schemas.openxmlformats.org/officeDocument/2006/relationships/tags" Target="../tags/tag75.xml"/><Relationship Id="rId15" Type="http://schemas.openxmlformats.org/officeDocument/2006/relationships/image" Target="../media/image111.png"/><Relationship Id="rId10" Type="http://schemas.openxmlformats.org/officeDocument/2006/relationships/image" Target="../media/image142.emf"/><Relationship Id="rId19" Type="http://schemas.openxmlformats.org/officeDocument/2006/relationships/image" Target="../media/image148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tags" Target="../tags/tag81.xml"/><Relationship Id="rId7" Type="http://schemas.openxmlformats.org/officeDocument/2006/relationships/image" Target="../media/image152.emf"/><Relationship Id="rId12" Type="http://schemas.openxmlformats.org/officeDocument/2006/relationships/image" Target="../media/image157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51.emf"/><Relationship Id="rId11" Type="http://schemas.openxmlformats.org/officeDocument/2006/relationships/image" Target="../media/image156.emf"/><Relationship Id="rId5" Type="http://schemas.openxmlformats.org/officeDocument/2006/relationships/image" Target="../media/image150.png"/><Relationship Id="rId10" Type="http://schemas.openxmlformats.org/officeDocument/2006/relationships/image" Target="../media/image155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4.png"/><Relationship Id="rId3" Type="http://schemas.openxmlformats.org/officeDocument/2006/relationships/tags" Target="../tags/tag84.xml"/><Relationship Id="rId7" Type="http://schemas.openxmlformats.org/officeDocument/2006/relationships/image" Target="../media/image152.emf"/><Relationship Id="rId12" Type="http://schemas.openxmlformats.org/officeDocument/2006/relationships/image" Target="../media/image16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59.png"/><Relationship Id="rId11" Type="http://schemas.openxmlformats.org/officeDocument/2006/relationships/image" Target="../media/image15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2.png"/><Relationship Id="rId4" Type="http://schemas.openxmlformats.org/officeDocument/2006/relationships/tags" Target="../tags/tag85.xml"/><Relationship Id="rId9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168.png"/><Relationship Id="rId18" Type="http://schemas.openxmlformats.org/officeDocument/2006/relationships/image" Target="../media/image173.emf"/><Relationship Id="rId3" Type="http://schemas.openxmlformats.org/officeDocument/2006/relationships/tags" Target="../tags/tag88.xml"/><Relationship Id="rId21" Type="http://schemas.openxmlformats.org/officeDocument/2006/relationships/image" Target="../media/image35.emf"/><Relationship Id="rId7" Type="http://schemas.openxmlformats.org/officeDocument/2006/relationships/image" Target="../media/image165.emf"/><Relationship Id="rId12" Type="http://schemas.openxmlformats.org/officeDocument/2006/relationships/image" Target="../media/image167.png"/><Relationship Id="rId17" Type="http://schemas.openxmlformats.org/officeDocument/2006/relationships/image" Target="../media/image172.emf"/><Relationship Id="rId2" Type="http://schemas.openxmlformats.org/officeDocument/2006/relationships/tags" Target="../tags/tag87.xml"/><Relationship Id="rId16" Type="http://schemas.openxmlformats.org/officeDocument/2006/relationships/image" Target="../media/image171.emf"/><Relationship Id="rId20" Type="http://schemas.openxmlformats.org/officeDocument/2006/relationships/image" Target="../media/image175.emf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6.png"/><Relationship Id="rId5" Type="http://schemas.openxmlformats.org/officeDocument/2006/relationships/tags" Target="../tags/tag90.xml"/><Relationship Id="rId15" Type="http://schemas.openxmlformats.org/officeDocument/2006/relationships/image" Target="../media/image170.png"/><Relationship Id="rId10" Type="http://schemas.openxmlformats.org/officeDocument/2006/relationships/image" Target="../media/image40.emf"/><Relationship Id="rId19" Type="http://schemas.openxmlformats.org/officeDocument/2006/relationships/image" Target="../media/image174.emf"/><Relationship Id="rId4" Type="http://schemas.openxmlformats.org/officeDocument/2006/relationships/tags" Target="../tags/tag89.xml"/><Relationship Id="rId9" Type="http://schemas.openxmlformats.org/officeDocument/2006/relationships/image" Target="../media/image39.emf"/><Relationship Id="rId1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image" Target="../media/image179.emf"/><Relationship Id="rId5" Type="http://schemas.openxmlformats.org/officeDocument/2006/relationships/image" Target="../media/image178.emf"/><Relationship Id="rId4" Type="http://schemas.openxmlformats.org/officeDocument/2006/relationships/image" Target="../media/image17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tags" Target="../tags/tag94.xml"/><Relationship Id="rId7" Type="http://schemas.openxmlformats.org/officeDocument/2006/relationships/image" Target="../media/image182.emf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81.emf"/><Relationship Id="rId11" Type="http://schemas.openxmlformats.org/officeDocument/2006/relationships/image" Target="../media/image18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5.png"/><Relationship Id="rId4" Type="http://schemas.openxmlformats.org/officeDocument/2006/relationships/tags" Target="../tags/tag95.xml"/><Relationship Id="rId9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emf"/><Relationship Id="rId7" Type="http://schemas.openxmlformats.org/officeDocument/2006/relationships/image" Target="../media/image192.emf"/><Relationship Id="rId2" Type="http://schemas.openxmlformats.org/officeDocument/2006/relationships/image" Target="../media/image1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emf"/><Relationship Id="rId5" Type="http://schemas.openxmlformats.org/officeDocument/2006/relationships/image" Target="../media/image190.emf"/><Relationship Id="rId10" Type="http://schemas.openxmlformats.org/officeDocument/2006/relationships/image" Target="../media/image195.emf"/><Relationship Id="rId4" Type="http://schemas.openxmlformats.org/officeDocument/2006/relationships/image" Target="../media/image189.emf"/><Relationship Id="rId9" Type="http://schemas.openxmlformats.org/officeDocument/2006/relationships/image" Target="../media/image1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www.nobelprize.org/prizes/physics/2018/mourou/lectur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65960" y="4581128"/>
            <a:ext cx="272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00B0F0"/>
                </a:solidFill>
              </a:rPr>
              <a:t>Koichi Hattori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sp>
        <p:nvSpPr>
          <p:cNvPr id="7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\usepackage{slashed}&#10;&#10;%%%%%%%%%%%%%%%%%%%%%%%%%%%%%%%%%%%%%%%%%%%%%%%%%%%%%%%%&#10;&#10;\newcommand{\tr}{ {\rm Tr} }&#10;\newcommand{\sgn}{ {\rm sgn} }&#10;\newcommand{\prj}{ {\mathcal P} }&#10;\newcommand{\mf}{ m_f }&#10;\newcommand{\gam}{ \gamma }&#10;\newcommand{\M}{ {\mathcal M} }&#10;\newcommand{\N}{ {\mathcal N} }&#10;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43A636AB-1595-4CC3-8C08-B50798CBE2A2}"/>
              </a:ext>
            </a:extLst>
          </p:cNvPr>
          <p:cNvSpPr txBox="1"/>
          <p:nvPr/>
        </p:nvSpPr>
        <p:spPr>
          <a:xfrm>
            <a:off x="157107" y="5445224"/>
            <a:ext cx="904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Online workshop: RHIC Science Programs Informative Toward EIC in the Coming Years</a:t>
            </a:r>
          </a:p>
          <a:p>
            <a:r>
              <a:rPr lang="en-US" altLang="ja-JP" sz="2000" dirty="0"/>
              <a:t>May 26,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16AF9-90CC-4EC2-AA31-C8B3580B6E62}"/>
              </a:ext>
            </a:extLst>
          </p:cNvPr>
          <p:cNvSpPr/>
          <p:nvPr/>
        </p:nvSpPr>
        <p:spPr>
          <a:xfrm>
            <a:off x="1403648" y="146068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B0F0"/>
                </a:solidFill>
              </a:rPr>
              <a:t>Theory of strong QED field at RHIC</a:t>
            </a:r>
            <a:endParaRPr lang="ja-JP" altLang="en-US" sz="36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C0E7C-EFCA-4FDB-86A2-56CF8F5CCF0A}"/>
              </a:ext>
            </a:extLst>
          </p:cNvPr>
          <p:cNvSpPr txBox="1"/>
          <p:nvPr/>
        </p:nvSpPr>
        <p:spPr>
          <a:xfrm>
            <a:off x="5220072" y="5788753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00B0F0"/>
                </a:solidFill>
                <a:hlinkClick r:id="rId3"/>
              </a:rPr>
              <a:t>koichi.hattori@yukawa.kyoto-u.ac.jp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6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EB97132A-BDF3-456F-9706-42D5962DE14D}"/>
              </a:ext>
            </a:extLst>
          </p:cNvPr>
          <p:cNvSpPr/>
          <p:nvPr/>
        </p:nvSpPr>
        <p:spPr bwMode="auto">
          <a:xfrm>
            <a:off x="4768101" y="680462"/>
            <a:ext cx="4268395" cy="5969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21BC186-6D11-4E91-8CDE-CFC1A3EAD8CA}"/>
              </a:ext>
            </a:extLst>
          </p:cNvPr>
          <p:cNvSpPr/>
          <p:nvPr/>
        </p:nvSpPr>
        <p:spPr bwMode="auto">
          <a:xfrm>
            <a:off x="131950" y="700048"/>
            <a:ext cx="4633037" cy="5969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9512" y="3645024"/>
            <a:ext cx="8784976" cy="2915899"/>
            <a:chOff x="540291" y="3960935"/>
            <a:chExt cx="8784976" cy="2915899"/>
          </a:xfrm>
        </p:grpSpPr>
        <p:pic>
          <p:nvPicPr>
            <p:cNvPr id="23" name="Picture 2 1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91" y="3960935"/>
              <a:ext cx="3388550" cy="242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 trans="0" smoothnes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684" y="3960935"/>
              <a:ext cx="3465583" cy="247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436394" y="6436708"/>
              <a:ext cx="2021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Photon refraction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303829" y="6476724"/>
              <a:ext cx="2509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Di-fermion production</a:t>
              </a:r>
              <a:endParaRPr kumimoji="1" lang="ja-JP" altLang="en-US" sz="2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665771" y="44624"/>
            <a:ext cx="405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Complex refractive indices 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28FAE9-78CA-41BC-A7EE-A040D4E00E75}"/>
              </a:ext>
            </a:extLst>
          </p:cNvPr>
          <p:cNvGrpSpPr/>
          <p:nvPr/>
        </p:nvGrpSpPr>
        <p:grpSpPr>
          <a:xfrm>
            <a:off x="5364088" y="1261721"/>
            <a:ext cx="3456054" cy="1951255"/>
            <a:chOff x="5364088" y="1261721"/>
            <a:chExt cx="3456054" cy="19512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53F71B-10AF-4F7D-9C0D-3C3CAF199EA5}"/>
                </a:ext>
              </a:extLst>
            </p:cNvPr>
            <p:cNvGrpSpPr/>
            <p:nvPr/>
          </p:nvGrpSpPr>
          <p:grpSpPr>
            <a:xfrm>
              <a:off x="5963953" y="1261721"/>
              <a:ext cx="1560373" cy="965529"/>
              <a:chOff x="4889392" y="1004978"/>
              <a:chExt cx="1998198" cy="1236447"/>
            </a:xfrm>
          </p:grpSpPr>
          <p:sp>
            <p:nvSpPr>
              <p:cNvPr id="15" name="円/楕円 51 2">
                <a:extLst>
                  <a:ext uri="{FF2B5EF4-FFF2-40B4-BE49-F238E27FC236}">
                    <a16:creationId xmlns:a16="http://schemas.microsoft.com/office/drawing/2014/main" id="{D02A92D4-F03D-420E-B6F8-CAEAC4503D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5504279" y="1225606"/>
                <a:ext cx="795195" cy="795195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00 1 3">
                <a:extLst>
                  <a:ext uri="{FF2B5EF4-FFF2-40B4-BE49-F238E27FC236}">
                    <a16:creationId xmlns:a16="http://schemas.microsoft.com/office/drawing/2014/main" id="{2B5D385F-16E3-4802-9F5F-315F1264C013}"/>
                  </a:ext>
                </a:extLst>
              </p:cNvPr>
              <p:cNvSpPr/>
              <p:nvPr/>
            </p:nvSpPr>
            <p:spPr>
              <a:xfrm rot="10800000">
                <a:off x="4889392" y="1568564"/>
                <a:ext cx="577592" cy="10927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7" name="フリーフォーム 100 1 4">
                <a:extLst>
                  <a:ext uri="{FF2B5EF4-FFF2-40B4-BE49-F238E27FC236}">
                    <a16:creationId xmlns:a16="http://schemas.microsoft.com/office/drawing/2014/main" id="{5A9F3776-D982-4548-B9F5-E463E4DC5B0B}"/>
                  </a:ext>
                </a:extLst>
              </p:cNvPr>
              <p:cNvSpPr/>
              <p:nvPr/>
            </p:nvSpPr>
            <p:spPr>
              <a:xfrm rot="10800000">
                <a:off x="6309998" y="1591046"/>
                <a:ext cx="577592" cy="10927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582137C-5CD8-4C83-A9AA-42471BD777AD}"/>
                  </a:ext>
                </a:extLst>
              </p:cNvPr>
              <p:cNvGrpSpPr/>
              <p:nvPr/>
            </p:nvGrpSpPr>
            <p:grpSpPr>
              <a:xfrm>
                <a:off x="5762605" y="1004978"/>
                <a:ext cx="278541" cy="1236447"/>
                <a:chOff x="5796136" y="1027009"/>
                <a:chExt cx="278541" cy="1236447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8181427D-583D-40A0-AE32-9FB8D5F41FBD}"/>
                    </a:ext>
                  </a:extLst>
                </p:cNvPr>
                <p:cNvCxnSpPr/>
                <p:nvPr/>
              </p:nvCxnSpPr>
              <p:spPr>
                <a:xfrm>
                  <a:off x="5796136" y="1027009"/>
                  <a:ext cx="144016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83B312E-93C3-4BC3-8897-2C2757DAEBFC}"/>
                    </a:ext>
                  </a:extLst>
                </p:cNvPr>
                <p:cNvCxnSpPr/>
                <p:nvPr/>
              </p:nvCxnSpPr>
              <p:spPr>
                <a:xfrm>
                  <a:off x="5940152" y="1088129"/>
                  <a:ext cx="0" cy="111673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E98A9E2-C6FD-45ED-B185-487E19BE1364}"/>
                    </a:ext>
                  </a:extLst>
                </p:cNvPr>
                <p:cNvCxnSpPr/>
                <p:nvPr/>
              </p:nvCxnSpPr>
              <p:spPr>
                <a:xfrm>
                  <a:off x="5930661" y="2191448"/>
                  <a:ext cx="144016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A30ECE-37C9-4919-9E69-96B27694E88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689955"/>
              <a:ext cx="355589" cy="210375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EFC6498-9BE9-4D0E-A246-5BE662EDC0E0}"/>
                </a:ext>
              </a:extLst>
            </p:cNvPr>
            <p:cNvGrpSpPr/>
            <p:nvPr/>
          </p:nvGrpSpPr>
          <p:grpSpPr>
            <a:xfrm>
              <a:off x="5910214" y="2208008"/>
              <a:ext cx="2909928" cy="1004968"/>
              <a:chOff x="6459311" y="819541"/>
              <a:chExt cx="2909928" cy="100496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176FE60-2015-4BCE-AF1A-6370E88CC495}"/>
                  </a:ext>
                </a:extLst>
              </p:cNvPr>
              <p:cNvGrpSpPr/>
              <p:nvPr/>
            </p:nvGrpSpPr>
            <p:grpSpPr>
              <a:xfrm>
                <a:off x="7064989" y="819541"/>
                <a:ext cx="2304250" cy="1004968"/>
                <a:chOff x="7452320" y="192128"/>
                <a:chExt cx="2304250" cy="1004968"/>
              </a:xfrm>
            </p:grpSpPr>
            <p:sp>
              <p:nvSpPr>
                <p:cNvPr id="31" name="フリーフォーム 100 1 1">
                  <a:extLst>
                    <a:ext uri="{FF2B5EF4-FFF2-40B4-BE49-F238E27FC236}">
                      <a16:creationId xmlns:a16="http://schemas.microsoft.com/office/drawing/2014/main" id="{73A94BA6-810B-40B8-8CCE-DBAE737878C6}"/>
                    </a:ext>
                  </a:extLst>
                </p:cNvPr>
                <p:cNvSpPr/>
                <p:nvPr/>
              </p:nvSpPr>
              <p:spPr>
                <a:xfrm rot="10800000">
                  <a:off x="7586871" y="780234"/>
                  <a:ext cx="577592" cy="1092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F39AFD73-F10B-488B-97AE-8D926A1C1539}"/>
                    </a:ext>
                  </a:extLst>
                </p:cNvPr>
                <p:cNvSpPr/>
                <p:nvPr/>
              </p:nvSpPr>
              <p:spPr>
                <a:xfrm>
                  <a:off x="8166795" y="608034"/>
                  <a:ext cx="1589775" cy="467933"/>
                </a:xfrm>
                <a:prstGeom prst="arc">
                  <a:avLst>
                    <a:gd name="adj1" fmla="val 6543651"/>
                    <a:gd name="adj2" fmla="val 15306960"/>
                  </a:avLst>
                </a:prstGeom>
                <a:ln w="57150" cmpd="dbl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638A1F6-5202-446B-825A-A79D253DEE74}"/>
                    </a:ext>
                  </a:extLst>
                </p:cNvPr>
                <p:cNvCxnSpPr/>
                <p:nvPr/>
              </p:nvCxnSpPr>
              <p:spPr>
                <a:xfrm>
                  <a:off x="7452320" y="486903"/>
                  <a:ext cx="0" cy="7101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DDC56FF-91C8-4AE2-B954-42F3CE6D3416}"/>
                    </a:ext>
                  </a:extLst>
                </p:cNvPr>
                <p:cNvCxnSpPr/>
                <p:nvPr/>
              </p:nvCxnSpPr>
              <p:spPr>
                <a:xfrm>
                  <a:off x="9036496" y="446531"/>
                  <a:ext cx="0" cy="7101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ECA46A23-59C1-42A8-AA46-B2C0DE81E13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55481" y="192128"/>
                  <a:ext cx="154954" cy="254403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5C2CA7-F0FB-4275-99D7-C1F0C6DA3A03}"/>
                  </a:ext>
                </a:extLst>
              </p:cNvPr>
              <p:cNvSpPr txBox="1"/>
              <p:nvPr/>
            </p:nvSpPr>
            <p:spPr>
              <a:xfrm>
                <a:off x="6459311" y="116713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=</a:t>
                </a:r>
                <a:endParaRPr kumimoji="1" lang="ja-JP" altLang="en-US" sz="2400" dirty="0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4E4196A-5F2F-46A6-B807-3F80C2C4D6C2}"/>
              </a:ext>
            </a:extLst>
          </p:cNvPr>
          <p:cNvSpPr txBox="1"/>
          <p:nvPr/>
        </p:nvSpPr>
        <p:spPr>
          <a:xfrm>
            <a:off x="176932" y="810189"/>
            <a:ext cx="4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Resuumed</a:t>
            </a:r>
            <a:r>
              <a:rPr kumimoji="1" lang="en-US" altLang="ja-JP" dirty="0">
                <a:solidFill>
                  <a:srgbClr val="00B050"/>
                </a:solidFill>
              </a:rPr>
              <a:t> vacuum polarization diagram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7612A2-2CE3-4650-B2D4-9FD0421DA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1252" y="3972280"/>
            <a:ext cx="474651" cy="1017109"/>
          </a:xfrm>
          <a:prstGeom prst="rect">
            <a:avLst/>
          </a:prstGeom>
        </p:spPr>
      </p:pic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F50ED5BF-84EF-401C-A19D-710FE9023B0D}"/>
              </a:ext>
            </a:extLst>
          </p:cNvPr>
          <p:cNvSpPr/>
          <p:nvPr/>
        </p:nvSpPr>
        <p:spPr bwMode="auto">
          <a:xfrm>
            <a:off x="3743293" y="3341394"/>
            <a:ext cx="1714827" cy="663670"/>
          </a:xfrm>
          <a:prstGeom prst="left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>
                <a:solidFill>
                  <a:schemeClr val="tx1"/>
                </a:solidFill>
              </a:rPr>
              <a:t>Both sides of a coin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A944E81-D935-4AE4-BCFB-0EE0AB50D8FD}"/>
              </a:ext>
            </a:extLst>
          </p:cNvPr>
          <p:cNvGrpSpPr/>
          <p:nvPr/>
        </p:nvGrpSpPr>
        <p:grpSpPr>
          <a:xfrm>
            <a:off x="786147" y="2096034"/>
            <a:ext cx="4210402" cy="1187973"/>
            <a:chOff x="521648" y="2132856"/>
            <a:chExt cx="4950968" cy="139692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F354B0-0085-484F-88F8-76C97D59C5C1}"/>
                </a:ext>
              </a:extLst>
            </p:cNvPr>
            <p:cNvGrpSpPr/>
            <p:nvPr/>
          </p:nvGrpSpPr>
          <p:grpSpPr>
            <a:xfrm>
              <a:off x="2758549" y="2132856"/>
              <a:ext cx="1132027" cy="1396925"/>
              <a:chOff x="6089706" y="2242689"/>
              <a:chExt cx="2010686" cy="2481192"/>
            </a:xfrm>
          </p:grpSpPr>
          <p:sp>
            <p:nvSpPr>
              <p:cNvPr id="81" name="円/楕円 51">
                <a:extLst>
                  <a:ext uri="{FF2B5EF4-FFF2-40B4-BE49-F238E27FC236}">
                    <a16:creationId xmlns:a16="http://schemas.microsoft.com/office/drawing/2014/main" id="{CF57D27E-DFD4-46DA-A581-34B36499E6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633339" y="3019375"/>
                <a:ext cx="957070" cy="957070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82" name="グループ化 4">
                <a:extLst>
                  <a:ext uri="{FF2B5EF4-FFF2-40B4-BE49-F238E27FC236}">
                    <a16:creationId xmlns:a16="http://schemas.microsoft.com/office/drawing/2014/main" id="{04885639-4668-4F39-A7F0-05635CD2744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9706" y="2760905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18" name="フリーフォーム 45">
                  <a:extLst>
                    <a:ext uri="{FF2B5EF4-FFF2-40B4-BE49-F238E27FC236}">
                      <a16:creationId xmlns:a16="http://schemas.microsoft.com/office/drawing/2014/main" id="{7C3CB6B7-69E5-49B8-99A5-B7FDD6EDC63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9" name="グループ化 46">
                  <a:extLst>
                    <a:ext uri="{FF2B5EF4-FFF2-40B4-BE49-F238E27FC236}">
                      <a16:creationId xmlns:a16="http://schemas.microsoft.com/office/drawing/2014/main" id="{42227CA6-BDA1-49C4-BA5C-4BF56DCD0EDA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20" name="直線コネクタ 47">
                    <a:extLst>
                      <a:ext uri="{FF2B5EF4-FFF2-40B4-BE49-F238E27FC236}">
                        <a16:creationId xmlns:a16="http://schemas.microsoft.com/office/drawing/2014/main" id="{C876A82C-FFCA-4002-8476-BB1E9D7F72B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コネクタ 48">
                    <a:extLst>
                      <a:ext uri="{FF2B5EF4-FFF2-40B4-BE49-F238E27FC236}">
                        <a16:creationId xmlns:a16="http://schemas.microsoft.com/office/drawing/2014/main" id="{3EF3C7BD-7320-46E2-84CD-1A1830E498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49">
                    <a:extLst>
                      <a:ext uri="{FF2B5EF4-FFF2-40B4-BE49-F238E27FC236}">
                        <a16:creationId xmlns:a16="http://schemas.microsoft.com/office/drawing/2014/main" id="{A9A80993-3DEE-445A-881F-A01784B8F3A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50">
                    <a:extLst>
                      <a:ext uri="{FF2B5EF4-FFF2-40B4-BE49-F238E27FC236}">
                        <a16:creationId xmlns:a16="http://schemas.microsoft.com/office/drawing/2014/main" id="{A40EAE25-B496-4809-8BE8-81BB48081EC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グループ化 5">
                <a:extLst>
                  <a:ext uri="{FF2B5EF4-FFF2-40B4-BE49-F238E27FC236}">
                    <a16:creationId xmlns:a16="http://schemas.microsoft.com/office/drawing/2014/main" id="{E0319931-3042-49BE-AA08-63E2AA6517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091139">
                <a:off x="6831663" y="2431229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12" name="フリーフォーム 39">
                  <a:extLst>
                    <a:ext uri="{FF2B5EF4-FFF2-40B4-BE49-F238E27FC236}">
                      <a16:creationId xmlns:a16="http://schemas.microsoft.com/office/drawing/2014/main" id="{F26757AE-E5BC-4872-8D94-CDBCB2AAB1F5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3" name="グループ化 40">
                  <a:extLst>
                    <a:ext uri="{FF2B5EF4-FFF2-40B4-BE49-F238E27FC236}">
                      <a16:creationId xmlns:a16="http://schemas.microsoft.com/office/drawing/2014/main" id="{D1AE8212-5C74-44E6-8554-D9909B5C0BCC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14" name="直線コネクタ 41">
                    <a:extLst>
                      <a:ext uri="{FF2B5EF4-FFF2-40B4-BE49-F238E27FC236}">
                        <a16:creationId xmlns:a16="http://schemas.microsoft.com/office/drawing/2014/main" id="{DC052A7C-7A95-4A4C-AF06-B9C3179D4B23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42">
                    <a:extLst>
                      <a:ext uri="{FF2B5EF4-FFF2-40B4-BE49-F238E27FC236}">
                        <a16:creationId xmlns:a16="http://schemas.microsoft.com/office/drawing/2014/main" id="{16CC40A1-27F3-4870-8CD3-9D3048EA12C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43">
                    <a:extLst>
                      <a:ext uri="{FF2B5EF4-FFF2-40B4-BE49-F238E27FC236}">
                        <a16:creationId xmlns:a16="http://schemas.microsoft.com/office/drawing/2014/main" id="{2F67A3A2-9EFE-44ED-BF24-97EDE4FA94C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44">
                    <a:extLst>
                      <a:ext uri="{FF2B5EF4-FFF2-40B4-BE49-F238E27FC236}">
                        <a16:creationId xmlns:a16="http://schemas.microsoft.com/office/drawing/2014/main" id="{4148EAEC-C392-4A96-984C-4A79EF40D6F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4" name="グループ化 6">
                <a:extLst>
                  <a:ext uri="{FF2B5EF4-FFF2-40B4-BE49-F238E27FC236}">
                    <a16:creationId xmlns:a16="http://schemas.microsoft.com/office/drawing/2014/main" id="{477ABFEF-29C3-4D9B-86D9-059F40417D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0961">
                <a:off x="7540112" y="2878913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06" name="フリーフォーム 33">
                  <a:extLst>
                    <a:ext uri="{FF2B5EF4-FFF2-40B4-BE49-F238E27FC236}">
                      <a16:creationId xmlns:a16="http://schemas.microsoft.com/office/drawing/2014/main" id="{59260345-172F-4171-901E-E448DF4FC26B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7" name="グループ化 34">
                  <a:extLst>
                    <a:ext uri="{FF2B5EF4-FFF2-40B4-BE49-F238E27FC236}">
                      <a16:creationId xmlns:a16="http://schemas.microsoft.com/office/drawing/2014/main" id="{AE6D55A6-F7EB-4A39-91FD-E38CB17ECBB3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08" name="直線コネクタ 35">
                    <a:extLst>
                      <a:ext uri="{FF2B5EF4-FFF2-40B4-BE49-F238E27FC236}">
                        <a16:creationId xmlns:a16="http://schemas.microsoft.com/office/drawing/2014/main" id="{5690F80A-99AA-42CA-9F23-453174D0B1F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線コネクタ 36">
                    <a:extLst>
                      <a:ext uri="{FF2B5EF4-FFF2-40B4-BE49-F238E27FC236}">
                        <a16:creationId xmlns:a16="http://schemas.microsoft.com/office/drawing/2014/main" id="{4EC1790C-4E1D-43FB-B9D7-DDEF75AA090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コネクタ 37">
                    <a:extLst>
                      <a:ext uri="{FF2B5EF4-FFF2-40B4-BE49-F238E27FC236}">
                        <a16:creationId xmlns:a16="http://schemas.microsoft.com/office/drawing/2014/main" id="{E4F59D83-1085-4B98-AE0A-7EFB203DE57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38">
                    <a:extLst>
                      <a:ext uri="{FF2B5EF4-FFF2-40B4-BE49-F238E27FC236}">
                        <a16:creationId xmlns:a16="http://schemas.microsoft.com/office/drawing/2014/main" id="{A5578AFE-25BE-4177-9195-C1E18B90C9C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5" name="グループ化 8">
                <a:extLst>
                  <a:ext uri="{FF2B5EF4-FFF2-40B4-BE49-F238E27FC236}">
                    <a16:creationId xmlns:a16="http://schemas.microsoft.com/office/drawing/2014/main" id="{80F483EE-4F6B-4B9B-9C27-2DB64F16E0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091119">
                <a:off x="5986579" y="3806302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00" name="フリーフォーム 27">
                  <a:extLst>
                    <a:ext uri="{FF2B5EF4-FFF2-40B4-BE49-F238E27FC236}">
                      <a16:creationId xmlns:a16="http://schemas.microsoft.com/office/drawing/2014/main" id="{D4D9F7D1-386B-4E51-B9D9-83C14D5B078F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1" name="グループ化 28">
                  <a:extLst>
                    <a:ext uri="{FF2B5EF4-FFF2-40B4-BE49-F238E27FC236}">
                      <a16:creationId xmlns:a16="http://schemas.microsoft.com/office/drawing/2014/main" id="{4D1B6290-7FE9-43B6-BA39-1DD781E0D064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02" name="直線コネクタ 29">
                    <a:extLst>
                      <a:ext uri="{FF2B5EF4-FFF2-40B4-BE49-F238E27FC236}">
                        <a16:creationId xmlns:a16="http://schemas.microsoft.com/office/drawing/2014/main" id="{77DB4830-DB88-4B91-8EE8-312B633C99D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30">
                    <a:extLst>
                      <a:ext uri="{FF2B5EF4-FFF2-40B4-BE49-F238E27FC236}">
                        <a16:creationId xmlns:a16="http://schemas.microsoft.com/office/drawing/2014/main" id="{927A3C76-5F85-430B-91F2-125EA649BBB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31">
                    <a:extLst>
                      <a:ext uri="{FF2B5EF4-FFF2-40B4-BE49-F238E27FC236}">
                        <a16:creationId xmlns:a16="http://schemas.microsoft.com/office/drawing/2014/main" id="{3A1F5BD5-31EB-409C-BD61-26394EFA6C3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32">
                    <a:extLst>
                      <a:ext uri="{FF2B5EF4-FFF2-40B4-BE49-F238E27FC236}">
                        <a16:creationId xmlns:a16="http://schemas.microsoft.com/office/drawing/2014/main" id="{16F07766-2309-4608-B9CB-FCA94588013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グループ化 9">
                <a:extLst>
                  <a:ext uri="{FF2B5EF4-FFF2-40B4-BE49-F238E27FC236}">
                    <a16:creationId xmlns:a16="http://schemas.microsoft.com/office/drawing/2014/main" id="{7AD78699-8FC0-451F-BE04-056E770126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410017" y="3979800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94" name="フリーフォーム 21">
                  <a:extLst>
                    <a:ext uri="{FF2B5EF4-FFF2-40B4-BE49-F238E27FC236}">
                      <a16:creationId xmlns:a16="http://schemas.microsoft.com/office/drawing/2014/main" id="{7911F7A9-1F32-4EE6-B9DD-00FB7CDB9EDF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5" name="グループ化 22">
                  <a:extLst>
                    <a:ext uri="{FF2B5EF4-FFF2-40B4-BE49-F238E27FC236}">
                      <a16:creationId xmlns:a16="http://schemas.microsoft.com/office/drawing/2014/main" id="{913ACA0F-C23A-4AF3-8A4F-49E5FF29A06D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96" name="直線コネクタ 23">
                    <a:extLst>
                      <a:ext uri="{FF2B5EF4-FFF2-40B4-BE49-F238E27FC236}">
                        <a16:creationId xmlns:a16="http://schemas.microsoft.com/office/drawing/2014/main" id="{E4920159-3943-48E2-A616-504153D47AA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コネクタ 24">
                    <a:extLst>
                      <a:ext uri="{FF2B5EF4-FFF2-40B4-BE49-F238E27FC236}">
                        <a16:creationId xmlns:a16="http://schemas.microsoft.com/office/drawing/2014/main" id="{8538A39D-0B66-4612-B183-8229ECA01CD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25">
                    <a:extLst>
                      <a:ext uri="{FF2B5EF4-FFF2-40B4-BE49-F238E27FC236}">
                        <a16:creationId xmlns:a16="http://schemas.microsoft.com/office/drawing/2014/main" id="{78ACFA57-C860-4F62-8DE8-184F0C4C92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26">
                    <a:extLst>
                      <a:ext uri="{FF2B5EF4-FFF2-40B4-BE49-F238E27FC236}">
                        <a16:creationId xmlns:a16="http://schemas.microsoft.com/office/drawing/2014/main" id="{8689F722-83DE-420F-AC7D-F2E0388AE42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7" name="グループ化 10">
                <a:extLst>
                  <a:ext uri="{FF2B5EF4-FFF2-40B4-BE49-F238E27FC236}">
                    <a16:creationId xmlns:a16="http://schemas.microsoft.com/office/drawing/2014/main" id="{45636EA9-EE7A-411C-9262-ADA3EE0AB6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922608">
                <a:off x="6698281" y="4222046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88" name="フリーフォーム 15">
                  <a:extLst>
                    <a:ext uri="{FF2B5EF4-FFF2-40B4-BE49-F238E27FC236}">
                      <a16:creationId xmlns:a16="http://schemas.microsoft.com/office/drawing/2014/main" id="{18197793-31C8-40E5-9DA6-983688E83B21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9" name="グループ化 16">
                  <a:extLst>
                    <a:ext uri="{FF2B5EF4-FFF2-40B4-BE49-F238E27FC236}">
                      <a16:creationId xmlns:a16="http://schemas.microsoft.com/office/drawing/2014/main" id="{90D3A6BD-F4BF-47A5-8F1C-F7F06DA4E54E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90" name="直線コネクタ 17">
                    <a:extLst>
                      <a:ext uri="{FF2B5EF4-FFF2-40B4-BE49-F238E27FC236}">
                        <a16:creationId xmlns:a16="http://schemas.microsoft.com/office/drawing/2014/main" id="{C2D16C15-822E-414D-9C22-29E42D6645D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18">
                    <a:extLst>
                      <a:ext uri="{FF2B5EF4-FFF2-40B4-BE49-F238E27FC236}">
                        <a16:creationId xmlns:a16="http://schemas.microsoft.com/office/drawing/2014/main" id="{89259591-4BA3-4425-A815-5AC892FF791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19">
                    <a:extLst>
                      <a:ext uri="{FF2B5EF4-FFF2-40B4-BE49-F238E27FC236}">
                        <a16:creationId xmlns:a16="http://schemas.microsoft.com/office/drawing/2014/main" id="{5DDA0867-4F94-471B-BABF-8DAD7217365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コネクタ 20">
                    <a:extLst>
                      <a:ext uri="{FF2B5EF4-FFF2-40B4-BE49-F238E27FC236}">
                        <a16:creationId xmlns:a16="http://schemas.microsoft.com/office/drawing/2014/main" id="{96C6AB32-5147-459E-ACAB-FD90D2C0DEE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D41B79-A675-4767-BB2F-20DA40307576}"/>
                </a:ext>
              </a:extLst>
            </p:cNvPr>
            <p:cNvGrpSpPr/>
            <p:nvPr/>
          </p:nvGrpSpPr>
          <p:grpSpPr>
            <a:xfrm>
              <a:off x="996853" y="2359669"/>
              <a:ext cx="1105656" cy="939030"/>
              <a:chOff x="5202640" y="5199335"/>
              <a:chExt cx="1105656" cy="939030"/>
            </a:xfrm>
          </p:grpSpPr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7E7C694F-2CE8-4111-8501-5C6D737E19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5491706" y="5400809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  <p:grpSp>
            <p:nvGrpSpPr>
              <p:cNvPr id="53" name="グループ化 4">
                <a:extLst>
                  <a:ext uri="{FF2B5EF4-FFF2-40B4-BE49-F238E27FC236}">
                    <a16:creationId xmlns:a16="http://schemas.microsoft.com/office/drawing/2014/main" id="{2C253F06-2FC4-4A94-8362-340F2B16A7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7466">
                <a:off x="5202640" y="5235758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75" name="フリーフォーム 45">
                  <a:extLst>
                    <a:ext uri="{FF2B5EF4-FFF2-40B4-BE49-F238E27FC236}">
                      <a16:creationId xmlns:a16="http://schemas.microsoft.com/office/drawing/2014/main" id="{AABD6698-A9AE-4D11-AF9A-203DD98C51B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6" name="グループ化 46">
                  <a:extLst>
                    <a:ext uri="{FF2B5EF4-FFF2-40B4-BE49-F238E27FC236}">
                      <a16:creationId xmlns:a16="http://schemas.microsoft.com/office/drawing/2014/main" id="{B3B23E00-3F78-4953-B0B0-A6F632AD84D3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77" name="直線コネクタ 47">
                    <a:extLst>
                      <a:ext uri="{FF2B5EF4-FFF2-40B4-BE49-F238E27FC236}">
                        <a16:creationId xmlns:a16="http://schemas.microsoft.com/office/drawing/2014/main" id="{3118090B-A1CD-4E08-A3D8-C5B09D5972E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48">
                    <a:extLst>
                      <a:ext uri="{FF2B5EF4-FFF2-40B4-BE49-F238E27FC236}">
                        <a16:creationId xmlns:a16="http://schemas.microsoft.com/office/drawing/2014/main" id="{751E2554-7D0E-46C8-8C46-0E9767AC624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49">
                    <a:extLst>
                      <a:ext uri="{FF2B5EF4-FFF2-40B4-BE49-F238E27FC236}">
                        <a16:creationId xmlns:a16="http://schemas.microsoft.com/office/drawing/2014/main" id="{C403EFAC-3E13-4693-9ABB-3C1C9E7400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50">
                    <a:extLst>
                      <a:ext uri="{FF2B5EF4-FFF2-40B4-BE49-F238E27FC236}">
                        <a16:creationId xmlns:a16="http://schemas.microsoft.com/office/drawing/2014/main" id="{6390D404-4496-46B9-B681-76389E64A9F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" name="グループ化 6">
                <a:extLst>
                  <a:ext uri="{FF2B5EF4-FFF2-40B4-BE49-F238E27FC236}">
                    <a16:creationId xmlns:a16="http://schemas.microsoft.com/office/drawing/2014/main" id="{8BF68FF1-02F2-4C5E-84B1-F82D52C6C0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0961">
                <a:off x="5986741" y="5305484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69" name="フリーフォーム 33">
                  <a:extLst>
                    <a:ext uri="{FF2B5EF4-FFF2-40B4-BE49-F238E27FC236}">
                      <a16:creationId xmlns:a16="http://schemas.microsoft.com/office/drawing/2014/main" id="{D61B4A6C-F6EE-48C7-8736-02C5E5724E9A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0" name="グループ化 34">
                  <a:extLst>
                    <a:ext uri="{FF2B5EF4-FFF2-40B4-BE49-F238E27FC236}">
                      <a16:creationId xmlns:a16="http://schemas.microsoft.com/office/drawing/2014/main" id="{758D1FC2-B4F2-4FDA-9BF3-504CE0184C3B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71" name="直線コネクタ 35">
                    <a:extLst>
                      <a:ext uri="{FF2B5EF4-FFF2-40B4-BE49-F238E27FC236}">
                        <a16:creationId xmlns:a16="http://schemas.microsoft.com/office/drawing/2014/main" id="{2A10D7EA-7324-4F46-84D4-F152EDCB52BB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36">
                    <a:extLst>
                      <a:ext uri="{FF2B5EF4-FFF2-40B4-BE49-F238E27FC236}">
                        <a16:creationId xmlns:a16="http://schemas.microsoft.com/office/drawing/2014/main" id="{FB0FEC0E-6988-48FC-8729-512E05F11DF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コネクタ 37">
                    <a:extLst>
                      <a:ext uri="{FF2B5EF4-FFF2-40B4-BE49-F238E27FC236}">
                        <a16:creationId xmlns:a16="http://schemas.microsoft.com/office/drawing/2014/main" id="{6FEEE392-FFB6-456B-854D-DEB75FC8E1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38">
                    <a:extLst>
                      <a:ext uri="{FF2B5EF4-FFF2-40B4-BE49-F238E27FC236}">
                        <a16:creationId xmlns:a16="http://schemas.microsoft.com/office/drawing/2014/main" id="{8CAB1D97-AB35-48BE-B736-932D3F9F6FE3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グループ化 8">
                <a:extLst>
                  <a:ext uri="{FF2B5EF4-FFF2-40B4-BE49-F238E27FC236}">
                    <a16:creationId xmlns:a16="http://schemas.microsoft.com/office/drawing/2014/main" id="{CC8E4314-2FF3-45BE-9621-1CE9777C55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091119">
                <a:off x="5135517" y="5855829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63" name="フリーフォーム 27">
                  <a:extLst>
                    <a:ext uri="{FF2B5EF4-FFF2-40B4-BE49-F238E27FC236}">
                      <a16:creationId xmlns:a16="http://schemas.microsoft.com/office/drawing/2014/main" id="{79DA97A7-DAEA-452C-AA18-0B8049880AE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4" name="グループ化 28">
                  <a:extLst>
                    <a:ext uri="{FF2B5EF4-FFF2-40B4-BE49-F238E27FC236}">
                      <a16:creationId xmlns:a16="http://schemas.microsoft.com/office/drawing/2014/main" id="{62C423F4-C8BE-4B3C-BD72-F6B4828A15D7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65" name="直線コネクタ 29">
                    <a:extLst>
                      <a:ext uri="{FF2B5EF4-FFF2-40B4-BE49-F238E27FC236}">
                        <a16:creationId xmlns:a16="http://schemas.microsoft.com/office/drawing/2014/main" id="{12722B7E-8C9C-4F45-99A9-625C2276F93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30">
                    <a:extLst>
                      <a:ext uri="{FF2B5EF4-FFF2-40B4-BE49-F238E27FC236}">
                        <a16:creationId xmlns:a16="http://schemas.microsoft.com/office/drawing/2014/main" id="{BB81B08D-CD51-4769-A3DC-B1C1DFF4E31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31">
                    <a:extLst>
                      <a:ext uri="{FF2B5EF4-FFF2-40B4-BE49-F238E27FC236}">
                        <a16:creationId xmlns:a16="http://schemas.microsoft.com/office/drawing/2014/main" id="{8F8B0D5E-F253-4196-8433-EF6F1161807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コネクタ 32">
                    <a:extLst>
                      <a:ext uri="{FF2B5EF4-FFF2-40B4-BE49-F238E27FC236}">
                        <a16:creationId xmlns:a16="http://schemas.microsoft.com/office/drawing/2014/main" id="{06281533-E7AB-48C3-9651-5A2AEB757BD6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" name="グループ化 9">
                <a:extLst>
                  <a:ext uri="{FF2B5EF4-FFF2-40B4-BE49-F238E27FC236}">
                    <a16:creationId xmlns:a16="http://schemas.microsoft.com/office/drawing/2014/main" id="{FCE590BD-B552-4A56-B9D3-00923AC127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919611" y="595052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57" name="フリーフォーム 21">
                  <a:extLst>
                    <a:ext uri="{FF2B5EF4-FFF2-40B4-BE49-F238E27FC236}">
                      <a16:creationId xmlns:a16="http://schemas.microsoft.com/office/drawing/2014/main" id="{19B81481-0767-4739-A28C-417B9B5AC90B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8" name="グループ化 22">
                  <a:extLst>
                    <a:ext uri="{FF2B5EF4-FFF2-40B4-BE49-F238E27FC236}">
                      <a16:creationId xmlns:a16="http://schemas.microsoft.com/office/drawing/2014/main" id="{C026456F-A8CC-423F-AB9D-1D386E271150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59" name="直線コネクタ 23">
                    <a:extLst>
                      <a:ext uri="{FF2B5EF4-FFF2-40B4-BE49-F238E27FC236}">
                        <a16:creationId xmlns:a16="http://schemas.microsoft.com/office/drawing/2014/main" id="{F03E8DF4-AAFA-4687-A592-9B1CE4A3815B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24">
                    <a:extLst>
                      <a:ext uri="{FF2B5EF4-FFF2-40B4-BE49-F238E27FC236}">
                        <a16:creationId xmlns:a16="http://schemas.microsoft.com/office/drawing/2014/main" id="{5B4DF869-D374-4A96-8108-FE9AA21300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25">
                    <a:extLst>
                      <a:ext uri="{FF2B5EF4-FFF2-40B4-BE49-F238E27FC236}">
                        <a16:creationId xmlns:a16="http://schemas.microsoft.com/office/drawing/2014/main" id="{9CBF6588-4581-4500-A876-D57BBB127B4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線コネクタ 26">
                    <a:extLst>
                      <a:ext uri="{FF2B5EF4-FFF2-40B4-BE49-F238E27FC236}">
                        <a16:creationId xmlns:a16="http://schemas.microsoft.com/office/drawing/2014/main" id="{E3391596-E845-4D65-9162-EA84083586D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B32C75-E444-4700-B22F-6D4F7C81F351}"/>
                </a:ext>
              </a:extLst>
            </p:cNvPr>
            <p:cNvSpPr txBox="1"/>
            <p:nvPr/>
          </p:nvSpPr>
          <p:spPr>
            <a:xfrm>
              <a:off x="3966613" y="2677566"/>
              <a:ext cx="1506003" cy="43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＋　・・・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F7E635-105A-4F68-BA4E-75F1DEF86FB7}"/>
                </a:ext>
              </a:extLst>
            </p:cNvPr>
            <p:cNvSpPr/>
            <p:nvPr/>
          </p:nvSpPr>
          <p:spPr>
            <a:xfrm>
              <a:off x="521648" y="2727351"/>
              <a:ext cx="233928" cy="207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5F6EA0-F3DF-4447-AEF8-CE908E54C192}"/>
                </a:ext>
              </a:extLst>
            </p:cNvPr>
            <p:cNvSpPr/>
            <p:nvPr/>
          </p:nvSpPr>
          <p:spPr>
            <a:xfrm>
              <a:off x="2310429" y="2677566"/>
              <a:ext cx="233928" cy="207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151" name="フリーフォーム 100 1 1">
              <a:extLst>
                <a:ext uri="{FF2B5EF4-FFF2-40B4-BE49-F238E27FC236}">
                  <a16:creationId xmlns:a16="http://schemas.microsoft.com/office/drawing/2014/main" id="{70CBFC4B-E2C5-4594-AD36-86520D13D4EE}"/>
                </a:ext>
              </a:extLst>
            </p:cNvPr>
            <p:cNvSpPr/>
            <p:nvPr/>
          </p:nvSpPr>
          <p:spPr>
            <a:xfrm rot="10800000">
              <a:off x="1024647" y="2810539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2" name="フリーフォーム 100 1 1">
              <a:extLst>
                <a:ext uri="{FF2B5EF4-FFF2-40B4-BE49-F238E27FC236}">
                  <a16:creationId xmlns:a16="http://schemas.microsoft.com/office/drawing/2014/main" id="{B1E23B39-7DA5-45C0-B851-AA9881AB4548}"/>
                </a:ext>
              </a:extLst>
            </p:cNvPr>
            <p:cNvSpPr/>
            <p:nvPr/>
          </p:nvSpPr>
          <p:spPr>
            <a:xfrm rot="10800000">
              <a:off x="1831887" y="2815796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3" name="フリーフォーム 100 1 1">
              <a:extLst>
                <a:ext uri="{FF2B5EF4-FFF2-40B4-BE49-F238E27FC236}">
                  <a16:creationId xmlns:a16="http://schemas.microsoft.com/office/drawing/2014/main" id="{79345D95-0190-4D69-9C3B-BC322AB4732D}"/>
                </a:ext>
              </a:extLst>
            </p:cNvPr>
            <p:cNvSpPr/>
            <p:nvPr/>
          </p:nvSpPr>
          <p:spPr>
            <a:xfrm rot="10800000">
              <a:off x="3619729" y="2835937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4" name="フリーフォーム 100 1 1">
              <a:extLst>
                <a:ext uri="{FF2B5EF4-FFF2-40B4-BE49-F238E27FC236}">
                  <a16:creationId xmlns:a16="http://schemas.microsoft.com/office/drawing/2014/main" id="{9DDC8622-9C22-4951-B308-CE3AFB2C4B9B}"/>
                </a:ext>
              </a:extLst>
            </p:cNvPr>
            <p:cNvSpPr/>
            <p:nvPr/>
          </p:nvSpPr>
          <p:spPr>
            <a:xfrm rot="10800000">
              <a:off x="2819960" y="2804810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0683FD3A-A6B3-4AA6-8C6A-644E60E154AA}"/>
              </a:ext>
            </a:extLst>
          </p:cNvPr>
          <p:cNvSpPr txBox="1"/>
          <p:nvPr/>
        </p:nvSpPr>
        <p:spPr>
          <a:xfrm>
            <a:off x="4932040" y="827420"/>
            <a:ext cx="40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O</a:t>
            </a:r>
            <a:r>
              <a:rPr kumimoji="1" lang="en-US" altLang="ja-JP" dirty="0">
                <a:solidFill>
                  <a:srgbClr val="00B050"/>
                </a:solidFill>
              </a:rPr>
              <a:t>ptical theorem for the imaginary part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570553D-EB68-49E5-8C7A-13E06B78C620}"/>
              </a:ext>
            </a:extLst>
          </p:cNvPr>
          <p:cNvGrpSpPr/>
          <p:nvPr/>
        </p:nvGrpSpPr>
        <p:grpSpPr>
          <a:xfrm>
            <a:off x="251520" y="1340768"/>
            <a:ext cx="4204681" cy="799595"/>
            <a:chOff x="299251" y="1413753"/>
            <a:chExt cx="4204681" cy="79959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56FB75D-DBFB-4744-A397-96A88530E0FA}"/>
                </a:ext>
              </a:extLst>
            </p:cNvPr>
            <p:cNvGrpSpPr/>
            <p:nvPr/>
          </p:nvGrpSpPr>
          <p:grpSpPr>
            <a:xfrm>
              <a:off x="3570183" y="1413753"/>
              <a:ext cx="878612" cy="755266"/>
              <a:chOff x="4450882" y="1231296"/>
              <a:chExt cx="919631" cy="790526"/>
            </a:xfrm>
          </p:grpSpPr>
          <p:sp>
            <p:nvSpPr>
              <p:cNvPr id="125" name="円/楕円 51">
                <a:extLst>
                  <a:ext uri="{FF2B5EF4-FFF2-40B4-BE49-F238E27FC236}">
                    <a16:creationId xmlns:a16="http://schemas.microsoft.com/office/drawing/2014/main" id="{7A3F73AF-396A-41C2-A8F2-F3C1506796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952241">
                <a:off x="4624793" y="1482986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126" name="グループ化 5">
                <a:extLst>
                  <a:ext uri="{FF2B5EF4-FFF2-40B4-BE49-F238E27FC236}">
                    <a16:creationId xmlns:a16="http://schemas.microsoft.com/office/drawing/2014/main" id="{DF9B7967-1205-49EE-B48E-D965C14B2B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89182">
                <a:off x="4450882" y="1283638"/>
                <a:ext cx="351387" cy="159461"/>
                <a:chOff x="5267450" y="3810639"/>
                <a:chExt cx="848735" cy="391695"/>
              </a:xfrm>
              <a:noFill/>
            </p:grpSpPr>
            <p:sp>
              <p:nvSpPr>
                <p:cNvPr id="138" name="フリーフォーム 39">
                  <a:extLst>
                    <a:ext uri="{FF2B5EF4-FFF2-40B4-BE49-F238E27FC236}">
                      <a16:creationId xmlns:a16="http://schemas.microsoft.com/office/drawing/2014/main" id="{553EF2E2-CB61-43BD-A625-FD0A2583AB52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9" name="グループ化 40">
                  <a:extLst>
                    <a:ext uri="{FF2B5EF4-FFF2-40B4-BE49-F238E27FC236}">
                      <a16:creationId xmlns:a16="http://schemas.microsoft.com/office/drawing/2014/main" id="{B0A915A8-4E6A-4748-894A-AAFDAB55E908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40" name="直線コネクタ 41">
                    <a:extLst>
                      <a:ext uri="{FF2B5EF4-FFF2-40B4-BE49-F238E27FC236}">
                        <a16:creationId xmlns:a16="http://schemas.microsoft.com/office/drawing/2014/main" id="{1650504A-031E-4478-9CF8-DE3529CB272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42">
                    <a:extLst>
                      <a:ext uri="{FF2B5EF4-FFF2-40B4-BE49-F238E27FC236}">
                        <a16:creationId xmlns:a16="http://schemas.microsoft.com/office/drawing/2014/main" id="{E4D6B0BB-385B-4B92-818B-E60B894DBEC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43">
                    <a:extLst>
                      <a:ext uri="{FF2B5EF4-FFF2-40B4-BE49-F238E27FC236}">
                        <a16:creationId xmlns:a16="http://schemas.microsoft.com/office/drawing/2014/main" id="{F471E562-FD2A-4DFE-988E-C4D8841F7B9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44">
                    <a:extLst>
                      <a:ext uri="{FF2B5EF4-FFF2-40B4-BE49-F238E27FC236}">
                        <a16:creationId xmlns:a16="http://schemas.microsoft.com/office/drawing/2014/main" id="{C96FA129-D4B8-4637-9EDD-E84815112D5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" name="グループ化 10">
                <a:extLst>
                  <a:ext uri="{FF2B5EF4-FFF2-40B4-BE49-F238E27FC236}">
                    <a16:creationId xmlns:a16="http://schemas.microsoft.com/office/drawing/2014/main" id="{FF1AF328-B945-4419-91F9-3C074D1F8B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837639">
                <a:off x="5087977" y="133744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132" name="フリーフォーム 15">
                  <a:extLst>
                    <a:ext uri="{FF2B5EF4-FFF2-40B4-BE49-F238E27FC236}">
                      <a16:creationId xmlns:a16="http://schemas.microsoft.com/office/drawing/2014/main" id="{CA181CE0-F8E4-43B6-8BCC-62AB090F8903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3" name="グループ化 16">
                  <a:extLst>
                    <a:ext uri="{FF2B5EF4-FFF2-40B4-BE49-F238E27FC236}">
                      <a16:creationId xmlns:a16="http://schemas.microsoft.com/office/drawing/2014/main" id="{9CE1467A-BD47-4F1E-9D97-7AC3BD634380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34" name="直線コネクタ 17">
                    <a:extLst>
                      <a:ext uri="{FF2B5EF4-FFF2-40B4-BE49-F238E27FC236}">
                        <a16:creationId xmlns:a16="http://schemas.microsoft.com/office/drawing/2014/main" id="{AD77A918-78D9-41CC-8DE9-C647980DA13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8">
                    <a:extLst>
                      <a:ext uri="{FF2B5EF4-FFF2-40B4-BE49-F238E27FC236}">
                        <a16:creationId xmlns:a16="http://schemas.microsoft.com/office/drawing/2014/main" id="{14375CE1-36FF-4B18-B17D-3D9073D373A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9">
                    <a:extLst>
                      <a:ext uri="{FF2B5EF4-FFF2-40B4-BE49-F238E27FC236}">
                        <a16:creationId xmlns:a16="http://schemas.microsoft.com/office/drawing/2014/main" id="{0AD48EFE-9F22-413A-91F4-F5D6B65A6C3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線コネクタ 20">
                    <a:extLst>
                      <a:ext uri="{FF2B5EF4-FFF2-40B4-BE49-F238E27FC236}">
                        <a16:creationId xmlns:a16="http://schemas.microsoft.com/office/drawing/2014/main" id="{8A7358E9-7FCE-4CA9-A212-8D829351E56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E9BB78A-B4DC-462D-A413-18C4B2DF4F47}"/>
                </a:ext>
              </a:extLst>
            </p:cNvPr>
            <p:cNvSpPr/>
            <p:nvPr/>
          </p:nvSpPr>
          <p:spPr>
            <a:xfrm>
              <a:off x="3104877" y="1754404"/>
              <a:ext cx="22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129" name="円/楕円 51">
              <a:extLst>
                <a:ext uri="{FF2B5EF4-FFF2-40B4-BE49-F238E27FC236}">
                  <a16:creationId xmlns:a16="http://schemas.microsoft.com/office/drawing/2014/main" id="{80D60298-3ACB-4EDF-B4F5-AAF05DA0F4DA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365871" y="1655666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4327049-E6D7-4CAB-B7ED-DA04060801A2}"/>
                </a:ext>
              </a:extLst>
            </p:cNvPr>
            <p:cNvSpPr/>
            <p:nvPr/>
          </p:nvSpPr>
          <p:spPr>
            <a:xfrm>
              <a:off x="1684202" y="1629165"/>
              <a:ext cx="205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=</a:t>
              </a:r>
              <a:endParaRPr lang="ja-JP" altLang="en-US" sz="2800" dirty="0"/>
            </a:p>
          </p:txBody>
        </p:sp>
        <p:sp>
          <p:nvSpPr>
            <p:cNvPr id="145" name="フリーフォーム 100 1 1">
              <a:extLst>
                <a:ext uri="{FF2B5EF4-FFF2-40B4-BE49-F238E27FC236}">
                  <a16:creationId xmlns:a16="http://schemas.microsoft.com/office/drawing/2014/main" id="{AE6E6A65-63EA-46CF-A265-4E9B52BB8707}"/>
                </a:ext>
              </a:extLst>
            </p:cNvPr>
            <p:cNvSpPr/>
            <p:nvPr/>
          </p:nvSpPr>
          <p:spPr>
            <a:xfrm rot="10800000">
              <a:off x="2112578" y="1876324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48" name="フリーフォーム 100 1 1">
              <a:extLst>
                <a:ext uri="{FF2B5EF4-FFF2-40B4-BE49-F238E27FC236}">
                  <a16:creationId xmlns:a16="http://schemas.microsoft.com/office/drawing/2014/main" id="{EAB0C79B-F05D-4283-B540-AD825A0C39E4}"/>
                </a:ext>
              </a:extLst>
            </p:cNvPr>
            <p:cNvSpPr/>
            <p:nvPr/>
          </p:nvSpPr>
          <p:spPr>
            <a:xfrm rot="10800000">
              <a:off x="2924166" y="1884938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49" name="フリーフォーム 100 1 1">
              <a:extLst>
                <a:ext uri="{FF2B5EF4-FFF2-40B4-BE49-F238E27FC236}">
                  <a16:creationId xmlns:a16="http://schemas.microsoft.com/office/drawing/2014/main" id="{500935ED-F9BD-48CD-A88D-B9F1C5E72B1B}"/>
                </a:ext>
              </a:extLst>
            </p:cNvPr>
            <p:cNvSpPr/>
            <p:nvPr/>
          </p:nvSpPr>
          <p:spPr>
            <a:xfrm rot="10800000">
              <a:off x="4280438" y="1881496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0" name="フリーフォーム 100 1 1">
              <a:extLst>
                <a:ext uri="{FF2B5EF4-FFF2-40B4-BE49-F238E27FC236}">
                  <a16:creationId xmlns:a16="http://schemas.microsoft.com/office/drawing/2014/main" id="{9AA6CF22-BAA3-443F-83F7-615F6D284848}"/>
                </a:ext>
              </a:extLst>
            </p:cNvPr>
            <p:cNvSpPr/>
            <p:nvPr/>
          </p:nvSpPr>
          <p:spPr>
            <a:xfrm rot="10800000">
              <a:off x="3501221" y="1863567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280E22F-34C0-435F-B3A2-40BFC3B6915B}"/>
                </a:ext>
              </a:extLst>
            </p:cNvPr>
            <p:cNvGrpSpPr/>
            <p:nvPr/>
          </p:nvGrpSpPr>
          <p:grpSpPr>
            <a:xfrm>
              <a:off x="299251" y="1582917"/>
              <a:ext cx="1357335" cy="630431"/>
              <a:chOff x="334345" y="1474746"/>
              <a:chExt cx="1357335" cy="630431"/>
            </a:xfrm>
          </p:grpSpPr>
          <p:sp>
            <p:nvSpPr>
              <p:cNvPr id="12" name="円/楕円 51 1">
                <a:extLst>
                  <a:ext uri="{FF2B5EF4-FFF2-40B4-BE49-F238E27FC236}">
                    <a16:creationId xmlns:a16="http://schemas.microsoft.com/office/drawing/2014/main" id="{A704C36E-709B-482C-AB04-55C04074E1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00 1 1">
                <a:extLst>
                  <a:ext uri="{FF2B5EF4-FFF2-40B4-BE49-F238E27FC236}">
                    <a16:creationId xmlns:a16="http://schemas.microsoft.com/office/drawing/2014/main" id="{861DC33E-B14F-4E8D-A6EC-A9815C8F2881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158" name="フリーフォーム 100 1 1">
                <a:extLst>
                  <a:ext uri="{FF2B5EF4-FFF2-40B4-BE49-F238E27FC236}">
                    <a16:creationId xmlns:a16="http://schemas.microsoft.com/office/drawing/2014/main" id="{921873EF-CCD4-46DD-AF53-AB8B68A09F1C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0A2D60-7DCE-4256-86DB-FB7F1C5D7F61}"/>
              </a:ext>
            </a:extLst>
          </p:cNvPr>
          <p:cNvSpPr txBox="1"/>
          <p:nvPr/>
        </p:nvSpPr>
        <p:spPr>
          <a:xfrm>
            <a:off x="3632575" y="5219908"/>
            <a:ext cx="193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</a:rPr>
              <a:t>Dispersion integral</a:t>
            </a:r>
          </a:p>
        </p:txBody>
      </p:sp>
      <p:pic>
        <p:nvPicPr>
          <p:cNvPr id="173" name="Picture 172" descr="A picture containing bridge&#10;&#10;Description automatically generated">
            <a:extLst>
              <a:ext uri="{FF2B5EF4-FFF2-40B4-BE49-F238E27FC236}">
                <a16:creationId xmlns:a16="http://schemas.microsoft.com/office/drawing/2014/main" id="{0C8048F3-9DC8-47F2-94D4-3D632DD2FE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44" y="5222413"/>
            <a:ext cx="2046655" cy="14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66">
            <a:extLst>
              <a:ext uri="{FF2B5EF4-FFF2-40B4-BE49-F238E27FC236}">
                <a16:creationId xmlns:a16="http://schemas.microsoft.com/office/drawing/2014/main" id="{D008800C-45CD-4165-8FF5-8D923268F88C}"/>
              </a:ext>
            </a:extLst>
          </p:cNvPr>
          <p:cNvGrpSpPr/>
          <p:nvPr/>
        </p:nvGrpSpPr>
        <p:grpSpPr>
          <a:xfrm>
            <a:off x="4427984" y="1556792"/>
            <a:ext cx="3196141" cy="3656442"/>
            <a:chOff x="1825950" y="1844824"/>
            <a:chExt cx="2674042" cy="4680520"/>
          </a:xfrm>
        </p:grpSpPr>
        <p:sp>
          <p:nvSpPr>
            <p:cNvPr id="26" name="正方形/長方形 67">
              <a:extLst>
                <a:ext uri="{FF2B5EF4-FFF2-40B4-BE49-F238E27FC236}">
                  <a16:creationId xmlns:a16="http://schemas.microsoft.com/office/drawing/2014/main" id="{5B040083-9914-432A-A2D7-9C0D36681F52}"/>
                </a:ext>
              </a:extLst>
            </p:cNvPr>
            <p:cNvSpPr/>
            <p:nvPr/>
          </p:nvSpPr>
          <p:spPr>
            <a:xfrm>
              <a:off x="1825950" y="1844824"/>
              <a:ext cx="2674042" cy="468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69">
              <a:extLst>
                <a:ext uri="{FF2B5EF4-FFF2-40B4-BE49-F238E27FC236}">
                  <a16:creationId xmlns:a16="http://schemas.microsoft.com/office/drawing/2014/main" id="{A8DE206B-2AEA-44E6-BA62-3BD8D9DAEEE5}"/>
                </a:ext>
              </a:extLst>
            </p:cNvPr>
            <p:cNvGrpSpPr/>
            <p:nvPr/>
          </p:nvGrpSpPr>
          <p:grpSpPr>
            <a:xfrm>
              <a:off x="2238059" y="2024864"/>
              <a:ext cx="1925119" cy="4428472"/>
              <a:chOff x="-1457367" y="992746"/>
              <a:chExt cx="1925118" cy="4428472"/>
            </a:xfrm>
          </p:grpSpPr>
          <p:sp>
            <p:nvSpPr>
              <p:cNvPr id="28" name="円柱 79">
                <a:extLst>
                  <a:ext uri="{FF2B5EF4-FFF2-40B4-BE49-F238E27FC236}">
                    <a16:creationId xmlns:a16="http://schemas.microsoft.com/office/drawing/2014/main" id="{B1C9FD3B-7017-4C0D-B369-F7802138D40C}"/>
                  </a:ext>
                </a:extLst>
              </p:cNvPr>
              <p:cNvSpPr/>
              <p:nvPr/>
            </p:nvSpPr>
            <p:spPr>
              <a:xfrm>
                <a:off x="-591308" y="992746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80">
                <a:extLst>
                  <a:ext uri="{FF2B5EF4-FFF2-40B4-BE49-F238E27FC236}">
                    <a16:creationId xmlns:a16="http://schemas.microsoft.com/office/drawing/2014/main" id="{2EA038AE-03A8-41BB-AD73-FA15C97321BA}"/>
                  </a:ext>
                </a:extLst>
              </p:cNvPr>
              <p:cNvSpPr/>
              <p:nvPr/>
            </p:nvSpPr>
            <p:spPr>
              <a:xfrm>
                <a:off x="-591309" y="186882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81">
                <a:extLst>
                  <a:ext uri="{FF2B5EF4-FFF2-40B4-BE49-F238E27FC236}">
                    <a16:creationId xmlns:a16="http://schemas.microsoft.com/office/drawing/2014/main" id="{891D953F-E90D-405D-86E3-F8D39A6B3A36}"/>
                  </a:ext>
                </a:extLst>
              </p:cNvPr>
              <p:cNvSpPr/>
              <p:nvPr/>
            </p:nvSpPr>
            <p:spPr>
              <a:xfrm>
                <a:off x="-881303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82">
                <a:extLst>
                  <a:ext uri="{FF2B5EF4-FFF2-40B4-BE49-F238E27FC236}">
                    <a16:creationId xmlns:a16="http://schemas.microsoft.com/office/drawing/2014/main" id="{7E69A350-1BE0-4ADF-82E5-3A6EB52749EE}"/>
                  </a:ext>
                </a:extLst>
              </p:cNvPr>
              <p:cNvSpPr/>
              <p:nvPr/>
            </p:nvSpPr>
            <p:spPr>
              <a:xfrm>
                <a:off x="-1169335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83">
                <a:extLst>
                  <a:ext uri="{FF2B5EF4-FFF2-40B4-BE49-F238E27FC236}">
                    <a16:creationId xmlns:a16="http://schemas.microsoft.com/office/drawing/2014/main" id="{5D4EB63E-0BBF-4F1E-BAD8-655DBB0B7F86}"/>
                  </a:ext>
                </a:extLst>
              </p:cNvPr>
              <p:cNvSpPr/>
              <p:nvPr/>
            </p:nvSpPr>
            <p:spPr>
              <a:xfrm>
                <a:off x="12478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84">
                <a:extLst>
                  <a:ext uri="{FF2B5EF4-FFF2-40B4-BE49-F238E27FC236}">
                    <a16:creationId xmlns:a16="http://schemas.microsoft.com/office/drawing/2014/main" id="{301698E2-5211-46A5-911C-1C09785A72CF}"/>
                  </a:ext>
                </a:extLst>
              </p:cNvPr>
              <p:cNvSpPr/>
              <p:nvPr/>
            </p:nvSpPr>
            <p:spPr>
              <a:xfrm>
                <a:off x="-275554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柱 85">
                <a:extLst>
                  <a:ext uri="{FF2B5EF4-FFF2-40B4-BE49-F238E27FC236}">
                    <a16:creationId xmlns:a16="http://schemas.microsoft.com/office/drawing/2014/main" id="{3CA0050C-AEA9-40CA-88A0-9585CB4437A8}"/>
                  </a:ext>
                </a:extLst>
              </p:cNvPr>
              <p:cNvSpPr/>
              <p:nvPr/>
            </p:nvSpPr>
            <p:spPr>
              <a:xfrm>
                <a:off x="-582440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柱 86">
                <a:extLst>
                  <a:ext uri="{FF2B5EF4-FFF2-40B4-BE49-F238E27FC236}">
                    <a16:creationId xmlns:a16="http://schemas.microsoft.com/office/drawing/2014/main" id="{3CDF1B13-1DF9-485F-98EF-E0443CE84C7B}"/>
                  </a:ext>
                </a:extLst>
              </p:cNvPr>
              <p:cNvSpPr/>
              <p:nvPr/>
            </p:nvSpPr>
            <p:spPr>
              <a:xfrm>
                <a:off x="-275554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柱 87">
                <a:extLst>
                  <a:ext uri="{FF2B5EF4-FFF2-40B4-BE49-F238E27FC236}">
                    <a16:creationId xmlns:a16="http://schemas.microsoft.com/office/drawing/2014/main" id="{D8E61B47-E393-413F-AC2D-054AD843DDCC}"/>
                  </a:ext>
                </a:extLst>
              </p:cNvPr>
              <p:cNvSpPr/>
              <p:nvPr/>
            </p:nvSpPr>
            <p:spPr>
              <a:xfrm>
                <a:off x="288802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柱 88">
                <a:extLst>
                  <a:ext uri="{FF2B5EF4-FFF2-40B4-BE49-F238E27FC236}">
                    <a16:creationId xmlns:a16="http://schemas.microsoft.com/office/drawing/2014/main" id="{1BD89162-EB26-4B1C-8B8B-9C80ED1428C8}"/>
                  </a:ext>
                </a:extLst>
              </p:cNvPr>
              <p:cNvSpPr/>
              <p:nvPr/>
            </p:nvSpPr>
            <p:spPr>
              <a:xfrm>
                <a:off x="-1457367" y="136476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柱 89">
                <a:extLst>
                  <a:ext uri="{FF2B5EF4-FFF2-40B4-BE49-F238E27FC236}">
                    <a16:creationId xmlns:a16="http://schemas.microsoft.com/office/drawing/2014/main" id="{DF850323-0DA6-4587-9E5A-084989A7D0FE}"/>
                  </a:ext>
                </a:extLst>
              </p:cNvPr>
              <p:cNvSpPr/>
              <p:nvPr/>
            </p:nvSpPr>
            <p:spPr>
              <a:xfrm>
                <a:off x="-881303" y="143677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柱 90">
                <a:extLst>
                  <a:ext uri="{FF2B5EF4-FFF2-40B4-BE49-F238E27FC236}">
                    <a16:creationId xmlns:a16="http://schemas.microsoft.com/office/drawing/2014/main" id="{532F8B55-B31E-4D42-96B4-E8E69964B220}"/>
                  </a:ext>
                </a:extLst>
              </p:cNvPr>
              <p:cNvSpPr/>
              <p:nvPr/>
            </p:nvSpPr>
            <p:spPr>
              <a:xfrm>
                <a:off x="-58244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柱 91">
                <a:extLst>
                  <a:ext uri="{FF2B5EF4-FFF2-40B4-BE49-F238E27FC236}">
                    <a16:creationId xmlns:a16="http://schemas.microsoft.com/office/drawing/2014/main" id="{1385AD9B-E11E-411F-86DD-64F3245BFBE9}"/>
                  </a:ext>
                </a:extLst>
              </p:cNvPr>
              <p:cNvSpPr/>
              <p:nvPr/>
            </p:nvSpPr>
            <p:spPr>
              <a:xfrm>
                <a:off x="54801" y="158078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柱 92">
                <a:extLst>
                  <a:ext uri="{FF2B5EF4-FFF2-40B4-BE49-F238E27FC236}">
                    <a16:creationId xmlns:a16="http://schemas.microsoft.com/office/drawing/2014/main" id="{8094C9A1-E858-4DC2-BC15-E17BEC7B0ACB}"/>
                  </a:ext>
                </a:extLst>
              </p:cNvPr>
              <p:cNvSpPr/>
              <p:nvPr/>
            </p:nvSpPr>
            <p:spPr>
              <a:xfrm>
                <a:off x="-1169336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柱 93">
                <a:extLst>
                  <a:ext uri="{FF2B5EF4-FFF2-40B4-BE49-F238E27FC236}">
                    <a16:creationId xmlns:a16="http://schemas.microsoft.com/office/drawing/2014/main" id="{EED5632B-6500-4D1C-AC0E-EEEB1931CCA1}"/>
                  </a:ext>
                </a:extLst>
              </p:cNvPr>
              <p:cNvSpPr/>
              <p:nvPr/>
            </p:nvSpPr>
            <p:spPr>
              <a:xfrm>
                <a:off x="-1165767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柱 94">
                <a:extLst>
                  <a:ext uri="{FF2B5EF4-FFF2-40B4-BE49-F238E27FC236}">
                    <a16:creationId xmlns:a16="http://schemas.microsoft.com/office/drawing/2014/main" id="{2996925C-959B-41A3-8E1B-5D9B114DDBC9}"/>
                  </a:ext>
                </a:extLst>
              </p:cNvPr>
              <p:cNvSpPr/>
              <p:nvPr/>
            </p:nvSpPr>
            <p:spPr>
              <a:xfrm>
                <a:off x="-881303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柱 95">
                <a:extLst>
                  <a:ext uri="{FF2B5EF4-FFF2-40B4-BE49-F238E27FC236}">
                    <a16:creationId xmlns:a16="http://schemas.microsoft.com/office/drawing/2014/main" id="{6BBC83C2-4C10-45EC-B6C8-1BF4F83C1655}"/>
                  </a:ext>
                </a:extLst>
              </p:cNvPr>
              <p:cNvSpPr/>
              <p:nvPr/>
            </p:nvSpPr>
            <p:spPr>
              <a:xfrm>
                <a:off x="-591310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柱 96">
                <a:extLst>
                  <a:ext uri="{FF2B5EF4-FFF2-40B4-BE49-F238E27FC236}">
                    <a16:creationId xmlns:a16="http://schemas.microsoft.com/office/drawing/2014/main" id="{473F6499-CE73-4EB5-A22A-745D249B810F}"/>
                  </a:ext>
                </a:extLst>
              </p:cNvPr>
              <p:cNvSpPr/>
              <p:nvPr/>
            </p:nvSpPr>
            <p:spPr>
              <a:xfrm>
                <a:off x="-270500" y="18498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柱 97">
                <a:extLst>
                  <a:ext uri="{FF2B5EF4-FFF2-40B4-BE49-F238E27FC236}">
                    <a16:creationId xmlns:a16="http://schemas.microsoft.com/office/drawing/2014/main" id="{DCC77486-5790-4337-BA35-7266FFD0AAE5}"/>
                  </a:ext>
                </a:extLst>
              </p:cNvPr>
              <p:cNvSpPr/>
              <p:nvPr/>
            </p:nvSpPr>
            <p:spPr>
              <a:xfrm>
                <a:off x="-1177208" y="2052151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柱 98">
                <a:extLst>
                  <a:ext uri="{FF2B5EF4-FFF2-40B4-BE49-F238E27FC236}">
                    <a16:creationId xmlns:a16="http://schemas.microsoft.com/office/drawing/2014/main" id="{6E1A61AD-E301-4091-983F-F9984B622891}"/>
                  </a:ext>
                </a:extLst>
              </p:cNvPr>
              <p:cNvSpPr/>
              <p:nvPr/>
            </p:nvSpPr>
            <p:spPr>
              <a:xfrm>
                <a:off x="-1452313" y="176574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柱 99">
                <a:extLst>
                  <a:ext uri="{FF2B5EF4-FFF2-40B4-BE49-F238E27FC236}">
                    <a16:creationId xmlns:a16="http://schemas.microsoft.com/office/drawing/2014/main" id="{36E8B4A5-E04E-4844-88CC-8F136107ED46}"/>
                  </a:ext>
                </a:extLst>
              </p:cNvPr>
              <p:cNvSpPr/>
              <p:nvPr/>
            </p:nvSpPr>
            <p:spPr>
              <a:xfrm>
                <a:off x="-881303" y="218085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柱 100">
                <a:extLst>
                  <a:ext uri="{FF2B5EF4-FFF2-40B4-BE49-F238E27FC236}">
                    <a16:creationId xmlns:a16="http://schemas.microsoft.com/office/drawing/2014/main" id="{222ABB09-2C83-4F3D-8461-8FF5C2F50F37}"/>
                  </a:ext>
                </a:extLst>
              </p:cNvPr>
              <p:cNvSpPr/>
              <p:nvPr/>
            </p:nvSpPr>
            <p:spPr>
              <a:xfrm>
                <a:off x="-265209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柱 101">
                <a:extLst>
                  <a:ext uri="{FF2B5EF4-FFF2-40B4-BE49-F238E27FC236}">
                    <a16:creationId xmlns:a16="http://schemas.microsoft.com/office/drawing/2014/main" id="{BAEB9553-97F6-48F1-8D67-09F4BCC5E872}"/>
                  </a:ext>
                </a:extLst>
              </p:cNvPr>
              <p:cNvSpPr/>
              <p:nvPr/>
            </p:nvSpPr>
            <p:spPr>
              <a:xfrm>
                <a:off x="54800" y="19117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柱 102">
                <a:extLst>
                  <a:ext uri="{FF2B5EF4-FFF2-40B4-BE49-F238E27FC236}">
                    <a16:creationId xmlns:a16="http://schemas.microsoft.com/office/drawing/2014/main" id="{41C2F8A7-55BD-4503-AFD3-62BFBD011F8D}"/>
                  </a:ext>
                </a:extLst>
              </p:cNvPr>
              <p:cNvSpPr/>
              <p:nvPr/>
            </p:nvSpPr>
            <p:spPr>
              <a:xfrm>
                <a:off x="29405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DD960D-3284-4DB7-AB35-1D5A5948BE41}"/>
              </a:ext>
            </a:extLst>
          </p:cNvPr>
          <p:cNvSpPr txBox="1"/>
          <p:nvPr/>
        </p:nvSpPr>
        <p:spPr>
          <a:xfrm>
            <a:off x="2387555" y="367912"/>
            <a:ext cx="463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Rotating photon polarization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8A7DC-16E1-46B4-ABB0-BD5B617C6C88}"/>
              </a:ext>
            </a:extLst>
          </p:cNvPr>
          <p:cNvSpPr txBox="1"/>
          <p:nvPr/>
        </p:nvSpPr>
        <p:spPr>
          <a:xfrm>
            <a:off x="3538315" y="5377740"/>
            <a:ext cx="5301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Acquired polarization due to the birefringence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Some of photons decay into fermion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319AE-E295-4789-95AA-B390FB7FE3AB}"/>
              </a:ext>
            </a:extLst>
          </p:cNvPr>
          <p:cNvSpPr txBox="1"/>
          <p:nvPr/>
        </p:nvSpPr>
        <p:spPr>
          <a:xfrm>
            <a:off x="1484400" y="6341258"/>
            <a:ext cx="575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Cf. Cotton-Mouton effect, Faraday effect, </a:t>
            </a:r>
            <a:r>
              <a:rPr kumimoji="1" lang="en-US" altLang="ja-JP" sz="2000" dirty="0" err="1"/>
              <a:t>etc</a:t>
            </a:r>
            <a:r>
              <a:rPr kumimoji="1" lang="en-US" altLang="ja-JP" sz="2000" dirty="0"/>
              <a:t> in optics</a:t>
            </a:r>
            <a:endParaRPr kumimoji="1" lang="ja-JP" altLang="en-US" sz="20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EA8374-4B57-448A-84FB-4DE66C0D8F1F}"/>
              </a:ext>
            </a:extLst>
          </p:cNvPr>
          <p:cNvGrpSpPr/>
          <p:nvPr/>
        </p:nvGrpSpPr>
        <p:grpSpPr>
          <a:xfrm>
            <a:off x="2319614" y="2660391"/>
            <a:ext cx="5924794" cy="1888478"/>
            <a:chOff x="2223880" y="1913521"/>
            <a:chExt cx="5467417" cy="1776721"/>
          </a:xfrm>
          <a:solidFill>
            <a:srgbClr val="33CC33">
              <a:alpha val="43137"/>
            </a:srgbClr>
          </a:solidFill>
        </p:grpSpPr>
        <p:sp>
          <p:nvSpPr>
            <p:cNvPr id="8" name="フリーフォーム 100 1">
              <a:extLst>
                <a:ext uri="{FF2B5EF4-FFF2-40B4-BE49-F238E27FC236}">
                  <a16:creationId xmlns:a16="http://schemas.microsoft.com/office/drawing/2014/main" id="{A5510618-29BD-4634-B8C6-B1D9C242C7C9}"/>
                </a:ext>
              </a:extLst>
            </p:cNvPr>
            <p:cNvSpPr/>
            <p:nvPr/>
          </p:nvSpPr>
          <p:spPr>
            <a:xfrm rot="11602814">
              <a:off x="2223880" y="1913521"/>
              <a:ext cx="2437403" cy="103920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" name="フリーフォーム 100 1">
              <a:extLst>
                <a:ext uri="{FF2B5EF4-FFF2-40B4-BE49-F238E27FC236}">
                  <a16:creationId xmlns:a16="http://schemas.microsoft.com/office/drawing/2014/main" id="{D4B0B474-FAA1-49E1-96F8-79D435D1B655}"/>
                </a:ext>
              </a:extLst>
            </p:cNvPr>
            <p:cNvSpPr/>
            <p:nvPr/>
          </p:nvSpPr>
          <p:spPr>
            <a:xfrm rot="11602814">
              <a:off x="4500816" y="2373604"/>
              <a:ext cx="3190481" cy="1316638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grpFill/>
            <a:ln w="28575">
              <a:solidFill>
                <a:srgbClr val="00B050"/>
              </a:solidFill>
            </a:ln>
            <a:scene3d>
              <a:camera prst="isometricOffAxis2Top">
                <a:rot lat="18448669" lon="2370242" rev="1973442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pic>
        <p:nvPicPr>
          <p:cNvPr id="11" name="Picture 10" descr="A picture containing looking, black, dark&#10;&#10;Description automatically generated">
            <a:extLst>
              <a:ext uri="{FF2B5EF4-FFF2-40B4-BE49-F238E27FC236}">
                <a16:creationId xmlns:a16="http://schemas.microsoft.com/office/drawing/2014/main" id="{1836A26E-84E4-45F3-A602-D60E8540C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96" y="4668689"/>
            <a:ext cx="988431" cy="516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41651-F09B-4841-8B6C-D0AE9F09CF19}"/>
              </a:ext>
            </a:extLst>
          </p:cNvPr>
          <p:cNvSpPr txBox="1"/>
          <p:nvPr/>
        </p:nvSpPr>
        <p:spPr>
          <a:xfrm>
            <a:off x="333556" y="3385013"/>
            <a:ext cx="3110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Inborn polarization </a:t>
            </a:r>
          </a:p>
          <a:p>
            <a:r>
              <a:rPr lang="en-US" altLang="ja-JP" dirty="0"/>
              <a:t>in photon sources</a:t>
            </a:r>
          </a:p>
          <a:p>
            <a:r>
              <a:rPr lang="en-US" altLang="ja-JP" dirty="0"/>
              <a:t>(Possibly unpolarized as well)</a:t>
            </a:r>
            <a:endParaRPr lang="ja-JP" alt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CADAB-EFEE-429E-BCBB-7D0FC3F43391}"/>
              </a:ext>
            </a:extLst>
          </p:cNvPr>
          <p:cNvSpPr/>
          <p:nvPr/>
        </p:nvSpPr>
        <p:spPr bwMode="auto">
          <a:xfrm>
            <a:off x="446708" y="1840788"/>
            <a:ext cx="1092642" cy="1265550"/>
          </a:xfrm>
          <a:prstGeom prst="roundRect">
            <a:avLst/>
          </a:prstGeom>
          <a:gradFill flip="none" rotWithShape="1">
            <a:gsLst>
              <a:gs pos="0">
                <a:srgbClr val="00B0F0">
                  <a:lumMod val="49000"/>
                  <a:lumOff val="51000"/>
                </a:srgbClr>
              </a:gs>
              <a:gs pos="75000">
                <a:srgbClr val="CC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フリーフォーム 100 1">
            <a:extLst>
              <a:ext uri="{FF2B5EF4-FFF2-40B4-BE49-F238E27FC236}">
                <a16:creationId xmlns:a16="http://schemas.microsoft.com/office/drawing/2014/main" id="{5F4C4449-9D2D-45EC-BC28-83FB78519E9F}"/>
              </a:ext>
            </a:extLst>
          </p:cNvPr>
          <p:cNvSpPr/>
          <p:nvPr/>
        </p:nvSpPr>
        <p:spPr>
          <a:xfrm rot="11197777">
            <a:off x="1261349" y="2218041"/>
            <a:ext cx="748718" cy="141653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フリーフォーム 100 1">
            <a:extLst>
              <a:ext uri="{FF2B5EF4-FFF2-40B4-BE49-F238E27FC236}">
                <a16:creationId xmlns:a16="http://schemas.microsoft.com/office/drawing/2014/main" id="{BACBA967-E7AC-435C-977E-E25AD787C82F}"/>
              </a:ext>
            </a:extLst>
          </p:cNvPr>
          <p:cNvSpPr/>
          <p:nvPr/>
        </p:nvSpPr>
        <p:spPr>
          <a:xfrm rot="11894836">
            <a:off x="1105440" y="2869089"/>
            <a:ext cx="748718" cy="141653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フリーフォーム 100 1">
            <a:extLst>
              <a:ext uri="{FF2B5EF4-FFF2-40B4-BE49-F238E27FC236}">
                <a16:creationId xmlns:a16="http://schemas.microsoft.com/office/drawing/2014/main" id="{675DFFD3-FA0D-46D5-8F51-CBA84ABB6544}"/>
              </a:ext>
            </a:extLst>
          </p:cNvPr>
          <p:cNvSpPr/>
          <p:nvPr/>
        </p:nvSpPr>
        <p:spPr>
          <a:xfrm rot="11894836">
            <a:off x="1274202" y="2577010"/>
            <a:ext cx="748718" cy="141653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4B7CF162-6560-42AE-8F6E-E156236FE2CA}"/>
              </a:ext>
            </a:extLst>
          </p:cNvPr>
          <p:cNvSpPr/>
          <p:nvPr/>
        </p:nvSpPr>
        <p:spPr>
          <a:xfrm rot="1203300">
            <a:off x="6463952" y="4586115"/>
            <a:ext cx="2454201" cy="675224"/>
          </a:xfrm>
          <a:prstGeom prst="arc">
            <a:avLst>
              <a:gd name="adj1" fmla="val 6543651"/>
              <a:gd name="adj2" fmla="val 15306960"/>
            </a:avLst>
          </a:prstGeom>
          <a:ln w="57150" cmpd="dbl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100 1">
            <a:extLst>
              <a:ext uri="{FF2B5EF4-FFF2-40B4-BE49-F238E27FC236}">
                <a16:creationId xmlns:a16="http://schemas.microsoft.com/office/drawing/2014/main" id="{C1C43DAE-DBE6-4859-83E1-FD928BC95DE8}"/>
              </a:ext>
            </a:extLst>
          </p:cNvPr>
          <p:cNvSpPr/>
          <p:nvPr/>
        </p:nvSpPr>
        <p:spPr>
          <a:xfrm rot="1598369">
            <a:off x="5623393" y="4193896"/>
            <a:ext cx="927646" cy="151176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04282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1916832"/>
            <a:ext cx="8112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/>
              <a:t>Vacuum birefringence </a:t>
            </a:r>
          </a:p>
          <a:p>
            <a:r>
              <a:rPr kumimoji="1" lang="en-US" altLang="ja-JP" sz="3200" i="1" dirty="0"/>
              <a:t>from the </a:t>
            </a:r>
            <a:r>
              <a:rPr kumimoji="1" lang="en-US" altLang="ja-JP" sz="3200" i="1" dirty="0" err="1"/>
              <a:t>resummed</a:t>
            </a:r>
            <a:r>
              <a:rPr kumimoji="1" lang="en-US" altLang="ja-JP" sz="3200" i="1" dirty="0"/>
              <a:t> vacuum polarization tensor</a:t>
            </a:r>
            <a:endParaRPr kumimoji="1" lang="ja-JP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8480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3C946C1-2C00-4DC6-B015-5E1768A77111}"/>
              </a:ext>
            </a:extLst>
          </p:cNvPr>
          <p:cNvSpPr/>
          <p:nvPr/>
        </p:nvSpPr>
        <p:spPr bwMode="auto">
          <a:xfrm>
            <a:off x="179511" y="3939633"/>
            <a:ext cx="8812903" cy="2801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AD5C6A-2B84-4BBC-929B-3427D0FDA24B}"/>
              </a:ext>
            </a:extLst>
          </p:cNvPr>
          <p:cNvSpPr/>
          <p:nvPr/>
        </p:nvSpPr>
        <p:spPr bwMode="auto">
          <a:xfrm>
            <a:off x="179511" y="980728"/>
            <a:ext cx="8812903" cy="2801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8F4515-CAD9-4913-B1ED-676317BE2FAD}"/>
              </a:ext>
            </a:extLst>
          </p:cNvPr>
          <p:cNvSpPr/>
          <p:nvPr/>
        </p:nvSpPr>
        <p:spPr bwMode="auto">
          <a:xfrm>
            <a:off x="179512" y="188640"/>
            <a:ext cx="8784976" cy="701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0" name="テキスト ボックス 1 1"/>
          <p:cNvSpPr txBox="1">
            <a:spLocks noChangeArrowheads="1"/>
          </p:cNvSpPr>
          <p:nvPr/>
        </p:nvSpPr>
        <p:spPr bwMode="auto">
          <a:xfrm>
            <a:off x="179512" y="334315"/>
            <a:ext cx="4094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Maxwell eq. w/ quantum corrections:</a:t>
            </a:r>
            <a:endParaRPr lang="ja-JP" altLang="en-US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0" name="グループ化 18">
            <a:extLst>
              <a:ext uri="{FF2B5EF4-FFF2-40B4-BE49-F238E27FC236}">
                <a16:creationId xmlns:a16="http://schemas.microsoft.com/office/drawing/2014/main" id="{9BCE781B-7B4D-4463-AAF3-4D2C4D209578}"/>
              </a:ext>
            </a:extLst>
          </p:cNvPr>
          <p:cNvGrpSpPr/>
          <p:nvPr/>
        </p:nvGrpSpPr>
        <p:grpSpPr>
          <a:xfrm>
            <a:off x="3456463" y="6154219"/>
            <a:ext cx="5080077" cy="509282"/>
            <a:chOff x="500035" y="2487670"/>
            <a:chExt cx="5080077" cy="509282"/>
          </a:xfrm>
        </p:grpSpPr>
        <p:pic>
          <p:nvPicPr>
            <p:cNvPr id="11" name="図 4" descr="\begin{document}&#10;\begin{align*}&#10;\chi_0 \rightarrow \Pi_{\rm vac} \, , \ &#10;\chi_{1,2} \rightarrow 0&#10;\end{align*}&#10;\end{document}">
              <a:extLst>
                <a:ext uri="{FF2B5EF4-FFF2-40B4-BE49-F238E27FC236}">
                  <a16:creationId xmlns:a16="http://schemas.microsoft.com/office/drawing/2014/main" id="{96921F90-B15F-4866-8C8A-2F7CC0424706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21" y="2561468"/>
              <a:ext cx="3101975" cy="339951"/>
            </a:xfrm>
            <a:prstGeom prst="rect">
              <a:avLst/>
            </a:prstGeom>
          </p:spPr>
        </p:pic>
        <p:sp>
          <p:nvSpPr>
            <p:cNvPr id="12" name="テキスト ボックス 9">
              <a:extLst>
                <a:ext uri="{FF2B5EF4-FFF2-40B4-BE49-F238E27FC236}">
                  <a16:creationId xmlns:a16="http://schemas.microsoft.com/office/drawing/2014/main" id="{4511426C-AAE5-4999-9864-5962B55B0B20}"/>
                </a:ext>
              </a:extLst>
            </p:cNvPr>
            <p:cNvSpPr txBox="1"/>
            <p:nvPr/>
          </p:nvSpPr>
          <p:spPr>
            <a:xfrm>
              <a:off x="561574" y="2564904"/>
              <a:ext cx="185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Vanishing B limit: </a:t>
              </a:r>
              <a:endParaRPr kumimoji="1" lang="ja-JP" altLang="en-US" dirty="0"/>
            </a:p>
          </p:txBody>
        </p:sp>
        <p:sp>
          <p:nvSpPr>
            <p:cNvPr id="13" name="正方形/長方形 15">
              <a:extLst>
                <a:ext uri="{FF2B5EF4-FFF2-40B4-BE49-F238E27FC236}">
                  <a16:creationId xmlns:a16="http://schemas.microsoft.com/office/drawing/2014/main" id="{9052E37E-0DA3-4110-83AA-1F7757B72C43}"/>
                </a:ext>
              </a:extLst>
            </p:cNvPr>
            <p:cNvSpPr/>
            <p:nvPr/>
          </p:nvSpPr>
          <p:spPr>
            <a:xfrm>
              <a:off x="500035" y="2487670"/>
              <a:ext cx="5080077" cy="509282"/>
            </a:xfrm>
            <a:prstGeom prst="rect">
              <a:avLst/>
            </a:prstGeom>
            <a:noFill/>
            <a:ln>
              <a:solidFill>
                <a:srgbClr val="059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24">
            <a:extLst>
              <a:ext uri="{FF2B5EF4-FFF2-40B4-BE49-F238E27FC236}">
                <a16:creationId xmlns:a16="http://schemas.microsoft.com/office/drawing/2014/main" id="{A24E13E7-3809-4B80-9515-A0DC7BEEA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85" y="1003160"/>
            <a:ext cx="3593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U(1) gauge symmetry constrains </a:t>
            </a:r>
          </a:p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possible tensor structures</a:t>
            </a:r>
            <a:endParaRPr lang="ja-JP" altLang="en-US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0C3BB4-8393-4099-9157-FDCEFFD889D8}"/>
              </a:ext>
            </a:extLst>
          </p:cNvPr>
          <p:cNvSpPr txBox="1"/>
          <p:nvPr/>
        </p:nvSpPr>
        <p:spPr>
          <a:xfrm>
            <a:off x="3722216" y="4283804"/>
            <a:ext cx="502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Two (physical) polarization modes in || and </a:t>
            </a:r>
            <a:r>
              <a:rPr kumimoji="1" lang="ja-JP" altLang="en-US" dirty="0"/>
              <a:t>⊥ </a:t>
            </a:r>
            <a:r>
              <a:rPr kumimoji="1" lang="en-US" altLang="ja-JP" dirty="0"/>
              <a:t>to B.</a:t>
            </a:r>
            <a:endParaRPr kumimoji="1" lang="ja-JP" alt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C0CFF55-9445-4AA1-9264-6B3762FFC2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27766"/>
            <a:ext cx="3600400" cy="1177498"/>
          </a:xfrm>
          <a:prstGeom prst="rect">
            <a:avLst/>
          </a:prstGeom>
        </p:spPr>
      </p:pic>
      <p:sp>
        <p:nvSpPr>
          <p:cNvPr id="50" name="Arrow: Up 49">
            <a:extLst>
              <a:ext uri="{FF2B5EF4-FFF2-40B4-BE49-F238E27FC236}">
                <a16:creationId xmlns:a16="http://schemas.microsoft.com/office/drawing/2014/main" id="{435D0894-1D15-434C-8A56-5A2DD1D6C588}"/>
              </a:ext>
            </a:extLst>
          </p:cNvPr>
          <p:cNvSpPr/>
          <p:nvPr/>
        </p:nvSpPr>
        <p:spPr bwMode="auto">
          <a:xfrm>
            <a:off x="7092280" y="5651956"/>
            <a:ext cx="448399" cy="369332"/>
          </a:xfrm>
          <a:prstGeom prst="upArrow">
            <a:avLst/>
          </a:prstGeom>
          <a:solidFill>
            <a:srgbClr val="CCFF66"/>
          </a:solidFill>
          <a:ln>
            <a:solidFill>
              <a:srgbClr val="059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6BACDB9-330E-47F1-8BE8-F352EDD8E8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32656"/>
            <a:ext cx="4680521" cy="39708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E10E840-6A05-425F-8526-53C19402AD03}"/>
              </a:ext>
            </a:extLst>
          </p:cNvPr>
          <p:cNvGrpSpPr/>
          <p:nvPr/>
        </p:nvGrpSpPr>
        <p:grpSpPr>
          <a:xfrm>
            <a:off x="323528" y="1850280"/>
            <a:ext cx="4731487" cy="1375948"/>
            <a:chOff x="923234" y="1988653"/>
            <a:chExt cx="4731487" cy="137594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D4E883-0890-4219-9984-06CCA91CAB6F}"/>
                </a:ext>
              </a:extLst>
            </p:cNvPr>
            <p:cNvSpPr/>
            <p:nvPr/>
          </p:nvSpPr>
          <p:spPr bwMode="auto">
            <a:xfrm>
              <a:off x="3635896" y="2615556"/>
              <a:ext cx="2018825" cy="749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8A2C846-2245-4C75-9D92-CF1C416CB964}"/>
                </a:ext>
              </a:extLst>
            </p:cNvPr>
            <p:cNvSpPr/>
            <p:nvPr/>
          </p:nvSpPr>
          <p:spPr bwMode="auto">
            <a:xfrm>
              <a:off x="1517922" y="2619749"/>
              <a:ext cx="2018825" cy="396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34" name="グループ化 65">
              <a:extLst>
                <a:ext uri="{FF2B5EF4-FFF2-40B4-BE49-F238E27FC236}">
                  <a16:creationId xmlns:a16="http://schemas.microsoft.com/office/drawing/2014/main" id="{BCD3AA56-8DEB-4049-8387-4E18E38D73FF}"/>
                </a:ext>
              </a:extLst>
            </p:cNvPr>
            <p:cNvGrpSpPr/>
            <p:nvPr/>
          </p:nvGrpSpPr>
          <p:grpSpPr>
            <a:xfrm>
              <a:off x="2483768" y="1988653"/>
              <a:ext cx="3012926" cy="517586"/>
              <a:chOff x="2455079" y="1484783"/>
              <a:chExt cx="3413065" cy="586325"/>
            </a:xfrm>
          </p:grpSpPr>
          <p:sp>
            <p:nvSpPr>
              <p:cNvPr id="42" name="円/楕円 73">
                <a:extLst>
                  <a:ext uri="{FF2B5EF4-FFF2-40B4-BE49-F238E27FC236}">
                    <a16:creationId xmlns:a16="http://schemas.microsoft.com/office/drawing/2014/main" id="{1BAE2888-0F2C-482C-9E96-56A25811A15B}"/>
                  </a:ext>
                </a:extLst>
              </p:cNvPr>
              <p:cNvSpPr/>
              <p:nvPr/>
            </p:nvSpPr>
            <p:spPr>
              <a:xfrm>
                <a:off x="3923360" y="148478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74">
                <a:extLst>
                  <a:ext uri="{FF2B5EF4-FFF2-40B4-BE49-F238E27FC236}">
                    <a16:creationId xmlns:a16="http://schemas.microsoft.com/office/drawing/2014/main" id="{AB5C1C5A-7966-4388-B339-37C1CE67E0EE}"/>
                  </a:ext>
                </a:extLst>
              </p:cNvPr>
              <p:cNvSpPr/>
              <p:nvPr/>
            </p:nvSpPr>
            <p:spPr>
              <a:xfrm>
                <a:off x="5292080" y="149504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75">
                <a:extLst>
                  <a:ext uri="{FF2B5EF4-FFF2-40B4-BE49-F238E27FC236}">
                    <a16:creationId xmlns:a16="http://schemas.microsoft.com/office/drawing/2014/main" id="{CB868562-CCC0-442E-BE40-2C5E77EEA1ED}"/>
                  </a:ext>
                </a:extLst>
              </p:cNvPr>
              <p:cNvSpPr/>
              <p:nvPr/>
            </p:nvSpPr>
            <p:spPr>
              <a:xfrm>
                <a:off x="2455079" y="1484783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41" name="図 72" descr="\begin{document}&#10;\begin{align*}&#10;P^{\mu\nu}_0 = q^2 \eta^{\mu\nu}  - q^\mu q^\nu &#10;\end{align*}&#10;\end{document}">
              <a:extLst>
                <a:ext uri="{FF2B5EF4-FFF2-40B4-BE49-F238E27FC236}">
                  <a16:creationId xmlns:a16="http://schemas.microsoft.com/office/drawing/2014/main" id="{2437942D-2A7D-4C7E-B124-7732FC4D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0026" y="2692908"/>
              <a:ext cx="1746387" cy="240478"/>
            </a:xfrm>
            <a:prstGeom prst="rect">
              <a:avLst/>
            </a:prstGeom>
          </p:spPr>
        </p:pic>
        <p:pic>
          <p:nvPicPr>
            <p:cNvPr id="38" name="図 69" descr="\begin{document}&#10;\begin{align*}&#10;P^{\mu\nu}_1 = q^2_\parallel  \eta^{\mu\nu}_\parallel  - q^\mu_\parallel  q^\nu_ \parallel &#10;\end{align*}&#10;\end{document}">
              <a:extLst>
                <a:ext uri="{FF2B5EF4-FFF2-40B4-BE49-F238E27FC236}">
                  <a16:creationId xmlns:a16="http://schemas.microsoft.com/office/drawing/2014/main" id="{C31EFF6C-7122-467D-B70B-60751B358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6700" y="2666208"/>
              <a:ext cx="1746387" cy="287564"/>
            </a:xfrm>
            <a:prstGeom prst="rect">
              <a:avLst/>
            </a:prstGeom>
          </p:spPr>
        </p:pic>
        <p:pic>
          <p:nvPicPr>
            <p:cNvPr id="39" name="図 70" descr="\begin{document}&#10;\begin{align*}&#10;P^{\mu\nu}_2 = q^2_\perp \eta^{\mu\nu}_\perp - q^\mu_\perp q^\nu_\perp&#10;\end{align*}&#10;\end{document}">
              <a:extLst>
                <a:ext uri="{FF2B5EF4-FFF2-40B4-BE49-F238E27FC236}">
                  <a16:creationId xmlns:a16="http://schemas.microsoft.com/office/drawing/2014/main" id="{13B4488B-C617-430C-8E08-DE080F3D0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6700" y="3047604"/>
              <a:ext cx="1822025" cy="24384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F22CDB-E09B-4E55-9421-57B4A651EEF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34" y="2052198"/>
              <a:ext cx="4646243" cy="32556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C71341-DA30-4894-916C-9AA2D072D96B}"/>
              </a:ext>
            </a:extLst>
          </p:cNvPr>
          <p:cNvGrpSpPr/>
          <p:nvPr/>
        </p:nvGrpSpPr>
        <p:grpSpPr>
          <a:xfrm>
            <a:off x="5796136" y="1124743"/>
            <a:ext cx="2838863" cy="2520987"/>
            <a:chOff x="5724128" y="1403483"/>
            <a:chExt cx="2838863" cy="252098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E2B9C7-4D99-4F90-BD5E-335A97C0C406}"/>
                </a:ext>
              </a:extLst>
            </p:cNvPr>
            <p:cNvSpPr/>
            <p:nvPr/>
          </p:nvSpPr>
          <p:spPr bwMode="auto">
            <a:xfrm>
              <a:off x="5724128" y="1403483"/>
              <a:ext cx="2838863" cy="25209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94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02DB77-5A9F-4964-8FB4-AA89FC38953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168" y="2908912"/>
              <a:ext cx="1437425" cy="58280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92E0F16-F4E6-43C1-9F5F-1B00BE6CEC2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499" y="2195572"/>
              <a:ext cx="2162622" cy="58899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87CB9E9-7765-4712-878B-1B6F100CE17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472" y="1793806"/>
              <a:ext cx="1773896" cy="32553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101200-D4A0-4924-9647-88EC2C952827}"/>
                </a:ext>
              </a:extLst>
            </p:cNvPr>
            <p:cNvSpPr txBox="1"/>
            <p:nvPr/>
          </p:nvSpPr>
          <p:spPr>
            <a:xfrm>
              <a:off x="5796136" y="1403484"/>
              <a:ext cx="2573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DF4521"/>
                  </a:solidFill>
                </a:rPr>
                <a:t>Preferred orientation in B</a:t>
              </a:r>
              <a:endParaRPr kumimoji="1" lang="ja-JP" altLang="en-US" dirty="0">
                <a:solidFill>
                  <a:srgbClr val="DF452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E32D268-3107-49B2-845D-B6ADBC0D8ACC}"/>
              </a:ext>
            </a:extLst>
          </p:cNvPr>
          <p:cNvSpPr txBox="1"/>
          <p:nvPr/>
        </p:nvSpPr>
        <p:spPr>
          <a:xfrm>
            <a:off x="2987824" y="3235607"/>
            <a:ext cx="213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DF4521"/>
                </a:solidFill>
              </a:rPr>
              <a:t>B-induced structures</a:t>
            </a:r>
            <a:endParaRPr kumimoji="1" lang="ja-JP" altLang="en-US" dirty="0">
              <a:solidFill>
                <a:srgbClr val="DF4521"/>
              </a:solidFill>
            </a:endParaRPr>
          </a:p>
        </p:txBody>
      </p:sp>
      <p:pic>
        <p:nvPicPr>
          <p:cNvPr id="79" name="図 7" descr="\begin{document}&#10;\begin{align*}&#10;n = \frac{ \vert \bq \vert }{ \omega }&#10;\end{align*}&#10;\end{document}">
            <a:extLst>
              <a:ext uri="{FF2B5EF4-FFF2-40B4-BE49-F238E27FC236}">
                <a16:creationId xmlns:a16="http://schemas.microsoft.com/office/drawing/2014/main" id="{60567473-F63D-4EA8-B786-2C4BA80984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3" y="4464678"/>
            <a:ext cx="936104" cy="64126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3E19DCD-DF4D-4822-868B-F63660D8F925}"/>
              </a:ext>
            </a:extLst>
          </p:cNvPr>
          <p:cNvSpPr txBox="1"/>
          <p:nvPr/>
        </p:nvSpPr>
        <p:spPr>
          <a:xfrm>
            <a:off x="197176" y="3933056"/>
            <a:ext cx="444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Refractive indices from the Maxwell eq.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CCADB3-6F5D-41AA-8A39-B365701E8F49}"/>
              </a:ext>
            </a:extLst>
          </p:cNvPr>
          <p:cNvSpPr txBox="1"/>
          <p:nvPr/>
        </p:nvSpPr>
        <p:spPr>
          <a:xfrm>
            <a:off x="5940152" y="3275692"/>
            <a:ext cx="26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DF4521"/>
                </a:solidFill>
              </a:rPr>
              <a:t>(Boost invariance along B)</a:t>
            </a:r>
            <a:endParaRPr kumimoji="1" lang="ja-JP" altLang="en-US" dirty="0">
              <a:solidFill>
                <a:srgbClr val="DF4521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E5B5384-FB57-49CC-8224-9BC2B86FBE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27" y="1124743"/>
            <a:ext cx="1455935" cy="33312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7A5B01D-A43C-49C1-BC6D-24375D742B4F}"/>
              </a:ext>
            </a:extLst>
          </p:cNvPr>
          <p:cNvSpPr txBox="1"/>
          <p:nvPr/>
        </p:nvSpPr>
        <p:spPr>
          <a:xfrm>
            <a:off x="239366" y="5326417"/>
            <a:ext cx="3760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Direct consequence of t</a:t>
            </a:r>
            <a:r>
              <a:rPr lang="en-US" altLang="ja-JP" sz="2000" dirty="0"/>
              <a:t>he </a:t>
            </a:r>
            <a:r>
              <a:rPr lang="en-US" altLang="ja-JP" sz="2000" u="sng" dirty="0"/>
              <a:t>gauge symmetry</a:t>
            </a:r>
            <a:r>
              <a:rPr lang="en-US" altLang="ja-JP" sz="2000" dirty="0"/>
              <a:t> and the </a:t>
            </a:r>
            <a:r>
              <a:rPr lang="en-US" altLang="ja-JP" sz="2000" u="sng" dirty="0"/>
              <a:t>breaking </a:t>
            </a:r>
            <a:r>
              <a:rPr lang="en-US" altLang="ja-JP" sz="2000" dirty="0"/>
              <a:t>of one  spatial rotational symmetry.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148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A72320-4D67-4D49-99BD-71DE01C981E9}"/>
              </a:ext>
            </a:extLst>
          </p:cNvPr>
          <p:cNvSpPr/>
          <p:nvPr/>
        </p:nvSpPr>
        <p:spPr bwMode="auto">
          <a:xfrm>
            <a:off x="313531" y="730683"/>
            <a:ext cx="8218909" cy="2543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 bwMode="auto">
          <a:xfrm>
            <a:off x="4812515" y="2024458"/>
            <a:ext cx="560896" cy="519101"/>
          </a:xfrm>
          <a:prstGeom prst="roundRect">
            <a:avLst/>
          </a:prstGeom>
          <a:solidFill>
            <a:srgbClr val="00B0F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5331" y="13227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Proper-time method for external strong fields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57532" y="730683"/>
            <a:ext cx="199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Schwinger (1951)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15" name="図 14" descr="\begin{document}&#10;\begin{eqnarray}&#10;G(p|A) &amp;=&amp; \frac{i\left( \slashed p - e \slashed A + m \right) }&#10;{ ( \slashed p - e \slashed A )^2 - m^2 + i \epsilon } &#10;\nonumber &#10;\\&#10;&amp;=&amp; i\left( \slashed p - e \slashed A + m \right) \times \frac{1}{i}&#10;\int_0^\infty \!\! d\tau \ e^{ i \tau \left\{ (\slashed p -e \slashed A )^2 - (m^2-i\varepsilon ) \right\} } &#10;\nonumber 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" y="1052736"/>
            <a:ext cx="7200800" cy="1570885"/>
          </a:xfrm>
          <a:prstGeom prst="rect">
            <a:avLst/>
          </a:prstGeom>
        </p:spPr>
      </p:pic>
      <p:pic>
        <p:nvPicPr>
          <p:cNvPr id="5" name="図 4" descr="\begin{document}&#10;{\blue $\tau$ : proper-time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95" y="2524826"/>
            <a:ext cx="2781705" cy="370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8E0D9A-3F39-4B3B-970A-6F77BCF5CEDC}"/>
              </a:ext>
            </a:extLst>
          </p:cNvPr>
          <p:cNvSpPr txBox="1"/>
          <p:nvPr/>
        </p:nvSpPr>
        <p:spPr>
          <a:xfrm>
            <a:off x="467544" y="2788979"/>
            <a:ext cx="52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p and A in the denominator </a:t>
            </a:r>
            <a:r>
              <a:rPr kumimoji="1" lang="en-US" altLang="ja-JP" dirty="0">
                <a:sym typeface="Wingdings" panose="05000000000000000000" pitchFamily="2" charset="2"/>
              </a:rPr>
              <a:t> Gaussian form </a:t>
            </a:r>
            <a:endParaRPr kumimoji="1" lang="ja-JP" altLang="en-US" dirty="0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20A7CCB-1323-477C-8A9E-1C123D0AA529}"/>
              </a:ext>
            </a:extLst>
          </p:cNvPr>
          <p:cNvGrpSpPr/>
          <p:nvPr/>
        </p:nvGrpSpPr>
        <p:grpSpPr>
          <a:xfrm>
            <a:off x="251520" y="3717032"/>
            <a:ext cx="9010371" cy="2935470"/>
            <a:chOff x="251520" y="3717032"/>
            <a:chExt cx="9010371" cy="2935470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26034" y="4489956"/>
              <a:ext cx="4910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00B0F0"/>
                  </a:solidFill>
                </a:rPr>
                <a:t>Nonlinear </a:t>
              </a:r>
              <a:r>
                <a:rPr lang="en-US" altLang="ja-JP" sz="2800" dirty="0" err="1">
                  <a:solidFill>
                    <a:srgbClr val="00B0F0"/>
                  </a:solidFill>
                </a:rPr>
                <a:t>wrt</a:t>
              </a:r>
              <a:r>
                <a:rPr kumimoji="1" lang="en-US" altLang="ja-JP" sz="2800" dirty="0">
                  <a:solidFill>
                    <a:srgbClr val="00B0F0"/>
                  </a:solidFill>
                </a:rPr>
                <a:t> </a:t>
              </a:r>
              <a:r>
                <a:rPr lang="en-US" altLang="ja-JP" sz="2800" dirty="0">
                  <a:solidFill>
                    <a:srgbClr val="00B0F0"/>
                  </a:solidFill>
                </a:rPr>
                <a:t>the</a:t>
              </a:r>
              <a:r>
                <a:rPr kumimoji="1" lang="en-US" altLang="ja-JP" sz="2800" dirty="0">
                  <a:solidFill>
                    <a:srgbClr val="00B0F0"/>
                  </a:solidFill>
                </a:rPr>
                <a:t> external fields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pic>
          <p:nvPicPr>
            <p:cNvPr id="134" name="図 62" descr="\begin{document}&#10;\begin{align*}&#10;i \Pi_{\rm ex}^{\mu\nu} (q) = %- (-ie)^2&#10;e^2&#10;\int \frac{d^4p}{(2\pi)^4}&#10;{\rm Tr} \left[ \ &#10;\gamma^{\mu} G(p|A) \gamma^{\nu} G( p+q |A)&#10;\ \right]&#10;\end{align*}&#10;\end{document}">
              <a:extLst>
                <a:ext uri="{FF2B5EF4-FFF2-40B4-BE49-F238E27FC236}">
                  <a16:creationId xmlns:a16="http://schemas.microsoft.com/office/drawing/2014/main" id="{B934C232-80B2-4973-B8DC-5C5152FED941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44" y="3764917"/>
              <a:ext cx="5182932" cy="600187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5A60E1-7671-4AC2-AE26-25564AB03497}"/>
                </a:ext>
              </a:extLst>
            </p:cNvPr>
            <p:cNvGrpSpPr/>
            <p:nvPr/>
          </p:nvGrpSpPr>
          <p:grpSpPr>
            <a:xfrm>
              <a:off x="251520" y="5131042"/>
              <a:ext cx="9010371" cy="1521460"/>
              <a:chOff x="251520" y="1916832"/>
              <a:chExt cx="9010371" cy="152146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8309365-1FCD-41FB-97D9-641DDDE22829}"/>
                  </a:ext>
                </a:extLst>
              </p:cNvPr>
              <p:cNvGrpSpPr/>
              <p:nvPr/>
            </p:nvGrpSpPr>
            <p:grpSpPr>
              <a:xfrm>
                <a:off x="251520" y="1916832"/>
                <a:ext cx="3240360" cy="1224893"/>
                <a:chOff x="2483768" y="1568853"/>
                <a:chExt cx="4519755" cy="1708518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CF2FC797-DAD0-4320-8B39-6DDA32D38672}"/>
                    </a:ext>
                  </a:extLst>
                </p:cNvPr>
                <p:cNvGrpSpPr/>
                <p:nvPr/>
              </p:nvGrpSpPr>
              <p:grpSpPr>
                <a:xfrm>
                  <a:off x="2483768" y="1568853"/>
                  <a:ext cx="4519755" cy="1214061"/>
                  <a:chOff x="5212667" y="2038098"/>
                  <a:chExt cx="4519755" cy="1214061"/>
                </a:xfrm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3BD67119-B0A9-4111-A860-F0AEBB3AFFEA}"/>
                      </a:ext>
                    </a:extLst>
                  </p:cNvPr>
                  <p:cNvGrpSpPr/>
                  <p:nvPr/>
                </p:nvGrpSpPr>
                <p:grpSpPr>
                  <a:xfrm>
                    <a:off x="5212667" y="2038098"/>
                    <a:ext cx="1152128" cy="1214061"/>
                    <a:chOff x="5212667" y="2038098"/>
                    <a:chExt cx="1152128" cy="1214061"/>
                  </a:xfrm>
                </p:grpSpPr>
                <p:sp>
                  <p:nvSpPr>
                    <p:cNvPr id="202" name="テキスト ボックス 131 1">
                      <a:extLst>
                        <a:ext uri="{FF2B5EF4-FFF2-40B4-BE49-F238E27FC236}">
                          <a16:creationId xmlns:a16="http://schemas.microsoft.com/office/drawing/2014/main" id="{8F2F585C-9506-4F32-9FA6-AA7712D29E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2" y="2062109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cxnSp>
                  <p:nvCxnSpPr>
                    <p:cNvPr id="203" name="Straight Connector 202">
                      <a:extLst>
                        <a:ext uri="{FF2B5EF4-FFF2-40B4-BE49-F238E27FC236}">
                          <a16:creationId xmlns:a16="http://schemas.microsoft.com/office/drawing/2014/main" id="{B12972FA-7C7F-4EFB-8AF8-7021E819DB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12667" y="3252159"/>
                      <a:ext cx="11521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4" name="グループ化 99">
                      <a:extLst>
                        <a:ext uri="{FF2B5EF4-FFF2-40B4-BE49-F238E27FC236}">
                          <a16:creationId xmlns:a16="http://schemas.microsoft.com/office/drawing/2014/main" id="{82B5ED6F-B4D7-47FA-9A35-0D8DFE498F95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279476" y="2668528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214" name="フリーフォーム 100 1">
                        <a:extLst>
                          <a:ext uri="{FF2B5EF4-FFF2-40B4-BE49-F238E27FC236}">
                            <a16:creationId xmlns:a16="http://schemas.microsoft.com/office/drawing/2014/main" id="{A0E72C28-DB38-4F3E-B2A6-1C13A50B67BA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15" name="グループ化 101">
                        <a:extLst>
                          <a:ext uri="{FF2B5EF4-FFF2-40B4-BE49-F238E27FC236}">
                            <a16:creationId xmlns:a16="http://schemas.microsoft.com/office/drawing/2014/main" id="{8D6D2D45-5CD4-447D-947F-13E841EF14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216" name="直線コネクタ 102 1">
                          <a:extLst>
                            <a:ext uri="{FF2B5EF4-FFF2-40B4-BE49-F238E27FC236}">
                              <a16:creationId xmlns:a16="http://schemas.microsoft.com/office/drawing/2014/main" id="{B935944D-D8CF-4C16-A0A2-5CD7EBEEF77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7" name="直線コネクタ 103 1">
                          <a:extLst>
                            <a:ext uri="{FF2B5EF4-FFF2-40B4-BE49-F238E27FC236}">
                              <a16:creationId xmlns:a16="http://schemas.microsoft.com/office/drawing/2014/main" id="{F9669CE3-10F6-4F1C-BDA6-4FDF2E672D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8" name="直線コネクタ 104 1">
                          <a:extLst>
                            <a:ext uri="{FF2B5EF4-FFF2-40B4-BE49-F238E27FC236}">
                              <a16:creationId xmlns:a16="http://schemas.microsoft.com/office/drawing/2014/main" id="{1E211A37-7913-4C06-A9BF-C2E34C91B60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" name="直線コネクタ 105 1">
                          <a:extLst>
                            <a:ext uri="{FF2B5EF4-FFF2-40B4-BE49-F238E27FC236}">
                              <a16:creationId xmlns:a16="http://schemas.microsoft.com/office/drawing/2014/main" id="{B46CF070-6C1A-41FD-B843-987F059AC94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05" name="テキスト ボックス 131 2">
                      <a:extLst>
                        <a:ext uri="{FF2B5EF4-FFF2-40B4-BE49-F238E27FC236}">
                          <a16:creationId xmlns:a16="http://schemas.microsoft.com/office/drawing/2014/main" id="{0452A2B3-8FC6-4042-93B2-2CFD20957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3" y="2062110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grpSp>
                  <p:nvGrpSpPr>
                    <p:cNvPr id="206" name="グループ化 99">
                      <a:extLst>
                        <a:ext uri="{FF2B5EF4-FFF2-40B4-BE49-F238E27FC236}">
                          <a16:creationId xmlns:a16="http://schemas.microsoft.com/office/drawing/2014/main" id="{EE34048A-9414-42C3-BF46-919ABC7C67EE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806736" y="2644516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208" name="フリーフォーム 100 2">
                        <a:extLst>
                          <a:ext uri="{FF2B5EF4-FFF2-40B4-BE49-F238E27FC236}">
                            <a16:creationId xmlns:a16="http://schemas.microsoft.com/office/drawing/2014/main" id="{246A28C1-BCE8-4733-8426-CD0E316FD7C0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09" name="グループ化 101">
                        <a:extLst>
                          <a:ext uri="{FF2B5EF4-FFF2-40B4-BE49-F238E27FC236}">
                            <a16:creationId xmlns:a16="http://schemas.microsoft.com/office/drawing/2014/main" id="{7434B02B-F56D-4F51-A906-5E65DC2DA7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210" name="直線コネクタ 102 2">
                          <a:extLst>
                            <a:ext uri="{FF2B5EF4-FFF2-40B4-BE49-F238E27FC236}">
                              <a16:creationId xmlns:a16="http://schemas.microsoft.com/office/drawing/2014/main" id="{F4B97D63-A368-40A5-B5A1-D610269CDA4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1" name="直線コネクタ 103 2">
                          <a:extLst>
                            <a:ext uri="{FF2B5EF4-FFF2-40B4-BE49-F238E27FC236}">
                              <a16:creationId xmlns:a16="http://schemas.microsoft.com/office/drawing/2014/main" id="{698ACC5B-56C7-4B92-B30B-5A6D8596413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" name="直線コネクタ 104 2">
                          <a:extLst>
                            <a:ext uri="{FF2B5EF4-FFF2-40B4-BE49-F238E27FC236}">
                              <a16:creationId xmlns:a16="http://schemas.microsoft.com/office/drawing/2014/main" id="{A44D450F-C347-4947-8A4C-5C7B7CB13BA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" name="直線コネクタ 105 2">
                          <a:extLst>
                            <a:ext uri="{FF2B5EF4-FFF2-40B4-BE49-F238E27FC236}">
                              <a16:creationId xmlns:a16="http://schemas.microsoft.com/office/drawing/2014/main" id="{A3EEF03D-CC0E-4D28-96EC-8197388F63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07" name="テキスト ボックス 131 3">
                      <a:extLst>
                        <a:ext uri="{FF2B5EF4-FFF2-40B4-BE49-F238E27FC236}">
                          <a16:creationId xmlns:a16="http://schemas.microsoft.com/office/drawing/2014/main" id="{8333AC33-0926-44E1-9919-FAE5DD274F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423" y="2038098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F3DEE8AC-1A82-483D-B719-ED529E6EB472}"/>
                      </a:ext>
                    </a:extLst>
                  </p:cNvPr>
                  <p:cNvGrpSpPr/>
                  <p:nvPr/>
                </p:nvGrpSpPr>
                <p:grpSpPr>
                  <a:xfrm>
                    <a:off x="6348466" y="2038098"/>
                    <a:ext cx="1152128" cy="1214061"/>
                    <a:chOff x="5212667" y="2038098"/>
                    <a:chExt cx="1152128" cy="1214061"/>
                  </a:xfrm>
                </p:grpSpPr>
                <p:sp>
                  <p:nvSpPr>
                    <p:cNvPr id="184" name="テキスト ボックス 131 4">
                      <a:extLst>
                        <a:ext uri="{FF2B5EF4-FFF2-40B4-BE49-F238E27FC236}">
                          <a16:creationId xmlns:a16="http://schemas.microsoft.com/office/drawing/2014/main" id="{214BC0F6-6323-4D84-9F12-1FDEF23899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2" y="2062109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cxnSp>
                  <p:nvCxnSpPr>
                    <p:cNvPr id="185" name="Straight Connector 184">
                      <a:extLst>
                        <a:ext uri="{FF2B5EF4-FFF2-40B4-BE49-F238E27FC236}">
                          <a16:creationId xmlns:a16="http://schemas.microsoft.com/office/drawing/2014/main" id="{DB94D659-C875-490B-9FA5-DEFA7D17FF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12667" y="3252159"/>
                      <a:ext cx="11521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6" name="グループ化 99">
                      <a:extLst>
                        <a:ext uri="{FF2B5EF4-FFF2-40B4-BE49-F238E27FC236}">
                          <a16:creationId xmlns:a16="http://schemas.microsoft.com/office/drawing/2014/main" id="{2CB189EC-33CC-45E8-8474-87090BA26D29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279476" y="2668528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96" name="フリーフォーム 100 3">
                        <a:extLst>
                          <a:ext uri="{FF2B5EF4-FFF2-40B4-BE49-F238E27FC236}">
                            <a16:creationId xmlns:a16="http://schemas.microsoft.com/office/drawing/2014/main" id="{84E2FA7A-BBEF-4FB8-BE3E-3CCEC2BE0A46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97" name="グループ化 101">
                        <a:extLst>
                          <a:ext uri="{FF2B5EF4-FFF2-40B4-BE49-F238E27FC236}">
                            <a16:creationId xmlns:a16="http://schemas.microsoft.com/office/drawing/2014/main" id="{EBCC6640-5583-43CA-84E4-760FA92C4B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98" name="直線コネクタ 102 3">
                          <a:extLst>
                            <a:ext uri="{FF2B5EF4-FFF2-40B4-BE49-F238E27FC236}">
                              <a16:creationId xmlns:a16="http://schemas.microsoft.com/office/drawing/2014/main" id="{B87B91A3-F894-4CA8-ABF0-D38E4D948CB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" name="直線コネクタ 103 3">
                          <a:extLst>
                            <a:ext uri="{FF2B5EF4-FFF2-40B4-BE49-F238E27FC236}">
                              <a16:creationId xmlns:a16="http://schemas.microsoft.com/office/drawing/2014/main" id="{35B6D0EA-6248-4752-B26D-C953AEB1980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" name="直線コネクタ 104 3">
                          <a:extLst>
                            <a:ext uri="{FF2B5EF4-FFF2-40B4-BE49-F238E27FC236}">
                              <a16:creationId xmlns:a16="http://schemas.microsoft.com/office/drawing/2014/main" id="{EB4C436A-926F-4B0C-BB55-255B364E7CF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直線コネクタ 105 3">
                          <a:extLst>
                            <a:ext uri="{FF2B5EF4-FFF2-40B4-BE49-F238E27FC236}">
                              <a16:creationId xmlns:a16="http://schemas.microsoft.com/office/drawing/2014/main" id="{2E8C122E-5998-4EAD-B2B1-659482EBCD0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87" name="テキスト ボックス 131 5">
                      <a:extLst>
                        <a:ext uri="{FF2B5EF4-FFF2-40B4-BE49-F238E27FC236}">
                          <a16:creationId xmlns:a16="http://schemas.microsoft.com/office/drawing/2014/main" id="{EDFB4CC5-3943-4AA6-AA72-498F470E2D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3" y="2062110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grpSp>
                  <p:nvGrpSpPr>
                    <p:cNvPr id="188" name="グループ化 99">
                      <a:extLst>
                        <a:ext uri="{FF2B5EF4-FFF2-40B4-BE49-F238E27FC236}">
                          <a16:creationId xmlns:a16="http://schemas.microsoft.com/office/drawing/2014/main" id="{E61208F5-CE88-40D6-8AEB-67A8A9072BDD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806736" y="2644516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90" name="フリーフォーム 100 4">
                        <a:extLst>
                          <a:ext uri="{FF2B5EF4-FFF2-40B4-BE49-F238E27FC236}">
                            <a16:creationId xmlns:a16="http://schemas.microsoft.com/office/drawing/2014/main" id="{C583616C-412D-4A5C-ACCF-530505963331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91" name="グループ化 101">
                        <a:extLst>
                          <a:ext uri="{FF2B5EF4-FFF2-40B4-BE49-F238E27FC236}">
                            <a16:creationId xmlns:a16="http://schemas.microsoft.com/office/drawing/2014/main" id="{3165190D-656F-487A-B1AF-D32AA694DF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92" name="直線コネクタ 102 4">
                          <a:extLst>
                            <a:ext uri="{FF2B5EF4-FFF2-40B4-BE49-F238E27FC236}">
                              <a16:creationId xmlns:a16="http://schemas.microsoft.com/office/drawing/2014/main" id="{62443E84-0473-42CD-9EA6-7B834193A27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直線コネクタ 103 4">
                          <a:extLst>
                            <a:ext uri="{FF2B5EF4-FFF2-40B4-BE49-F238E27FC236}">
                              <a16:creationId xmlns:a16="http://schemas.microsoft.com/office/drawing/2014/main" id="{C5D37613-B8CF-48C3-8B57-2ED549CD99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直線コネクタ 104 4">
                          <a:extLst>
                            <a:ext uri="{FF2B5EF4-FFF2-40B4-BE49-F238E27FC236}">
                              <a16:creationId xmlns:a16="http://schemas.microsoft.com/office/drawing/2014/main" id="{97750BA7-2DED-44B2-9329-5D23CECB9F2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5" name="直線コネクタ 105 4">
                          <a:extLst>
                            <a:ext uri="{FF2B5EF4-FFF2-40B4-BE49-F238E27FC236}">
                              <a16:creationId xmlns:a16="http://schemas.microsoft.com/office/drawing/2014/main" id="{22E56BE8-7D32-4153-9C86-2926C3236EC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89" name="テキスト ボックス 131 6">
                      <a:extLst>
                        <a:ext uri="{FF2B5EF4-FFF2-40B4-BE49-F238E27FC236}">
                          <a16:creationId xmlns:a16="http://schemas.microsoft.com/office/drawing/2014/main" id="{1759A8D1-0EDD-487C-91BA-CE1E7315A6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423" y="2038098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76247C8A-E627-4AF5-942C-BBA472F70E40}"/>
                      </a:ext>
                    </a:extLst>
                  </p:cNvPr>
                  <p:cNvGrpSpPr/>
                  <p:nvPr/>
                </p:nvGrpSpPr>
                <p:grpSpPr>
                  <a:xfrm>
                    <a:off x="7444495" y="2038098"/>
                    <a:ext cx="1152128" cy="1214061"/>
                    <a:chOff x="5212667" y="2038098"/>
                    <a:chExt cx="1152128" cy="1214061"/>
                  </a:xfrm>
                </p:grpSpPr>
                <p:sp>
                  <p:nvSpPr>
                    <p:cNvPr id="166" name="テキスト ボックス 131 7">
                      <a:extLst>
                        <a:ext uri="{FF2B5EF4-FFF2-40B4-BE49-F238E27FC236}">
                          <a16:creationId xmlns:a16="http://schemas.microsoft.com/office/drawing/2014/main" id="{CF23B9C1-A970-4F89-B768-A1910D372C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2" y="2062109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cxnSp>
                  <p:nvCxnSpPr>
                    <p:cNvPr id="167" name="Straight Connector 166">
                      <a:extLst>
                        <a:ext uri="{FF2B5EF4-FFF2-40B4-BE49-F238E27FC236}">
                          <a16:creationId xmlns:a16="http://schemas.microsoft.com/office/drawing/2014/main" id="{58B28616-AC9B-4815-B5BD-998184DABE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12667" y="3252159"/>
                      <a:ext cx="11521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8" name="グループ化 99">
                      <a:extLst>
                        <a:ext uri="{FF2B5EF4-FFF2-40B4-BE49-F238E27FC236}">
                          <a16:creationId xmlns:a16="http://schemas.microsoft.com/office/drawing/2014/main" id="{2CC26D90-0AE9-43F2-9E24-9E665818DA7B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279476" y="2668528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78" name="フリーフォーム 100 5">
                        <a:extLst>
                          <a:ext uri="{FF2B5EF4-FFF2-40B4-BE49-F238E27FC236}">
                            <a16:creationId xmlns:a16="http://schemas.microsoft.com/office/drawing/2014/main" id="{67CC68BE-8EC5-4AFD-9BE1-484B30E7F1AC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79" name="グループ化 101">
                        <a:extLst>
                          <a:ext uri="{FF2B5EF4-FFF2-40B4-BE49-F238E27FC236}">
                            <a16:creationId xmlns:a16="http://schemas.microsoft.com/office/drawing/2014/main" id="{15245795-5B11-43C7-9BA0-0E4285DB96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80" name="直線コネクタ 102 5">
                          <a:extLst>
                            <a:ext uri="{FF2B5EF4-FFF2-40B4-BE49-F238E27FC236}">
                              <a16:creationId xmlns:a16="http://schemas.microsoft.com/office/drawing/2014/main" id="{7F8114A2-FD63-445C-B2B8-801DF543186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直線コネクタ 103 5">
                          <a:extLst>
                            <a:ext uri="{FF2B5EF4-FFF2-40B4-BE49-F238E27FC236}">
                              <a16:creationId xmlns:a16="http://schemas.microsoft.com/office/drawing/2014/main" id="{337EC63B-307D-4EF8-8AF0-D3FBA91FFB8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直線コネクタ 104 5">
                          <a:extLst>
                            <a:ext uri="{FF2B5EF4-FFF2-40B4-BE49-F238E27FC236}">
                              <a16:creationId xmlns:a16="http://schemas.microsoft.com/office/drawing/2014/main" id="{C89A1B17-4818-4D2D-967A-69EAE9BC1A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直線コネクタ 105 5">
                          <a:extLst>
                            <a:ext uri="{FF2B5EF4-FFF2-40B4-BE49-F238E27FC236}">
                              <a16:creationId xmlns:a16="http://schemas.microsoft.com/office/drawing/2014/main" id="{FDFFA712-6212-4F9A-9D89-0251D1C9AAD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69" name="テキスト ボックス 131 8">
                      <a:extLst>
                        <a:ext uri="{FF2B5EF4-FFF2-40B4-BE49-F238E27FC236}">
                          <a16:creationId xmlns:a16="http://schemas.microsoft.com/office/drawing/2014/main" id="{DFB5E2EE-28DA-47B1-A014-4EFA228319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3" y="2062110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grpSp>
                  <p:nvGrpSpPr>
                    <p:cNvPr id="170" name="グループ化 99">
                      <a:extLst>
                        <a:ext uri="{FF2B5EF4-FFF2-40B4-BE49-F238E27FC236}">
                          <a16:creationId xmlns:a16="http://schemas.microsoft.com/office/drawing/2014/main" id="{C4C3FC04-D959-42F5-8C2F-DCCCF7B7B0B9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806736" y="2644516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72" name="フリーフォーム 100 6">
                        <a:extLst>
                          <a:ext uri="{FF2B5EF4-FFF2-40B4-BE49-F238E27FC236}">
                            <a16:creationId xmlns:a16="http://schemas.microsoft.com/office/drawing/2014/main" id="{29E7B5FC-B5AF-4A69-BD89-0FA2663DFCE9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73" name="グループ化 101">
                        <a:extLst>
                          <a:ext uri="{FF2B5EF4-FFF2-40B4-BE49-F238E27FC236}">
                            <a16:creationId xmlns:a16="http://schemas.microsoft.com/office/drawing/2014/main" id="{3ACAD428-9247-4788-B453-7370393A1E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74" name="直線コネクタ 102 6">
                          <a:extLst>
                            <a:ext uri="{FF2B5EF4-FFF2-40B4-BE49-F238E27FC236}">
                              <a16:creationId xmlns:a16="http://schemas.microsoft.com/office/drawing/2014/main" id="{4C018E76-48CD-4F18-8421-E2DE8A8D84C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" name="直線コネクタ 103 6">
                          <a:extLst>
                            <a:ext uri="{FF2B5EF4-FFF2-40B4-BE49-F238E27FC236}">
                              <a16:creationId xmlns:a16="http://schemas.microsoft.com/office/drawing/2014/main" id="{F29E1134-7B52-461B-B75D-F19A0680856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直線コネクタ 104 6">
                          <a:extLst>
                            <a:ext uri="{FF2B5EF4-FFF2-40B4-BE49-F238E27FC236}">
                              <a16:creationId xmlns:a16="http://schemas.microsoft.com/office/drawing/2014/main" id="{09D7C62B-C66E-4784-A71D-DE26075F630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" name="直線コネクタ 105 6">
                          <a:extLst>
                            <a:ext uri="{FF2B5EF4-FFF2-40B4-BE49-F238E27FC236}">
                              <a16:creationId xmlns:a16="http://schemas.microsoft.com/office/drawing/2014/main" id="{1289333E-650A-4A33-877A-B75C559865C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71" name="テキスト ボックス 131 9">
                      <a:extLst>
                        <a:ext uri="{FF2B5EF4-FFF2-40B4-BE49-F238E27FC236}">
                          <a16:creationId xmlns:a16="http://schemas.microsoft.com/office/drawing/2014/main" id="{5027CC57-9B10-4BDE-AA1D-3E6B875511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423" y="2038098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2F4CF613-27B3-4220-98F9-2606032634F9}"/>
                      </a:ext>
                    </a:extLst>
                  </p:cNvPr>
                  <p:cNvGrpSpPr/>
                  <p:nvPr/>
                </p:nvGrpSpPr>
                <p:grpSpPr>
                  <a:xfrm>
                    <a:off x="8580294" y="2038098"/>
                    <a:ext cx="1152128" cy="1214061"/>
                    <a:chOff x="5212667" y="2038098"/>
                    <a:chExt cx="1152128" cy="1214061"/>
                  </a:xfrm>
                </p:grpSpPr>
                <p:sp>
                  <p:nvSpPr>
                    <p:cNvPr id="148" name="テキスト ボックス 131 10">
                      <a:extLst>
                        <a:ext uri="{FF2B5EF4-FFF2-40B4-BE49-F238E27FC236}">
                          <a16:creationId xmlns:a16="http://schemas.microsoft.com/office/drawing/2014/main" id="{784996EF-37BC-486A-A546-C673823FA4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2" y="2062109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70987289-DC98-4223-A41F-D40919E4F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12667" y="3252159"/>
                      <a:ext cx="11521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0" name="グループ化 99">
                      <a:extLst>
                        <a:ext uri="{FF2B5EF4-FFF2-40B4-BE49-F238E27FC236}">
                          <a16:creationId xmlns:a16="http://schemas.microsoft.com/office/drawing/2014/main" id="{0EB60813-51C8-4056-885F-5383622C8F91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279476" y="2668528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60" name="フリーフォーム 100 7">
                        <a:extLst>
                          <a:ext uri="{FF2B5EF4-FFF2-40B4-BE49-F238E27FC236}">
                            <a16:creationId xmlns:a16="http://schemas.microsoft.com/office/drawing/2014/main" id="{9EE23372-4F80-4DD7-BAA4-0ECEE607A3DD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61" name="グループ化 101">
                        <a:extLst>
                          <a:ext uri="{FF2B5EF4-FFF2-40B4-BE49-F238E27FC236}">
                            <a16:creationId xmlns:a16="http://schemas.microsoft.com/office/drawing/2014/main" id="{8F134A06-103A-4A0D-968D-8172E86B6B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62" name="直線コネクタ 102 7">
                          <a:extLst>
                            <a:ext uri="{FF2B5EF4-FFF2-40B4-BE49-F238E27FC236}">
                              <a16:creationId xmlns:a16="http://schemas.microsoft.com/office/drawing/2014/main" id="{96220AD7-CC21-4B91-AEA5-2DBCFCFD40A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直線コネクタ 103 7">
                          <a:extLst>
                            <a:ext uri="{FF2B5EF4-FFF2-40B4-BE49-F238E27FC236}">
                              <a16:creationId xmlns:a16="http://schemas.microsoft.com/office/drawing/2014/main" id="{EBA7377D-1F9A-444B-9E7D-199A991C431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直線コネクタ 104 7">
                          <a:extLst>
                            <a:ext uri="{FF2B5EF4-FFF2-40B4-BE49-F238E27FC236}">
                              <a16:creationId xmlns:a16="http://schemas.microsoft.com/office/drawing/2014/main" id="{0E5F17D6-01F6-4627-8372-B7FAFD2D76D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直線コネクタ 105 7">
                          <a:extLst>
                            <a:ext uri="{FF2B5EF4-FFF2-40B4-BE49-F238E27FC236}">
                              <a16:creationId xmlns:a16="http://schemas.microsoft.com/office/drawing/2014/main" id="{CA0C6666-E423-481D-945D-60B1D2E58E5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51" name="テキスト ボックス 131 11">
                      <a:extLst>
                        <a:ext uri="{FF2B5EF4-FFF2-40B4-BE49-F238E27FC236}">
                          <a16:creationId xmlns:a16="http://schemas.microsoft.com/office/drawing/2014/main" id="{1D6D7B7B-5F22-4A61-B7E8-A540AE5D62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9163" y="2062110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grpSp>
                  <p:nvGrpSpPr>
                    <p:cNvPr id="152" name="グループ化 99">
                      <a:extLst>
                        <a:ext uri="{FF2B5EF4-FFF2-40B4-BE49-F238E27FC236}">
                          <a16:creationId xmlns:a16="http://schemas.microsoft.com/office/drawing/2014/main" id="{26E63FD4-0416-4943-8F1F-895433EB702A}"/>
                        </a:ext>
                      </a:extLst>
                    </p:cNvPr>
                    <p:cNvGrpSpPr/>
                    <p:nvPr/>
                  </p:nvGrpSpPr>
                  <p:grpSpPr>
                    <a:xfrm rot="3036739">
                      <a:off x="5806736" y="2644516"/>
                      <a:ext cx="707274" cy="320965"/>
                      <a:chOff x="5267450" y="3810639"/>
                      <a:chExt cx="848735" cy="391695"/>
                    </a:xfrm>
                  </p:grpSpPr>
                  <p:sp>
                    <p:nvSpPr>
                      <p:cNvPr id="154" name="フリーフォーム 100 8">
                        <a:extLst>
                          <a:ext uri="{FF2B5EF4-FFF2-40B4-BE49-F238E27FC236}">
                            <a16:creationId xmlns:a16="http://schemas.microsoft.com/office/drawing/2014/main" id="{4FA79039-6E3B-4BBB-8921-5480FF5F0623}"/>
                          </a:ext>
                        </a:extLst>
                      </p:cNvPr>
                      <p:cNvSpPr/>
                      <p:nvPr/>
                    </p:nvSpPr>
                    <p:spPr>
                      <a:xfrm rot="2260291">
                        <a:off x="5351970" y="4104714"/>
                        <a:ext cx="764215" cy="97620"/>
                      </a:xfrm>
                      <a:custGeom>
                        <a:avLst/>
                        <a:gdLst>
                          <a:gd name="connsiteX0" fmla="*/ 0 w 5780690"/>
                          <a:gd name="connsiteY0" fmla="*/ 357725 h 746722"/>
                          <a:gd name="connsiteX1" fmla="*/ 336331 w 5780690"/>
                          <a:gd name="connsiteY1" fmla="*/ 10884 h 746722"/>
                          <a:gd name="connsiteX2" fmla="*/ 735725 w 5780690"/>
                          <a:gd name="connsiteY2" fmla="*/ 273642 h 746722"/>
                          <a:gd name="connsiteX3" fmla="*/ 1082566 w 5780690"/>
                          <a:gd name="connsiteY3" fmla="*/ 746608 h 746722"/>
                          <a:gd name="connsiteX4" fmla="*/ 1439918 w 5780690"/>
                          <a:gd name="connsiteY4" fmla="*/ 315684 h 746722"/>
                          <a:gd name="connsiteX5" fmla="*/ 1755228 w 5780690"/>
                          <a:gd name="connsiteY5" fmla="*/ 10884 h 746722"/>
                          <a:gd name="connsiteX6" fmla="*/ 2165131 w 5780690"/>
                          <a:gd name="connsiteY6" fmla="*/ 315684 h 746722"/>
                          <a:gd name="connsiteX7" fmla="*/ 2490952 w 5780690"/>
                          <a:gd name="connsiteY7" fmla="*/ 715077 h 746722"/>
                          <a:gd name="connsiteX8" fmla="*/ 2890345 w 5780690"/>
                          <a:gd name="connsiteY8" fmla="*/ 315684 h 746722"/>
                          <a:gd name="connsiteX9" fmla="*/ 3216166 w 5780690"/>
                          <a:gd name="connsiteY9" fmla="*/ 373 h 746722"/>
                          <a:gd name="connsiteX10" fmla="*/ 3594538 w 5780690"/>
                          <a:gd name="connsiteY10" fmla="*/ 326194 h 746722"/>
                          <a:gd name="connsiteX11" fmla="*/ 3930869 w 5780690"/>
                          <a:gd name="connsiteY11" fmla="*/ 736097 h 746722"/>
                          <a:gd name="connsiteX12" fmla="*/ 4351283 w 5780690"/>
                          <a:gd name="connsiteY12" fmla="*/ 326194 h 746722"/>
                          <a:gd name="connsiteX13" fmla="*/ 4698125 w 5780690"/>
                          <a:gd name="connsiteY13" fmla="*/ 373 h 746722"/>
                          <a:gd name="connsiteX14" fmla="*/ 5034456 w 5780690"/>
                          <a:gd name="connsiteY14" fmla="*/ 389256 h 746722"/>
                          <a:gd name="connsiteX15" fmla="*/ 5412828 w 5780690"/>
                          <a:gd name="connsiteY15" fmla="*/ 725587 h 746722"/>
                          <a:gd name="connsiteX16" fmla="*/ 5780690 w 5780690"/>
                          <a:gd name="connsiteY16" fmla="*/ 347215 h 746722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55228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490952 w 5780690"/>
                          <a:gd name="connsiteY7" fmla="*/ 715077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34456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36331 w 5780690"/>
                          <a:gd name="connsiteY1" fmla="*/ 10884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786759 w 5780690"/>
                          <a:gd name="connsiteY5" fmla="*/ 1088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16166 w 5780690"/>
                          <a:gd name="connsiteY9" fmla="*/ 373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  <a:gd name="connsiteX0" fmla="*/ 0 w 5780690"/>
                          <a:gd name="connsiteY0" fmla="*/ 357725 h 746639"/>
                          <a:gd name="connsiteX1" fmla="*/ 388883 w 5780690"/>
                          <a:gd name="connsiteY1" fmla="*/ 31905 h 746639"/>
                          <a:gd name="connsiteX2" fmla="*/ 735725 w 5780690"/>
                          <a:gd name="connsiteY2" fmla="*/ 336704 h 746639"/>
                          <a:gd name="connsiteX3" fmla="*/ 1082566 w 5780690"/>
                          <a:gd name="connsiteY3" fmla="*/ 746608 h 746639"/>
                          <a:gd name="connsiteX4" fmla="*/ 1439918 w 5780690"/>
                          <a:gd name="connsiteY4" fmla="*/ 315684 h 746639"/>
                          <a:gd name="connsiteX5" fmla="*/ 1818290 w 5780690"/>
                          <a:gd name="connsiteY5" fmla="*/ 374 h 746639"/>
                          <a:gd name="connsiteX6" fmla="*/ 2165131 w 5780690"/>
                          <a:gd name="connsiteY6" fmla="*/ 315684 h 746639"/>
                          <a:gd name="connsiteX7" fmla="*/ 2522483 w 5780690"/>
                          <a:gd name="connsiteY7" fmla="*/ 704566 h 746639"/>
                          <a:gd name="connsiteX8" fmla="*/ 2890345 w 5780690"/>
                          <a:gd name="connsiteY8" fmla="*/ 315684 h 746639"/>
                          <a:gd name="connsiteX9" fmla="*/ 3258208 w 5780690"/>
                          <a:gd name="connsiteY9" fmla="*/ 10884 h 746639"/>
                          <a:gd name="connsiteX10" fmla="*/ 3594538 w 5780690"/>
                          <a:gd name="connsiteY10" fmla="*/ 326194 h 746639"/>
                          <a:gd name="connsiteX11" fmla="*/ 3930869 w 5780690"/>
                          <a:gd name="connsiteY11" fmla="*/ 736097 h 746639"/>
                          <a:gd name="connsiteX12" fmla="*/ 4351283 w 5780690"/>
                          <a:gd name="connsiteY12" fmla="*/ 326194 h 746639"/>
                          <a:gd name="connsiteX13" fmla="*/ 4698125 w 5780690"/>
                          <a:gd name="connsiteY13" fmla="*/ 373 h 746639"/>
                          <a:gd name="connsiteX14" fmla="*/ 5087008 w 5780690"/>
                          <a:gd name="connsiteY14" fmla="*/ 389256 h 746639"/>
                          <a:gd name="connsiteX15" fmla="*/ 5412828 w 5780690"/>
                          <a:gd name="connsiteY15" fmla="*/ 725587 h 746639"/>
                          <a:gd name="connsiteX16" fmla="*/ 5780690 w 5780690"/>
                          <a:gd name="connsiteY16" fmla="*/ 347215 h 746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780690" h="746639">
                            <a:moveTo>
                              <a:pt x="0" y="357725"/>
                            </a:moveTo>
                            <a:cubicBezTo>
                              <a:pt x="106855" y="191311"/>
                              <a:pt x="266262" y="35408"/>
                              <a:pt x="388883" y="31905"/>
                            </a:cubicBezTo>
                            <a:cubicBezTo>
                              <a:pt x="511504" y="28402"/>
                              <a:pt x="620111" y="217587"/>
                              <a:pt x="735725" y="336704"/>
                            </a:cubicBezTo>
                            <a:cubicBezTo>
                              <a:pt x="851339" y="455821"/>
                              <a:pt x="965201" y="750111"/>
                              <a:pt x="1082566" y="746608"/>
                            </a:cubicBezTo>
                            <a:cubicBezTo>
                              <a:pt x="1199931" y="743105"/>
                              <a:pt x="1317297" y="440056"/>
                              <a:pt x="1439918" y="315684"/>
                            </a:cubicBezTo>
                            <a:cubicBezTo>
                              <a:pt x="1562539" y="191312"/>
                              <a:pt x="1697421" y="374"/>
                              <a:pt x="1818290" y="374"/>
                            </a:cubicBezTo>
                            <a:cubicBezTo>
                              <a:pt x="1939159" y="374"/>
                              <a:pt x="2047766" y="198319"/>
                              <a:pt x="2165131" y="315684"/>
                            </a:cubicBezTo>
                            <a:cubicBezTo>
                              <a:pt x="2282496" y="433049"/>
                              <a:pt x="2401614" y="704566"/>
                              <a:pt x="2522483" y="704566"/>
                            </a:cubicBezTo>
                            <a:cubicBezTo>
                              <a:pt x="2643352" y="704566"/>
                              <a:pt x="2767724" y="431298"/>
                              <a:pt x="2890345" y="315684"/>
                            </a:cubicBezTo>
                            <a:cubicBezTo>
                              <a:pt x="3012966" y="200070"/>
                              <a:pt x="3140843" y="9132"/>
                              <a:pt x="3258208" y="10884"/>
                            </a:cubicBezTo>
                            <a:cubicBezTo>
                              <a:pt x="3375573" y="12636"/>
                              <a:pt x="3482428" y="205325"/>
                              <a:pt x="3594538" y="326194"/>
                            </a:cubicBezTo>
                            <a:cubicBezTo>
                              <a:pt x="3706648" y="447063"/>
                              <a:pt x="3804745" y="736097"/>
                              <a:pt x="3930869" y="736097"/>
                            </a:cubicBezTo>
                            <a:cubicBezTo>
                              <a:pt x="4056993" y="736097"/>
                              <a:pt x="4223407" y="448815"/>
                              <a:pt x="4351283" y="326194"/>
                            </a:cubicBezTo>
                            <a:cubicBezTo>
                              <a:pt x="4479159" y="203573"/>
                              <a:pt x="4575504" y="-10137"/>
                              <a:pt x="4698125" y="373"/>
                            </a:cubicBezTo>
                            <a:cubicBezTo>
                              <a:pt x="4820746" y="10883"/>
                              <a:pt x="4967891" y="268387"/>
                              <a:pt x="5087008" y="389256"/>
                            </a:cubicBezTo>
                            <a:cubicBezTo>
                              <a:pt x="5206125" y="510125"/>
                              <a:pt x="5297214" y="732594"/>
                              <a:pt x="5412828" y="725587"/>
                            </a:cubicBezTo>
                            <a:cubicBezTo>
                              <a:pt x="5528442" y="718580"/>
                              <a:pt x="5658945" y="532897"/>
                              <a:pt x="5780690" y="34721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55" name="グループ化 101">
                        <a:extLst>
                          <a:ext uri="{FF2B5EF4-FFF2-40B4-BE49-F238E27FC236}">
                            <a16:creationId xmlns:a16="http://schemas.microsoft.com/office/drawing/2014/main" id="{107014F7-9264-4786-A309-C396049AC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7450" y="3810639"/>
                        <a:ext cx="141461" cy="141461"/>
                        <a:chOff x="7240824" y="2855449"/>
                        <a:chExt cx="141461" cy="141461"/>
                      </a:xfrm>
                    </p:grpSpPr>
                    <p:cxnSp>
                      <p:nvCxnSpPr>
                        <p:cNvPr id="156" name="直線コネクタ 102 8">
                          <a:extLst>
                            <a:ext uri="{FF2B5EF4-FFF2-40B4-BE49-F238E27FC236}">
                              <a16:creationId xmlns:a16="http://schemas.microsoft.com/office/drawing/2014/main" id="{D7DA01A7-834A-4EDB-88B7-298359DE9D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直線コネクタ 103 8">
                          <a:extLst>
                            <a:ext uri="{FF2B5EF4-FFF2-40B4-BE49-F238E27FC236}">
                              <a16:creationId xmlns:a16="http://schemas.microsoft.com/office/drawing/2014/main" id="{E868B415-7400-460C-97C7-29932858C96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直線コネクタ 104 8">
                          <a:extLst>
                            <a:ext uri="{FF2B5EF4-FFF2-40B4-BE49-F238E27FC236}">
                              <a16:creationId xmlns:a16="http://schemas.microsoft.com/office/drawing/2014/main" id="{452931DB-27D0-4D90-ADE2-60D8A87629D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直線コネクタ 105 8">
                          <a:extLst>
                            <a:ext uri="{FF2B5EF4-FFF2-40B4-BE49-F238E27FC236}">
                              <a16:creationId xmlns:a16="http://schemas.microsoft.com/office/drawing/2014/main" id="{2AB627A1-F64E-4BAD-BF08-18BD7CDB817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240824" y="2855449"/>
                          <a:ext cx="141461" cy="141461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53" name="テキスト ボックス 131 12">
                      <a:extLst>
                        <a:ext uri="{FF2B5EF4-FFF2-40B4-BE49-F238E27FC236}">
                          <a16:creationId xmlns:a16="http://schemas.microsoft.com/office/drawing/2014/main" id="{E2B4A196-936C-4735-81CF-8D251C7640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423" y="2038098"/>
                      <a:ext cx="45236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err="1">
                          <a:solidFill>
                            <a:srgbClr val="0070C0"/>
                          </a:solidFill>
                        </a:rPr>
                        <a:t>eB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ED5EC811-BAFB-46A8-9E2B-21A524CF15D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7784" y="2911073"/>
                  <a:ext cx="419048" cy="297143"/>
                </a:xfrm>
                <a:prstGeom prst="rect">
                  <a:avLst/>
                </a:prstGeom>
              </p:spPr>
            </p:pic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30A5B165-5384-4F13-A597-086586DBE88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7935" y="2911073"/>
                  <a:ext cx="424762" cy="297143"/>
                </a:xfrm>
                <a:prstGeom prst="rect">
                  <a:avLst/>
                </a:prstGeom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7363DC5D-720D-4DB4-B747-527A6A61BBB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6162" y="2911073"/>
                  <a:ext cx="426667" cy="297143"/>
                </a:xfrm>
                <a:prstGeom prst="rect">
                  <a:avLst/>
                </a:prstGeom>
              </p:spPr>
            </p:pic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33E7D313-01AA-4EC2-B279-735A824F9163}"/>
                    </a:ext>
                  </a:extLst>
                </p:cNvPr>
                <p:cNvSpPr txBox="1"/>
                <p:nvPr/>
              </p:nvSpPr>
              <p:spPr>
                <a:xfrm>
                  <a:off x="4325150" y="2908040"/>
                  <a:ext cx="87716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/>
                    <a:t>・・・・・・</a:t>
                  </a: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8437DC5-9ECF-48C0-A58E-BCE55E345015}"/>
                  </a:ext>
                </a:extLst>
              </p:cNvPr>
              <p:cNvSpPr txBox="1"/>
              <p:nvPr/>
            </p:nvSpPr>
            <p:spPr>
              <a:xfrm>
                <a:off x="3634004" y="1928536"/>
                <a:ext cx="56278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Technically demanding. </a:t>
                </a:r>
              </a:p>
              <a:p>
                <a:r>
                  <a:rPr kumimoji="1" lang="en-US" altLang="ja-JP" sz="2000" dirty="0"/>
                  <a:t>For example, one needs to perform the Dirac </a:t>
                </a:r>
              </a:p>
              <a:p>
                <a:r>
                  <a:rPr kumimoji="1" lang="en-US" altLang="ja-JP" sz="2000" dirty="0"/>
                  <a:t>trace with an “infinite” number of gamma matrices. 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FC24B9-0CA5-490B-A240-16BFB1978044}"/>
                  </a:ext>
                </a:extLst>
              </p:cNvPr>
              <p:cNvSpPr/>
              <p:nvPr/>
            </p:nvSpPr>
            <p:spPr>
              <a:xfrm>
                <a:off x="3609111" y="3068960"/>
                <a:ext cx="54659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/>
                  <a:t>Peskin</a:t>
                </a:r>
                <a:r>
                  <a:rPr lang="en-US" altLang="ja-JP" dirty="0"/>
                  <a:t> &amp; </a:t>
                </a:r>
                <a:r>
                  <a:rPr lang="en-US" altLang="ja-JP" dirty="0" err="1"/>
                  <a:t>Schoeder</a:t>
                </a:r>
                <a:r>
                  <a:rPr lang="en-US" altLang="ja-JP" dirty="0"/>
                  <a:t> tell us only tr[γ </a:t>
                </a:r>
                <a:r>
                  <a:rPr lang="en-US" altLang="ja-JP" dirty="0" err="1"/>
                  <a:t>γ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γ</a:t>
                </a:r>
                <a:r>
                  <a:rPr lang="en-US" altLang="ja-JP" dirty="0"/>
                  <a:t> γ] or a little more…</a:t>
                </a:r>
                <a:endParaRPr lang="ja-JP" altLang="en-US" dirty="0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52F5B64-11E8-440C-AFB8-45913BBCA733}"/>
                </a:ext>
              </a:extLst>
            </p:cNvPr>
            <p:cNvGrpSpPr/>
            <p:nvPr/>
          </p:nvGrpSpPr>
          <p:grpSpPr>
            <a:xfrm>
              <a:off x="6588224" y="3717032"/>
              <a:ext cx="1357335" cy="630431"/>
              <a:chOff x="334345" y="1474746"/>
              <a:chExt cx="1357335" cy="630431"/>
            </a:xfrm>
          </p:grpSpPr>
          <p:sp>
            <p:nvSpPr>
              <p:cNvPr id="221" name="円/楕円 51 1">
                <a:extLst>
                  <a:ext uri="{FF2B5EF4-FFF2-40B4-BE49-F238E27FC236}">
                    <a16:creationId xmlns:a16="http://schemas.microsoft.com/office/drawing/2014/main" id="{E140CE55-1328-4E6C-82DA-F95D8009B7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 100 1 1 9">
                <a:extLst>
                  <a:ext uri="{FF2B5EF4-FFF2-40B4-BE49-F238E27FC236}">
                    <a16:creationId xmlns:a16="http://schemas.microsoft.com/office/drawing/2014/main" id="{1B40C644-A4F1-4729-8800-DF2F6AAC5492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223" name="フリーフォーム 100 1 1 10">
                <a:extLst>
                  <a:ext uri="{FF2B5EF4-FFF2-40B4-BE49-F238E27FC236}">
                    <a16:creationId xmlns:a16="http://schemas.microsoft.com/office/drawing/2014/main" id="{CFA32DEA-CB87-476C-9951-1923C6C861A1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EA3B86-5E20-463E-9047-5CFC4B8314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01" y="1405726"/>
            <a:ext cx="3064099" cy="2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7EAF705A-E9D4-44EF-A516-61F445E8EF76}"/>
              </a:ext>
            </a:extLst>
          </p:cNvPr>
          <p:cNvSpPr/>
          <p:nvPr/>
        </p:nvSpPr>
        <p:spPr bwMode="auto">
          <a:xfrm>
            <a:off x="4788024" y="1340768"/>
            <a:ext cx="4179058" cy="5351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E17936-BFC9-44C1-8125-2FBDC3D18CF7}"/>
              </a:ext>
            </a:extLst>
          </p:cNvPr>
          <p:cNvSpPr/>
          <p:nvPr/>
        </p:nvSpPr>
        <p:spPr bwMode="auto">
          <a:xfrm>
            <a:off x="179512" y="1340768"/>
            <a:ext cx="4490028" cy="5351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881E10-0D30-4A9D-9CE9-5CC580DF16F7}"/>
              </a:ext>
            </a:extLst>
          </p:cNvPr>
          <p:cNvGrpSpPr/>
          <p:nvPr/>
        </p:nvGrpSpPr>
        <p:grpSpPr>
          <a:xfrm>
            <a:off x="5004833" y="2420888"/>
            <a:ext cx="3885555" cy="2439369"/>
            <a:chOff x="575636" y="825048"/>
            <a:chExt cx="3412143" cy="2142157"/>
          </a:xfrm>
        </p:grpSpPr>
        <p:sp>
          <p:nvSpPr>
            <p:cNvPr id="34" name="上矢印 2">
              <a:extLst>
                <a:ext uri="{FF2B5EF4-FFF2-40B4-BE49-F238E27FC236}">
                  <a16:creationId xmlns:a16="http://schemas.microsoft.com/office/drawing/2014/main" id="{46D1804C-BB11-4FFB-806F-D70367EACE7F}"/>
                </a:ext>
              </a:extLst>
            </p:cNvPr>
            <p:cNvSpPr/>
            <p:nvPr/>
          </p:nvSpPr>
          <p:spPr>
            <a:xfrm>
              <a:off x="575636" y="825048"/>
              <a:ext cx="578120" cy="853453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B</a:t>
              </a:r>
              <a:endParaRPr lang="ja-JP" alt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648E27-4786-4752-A9DD-3E36F0C03CC8}"/>
                </a:ext>
              </a:extLst>
            </p:cNvPr>
            <p:cNvGrpSpPr/>
            <p:nvPr/>
          </p:nvGrpSpPr>
          <p:grpSpPr>
            <a:xfrm>
              <a:off x="732990" y="880459"/>
              <a:ext cx="3254789" cy="2086746"/>
              <a:chOff x="3061895" y="2397403"/>
              <a:chExt cx="5686253" cy="4488089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213048E-F58E-4662-8531-CF34A4916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1287" y="3280300"/>
                <a:ext cx="42568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2A34F33-7CD3-4D71-9AD9-F248C94674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0326" y="3280300"/>
                <a:ext cx="1429392" cy="29235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F25795D-A33A-45DF-927F-EC0B848D27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4542" y="3280300"/>
                <a:ext cx="1429392" cy="29235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F4F9ECE-FD81-4A96-8A70-96986360BC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6111" y="3280300"/>
                <a:ext cx="1429392" cy="29235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87CD62A-7018-4472-A18F-4C5881C47A13}"/>
                  </a:ext>
                </a:extLst>
              </p:cNvPr>
              <p:cNvGrpSpPr/>
              <p:nvPr/>
            </p:nvGrpSpPr>
            <p:grpSpPr>
              <a:xfrm>
                <a:off x="4654651" y="2397403"/>
                <a:ext cx="3482900" cy="2089907"/>
                <a:chOff x="2771800" y="-127393"/>
                <a:chExt cx="3958604" cy="2476273"/>
              </a:xfrm>
            </p:grpSpPr>
            <p:sp>
              <p:nvSpPr>
                <p:cNvPr id="114" name="円柱 123 1">
                  <a:extLst>
                    <a:ext uri="{FF2B5EF4-FFF2-40B4-BE49-F238E27FC236}">
                      <a16:creationId xmlns:a16="http://schemas.microsoft.com/office/drawing/2014/main" id="{461C53E7-1FDF-4959-BD68-7918EA41C48D}"/>
                    </a:ext>
                  </a:extLst>
                </p:cNvPr>
                <p:cNvSpPr/>
                <p:nvPr/>
              </p:nvSpPr>
              <p:spPr>
                <a:xfrm>
                  <a:off x="4035791" y="-127393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5" name="円柱 130 1">
                  <a:extLst>
                    <a:ext uri="{FF2B5EF4-FFF2-40B4-BE49-F238E27FC236}">
                      <a16:creationId xmlns:a16="http://schemas.microsoft.com/office/drawing/2014/main" id="{FB6163F6-436D-44F5-A9F1-8C6E96A36823}"/>
                    </a:ext>
                  </a:extLst>
                </p:cNvPr>
                <p:cNvSpPr/>
                <p:nvPr/>
              </p:nvSpPr>
              <p:spPr>
                <a:xfrm>
                  <a:off x="6563774" y="-127393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6" name="円柱 140 1">
                  <a:extLst>
                    <a:ext uri="{FF2B5EF4-FFF2-40B4-BE49-F238E27FC236}">
                      <a16:creationId xmlns:a16="http://schemas.microsoft.com/office/drawing/2014/main" id="{03F85491-0E8A-4837-868F-C2F0CF3D1004}"/>
                    </a:ext>
                  </a:extLst>
                </p:cNvPr>
                <p:cNvSpPr/>
                <p:nvPr/>
              </p:nvSpPr>
              <p:spPr>
                <a:xfrm>
                  <a:off x="5299782" y="-127393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7" name="円柱 141 1">
                  <a:extLst>
                    <a:ext uri="{FF2B5EF4-FFF2-40B4-BE49-F238E27FC236}">
                      <a16:creationId xmlns:a16="http://schemas.microsoft.com/office/drawing/2014/main" id="{A788AA00-77EC-45F1-B53C-429BA402FA32}"/>
                    </a:ext>
                  </a:extLst>
                </p:cNvPr>
                <p:cNvSpPr/>
                <p:nvPr/>
              </p:nvSpPr>
              <p:spPr>
                <a:xfrm>
                  <a:off x="2771800" y="-127393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54148B3-0D88-41EA-AC7C-90F3B88061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39016" y="3941756"/>
                <a:ext cx="4235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2C56FB-6F85-4037-ADFC-6C2D3A1C35DA}"/>
                  </a:ext>
                </a:extLst>
              </p:cNvPr>
              <p:cNvGrpSpPr/>
              <p:nvPr/>
            </p:nvGrpSpPr>
            <p:grpSpPr>
              <a:xfrm>
                <a:off x="4204129" y="3103044"/>
                <a:ext cx="3482900" cy="2089907"/>
                <a:chOff x="2483768" y="908720"/>
                <a:chExt cx="3958604" cy="2476273"/>
              </a:xfrm>
            </p:grpSpPr>
            <p:sp>
              <p:nvSpPr>
                <p:cNvPr id="110" name="円柱 123 2">
                  <a:extLst>
                    <a:ext uri="{FF2B5EF4-FFF2-40B4-BE49-F238E27FC236}">
                      <a16:creationId xmlns:a16="http://schemas.microsoft.com/office/drawing/2014/main" id="{005CF529-AE07-4B77-B6F1-B6CC8C45552A}"/>
                    </a:ext>
                  </a:extLst>
                </p:cNvPr>
                <p:cNvSpPr/>
                <p:nvPr/>
              </p:nvSpPr>
              <p:spPr>
                <a:xfrm>
                  <a:off x="3747759" y="908720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1" name="円柱 130 2">
                  <a:extLst>
                    <a:ext uri="{FF2B5EF4-FFF2-40B4-BE49-F238E27FC236}">
                      <a16:creationId xmlns:a16="http://schemas.microsoft.com/office/drawing/2014/main" id="{CE49F410-4EF2-4AE4-B652-84248998279C}"/>
                    </a:ext>
                  </a:extLst>
                </p:cNvPr>
                <p:cNvSpPr/>
                <p:nvPr/>
              </p:nvSpPr>
              <p:spPr>
                <a:xfrm>
                  <a:off x="6275742" y="908720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2" name="円柱 140 2">
                  <a:extLst>
                    <a:ext uri="{FF2B5EF4-FFF2-40B4-BE49-F238E27FC236}">
                      <a16:creationId xmlns:a16="http://schemas.microsoft.com/office/drawing/2014/main" id="{DEA34167-871B-48A2-A596-F7CC563ACC33}"/>
                    </a:ext>
                  </a:extLst>
                </p:cNvPr>
                <p:cNvSpPr/>
                <p:nvPr/>
              </p:nvSpPr>
              <p:spPr>
                <a:xfrm>
                  <a:off x="5011750" y="908720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13" name="円柱 141 2">
                  <a:extLst>
                    <a:ext uri="{FF2B5EF4-FFF2-40B4-BE49-F238E27FC236}">
                      <a16:creationId xmlns:a16="http://schemas.microsoft.com/office/drawing/2014/main" id="{72FCAA5B-1F56-406D-96E0-341A73B179C7}"/>
                    </a:ext>
                  </a:extLst>
                </p:cNvPr>
                <p:cNvSpPr/>
                <p:nvPr/>
              </p:nvSpPr>
              <p:spPr>
                <a:xfrm>
                  <a:off x="2483768" y="908720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4EA2BE9-5A81-439C-9396-45795078B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895" y="3280300"/>
                <a:ext cx="1429392" cy="2945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EDF2CEA-9415-45E1-9105-8B68033F41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7122" y="4737383"/>
                <a:ext cx="4217390" cy="2457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B3E04F4-5FB0-402C-8C68-CA92583D9ADD}"/>
                  </a:ext>
                </a:extLst>
              </p:cNvPr>
              <p:cNvGrpSpPr/>
              <p:nvPr/>
            </p:nvGrpSpPr>
            <p:grpSpPr>
              <a:xfrm>
                <a:off x="3897412" y="3832318"/>
                <a:ext cx="3482900" cy="2089907"/>
                <a:chOff x="1960703" y="1672655"/>
                <a:chExt cx="3958604" cy="2476273"/>
              </a:xfrm>
            </p:grpSpPr>
            <p:sp>
              <p:nvSpPr>
                <p:cNvPr id="106" name="円柱 123 3">
                  <a:extLst>
                    <a:ext uri="{FF2B5EF4-FFF2-40B4-BE49-F238E27FC236}">
                      <a16:creationId xmlns:a16="http://schemas.microsoft.com/office/drawing/2014/main" id="{E9F22E71-3CE4-4D5E-9B4F-A0F504734E63}"/>
                    </a:ext>
                  </a:extLst>
                </p:cNvPr>
                <p:cNvSpPr/>
                <p:nvPr/>
              </p:nvSpPr>
              <p:spPr>
                <a:xfrm>
                  <a:off x="3224694" y="1672655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7" name="円柱 130 3">
                  <a:extLst>
                    <a:ext uri="{FF2B5EF4-FFF2-40B4-BE49-F238E27FC236}">
                      <a16:creationId xmlns:a16="http://schemas.microsoft.com/office/drawing/2014/main" id="{DBCE62AE-7412-4986-831E-64076F63B98F}"/>
                    </a:ext>
                  </a:extLst>
                </p:cNvPr>
                <p:cNvSpPr/>
                <p:nvPr/>
              </p:nvSpPr>
              <p:spPr>
                <a:xfrm>
                  <a:off x="5752677" y="1672655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8" name="円柱 140 3">
                  <a:extLst>
                    <a:ext uri="{FF2B5EF4-FFF2-40B4-BE49-F238E27FC236}">
                      <a16:creationId xmlns:a16="http://schemas.microsoft.com/office/drawing/2014/main" id="{C2BCAE3E-63E4-4DA5-A3F3-FEF7903227C2}"/>
                    </a:ext>
                  </a:extLst>
                </p:cNvPr>
                <p:cNvSpPr/>
                <p:nvPr/>
              </p:nvSpPr>
              <p:spPr>
                <a:xfrm>
                  <a:off x="4488685" y="1672655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9" name="円柱 141 3">
                  <a:extLst>
                    <a:ext uri="{FF2B5EF4-FFF2-40B4-BE49-F238E27FC236}">
                      <a16:creationId xmlns:a16="http://schemas.microsoft.com/office/drawing/2014/main" id="{9BFB64EE-79A5-4FDE-A846-9A8F5A6F9877}"/>
                    </a:ext>
                  </a:extLst>
                </p:cNvPr>
                <p:cNvSpPr/>
                <p:nvPr/>
              </p:nvSpPr>
              <p:spPr>
                <a:xfrm>
                  <a:off x="1960703" y="1672655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5668ED8-5922-4393-9898-77A067C4B9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9989" y="5557588"/>
                <a:ext cx="42249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11E0C72-0E0D-49AA-BDA7-42DC8027BE73}"/>
                  </a:ext>
                </a:extLst>
              </p:cNvPr>
              <p:cNvGrpSpPr/>
              <p:nvPr/>
            </p:nvGrpSpPr>
            <p:grpSpPr>
              <a:xfrm>
                <a:off x="3537372" y="4795585"/>
                <a:ext cx="3482900" cy="2089907"/>
                <a:chOff x="1420117" y="2670139"/>
                <a:chExt cx="3958604" cy="2476273"/>
              </a:xfrm>
            </p:grpSpPr>
            <p:sp>
              <p:nvSpPr>
                <p:cNvPr id="102" name="円柱 123 4">
                  <a:extLst>
                    <a:ext uri="{FF2B5EF4-FFF2-40B4-BE49-F238E27FC236}">
                      <a16:creationId xmlns:a16="http://schemas.microsoft.com/office/drawing/2014/main" id="{48B09552-93F2-4842-B615-BC70EF44499C}"/>
                    </a:ext>
                  </a:extLst>
                </p:cNvPr>
                <p:cNvSpPr/>
                <p:nvPr/>
              </p:nvSpPr>
              <p:spPr>
                <a:xfrm>
                  <a:off x="2684108" y="2670139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3" name="円柱 130 4">
                  <a:extLst>
                    <a:ext uri="{FF2B5EF4-FFF2-40B4-BE49-F238E27FC236}">
                      <a16:creationId xmlns:a16="http://schemas.microsoft.com/office/drawing/2014/main" id="{DB4C99FD-2DF3-4156-B969-6FEDF7747788}"/>
                    </a:ext>
                  </a:extLst>
                </p:cNvPr>
                <p:cNvSpPr/>
                <p:nvPr/>
              </p:nvSpPr>
              <p:spPr>
                <a:xfrm>
                  <a:off x="5212091" y="2670139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4" name="円柱 140 4">
                  <a:extLst>
                    <a:ext uri="{FF2B5EF4-FFF2-40B4-BE49-F238E27FC236}">
                      <a16:creationId xmlns:a16="http://schemas.microsoft.com/office/drawing/2014/main" id="{1A9BB75D-D868-4980-BF83-5ED99EDF19C0}"/>
                    </a:ext>
                  </a:extLst>
                </p:cNvPr>
                <p:cNvSpPr/>
                <p:nvPr/>
              </p:nvSpPr>
              <p:spPr>
                <a:xfrm>
                  <a:off x="3948099" y="2670139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5" name="円柱 141 4">
                  <a:extLst>
                    <a:ext uri="{FF2B5EF4-FFF2-40B4-BE49-F238E27FC236}">
                      <a16:creationId xmlns:a16="http://schemas.microsoft.com/office/drawing/2014/main" id="{E168BE89-3A0F-4BB6-BECF-CC79BC2C661F}"/>
                    </a:ext>
                  </a:extLst>
                </p:cNvPr>
                <p:cNvSpPr/>
                <p:nvPr/>
              </p:nvSpPr>
              <p:spPr>
                <a:xfrm>
                  <a:off x="1420117" y="2670139"/>
                  <a:ext cx="166630" cy="2476273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6AB79C-F46D-4CDD-B6C0-4F53F197E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18756" y="3280300"/>
                <a:ext cx="1429392" cy="2923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E4CD8E6-8DF9-463E-B338-AA11ECA7C8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1895" y="6187951"/>
                <a:ext cx="42568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D9D74A6-D036-4D85-A00B-DAD539198333}"/>
                  </a:ext>
                </a:extLst>
              </p:cNvPr>
              <p:cNvGrpSpPr/>
              <p:nvPr/>
            </p:nvGrpSpPr>
            <p:grpSpPr>
              <a:xfrm>
                <a:off x="4427984" y="3385873"/>
                <a:ext cx="4086260" cy="349764"/>
                <a:chOff x="4399124" y="3385873"/>
                <a:chExt cx="4086260" cy="349764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8AB3AE0-D952-4E49-9DA2-15863A5BAB49}"/>
                    </a:ext>
                  </a:extLst>
                </p:cNvPr>
                <p:cNvGrpSpPr/>
                <p:nvPr/>
              </p:nvGrpSpPr>
              <p:grpSpPr>
                <a:xfrm>
                  <a:off x="4399124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100" name="Arc 99">
                    <a:extLst>
                      <a:ext uri="{FF2B5EF4-FFF2-40B4-BE49-F238E27FC236}">
                        <a16:creationId xmlns:a16="http://schemas.microsoft.com/office/drawing/2014/main" id="{52394955-48A3-4345-9595-882570361DBF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101" name="Arc 100">
                    <a:extLst>
                      <a:ext uri="{FF2B5EF4-FFF2-40B4-BE49-F238E27FC236}">
                        <a16:creationId xmlns:a16="http://schemas.microsoft.com/office/drawing/2014/main" id="{7405CE5C-1095-496C-B840-0E3FFA192B42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5F373AAC-1394-4EB9-9E6E-2625253FC345}"/>
                    </a:ext>
                  </a:extLst>
                </p:cNvPr>
                <p:cNvGrpSpPr/>
                <p:nvPr/>
              </p:nvGrpSpPr>
              <p:grpSpPr>
                <a:xfrm>
                  <a:off x="5480453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98" name="Arc 97">
                    <a:extLst>
                      <a:ext uri="{FF2B5EF4-FFF2-40B4-BE49-F238E27FC236}">
                        <a16:creationId xmlns:a16="http://schemas.microsoft.com/office/drawing/2014/main" id="{7AE72F63-32EA-4F5F-8488-9C8B2E4A3475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0F443C0-53FB-49BF-966A-A04FC73D24FB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E1B303F0-3113-4A0F-989A-5C6523967AE5}"/>
                    </a:ext>
                  </a:extLst>
                </p:cNvPr>
                <p:cNvGrpSpPr/>
                <p:nvPr/>
              </p:nvGrpSpPr>
              <p:grpSpPr>
                <a:xfrm>
                  <a:off x="6561782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96" name="Arc 95">
                    <a:extLst>
                      <a:ext uri="{FF2B5EF4-FFF2-40B4-BE49-F238E27FC236}">
                        <a16:creationId xmlns:a16="http://schemas.microsoft.com/office/drawing/2014/main" id="{46F31DD5-2712-4F6E-8E92-9BF3AEB0CF73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4EC25F1B-B6FF-421D-B065-1FC38F6720E4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C555BB88-81BC-4AA1-AD1E-7741C94E2FCA}"/>
                    </a:ext>
                  </a:extLst>
                </p:cNvPr>
                <p:cNvGrpSpPr/>
                <p:nvPr/>
              </p:nvGrpSpPr>
              <p:grpSpPr>
                <a:xfrm>
                  <a:off x="7643111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94" name="Arc 93">
                    <a:extLst>
                      <a:ext uri="{FF2B5EF4-FFF2-40B4-BE49-F238E27FC236}">
                        <a16:creationId xmlns:a16="http://schemas.microsoft.com/office/drawing/2014/main" id="{80167F21-426E-49EB-94C8-3A97990E4CBE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95" name="Arc 94">
                    <a:extLst>
                      <a:ext uri="{FF2B5EF4-FFF2-40B4-BE49-F238E27FC236}">
                        <a16:creationId xmlns:a16="http://schemas.microsoft.com/office/drawing/2014/main" id="{17BEFE0A-C0AF-4163-87D7-621CF94D81B0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4D00913-5825-439A-B43D-86EE86F967BB}"/>
                  </a:ext>
                </a:extLst>
              </p:cNvPr>
              <p:cNvGrpSpPr/>
              <p:nvPr/>
            </p:nvGrpSpPr>
            <p:grpSpPr>
              <a:xfrm>
                <a:off x="3635896" y="4951444"/>
                <a:ext cx="4086260" cy="349764"/>
                <a:chOff x="4399124" y="3385873"/>
                <a:chExt cx="4086260" cy="349764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873A5FD8-E2F2-43C4-9066-05DF7B5736C2}"/>
                    </a:ext>
                  </a:extLst>
                </p:cNvPr>
                <p:cNvGrpSpPr/>
                <p:nvPr/>
              </p:nvGrpSpPr>
              <p:grpSpPr>
                <a:xfrm>
                  <a:off x="4399124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88" name="Arc 87">
                    <a:extLst>
                      <a:ext uri="{FF2B5EF4-FFF2-40B4-BE49-F238E27FC236}">
                        <a16:creationId xmlns:a16="http://schemas.microsoft.com/office/drawing/2014/main" id="{5690C98A-6C58-4765-8861-F13405E0DBB8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89" name="Arc 88">
                    <a:extLst>
                      <a:ext uri="{FF2B5EF4-FFF2-40B4-BE49-F238E27FC236}">
                        <a16:creationId xmlns:a16="http://schemas.microsoft.com/office/drawing/2014/main" id="{56531D8D-C4AB-45F1-B521-71B85F49C888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793A11C-68EB-439D-B077-CFDBC2C50D16}"/>
                    </a:ext>
                  </a:extLst>
                </p:cNvPr>
                <p:cNvGrpSpPr/>
                <p:nvPr/>
              </p:nvGrpSpPr>
              <p:grpSpPr>
                <a:xfrm>
                  <a:off x="5480453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86" name="Arc 85">
                    <a:extLst>
                      <a:ext uri="{FF2B5EF4-FFF2-40B4-BE49-F238E27FC236}">
                        <a16:creationId xmlns:a16="http://schemas.microsoft.com/office/drawing/2014/main" id="{FE520D3A-A9F5-47B0-BC6B-2A5EEC87C71A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87" name="Arc 86">
                    <a:extLst>
                      <a:ext uri="{FF2B5EF4-FFF2-40B4-BE49-F238E27FC236}">
                        <a16:creationId xmlns:a16="http://schemas.microsoft.com/office/drawing/2014/main" id="{D6900877-3231-4325-BA2A-A74908167C2C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B1F5DB6-1F30-4EDB-A4E7-2D9EA4487970}"/>
                    </a:ext>
                  </a:extLst>
                </p:cNvPr>
                <p:cNvGrpSpPr/>
                <p:nvPr/>
              </p:nvGrpSpPr>
              <p:grpSpPr>
                <a:xfrm>
                  <a:off x="6561782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77CD71BB-1422-4018-8599-9D2C64C9822F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85" name="Arc 84">
                    <a:extLst>
                      <a:ext uri="{FF2B5EF4-FFF2-40B4-BE49-F238E27FC236}">
                        <a16:creationId xmlns:a16="http://schemas.microsoft.com/office/drawing/2014/main" id="{573A7E41-0FCD-46E2-9194-1444F1A18E3B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1E198313-128E-40CB-BB65-F0DAC64D28A0}"/>
                    </a:ext>
                  </a:extLst>
                </p:cNvPr>
                <p:cNvGrpSpPr/>
                <p:nvPr/>
              </p:nvGrpSpPr>
              <p:grpSpPr>
                <a:xfrm>
                  <a:off x="7643111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82" name="Arc 81">
                    <a:extLst>
                      <a:ext uri="{FF2B5EF4-FFF2-40B4-BE49-F238E27FC236}">
                        <a16:creationId xmlns:a16="http://schemas.microsoft.com/office/drawing/2014/main" id="{F637710E-9FA0-4D27-9C61-BEC49267FEB3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83" name="Arc 82">
                    <a:extLst>
                      <a:ext uri="{FF2B5EF4-FFF2-40B4-BE49-F238E27FC236}">
                        <a16:creationId xmlns:a16="http://schemas.microsoft.com/office/drawing/2014/main" id="{17939706-A7CC-4AD6-91DD-3A36F29F79B4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D2347AF-8289-40D3-B5DC-005E70656FC8}"/>
                  </a:ext>
                </a:extLst>
              </p:cNvPr>
              <p:cNvGrpSpPr/>
              <p:nvPr/>
            </p:nvGrpSpPr>
            <p:grpSpPr>
              <a:xfrm>
                <a:off x="3995936" y="4159356"/>
                <a:ext cx="4086260" cy="349764"/>
                <a:chOff x="4399124" y="3385873"/>
                <a:chExt cx="4086260" cy="349764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758FF39-376A-41CA-BC86-20AA9B407D30}"/>
                    </a:ext>
                  </a:extLst>
                </p:cNvPr>
                <p:cNvGrpSpPr/>
                <p:nvPr/>
              </p:nvGrpSpPr>
              <p:grpSpPr>
                <a:xfrm>
                  <a:off x="4399124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76" name="Arc 75">
                    <a:extLst>
                      <a:ext uri="{FF2B5EF4-FFF2-40B4-BE49-F238E27FC236}">
                        <a16:creationId xmlns:a16="http://schemas.microsoft.com/office/drawing/2014/main" id="{00CE9062-0565-4E34-AE1F-96F8173DE6ED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77" name="Arc 76">
                    <a:extLst>
                      <a:ext uri="{FF2B5EF4-FFF2-40B4-BE49-F238E27FC236}">
                        <a16:creationId xmlns:a16="http://schemas.microsoft.com/office/drawing/2014/main" id="{8C83F4CF-C67A-4E9A-96B8-6BC78EFC6271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1A14B7B7-BA7E-4494-BF97-760D60389888}"/>
                    </a:ext>
                  </a:extLst>
                </p:cNvPr>
                <p:cNvGrpSpPr/>
                <p:nvPr/>
              </p:nvGrpSpPr>
              <p:grpSpPr>
                <a:xfrm>
                  <a:off x="5480453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74" name="Arc 73">
                    <a:extLst>
                      <a:ext uri="{FF2B5EF4-FFF2-40B4-BE49-F238E27FC236}">
                        <a16:creationId xmlns:a16="http://schemas.microsoft.com/office/drawing/2014/main" id="{B826B7AD-FB66-4276-A10F-87B8E6391199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75" name="Arc 74">
                    <a:extLst>
                      <a:ext uri="{FF2B5EF4-FFF2-40B4-BE49-F238E27FC236}">
                        <a16:creationId xmlns:a16="http://schemas.microsoft.com/office/drawing/2014/main" id="{F98BE122-31AD-4E6E-AF44-FAC6DBDE3120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AAA6811-9E8B-458A-9EE7-324BED44D048}"/>
                    </a:ext>
                  </a:extLst>
                </p:cNvPr>
                <p:cNvGrpSpPr/>
                <p:nvPr/>
              </p:nvGrpSpPr>
              <p:grpSpPr>
                <a:xfrm>
                  <a:off x="6561782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6C7D5DAD-92C7-4824-9461-A3B58CD486EA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73" name="Arc 72">
                    <a:extLst>
                      <a:ext uri="{FF2B5EF4-FFF2-40B4-BE49-F238E27FC236}">
                        <a16:creationId xmlns:a16="http://schemas.microsoft.com/office/drawing/2014/main" id="{0975370A-EF2A-4B90-A565-929358358285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6AF7786-937D-4783-ACF1-1D4104164028}"/>
                    </a:ext>
                  </a:extLst>
                </p:cNvPr>
                <p:cNvGrpSpPr/>
                <p:nvPr/>
              </p:nvGrpSpPr>
              <p:grpSpPr>
                <a:xfrm>
                  <a:off x="7643111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70" name="Arc 69">
                    <a:extLst>
                      <a:ext uri="{FF2B5EF4-FFF2-40B4-BE49-F238E27FC236}">
                        <a16:creationId xmlns:a16="http://schemas.microsoft.com/office/drawing/2014/main" id="{D2923E3E-A609-4819-AEE6-F4FF14C99A23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71" name="Arc 70">
                    <a:extLst>
                      <a:ext uri="{FF2B5EF4-FFF2-40B4-BE49-F238E27FC236}">
                        <a16:creationId xmlns:a16="http://schemas.microsoft.com/office/drawing/2014/main" id="{55FC0498-52DD-478D-953A-D97E25CC0E8D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9ACA511-FC92-4F2B-97A1-5C0FB3F97DB6}"/>
                  </a:ext>
                </a:extLst>
              </p:cNvPr>
              <p:cNvGrpSpPr/>
              <p:nvPr/>
            </p:nvGrpSpPr>
            <p:grpSpPr>
              <a:xfrm>
                <a:off x="3314836" y="5658799"/>
                <a:ext cx="4086260" cy="349764"/>
                <a:chOff x="4399124" y="3385873"/>
                <a:chExt cx="4086260" cy="349764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9DCE3C8-4A80-42B1-A945-0BC097FEBC1F}"/>
                    </a:ext>
                  </a:extLst>
                </p:cNvPr>
                <p:cNvGrpSpPr/>
                <p:nvPr/>
              </p:nvGrpSpPr>
              <p:grpSpPr>
                <a:xfrm>
                  <a:off x="4399124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64" name="Arc 63">
                    <a:extLst>
                      <a:ext uri="{FF2B5EF4-FFF2-40B4-BE49-F238E27FC236}">
                        <a16:creationId xmlns:a16="http://schemas.microsoft.com/office/drawing/2014/main" id="{93148259-2E3C-4DE1-88D6-501E378F2510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65" name="Arc 64">
                    <a:extLst>
                      <a:ext uri="{FF2B5EF4-FFF2-40B4-BE49-F238E27FC236}">
                        <a16:creationId xmlns:a16="http://schemas.microsoft.com/office/drawing/2014/main" id="{9C613E94-E0C6-43BD-904F-8975995B8182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F977A48-2861-4828-9C07-D21CABCD299F}"/>
                    </a:ext>
                  </a:extLst>
                </p:cNvPr>
                <p:cNvGrpSpPr/>
                <p:nvPr/>
              </p:nvGrpSpPr>
              <p:grpSpPr>
                <a:xfrm>
                  <a:off x="5480453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62" name="Arc 61">
                    <a:extLst>
                      <a:ext uri="{FF2B5EF4-FFF2-40B4-BE49-F238E27FC236}">
                        <a16:creationId xmlns:a16="http://schemas.microsoft.com/office/drawing/2014/main" id="{771A5EF9-2C55-4B5B-9444-770EA818D547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63" name="Arc 62">
                    <a:extLst>
                      <a:ext uri="{FF2B5EF4-FFF2-40B4-BE49-F238E27FC236}">
                        <a16:creationId xmlns:a16="http://schemas.microsoft.com/office/drawing/2014/main" id="{70A838E3-E47C-46AA-9AD7-0C937E7463FE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67B8D87-CC44-46B7-B718-B6747B85CAED}"/>
                    </a:ext>
                  </a:extLst>
                </p:cNvPr>
                <p:cNvGrpSpPr/>
                <p:nvPr/>
              </p:nvGrpSpPr>
              <p:grpSpPr>
                <a:xfrm>
                  <a:off x="6561782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E359C678-6103-46FF-8E23-E3CDFFEBF359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0B4191ED-0B63-4CEF-8D4B-F75D33FF25CB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B91A8E8D-9BFF-4DB9-8F2A-6F6000842B59}"/>
                    </a:ext>
                  </a:extLst>
                </p:cNvPr>
                <p:cNvGrpSpPr/>
                <p:nvPr/>
              </p:nvGrpSpPr>
              <p:grpSpPr>
                <a:xfrm>
                  <a:off x="7643111" y="3385873"/>
                  <a:ext cx="842273" cy="349764"/>
                  <a:chOff x="107504" y="3730129"/>
                  <a:chExt cx="2448272" cy="812937"/>
                </a:xfrm>
              </p:grpSpPr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98BAA9C4-0C10-49C5-8088-1E024F880467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0129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F2A89662-E3A5-4368-9987-F7CB7CFF78C0}"/>
                      </a:ext>
                    </a:extLst>
                  </p:cNvPr>
                  <p:cNvSpPr/>
                  <p:nvPr/>
                </p:nvSpPr>
                <p:spPr>
                  <a:xfrm>
                    <a:off x="107504" y="3731861"/>
                    <a:ext cx="2448272" cy="811205"/>
                  </a:xfrm>
                  <a:prstGeom prst="arc">
                    <a:avLst>
                      <a:gd name="adj1" fmla="val 9199856"/>
                      <a:gd name="adj2" fmla="val 17810312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013"/>
                  </a:p>
                </p:txBody>
              </p:sp>
            </p:grpSp>
          </p:grpSp>
        </p:grp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620B0EB-50D6-43C5-B1EC-F3026B9260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72" y="5956571"/>
            <a:ext cx="3581368" cy="352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918BD-18A4-471E-8752-D2CA21D950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6" y="6031873"/>
            <a:ext cx="4287744" cy="493471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019360-7F0A-4A0D-8F6A-6E819974F631}"/>
              </a:ext>
            </a:extLst>
          </p:cNvPr>
          <p:cNvGrpSpPr/>
          <p:nvPr/>
        </p:nvGrpSpPr>
        <p:grpSpPr>
          <a:xfrm>
            <a:off x="2771800" y="1983398"/>
            <a:ext cx="1450430" cy="2535850"/>
            <a:chOff x="348168" y="1772816"/>
            <a:chExt cx="2448272" cy="428041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B1B0794-DA4D-47A5-A69F-8B9ED00D0BED}"/>
                </a:ext>
              </a:extLst>
            </p:cNvPr>
            <p:cNvGrpSpPr/>
            <p:nvPr/>
          </p:nvGrpSpPr>
          <p:grpSpPr>
            <a:xfrm>
              <a:off x="348168" y="2211583"/>
              <a:ext cx="701690" cy="1080120"/>
              <a:chOff x="269910" y="2077126"/>
              <a:chExt cx="701690" cy="1080120"/>
            </a:xfrm>
          </p:grpSpPr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7DC05034-3C49-40AC-BC94-D9063E38FE48}"/>
                  </a:ext>
                </a:extLst>
              </p:cNvPr>
              <p:cNvCxnSpPr/>
              <p:nvPr/>
            </p:nvCxnSpPr>
            <p:spPr>
              <a:xfrm flipV="1">
                <a:off x="971600" y="2077126"/>
                <a:ext cx="0" cy="1080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B0FB89D3-D32A-4CDC-9BD4-0B3C746A9D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10" y="2614140"/>
                <a:ext cx="490006" cy="340733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8586769-2558-4296-BAB9-8D3FFF539CC6}"/>
                </a:ext>
              </a:extLst>
            </p:cNvPr>
            <p:cNvGrpSpPr/>
            <p:nvPr/>
          </p:nvGrpSpPr>
          <p:grpSpPr>
            <a:xfrm>
              <a:off x="348168" y="1772816"/>
              <a:ext cx="2448272" cy="4280417"/>
              <a:chOff x="348168" y="1772816"/>
              <a:chExt cx="2448272" cy="428041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02829140-25CF-423D-9BAF-DBEFAB0292C2}"/>
                  </a:ext>
                </a:extLst>
              </p:cNvPr>
              <p:cNvGrpSpPr/>
              <p:nvPr/>
            </p:nvGrpSpPr>
            <p:grpSpPr>
              <a:xfrm>
                <a:off x="348168" y="1772816"/>
                <a:ext cx="2448272" cy="4280417"/>
                <a:chOff x="348168" y="1772816"/>
                <a:chExt cx="2448272" cy="4280417"/>
              </a:xfrm>
            </p:grpSpPr>
            <p:sp>
              <p:nvSpPr>
                <p:cNvPr id="129" name="円柱 134">
                  <a:extLst>
                    <a:ext uri="{FF2B5EF4-FFF2-40B4-BE49-F238E27FC236}">
                      <a16:creationId xmlns:a16="http://schemas.microsoft.com/office/drawing/2014/main" id="{C25D86F9-B891-4808-B626-AAB75C7A5EBB}"/>
                    </a:ext>
                  </a:extLst>
                </p:cNvPr>
                <p:cNvSpPr/>
                <p:nvPr/>
              </p:nvSpPr>
              <p:spPr>
                <a:xfrm>
                  <a:off x="1428288" y="1772816"/>
                  <a:ext cx="288032" cy="4280417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7D53115-3414-4BB3-B9DE-AF3D6F3D04E5}"/>
                    </a:ext>
                  </a:extLst>
                </p:cNvPr>
                <p:cNvGrpSpPr/>
                <p:nvPr/>
              </p:nvGrpSpPr>
              <p:grpSpPr>
                <a:xfrm>
                  <a:off x="348168" y="3571284"/>
                  <a:ext cx="2448272" cy="812937"/>
                  <a:chOff x="348168" y="3571284"/>
                  <a:chExt cx="2448272" cy="812937"/>
                </a:xfrm>
              </p:grpSpPr>
              <p:sp>
                <p:nvSpPr>
                  <p:cNvPr id="131" name="Arc 130">
                    <a:extLst>
                      <a:ext uri="{FF2B5EF4-FFF2-40B4-BE49-F238E27FC236}">
                        <a16:creationId xmlns:a16="http://schemas.microsoft.com/office/drawing/2014/main" id="{E6E84B74-D97A-4A6D-B5AB-EF120F6A23EF}"/>
                      </a:ext>
                    </a:extLst>
                  </p:cNvPr>
                  <p:cNvSpPr/>
                  <p:nvPr/>
                </p:nvSpPr>
                <p:spPr>
                  <a:xfrm>
                    <a:off x="348168" y="3573016"/>
                    <a:ext cx="2448272" cy="811205"/>
                  </a:xfrm>
                  <a:prstGeom prst="arc">
                    <a:avLst>
                      <a:gd name="adj1" fmla="val 9199856"/>
                      <a:gd name="adj2" fmla="val 15043970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FD81DDD3-4A68-4D29-BEEF-69682B078AA4}"/>
                      </a:ext>
                    </a:extLst>
                  </p:cNvPr>
                  <p:cNvSpPr/>
                  <p:nvPr/>
                </p:nvSpPr>
                <p:spPr>
                  <a:xfrm>
                    <a:off x="348168" y="3571284"/>
                    <a:ext cx="2448272" cy="811205"/>
                  </a:xfrm>
                  <a:prstGeom prst="arc">
                    <a:avLst>
                      <a:gd name="adj1" fmla="val 17439965"/>
                      <a:gd name="adj2" fmla="val 8757765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0032B48-3039-4998-AC85-16CCA093CAF9}"/>
                  </a:ext>
                </a:extLst>
              </p:cNvPr>
              <p:cNvGrpSpPr/>
              <p:nvPr/>
            </p:nvGrpSpPr>
            <p:grpSpPr>
              <a:xfrm>
                <a:off x="746105" y="3986203"/>
                <a:ext cx="255032" cy="487243"/>
                <a:chOff x="746105" y="3986203"/>
                <a:chExt cx="255032" cy="487243"/>
              </a:xfrm>
            </p:grpSpPr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A0F9FDA0-39D2-4C7D-B725-B67BCFEDD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620" y="4360541"/>
                  <a:ext cx="885" cy="112905"/>
                </a:xfrm>
                <a:prstGeom prst="straightConnector1">
                  <a:avLst/>
                </a:prstGeom>
                <a:solidFill>
                  <a:srgbClr val="00B0F0"/>
                </a:solidFill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B97E8588-2402-46B1-A66E-2F7ABA230225}"/>
                    </a:ext>
                  </a:extLst>
                </p:cNvPr>
                <p:cNvSpPr/>
                <p:nvPr/>
              </p:nvSpPr>
              <p:spPr>
                <a:xfrm rot="16200000">
                  <a:off x="746105" y="4175714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3C244D08-FDC3-4D22-B9CC-B6F99D241D0E}"/>
                    </a:ext>
                  </a:extLst>
                </p:cNvPr>
                <p:cNvCxnSpPr>
                  <a:cxnSpLocks/>
                  <a:stCxn id="127" idx="6"/>
                </p:cNvCxnSpPr>
                <p:nvPr/>
              </p:nvCxnSpPr>
              <p:spPr>
                <a:xfrm flipH="1" flipV="1">
                  <a:off x="873620" y="3986203"/>
                  <a:ext cx="2" cy="189512"/>
                </a:xfrm>
                <a:prstGeom prst="straightConnector1">
                  <a:avLst/>
                </a:prstGeom>
                <a:solidFill>
                  <a:srgbClr val="00B0F0"/>
                </a:solidFill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6CECF5E7-5921-44D8-9D39-8E68E8220099}"/>
              </a:ext>
            </a:extLst>
          </p:cNvPr>
          <p:cNvSpPr txBox="1"/>
          <p:nvPr/>
        </p:nvSpPr>
        <p:spPr>
          <a:xfrm>
            <a:off x="207752" y="4698217"/>
            <a:ext cx="439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No effects on the longitudinal motion</a:t>
            </a:r>
            <a:endParaRPr lang="ja-JP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0070C0"/>
                </a:solidFill>
              </a:rPr>
              <a:t>Cyclotron motion </a:t>
            </a:r>
            <a:r>
              <a:rPr lang="ja-JP" altLang="en-US" dirty="0">
                <a:solidFill>
                  <a:srgbClr val="0070C0"/>
                </a:solidFill>
              </a:rPr>
              <a:t>～</a:t>
            </a:r>
            <a:r>
              <a:rPr lang="en-US" altLang="ja-JP" dirty="0">
                <a:solidFill>
                  <a:srgbClr val="0070C0"/>
                </a:solidFill>
              </a:rPr>
              <a:t> Harmonic oscillation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Spin polarization (Zeeman effect)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A6FF06C-DE34-471C-B250-0A2BC79CAD80}"/>
              </a:ext>
            </a:extLst>
          </p:cNvPr>
          <p:cNvSpPr txBox="1"/>
          <p:nvPr/>
        </p:nvSpPr>
        <p:spPr>
          <a:xfrm>
            <a:off x="5321175" y="5100914"/>
            <a:ext cx="373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No energetically favored position. </a:t>
            </a:r>
          </a:p>
          <a:p>
            <a:r>
              <a:rPr lang="en-US" altLang="ja-JP" sz="1600" dirty="0">
                <a:sym typeface="Wingdings" panose="05000000000000000000" pitchFamily="2" charset="2"/>
              </a:rPr>
              <a:t> Degeneracy</a:t>
            </a:r>
            <a:endParaRPr lang="ja-JP" altLang="en-US" sz="16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1A7A257-E380-44B7-AE16-5B8D1932D9A9}"/>
              </a:ext>
            </a:extLst>
          </p:cNvPr>
          <p:cNvSpPr txBox="1"/>
          <p:nvPr/>
        </p:nvSpPr>
        <p:spPr>
          <a:xfrm>
            <a:off x="251299" y="1615657"/>
            <a:ext cx="230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Landau quantization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DD70A-3E02-4F83-BEB1-D46F624EF40C}"/>
              </a:ext>
            </a:extLst>
          </p:cNvPr>
          <p:cNvSpPr txBox="1"/>
          <p:nvPr/>
        </p:nvSpPr>
        <p:spPr>
          <a:xfrm>
            <a:off x="1767044" y="188640"/>
            <a:ext cx="5613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Fermion spectrum in a </a:t>
            </a:r>
            <a:r>
              <a:rPr lang="en-US" altLang="ja-JP" sz="2800" dirty="0">
                <a:solidFill>
                  <a:srgbClr val="00B0F0"/>
                </a:solidFill>
              </a:rPr>
              <a:t>magnetic field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4BAFE-5919-4795-A39B-43DE973BCFD2}"/>
              </a:ext>
            </a:extLst>
          </p:cNvPr>
          <p:cNvSpPr txBox="1"/>
          <p:nvPr/>
        </p:nvSpPr>
        <p:spPr>
          <a:xfrm>
            <a:off x="956066" y="827420"/>
            <a:ext cx="728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Remember the </a:t>
            </a:r>
            <a:r>
              <a:rPr lang="en-US" altLang="ja-JP" dirty="0"/>
              <a:t>lesson: </a:t>
            </a:r>
            <a:r>
              <a:rPr kumimoji="1" lang="en-US" altLang="ja-JP" dirty="0"/>
              <a:t>Photon spectrum depends on the fermion spectrum.</a:t>
            </a:r>
            <a:endParaRPr kumimoji="1" lang="ja-JP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BD943-7FF0-4DD7-AAAB-163789158460}"/>
              </a:ext>
            </a:extLst>
          </p:cNvPr>
          <p:cNvSpPr txBox="1"/>
          <p:nvPr/>
        </p:nvSpPr>
        <p:spPr>
          <a:xfrm>
            <a:off x="611560" y="2617204"/>
            <a:ext cx="220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One-particle motion</a:t>
            </a:r>
            <a:endParaRPr kumimoji="1" lang="ja-JP" alt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EF9F37E-B227-4B60-956E-E9C1DC14E8D2}"/>
              </a:ext>
            </a:extLst>
          </p:cNvPr>
          <p:cNvSpPr txBox="1"/>
          <p:nvPr/>
        </p:nvSpPr>
        <p:spPr>
          <a:xfrm>
            <a:off x="5049699" y="1653042"/>
            <a:ext cx="220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Landau degeneracy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54310-B4AD-4983-AD43-3CC2A7519AB9}"/>
              </a:ext>
            </a:extLst>
          </p:cNvPr>
          <p:cNvSpPr txBox="1"/>
          <p:nvPr/>
        </p:nvSpPr>
        <p:spPr>
          <a:xfrm>
            <a:off x="305434" y="5685689"/>
            <a:ext cx="17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 spectrum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9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C4B3857-1D48-4060-B18E-0ECAE4E7D640}"/>
              </a:ext>
            </a:extLst>
          </p:cNvPr>
          <p:cNvSpPr/>
          <p:nvPr/>
        </p:nvSpPr>
        <p:spPr bwMode="auto">
          <a:xfrm>
            <a:off x="376726" y="2411993"/>
            <a:ext cx="8371738" cy="1809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49" y="4469262"/>
            <a:ext cx="3664090" cy="22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758477" y="-3180"/>
            <a:ext cx="5712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Fermion pair spectrum in the imaginary part</a:t>
            </a:r>
          </a:p>
          <a:p>
            <a:r>
              <a:rPr lang="en-US" altLang="ja-JP" sz="2400" dirty="0">
                <a:solidFill>
                  <a:srgbClr val="00B0F0"/>
                </a:solidFill>
              </a:rPr>
              <a:t>--- Thresholds at the Landau levels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2373" y="250939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Polarization tensor acquires an imaginary part </a:t>
            </a:r>
            <a:r>
              <a:rPr lang="en-US" altLang="ja-JP" dirty="0"/>
              <a:t>when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15" name="図 14" descr="\begin{document}&#10;\begin{align*}&#10;4ac-b^2 \leq 0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40" y="2545765"/>
            <a:ext cx="1881559" cy="359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A001C0-DEAF-4F4B-9981-16614FB995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79399"/>
            <a:ext cx="2523525" cy="5287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5E4004-C086-4A7B-A847-37985A8CED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333886"/>
            <a:ext cx="3190361" cy="3693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B89783D-FB43-43BE-B2FE-AA8000EA5989}"/>
              </a:ext>
            </a:extLst>
          </p:cNvPr>
          <p:cNvSpPr txBox="1"/>
          <p:nvPr/>
        </p:nvSpPr>
        <p:spPr>
          <a:xfrm>
            <a:off x="1584399" y="3789041"/>
            <a:ext cx="537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The integers are identified with the Landau levels.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C71F3E-F171-4EAF-B680-C99E518DEC27}"/>
              </a:ext>
            </a:extLst>
          </p:cNvPr>
          <p:cNvGrpSpPr/>
          <p:nvPr/>
        </p:nvGrpSpPr>
        <p:grpSpPr>
          <a:xfrm>
            <a:off x="395536" y="883162"/>
            <a:ext cx="8352928" cy="1388957"/>
            <a:chOff x="395536" y="820049"/>
            <a:chExt cx="8352928" cy="1388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435F35-4197-4CF9-A844-9C073F2732D2}"/>
                </a:ext>
              </a:extLst>
            </p:cNvPr>
            <p:cNvSpPr/>
            <p:nvPr/>
          </p:nvSpPr>
          <p:spPr bwMode="auto">
            <a:xfrm>
              <a:off x="395536" y="820049"/>
              <a:ext cx="8352928" cy="13889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C6E828B-F015-4F42-AE36-EA6C9C8B57B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252582"/>
              <a:ext cx="5429942" cy="5202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0C6E41-CEA4-4404-AFA7-71FC3A96649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524" y="1922766"/>
              <a:ext cx="5367083" cy="25601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839A21-A5BB-4C7E-AB81-C0EB2267CE55}"/>
                </a:ext>
              </a:extLst>
            </p:cNvPr>
            <p:cNvSpPr txBox="1"/>
            <p:nvPr/>
          </p:nvSpPr>
          <p:spPr>
            <a:xfrm>
              <a:off x="395536" y="820050"/>
              <a:ext cx="4621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Only one possible source of the imaginary part:</a:t>
              </a:r>
              <a:endParaRPr kumimoji="1" lang="ja-JP" altLang="en-US" dirty="0"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B34C5083-D8B3-4D26-9F92-CB30E75E05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9" y="4701706"/>
            <a:ext cx="4821719" cy="1596961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61F22811-3E21-44F7-B14B-E0D717C015A9}"/>
              </a:ext>
            </a:extLst>
          </p:cNvPr>
          <p:cNvSpPr/>
          <p:nvPr/>
        </p:nvSpPr>
        <p:spPr bwMode="auto">
          <a:xfrm>
            <a:off x="755576" y="3132073"/>
            <a:ext cx="720080" cy="6123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3F986B-246B-4DE9-8BC4-FEAFDE3CD5ED}"/>
              </a:ext>
            </a:extLst>
          </p:cNvPr>
          <p:cNvSpPr txBox="1"/>
          <p:nvPr/>
        </p:nvSpPr>
        <p:spPr>
          <a:xfrm>
            <a:off x="1465693" y="2844041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Threshold condition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29D0854A-4892-4D18-B993-FFB80B737857}"/>
              </a:ext>
            </a:extLst>
          </p:cNvPr>
          <p:cNvSpPr/>
          <p:nvPr/>
        </p:nvSpPr>
        <p:spPr bwMode="auto">
          <a:xfrm>
            <a:off x="35496" y="692696"/>
            <a:ext cx="9033957" cy="3265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9114A3-0BB6-4051-B404-88E72EF0AA1D}"/>
              </a:ext>
            </a:extLst>
          </p:cNvPr>
          <p:cNvGrpSpPr/>
          <p:nvPr/>
        </p:nvGrpSpPr>
        <p:grpSpPr>
          <a:xfrm>
            <a:off x="6728399" y="1578608"/>
            <a:ext cx="962698" cy="1187973"/>
            <a:chOff x="6089706" y="2242689"/>
            <a:chExt cx="2010686" cy="2481192"/>
          </a:xfrm>
        </p:grpSpPr>
        <p:sp>
          <p:nvSpPr>
            <p:cNvPr id="64" name="円/楕円 51 4">
              <a:extLst>
                <a:ext uri="{FF2B5EF4-FFF2-40B4-BE49-F238E27FC236}">
                  <a16:creationId xmlns:a16="http://schemas.microsoft.com/office/drawing/2014/main" id="{1935BBEC-0449-4762-93DF-DD58825F819F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6633339" y="3019375"/>
              <a:ext cx="957070" cy="957070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65" name="グループ化 4">
              <a:extLst>
                <a:ext uri="{FF2B5EF4-FFF2-40B4-BE49-F238E27FC236}">
                  <a16:creationId xmlns:a16="http://schemas.microsoft.com/office/drawing/2014/main" id="{AB4B85CB-F5D7-4914-AD48-4DD1757219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89706" y="2760905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101" name="フリーフォーム 45 1">
                <a:extLst>
                  <a:ext uri="{FF2B5EF4-FFF2-40B4-BE49-F238E27FC236}">
                    <a16:creationId xmlns:a16="http://schemas.microsoft.com/office/drawing/2014/main" id="{FFEBD089-8908-4207-8C3F-796139AB6B0D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" name="グループ化 46">
                <a:extLst>
                  <a:ext uri="{FF2B5EF4-FFF2-40B4-BE49-F238E27FC236}">
                    <a16:creationId xmlns:a16="http://schemas.microsoft.com/office/drawing/2014/main" id="{B203B732-2446-4F03-8919-17CDC46883C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03" name="直線コネクタ 47 1">
                  <a:extLst>
                    <a:ext uri="{FF2B5EF4-FFF2-40B4-BE49-F238E27FC236}">
                      <a16:creationId xmlns:a16="http://schemas.microsoft.com/office/drawing/2014/main" id="{7CA5251E-0A0C-4685-B44F-E26DB2EB136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48 1">
                  <a:extLst>
                    <a:ext uri="{FF2B5EF4-FFF2-40B4-BE49-F238E27FC236}">
                      <a16:creationId xmlns:a16="http://schemas.microsoft.com/office/drawing/2014/main" id="{4B1657F8-FAEC-4B95-A883-145B3A74A4E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49 1">
                  <a:extLst>
                    <a:ext uri="{FF2B5EF4-FFF2-40B4-BE49-F238E27FC236}">
                      <a16:creationId xmlns:a16="http://schemas.microsoft.com/office/drawing/2014/main" id="{8DE24A80-A828-4EFC-93AB-DBCAD5B30A14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50 1">
                  <a:extLst>
                    <a:ext uri="{FF2B5EF4-FFF2-40B4-BE49-F238E27FC236}">
                      <a16:creationId xmlns:a16="http://schemas.microsoft.com/office/drawing/2014/main" id="{432AEB86-197B-4E51-AD60-440DB2404D9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グループ化 5">
              <a:extLst>
                <a:ext uri="{FF2B5EF4-FFF2-40B4-BE49-F238E27FC236}">
                  <a16:creationId xmlns:a16="http://schemas.microsoft.com/office/drawing/2014/main" id="{D7459A92-1F27-424D-8EBF-F3EB22023894}"/>
                </a:ext>
              </a:extLst>
            </p:cNvPr>
            <p:cNvGrpSpPr>
              <a:grpSpLocks noChangeAspect="1"/>
            </p:cNvGrpSpPr>
            <p:nvPr/>
          </p:nvGrpSpPr>
          <p:grpSpPr>
            <a:xfrm rot="3091139">
              <a:off x="6831663" y="2431229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95" name="フリーフォーム 39 2">
                <a:extLst>
                  <a:ext uri="{FF2B5EF4-FFF2-40B4-BE49-F238E27FC236}">
                    <a16:creationId xmlns:a16="http://schemas.microsoft.com/office/drawing/2014/main" id="{A79006F2-BE19-457C-80A4-CACF66A531B0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6" name="グループ化 40">
                <a:extLst>
                  <a:ext uri="{FF2B5EF4-FFF2-40B4-BE49-F238E27FC236}">
                    <a16:creationId xmlns:a16="http://schemas.microsoft.com/office/drawing/2014/main" id="{90D87D00-232E-45D1-9727-6E4AF62A8547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97" name="直線コネクタ 41 2">
                  <a:extLst>
                    <a:ext uri="{FF2B5EF4-FFF2-40B4-BE49-F238E27FC236}">
                      <a16:creationId xmlns:a16="http://schemas.microsoft.com/office/drawing/2014/main" id="{4DC30644-2B23-4D5B-B1A3-F2A6E293B12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42 2">
                  <a:extLst>
                    <a:ext uri="{FF2B5EF4-FFF2-40B4-BE49-F238E27FC236}">
                      <a16:creationId xmlns:a16="http://schemas.microsoft.com/office/drawing/2014/main" id="{4A7D5C7D-8553-4B67-B74C-50AC483E2F28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43 2">
                  <a:extLst>
                    <a:ext uri="{FF2B5EF4-FFF2-40B4-BE49-F238E27FC236}">
                      <a16:creationId xmlns:a16="http://schemas.microsoft.com/office/drawing/2014/main" id="{CC31AC11-28FD-495F-B909-B53ADBE97017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44 2">
                  <a:extLst>
                    <a:ext uri="{FF2B5EF4-FFF2-40B4-BE49-F238E27FC236}">
                      <a16:creationId xmlns:a16="http://schemas.microsoft.com/office/drawing/2014/main" id="{F3175506-6730-4267-A3C2-D9EFFDA656D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グループ化 6">
              <a:extLst>
                <a:ext uri="{FF2B5EF4-FFF2-40B4-BE49-F238E27FC236}">
                  <a16:creationId xmlns:a16="http://schemas.microsoft.com/office/drawing/2014/main" id="{9DB90F91-2B5B-4BF4-AA75-7365DD2FEE66}"/>
                </a:ext>
              </a:extLst>
            </p:cNvPr>
            <p:cNvGrpSpPr>
              <a:grpSpLocks noChangeAspect="1"/>
            </p:cNvGrpSpPr>
            <p:nvPr/>
          </p:nvGrpSpPr>
          <p:grpSpPr>
            <a:xfrm rot="6080961">
              <a:off x="7540112" y="2878913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89" name="フリーフォーム 33 1">
                <a:extLst>
                  <a:ext uri="{FF2B5EF4-FFF2-40B4-BE49-F238E27FC236}">
                    <a16:creationId xmlns:a16="http://schemas.microsoft.com/office/drawing/2014/main" id="{8F7573CF-9582-44E0-B24F-1C52A2094820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0" name="グループ化 34">
                <a:extLst>
                  <a:ext uri="{FF2B5EF4-FFF2-40B4-BE49-F238E27FC236}">
                    <a16:creationId xmlns:a16="http://schemas.microsoft.com/office/drawing/2014/main" id="{07492D88-D386-48EE-81D9-11DFB447B875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91" name="直線コネクタ 35 1">
                  <a:extLst>
                    <a:ext uri="{FF2B5EF4-FFF2-40B4-BE49-F238E27FC236}">
                      <a16:creationId xmlns:a16="http://schemas.microsoft.com/office/drawing/2014/main" id="{A7B2AA39-FE70-40C9-BC2E-27E10A072C67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36 1">
                  <a:extLst>
                    <a:ext uri="{FF2B5EF4-FFF2-40B4-BE49-F238E27FC236}">
                      <a16:creationId xmlns:a16="http://schemas.microsoft.com/office/drawing/2014/main" id="{DC451685-4AEB-4A55-B3B8-CC9E82501385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37 1">
                  <a:extLst>
                    <a:ext uri="{FF2B5EF4-FFF2-40B4-BE49-F238E27FC236}">
                      <a16:creationId xmlns:a16="http://schemas.microsoft.com/office/drawing/2014/main" id="{E93AA28A-5ACD-42D2-984B-0A81BD6830BF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38 1">
                  <a:extLst>
                    <a:ext uri="{FF2B5EF4-FFF2-40B4-BE49-F238E27FC236}">
                      <a16:creationId xmlns:a16="http://schemas.microsoft.com/office/drawing/2014/main" id="{7F9E49C5-D86B-4AAD-857A-3B45B1EC905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グループ化 8">
              <a:extLst>
                <a:ext uri="{FF2B5EF4-FFF2-40B4-BE49-F238E27FC236}">
                  <a16:creationId xmlns:a16="http://schemas.microsoft.com/office/drawing/2014/main" id="{75A34CCB-916E-43F2-8946-49BCC52EEDBC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5986579" y="3806302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83" name="フリーフォーム 27 1">
                <a:extLst>
                  <a:ext uri="{FF2B5EF4-FFF2-40B4-BE49-F238E27FC236}">
                    <a16:creationId xmlns:a16="http://schemas.microsoft.com/office/drawing/2014/main" id="{6801DD41-73BD-4752-9449-4AADE94ED35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4" name="グループ化 28">
                <a:extLst>
                  <a:ext uri="{FF2B5EF4-FFF2-40B4-BE49-F238E27FC236}">
                    <a16:creationId xmlns:a16="http://schemas.microsoft.com/office/drawing/2014/main" id="{D40CBC31-C20C-4315-94D1-D2F96E02173B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85" name="直線コネクタ 29 1">
                  <a:extLst>
                    <a:ext uri="{FF2B5EF4-FFF2-40B4-BE49-F238E27FC236}">
                      <a16:creationId xmlns:a16="http://schemas.microsoft.com/office/drawing/2014/main" id="{6E655D18-27E1-4B11-B8A5-2773C9AF62E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30 1">
                  <a:extLst>
                    <a:ext uri="{FF2B5EF4-FFF2-40B4-BE49-F238E27FC236}">
                      <a16:creationId xmlns:a16="http://schemas.microsoft.com/office/drawing/2014/main" id="{EE131D2F-22F8-4563-91D3-E9415B476604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31 1">
                  <a:extLst>
                    <a:ext uri="{FF2B5EF4-FFF2-40B4-BE49-F238E27FC236}">
                      <a16:creationId xmlns:a16="http://schemas.microsoft.com/office/drawing/2014/main" id="{DF30B14B-94DD-4FBE-A977-C070D6250C39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32 1">
                  <a:extLst>
                    <a:ext uri="{FF2B5EF4-FFF2-40B4-BE49-F238E27FC236}">
                      <a16:creationId xmlns:a16="http://schemas.microsoft.com/office/drawing/2014/main" id="{AD99C5EF-B3C3-48EB-905F-036302E6D86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グループ化 9">
              <a:extLst>
                <a:ext uri="{FF2B5EF4-FFF2-40B4-BE49-F238E27FC236}">
                  <a16:creationId xmlns:a16="http://schemas.microsoft.com/office/drawing/2014/main" id="{82B897FB-CE90-4EA1-ADCE-01332327B85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7410017" y="3979800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77" name="フリーフォーム 21 1">
                <a:extLst>
                  <a:ext uri="{FF2B5EF4-FFF2-40B4-BE49-F238E27FC236}">
                    <a16:creationId xmlns:a16="http://schemas.microsoft.com/office/drawing/2014/main" id="{766EC870-4C21-4B94-8B7E-543970E5956F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8" name="グループ化 22">
                <a:extLst>
                  <a:ext uri="{FF2B5EF4-FFF2-40B4-BE49-F238E27FC236}">
                    <a16:creationId xmlns:a16="http://schemas.microsoft.com/office/drawing/2014/main" id="{30AAEDAE-E330-477F-99E7-FDE13A661F9E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79" name="直線コネクタ 23 1">
                  <a:extLst>
                    <a:ext uri="{FF2B5EF4-FFF2-40B4-BE49-F238E27FC236}">
                      <a16:creationId xmlns:a16="http://schemas.microsoft.com/office/drawing/2014/main" id="{34496B30-D4FF-4D2E-AD8A-F8DD3066D2B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24 1">
                  <a:extLst>
                    <a:ext uri="{FF2B5EF4-FFF2-40B4-BE49-F238E27FC236}">
                      <a16:creationId xmlns:a16="http://schemas.microsoft.com/office/drawing/2014/main" id="{AA315AB6-4158-45C6-9B4B-D390191549D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25 1">
                  <a:extLst>
                    <a:ext uri="{FF2B5EF4-FFF2-40B4-BE49-F238E27FC236}">
                      <a16:creationId xmlns:a16="http://schemas.microsoft.com/office/drawing/2014/main" id="{ACFBF52C-0958-4746-8897-80F0FC87B3E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26 1">
                  <a:extLst>
                    <a:ext uri="{FF2B5EF4-FFF2-40B4-BE49-F238E27FC236}">
                      <a16:creationId xmlns:a16="http://schemas.microsoft.com/office/drawing/2014/main" id="{C0EE04AD-41E5-4131-9FFC-35F3A004A32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グループ化 10">
              <a:extLst>
                <a:ext uri="{FF2B5EF4-FFF2-40B4-BE49-F238E27FC236}">
                  <a16:creationId xmlns:a16="http://schemas.microsoft.com/office/drawing/2014/main" id="{EB55A0DF-0347-45E3-BD82-AAE97C6DE59E}"/>
                </a:ext>
              </a:extLst>
            </p:cNvPr>
            <p:cNvGrpSpPr>
              <a:grpSpLocks noChangeAspect="1"/>
            </p:cNvGrpSpPr>
            <p:nvPr/>
          </p:nvGrpSpPr>
          <p:grpSpPr>
            <a:xfrm rot="13922608">
              <a:off x="6698281" y="4222046"/>
              <a:ext cx="690375" cy="313296"/>
              <a:chOff x="5267450" y="3810639"/>
              <a:chExt cx="848735" cy="391695"/>
            </a:xfrm>
            <a:noFill/>
          </p:grpSpPr>
          <p:sp>
            <p:nvSpPr>
              <p:cNvPr id="71" name="フリーフォーム 15 2">
                <a:extLst>
                  <a:ext uri="{FF2B5EF4-FFF2-40B4-BE49-F238E27FC236}">
                    <a16:creationId xmlns:a16="http://schemas.microsoft.com/office/drawing/2014/main" id="{A582788B-522B-4ACE-A8C7-1B2FE1846FCF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2" name="グループ化 16">
                <a:extLst>
                  <a:ext uri="{FF2B5EF4-FFF2-40B4-BE49-F238E27FC236}">
                    <a16:creationId xmlns:a16="http://schemas.microsoft.com/office/drawing/2014/main" id="{07982B31-4C1A-46AC-99CB-99C352424C3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73" name="直線コネクタ 17 2">
                  <a:extLst>
                    <a:ext uri="{FF2B5EF4-FFF2-40B4-BE49-F238E27FC236}">
                      <a16:creationId xmlns:a16="http://schemas.microsoft.com/office/drawing/2014/main" id="{A5950BD3-1730-451B-AFF7-2FE14F57AAEC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18 2">
                  <a:extLst>
                    <a:ext uri="{FF2B5EF4-FFF2-40B4-BE49-F238E27FC236}">
                      <a16:creationId xmlns:a16="http://schemas.microsoft.com/office/drawing/2014/main" id="{ED6525AF-3756-44EF-813F-C889DC03982E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19 2">
                  <a:extLst>
                    <a:ext uri="{FF2B5EF4-FFF2-40B4-BE49-F238E27FC236}">
                      <a16:creationId xmlns:a16="http://schemas.microsoft.com/office/drawing/2014/main" id="{E1D01C45-189C-4A5F-BED4-5A6E790E71F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20 2">
                  <a:extLst>
                    <a:ext uri="{FF2B5EF4-FFF2-40B4-BE49-F238E27FC236}">
                      <a16:creationId xmlns:a16="http://schemas.microsoft.com/office/drawing/2014/main" id="{47264669-C30E-4126-BA8D-8EAB90BF4BA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4D5336-E75B-49F9-A7AB-59590EC943AA}"/>
              </a:ext>
            </a:extLst>
          </p:cNvPr>
          <p:cNvGrpSpPr/>
          <p:nvPr/>
        </p:nvGrpSpPr>
        <p:grpSpPr>
          <a:xfrm>
            <a:off x="5230218" y="1771494"/>
            <a:ext cx="940272" cy="798570"/>
            <a:chOff x="5202640" y="5199335"/>
            <a:chExt cx="1105656" cy="939030"/>
          </a:xfrm>
        </p:grpSpPr>
        <p:sp>
          <p:nvSpPr>
            <p:cNvPr id="35" name="円/楕円 51 5">
              <a:extLst>
                <a:ext uri="{FF2B5EF4-FFF2-40B4-BE49-F238E27FC236}">
                  <a16:creationId xmlns:a16="http://schemas.microsoft.com/office/drawing/2014/main" id="{BB42D60D-0B18-46D3-856B-695898DCF765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5491706" y="5400809"/>
              <a:ext cx="538836" cy="538836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36" name="グループ化 4">
              <a:extLst>
                <a:ext uri="{FF2B5EF4-FFF2-40B4-BE49-F238E27FC236}">
                  <a16:creationId xmlns:a16="http://schemas.microsoft.com/office/drawing/2014/main" id="{8D8B9B8E-14F8-45F5-A304-A951B52F009D}"/>
                </a:ext>
              </a:extLst>
            </p:cNvPr>
            <p:cNvGrpSpPr>
              <a:grpSpLocks noChangeAspect="1"/>
            </p:cNvGrpSpPr>
            <p:nvPr/>
          </p:nvGrpSpPr>
          <p:grpSpPr>
            <a:xfrm rot="177466">
              <a:off x="5202640" y="5235758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58" name="フリーフォーム 45 2">
                <a:extLst>
                  <a:ext uri="{FF2B5EF4-FFF2-40B4-BE49-F238E27FC236}">
                    <a16:creationId xmlns:a16="http://schemas.microsoft.com/office/drawing/2014/main" id="{D2FC4D8D-A680-4C22-9F62-AA1DDA378874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46">
                <a:extLst>
                  <a:ext uri="{FF2B5EF4-FFF2-40B4-BE49-F238E27FC236}">
                    <a16:creationId xmlns:a16="http://schemas.microsoft.com/office/drawing/2014/main" id="{F3151B5B-06C7-4564-BF9D-78E68E2FEBF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60" name="直線コネクタ 47 2">
                  <a:extLst>
                    <a:ext uri="{FF2B5EF4-FFF2-40B4-BE49-F238E27FC236}">
                      <a16:creationId xmlns:a16="http://schemas.microsoft.com/office/drawing/2014/main" id="{0E9DADFF-17DC-4C56-9632-4BA76C0666C5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48 2">
                  <a:extLst>
                    <a:ext uri="{FF2B5EF4-FFF2-40B4-BE49-F238E27FC236}">
                      <a16:creationId xmlns:a16="http://schemas.microsoft.com/office/drawing/2014/main" id="{5DC5FD29-2CDC-47C9-8A01-4BBD0B94F28D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49 2">
                  <a:extLst>
                    <a:ext uri="{FF2B5EF4-FFF2-40B4-BE49-F238E27FC236}">
                      <a16:creationId xmlns:a16="http://schemas.microsoft.com/office/drawing/2014/main" id="{7BA02E68-6BA3-43E3-BA97-A640F24DF03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50 2">
                  <a:extLst>
                    <a:ext uri="{FF2B5EF4-FFF2-40B4-BE49-F238E27FC236}">
                      <a16:creationId xmlns:a16="http://schemas.microsoft.com/office/drawing/2014/main" id="{A9E97DB1-AD88-4709-B1B7-11B398A93CC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グループ化 6">
              <a:extLst>
                <a:ext uri="{FF2B5EF4-FFF2-40B4-BE49-F238E27FC236}">
                  <a16:creationId xmlns:a16="http://schemas.microsoft.com/office/drawing/2014/main" id="{D1945603-B41F-47D6-BF7C-9CD2935D2D8A}"/>
                </a:ext>
              </a:extLst>
            </p:cNvPr>
            <p:cNvGrpSpPr>
              <a:grpSpLocks noChangeAspect="1"/>
            </p:cNvGrpSpPr>
            <p:nvPr/>
          </p:nvGrpSpPr>
          <p:grpSpPr>
            <a:xfrm rot="6080961">
              <a:off x="5986741" y="5305484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52" name="フリーフォーム 33 2">
                <a:extLst>
                  <a:ext uri="{FF2B5EF4-FFF2-40B4-BE49-F238E27FC236}">
                    <a16:creationId xmlns:a16="http://schemas.microsoft.com/office/drawing/2014/main" id="{41574631-570A-49A5-BA90-E27D8D5BF39E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34">
                <a:extLst>
                  <a:ext uri="{FF2B5EF4-FFF2-40B4-BE49-F238E27FC236}">
                    <a16:creationId xmlns:a16="http://schemas.microsoft.com/office/drawing/2014/main" id="{4025294E-9030-482E-AF88-C14A4E2D5E5A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54" name="直線コネクタ 35 2">
                  <a:extLst>
                    <a:ext uri="{FF2B5EF4-FFF2-40B4-BE49-F238E27FC236}">
                      <a16:creationId xmlns:a16="http://schemas.microsoft.com/office/drawing/2014/main" id="{1A54257E-44E6-4915-AAA2-B3F2EDAE9A3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36 2">
                  <a:extLst>
                    <a:ext uri="{FF2B5EF4-FFF2-40B4-BE49-F238E27FC236}">
                      <a16:creationId xmlns:a16="http://schemas.microsoft.com/office/drawing/2014/main" id="{3A6B0EB8-2357-4F85-BEAB-245B62499831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37 2">
                  <a:extLst>
                    <a:ext uri="{FF2B5EF4-FFF2-40B4-BE49-F238E27FC236}">
                      <a16:creationId xmlns:a16="http://schemas.microsoft.com/office/drawing/2014/main" id="{33C12C16-7B91-46A4-9C4F-43B1E3769CD0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38 2">
                  <a:extLst>
                    <a:ext uri="{FF2B5EF4-FFF2-40B4-BE49-F238E27FC236}">
                      <a16:creationId xmlns:a16="http://schemas.microsoft.com/office/drawing/2014/main" id="{EA6FA051-4D6B-4D9C-B761-EF6A8E17EC6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グループ化 8">
              <a:extLst>
                <a:ext uri="{FF2B5EF4-FFF2-40B4-BE49-F238E27FC236}">
                  <a16:creationId xmlns:a16="http://schemas.microsoft.com/office/drawing/2014/main" id="{D7F089C2-D5C6-4160-B4DD-8EFB23A2DEF7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5135517" y="5855829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46" name="フリーフォーム 27 2">
                <a:extLst>
                  <a:ext uri="{FF2B5EF4-FFF2-40B4-BE49-F238E27FC236}">
                    <a16:creationId xmlns:a16="http://schemas.microsoft.com/office/drawing/2014/main" id="{DBED096E-DCAA-4181-B16C-CBEED72F2E94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28">
                <a:extLst>
                  <a:ext uri="{FF2B5EF4-FFF2-40B4-BE49-F238E27FC236}">
                    <a16:creationId xmlns:a16="http://schemas.microsoft.com/office/drawing/2014/main" id="{A8BA4075-6E6B-408C-9C0E-5F08B7AC875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48" name="直線コネクタ 29 2">
                  <a:extLst>
                    <a:ext uri="{FF2B5EF4-FFF2-40B4-BE49-F238E27FC236}">
                      <a16:creationId xmlns:a16="http://schemas.microsoft.com/office/drawing/2014/main" id="{61F3E226-DF67-40AE-9072-A8094998507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30 2">
                  <a:extLst>
                    <a:ext uri="{FF2B5EF4-FFF2-40B4-BE49-F238E27FC236}">
                      <a16:creationId xmlns:a16="http://schemas.microsoft.com/office/drawing/2014/main" id="{4DB98FA9-D6A9-4E0C-8A01-B69CD91A4C4E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31 2">
                  <a:extLst>
                    <a:ext uri="{FF2B5EF4-FFF2-40B4-BE49-F238E27FC236}">
                      <a16:creationId xmlns:a16="http://schemas.microsoft.com/office/drawing/2014/main" id="{5AB14F23-D5C9-4AAF-94A1-251EC36EF67E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32 2">
                  <a:extLst>
                    <a:ext uri="{FF2B5EF4-FFF2-40B4-BE49-F238E27FC236}">
                      <a16:creationId xmlns:a16="http://schemas.microsoft.com/office/drawing/2014/main" id="{58E5F937-C425-49C0-8D42-6EEAB2CC0E6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グループ化 9">
              <a:extLst>
                <a:ext uri="{FF2B5EF4-FFF2-40B4-BE49-F238E27FC236}">
                  <a16:creationId xmlns:a16="http://schemas.microsoft.com/office/drawing/2014/main" id="{189AFBE3-00E1-494D-995C-79BA242E42B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919611" y="5950525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40" name="フリーフォーム 21 2">
                <a:extLst>
                  <a:ext uri="{FF2B5EF4-FFF2-40B4-BE49-F238E27FC236}">
                    <a16:creationId xmlns:a16="http://schemas.microsoft.com/office/drawing/2014/main" id="{4080F41C-8497-4F9C-9239-014E62DBE775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グループ化 22">
                <a:extLst>
                  <a:ext uri="{FF2B5EF4-FFF2-40B4-BE49-F238E27FC236}">
                    <a16:creationId xmlns:a16="http://schemas.microsoft.com/office/drawing/2014/main" id="{A9DCD388-70F7-44BE-9E7C-18DC75C39C39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42" name="直線コネクタ 23 2">
                  <a:extLst>
                    <a:ext uri="{FF2B5EF4-FFF2-40B4-BE49-F238E27FC236}">
                      <a16:creationId xmlns:a16="http://schemas.microsoft.com/office/drawing/2014/main" id="{C5727384-AEB2-4D35-9CE0-83E8193D38D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24 2">
                  <a:extLst>
                    <a:ext uri="{FF2B5EF4-FFF2-40B4-BE49-F238E27FC236}">
                      <a16:creationId xmlns:a16="http://schemas.microsoft.com/office/drawing/2014/main" id="{ECE7E0B8-8009-41D7-98B1-FEC7FCDF90F6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25 2">
                  <a:extLst>
                    <a:ext uri="{FF2B5EF4-FFF2-40B4-BE49-F238E27FC236}">
                      <a16:creationId xmlns:a16="http://schemas.microsoft.com/office/drawing/2014/main" id="{05C334F1-4214-4AB6-8D44-5B904A0C767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26 2">
                  <a:extLst>
                    <a:ext uri="{FF2B5EF4-FFF2-40B4-BE49-F238E27FC236}">
                      <a16:creationId xmlns:a16="http://schemas.microsoft.com/office/drawing/2014/main" id="{D09B0A7E-71CE-41B0-B56C-B2989EB0633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FDFF8D-2685-496D-B37E-D2A7832FCB14}"/>
              </a:ext>
            </a:extLst>
          </p:cNvPr>
          <p:cNvSpPr txBox="1"/>
          <p:nvPr/>
        </p:nvSpPr>
        <p:spPr>
          <a:xfrm>
            <a:off x="7755761" y="2041840"/>
            <a:ext cx="12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＋　・・・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22243A-779C-4D82-A9E4-A8599F307374}"/>
              </a:ext>
            </a:extLst>
          </p:cNvPr>
          <p:cNvSpPr/>
          <p:nvPr/>
        </p:nvSpPr>
        <p:spPr>
          <a:xfrm>
            <a:off x="4826094" y="2084178"/>
            <a:ext cx="198937" cy="176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＋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FD68E6-12B4-4C03-8F15-557371F6A958}"/>
              </a:ext>
            </a:extLst>
          </p:cNvPr>
          <p:cNvSpPr/>
          <p:nvPr/>
        </p:nvSpPr>
        <p:spPr>
          <a:xfrm>
            <a:off x="6347309" y="2041840"/>
            <a:ext cx="198937" cy="176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＋</a:t>
            </a:r>
          </a:p>
        </p:txBody>
      </p:sp>
      <p:sp>
        <p:nvSpPr>
          <p:cNvPr id="31" name="フリーフォーム 100 1 1 5">
            <a:extLst>
              <a:ext uri="{FF2B5EF4-FFF2-40B4-BE49-F238E27FC236}">
                <a16:creationId xmlns:a16="http://schemas.microsoft.com/office/drawing/2014/main" id="{98D1DF05-FD8B-4257-B5E4-A67AF51D6682}"/>
              </a:ext>
            </a:extLst>
          </p:cNvPr>
          <p:cNvSpPr/>
          <p:nvPr/>
        </p:nvSpPr>
        <p:spPr>
          <a:xfrm rot="10800000">
            <a:off x="5253854" y="2154923"/>
            <a:ext cx="198937" cy="70324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2" name="フリーフォーム 100 1 1 6">
            <a:extLst>
              <a:ext uri="{FF2B5EF4-FFF2-40B4-BE49-F238E27FC236}">
                <a16:creationId xmlns:a16="http://schemas.microsoft.com/office/drawing/2014/main" id="{025F7D00-0060-4A91-BCE8-D788AF55AD57}"/>
              </a:ext>
            </a:extLst>
          </p:cNvPr>
          <p:cNvSpPr/>
          <p:nvPr/>
        </p:nvSpPr>
        <p:spPr>
          <a:xfrm rot="10800000">
            <a:off x="5940347" y="2159394"/>
            <a:ext cx="198937" cy="70324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3" name="フリーフォーム 100 1 1 7">
            <a:extLst>
              <a:ext uri="{FF2B5EF4-FFF2-40B4-BE49-F238E27FC236}">
                <a16:creationId xmlns:a16="http://schemas.microsoft.com/office/drawing/2014/main" id="{F80FF729-8C55-47C8-A497-047D5ECD1916}"/>
              </a:ext>
            </a:extLst>
          </p:cNvPr>
          <p:cNvSpPr/>
          <p:nvPr/>
        </p:nvSpPr>
        <p:spPr>
          <a:xfrm rot="10800000">
            <a:off x="7460764" y="2176522"/>
            <a:ext cx="198937" cy="70324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4" name="フリーフォーム 100 1 1 8">
            <a:extLst>
              <a:ext uri="{FF2B5EF4-FFF2-40B4-BE49-F238E27FC236}">
                <a16:creationId xmlns:a16="http://schemas.microsoft.com/office/drawing/2014/main" id="{7C847F45-2D2C-4EB8-B817-C7DA7419C5F5}"/>
              </a:ext>
            </a:extLst>
          </p:cNvPr>
          <p:cNvSpPr/>
          <p:nvPr/>
        </p:nvSpPr>
        <p:spPr>
          <a:xfrm rot="10800000">
            <a:off x="6780624" y="2150051"/>
            <a:ext cx="198937" cy="70324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58CBD71-3ABD-43FF-8388-D8E6ECB1CF86}"/>
              </a:ext>
            </a:extLst>
          </p:cNvPr>
          <p:cNvGrpSpPr/>
          <p:nvPr/>
        </p:nvGrpSpPr>
        <p:grpSpPr>
          <a:xfrm>
            <a:off x="118321" y="1862465"/>
            <a:ext cx="1357335" cy="630431"/>
            <a:chOff x="334345" y="1474746"/>
            <a:chExt cx="1357335" cy="630431"/>
          </a:xfrm>
        </p:grpSpPr>
        <p:sp>
          <p:nvSpPr>
            <p:cNvPr id="108" name="円/楕円 51 1">
              <a:extLst>
                <a:ext uri="{FF2B5EF4-FFF2-40B4-BE49-F238E27FC236}">
                  <a16:creationId xmlns:a16="http://schemas.microsoft.com/office/drawing/2014/main" id="{607EE802-0B1C-4629-9072-BFDC815C186D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695474" y="1474746"/>
              <a:ext cx="630431" cy="630431"/>
            </a:xfrm>
            <a:prstGeom prst="ellipse">
              <a:avLst/>
            </a:prstGeom>
            <a:noFill/>
            <a:ln w="76200" cmpd="dbl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09" name="フリーフォーム 100 1 1 9">
              <a:extLst>
                <a:ext uri="{FF2B5EF4-FFF2-40B4-BE49-F238E27FC236}">
                  <a16:creationId xmlns:a16="http://schemas.microsoft.com/office/drawing/2014/main" id="{88D278F4-2B0D-4D3E-9600-3115AC2E08FF}"/>
                </a:ext>
              </a:extLst>
            </p:cNvPr>
            <p:cNvSpPr/>
            <p:nvPr/>
          </p:nvSpPr>
          <p:spPr>
            <a:xfrm rot="10800000">
              <a:off x="334345" y="1764466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10" name="フリーフォーム 100 1 1 10">
              <a:extLst>
                <a:ext uri="{FF2B5EF4-FFF2-40B4-BE49-F238E27FC236}">
                  <a16:creationId xmlns:a16="http://schemas.microsoft.com/office/drawing/2014/main" id="{4A32FAC5-C4CC-4F37-A41E-4BB2AE3E4C92}"/>
                </a:ext>
              </a:extLst>
            </p:cNvPr>
            <p:cNvSpPr/>
            <p:nvPr/>
          </p:nvSpPr>
          <p:spPr>
            <a:xfrm rot="10800000">
              <a:off x="1360120" y="1782998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111" name="テキスト ボックス 1 2">
            <a:extLst>
              <a:ext uri="{FF2B5EF4-FFF2-40B4-BE49-F238E27FC236}">
                <a16:creationId xmlns:a16="http://schemas.microsoft.com/office/drawing/2014/main" id="{A8EB47F3-7A57-438F-A832-FAABD8C82FF6}"/>
              </a:ext>
            </a:extLst>
          </p:cNvPr>
          <p:cNvSpPr txBox="1"/>
          <p:nvPr/>
        </p:nvSpPr>
        <p:spPr>
          <a:xfrm>
            <a:off x="2378465" y="1174647"/>
            <a:ext cx="539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Naïve perturbation breaks down when </a:t>
            </a:r>
            <a:r>
              <a:rPr lang="en-US" altLang="ja-JP" b="1" dirty="0" err="1">
                <a:solidFill>
                  <a:srgbClr val="FF0000"/>
                </a:solidFill>
              </a:rPr>
              <a:t>eB</a:t>
            </a:r>
            <a:r>
              <a:rPr lang="en-US" altLang="ja-JP" b="1" dirty="0">
                <a:solidFill>
                  <a:srgbClr val="FF0000"/>
                </a:solidFill>
              </a:rPr>
              <a:t> is large!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33E055-752E-44A2-9946-9D4F8C25BE8D}"/>
              </a:ext>
            </a:extLst>
          </p:cNvPr>
          <p:cNvSpPr txBox="1"/>
          <p:nvPr/>
        </p:nvSpPr>
        <p:spPr>
          <a:xfrm>
            <a:off x="467544" y="116632"/>
            <a:ext cx="844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Vacuum polarization tensor in two different series representations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D7B8E05-EEC5-4A9C-B75B-BC195EFEEED5}"/>
              </a:ext>
            </a:extLst>
          </p:cNvPr>
          <p:cNvSpPr txBox="1"/>
          <p:nvPr/>
        </p:nvSpPr>
        <p:spPr>
          <a:xfrm>
            <a:off x="1691680" y="786520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Naïve perturbative series when </a:t>
            </a:r>
            <a:r>
              <a:rPr kumimoji="1" lang="en-US" altLang="ja-JP" dirty="0" err="1"/>
              <a:t>eB</a:t>
            </a:r>
            <a:r>
              <a:rPr kumimoji="1" lang="en-US" altLang="ja-JP" dirty="0"/>
              <a:t> is small.</a:t>
            </a:r>
            <a:endParaRPr kumimoji="1" lang="ja-JP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EB0964-9A52-4CE2-A7F6-023CD89C05F3}"/>
              </a:ext>
            </a:extLst>
          </p:cNvPr>
          <p:cNvSpPr/>
          <p:nvPr/>
        </p:nvSpPr>
        <p:spPr>
          <a:xfrm>
            <a:off x="3284214" y="2071588"/>
            <a:ext cx="22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＋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A560D-CB39-4E04-894A-2D43F0183A12}"/>
              </a:ext>
            </a:extLst>
          </p:cNvPr>
          <p:cNvSpPr/>
          <p:nvPr/>
        </p:nvSpPr>
        <p:spPr>
          <a:xfrm>
            <a:off x="1738528" y="1946349"/>
            <a:ext cx="38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=</a:t>
            </a:r>
            <a:endParaRPr lang="ja-JP" altLang="en-US" sz="28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10131B5-B026-486E-9869-A1B087978242}"/>
              </a:ext>
            </a:extLst>
          </p:cNvPr>
          <p:cNvGrpSpPr/>
          <p:nvPr/>
        </p:nvGrpSpPr>
        <p:grpSpPr>
          <a:xfrm>
            <a:off x="2291915" y="1972850"/>
            <a:ext cx="1035082" cy="514802"/>
            <a:chOff x="2048048" y="1972850"/>
            <a:chExt cx="1035082" cy="514802"/>
          </a:xfrm>
        </p:grpSpPr>
        <p:sp>
          <p:nvSpPr>
            <p:cNvPr id="19" name="円/楕円 51 3">
              <a:extLst>
                <a:ext uri="{FF2B5EF4-FFF2-40B4-BE49-F238E27FC236}">
                  <a16:creationId xmlns:a16="http://schemas.microsoft.com/office/drawing/2014/main" id="{4384E163-D391-495A-B74E-BCE3B1782B86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301341" y="1972850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1" name="フリーフォーム 100 1 1 1">
              <a:extLst>
                <a:ext uri="{FF2B5EF4-FFF2-40B4-BE49-F238E27FC236}">
                  <a16:creationId xmlns:a16="http://schemas.microsoft.com/office/drawing/2014/main" id="{33E77768-79DB-4B39-9D17-F7E014C74388}"/>
                </a:ext>
              </a:extLst>
            </p:cNvPr>
            <p:cNvSpPr/>
            <p:nvPr/>
          </p:nvSpPr>
          <p:spPr>
            <a:xfrm rot="10800000">
              <a:off x="2048048" y="2193508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2" name="フリーフォーム 100 1 1 2">
              <a:extLst>
                <a:ext uri="{FF2B5EF4-FFF2-40B4-BE49-F238E27FC236}">
                  <a16:creationId xmlns:a16="http://schemas.microsoft.com/office/drawing/2014/main" id="{E59F6C18-69BC-4AD9-A883-22D0780924A0}"/>
                </a:ext>
              </a:extLst>
            </p:cNvPr>
            <p:cNvSpPr/>
            <p:nvPr/>
          </p:nvSpPr>
          <p:spPr>
            <a:xfrm rot="10800000">
              <a:off x="2859636" y="2202122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2491DF7-82AD-492B-83D9-67E3F15B3702}"/>
              </a:ext>
            </a:extLst>
          </p:cNvPr>
          <p:cNvGrpSpPr/>
          <p:nvPr/>
        </p:nvGrpSpPr>
        <p:grpSpPr>
          <a:xfrm>
            <a:off x="3680558" y="1730937"/>
            <a:ext cx="1002711" cy="755266"/>
            <a:chOff x="3436691" y="1730937"/>
            <a:chExt cx="1002711" cy="75526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B7F1C5-8FD6-4988-816D-6E4B7CF8AAF3}"/>
                </a:ext>
              </a:extLst>
            </p:cNvPr>
            <p:cNvGrpSpPr/>
            <p:nvPr/>
          </p:nvGrpSpPr>
          <p:grpSpPr>
            <a:xfrm>
              <a:off x="3505653" y="1730937"/>
              <a:ext cx="878612" cy="755266"/>
              <a:chOff x="4450882" y="1231296"/>
              <a:chExt cx="919631" cy="790526"/>
            </a:xfrm>
          </p:grpSpPr>
          <p:sp>
            <p:nvSpPr>
              <p:cNvPr id="3" name="円/楕円 51 2">
                <a:extLst>
                  <a:ext uri="{FF2B5EF4-FFF2-40B4-BE49-F238E27FC236}">
                    <a16:creationId xmlns:a16="http://schemas.microsoft.com/office/drawing/2014/main" id="{01A77895-1A8D-4136-B020-5AF703A0E0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952241">
                <a:off x="4624793" y="1482986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5">
                <a:extLst>
                  <a:ext uri="{FF2B5EF4-FFF2-40B4-BE49-F238E27FC236}">
                    <a16:creationId xmlns:a16="http://schemas.microsoft.com/office/drawing/2014/main" id="{489F8F6F-267B-47A7-8656-9CC2E98571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89182">
                <a:off x="4450882" y="1283638"/>
                <a:ext cx="351387" cy="159461"/>
                <a:chOff x="5267450" y="3810639"/>
                <a:chExt cx="848735" cy="391695"/>
              </a:xfrm>
              <a:noFill/>
            </p:grpSpPr>
            <p:sp>
              <p:nvSpPr>
                <p:cNvPr id="12" name="フリーフォーム 39 1">
                  <a:extLst>
                    <a:ext uri="{FF2B5EF4-FFF2-40B4-BE49-F238E27FC236}">
                      <a16:creationId xmlns:a16="http://schemas.microsoft.com/office/drawing/2014/main" id="{884D810E-4CE9-451F-8949-2CF12FE2E6D0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" name="グループ化 40">
                  <a:extLst>
                    <a:ext uri="{FF2B5EF4-FFF2-40B4-BE49-F238E27FC236}">
                      <a16:creationId xmlns:a16="http://schemas.microsoft.com/office/drawing/2014/main" id="{8A40B933-B408-4988-BA1E-1692352A87F7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4" name="直線コネクタ 41 1">
                    <a:extLst>
                      <a:ext uri="{FF2B5EF4-FFF2-40B4-BE49-F238E27FC236}">
                        <a16:creationId xmlns:a16="http://schemas.microsoft.com/office/drawing/2014/main" id="{2A1580C2-922A-4E5E-A17B-6CC0463C26E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42 1">
                    <a:extLst>
                      <a:ext uri="{FF2B5EF4-FFF2-40B4-BE49-F238E27FC236}">
                        <a16:creationId xmlns:a16="http://schemas.microsoft.com/office/drawing/2014/main" id="{1A7EABDF-EB2B-4B49-BE9E-C51E86EE6FD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43 1">
                    <a:extLst>
                      <a:ext uri="{FF2B5EF4-FFF2-40B4-BE49-F238E27FC236}">
                        <a16:creationId xmlns:a16="http://schemas.microsoft.com/office/drawing/2014/main" id="{5D1F7E78-71E8-461F-B324-90DCE31B61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44 1">
                    <a:extLst>
                      <a:ext uri="{FF2B5EF4-FFF2-40B4-BE49-F238E27FC236}">
                        <a16:creationId xmlns:a16="http://schemas.microsoft.com/office/drawing/2014/main" id="{5098D332-BC5A-4827-90F8-313877F53E1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" name="グループ化 10">
                <a:extLst>
                  <a:ext uri="{FF2B5EF4-FFF2-40B4-BE49-F238E27FC236}">
                    <a16:creationId xmlns:a16="http://schemas.microsoft.com/office/drawing/2014/main" id="{E8E7F7C7-FF54-4D49-9A5C-B09B47CA1D4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837639">
                <a:off x="5087977" y="133744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6" name="フリーフォーム 15 1">
                  <a:extLst>
                    <a:ext uri="{FF2B5EF4-FFF2-40B4-BE49-F238E27FC236}">
                      <a16:creationId xmlns:a16="http://schemas.microsoft.com/office/drawing/2014/main" id="{D1661BE2-CF9D-4FD9-BDA5-117B532B1091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" name="グループ化 16">
                  <a:extLst>
                    <a:ext uri="{FF2B5EF4-FFF2-40B4-BE49-F238E27FC236}">
                      <a16:creationId xmlns:a16="http://schemas.microsoft.com/office/drawing/2014/main" id="{534466E6-C1E1-4479-9565-8E6DA3596BA2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8" name="直線コネクタ 17 1">
                    <a:extLst>
                      <a:ext uri="{FF2B5EF4-FFF2-40B4-BE49-F238E27FC236}">
                        <a16:creationId xmlns:a16="http://schemas.microsoft.com/office/drawing/2014/main" id="{28426829-964E-4B46-8AFC-8E4ACA93E2C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線コネクタ 18 1">
                    <a:extLst>
                      <a:ext uri="{FF2B5EF4-FFF2-40B4-BE49-F238E27FC236}">
                        <a16:creationId xmlns:a16="http://schemas.microsoft.com/office/drawing/2014/main" id="{776D3953-4103-42C2-BA4A-CF8DEBEBF29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コネクタ 19 1">
                    <a:extLst>
                      <a:ext uri="{FF2B5EF4-FFF2-40B4-BE49-F238E27FC236}">
                        <a16:creationId xmlns:a16="http://schemas.microsoft.com/office/drawing/2014/main" id="{7564C930-B484-4FA4-BF74-F1F5344E23C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線コネクタ 20 1">
                    <a:extLst>
                      <a:ext uri="{FF2B5EF4-FFF2-40B4-BE49-F238E27FC236}">
                        <a16:creationId xmlns:a16="http://schemas.microsoft.com/office/drawing/2014/main" id="{AE9620A9-4477-42DE-80D4-BCB32FB4D686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3" name="フリーフォーム 100 1 1 3">
              <a:extLst>
                <a:ext uri="{FF2B5EF4-FFF2-40B4-BE49-F238E27FC236}">
                  <a16:creationId xmlns:a16="http://schemas.microsoft.com/office/drawing/2014/main" id="{C891AFD3-2DD8-48D9-89C3-0ADDC7003D00}"/>
                </a:ext>
              </a:extLst>
            </p:cNvPr>
            <p:cNvSpPr/>
            <p:nvPr/>
          </p:nvSpPr>
          <p:spPr>
            <a:xfrm rot="10800000">
              <a:off x="4215908" y="2198680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4" name="フリーフォーム 100 1 1 4">
              <a:extLst>
                <a:ext uri="{FF2B5EF4-FFF2-40B4-BE49-F238E27FC236}">
                  <a16:creationId xmlns:a16="http://schemas.microsoft.com/office/drawing/2014/main" id="{018DF52A-1D79-426E-BEEB-5BB05019543B}"/>
                </a:ext>
              </a:extLst>
            </p:cNvPr>
            <p:cNvSpPr/>
            <p:nvPr/>
          </p:nvSpPr>
          <p:spPr>
            <a:xfrm rot="10800000">
              <a:off x="3436691" y="2180751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D54F9BE-32BD-434F-96D9-BFC7CE03A9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51446"/>
            <a:ext cx="836763" cy="24490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4AAC6B5-1313-4165-B90A-FE5F2797CB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51446"/>
            <a:ext cx="836763" cy="244906"/>
          </a:xfrm>
          <a:prstGeom prst="rect">
            <a:avLst/>
          </a:prstGeom>
        </p:spPr>
      </p:pic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9159B25-392E-45A4-894B-CE165EE7E5E7}"/>
              </a:ext>
            </a:extLst>
          </p:cNvPr>
          <p:cNvSpPr/>
          <p:nvPr/>
        </p:nvSpPr>
        <p:spPr bwMode="auto">
          <a:xfrm rot="15437445">
            <a:off x="4470778" y="2865971"/>
            <a:ext cx="771728" cy="857982"/>
          </a:xfrm>
          <a:custGeom>
            <a:avLst/>
            <a:gdLst>
              <a:gd name="connsiteX0" fmla="*/ 0 w 984659"/>
              <a:gd name="connsiteY0" fmla="*/ 750454 h 750454"/>
              <a:gd name="connsiteX1" fmla="*/ 159327 w 984659"/>
              <a:gd name="connsiteY1" fmla="*/ 362527 h 750454"/>
              <a:gd name="connsiteX2" fmla="*/ 588818 w 984659"/>
              <a:gd name="connsiteY2" fmla="*/ 140854 h 750454"/>
              <a:gd name="connsiteX3" fmla="*/ 602673 w 984659"/>
              <a:gd name="connsiteY3" fmla="*/ 417945 h 750454"/>
              <a:gd name="connsiteX4" fmla="*/ 290946 w 984659"/>
              <a:gd name="connsiteY4" fmla="*/ 431800 h 750454"/>
              <a:gd name="connsiteX5" fmla="*/ 408709 w 984659"/>
              <a:gd name="connsiteY5" fmla="*/ 168563 h 750454"/>
              <a:gd name="connsiteX6" fmla="*/ 893618 w 984659"/>
              <a:gd name="connsiteY6" fmla="*/ 23091 h 750454"/>
              <a:gd name="connsiteX7" fmla="*/ 983673 w 984659"/>
              <a:gd name="connsiteY7" fmla="*/ 2309 h 75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59" h="750454">
                <a:moveTo>
                  <a:pt x="0" y="750454"/>
                </a:moveTo>
                <a:cubicBezTo>
                  <a:pt x="30595" y="607290"/>
                  <a:pt x="61191" y="464127"/>
                  <a:pt x="159327" y="362527"/>
                </a:cubicBezTo>
                <a:cubicBezTo>
                  <a:pt x="257463" y="260927"/>
                  <a:pt x="514927" y="131618"/>
                  <a:pt x="588818" y="140854"/>
                </a:cubicBezTo>
                <a:cubicBezTo>
                  <a:pt x="662709" y="150090"/>
                  <a:pt x="652318" y="369454"/>
                  <a:pt x="602673" y="417945"/>
                </a:cubicBezTo>
                <a:cubicBezTo>
                  <a:pt x="553028" y="466436"/>
                  <a:pt x="323273" y="473364"/>
                  <a:pt x="290946" y="431800"/>
                </a:cubicBezTo>
                <a:cubicBezTo>
                  <a:pt x="258619" y="390236"/>
                  <a:pt x="308264" y="236681"/>
                  <a:pt x="408709" y="168563"/>
                </a:cubicBezTo>
                <a:cubicBezTo>
                  <a:pt x="509154" y="100445"/>
                  <a:pt x="797791" y="50800"/>
                  <a:pt x="893618" y="23091"/>
                </a:cubicBezTo>
                <a:cubicBezTo>
                  <a:pt x="989445" y="-4618"/>
                  <a:pt x="986559" y="-1155"/>
                  <a:pt x="983673" y="230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689555E-29F2-4080-89B3-9F60D751EE2C}"/>
              </a:ext>
            </a:extLst>
          </p:cNvPr>
          <p:cNvSpPr txBox="1"/>
          <p:nvPr/>
        </p:nvSpPr>
        <p:spPr>
          <a:xfrm>
            <a:off x="5580112" y="3212976"/>
            <a:ext cx="2617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Weak-field approximation</a:t>
            </a:r>
          </a:p>
          <a:p>
            <a:r>
              <a:rPr lang="en-US" altLang="ja-JP" dirty="0"/>
              <a:t>Adler, etc.</a:t>
            </a:r>
            <a:endParaRPr kumimoji="1" lang="ja-JP" altLang="en-US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22B668D-BABE-4215-9ED2-BB03E0965DCA}"/>
              </a:ext>
            </a:extLst>
          </p:cNvPr>
          <p:cNvGrpSpPr/>
          <p:nvPr/>
        </p:nvGrpSpPr>
        <p:grpSpPr>
          <a:xfrm>
            <a:off x="1564464" y="4136951"/>
            <a:ext cx="7506666" cy="2674684"/>
            <a:chOff x="1564464" y="4136951"/>
            <a:chExt cx="7506666" cy="267468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82DFFA8-1A80-4A17-ADE3-61FBA46CCB59}"/>
                </a:ext>
              </a:extLst>
            </p:cNvPr>
            <p:cNvSpPr/>
            <p:nvPr/>
          </p:nvSpPr>
          <p:spPr bwMode="auto">
            <a:xfrm>
              <a:off x="1564464" y="4136951"/>
              <a:ext cx="7506666" cy="19715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86D64F9-ED42-4C9C-947B-48EAB371E4BD}"/>
                </a:ext>
              </a:extLst>
            </p:cNvPr>
            <p:cNvSpPr/>
            <p:nvPr/>
          </p:nvSpPr>
          <p:spPr>
            <a:xfrm>
              <a:off x="1691680" y="4934132"/>
              <a:ext cx="3131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=</a:t>
              </a:r>
              <a:endParaRPr lang="ja-JP" altLang="en-US" sz="2800" dirty="0"/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2C69364-F9A5-4FC1-8C10-E3F681C4AD9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470" y="4638857"/>
              <a:ext cx="3799690" cy="1079271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216B9CC-5F2F-4771-B2EA-ADB038A1964B}"/>
                </a:ext>
              </a:extLst>
            </p:cNvPr>
            <p:cNvSpPr txBox="1"/>
            <p:nvPr/>
          </p:nvSpPr>
          <p:spPr>
            <a:xfrm>
              <a:off x="1666987" y="4192959"/>
              <a:ext cx="3414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accent2">
                      <a:lumMod val="50000"/>
                    </a:schemeClr>
                  </a:solidFill>
                </a:rPr>
                <a:t>2. Landau level representation</a:t>
              </a:r>
              <a:endParaRPr kumimoji="1" lang="ja-JP" altLang="en-US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173C549-4672-4586-9CE4-07F8612AA88F}"/>
                </a:ext>
              </a:extLst>
            </p:cNvPr>
            <p:cNvSpPr/>
            <p:nvPr/>
          </p:nvSpPr>
          <p:spPr bwMode="auto">
            <a:xfrm rot="18192042" flipH="1">
              <a:off x="5032569" y="4234038"/>
              <a:ext cx="882824" cy="808758"/>
            </a:xfrm>
            <a:custGeom>
              <a:avLst/>
              <a:gdLst>
                <a:gd name="connsiteX0" fmla="*/ 0 w 984659"/>
                <a:gd name="connsiteY0" fmla="*/ 750454 h 750454"/>
                <a:gd name="connsiteX1" fmla="*/ 159327 w 984659"/>
                <a:gd name="connsiteY1" fmla="*/ 362527 h 750454"/>
                <a:gd name="connsiteX2" fmla="*/ 588818 w 984659"/>
                <a:gd name="connsiteY2" fmla="*/ 140854 h 750454"/>
                <a:gd name="connsiteX3" fmla="*/ 602673 w 984659"/>
                <a:gd name="connsiteY3" fmla="*/ 417945 h 750454"/>
                <a:gd name="connsiteX4" fmla="*/ 290946 w 984659"/>
                <a:gd name="connsiteY4" fmla="*/ 431800 h 750454"/>
                <a:gd name="connsiteX5" fmla="*/ 408709 w 984659"/>
                <a:gd name="connsiteY5" fmla="*/ 168563 h 750454"/>
                <a:gd name="connsiteX6" fmla="*/ 893618 w 984659"/>
                <a:gd name="connsiteY6" fmla="*/ 23091 h 750454"/>
                <a:gd name="connsiteX7" fmla="*/ 983673 w 984659"/>
                <a:gd name="connsiteY7" fmla="*/ 2309 h 7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659" h="750454">
                  <a:moveTo>
                    <a:pt x="0" y="750454"/>
                  </a:moveTo>
                  <a:cubicBezTo>
                    <a:pt x="30595" y="607290"/>
                    <a:pt x="61191" y="464127"/>
                    <a:pt x="159327" y="362527"/>
                  </a:cubicBezTo>
                  <a:cubicBezTo>
                    <a:pt x="257463" y="260927"/>
                    <a:pt x="514927" y="131618"/>
                    <a:pt x="588818" y="140854"/>
                  </a:cubicBezTo>
                  <a:cubicBezTo>
                    <a:pt x="662709" y="150090"/>
                    <a:pt x="652318" y="369454"/>
                    <a:pt x="602673" y="417945"/>
                  </a:cubicBezTo>
                  <a:cubicBezTo>
                    <a:pt x="553028" y="466436"/>
                    <a:pt x="323273" y="473364"/>
                    <a:pt x="290946" y="431800"/>
                  </a:cubicBezTo>
                  <a:cubicBezTo>
                    <a:pt x="258619" y="390236"/>
                    <a:pt x="308264" y="236681"/>
                    <a:pt x="408709" y="168563"/>
                  </a:cubicBezTo>
                  <a:cubicBezTo>
                    <a:pt x="509154" y="100445"/>
                    <a:pt x="797791" y="50800"/>
                    <a:pt x="893618" y="23091"/>
                  </a:cubicBezTo>
                  <a:cubicBezTo>
                    <a:pt x="989445" y="-4618"/>
                    <a:pt x="986559" y="-1155"/>
                    <a:pt x="983673" y="230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7AA5FD-A1F9-4931-8D26-FEB6F02A9062}"/>
                </a:ext>
              </a:extLst>
            </p:cNvPr>
            <p:cNvSpPr txBox="1"/>
            <p:nvPr/>
          </p:nvSpPr>
          <p:spPr>
            <a:xfrm>
              <a:off x="5940152" y="4207701"/>
              <a:ext cx="30029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Lowest Landau approximation</a:t>
              </a:r>
            </a:p>
            <a:p>
              <a:r>
                <a:rPr kumimoji="1" lang="en-US" altLang="ja-JP" dirty="0"/>
                <a:t>(ℓ = n = 0) when </a:t>
              </a:r>
              <a:r>
                <a:rPr kumimoji="1" lang="en-US" altLang="ja-JP" dirty="0" err="1"/>
                <a:t>eB</a:t>
              </a:r>
              <a:r>
                <a:rPr kumimoji="1" lang="en-US" altLang="ja-JP" dirty="0"/>
                <a:t> is large.</a:t>
              </a:r>
              <a:endParaRPr kumimoji="1" lang="ja-JP" alt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D8570FC-7FF0-497A-8038-1F3EF30C3081}"/>
                </a:ext>
              </a:extLst>
            </p:cNvPr>
            <p:cNvSpPr txBox="1"/>
            <p:nvPr/>
          </p:nvSpPr>
          <p:spPr>
            <a:xfrm>
              <a:off x="2191409" y="6165304"/>
              <a:ext cx="63410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Cf. For the Landau level representation of the </a:t>
              </a:r>
              <a:r>
                <a:rPr lang="en-US" altLang="ja-JP" dirty="0"/>
                <a:t>HE effective action, </a:t>
              </a:r>
            </a:p>
            <a:p>
              <a:r>
                <a:rPr kumimoji="1" lang="en-US" altLang="ja-JP" dirty="0"/>
                <a:t>see KH, Itakura, Ozaki [</a:t>
              </a:r>
              <a:r>
                <a:rPr lang="en-US" altLang="ja-JP" dirty="0">
                  <a:hlinkClick r:id="rId11"/>
                </a:rPr>
                <a:t>2001.06131</a:t>
              </a:r>
              <a:r>
                <a:rPr kumimoji="1" lang="en-US" altLang="ja-JP" dirty="0"/>
                <a:t>].</a:t>
              </a:r>
              <a:endParaRPr kumimoji="1" lang="ja-JP" alt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4CF9BA6-53A3-4506-9CCA-9785C52CAB97}"/>
                </a:ext>
              </a:extLst>
            </p:cNvPr>
            <p:cNvSpPr txBox="1"/>
            <p:nvPr/>
          </p:nvSpPr>
          <p:spPr>
            <a:xfrm>
              <a:off x="5376100" y="5630678"/>
              <a:ext cx="361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KH&amp;Itakrua</a:t>
              </a:r>
              <a:r>
                <a:rPr kumimoji="1" lang="en-US" altLang="ja-JP" dirty="0"/>
                <a:t> [</a:t>
              </a:r>
              <a:r>
                <a:rPr lang="en-US" altLang="ja-JP" dirty="0">
                  <a:hlinkClick r:id="rId12"/>
                </a:rPr>
                <a:t>1209.2663</a:t>
              </a:r>
              <a:r>
                <a:rPr lang="en-US" altLang="ja-JP" dirty="0"/>
                <a:t>, </a:t>
              </a:r>
              <a:r>
                <a:rPr lang="en-US" altLang="ja-JP" dirty="0">
                  <a:hlinkClick r:id="rId13"/>
                </a:rPr>
                <a:t>1212.1897</a:t>
              </a:r>
              <a:r>
                <a:rPr kumimoji="1" lang="en-US" altLang="ja-JP" dirty="0"/>
                <a:t>]</a:t>
              </a:r>
              <a:endParaRPr kumimoji="1" lang="ja-JP" altLang="en-US" dirty="0"/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636E6B28-C167-4DA7-9AE9-3EF4BE2678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50846"/>
            <a:ext cx="836763" cy="24610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96505AB-BEED-42E3-ADF3-9BBF5B3003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1446"/>
            <a:ext cx="836763" cy="24490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09A9C8A1-B89A-4690-8CB2-95B9B2D1DF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2046"/>
            <a:ext cx="935206" cy="2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B291647-1952-4464-AABE-CF96EC2CA385}"/>
              </a:ext>
            </a:extLst>
          </p:cNvPr>
          <p:cNvGrpSpPr/>
          <p:nvPr/>
        </p:nvGrpSpPr>
        <p:grpSpPr>
          <a:xfrm>
            <a:off x="2458300" y="332656"/>
            <a:ext cx="4566182" cy="2994702"/>
            <a:chOff x="2386293" y="476672"/>
            <a:chExt cx="4566182" cy="299470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31CD15A2-6FD8-4065-BA28-AA2A6DF5B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293" y="476672"/>
              <a:ext cx="4467487" cy="2994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A1CA1C-AEAC-40B9-96A0-BACAD740CBE4}"/>
                </a:ext>
              </a:extLst>
            </p:cNvPr>
            <p:cNvSpPr/>
            <p:nvPr/>
          </p:nvSpPr>
          <p:spPr bwMode="auto">
            <a:xfrm>
              <a:off x="2483768" y="482964"/>
              <a:ext cx="278054" cy="24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25D578-FC16-4F12-8A1C-E45F8B1FADEA}"/>
                </a:ext>
              </a:extLst>
            </p:cNvPr>
            <p:cNvSpPr/>
            <p:nvPr/>
          </p:nvSpPr>
          <p:spPr bwMode="auto">
            <a:xfrm>
              <a:off x="6674421" y="3178621"/>
              <a:ext cx="278054" cy="24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53" name="直角三角形 28">
            <a:extLst>
              <a:ext uri="{FF2B5EF4-FFF2-40B4-BE49-F238E27FC236}">
                <a16:creationId xmlns:a16="http://schemas.microsoft.com/office/drawing/2014/main" id="{777875DC-CE2C-4B9E-934B-006240EBB905}"/>
              </a:ext>
            </a:extLst>
          </p:cNvPr>
          <p:cNvSpPr/>
          <p:nvPr/>
        </p:nvSpPr>
        <p:spPr>
          <a:xfrm flipH="1">
            <a:off x="3851918" y="1542170"/>
            <a:ext cx="2719223" cy="1454781"/>
          </a:xfrm>
          <a:prstGeom prst="rtTriangle">
            <a:avLst/>
          </a:prstGeom>
          <a:solidFill>
            <a:srgbClr val="FF0000">
              <a:alpha val="3000"/>
            </a:srgbClr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30">
            <a:extLst>
              <a:ext uri="{FF2B5EF4-FFF2-40B4-BE49-F238E27FC236}">
                <a16:creationId xmlns:a16="http://schemas.microsoft.com/office/drawing/2014/main" id="{77C1A82A-4182-4BB4-8A0F-F76EF38E2F32}"/>
              </a:ext>
            </a:extLst>
          </p:cNvPr>
          <p:cNvSpPr txBox="1"/>
          <p:nvPr/>
        </p:nvSpPr>
        <p:spPr>
          <a:xfrm>
            <a:off x="2331353" y="3426555"/>
            <a:ext cx="231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8000"/>
                </a:solidFill>
              </a:rPr>
              <a:t>Soft photon &amp; </a:t>
            </a:r>
            <a:r>
              <a:rPr kumimoji="1" lang="en-US" altLang="ja-JP" sz="1600" dirty="0">
                <a:solidFill>
                  <a:srgbClr val="008000"/>
                </a:solidFill>
              </a:rPr>
              <a:t>weak field limit </a:t>
            </a:r>
            <a:r>
              <a:rPr lang="en-US" altLang="ja-JP" sz="1600" dirty="0">
                <a:solidFill>
                  <a:srgbClr val="008000"/>
                </a:solidFill>
              </a:rPr>
              <a:t>(Adler, etc.)</a:t>
            </a:r>
            <a:endParaRPr kumimoji="1" lang="ja-JP" altLang="en-US" sz="1600" dirty="0">
              <a:solidFill>
                <a:srgbClr val="008000"/>
              </a:solidFill>
            </a:endParaRPr>
          </a:p>
        </p:txBody>
      </p:sp>
      <p:cxnSp>
        <p:nvCxnSpPr>
          <p:cNvPr id="57" name="直線矢印コネクタ 32">
            <a:extLst>
              <a:ext uri="{FF2B5EF4-FFF2-40B4-BE49-F238E27FC236}">
                <a16:creationId xmlns:a16="http://schemas.microsoft.com/office/drawing/2014/main" id="{76A7BA68-A922-4658-B0FD-1995BA936AFB}"/>
              </a:ext>
            </a:extLst>
          </p:cNvPr>
          <p:cNvCxnSpPr/>
          <p:nvPr/>
        </p:nvCxnSpPr>
        <p:spPr>
          <a:xfrm flipH="1" flipV="1">
            <a:off x="3063528" y="3233943"/>
            <a:ext cx="303888" cy="26706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33">
            <a:extLst>
              <a:ext uri="{FF2B5EF4-FFF2-40B4-BE49-F238E27FC236}">
                <a16:creationId xmlns:a16="http://schemas.microsoft.com/office/drawing/2014/main" id="{F7E7FE2F-EA95-47B9-8153-A2A744DC2E8B}"/>
              </a:ext>
            </a:extLst>
          </p:cNvPr>
          <p:cNvCxnSpPr/>
          <p:nvPr/>
        </p:nvCxnSpPr>
        <p:spPr>
          <a:xfrm flipH="1" flipV="1">
            <a:off x="4361806" y="3166478"/>
            <a:ext cx="612536" cy="4065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80">
            <a:extLst>
              <a:ext uri="{FF2B5EF4-FFF2-40B4-BE49-F238E27FC236}">
                <a16:creationId xmlns:a16="http://schemas.microsoft.com/office/drawing/2014/main" id="{07F16321-F649-44E0-BE19-43CAFD5E17C4}"/>
              </a:ext>
            </a:extLst>
          </p:cNvPr>
          <p:cNvSpPr txBox="1"/>
          <p:nvPr/>
        </p:nvSpPr>
        <p:spPr>
          <a:xfrm>
            <a:off x="323527" y="2555612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owest Landau level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1 1">
            <a:extLst>
              <a:ext uri="{FF2B5EF4-FFF2-40B4-BE49-F238E27FC236}">
                <a16:creationId xmlns:a16="http://schemas.microsoft.com/office/drawing/2014/main" id="{EA94C51B-E691-4206-9A52-FB2B6F86E165}"/>
              </a:ext>
            </a:extLst>
          </p:cNvPr>
          <p:cNvSpPr txBox="1"/>
          <p:nvPr/>
        </p:nvSpPr>
        <p:spPr>
          <a:xfrm>
            <a:off x="2684352" y="1327804"/>
            <a:ext cx="243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Narrowly spaced Landau levels</a:t>
            </a:r>
            <a:endParaRPr kumimoji="1" lang="ja-JP" altLang="en-US" sz="1400" dirty="0"/>
          </a:p>
        </p:txBody>
      </p:sp>
      <p:sp>
        <p:nvSpPr>
          <p:cNvPr id="2" name="テキスト ボックス 1 2"/>
          <p:cNvSpPr txBox="1"/>
          <p:nvPr/>
        </p:nvSpPr>
        <p:spPr>
          <a:xfrm>
            <a:off x="694593" y="44624"/>
            <a:ext cx="812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Summary of relevant scales and preceding calculations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38698" y="1909544"/>
            <a:ext cx="277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>
                    <a:lumMod val="75000"/>
                  </a:schemeClr>
                </a:solidFill>
              </a:rPr>
              <a:t>Strong field limit (LLL approx.)</a:t>
            </a:r>
          </a:p>
          <a:p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kumimoji="1"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Tsai&amp;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Eber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Shabad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Gusynin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Miransky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Shovkovy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;  Fukushima; </a:t>
            </a:r>
            <a:r>
              <a:rPr lang="en-US" altLang="ja-JP" sz="1200" dirty="0" err="1">
                <a:solidFill>
                  <a:schemeClr val="accent2">
                    <a:lumMod val="75000"/>
                  </a:schemeClr>
                </a:solidFill>
              </a:rPr>
              <a:t>KH&amp;Itakrua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kumimoji="1" lang="en-US" altLang="ja-JP" sz="1200" dirty="0">
                <a:solidFill>
                  <a:schemeClr val="accent2">
                    <a:lumMod val="75000"/>
                  </a:schemeClr>
                </a:solidFill>
              </a:rPr>
              <a:t> etc.)</a:t>
            </a:r>
            <a:endParaRPr kumimoji="1" lang="ja-JP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86686" y="3430465"/>
            <a:ext cx="31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3399FF"/>
                </a:solidFill>
              </a:rPr>
              <a:t>Numerical computation </a:t>
            </a:r>
          </a:p>
          <a:p>
            <a:r>
              <a:rPr lang="en-US" altLang="ja-JP" sz="1200" dirty="0">
                <a:solidFill>
                  <a:srgbClr val="3399FF"/>
                </a:solidFill>
              </a:rPr>
              <a:t>below the LLL threshold </a:t>
            </a:r>
            <a:r>
              <a:rPr kumimoji="1" lang="en-US" altLang="ja-JP" sz="1200" dirty="0">
                <a:solidFill>
                  <a:srgbClr val="3399FF"/>
                </a:solidFill>
              </a:rPr>
              <a:t>(</a:t>
            </a:r>
            <a:r>
              <a:rPr kumimoji="1" lang="en-US" altLang="ja-JP" sz="1200" dirty="0" err="1">
                <a:solidFill>
                  <a:srgbClr val="3399FF"/>
                </a:solidFill>
              </a:rPr>
              <a:t>Kohri</a:t>
            </a:r>
            <a:r>
              <a:rPr kumimoji="1" lang="en-US" altLang="ja-JP" sz="1200" dirty="0">
                <a:solidFill>
                  <a:srgbClr val="3399FF"/>
                </a:solidFill>
              </a:rPr>
              <a:t> and Yamada)</a:t>
            </a:r>
            <a:endParaRPr kumimoji="1" lang="ja-JP" altLang="en-US" sz="1200" dirty="0">
              <a:solidFill>
                <a:srgbClr val="3399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2B2E73-DE13-4953-8442-857EDBCB5B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23" y="2920220"/>
            <a:ext cx="946358" cy="3608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33419-1F0D-4C0E-A901-E4E354C21996}"/>
              </a:ext>
            </a:extLst>
          </p:cNvPr>
          <p:cNvSpPr txBox="1"/>
          <p:nvPr/>
        </p:nvSpPr>
        <p:spPr>
          <a:xfrm>
            <a:off x="766600" y="2802414"/>
            <a:ext cx="230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F0"/>
                </a:solidFill>
                <a:sym typeface="Wingdings" panose="05000000000000000000" pitchFamily="2" charset="2"/>
              </a:rPr>
              <a:t>No imaginary part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01F78C-93EE-4D6E-9613-AC03F4F10C7C}"/>
              </a:ext>
            </a:extLst>
          </p:cNvPr>
          <p:cNvSpPr/>
          <p:nvPr/>
        </p:nvSpPr>
        <p:spPr bwMode="auto">
          <a:xfrm>
            <a:off x="2705878" y="2753923"/>
            <a:ext cx="3980750" cy="342857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DB22ED-DEBD-40BD-9D3F-B51896AE345C}"/>
              </a:ext>
            </a:extLst>
          </p:cNvPr>
          <p:cNvSpPr/>
          <p:nvPr/>
        </p:nvSpPr>
        <p:spPr bwMode="auto">
          <a:xfrm>
            <a:off x="2711200" y="2731961"/>
            <a:ext cx="636663" cy="38377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  <a:alpha val="49000"/>
                </a:srgbClr>
              </a:gs>
              <a:gs pos="50000">
                <a:srgbClr val="33CC33">
                  <a:shade val="67500"/>
                  <a:satMod val="115000"/>
                  <a:alpha val="76000"/>
                </a:srgbClr>
              </a:gs>
              <a:gs pos="100000">
                <a:srgbClr val="33CC33">
                  <a:shade val="100000"/>
                  <a:satMod val="115000"/>
                  <a:alpha val="5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BB85D38-363F-469C-B524-3AE5D2CAA3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502734" cy="260627"/>
          </a:xfrm>
          <a:prstGeom prst="rect">
            <a:avLst/>
          </a:prstGeom>
          <a:noFill/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2F1C58C-0209-4F12-97F4-A3CDB0F3AC57}"/>
              </a:ext>
            </a:extLst>
          </p:cNvPr>
          <p:cNvGrpSpPr/>
          <p:nvPr/>
        </p:nvGrpSpPr>
        <p:grpSpPr>
          <a:xfrm>
            <a:off x="35496" y="2579985"/>
            <a:ext cx="8139969" cy="4245944"/>
            <a:chOff x="35496" y="2579985"/>
            <a:chExt cx="8139969" cy="42459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CFD99D-6F59-4B94-97BE-4D9C8405B869}"/>
                </a:ext>
              </a:extLst>
            </p:cNvPr>
            <p:cNvGrpSpPr/>
            <p:nvPr/>
          </p:nvGrpSpPr>
          <p:grpSpPr>
            <a:xfrm>
              <a:off x="2597006" y="4221088"/>
              <a:ext cx="4234190" cy="2542516"/>
              <a:chOff x="1331640" y="4355907"/>
              <a:chExt cx="4234190" cy="2542516"/>
            </a:xfrm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B19751B1-02C0-4DAF-9D43-1C63C6BEC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31640" y="4355907"/>
                <a:ext cx="4234190" cy="2542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図 11" descr="\begin{document}&#10;\begin{align*}&#10;\chi_0&#10;\end{align*}&#10;\end{document}">
                <a:extLst>
                  <a:ext uri="{FF2B5EF4-FFF2-40B4-BE49-F238E27FC236}">
                    <a16:creationId xmlns:a16="http://schemas.microsoft.com/office/drawing/2014/main" id="{E11AC44B-79FB-4266-AFFF-EE1A445E2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6835" y="5271299"/>
                <a:ext cx="355670" cy="250182"/>
              </a:xfrm>
              <a:prstGeom prst="rect">
                <a:avLst/>
              </a:prstGeom>
            </p:spPr>
          </p:pic>
          <p:pic>
            <p:nvPicPr>
              <p:cNvPr id="39" name="図 13" descr="\begin{document}&#10;\begin{align*}&#10;\chi_1&#10;\end{align*}&#10;\end{document}">
                <a:extLst>
                  <a:ext uri="{FF2B5EF4-FFF2-40B4-BE49-F238E27FC236}">
                    <a16:creationId xmlns:a16="http://schemas.microsoft.com/office/drawing/2014/main" id="{827789CF-82FB-40D8-8313-A414171FA2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090391" y="4881110"/>
                <a:ext cx="343613" cy="250181"/>
              </a:xfrm>
              <a:prstGeom prst="rect">
                <a:avLst/>
              </a:prstGeom>
            </p:spPr>
          </p:pic>
          <p:pic>
            <p:nvPicPr>
              <p:cNvPr id="40" name="図 14" descr="\begin{document}&#10;\begin{align*}&#10;\chi_2&#10;\end{align*}&#10;\end{document}">
                <a:extLst>
                  <a:ext uri="{FF2B5EF4-FFF2-40B4-BE49-F238E27FC236}">
                    <a16:creationId xmlns:a16="http://schemas.microsoft.com/office/drawing/2014/main" id="{806C5314-4F1C-4B14-B109-28BD1F934F4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29872" y="6026815"/>
                <a:ext cx="352656" cy="250181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AAAF42-D296-4D77-94DE-3CD5A6F9BB38}"/>
                </a:ext>
              </a:extLst>
            </p:cNvPr>
            <p:cNvSpPr/>
            <p:nvPr/>
          </p:nvSpPr>
          <p:spPr bwMode="auto">
            <a:xfrm>
              <a:off x="2741022" y="4230285"/>
              <a:ext cx="654592" cy="2431645"/>
            </a:xfrm>
            <a:prstGeom prst="rect">
              <a:avLst/>
            </a:prstGeom>
            <a:solidFill>
              <a:srgbClr val="33CC33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A8E502-EDDD-421B-9F70-6B8F8A5124F1}"/>
                </a:ext>
              </a:extLst>
            </p:cNvPr>
            <p:cNvSpPr/>
            <p:nvPr/>
          </p:nvSpPr>
          <p:spPr bwMode="auto">
            <a:xfrm>
              <a:off x="3899237" y="4229933"/>
              <a:ext cx="2801550" cy="2424519"/>
            </a:xfrm>
            <a:prstGeom prst="rect">
              <a:avLst/>
            </a:prstGeom>
            <a:solidFill>
              <a:srgbClr val="FF0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D68CF92-AD5B-4098-AF8F-D802BD6F7A2E}"/>
                </a:ext>
              </a:extLst>
            </p:cNvPr>
            <p:cNvSpPr txBox="1"/>
            <p:nvPr/>
          </p:nvSpPr>
          <p:spPr>
            <a:xfrm>
              <a:off x="35496" y="4221088"/>
              <a:ext cx="2582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</a:rPr>
                <a:t>Numerical computation </a:t>
              </a:r>
            </a:p>
            <a:p>
              <a:r>
                <a:rPr lang="en-US" altLang="ja-JP" dirty="0">
                  <a:solidFill>
                    <a:srgbClr val="00B0F0"/>
                  </a:solidFill>
                </a:rPr>
                <a:t>in the soft photon regime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E5896B-1E28-4CBF-B695-FD055F0FC901}"/>
                </a:ext>
              </a:extLst>
            </p:cNvPr>
            <p:cNvSpPr txBox="1"/>
            <p:nvPr/>
          </p:nvSpPr>
          <p:spPr>
            <a:xfrm>
              <a:off x="4587670" y="4251250"/>
              <a:ext cx="3080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800" dirty="0">
                  <a:solidFill>
                    <a:schemeClr val="accent2">
                      <a:lumMod val="75000"/>
                    </a:schemeClr>
                  </a:solidFill>
                </a:rPr>
                <a:t>Strong field limit (LLL approx.)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D2145C-D396-4441-AB7A-EA14126227E6}"/>
                </a:ext>
              </a:extLst>
            </p:cNvPr>
            <p:cNvSpPr txBox="1"/>
            <p:nvPr/>
          </p:nvSpPr>
          <p:spPr>
            <a:xfrm>
              <a:off x="1547664" y="6456597"/>
              <a:ext cx="3041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00" dirty="0">
                  <a:solidFill>
                    <a:srgbClr val="008000"/>
                  </a:solidFill>
                </a:rPr>
                <a:t>Soft photon &amp; </a:t>
              </a:r>
              <a:r>
                <a:rPr kumimoji="1" lang="en-US" altLang="ja-JP" sz="1800" dirty="0">
                  <a:solidFill>
                    <a:srgbClr val="008000"/>
                  </a:solidFill>
                </a:rPr>
                <a:t>weak field limit </a:t>
              </a:r>
              <a:endParaRPr lang="ja-JP" altLang="en-US"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265098A-C967-4460-A4B3-2957D03001B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80" y="6391697"/>
              <a:ext cx="1031168" cy="393224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75" name="直線矢印コネクタ 33">
              <a:extLst>
                <a:ext uri="{FF2B5EF4-FFF2-40B4-BE49-F238E27FC236}">
                  <a16:creationId xmlns:a16="http://schemas.microsoft.com/office/drawing/2014/main" id="{29457FC5-E926-40B7-B969-1454EA98B70B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4361806" y="3692075"/>
              <a:ext cx="624880" cy="46106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32">
              <a:extLst>
                <a:ext uri="{FF2B5EF4-FFF2-40B4-BE49-F238E27FC236}">
                  <a16:creationId xmlns:a16="http://schemas.microsoft.com/office/drawing/2014/main" id="{544C50A3-A07F-4756-9163-19561B92A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1435" y="3933056"/>
              <a:ext cx="308437" cy="263837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571FCBC7-2F7B-4686-93EF-FC53A121A960}"/>
                </a:ext>
              </a:extLst>
            </p:cNvPr>
            <p:cNvSpPr/>
            <p:nvPr/>
          </p:nvSpPr>
          <p:spPr>
            <a:xfrm rot="904560">
              <a:off x="6951277" y="2579985"/>
              <a:ext cx="1224188" cy="1842046"/>
            </a:xfrm>
            <a:prstGeom prst="arc">
              <a:avLst>
                <a:gd name="adj1" fmla="val 17896125"/>
                <a:gd name="adj2" fmla="val 4771586"/>
              </a:avLst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1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9211" y="1988840"/>
            <a:ext cx="632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Refractive indices and decay rate</a:t>
            </a:r>
            <a:endParaRPr kumimoji="1" lang="ja-JP" altLang="en-US" sz="3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91E41-05EF-4AB8-91DA-5FA04C0967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04928"/>
            <a:ext cx="3043897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3F5F255-2787-4B57-B70C-5D914B4C346F}"/>
              </a:ext>
            </a:extLst>
          </p:cNvPr>
          <p:cNvSpPr/>
          <p:nvPr/>
        </p:nvSpPr>
        <p:spPr bwMode="auto">
          <a:xfrm>
            <a:off x="99841" y="256861"/>
            <a:ext cx="4506064" cy="6464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0ECEDCC-2127-4ACD-B613-682E8B78EB5B}"/>
              </a:ext>
            </a:extLst>
          </p:cNvPr>
          <p:cNvGrpSpPr/>
          <p:nvPr/>
        </p:nvGrpSpPr>
        <p:grpSpPr>
          <a:xfrm>
            <a:off x="625866" y="769203"/>
            <a:ext cx="3178144" cy="1930798"/>
            <a:chOff x="853408" y="301248"/>
            <a:chExt cx="3178144" cy="19307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57398-0C5B-496A-AB56-CF184758CF35}"/>
                </a:ext>
              </a:extLst>
            </p:cNvPr>
            <p:cNvGrpSpPr/>
            <p:nvPr/>
          </p:nvGrpSpPr>
          <p:grpSpPr>
            <a:xfrm>
              <a:off x="3148926" y="663788"/>
              <a:ext cx="882626" cy="1052303"/>
              <a:chOff x="1250630" y="2046116"/>
              <a:chExt cx="1976412" cy="2329334"/>
            </a:xfrm>
          </p:grpSpPr>
          <p:sp>
            <p:nvSpPr>
              <p:cNvPr id="26" name="円/楕円 46 1">
                <a:extLst>
                  <a:ext uri="{FF2B5EF4-FFF2-40B4-BE49-F238E27FC236}">
                    <a16:creationId xmlns:a16="http://schemas.microsoft.com/office/drawing/2014/main" id="{DFDDBC53-807C-477A-B8F5-4864A93A8D9B}"/>
                  </a:ext>
                </a:extLst>
              </p:cNvPr>
              <p:cNvSpPr/>
              <p:nvPr/>
            </p:nvSpPr>
            <p:spPr>
              <a:xfrm>
                <a:off x="1250630" y="2046116"/>
                <a:ext cx="1976412" cy="1527502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15BF3A-35F4-46F5-92DB-45FB12CF04CA}"/>
                  </a:ext>
                </a:extLst>
              </p:cNvPr>
              <p:cNvSpPr txBox="1"/>
              <p:nvPr/>
            </p:nvSpPr>
            <p:spPr>
              <a:xfrm>
                <a:off x="1656573" y="3557911"/>
                <a:ext cx="661190" cy="81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7126D1-7707-435C-B8B9-38C1C7AE8206}"/>
                </a:ext>
              </a:extLst>
            </p:cNvPr>
            <p:cNvSpPr/>
            <p:nvPr/>
          </p:nvSpPr>
          <p:spPr bwMode="auto">
            <a:xfrm>
              <a:off x="1885936" y="1155810"/>
              <a:ext cx="760776" cy="881167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350" dirty="0"/>
                <a:t>QGP</a:t>
              </a:r>
              <a:endParaRPr lang="ja-JP" altLang="en-US" sz="1350" dirty="0"/>
            </a:p>
          </p:txBody>
        </p:sp>
        <p:sp>
          <p:nvSpPr>
            <p:cNvPr id="15" name="右矢印 11">
              <a:extLst>
                <a:ext uri="{FF2B5EF4-FFF2-40B4-BE49-F238E27FC236}">
                  <a16:creationId xmlns:a16="http://schemas.microsoft.com/office/drawing/2014/main" id="{A3BB2E8C-492B-4A72-8B34-E3A0D083BAE2}"/>
                </a:ext>
              </a:extLst>
            </p:cNvPr>
            <p:cNvSpPr/>
            <p:nvPr/>
          </p:nvSpPr>
          <p:spPr bwMode="auto">
            <a:xfrm>
              <a:off x="1315996" y="1399084"/>
              <a:ext cx="929647" cy="18702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 dirty="0">
                <a:solidFill>
                  <a:srgbClr val="00B050"/>
                </a:solidFill>
              </a:endParaRPr>
            </a:p>
          </p:txBody>
        </p:sp>
        <p:sp>
          <p:nvSpPr>
            <p:cNvPr id="16" name="右矢印 12">
              <a:extLst>
                <a:ext uri="{FF2B5EF4-FFF2-40B4-BE49-F238E27FC236}">
                  <a16:creationId xmlns:a16="http://schemas.microsoft.com/office/drawing/2014/main" id="{4B5D5CBD-A7D6-4D0D-9420-C463387FBF7B}"/>
                </a:ext>
              </a:extLst>
            </p:cNvPr>
            <p:cNvSpPr/>
            <p:nvPr/>
          </p:nvSpPr>
          <p:spPr bwMode="auto">
            <a:xfrm flipH="1" flipV="1">
              <a:off x="2428429" y="1428196"/>
              <a:ext cx="929246" cy="250832"/>
            </a:xfrm>
            <a:prstGeom prst="rightArrow">
              <a:avLst/>
            </a:prstGeom>
            <a:solidFill>
              <a:srgbClr val="00B0F0"/>
            </a:solidFill>
            <a:ln cmpd="sng">
              <a:solidFill>
                <a:schemeClr val="bg1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 dirty="0">
                <a:solidFill>
                  <a:srgbClr val="00B050"/>
                </a:solidFill>
              </a:endParaRPr>
            </a:p>
          </p:txBody>
        </p:sp>
        <p:grpSp>
          <p:nvGrpSpPr>
            <p:cNvPr id="17" name="グループ化 13">
              <a:extLst>
                <a:ext uri="{FF2B5EF4-FFF2-40B4-BE49-F238E27FC236}">
                  <a16:creationId xmlns:a16="http://schemas.microsoft.com/office/drawing/2014/main" id="{BF7262B3-41EB-48FC-8A8F-8317E1D2DC40}"/>
                </a:ext>
              </a:extLst>
            </p:cNvPr>
            <p:cNvGrpSpPr/>
            <p:nvPr/>
          </p:nvGrpSpPr>
          <p:grpSpPr>
            <a:xfrm>
              <a:off x="1285095" y="664559"/>
              <a:ext cx="1489301" cy="1386074"/>
              <a:chOff x="2889035" y="1375408"/>
              <a:chExt cx="2364950" cy="2629656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3" name="円弧 19">
                <a:extLst>
                  <a:ext uri="{FF2B5EF4-FFF2-40B4-BE49-F238E27FC236}">
                    <a16:creationId xmlns:a16="http://schemas.microsoft.com/office/drawing/2014/main" id="{B9394AB8-305B-4101-A5F8-79E0B17DFE6D}"/>
                  </a:ext>
                </a:extLst>
              </p:cNvPr>
              <p:cNvSpPr/>
              <p:nvPr/>
            </p:nvSpPr>
            <p:spPr>
              <a:xfrm flipH="1">
                <a:off x="2889035" y="1375408"/>
                <a:ext cx="2364950" cy="2629656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4" name="円弧 20">
                <a:extLst>
                  <a:ext uri="{FF2B5EF4-FFF2-40B4-BE49-F238E27FC236}">
                    <a16:creationId xmlns:a16="http://schemas.microsoft.com/office/drawing/2014/main" id="{6BD5C1E3-1C94-4DE7-B5BF-495A072A55C3}"/>
                  </a:ext>
                </a:extLst>
              </p:cNvPr>
              <p:cNvSpPr/>
              <p:nvPr/>
            </p:nvSpPr>
            <p:spPr>
              <a:xfrm flipH="1">
                <a:off x="3413959" y="1502894"/>
                <a:ext cx="1204146" cy="2294255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5" name="円弧 21">
                <a:extLst>
                  <a:ext uri="{FF2B5EF4-FFF2-40B4-BE49-F238E27FC236}">
                    <a16:creationId xmlns:a16="http://schemas.microsoft.com/office/drawing/2014/main" id="{5C88AF5A-2B43-479A-9FDA-D655567221E6}"/>
                  </a:ext>
                </a:extLst>
              </p:cNvPr>
              <p:cNvSpPr/>
              <p:nvPr/>
            </p:nvSpPr>
            <p:spPr>
              <a:xfrm flipH="1">
                <a:off x="3651382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18" name="グループ化 14">
              <a:extLst>
                <a:ext uri="{FF2B5EF4-FFF2-40B4-BE49-F238E27FC236}">
                  <a16:creationId xmlns:a16="http://schemas.microsoft.com/office/drawing/2014/main" id="{41BA18A6-EED3-4A47-A921-E6278117D604}"/>
                </a:ext>
              </a:extLst>
            </p:cNvPr>
            <p:cNvGrpSpPr/>
            <p:nvPr/>
          </p:nvGrpSpPr>
          <p:grpSpPr>
            <a:xfrm>
              <a:off x="2291257" y="1063898"/>
              <a:ext cx="786093" cy="1168148"/>
              <a:chOff x="4514565" y="2078563"/>
              <a:chExt cx="1514369" cy="2232248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0" name="円弧 16">
                <a:extLst>
                  <a:ext uri="{FF2B5EF4-FFF2-40B4-BE49-F238E27FC236}">
                    <a16:creationId xmlns:a16="http://schemas.microsoft.com/office/drawing/2014/main" id="{6F236FC3-F61F-43DD-83A4-34DCD3718078}"/>
                  </a:ext>
                </a:extLst>
              </p:cNvPr>
              <p:cNvSpPr/>
              <p:nvPr/>
            </p:nvSpPr>
            <p:spPr>
              <a:xfrm>
                <a:off x="4514565" y="2078563"/>
                <a:ext cx="1514369" cy="2232248"/>
              </a:xfrm>
              <a:prstGeom prst="arc">
                <a:avLst>
                  <a:gd name="adj1" fmla="val 11959789"/>
                  <a:gd name="adj2" fmla="val 877646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1" name="円弧 17">
                <a:extLst>
                  <a:ext uri="{FF2B5EF4-FFF2-40B4-BE49-F238E27FC236}">
                    <a16:creationId xmlns:a16="http://schemas.microsoft.com/office/drawing/2014/main" id="{EB4C71BD-8455-458C-9385-8901623AAAAF}"/>
                  </a:ext>
                </a:extLst>
              </p:cNvPr>
              <p:cNvSpPr/>
              <p:nvPr/>
            </p:nvSpPr>
            <p:spPr>
              <a:xfrm>
                <a:off x="4713512" y="2324491"/>
                <a:ext cx="1137333" cy="1842304"/>
              </a:xfrm>
              <a:prstGeom prst="arc">
                <a:avLst>
                  <a:gd name="adj1" fmla="val 11955876"/>
                  <a:gd name="adj2" fmla="val 8640163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2" name="円弧 18">
                <a:extLst>
                  <a:ext uri="{FF2B5EF4-FFF2-40B4-BE49-F238E27FC236}">
                    <a16:creationId xmlns:a16="http://schemas.microsoft.com/office/drawing/2014/main" id="{B25118C7-5BA8-4870-8627-81B535F9926F}"/>
                  </a:ext>
                </a:extLst>
              </p:cNvPr>
              <p:cNvSpPr/>
              <p:nvPr/>
            </p:nvSpPr>
            <p:spPr>
              <a:xfrm>
                <a:off x="4865911" y="2582619"/>
                <a:ext cx="833111" cy="1349511"/>
              </a:xfrm>
              <a:prstGeom prst="arc">
                <a:avLst>
                  <a:gd name="adj1" fmla="val 12286575"/>
                  <a:gd name="adj2" fmla="val 831608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9" name="テキスト ボックス 15">
              <a:extLst>
                <a:ext uri="{FF2B5EF4-FFF2-40B4-BE49-F238E27FC236}">
                  <a16:creationId xmlns:a16="http://schemas.microsoft.com/office/drawing/2014/main" id="{4578D64F-3065-474D-A98D-CDBE2AAF1A63}"/>
                </a:ext>
              </a:extLst>
            </p:cNvPr>
            <p:cNvSpPr txBox="1"/>
            <p:nvPr/>
          </p:nvSpPr>
          <p:spPr>
            <a:xfrm>
              <a:off x="2306906" y="301248"/>
              <a:ext cx="476412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50" b="1" dirty="0">
                  <a:solidFill>
                    <a:srgbClr val="00B050"/>
                  </a:solidFill>
                </a:rPr>
                <a:t>B</a:t>
              </a:r>
              <a:endParaRPr lang="ja-JP" altLang="en-US" sz="4050" b="1" dirty="0">
                <a:solidFill>
                  <a:srgbClr val="00B05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531C9A-B129-4F2B-82C9-34DC4B03A8F7}"/>
                </a:ext>
              </a:extLst>
            </p:cNvPr>
            <p:cNvGrpSpPr/>
            <p:nvPr/>
          </p:nvGrpSpPr>
          <p:grpSpPr>
            <a:xfrm>
              <a:off x="853408" y="917617"/>
              <a:ext cx="882626" cy="1052303"/>
              <a:chOff x="1250630" y="2046116"/>
              <a:chExt cx="1976412" cy="2329334"/>
            </a:xfrm>
          </p:grpSpPr>
          <p:sp>
            <p:nvSpPr>
              <p:cNvPr id="13" name="円/楕円 46 2">
                <a:extLst>
                  <a:ext uri="{FF2B5EF4-FFF2-40B4-BE49-F238E27FC236}">
                    <a16:creationId xmlns:a16="http://schemas.microsoft.com/office/drawing/2014/main" id="{9D97DF14-6854-401A-B69C-EA088412C0D3}"/>
                  </a:ext>
                </a:extLst>
              </p:cNvPr>
              <p:cNvSpPr/>
              <p:nvPr/>
            </p:nvSpPr>
            <p:spPr>
              <a:xfrm>
                <a:off x="1250630" y="2046116"/>
                <a:ext cx="1976412" cy="1527502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EA621E-9824-4EBD-816B-5FFBA02649C7}"/>
                  </a:ext>
                </a:extLst>
              </p:cNvPr>
              <p:cNvSpPr txBox="1"/>
              <p:nvPr/>
            </p:nvSpPr>
            <p:spPr>
              <a:xfrm>
                <a:off x="1656573" y="3557911"/>
                <a:ext cx="661190" cy="81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82612E3-6C95-4EC1-BF07-C851778ACFD6}"/>
              </a:ext>
            </a:extLst>
          </p:cNvPr>
          <p:cNvSpPr txBox="1"/>
          <p:nvPr/>
        </p:nvSpPr>
        <p:spPr>
          <a:xfrm>
            <a:off x="503554" y="3247816"/>
            <a:ext cx="3824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Novel transport phenomena in QGP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Chiral magnetic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magnetohydrodynamics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thermal radiations in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</a:t>
            </a:r>
            <a:r>
              <a:rPr kumimoji="1" lang="en-US" altLang="ja-JP" dirty="0"/>
              <a:t>tc.</a:t>
            </a:r>
            <a:endParaRPr kumimoji="1" lang="ja-JP" alt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6C914A-CD9E-4053-A496-31921EE3C605}"/>
              </a:ext>
            </a:extLst>
          </p:cNvPr>
          <p:cNvGrpSpPr/>
          <p:nvPr/>
        </p:nvGrpSpPr>
        <p:grpSpPr>
          <a:xfrm>
            <a:off x="107504" y="4729097"/>
            <a:ext cx="2129943" cy="1724239"/>
            <a:chOff x="4644006" y="1556789"/>
            <a:chExt cx="3945652" cy="3194095"/>
          </a:xfrm>
        </p:grpSpPr>
        <p:pic>
          <p:nvPicPr>
            <p:cNvPr id="29" name="Picture 28" descr="A picture containing sky, table&#10;&#10;Description automatically generated">
              <a:extLst>
                <a:ext uri="{FF2B5EF4-FFF2-40B4-BE49-F238E27FC236}">
                  <a16:creationId xmlns:a16="http://schemas.microsoft.com/office/drawing/2014/main" id="{AD346B33-461A-4A21-B314-E62C61D5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6" y="1556789"/>
              <a:ext cx="3945652" cy="31940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DD2DCD-D20C-4066-BDA9-94C11F0E5BD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4950715" y="2522141"/>
              <a:ext cx="608111" cy="21685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F7A7EFC-EECF-4699-BA32-4717D108051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5454771" y="2547493"/>
              <a:ext cx="608111" cy="21685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EF6BDE-0764-4114-A11E-EAFE88F2801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5670795" y="2102770"/>
              <a:ext cx="608111" cy="21685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6B552F0-34F9-4B88-916E-DA27738C9A5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7028135" y="4036300"/>
              <a:ext cx="608111" cy="15619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180757-9619-4DA1-96E3-F64BB268619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7251679" y="4399000"/>
              <a:ext cx="608111" cy="15619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8859994-F186-4334-A39E-B70E079D3FD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6627838" y="4461466"/>
              <a:ext cx="608111" cy="15619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71F580-E328-4B67-A8E6-68F5BE959E34}"/>
              </a:ext>
            </a:extLst>
          </p:cNvPr>
          <p:cNvGrpSpPr/>
          <p:nvPr/>
        </p:nvGrpSpPr>
        <p:grpSpPr>
          <a:xfrm>
            <a:off x="2311231" y="4797152"/>
            <a:ext cx="2476793" cy="1533580"/>
            <a:chOff x="453458" y="3051915"/>
            <a:chExt cx="4563064" cy="282535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FF437B-2636-49CA-846B-FD32BF5D7F5D}"/>
                </a:ext>
              </a:extLst>
            </p:cNvPr>
            <p:cNvGrpSpPr/>
            <p:nvPr/>
          </p:nvGrpSpPr>
          <p:grpSpPr>
            <a:xfrm>
              <a:off x="564825" y="3051915"/>
              <a:ext cx="4053711" cy="2825357"/>
              <a:chOff x="512627" y="2965099"/>
              <a:chExt cx="4053711" cy="282535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2409DD8-4654-420F-87B0-93E82FAB2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627" y="2965099"/>
                <a:ext cx="4053711" cy="2825357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A6C37F-E625-44A3-89FF-BB588BD05E00}"/>
                  </a:ext>
                </a:extLst>
              </p:cNvPr>
              <p:cNvSpPr txBox="1"/>
              <p:nvPr/>
            </p:nvSpPr>
            <p:spPr>
              <a:xfrm>
                <a:off x="3178996" y="4797152"/>
                <a:ext cx="1335462" cy="567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PRL103</a:t>
                </a:r>
                <a:endParaRPr kumimoji="1" lang="ja-JP" altLang="en-US" sz="14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29036FF-D6D4-423A-8A3E-2E9263F13C53}"/>
                </a:ext>
              </a:extLst>
            </p:cNvPr>
            <p:cNvGrpSpPr/>
            <p:nvPr/>
          </p:nvGrpSpPr>
          <p:grpSpPr>
            <a:xfrm>
              <a:off x="4224434" y="5197343"/>
              <a:ext cx="792088" cy="648072"/>
              <a:chOff x="-2268760" y="2276872"/>
              <a:chExt cx="792088" cy="64807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EEA918C-32B9-4D59-8931-65BFDCFE14B3}"/>
                  </a:ext>
                </a:extLst>
              </p:cNvPr>
              <p:cNvSpPr/>
              <p:nvPr/>
            </p:nvSpPr>
            <p:spPr bwMode="auto">
              <a:xfrm>
                <a:off x="-2268760" y="2276872"/>
                <a:ext cx="648072" cy="648072"/>
              </a:xfrm>
              <a:prstGeom prst="ellipse">
                <a:avLst/>
              </a:prstGeom>
              <a:solidFill>
                <a:srgbClr val="CCFF66">
                  <a:alpha val="60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468E4BE-FB5D-48AE-BDE4-64127942AD19}"/>
                  </a:ext>
                </a:extLst>
              </p:cNvPr>
              <p:cNvSpPr/>
              <p:nvPr/>
            </p:nvSpPr>
            <p:spPr bwMode="auto">
              <a:xfrm>
                <a:off x="-2124744" y="2276872"/>
                <a:ext cx="648072" cy="648072"/>
              </a:xfrm>
              <a:prstGeom prst="ellipse">
                <a:avLst/>
              </a:prstGeom>
              <a:solidFill>
                <a:srgbClr val="CCFF66">
                  <a:alpha val="60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BE747F-B58E-4A25-9929-D4206401BB80}"/>
                </a:ext>
              </a:extLst>
            </p:cNvPr>
            <p:cNvGrpSpPr/>
            <p:nvPr/>
          </p:nvGrpSpPr>
          <p:grpSpPr>
            <a:xfrm>
              <a:off x="453458" y="5192331"/>
              <a:ext cx="1164025" cy="658095"/>
              <a:chOff x="-2273185" y="3429000"/>
              <a:chExt cx="1164025" cy="65809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AF160F6-8D0D-470D-9E46-F6FEF5F51D7B}"/>
                  </a:ext>
                </a:extLst>
              </p:cNvPr>
              <p:cNvSpPr/>
              <p:nvPr/>
            </p:nvSpPr>
            <p:spPr bwMode="auto">
              <a:xfrm>
                <a:off x="-2273185" y="3429000"/>
                <a:ext cx="648072" cy="648072"/>
              </a:xfrm>
              <a:prstGeom prst="ellipse">
                <a:avLst/>
              </a:prstGeom>
              <a:solidFill>
                <a:srgbClr val="CCFF66">
                  <a:alpha val="60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8261A3-C41F-46A8-A0A7-408CC86E794E}"/>
                  </a:ext>
                </a:extLst>
              </p:cNvPr>
              <p:cNvSpPr/>
              <p:nvPr/>
            </p:nvSpPr>
            <p:spPr bwMode="auto">
              <a:xfrm>
                <a:off x="-1757232" y="3439023"/>
                <a:ext cx="648072" cy="648072"/>
              </a:xfrm>
              <a:prstGeom prst="ellipse">
                <a:avLst/>
              </a:prstGeom>
              <a:solidFill>
                <a:srgbClr val="CCFF66">
                  <a:alpha val="60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AC20746-50D8-436F-89EA-5C6C6B7BAACB}"/>
              </a:ext>
            </a:extLst>
          </p:cNvPr>
          <p:cNvSpPr txBox="1"/>
          <p:nvPr/>
        </p:nvSpPr>
        <p:spPr>
          <a:xfrm>
            <a:off x="945373" y="300712"/>
            <a:ext cx="2330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P</a:t>
            </a:r>
            <a:r>
              <a:rPr kumimoji="1" lang="en-US" altLang="ja-JP" sz="2000" dirty="0">
                <a:solidFill>
                  <a:srgbClr val="00B0F0"/>
                </a:solidFill>
              </a:rPr>
              <a:t>eripheral collisions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4A9E20C-8A29-4CAB-BA25-3F8BDF67AEAC}"/>
              </a:ext>
            </a:extLst>
          </p:cNvPr>
          <p:cNvGrpSpPr/>
          <p:nvPr/>
        </p:nvGrpSpPr>
        <p:grpSpPr>
          <a:xfrm>
            <a:off x="4760110" y="245369"/>
            <a:ext cx="4322954" cy="6464706"/>
            <a:chOff x="4760110" y="245369"/>
            <a:chExt cx="4322954" cy="646470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33EC30E-3441-4293-A4BF-173072BCB930}"/>
                </a:ext>
              </a:extLst>
            </p:cNvPr>
            <p:cNvSpPr/>
            <p:nvPr/>
          </p:nvSpPr>
          <p:spPr bwMode="auto">
            <a:xfrm>
              <a:off x="4760110" y="245369"/>
              <a:ext cx="4322954" cy="6464706"/>
            </a:xfrm>
            <a:prstGeom prst="rect">
              <a:avLst/>
            </a:prstGeom>
            <a:solidFill>
              <a:srgbClr val="CCFF66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006AB0-ED1E-46C5-AC25-1EB6DF2AEDFE}"/>
                </a:ext>
              </a:extLst>
            </p:cNvPr>
            <p:cNvSpPr txBox="1"/>
            <p:nvPr/>
          </p:nvSpPr>
          <p:spPr>
            <a:xfrm>
              <a:off x="5231757" y="3284984"/>
              <a:ext cx="34636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“Strong-field QED” without QGP</a:t>
              </a:r>
            </a:p>
            <a:p>
              <a:r>
                <a:rPr kumimoji="1" lang="en-US" altLang="ja-JP" dirty="0"/>
                <a:t>--- Vacuum physics in strong fields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/>
                <a:t>Photon-photon interactions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/>
                <a:t>Vacuum fluctuations in 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/>
                <a:t>etc.</a:t>
              </a:r>
              <a:endParaRPr kumimoji="1" lang="ja-JP" alt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126F357-0A39-42D7-A3CB-245BD4F4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81012" y="4812863"/>
              <a:ext cx="2086856" cy="1582248"/>
            </a:xfrm>
            <a:prstGeom prst="rect">
              <a:avLst/>
            </a:prstGeom>
          </p:spPr>
        </p:pic>
        <p:sp>
          <p:nvSpPr>
            <p:cNvPr id="61" name="右矢印 11">
              <a:extLst>
                <a:ext uri="{FF2B5EF4-FFF2-40B4-BE49-F238E27FC236}">
                  <a16:creationId xmlns:a16="http://schemas.microsoft.com/office/drawing/2014/main" id="{29FFD520-7313-4B05-AC6A-3090743D8EA4}"/>
                </a:ext>
              </a:extLst>
            </p:cNvPr>
            <p:cNvSpPr/>
            <p:nvPr/>
          </p:nvSpPr>
          <p:spPr bwMode="auto">
            <a:xfrm>
              <a:off x="5392690" y="1518006"/>
              <a:ext cx="929647" cy="18702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 dirty="0">
                <a:solidFill>
                  <a:srgbClr val="00B050"/>
                </a:solidFill>
              </a:endParaRPr>
            </a:p>
          </p:txBody>
        </p:sp>
        <p:grpSp>
          <p:nvGrpSpPr>
            <p:cNvPr id="63" name="グループ化 13">
              <a:extLst>
                <a:ext uri="{FF2B5EF4-FFF2-40B4-BE49-F238E27FC236}">
                  <a16:creationId xmlns:a16="http://schemas.microsoft.com/office/drawing/2014/main" id="{2E6576C9-FED8-4EA8-8AA9-B162FA368D63}"/>
                </a:ext>
              </a:extLst>
            </p:cNvPr>
            <p:cNvGrpSpPr/>
            <p:nvPr/>
          </p:nvGrpSpPr>
          <p:grpSpPr>
            <a:xfrm>
              <a:off x="5457025" y="817961"/>
              <a:ext cx="1489301" cy="1386074"/>
              <a:chOff x="2889035" y="1375408"/>
              <a:chExt cx="2364950" cy="2629656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9" name="円弧 19">
                <a:extLst>
                  <a:ext uri="{FF2B5EF4-FFF2-40B4-BE49-F238E27FC236}">
                    <a16:creationId xmlns:a16="http://schemas.microsoft.com/office/drawing/2014/main" id="{4F80F213-4D62-4C44-A5EA-89A3140331DF}"/>
                  </a:ext>
                </a:extLst>
              </p:cNvPr>
              <p:cNvSpPr/>
              <p:nvPr/>
            </p:nvSpPr>
            <p:spPr>
              <a:xfrm flipH="1">
                <a:off x="2889035" y="1375408"/>
                <a:ext cx="2364950" cy="2629656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70" name="円弧 20">
                <a:extLst>
                  <a:ext uri="{FF2B5EF4-FFF2-40B4-BE49-F238E27FC236}">
                    <a16:creationId xmlns:a16="http://schemas.microsoft.com/office/drawing/2014/main" id="{49D89A51-B2ED-486B-98D0-C8466F683EC9}"/>
                  </a:ext>
                </a:extLst>
              </p:cNvPr>
              <p:cNvSpPr/>
              <p:nvPr/>
            </p:nvSpPr>
            <p:spPr>
              <a:xfrm flipH="1">
                <a:off x="3413959" y="1502894"/>
                <a:ext cx="1204146" cy="2294255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71" name="円弧 21">
                <a:extLst>
                  <a:ext uri="{FF2B5EF4-FFF2-40B4-BE49-F238E27FC236}">
                    <a16:creationId xmlns:a16="http://schemas.microsoft.com/office/drawing/2014/main" id="{25D78DBE-C5BB-4476-8D07-93918D4E71E6}"/>
                  </a:ext>
                </a:extLst>
              </p:cNvPr>
              <p:cNvSpPr/>
              <p:nvPr/>
            </p:nvSpPr>
            <p:spPr>
              <a:xfrm flipH="1">
                <a:off x="3651382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AC13E1F-1B4B-44A8-9696-7C7DD3FD31D5}"/>
                </a:ext>
              </a:extLst>
            </p:cNvPr>
            <p:cNvGrpSpPr/>
            <p:nvPr/>
          </p:nvGrpSpPr>
          <p:grpSpPr>
            <a:xfrm>
              <a:off x="6864153" y="1356686"/>
              <a:ext cx="1740295" cy="1568258"/>
              <a:chOff x="6225873" y="585437"/>
              <a:chExt cx="1740295" cy="1568258"/>
            </a:xfrm>
          </p:grpSpPr>
          <p:sp>
            <p:nvSpPr>
              <p:cNvPr id="72" name="円/楕円 46 1">
                <a:extLst>
                  <a:ext uri="{FF2B5EF4-FFF2-40B4-BE49-F238E27FC236}">
                    <a16:creationId xmlns:a16="http://schemas.microsoft.com/office/drawing/2014/main" id="{75ECA3D3-E981-4E66-8177-FCC7C11E3A0F}"/>
                  </a:ext>
                </a:extLst>
              </p:cNvPr>
              <p:cNvSpPr/>
              <p:nvPr/>
            </p:nvSpPr>
            <p:spPr>
              <a:xfrm>
                <a:off x="7083542" y="585437"/>
                <a:ext cx="882626" cy="690066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4057A59-0C34-4842-975F-F94346BEE75A}"/>
                  </a:ext>
                </a:extLst>
              </p:cNvPr>
              <p:cNvSpPr txBox="1"/>
              <p:nvPr/>
            </p:nvSpPr>
            <p:spPr>
              <a:xfrm>
                <a:off x="7264828" y="126840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右矢印 12">
                <a:extLst>
                  <a:ext uri="{FF2B5EF4-FFF2-40B4-BE49-F238E27FC236}">
                    <a16:creationId xmlns:a16="http://schemas.microsoft.com/office/drawing/2014/main" id="{5B2B60DF-918B-4F18-823D-2E28C2FC55B7}"/>
                  </a:ext>
                </a:extLst>
              </p:cNvPr>
              <p:cNvSpPr/>
              <p:nvPr/>
            </p:nvSpPr>
            <p:spPr bwMode="auto">
              <a:xfrm flipH="1" flipV="1">
                <a:off x="6363045" y="1349845"/>
                <a:ext cx="929246" cy="250832"/>
              </a:xfrm>
              <a:prstGeom prst="rightArrow">
                <a:avLst/>
              </a:prstGeom>
              <a:solidFill>
                <a:srgbClr val="00B0F0"/>
              </a:solidFill>
              <a:ln cmpd="sng">
                <a:solidFill>
                  <a:schemeClr val="bg1"/>
                </a:solidFill>
              </a:ln>
              <a:scene3d>
                <a:camera prst="isometricTopUp">
                  <a:rot lat="19054185" lon="18830481" rev="3055987"/>
                </a:camera>
                <a:lightRig rig="threePt" dir="t"/>
              </a:scene3d>
              <a:sp3d extrusionH="57150" prstMaterial="matte"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64" name="グループ化 14">
                <a:extLst>
                  <a:ext uri="{FF2B5EF4-FFF2-40B4-BE49-F238E27FC236}">
                    <a16:creationId xmlns:a16="http://schemas.microsoft.com/office/drawing/2014/main" id="{6EB0029C-9AE0-4A11-AF6E-15312F65606B}"/>
                  </a:ext>
                </a:extLst>
              </p:cNvPr>
              <p:cNvGrpSpPr/>
              <p:nvPr/>
            </p:nvGrpSpPr>
            <p:grpSpPr>
              <a:xfrm>
                <a:off x="6225873" y="985547"/>
                <a:ext cx="786093" cy="1168148"/>
                <a:chOff x="4514565" y="2078563"/>
                <a:chExt cx="1514369" cy="2232248"/>
              </a:xfr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66" name="円弧 16">
                  <a:extLst>
                    <a:ext uri="{FF2B5EF4-FFF2-40B4-BE49-F238E27FC236}">
                      <a16:creationId xmlns:a16="http://schemas.microsoft.com/office/drawing/2014/main" id="{06CD8CC4-61C6-43CB-97EB-C4AA3892D08A}"/>
                    </a:ext>
                  </a:extLst>
                </p:cNvPr>
                <p:cNvSpPr/>
                <p:nvPr/>
              </p:nvSpPr>
              <p:spPr>
                <a:xfrm>
                  <a:off x="4514565" y="2078563"/>
                  <a:ext cx="1514369" cy="2232248"/>
                </a:xfrm>
                <a:prstGeom prst="arc">
                  <a:avLst>
                    <a:gd name="adj1" fmla="val 11959789"/>
                    <a:gd name="adj2" fmla="val 8776466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67" name="円弧 17">
                  <a:extLst>
                    <a:ext uri="{FF2B5EF4-FFF2-40B4-BE49-F238E27FC236}">
                      <a16:creationId xmlns:a16="http://schemas.microsoft.com/office/drawing/2014/main" id="{98673225-C568-4EBF-8494-84BBC54DCBEE}"/>
                    </a:ext>
                  </a:extLst>
                </p:cNvPr>
                <p:cNvSpPr/>
                <p:nvPr/>
              </p:nvSpPr>
              <p:spPr>
                <a:xfrm>
                  <a:off x="4713512" y="2324491"/>
                  <a:ext cx="1137333" cy="1842304"/>
                </a:xfrm>
                <a:prstGeom prst="arc">
                  <a:avLst>
                    <a:gd name="adj1" fmla="val 11955876"/>
                    <a:gd name="adj2" fmla="val 8640163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68" name="円弧 18">
                  <a:extLst>
                    <a:ext uri="{FF2B5EF4-FFF2-40B4-BE49-F238E27FC236}">
                      <a16:creationId xmlns:a16="http://schemas.microsoft.com/office/drawing/2014/main" id="{F3022389-08E1-47ED-A6A1-94651444CDE4}"/>
                    </a:ext>
                  </a:extLst>
                </p:cNvPr>
                <p:cNvSpPr/>
                <p:nvPr/>
              </p:nvSpPr>
              <p:spPr>
                <a:xfrm>
                  <a:off x="4865911" y="2582619"/>
                  <a:ext cx="833111" cy="1349511"/>
                </a:xfrm>
                <a:prstGeom prst="arc">
                  <a:avLst>
                    <a:gd name="adj1" fmla="val 12286575"/>
                    <a:gd name="adj2" fmla="val 8316086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</p:grpSp>
        <p:sp>
          <p:nvSpPr>
            <p:cNvPr id="65" name="テキスト ボックス 15">
              <a:extLst>
                <a:ext uri="{FF2B5EF4-FFF2-40B4-BE49-F238E27FC236}">
                  <a16:creationId xmlns:a16="http://schemas.microsoft.com/office/drawing/2014/main" id="{8D909B75-4231-4AD7-81FB-B16D35454843}"/>
                </a:ext>
              </a:extLst>
            </p:cNvPr>
            <p:cNvSpPr txBox="1"/>
            <p:nvPr/>
          </p:nvSpPr>
          <p:spPr>
            <a:xfrm>
              <a:off x="6658294" y="841211"/>
              <a:ext cx="476412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50" b="1" dirty="0">
                  <a:solidFill>
                    <a:srgbClr val="00B050"/>
                  </a:solidFill>
                </a:rPr>
                <a:t>B</a:t>
              </a:r>
              <a:endParaRPr lang="ja-JP" altLang="en-US" sz="4050" b="1" dirty="0">
                <a:solidFill>
                  <a:srgbClr val="00B050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3D8A0D6-8F81-4034-9CFC-58DC70B0027B}"/>
                </a:ext>
              </a:extLst>
            </p:cNvPr>
            <p:cNvGrpSpPr/>
            <p:nvPr/>
          </p:nvGrpSpPr>
          <p:grpSpPr>
            <a:xfrm>
              <a:off x="4930102" y="1036539"/>
              <a:ext cx="882626" cy="1052303"/>
              <a:chOff x="1250630" y="2046116"/>
              <a:chExt cx="1976412" cy="2329334"/>
            </a:xfrm>
          </p:grpSpPr>
          <p:sp>
            <p:nvSpPr>
              <p:cNvPr id="59" name="円/楕円 46 2">
                <a:extLst>
                  <a:ext uri="{FF2B5EF4-FFF2-40B4-BE49-F238E27FC236}">
                    <a16:creationId xmlns:a16="http://schemas.microsoft.com/office/drawing/2014/main" id="{362CAAD1-FC6F-4612-93A6-3296D95F8596}"/>
                  </a:ext>
                </a:extLst>
              </p:cNvPr>
              <p:cNvSpPr/>
              <p:nvPr/>
            </p:nvSpPr>
            <p:spPr>
              <a:xfrm>
                <a:off x="1250630" y="2046116"/>
                <a:ext cx="1976412" cy="1527502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6B332D-BCE7-42B3-AC31-89A0804BC3C2}"/>
                  </a:ext>
                </a:extLst>
              </p:cNvPr>
              <p:cNvSpPr txBox="1"/>
              <p:nvPr/>
            </p:nvSpPr>
            <p:spPr>
              <a:xfrm>
                <a:off x="1656573" y="3557911"/>
                <a:ext cx="661190" cy="81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E453AAD-64EF-4FFA-85F5-1FCDD0153369}"/>
                </a:ext>
              </a:extLst>
            </p:cNvPr>
            <p:cNvGrpSpPr/>
            <p:nvPr/>
          </p:nvGrpSpPr>
          <p:grpSpPr>
            <a:xfrm>
              <a:off x="6319534" y="2501686"/>
              <a:ext cx="529863" cy="237122"/>
              <a:chOff x="5169928" y="2683079"/>
              <a:chExt cx="1132113" cy="506639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71659D5-6C65-4117-8796-A49890594036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11959F3-0D29-4FED-9F5E-024AA5135C33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A01FE42-CE0B-4598-94A1-87B873135F28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249C356-96C9-4737-BB2A-B68B9C2BF5AD}"/>
                </a:ext>
              </a:extLst>
            </p:cNvPr>
            <p:cNvGrpSpPr/>
            <p:nvPr/>
          </p:nvGrpSpPr>
          <p:grpSpPr>
            <a:xfrm rot="1118126">
              <a:off x="5833265" y="2265288"/>
              <a:ext cx="529863" cy="237122"/>
              <a:chOff x="5169928" y="2683079"/>
              <a:chExt cx="1132113" cy="506639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928EFE7-A81E-48CF-AB5D-EE34470148EE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8095254-FA0D-47FE-8DC6-D05B9F530152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519140F-CA7D-49E4-9898-49AF979A025F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7626B07-FD30-4F49-9ACD-81628A43DFE0}"/>
                </a:ext>
              </a:extLst>
            </p:cNvPr>
            <p:cNvGrpSpPr/>
            <p:nvPr/>
          </p:nvGrpSpPr>
          <p:grpSpPr>
            <a:xfrm>
              <a:off x="6450652" y="2180070"/>
              <a:ext cx="529863" cy="237122"/>
              <a:chOff x="5169928" y="2683079"/>
              <a:chExt cx="1132113" cy="506639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4A2DF9A-A5CD-4888-B5E7-B6D1A56A83CF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9BA9BB2-FFB2-43E6-8F14-430A0F472A48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1E1364F-5710-4682-A95B-2ECDCB2D844D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2701CE0-C32D-4CC1-B506-E2B2EED1F625}"/>
                </a:ext>
              </a:extLst>
            </p:cNvPr>
            <p:cNvGrpSpPr/>
            <p:nvPr/>
          </p:nvGrpSpPr>
          <p:grpSpPr>
            <a:xfrm rot="20320653">
              <a:off x="6085873" y="1921487"/>
              <a:ext cx="529863" cy="237122"/>
              <a:chOff x="5169928" y="2683079"/>
              <a:chExt cx="1132113" cy="506639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5808A92-0892-442F-823F-BB9275F1B941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4BA59-69AB-44A6-A3C0-9C6E064966B5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48D05B6-E183-4533-9C57-3596D1708F4B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0609205-86FA-4212-BA89-1FC74F6873D9}"/>
                </a:ext>
              </a:extLst>
            </p:cNvPr>
            <p:cNvSpPr txBox="1"/>
            <p:nvPr/>
          </p:nvSpPr>
          <p:spPr>
            <a:xfrm>
              <a:off x="5648597" y="303209"/>
              <a:ext cx="29558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00B0F0"/>
                  </a:solidFill>
                </a:rPr>
                <a:t>Ultrap</a:t>
              </a:r>
              <a:r>
                <a:rPr kumimoji="1" lang="en-US" altLang="ja-JP" sz="2000" dirty="0">
                  <a:solidFill>
                    <a:srgbClr val="00B0F0"/>
                  </a:solidFill>
                </a:rPr>
                <a:t>eripheral collisions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3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2B33426-FC0B-4AEE-AF6F-48F233773BFD}"/>
              </a:ext>
            </a:extLst>
          </p:cNvPr>
          <p:cNvSpPr/>
          <p:nvPr/>
        </p:nvSpPr>
        <p:spPr bwMode="auto">
          <a:xfrm flipV="1">
            <a:off x="107503" y="908720"/>
            <a:ext cx="5535767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270683" y="4645810"/>
            <a:ext cx="4314288" cy="1968558"/>
            <a:chOff x="4625474" y="4650368"/>
            <a:chExt cx="4267006" cy="1946984"/>
          </a:xfrm>
        </p:grpSpPr>
        <p:pic>
          <p:nvPicPr>
            <p:cNvPr id="17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4015" y="4848636"/>
              <a:ext cx="2955578" cy="174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\begin{document}&#10;\begin{align*}&#10;q_\parallel^2 / 4m^2&#10;\end{align*}&#10;\end{document}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2536" y="6253903"/>
              <a:ext cx="779944" cy="33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\begin{document}&#10;\begin{align*}&#10;\blue&#10;{\rm Real \ part \ of} \ \chi_1&#10;\end{align*}&#10;\end{document}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4766" y="5197558"/>
              <a:ext cx="1678933" cy="23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\begin{document}&#10;\begin{align*}&#10;\red&#10;{\rm Imaginary \ part \ of} \ \chi_1&#10;\end{align*}&#10;\end{document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2873" y="5569742"/>
              <a:ext cx="2317939" cy="23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図 20" descr="\begin{document}&#10;\begin{align*}&#10;{\rm Re} [ \chi_1]&#10;\ {\rm or} \ &#10;{\rm Im} [\chi_1]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5474" y="4650368"/>
              <a:ext cx="1328678" cy="197790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1386602" y="175772"/>
            <a:ext cx="698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Refractive indices with the LLL fluctuations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951111"/>
            <a:ext cx="458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solidFill>
                  <a:srgbClr val="0070C0"/>
                </a:solidFill>
              </a:rPr>
              <a:t>Refractive indices </a:t>
            </a:r>
            <a:r>
              <a:rPr lang="en-US" altLang="ja-JP" sz="2400" u="sng" dirty="0">
                <a:solidFill>
                  <a:srgbClr val="0070C0"/>
                </a:solidFill>
              </a:rPr>
              <a:t>at the LLL(ℓ=n=0)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484784"/>
            <a:ext cx="475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9900"/>
                </a:solidFill>
              </a:rPr>
              <a:t>Polarization excites only along the magnetic field</a:t>
            </a:r>
          </a:p>
          <a:p>
            <a:r>
              <a:rPr lang="en-US" altLang="ja-JP" dirty="0">
                <a:solidFill>
                  <a:srgbClr val="009900"/>
                </a:solidFill>
              </a:rPr>
              <a:t>``Vacuum birefringence’’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pic>
        <p:nvPicPr>
          <p:cNvPr id="6" name="図 5" descr="\begin{document}&#10;\begin{align*}&#10;\chi_1 \not = 0 , \ \ \chi_0 = \chi_2 = 0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" y="2492896"/>
            <a:ext cx="2489477" cy="26168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818548" y="857585"/>
            <a:ext cx="30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(1+1)-dimensional fluctuations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A722E6-62CB-4B71-B4B9-F20D573CA2CF}"/>
              </a:ext>
            </a:extLst>
          </p:cNvPr>
          <p:cNvGrpSpPr/>
          <p:nvPr/>
        </p:nvGrpSpPr>
        <p:grpSpPr>
          <a:xfrm>
            <a:off x="5318758" y="1412776"/>
            <a:ext cx="3645730" cy="2787333"/>
            <a:chOff x="4660618" y="3666003"/>
            <a:chExt cx="3645730" cy="2787333"/>
          </a:xfrm>
        </p:grpSpPr>
        <p:sp>
          <p:nvSpPr>
            <p:cNvPr id="9" name="上矢印 8"/>
            <p:cNvSpPr/>
            <p:nvPr/>
          </p:nvSpPr>
          <p:spPr>
            <a:xfrm>
              <a:off x="7763757" y="4536453"/>
              <a:ext cx="542591" cy="143088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grpSp>
          <p:nvGrpSpPr>
            <p:cNvPr id="30" name="グループ化 66">
              <a:extLst>
                <a:ext uri="{FF2B5EF4-FFF2-40B4-BE49-F238E27FC236}">
                  <a16:creationId xmlns:a16="http://schemas.microsoft.com/office/drawing/2014/main" id="{767E932A-7FAE-4785-9CB3-6CA3DD0E268F}"/>
                </a:ext>
              </a:extLst>
            </p:cNvPr>
            <p:cNvGrpSpPr/>
            <p:nvPr/>
          </p:nvGrpSpPr>
          <p:grpSpPr>
            <a:xfrm>
              <a:off x="5794996" y="3666003"/>
              <a:ext cx="1744525" cy="2787333"/>
              <a:chOff x="1825950" y="1844824"/>
              <a:chExt cx="2674042" cy="4680520"/>
            </a:xfrm>
          </p:grpSpPr>
          <p:sp>
            <p:nvSpPr>
              <p:cNvPr id="31" name="正方形/長方形 67">
                <a:extLst>
                  <a:ext uri="{FF2B5EF4-FFF2-40B4-BE49-F238E27FC236}">
                    <a16:creationId xmlns:a16="http://schemas.microsoft.com/office/drawing/2014/main" id="{60D21329-9196-41CD-8A7B-A11B1322F18C}"/>
                  </a:ext>
                </a:extLst>
              </p:cNvPr>
              <p:cNvSpPr/>
              <p:nvPr/>
            </p:nvSpPr>
            <p:spPr>
              <a:xfrm>
                <a:off x="1825950" y="1844824"/>
                <a:ext cx="2674042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69">
                <a:extLst>
                  <a:ext uri="{FF2B5EF4-FFF2-40B4-BE49-F238E27FC236}">
                    <a16:creationId xmlns:a16="http://schemas.microsoft.com/office/drawing/2014/main" id="{19884E9A-37C8-4212-84AA-449965D4C447}"/>
                  </a:ext>
                </a:extLst>
              </p:cNvPr>
              <p:cNvGrpSpPr/>
              <p:nvPr/>
            </p:nvGrpSpPr>
            <p:grpSpPr>
              <a:xfrm>
                <a:off x="2238059" y="2024864"/>
                <a:ext cx="1925119" cy="4428472"/>
                <a:chOff x="-1457367" y="992746"/>
                <a:chExt cx="1925118" cy="4428472"/>
              </a:xfrm>
            </p:grpSpPr>
            <p:sp>
              <p:nvSpPr>
                <p:cNvPr id="33" name="円柱 79">
                  <a:extLst>
                    <a:ext uri="{FF2B5EF4-FFF2-40B4-BE49-F238E27FC236}">
                      <a16:creationId xmlns:a16="http://schemas.microsoft.com/office/drawing/2014/main" id="{83312D2C-3D70-4CF2-8E8D-B29692A9EBC9}"/>
                    </a:ext>
                  </a:extLst>
                </p:cNvPr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柱 80">
                  <a:extLst>
                    <a:ext uri="{FF2B5EF4-FFF2-40B4-BE49-F238E27FC236}">
                      <a16:creationId xmlns:a16="http://schemas.microsoft.com/office/drawing/2014/main" id="{C00D152A-45FB-4784-B019-506F0A35264E}"/>
                    </a:ext>
                  </a:extLst>
                </p:cNvPr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円柱 81">
                  <a:extLst>
                    <a:ext uri="{FF2B5EF4-FFF2-40B4-BE49-F238E27FC236}">
                      <a16:creationId xmlns:a16="http://schemas.microsoft.com/office/drawing/2014/main" id="{8ECE269C-B6BA-41B0-98B9-B036E7D442B2}"/>
                    </a:ext>
                  </a:extLst>
                </p:cNvPr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柱 82">
                  <a:extLst>
                    <a:ext uri="{FF2B5EF4-FFF2-40B4-BE49-F238E27FC236}">
                      <a16:creationId xmlns:a16="http://schemas.microsoft.com/office/drawing/2014/main" id="{760144B3-DE00-4F3B-96DA-EC96D93609F6}"/>
                    </a:ext>
                  </a:extLst>
                </p:cNvPr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柱 83">
                  <a:extLst>
                    <a:ext uri="{FF2B5EF4-FFF2-40B4-BE49-F238E27FC236}">
                      <a16:creationId xmlns:a16="http://schemas.microsoft.com/office/drawing/2014/main" id="{AB3A48BC-7858-48D2-B4BB-932F6C1A49D1}"/>
                    </a:ext>
                  </a:extLst>
                </p:cNvPr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柱 84">
                  <a:extLst>
                    <a:ext uri="{FF2B5EF4-FFF2-40B4-BE49-F238E27FC236}">
                      <a16:creationId xmlns:a16="http://schemas.microsoft.com/office/drawing/2014/main" id="{48788314-3E92-49AA-8615-4955264AACA0}"/>
                    </a:ext>
                  </a:extLst>
                </p:cNvPr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円柱 85">
                  <a:extLst>
                    <a:ext uri="{FF2B5EF4-FFF2-40B4-BE49-F238E27FC236}">
                      <a16:creationId xmlns:a16="http://schemas.microsoft.com/office/drawing/2014/main" id="{10502A71-DD82-4A36-967F-935EE4404A55}"/>
                    </a:ext>
                  </a:extLst>
                </p:cNvPr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円柱 86">
                  <a:extLst>
                    <a:ext uri="{FF2B5EF4-FFF2-40B4-BE49-F238E27FC236}">
                      <a16:creationId xmlns:a16="http://schemas.microsoft.com/office/drawing/2014/main" id="{36598209-B2AA-4EAF-9077-90E582DC0788}"/>
                    </a:ext>
                  </a:extLst>
                </p:cNvPr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円柱 87">
                  <a:extLst>
                    <a:ext uri="{FF2B5EF4-FFF2-40B4-BE49-F238E27FC236}">
                      <a16:creationId xmlns:a16="http://schemas.microsoft.com/office/drawing/2014/main" id="{12D82EED-4F75-4996-A2C7-81AC781E20EC}"/>
                    </a:ext>
                  </a:extLst>
                </p:cNvPr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円柱 88">
                  <a:extLst>
                    <a:ext uri="{FF2B5EF4-FFF2-40B4-BE49-F238E27FC236}">
                      <a16:creationId xmlns:a16="http://schemas.microsoft.com/office/drawing/2014/main" id="{5F982F2B-CB75-4498-8BB8-56B7B1ADA6BE}"/>
                    </a:ext>
                  </a:extLst>
                </p:cNvPr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柱 89">
                  <a:extLst>
                    <a:ext uri="{FF2B5EF4-FFF2-40B4-BE49-F238E27FC236}">
                      <a16:creationId xmlns:a16="http://schemas.microsoft.com/office/drawing/2014/main" id="{163810BA-0EBB-4CA0-9BBC-EC427FD7422E}"/>
                    </a:ext>
                  </a:extLst>
                </p:cNvPr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円柱 90">
                  <a:extLst>
                    <a:ext uri="{FF2B5EF4-FFF2-40B4-BE49-F238E27FC236}">
                      <a16:creationId xmlns:a16="http://schemas.microsoft.com/office/drawing/2014/main" id="{0A2E1A23-279D-42A6-A38D-E79E89E01A24}"/>
                    </a:ext>
                  </a:extLst>
                </p:cNvPr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円柱 91">
                  <a:extLst>
                    <a:ext uri="{FF2B5EF4-FFF2-40B4-BE49-F238E27FC236}">
                      <a16:creationId xmlns:a16="http://schemas.microsoft.com/office/drawing/2014/main" id="{30D38F4C-E2AE-47BC-A88B-8F1958F8A30D}"/>
                    </a:ext>
                  </a:extLst>
                </p:cNvPr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柱 92">
                  <a:extLst>
                    <a:ext uri="{FF2B5EF4-FFF2-40B4-BE49-F238E27FC236}">
                      <a16:creationId xmlns:a16="http://schemas.microsoft.com/office/drawing/2014/main" id="{9092BA4A-6674-427B-84F9-04A4E9C833DD}"/>
                    </a:ext>
                  </a:extLst>
                </p:cNvPr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円柱 93">
                  <a:extLst>
                    <a:ext uri="{FF2B5EF4-FFF2-40B4-BE49-F238E27FC236}">
                      <a16:creationId xmlns:a16="http://schemas.microsoft.com/office/drawing/2014/main" id="{F540EF9A-B00E-463F-A15C-FA1DE4F74449}"/>
                    </a:ext>
                  </a:extLst>
                </p:cNvPr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円柱 94">
                  <a:extLst>
                    <a:ext uri="{FF2B5EF4-FFF2-40B4-BE49-F238E27FC236}">
                      <a16:creationId xmlns:a16="http://schemas.microsoft.com/office/drawing/2014/main" id="{9E30BFED-462F-4C7C-95B5-9B20472E52A8}"/>
                    </a:ext>
                  </a:extLst>
                </p:cNvPr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柱 95">
                  <a:extLst>
                    <a:ext uri="{FF2B5EF4-FFF2-40B4-BE49-F238E27FC236}">
                      <a16:creationId xmlns:a16="http://schemas.microsoft.com/office/drawing/2014/main" id="{7CBB2D7A-DA83-4D47-BB73-A305EA4DA84B}"/>
                    </a:ext>
                  </a:extLst>
                </p:cNvPr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円柱 96">
                  <a:extLst>
                    <a:ext uri="{FF2B5EF4-FFF2-40B4-BE49-F238E27FC236}">
                      <a16:creationId xmlns:a16="http://schemas.microsoft.com/office/drawing/2014/main" id="{A35DEA34-D2F4-4DEB-8C62-A52D17DE8CC0}"/>
                    </a:ext>
                  </a:extLst>
                </p:cNvPr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柱 97">
                  <a:extLst>
                    <a:ext uri="{FF2B5EF4-FFF2-40B4-BE49-F238E27FC236}">
                      <a16:creationId xmlns:a16="http://schemas.microsoft.com/office/drawing/2014/main" id="{3FF49497-65C0-4CD1-AB25-9E73FA70C83E}"/>
                    </a:ext>
                  </a:extLst>
                </p:cNvPr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柱 98">
                  <a:extLst>
                    <a:ext uri="{FF2B5EF4-FFF2-40B4-BE49-F238E27FC236}">
                      <a16:creationId xmlns:a16="http://schemas.microsoft.com/office/drawing/2014/main" id="{260B25F3-F418-4893-8930-EDECB52C14A8}"/>
                    </a:ext>
                  </a:extLst>
                </p:cNvPr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円柱 99">
                  <a:extLst>
                    <a:ext uri="{FF2B5EF4-FFF2-40B4-BE49-F238E27FC236}">
                      <a16:creationId xmlns:a16="http://schemas.microsoft.com/office/drawing/2014/main" id="{CEC89667-101C-4117-8230-F57B3B5A0BEE}"/>
                    </a:ext>
                  </a:extLst>
                </p:cNvPr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円柱 100">
                  <a:extLst>
                    <a:ext uri="{FF2B5EF4-FFF2-40B4-BE49-F238E27FC236}">
                      <a16:creationId xmlns:a16="http://schemas.microsoft.com/office/drawing/2014/main" id="{0FC210F5-4FD3-496D-A2C6-ED96DA0EC5EF}"/>
                    </a:ext>
                  </a:extLst>
                </p:cNvPr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円柱 101">
                  <a:extLst>
                    <a:ext uri="{FF2B5EF4-FFF2-40B4-BE49-F238E27FC236}">
                      <a16:creationId xmlns:a16="http://schemas.microsoft.com/office/drawing/2014/main" id="{CCEF2A60-AAFB-4809-8D3E-02EE76EB61E2}"/>
                    </a:ext>
                  </a:extLst>
                </p:cNvPr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円柱 102">
                  <a:extLst>
                    <a:ext uri="{FF2B5EF4-FFF2-40B4-BE49-F238E27FC236}">
                      <a16:creationId xmlns:a16="http://schemas.microsoft.com/office/drawing/2014/main" id="{C3BC0CAE-2926-4247-AEB0-41590FD495EC}"/>
                    </a:ext>
                  </a:extLst>
                </p:cNvPr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7" name="フリーフォーム 103">
              <a:extLst>
                <a:ext uri="{FF2B5EF4-FFF2-40B4-BE49-F238E27FC236}">
                  <a16:creationId xmlns:a16="http://schemas.microsoft.com/office/drawing/2014/main" id="{C96915D6-CC9F-418E-8097-A90C02FA1114}"/>
                </a:ext>
              </a:extLst>
            </p:cNvPr>
            <p:cNvSpPr/>
            <p:nvPr/>
          </p:nvSpPr>
          <p:spPr>
            <a:xfrm rot="20470114" flipH="1" flipV="1">
              <a:off x="4660618" y="5257397"/>
              <a:ext cx="965419" cy="14397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矢印コネクタ 41">
              <a:extLst>
                <a:ext uri="{FF2B5EF4-FFF2-40B4-BE49-F238E27FC236}">
                  <a16:creationId xmlns:a16="http://schemas.microsoft.com/office/drawing/2014/main" id="{A6F83399-F683-4B26-B3F3-148B9F6CF471}"/>
                </a:ext>
              </a:extLst>
            </p:cNvPr>
            <p:cNvCxnSpPr/>
            <p:nvPr/>
          </p:nvCxnSpPr>
          <p:spPr bwMode="auto">
            <a:xfrm>
              <a:off x="6690845" y="4613199"/>
              <a:ext cx="11170" cy="749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6597771" y="4418270"/>
              <a:ext cx="170444" cy="1704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618421" y="5396668"/>
              <a:ext cx="170444" cy="1704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63D6F33-08DE-4A06-9ED4-47E37566A001}"/>
                </a:ext>
              </a:extLst>
            </p:cNvPr>
            <p:cNvSpPr/>
            <p:nvPr/>
          </p:nvSpPr>
          <p:spPr>
            <a:xfrm rot="21106907">
              <a:off x="5590917" y="4547102"/>
              <a:ext cx="2067724" cy="934273"/>
            </a:xfrm>
            <a:prstGeom prst="arc">
              <a:avLst>
                <a:gd name="adj1" fmla="val 5838310"/>
                <a:gd name="adj2" fmla="val 1635704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3D41B-7645-418A-88E2-3CF8B10FFCDC}"/>
              </a:ext>
            </a:extLst>
          </p:cNvPr>
          <p:cNvGrpSpPr/>
          <p:nvPr/>
        </p:nvGrpSpPr>
        <p:grpSpPr>
          <a:xfrm>
            <a:off x="251520" y="3068960"/>
            <a:ext cx="5269289" cy="1170638"/>
            <a:chOff x="251520" y="3068960"/>
            <a:chExt cx="5269289" cy="1170638"/>
          </a:xfrm>
        </p:grpSpPr>
        <p:pic>
          <p:nvPicPr>
            <p:cNvPr id="4" name="図 3" descr="\begin{document}&#10;\begin{eqnarray}&#10;\left\{&#10;\begin{array}{l}&#10;n_\parallel^2&#10;=&#10;\frac{ 1 + \chi_1 } { 1 + \chi_1 \cos^2\theta }&#10;\\&#10;n_\perp^2&#10;=&#10;1&#10;\end{array}&#10;\right. \nonumber&#10;\end{eqnarray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068960"/>
              <a:ext cx="2572387" cy="1170638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FCFDBF-6A29-4894-A158-5D84A364DE4E}"/>
                </a:ext>
              </a:extLst>
            </p:cNvPr>
            <p:cNvSpPr/>
            <p:nvPr/>
          </p:nvSpPr>
          <p:spPr bwMode="auto">
            <a:xfrm>
              <a:off x="1979712" y="3819018"/>
              <a:ext cx="3541097" cy="301212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>
                  <a:solidFill>
                    <a:srgbClr val="00B050"/>
                  </a:solidFill>
                </a:rPr>
                <a:t>← 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No modification in the </a:t>
              </a:r>
              <a:r>
                <a:rPr kumimoji="1" lang="ja-JP" altLang="en-US" dirty="0">
                  <a:solidFill>
                    <a:srgbClr val="00B050"/>
                  </a:solidFill>
                </a:rPr>
                <a:t>⊥ 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mode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20591" y="908720"/>
            <a:ext cx="8543897" cy="3096344"/>
            <a:chOff x="600103" y="3558621"/>
            <a:chExt cx="8543897" cy="309634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600103" y="3558621"/>
              <a:ext cx="4228355" cy="2318651"/>
              <a:chOff x="600103" y="3558621"/>
              <a:chExt cx="4228355" cy="2318651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103" y="3558621"/>
                <a:ext cx="3942377" cy="231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3963028" y="4638741"/>
                    <a:ext cx="86543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/4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20" name="テキスト ボックス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3028" y="4638741"/>
                    <a:ext cx="865430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テキスト ボックス 21"/>
              <p:cNvSpPr txBox="1"/>
              <p:nvPr/>
            </p:nvSpPr>
            <p:spPr>
              <a:xfrm>
                <a:off x="1786944" y="5615662"/>
                <a:ext cx="13917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100" dirty="0"/>
                  <a:t>≈ </a:t>
                </a:r>
                <a:r>
                  <a:rPr lang="en-US" altLang="ja-JP" sz="1100" dirty="0" err="1"/>
                  <a:t>Magnetar</a:t>
                </a:r>
                <a:r>
                  <a:rPr lang="en-US" altLang="ja-JP" sz="1100" dirty="0"/>
                  <a:t> &lt;&lt; </a:t>
                </a:r>
                <a:r>
                  <a:rPr lang="en-US" altLang="ja-JP" sz="1100" dirty="0" err="1"/>
                  <a:t>UrHIC</a:t>
                </a:r>
                <a:endParaRPr kumimoji="1" lang="ja-JP" altLang="en-US" sz="1100" dirty="0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4873158" y="3702637"/>
              <a:ext cx="4270842" cy="2534675"/>
              <a:chOff x="4873158" y="3702637"/>
              <a:chExt cx="4270842" cy="253467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158" y="3702637"/>
                <a:ext cx="3587274" cy="2325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8278570" y="5929535"/>
                    <a:ext cx="86543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/4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8570" y="5929535"/>
                    <a:ext cx="865430" cy="30777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正方形/長方形 5"/>
            <p:cNvSpPr/>
            <p:nvPr/>
          </p:nvSpPr>
          <p:spPr>
            <a:xfrm>
              <a:off x="756345" y="6193300"/>
              <a:ext cx="59393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 cf. air n = 1.0003,  water n = 1.3, prism n = 1.5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405631" y="4497326"/>
            <a:ext cx="6533651" cy="2388058"/>
            <a:chOff x="1477639" y="4465388"/>
            <a:chExt cx="6533651" cy="2388058"/>
          </a:xfrm>
        </p:grpSpPr>
        <p:pic>
          <p:nvPicPr>
            <p:cNvPr id="23" name="Picture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39" y="4465389"/>
              <a:ext cx="2520280" cy="18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GlowEdges trans="0" smoothnes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5" y="4465388"/>
              <a:ext cx="2520281" cy="18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154342" y="6436708"/>
              <a:ext cx="1256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Refraction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80112" y="6453336"/>
              <a:ext cx="24311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Difermion production</a:t>
              </a:r>
              <a:endParaRPr kumimoji="1" lang="ja-JP" altLang="en-US" sz="2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665771" y="188640"/>
            <a:ext cx="405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srgbClr val="FF7C80"/>
                </a:solidFill>
              </a:rPr>
              <a:t>Complex refractive indices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C589B-DEBF-4709-8758-2A7490E8748A}"/>
              </a:ext>
            </a:extLst>
          </p:cNvPr>
          <p:cNvSpPr txBox="1"/>
          <p:nvPr/>
        </p:nvSpPr>
        <p:spPr>
          <a:xfrm>
            <a:off x="1200340" y="3236418"/>
            <a:ext cx="4420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Final results shown by solid lines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3"/>
          <p:cNvSpPr txBox="1">
            <a:spLocks noChangeArrowheads="1"/>
          </p:cNvSpPr>
          <p:nvPr/>
        </p:nvSpPr>
        <p:spPr bwMode="auto">
          <a:xfrm>
            <a:off x="2339628" y="168103"/>
            <a:ext cx="4464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Anisotropy of the refraction index </a:t>
            </a:r>
          </a:p>
        </p:txBody>
      </p:sp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3272" y="1900585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213" y="1898005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1088" y="1898005"/>
            <a:ext cx="17145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107504" y="688380"/>
            <a:ext cx="8065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5050"/>
                </a:solidFill>
              </a:rPr>
              <a:t>Angle : Direction of the photon propagation</a:t>
            </a:r>
          </a:p>
          <a:p>
            <a:r>
              <a:rPr lang="en-US" altLang="ja-JP" dirty="0">
                <a:solidFill>
                  <a:srgbClr val="9900CC"/>
                </a:solidFill>
              </a:rPr>
              <a:t>Radius : Magnitude of the refraction index</a:t>
            </a:r>
          </a:p>
        </p:txBody>
      </p:sp>
      <p:sp>
        <p:nvSpPr>
          <p:cNvPr id="24584" name="Text Box 33"/>
          <p:cNvSpPr txBox="1">
            <a:spLocks noChangeArrowheads="1"/>
          </p:cNvSpPr>
          <p:nvPr/>
        </p:nvSpPr>
        <p:spPr bwMode="auto">
          <a:xfrm>
            <a:off x="3132038" y="1485255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</a:rPr>
              <a:t>Real part</a:t>
            </a:r>
          </a:p>
        </p:txBody>
      </p:sp>
      <p:sp>
        <p:nvSpPr>
          <p:cNvPr id="24602" name="Line 37"/>
          <p:cNvSpPr>
            <a:spLocks noChangeShapeType="1"/>
          </p:cNvSpPr>
          <p:nvPr/>
        </p:nvSpPr>
        <p:spPr bwMode="auto">
          <a:xfrm flipV="1">
            <a:off x="3276054" y="4132936"/>
            <a:ext cx="3672210" cy="16144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09172" y="1268760"/>
            <a:ext cx="1295400" cy="431800"/>
            <a:chOff x="4422" y="935"/>
            <a:chExt cx="1088" cy="363"/>
          </a:xfrm>
        </p:grpSpPr>
        <p:sp>
          <p:nvSpPr>
            <p:cNvPr id="24600" name="AutoShape 39"/>
            <p:cNvSpPr>
              <a:spLocks noChangeArrowheads="1"/>
            </p:cNvSpPr>
            <p:nvPr/>
          </p:nvSpPr>
          <p:spPr bwMode="auto">
            <a:xfrm>
              <a:off x="4422" y="935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4601" name="Picture 38" descr="\begin{document}&#10;\begin{align*}&#10;B/B_c = 100&#10;\end{align*}&#10;\end{document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1026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9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272" y="484279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Text Box 34"/>
          <p:cNvSpPr txBox="1">
            <a:spLocks noChangeArrowheads="1"/>
          </p:cNvSpPr>
          <p:nvPr/>
        </p:nvSpPr>
        <p:spPr bwMode="auto">
          <a:xfrm>
            <a:off x="3173090" y="4502447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3B40"/>
                </a:solidFill>
              </a:rPr>
              <a:t>Imaginary part</a:t>
            </a:r>
          </a:p>
        </p:txBody>
      </p:sp>
      <p:pic>
        <p:nvPicPr>
          <p:cNvPr id="24597" name="Picture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5204" y="4847158"/>
            <a:ext cx="17129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1929" y="4847158"/>
            <a:ext cx="17129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35"/>
          <p:cNvSpPr txBox="1">
            <a:spLocks noChangeArrowheads="1"/>
          </p:cNvSpPr>
          <p:nvPr/>
        </p:nvSpPr>
        <p:spPr bwMode="auto">
          <a:xfrm>
            <a:off x="3276054" y="6444044"/>
            <a:ext cx="3827138" cy="369332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5050"/>
                </a:solidFill>
              </a:rPr>
              <a:t>No imaginary part below the threshold</a:t>
            </a:r>
          </a:p>
        </p:txBody>
      </p:sp>
      <p:grpSp>
        <p:nvGrpSpPr>
          <p:cNvPr id="40" name="グループ化 7">
            <a:extLst>
              <a:ext uri="{FF2B5EF4-FFF2-40B4-BE49-F238E27FC236}">
                <a16:creationId xmlns:a16="http://schemas.microsoft.com/office/drawing/2014/main" id="{A24A7AA3-AF68-4840-9C0D-C821CF89097C}"/>
              </a:ext>
            </a:extLst>
          </p:cNvPr>
          <p:cNvGrpSpPr/>
          <p:nvPr/>
        </p:nvGrpSpPr>
        <p:grpSpPr>
          <a:xfrm>
            <a:off x="-484435" y="1988840"/>
            <a:ext cx="3472259" cy="1969445"/>
            <a:chOff x="-396552" y="1998748"/>
            <a:chExt cx="4778749" cy="2710478"/>
          </a:xfrm>
        </p:grpSpPr>
        <p:sp>
          <p:nvSpPr>
            <p:cNvPr id="41" name="フローチャート : 磁気ディスク 19">
              <a:extLst>
                <a:ext uri="{FF2B5EF4-FFF2-40B4-BE49-F238E27FC236}">
                  <a16:creationId xmlns:a16="http://schemas.microsoft.com/office/drawing/2014/main" id="{E1869320-58D8-44D1-BC8F-371D6D09D6D1}"/>
                </a:ext>
              </a:extLst>
            </p:cNvPr>
            <p:cNvSpPr/>
            <p:nvPr/>
          </p:nvSpPr>
          <p:spPr>
            <a:xfrm>
              <a:off x="-396552" y="1998748"/>
              <a:ext cx="4778749" cy="2710478"/>
            </a:xfrm>
            <a:prstGeom prst="flowChartMagneticDisk">
              <a:avLst/>
            </a:prstGeom>
            <a:gradFill flip="none" rotWithShape="1">
              <a:gsLst>
                <a:gs pos="0">
                  <a:srgbClr val="00B0F0">
                    <a:alpha val="66000"/>
                  </a:srgbClr>
                </a:gs>
                <a:gs pos="58000">
                  <a:srgbClr val="00B0F0">
                    <a:lumMod val="33000"/>
                    <a:lumOff val="67000"/>
                    <a:alpha val="90000"/>
                  </a:srgbClr>
                </a:gs>
                <a:gs pos="91000">
                  <a:schemeClr val="tx2">
                    <a:lumMod val="7000"/>
                    <a:lumOff val="93000"/>
                    <a:alpha val="5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上矢印 20">
              <a:extLst>
                <a:ext uri="{FF2B5EF4-FFF2-40B4-BE49-F238E27FC236}">
                  <a16:creationId xmlns:a16="http://schemas.microsoft.com/office/drawing/2014/main" id="{8641D09E-E2F9-41DE-A5C1-BFA15FF0DB34}"/>
                </a:ext>
              </a:extLst>
            </p:cNvPr>
            <p:cNvSpPr/>
            <p:nvPr/>
          </p:nvSpPr>
          <p:spPr>
            <a:xfrm>
              <a:off x="1407861" y="2348880"/>
              <a:ext cx="672197" cy="2265745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sp>
          <p:nvSpPr>
            <p:cNvPr id="43" name="フリーフォーム 21">
              <a:extLst>
                <a:ext uri="{FF2B5EF4-FFF2-40B4-BE49-F238E27FC236}">
                  <a16:creationId xmlns:a16="http://schemas.microsoft.com/office/drawing/2014/main" id="{0865B542-9F73-43C5-B13C-CC31F9550079}"/>
                </a:ext>
              </a:extLst>
            </p:cNvPr>
            <p:cNvSpPr/>
            <p:nvPr/>
          </p:nvSpPr>
          <p:spPr>
            <a:xfrm rot="18886263" flipH="1">
              <a:off x="1592720" y="3344087"/>
              <a:ext cx="1454521" cy="170085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3">
              <a:extLst>
                <a:ext uri="{FF2B5EF4-FFF2-40B4-BE49-F238E27FC236}">
                  <a16:creationId xmlns:a16="http://schemas.microsoft.com/office/drawing/2014/main" id="{6F8320F4-BDC2-4114-ADA1-CAC672D0D848}"/>
                </a:ext>
              </a:extLst>
            </p:cNvPr>
            <p:cNvSpPr/>
            <p:nvPr/>
          </p:nvSpPr>
          <p:spPr>
            <a:xfrm>
              <a:off x="1353344" y="3284984"/>
              <a:ext cx="914400" cy="914400"/>
            </a:xfrm>
            <a:prstGeom prst="arc">
              <a:avLst>
                <a:gd name="adj1" fmla="val 16200000"/>
                <a:gd name="adj2" fmla="val 2011978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" descr="\begin{document}&#10;\begin{align*}&#10;\theta&#10;\end{align*}&#10;\end{document}">
              <a:extLst>
                <a:ext uri="{FF2B5EF4-FFF2-40B4-BE49-F238E27FC236}">
                  <a16:creationId xmlns:a16="http://schemas.microsoft.com/office/drawing/2014/main" id="{D584F739-3509-41F5-98AD-116416625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151" y="2992424"/>
              <a:ext cx="164970" cy="29256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26EB8B-DB5C-4015-A11F-A37D5C83F88D}"/>
              </a:ext>
            </a:extLst>
          </p:cNvPr>
          <p:cNvSpPr txBox="1"/>
          <p:nvPr/>
        </p:nvSpPr>
        <p:spPr>
          <a:xfrm>
            <a:off x="3132038" y="3707740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Photon energy ω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7" name="Line 37">
            <a:extLst>
              <a:ext uri="{FF2B5EF4-FFF2-40B4-BE49-F238E27FC236}">
                <a16:creationId xmlns:a16="http://schemas.microsoft.com/office/drawing/2014/main" id="{88295DB8-46AF-40C0-8F7A-6AFF0CBAC6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3272" y="4132936"/>
            <a:ext cx="1871216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E1F52-5124-489D-B1EE-C107D473326F}"/>
              </a:ext>
            </a:extLst>
          </p:cNvPr>
          <p:cNvSpPr txBox="1"/>
          <p:nvPr/>
        </p:nvSpPr>
        <p:spPr>
          <a:xfrm>
            <a:off x="6269645" y="41900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Threshold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342337-6B69-48E7-B525-D46BC8FFE089}"/>
              </a:ext>
            </a:extLst>
          </p:cNvPr>
          <p:cNvCxnSpPr/>
          <p:nvPr/>
        </p:nvCxnSpPr>
        <p:spPr>
          <a:xfrm>
            <a:off x="7020272" y="2330053"/>
            <a:ext cx="25076" cy="40512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8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09190C-5AB1-4078-B21C-234E41D99D17}"/>
              </a:ext>
            </a:extLst>
          </p:cNvPr>
          <p:cNvSpPr/>
          <p:nvPr/>
        </p:nvSpPr>
        <p:spPr bwMode="auto">
          <a:xfrm flipV="1">
            <a:off x="971600" y="836712"/>
            <a:ext cx="7128792" cy="2315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5" name="図 4" descr="\begin{document}&#10;\begin{align*}&#10;\lambda = \frac{1}{2\omega n_{\rm imag}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99619"/>
            <a:ext cx="1944216" cy="8700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38336" y="188640"/>
            <a:ext cx="5991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“Mean-free-path” of photons in B-fields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9" name="図 8" descr="\begin{document}&#10;\begin{align*}&#10;{\rm Photon \ flux}: \ I \propto \exp \{ \, - \lambda^{-1} \hat \bq \cdot \bx \, \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21" y="1459310"/>
            <a:ext cx="6075339" cy="4515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71600" y="908720"/>
            <a:ext cx="5327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When the refractive index has an imaginary part,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BE542-A6EC-4E31-BA84-896994B1E6D6}"/>
              </a:ext>
            </a:extLst>
          </p:cNvPr>
          <p:cNvSpPr/>
          <p:nvPr/>
        </p:nvSpPr>
        <p:spPr>
          <a:xfrm>
            <a:off x="2123728" y="2287671"/>
            <a:ext cx="192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CC"/>
                </a:solidFill>
              </a:rPr>
              <a:t>“Mean-free-path” 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11560" y="3284984"/>
            <a:ext cx="4906575" cy="2520280"/>
            <a:chOff x="1822655" y="3356992"/>
            <a:chExt cx="6091138" cy="312873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822655" y="3356992"/>
              <a:ext cx="5269625" cy="3128735"/>
              <a:chOff x="1750858" y="3164954"/>
              <a:chExt cx="5053390" cy="300035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2199462" y="3265014"/>
                <a:ext cx="4604786" cy="2900290"/>
                <a:chOff x="2199462" y="3265014"/>
                <a:chExt cx="4604786" cy="290029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9462" y="3265014"/>
                  <a:ext cx="4604786" cy="2900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正方形/長方形 9"/>
                <p:cNvSpPr/>
                <p:nvPr/>
              </p:nvSpPr>
              <p:spPr>
                <a:xfrm>
                  <a:off x="2199462" y="3265014"/>
                  <a:ext cx="716354" cy="199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1750858" y="3164954"/>
                <a:ext cx="801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ja-JP" sz="2000" dirty="0"/>
                  <a:t>λ</a:t>
                </a:r>
                <a:r>
                  <a:rPr lang="en-US" altLang="ja-JP" sz="2000" dirty="0"/>
                  <a:t> (</a:t>
                </a:r>
                <a:r>
                  <a:rPr lang="en-US" altLang="ja-JP" sz="2000" dirty="0" err="1"/>
                  <a:t>fm</a:t>
                </a:r>
                <a:r>
                  <a:rPr lang="en-US" altLang="ja-JP" sz="2000" dirty="0"/>
                  <a:t>)</a:t>
                </a:r>
                <a:endParaRPr kumimoji="1" lang="ja-JP" altLang="en-US" sz="2000" dirty="0"/>
              </a:p>
            </p:txBody>
          </p:sp>
        </p:grpSp>
        <p:pic>
          <p:nvPicPr>
            <p:cNvPr id="8" name="図 7" descr="\begin{document}&#10;\begin{align*}&#10;\omega^2/4m^2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058" y="6046282"/>
              <a:ext cx="1026735" cy="35906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3632327" y="6247581"/>
            <a:ext cx="483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Smaller </a:t>
            </a:r>
            <a:r>
              <a:rPr kumimoji="1" lang="en-US" altLang="ja-JP" sz="2400" dirty="0" err="1"/>
              <a:t>mfp</a:t>
            </a:r>
            <a:r>
              <a:rPr kumimoji="1" lang="en-US" altLang="ja-JP" sz="2400" dirty="0"/>
              <a:t> for a larger energy ~ 1/ω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C665A-2005-4330-9974-F498358D9A0C}"/>
              </a:ext>
            </a:extLst>
          </p:cNvPr>
          <p:cNvSpPr txBox="1"/>
          <p:nvPr/>
        </p:nvSpPr>
        <p:spPr>
          <a:xfrm>
            <a:off x="5124845" y="3573016"/>
            <a:ext cx="3801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Even real p</a:t>
            </a:r>
            <a:r>
              <a:rPr kumimoji="1" lang="en-US" altLang="ja-JP" sz="2800" dirty="0">
                <a:solidFill>
                  <a:srgbClr val="00B0F0"/>
                </a:solidFill>
              </a:rPr>
              <a:t>hotons decay </a:t>
            </a:r>
          </a:p>
          <a:p>
            <a:r>
              <a:rPr kumimoji="1" lang="en-US" altLang="ja-JP" sz="2800" dirty="0">
                <a:solidFill>
                  <a:srgbClr val="00B0F0"/>
                </a:solidFill>
              </a:rPr>
              <a:t>in a microscopic scale!</a:t>
            </a:r>
          </a:p>
          <a:p>
            <a:r>
              <a:rPr lang="en-US" altLang="ja-JP" sz="2000" dirty="0"/>
              <a:t>[Real photons never decay in </a:t>
            </a:r>
          </a:p>
          <a:p>
            <a:r>
              <a:rPr lang="en-US" altLang="ja-JP" sz="2000" dirty="0"/>
              <a:t>ordinary vacuum without B-field.]</a:t>
            </a:r>
            <a:endParaRPr kumimoji="1" lang="ja-JP" alt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4C034-6AD8-41A1-AAA8-A2453E1171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53" y="6093296"/>
            <a:ext cx="2020893" cy="5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94216" y="1412776"/>
            <a:ext cx="610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Differential dilepton spectrum </a:t>
            </a:r>
            <a:endParaRPr kumimoji="1" lang="ja-JP" altLang="en-US" sz="3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80F9D-DF0C-4290-9EDD-D90500BB7F43}"/>
              </a:ext>
            </a:extLst>
          </p:cNvPr>
          <p:cNvSpPr txBox="1"/>
          <p:nvPr/>
        </p:nvSpPr>
        <p:spPr>
          <a:xfrm>
            <a:off x="1115616" y="37890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KH, Hidetoshi Taya, </a:t>
            </a:r>
            <a:r>
              <a:rPr kumimoji="1" lang="en-US" altLang="ja-JP" dirty="0" err="1">
                <a:solidFill>
                  <a:srgbClr val="00B050"/>
                </a:solidFill>
              </a:rPr>
              <a:t>Shinsuke</a:t>
            </a:r>
            <a:r>
              <a:rPr kumimoji="1" lang="en-US" altLang="ja-JP" dirty="0">
                <a:solidFill>
                  <a:srgbClr val="00B050"/>
                </a:solidFill>
              </a:rPr>
              <a:t> Yoshida, “</a:t>
            </a:r>
            <a:r>
              <a:rPr lang="en-US" altLang="ja-JP" dirty="0">
                <a:solidFill>
                  <a:srgbClr val="00B050"/>
                </a:solidFill>
              </a:rPr>
              <a:t>Di-lepton production from a single photon in strong magnetic fields: vacuum dichroism</a:t>
            </a:r>
            <a:r>
              <a:rPr kumimoji="1" lang="en-US" altLang="ja-JP" dirty="0">
                <a:solidFill>
                  <a:srgbClr val="00B050"/>
                </a:solidFill>
              </a:rPr>
              <a:t>”, [</a:t>
            </a:r>
            <a:r>
              <a:rPr lang="en-US" altLang="ja-JP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2010.13492</a:t>
            </a:r>
            <a:r>
              <a:rPr lang="en-US" altLang="ja-JP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5743F-850A-4AC2-B1BE-1F8476A511E7}"/>
              </a:ext>
            </a:extLst>
          </p:cNvPr>
          <p:cNvSpPr txBox="1"/>
          <p:nvPr/>
        </p:nvSpPr>
        <p:spPr>
          <a:xfrm>
            <a:off x="1619672" y="2564904"/>
            <a:ext cx="580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--- Better accessibility than the photon polarization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42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A2E98BE-BBF4-4E7A-8A6B-D14E34613A03}"/>
              </a:ext>
            </a:extLst>
          </p:cNvPr>
          <p:cNvSpPr/>
          <p:nvPr/>
        </p:nvSpPr>
        <p:spPr bwMode="auto">
          <a:xfrm flipV="1">
            <a:off x="179513" y="620686"/>
            <a:ext cx="4302730" cy="3364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FA863-261A-4604-BEB5-52F0D3AD9E8C}"/>
              </a:ext>
            </a:extLst>
          </p:cNvPr>
          <p:cNvGrpSpPr/>
          <p:nvPr/>
        </p:nvGrpSpPr>
        <p:grpSpPr>
          <a:xfrm>
            <a:off x="1935179" y="1368474"/>
            <a:ext cx="2204773" cy="1381772"/>
            <a:chOff x="2144519" y="915823"/>
            <a:chExt cx="1781228" cy="12401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D7D01D-5E76-46A5-BFB3-6AD12DAE25B7}"/>
                </a:ext>
              </a:extLst>
            </p:cNvPr>
            <p:cNvGrpSpPr/>
            <p:nvPr/>
          </p:nvGrpSpPr>
          <p:grpSpPr>
            <a:xfrm>
              <a:off x="2993114" y="1158230"/>
              <a:ext cx="932633" cy="830610"/>
              <a:chOff x="2937159" y="4759131"/>
              <a:chExt cx="1033936" cy="92025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7595011-7BEB-4A2B-B454-92A4FB9FFA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0897" y="4759131"/>
                <a:ext cx="1010198" cy="397915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B7492A9-1CDB-4067-B9A0-154547E55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7159" y="5164241"/>
                <a:ext cx="1033936" cy="515141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フリーフォーム 100 3 1">
              <a:extLst>
                <a:ext uri="{FF2B5EF4-FFF2-40B4-BE49-F238E27FC236}">
                  <a16:creationId xmlns:a16="http://schemas.microsoft.com/office/drawing/2014/main" id="{EA31F59E-1103-444A-9BE5-5FAC5EDE7FB9}"/>
                </a:ext>
              </a:extLst>
            </p:cNvPr>
            <p:cNvSpPr/>
            <p:nvPr/>
          </p:nvSpPr>
          <p:spPr>
            <a:xfrm rot="10800000">
              <a:off x="2144519" y="1457481"/>
              <a:ext cx="848596" cy="123299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7" name="グループ化 4">
              <a:extLst>
                <a:ext uri="{FF2B5EF4-FFF2-40B4-BE49-F238E27FC236}">
                  <a16:creationId xmlns:a16="http://schemas.microsoft.com/office/drawing/2014/main" id="{4EA5A5C0-1F49-479C-A293-924E737743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8411" y="1094883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43" name="フリーフォーム 45 1">
                <a:extLst>
                  <a:ext uri="{FF2B5EF4-FFF2-40B4-BE49-F238E27FC236}">
                    <a16:creationId xmlns:a16="http://schemas.microsoft.com/office/drawing/2014/main" id="{9C4A2202-EA64-422C-9248-E73CDC359334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46">
                <a:extLst>
                  <a:ext uri="{FF2B5EF4-FFF2-40B4-BE49-F238E27FC236}">
                    <a16:creationId xmlns:a16="http://schemas.microsoft.com/office/drawing/2014/main" id="{5FF18F2E-93BD-467F-984C-8531041DF329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45" name="直線コネクタ 47 1">
                  <a:extLst>
                    <a:ext uri="{FF2B5EF4-FFF2-40B4-BE49-F238E27FC236}">
                      <a16:creationId xmlns:a16="http://schemas.microsoft.com/office/drawing/2014/main" id="{0645AD89-FAE0-492F-8498-4039300A2CA4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8 1">
                  <a:extLst>
                    <a:ext uri="{FF2B5EF4-FFF2-40B4-BE49-F238E27FC236}">
                      <a16:creationId xmlns:a16="http://schemas.microsoft.com/office/drawing/2014/main" id="{AC9932B5-FAA7-4852-83BE-2629A6C24744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9 1">
                  <a:extLst>
                    <a:ext uri="{FF2B5EF4-FFF2-40B4-BE49-F238E27FC236}">
                      <a16:creationId xmlns:a16="http://schemas.microsoft.com/office/drawing/2014/main" id="{62EEE6D6-2277-47AA-8F28-DC42183DE493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50 1">
                  <a:extLst>
                    <a:ext uri="{FF2B5EF4-FFF2-40B4-BE49-F238E27FC236}">
                      <a16:creationId xmlns:a16="http://schemas.microsoft.com/office/drawing/2014/main" id="{5397FBE2-A7EB-41D5-A1AE-77A37860D03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グループ化 8">
              <a:extLst>
                <a:ext uri="{FF2B5EF4-FFF2-40B4-BE49-F238E27FC236}">
                  <a16:creationId xmlns:a16="http://schemas.microsoft.com/office/drawing/2014/main" id="{5FB09BBE-7DBF-42D5-9D94-599C442781AF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2830036" y="1651799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37" name="フリーフォーム 27 1">
                <a:extLst>
                  <a:ext uri="{FF2B5EF4-FFF2-40B4-BE49-F238E27FC236}">
                    <a16:creationId xmlns:a16="http://schemas.microsoft.com/office/drawing/2014/main" id="{F1EF3C29-8E5C-43EB-9EB9-F508681BCD2A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" name="グループ化 28">
                <a:extLst>
                  <a:ext uri="{FF2B5EF4-FFF2-40B4-BE49-F238E27FC236}">
                    <a16:creationId xmlns:a16="http://schemas.microsoft.com/office/drawing/2014/main" id="{CF46EBD6-75CF-41B7-9EA9-8B8A69DE510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39" name="直線コネクタ 29 1">
                  <a:extLst>
                    <a:ext uri="{FF2B5EF4-FFF2-40B4-BE49-F238E27FC236}">
                      <a16:creationId xmlns:a16="http://schemas.microsoft.com/office/drawing/2014/main" id="{2DCD145F-21A9-45A2-AF45-42C39E6650D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0 1">
                  <a:extLst>
                    <a:ext uri="{FF2B5EF4-FFF2-40B4-BE49-F238E27FC236}">
                      <a16:creationId xmlns:a16="http://schemas.microsoft.com/office/drawing/2014/main" id="{95F01B26-4E09-4382-881F-BA78F4C2ABD0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31 1">
                  <a:extLst>
                    <a:ext uri="{FF2B5EF4-FFF2-40B4-BE49-F238E27FC236}">
                      <a16:creationId xmlns:a16="http://schemas.microsoft.com/office/drawing/2014/main" id="{6C69462D-5D9E-4495-91CB-0033C1DA5E14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32 1">
                  <a:extLst>
                    <a:ext uri="{FF2B5EF4-FFF2-40B4-BE49-F238E27FC236}">
                      <a16:creationId xmlns:a16="http://schemas.microsoft.com/office/drawing/2014/main" id="{8B02FFFD-DFD6-4EE2-BCE0-B0782094206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グループ化 4">
              <a:extLst>
                <a:ext uri="{FF2B5EF4-FFF2-40B4-BE49-F238E27FC236}">
                  <a16:creationId xmlns:a16="http://schemas.microsoft.com/office/drawing/2014/main" id="{1321A5E1-BCFD-48DE-BA29-03BC463FA4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41479" y="1007025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31" name="フリーフォーム 45 2">
                <a:extLst>
                  <a:ext uri="{FF2B5EF4-FFF2-40B4-BE49-F238E27FC236}">
                    <a16:creationId xmlns:a16="http://schemas.microsoft.com/office/drawing/2014/main" id="{8EE167C8-0919-4AD8-B47C-13787EBF19F0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46">
                <a:extLst>
                  <a:ext uri="{FF2B5EF4-FFF2-40B4-BE49-F238E27FC236}">
                    <a16:creationId xmlns:a16="http://schemas.microsoft.com/office/drawing/2014/main" id="{5186E6D1-3751-4BED-BF0D-13384E7BB4B2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33" name="直線コネクタ 47 2">
                  <a:extLst>
                    <a:ext uri="{FF2B5EF4-FFF2-40B4-BE49-F238E27FC236}">
                      <a16:creationId xmlns:a16="http://schemas.microsoft.com/office/drawing/2014/main" id="{E219DCCF-6EEA-4510-B797-10F9682F8434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48 2">
                  <a:extLst>
                    <a:ext uri="{FF2B5EF4-FFF2-40B4-BE49-F238E27FC236}">
                      <a16:creationId xmlns:a16="http://schemas.microsoft.com/office/drawing/2014/main" id="{7ABB6D78-0268-41BB-AABA-DF6EEE69EA46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49 2">
                  <a:extLst>
                    <a:ext uri="{FF2B5EF4-FFF2-40B4-BE49-F238E27FC236}">
                      <a16:creationId xmlns:a16="http://schemas.microsoft.com/office/drawing/2014/main" id="{AB497C19-602D-4078-8EC8-3FF1BB4359B2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50 2">
                  <a:extLst>
                    <a:ext uri="{FF2B5EF4-FFF2-40B4-BE49-F238E27FC236}">
                      <a16:creationId xmlns:a16="http://schemas.microsoft.com/office/drawing/2014/main" id="{69E1ADFF-9DD2-4661-93AC-8927FC42335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グループ化 4">
              <a:extLst>
                <a:ext uri="{FF2B5EF4-FFF2-40B4-BE49-F238E27FC236}">
                  <a16:creationId xmlns:a16="http://schemas.microsoft.com/office/drawing/2014/main" id="{4F3003FD-2925-410C-9AAB-C215A597EB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0831" y="915823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25" name="フリーフォーム 45 3">
                <a:extLst>
                  <a:ext uri="{FF2B5EF4-FFF2-40B4-BE49-F238E27FC236}">
                    <a16:creationId xmlns:a16="http://schemas.microsoft.com/office/drawing/2014/main" id="{B2A607F3-146F-4A80-8AD3-AE72330462E5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46">
                <a:extLst>
                  <a:ext uri="{FF2B5EF4-FFF2-40B4-BE49-F238E27FC236}">
                    <a16:creationId xmlns:a16="http://schemas.microsoft.com/office/drawing/2014/main" id="{45F3DDFD-B979-410E-B44D-9418F4609B4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27" name="直線コネクタ 47 3">
                  <a:extLst>
                    <a:ext uri="{FF2B5EF4-FFF2-40B4-BE49-F238E27FC236}">
                      <a16:creationId xmlns:a16="http://schemas.microsoft.com/office/drawing/2014/main" id="{BE82BEE5-6B69-4CA8-9196-FA8B5663BD4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48 3">
                  <a:extLst>
                    <a:ext uri="{FF2B5EF4-FFF2-40B4-BE49-F238E27FC236}">
                      <a16:creationId xmlns:a16="http://schemas.microsoft.com/office/drawing/2014/main" id="{E24912F0-3AA4-4D78-BEDA-AD4917A0C860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49 3">
                  <a:extLst>
                    <a:ext uri="{FF2B5EF4-FFF2-40B4-BE49-F238E27FC236}">
                      <a16:creationId xmlns:a16="http://schemas.microsoft.com/office/drawing/2014/main" id="{D4590F18-2249-44A2-96A7-55B2E4DD661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50 3">
                  <a:extLst>
                    <a:ext uri="{FF2B5EF4-FFF2-40B4-BE49-F238E27FC236}">
                      <a16:creationId xmlns:a16="http://schemas.microsoft.com/office/drawing/2014/main" id="{9710F628-B30E-457C-81B8-9E60F3F2579C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グループ化 8">
              <a:extLst>
                <a:ext uri="{FF2B5EF4-FFF2-40B4-BE49-F238E27FC236}">
                  <a16:creationId xmlns:a16="http://schemas.microsoft.com/office/drawing/2014/main" id="{64E074D1-289E-4D1E-9D0A-05AE8C9311FF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3042610" y="1759822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19" name="フリーフォーム 27 2">
                <a:extLst>
                  <a:ext uri="{FF2B5EF4-FFF2-40B4-BE49-F238E27FC236}">
                    <a16:creationId xmlns:a16="http://schemas.microsoft.com/office/drawing/2014/main" id="{CEE5C64E-A76E-4D63-81F1-5A29E2DB55E3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28">
                <a:extLst>
                  <a:ext uri="{FF2B5EF4-FFF2-40B4-BE49-F238E27FC236}">
                    <a16:creationId xmlns:a16="http://schemas.microsoft.com/office/drawing/2014/main" id="{E10F38FC-9259-41DA-B051-FE00808F799D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21" name="直線コネクタ 29 2">
                  <a:extLst>
                    <a:ext uri="{FF2B5EF4-FFF2-40B4-BE49-F238E27FC236}">
                      <a16:creationId xmlns:a16="http://schemas.microsoft.com/office/drawing/2014/main" id="{14EB524F-1371-4462-8CC3-9D580C3A822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30 2">
                  <a:extLst>
                    <a:ext uri="{FF2B5EF4-FFF2-40B4-BE49-F238E27FC236}">
                      <a16:creationId xmlns:a16="http://schemas.microsoft.com/office/drawing/2014/main" id="{B600E10E-D621-47AC-A572-7F5CBBB819AE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31 2">
                  <a:extLst>
                    <a:ext uri="{FF2B5EF4-FFF2-40B4-BE49-F238E27FC236}">
                      <a16:creationId xmlns:a16="http://schemas.microsoft.com/office/drawing/2014/main" id="{7DC41A13-6307-40CA-9D94-2C0A17139A62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32 2">
                  <a:extLst>
                    <a:ext uri="{FF2B5EF4-FFF2-40B4-BE49-F238E27FC236}">
                      <a16:creationId xmlns:a16="http://schemas.microsoft.com/office/drawing/2014/main" id="{9DDC7571-6F2B-4B0F-9ABB-42E78306941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グループ化 8">
              <a:extLst>
                <a:ext uri="{FF2B5EF4-FFF2-40B4-BE49-F238E27FC236}">
                  <a16:creationId xmlns:a16="http://schemas.microsoft.com/office/drawing/2014/main" id="{B8D82CBB-69CA-476A-839E-4BF86AC004C8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3269770" y="1873401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13" name="フリーフォーム 27 3">
                <a:extLst>
                  <a:ext uri="{FF2B5EF4-FFF2-40B4-BE49-F238E27FC236}">
                    <a16:creationId xmlns:a16="http://schemas.microsoft.com/office/drawing/2014/main" id="{46E024BD-721C-400D-9B4C-0CE0186A39FB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28">
                <a:extLst>
                  <a:ext uri="{FF2B5EF4-FFF2-40B4-BE49-F238E27FC236}">
                    <a16:creationId xmlns:a16="http://schemas.microsoft.com/office/drawing/2014/main" id="{90EA0CDF-6824-4ED4-8353-C32CDDBBFDC5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15" name="直線コネクタ 29 3">
                  <a:extLst>
                    <a:ext uri="{FF2B5EF4-FFF2-40B4-BE49-F238E27FC236}">
                      <a16:creationId xmlns:a16="http://schemas.microsoft.com/office/drawing/2014/main" id="{2537D8CD-0845-4A14-AE60-FA4CBB82A86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30 3">
                  <a:extLst>
                    <a:ext uri="{FF2B5EF4-FFF2-40B4-BE49-F238E27FC236}">
                      <a16:creationId xmlns:a16="http://schemas.microsoft.com/office/drawing/2014/main" id="{FE116E4F-0B85-4A40-B9A4-91292400CF47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31 3">
                  <a:extLst>
                    <a:ext uri="{FF2B5EF4-FFF2-40B4-BE49-F238E27FC236}">
                      <a16:creationId xmlns:a16="http://schemas.microsoft.com/office/drawing/2014/main" id="{F60C3C0E-C1C7-427F-9D41-238735959760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32 3">
                  <a:extLst>
                    <a:ext uri="{FF2B5EF4-FFF2-40B4-BE49-F238E27FC236}">
                      <a16:creationId xmlns:a16="http://schemas.microsoft.com/office/drawing/2014/main" id="{2993960B-4E66-4BC0-BC31-836245053A6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977B535F-5275-4B3F-B639-0642027843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0" y="1331381"/>
            <a:ext cx="1362641" cy="690894"/>
          </a:xfrm>
          <a:prstGeom prst="rect">
            <a:avLst/>
          </a:prstGeom>
        </p:spPr>
      </p:pic>
      <p:sp>
        <p:nvSpPr>
          <p:cNvPr id="54" name="テキスト ボックス 25">
            <a:extLst>
              <a:ext uri="{FF2B5EF4-FFF2-40B4-BE49-F238E27FC236}">
                <a16:creationId xmlns:a16="http://schemas.microsoft.com/office/drawing/2014/main" id="{83A5110C-2C0E-4C8B-ADBB-55DA597316C4}"/>
              </a:ext>
            </a:extLst>
          </p:cNvPr>
          <p:cNvSpPr txBox="1"/>
          <p:nvPr/>
        </p:nvSpPr>
        <p:spPr>
          <a:xfrm>
            <a:off x="315682" y="3276858"/>
            <a:ext cx="39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Both </a:t>
            </a:r>
            <a:r>
              <a:rPr kumimoji="1" lang="en-US" altLang="ja-JP" sz="2000" u="sng" dirty="0">
                <a:solidFill>
                  <a:srgbClr val="00B050"/>
                </a:solidFill>
              </a:rPr>
              <a:t>on-shell and off-shell photons </a:t>
            </a:r>
            <a:r>
              <a:rPr kumimoji="1" lang="en-US" altLang="ja-JP" sz="2000" dirty="0">
                <a:solidFill>
                  <a:srgbClr val="00B050"/>
                </a:solidFill>
              </a:rPr>
              <a:t>can decay in B.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5" name="テキスト ボックス 21">
            <a:extLst>
              <a:ext uri="{FF2B5EF4-FFF2-40B4-BE49-F238E27FC236}">
                <a16:creationId xmlns:a16="http://schemas.microsoft.com/office/drawing/2014/main" id="{05C9ED22-6272-46E9-B341-3D25296862F2}"/>
              </a:ext>
            </a:extLst>
          </p:cNvPr>
          <p:cNvSpPr txBox="1"/>
          <p:nvPr/>
        </p:nvSpPr>
        <p:spPr>
          <a:xfrm>
            <a:off x="1978662" y="44624"/>
            <a:ext cx="518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Pair production in a magnetic field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ECD61D8-F52E-4B50-8975-97FAA54B36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4" y="2507362"/>
            <a:ext cx="1660316" cy="2735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DDE0062-E7FA-46BA-8E22-740172BAADB0}"/>
              </a:ext>
            </a:extLst>
          </p:cNvPr>
          <p:cNvSpPr/>
          <p:nvPr/>
        </p:nvSpPr>
        <p:spPr bwMode="auto">
          <a:xfrm flipV="1">
            <a:off x="4634092" y="620686"/>
            <a:ext cx="4461617" cy="338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57" name="テキスト ボックス 1">
            <a:extLst>
              <a:ext uri="{FF2B5EF4-FFF2-40B4-BE49-F238E27FC236}">
                <a16:creationId xmlns:a16="http://schemas.microsoft.com/office/drawing/2014/main" id="{616C4890-C73E-464D-A34C-1EEE0A88C52D}"/>
              </a:ext>
            </a:extLst>
          </p:cNvPr>
          <p:cNvSpPr txBox="1"/>
          <p:nvPr/>
        </p:nvSpPr>
        <p:spPr>
          <a:xfrm>
            <a:off x="4644008" y="3284984"/>
            <a:ext cx="305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E.g.,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Breit</a:t>
            </a:r>
            <a:r>
              <a:rPr kumimoji="1" lang="en-US" altLang="ja-JP" sz="2000" dirty="0">
                <a:solidFill>
                  <a:srgbClr val="00B050"/>
                </a:solidFill>
              </a:rPr>
              <a:t>-Wheeler process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816CE0-81EA-4FC3-8103-B7BF3E2A44DC}"/>
              </a:ext>
            </a:extLst>
          </p:cNvPr>
          <p:cNvGrpSpPr/>
          <p:nvPr/>
        </p:nvGrpSpPr>
        <p:grpSpPr>
          <a:xfrm>
            <a:off x="7505406" y="2687456"/>
            <a:ext cx="1408909" cy="943803"/>
            <a:chOff x="6494755" y="1038051"/>
            <a:chExt cx="1387912" cy="943803"/>
          </a:xfrm>
        </p:grpSpPr>
        <p:sp>
          <p:nvSpPr>
            <p:cNvPr id="59" name="フリーフォーム 100 1">
              <a:extLst>
                <a:ext uri="{FF2B5EF4-FFF2-40B4-BE49-F238E27FC236}">
                  <a16:creationId xmlns:a16="http://schemas.microsoft.com/office/drawing/2014/main" id="{703FF6DD-8421-4F31-B91B-3B2837398E6E}"/>
                </a:ext>
              </a:extLst>
            </p:cNvPr>
            <p:cNvSpPr/>
            <p:nvPr/>
          </p:nvSpPr>
          <p:spPr>
            <a:xfrm rot="11829358">
              <a:off x="6494755" y="1038051"/>
              <a:ext cx="577592" cy="10927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フリーフォーム 100 3 2">
              <a:extLst>
                <a:ext uri="{FF2B5EF4-FFF2-40B4-BE49-F238E27FC236}">
                  <a16:creationId xmlns:a16="http://schemas.microsoft.com/office/drawing/2014/main" id="{6DD23B54-29DC-4A02-9150-9E80F2E4FAA5}"/>
                </a:ext>
              </a:extLst>
            </p:cNvPr>
            <p:cNvSpPr/>
            <p:nvPr/>
          </p:nvSpPr>
          <p:spPr>
            <a:xfrm rot="9382474">
              <a:off x="6513907" y="1872577"/>
              <a:ext cx="577592" cy="10927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B34CC3-B211-4897-AD73-A76DFCCA8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69" y="1082542"/>
              <a:ext cx="809698" cy="111396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A2D5851-E8DF-48D6-97A0-C1A32CD18FA0}"/>
                </a:ext>
              </a:extLst>
            </p:cNvPr>
            <p:cNvCxnSpPr>
              <a:cxnSpLocks/>
            </p:cNvCxnSpPr>
            <p:nvPr/>
          </p:nvCxnSpPr>
          <p:spPr>
            <a:xfrm>
              <a:off x="7072858" y="1804712"/>
              <a:ext cx="809809" cy="145473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E7F6CF3-A818-4EB1-8091-E22559929B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1358" y="1206825"/>
              <a:ext cx="771" cy="612867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50 2">
            <a:extLst>
              <a:ext uri="{FF2B5EF4-FFF2-40B4-BE49-F238E27FC236}">
                <a16:creationId xmlns:a16="http://schemas.microsoft.com/office/drawing/2014/main" id="{2AF76E2F-518E-4784-9308-D2B39233A9F2}"/>
              </a:ext>
            </a:extLst>
          </p:cNvPr>
          <p:cNvSpPr txBox="1"/>
          <p:nvPr/>
        </p:nvSpPr>
        <p:spPr>
          <a:xfrm>
            <a:off x="4788024" y="1196752"/>
            <a:ext cx="4166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No kinematical window for </a:t>
            </a:r>
          </a:p>
          <a:p>
            <a:r>
              <a:rPr lang="en-US" altLang="ja-JP" sz="2000" u="sng" dirty="0"/>
              <a:t>a single on-shell photon </a:t>
            </a:r>
            <a:r>
              <a:rPr kumimoji="1" lang="en-US" altLang="ja-JP" sz="2000" u="sng" dirty="0"/>
              <a:t>when B = 0.</a:t>
            </a:r>
          </a:p>
          <a:p>
            <a:endParaRPr kumimoji="1" lang="en-US" altLang="ja-JP" sz="2000" u="sng" dirty="0"/>
          </a:p>
          <a:p>
            <a:r>
              <a:rPr kumimoji="1" lang="en-US" altLang="ja-JP" sz="2000" dirty="0">
                <a:sym typeface="Wingdings" panose="05000000000000000000" pitchFamily="2" charset="2"/>
              </a:rPr>
              <a:t> Starts only from 2 photons</a:t>
            </a:r>
            <a:endParaRPr kumimoji="1" lang="en-US" altLang="ja-JP" sz="200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9D898D7-B001-4527-A1F9-BE143ED9EC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3" y="2724733"/>
            <a:ext cx="1660316" cy="273566"/>
          </a:xfrm>
          <a:prstGeom prst="rect">
            <a:avLst/>
          </a:prstGeom>
        </p:spPr>
      </p:pic>
      <p:sp>
        <p:nvSpPr>
          <p:cNvPr id="88" name="テキスト ボックス 50 1">
            <a:extLst>
              <a:ext uri="{FF2B5EF4-FFF2-40B4-BE49-F238E27FC236}">
                <a16:creationId xmlns:a16="http://schemas.microsoft.com/office/drawing/2014/main" id="{8667A2E7-69D1-4473-857F-38E1AAE828A2}"/>
              </a:ext>
            </a:extLst>
          </p:cNvPr>
          <p:cNvSpPr txBox="1"/>
          <p:nvPr/>
        </p:nvSpPr>
        <p:spPr>
          <a:xfrm>
            <a:off x="4698648" y="4254187"/>
            <a:ext cx="467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Finite B opens a kinematical window for an on-shell γ </a:t>
            </a:r>
            <a:r>
              <a:rPr kumimoji="1"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 f </a:t>
            </a:r>
            <a:r>
              <a:rPr kumimoji="1" lang="en-US" altLang="ja-JP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fbar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4AC270-4094-405D-95ED-7B648E27A25B}"/>
              </a:ext>
            </a:extLst>
          </p:cNvPr>
          <p:cNvGrpSpPr/>
          <p:nvPr/>
        </p:nvGrpSpPr>
        <p:grpSpPr>
          <a:xfrm>
            <a:off x="4788024" y="5422644"/>
            <a:ext cx="3794119" cy="598644"/>
            <a:chOff x="-753650" y="6074470"/>
            <a:chExt cx="3794119" cy="59864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8D7A9C3-4D60-4C02-AC92-A015DB6904A9}"/>
                </a:ext>
              </a:extLst>
            </p:cNvPr>
            <p:cNvSpPr/>
            <p:nvPr/>
          </p:nvSpPr>
          <p:spPr bwMode="auto">
            <a:xfrm>
              <a:off x="-753650" y="6074470"/>
              <a:ext cx="3794119" cy="5986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5412318-AAE3-4F3E-B98D-DEAAE1063A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34" y="6126226"/>
              <a:ext cx="2085799" cy="437025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9671F6E-1330-49BB-9226-7CE02E5448C8}"/>
                </a:ext>
              </a:extLst>
            </p:cNvPr>
            <p:cNvSpPr txBox="1"/>
            <p:nvPr/>
          </p:nvSpPr>
          <p:spPr>
            <a:xfrm>
              <a:off x="-647410" y="6165874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In B-field,</a:t>
              </a:r>
              <a:endParaRPr kumimoji="1" lang="ja-JP" altLang="en-US" sz="20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F79237-0AD2-4ABC-B071-BF7CABFF7313}"/>
              </a:ext>
            </a:extLst>
          </p:cNvPr>
          <p:cNvGrpSpPr/>
          <p:nvPr/>
        </p:nvGrpSpPr>
        <p:grpSpPr>
          <a:xfrm>
            <a:off x="199346" y="4248762"/>
            <a:ext cx="4200958" cy="2433382"/>
            <a:chOff x="-972616" y="3736930"/>
            <a:chExt cx="4200958" cy="2433382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817F110-0DE6-4D46-AF7E-829BBB45819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3650" y="4101315"/>
              <a:ext cx="3018315" cy="393721"/>
            </a:xfrm>
            <a:prstGeom prst="rect">
              <a:avLst/>
            </a:prstGeom>
          </p:spPr>
        </p:pic>
        <p:pic>
          <p:nvPicPr>
            <p:cNvPr id="75" name="Picture 2" descr="天秤の無料素材4 | アイコン素材ダウンロードサイト「icooon-mono」 | 商用利用可能なアイコン素材が無料(フリー)ダウンロードできるサイト">
              <a:extLst>
                <a:ext uri="{FF2B5EF4-FFF2-40B4-BE49-F238E27FC236}">
                  <a16:creationId xmlns:a16="http://schemas.microsoft.com/office/drawing/2014/main" id="{DAEE9BCF-38FF-4FD5-9314-803FEF670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78" b="89778" l="4889" r="96889">
                          <a14:foregroundMark x1="4889" y1="44889" x2="4889" y2="44889"/>
                          <a14:foregroundMark x1="93778" y1="56444" x2="93778" y2="56444"/>
                          <a14:foregroundMark x1="96889" y1="69333" x2="96889" y2="6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4" y="4452180"/>
              <a:ext cx="1744124" cy="171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6FB216-AA9B-418F-9BF8-68EB6452E042}"/>
                </a:ext>
              </a:extLst>
            </p:cNvPr>
            <p:cNvSpPr txBox="1"/>
            <p:nvPr/>
          </p:nvSpPr>
          <p:spPr>
            <a:xfrm>
              <a:off x="1118096" y="5304964"/>
              <a:ext cx="2022677" cy="3693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On-shell conditions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1AB8A12-3AE5-41BD-BF70-2EBBDA2A7489}"/>
                </a:ext>
              </a:extLst>
            </p:cNvPr>
            <p:cNvSpPr txBox="1"/>
            <p:nvPr/>
          </p:nvSpPr>
          <p:spPr>
            <a:xfrm>
              <a:off x="-935442" y="4989518"/>
              <a:ext cx="1841856" cy="3693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E-m conservation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590D898-BE02-48FF-BD2C-88145FD84413}"/>
                </a:ext>
              </a:extLst>
            </p:cNvPr>
            <p:cNvCxnSpPr/>
            <p:nvPr/>
          </p:nvCxnSpPr>
          <p:spPr>
            <a:xfrm flipV="1">
              <a:off x="-197411" y="4474459"/>
              <a:ext cx="0" cy="3662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F5E34C3-BF33-4BF1-8AA4-C5AA73468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2412" y="4512876"/>
              <a:ext cx="0" cy="7229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BE2018-0BC3-46C7-A966-324F1C5A564A}"/>
                </a:ext>
              </a:extLst>
            </p:cNvPr>
            <p:cNvSpPr txBox="1"/>
            <p:nvPr/>
          </p:nvSpPr>
          <p:spPr>
            <a:xfrm>
              <a:off x="-972616" y="3736930"/>
              <a:ext cx="4200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Not compatible with each other without B.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95A9F0F-1FBE-4DE1-8925-0BE35F30B496}"/>
              </a:ext>
            </a:extLst>
          </p:cNvPr>
          <p:cNvSpPr txBox="1"/>
          <p:nvPr/>
        </p:nvSpPr>
        <p:spPr>
          <a:xfrm>
            <a:off x="594416" y="2834615"/>
            <a:ext cx="35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</a:rPr>
              <a:t>Nonperturbatively dressed fermions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135B0E-B58F-44E6-81B3-E5AD5FFEFDB5}"/>
              </a:ext>
            </a:extLst>
          </p:cNvPr>
          <p:cNvSpPr txBox="1"/>
          <p:nvPr/>
        </p:nvSpPr>
        <p:spPr>
          <a:xfrm>
            <a:off x="1560605" y="663079"/>
            <a:ext cx="19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LO </a:t>
            </a:r>
            <a:r>
              <a:rPr lang="en-US" altLang="ja-JP" sz="2400" dirty="0">
                <a:solidFill>
                  <a:srgbClr val="FF3300"/>
                </a:solidFill>
              </a:rPr>
              <a:t>w/</a:t>
            </a:r>
            <a:r>
              <a:rPr kumimoji="1" lang="en-US" altLang="ja-JP" sz="2400" dirty="0">
                <a:solidFill>
                  <a:srgbClr val="FF3300"/>
                </a:solidFill>
              </a:rPr>
              <a:t> B-field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CF71D1B-B23C-4CAB-9245-1E95CA9EE408}"/>
              </a:ext>
            </a:extLst>
          </p:cNvPr>
          <p:cNvSpPr txBox="1"/>
          <p:nvPr/>
        </p:nvSpPr>
        <p:spPr>
          <a:xfrm>
            <a:off x="5949752" y="653342"/>
            <a:ext cx="19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LO w/o B-field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E9D0488-7619-4276-B857-4B184DC865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82" y="6341416"/>
            <a:ext cx="2888641" cy="2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A0F3A5-DA35-4361-ADA6-91A8097F422A}"/>
              </a:ext>
            </a:extLst>
          </p:cNvPr>
          <p:cNvGrpSpPr/>
          <p:nvPr/>
        </p:nvGrpSpPr>
        <p:grpSpPr>
          <a:xfrm>
            <a:off x="3607101" y="3559640"/>
            <a:ext cx="2549075" cy="1597552"/>
            <a:chOff x="2144519" y="915823"/>
            <a:chExt cx="1781228" cy="12401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99DEAF-8188-4273-97FE-2BE884FE689B}"/>
                </a:ext>
              </a:extLst>
            </p:cNvPr>
            <p:cNvGrpSpPr/>
            <p:nvPr/>
          </p:nvGrpSpPr>
          <p:grpSpPr>
            <a:xfrm>
              <a:off x="2993114" y="1158230"/>
              <a:ext cx="932633" cy="830610"/>
              <a:chOff x="2937159" y="4759131"/>
              <a:chExt cx="1033936" cy="92025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A7F859E-7398-4FD5-9071-15C6B9847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0897" y="4759131"/>
                <a:ext cx="1010198" cy="397915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25E0C96-8DC7-4132-97A7-D1CE1EF6F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7159" y="5164241"/>
                <a:ext cx="1033936" cy="515141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フリーフォーム 100 3 1">
              <a:extLst>
                <a:ext uri="{FF2B5EF4-FFF2-40B4-BE49-F238E27FC236}">
                  <a16:creationId xmlns:a16="http://schemas.microsoft.com/office/drawing/2014/main" id="{54696E13-1EC1-4F30-9C34-1BBD021F826D}"/>
                </a:ext>
              </a:extLst>
            </p:cNvPr>
            <p:cNvSpPr/>
            <p:nvPr/>
          </p:nvSpPr>
          <p:spPr>
            <a:xfrm rot="10800000">
              <a:off x="2144519" y="1457481"/>
              <a:ext cx="848596" cy="123299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7" name="グループ化 4">
              <a:extLst>
                <a:ext uri="{FF2B5EF4-FFF2-40B4-BE49-F238E27FC236}">
                  <a16:creationId xmlns:a16="http://schemas.microsoft.com/office/drawing/2014/main" id="{9F82FF27-1B22-4C80-BCBB-B20B85E152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8411" y="1094883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43" name="フリーフォーム 45 1">
                <a:extLst>
                  <a:ext uri="{FF2B5EF4-FFF2-40B4-BE49-F238E27FC236}">
                    <a16:creationId xmlns:a16="http://schemas.microsoft.com/office/drawing/2014/main" id="{1AF60C84-7032-4732-AEC8-394E0A9C9856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46">
                <a:extLst>
                  <a:ext uri="{FF2B5EF4-FFF2-40B4-BE49-F238E27FC236}">
                    <a16:creationId xmlns:a16="http://schemas.microsoft.com/office/drawing/2014/main" id="{05D9A77D-6C5C-4803-892E-4037C65A315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45" name="直線コネクタ 47 1">
                  <a:extLst>
                    <a:ext uri="{FF2B5EF4-FFF2-40B4-BE49-F238E27FC236}">
                      <a16:creationId xmlns:a16="http://schemas.microsoft.com/office/drawing/2014/main" id="{D106F870-7E06-4789-8291-FF03E9A121A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8 1">
                  <a:extLst>
                    <a:ext uri="{FF2B5EF4-FFF2-40B4-BE49-F238E27FC236}">
                      <a16:creationId xmlns:a16="http://schemas.microsoft.com/office/drawing/2014/main" id="{B9B838BC-A356-4204-9223-BB3A9982C4D9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9 1">
                  <a:extLst>
                    <a:ext uri="{FF2B5EF4-FFF2-40B4-BE49-F238E27FC236}">
                      <a16:creationId xmlns:a16="http://schemas.microsoft.com/office/drawing/2014/main" id="{A91709D4-6C9D-4CCE-82A3-64745BDCB24D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50 1">
                  <a:extLst>
                    <a:ext uri="{FF2B5EF4-FFF2-40B4-BE49-F238E27FC236}">
                      <a16:creationId xmlns:a16="http://schemas.microsoft.com/office/drawing/2014/main" id="{A77523E3-923F-41D9-9618-3F8F0516F4F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グループ化 8">
              <a:extLst>
                <a:ext uri="{FF2B5EF4-FFF2-40B4-BE49-F238E27FC236}">
                  <a16:creationId xmlns:a16="http://schemas.microsoft.com/office/drawing/2014/main" id="{C76EF36B-62F3-4C8B-A851-52F211670F6B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2830036" y="1651799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37" name="フリーフォーム 27 1">
                <a:extLst>
                  <a:ext uri="{FF2B5EF4-FFF2-40B4-BE49-F238E27FC236}">
                    <a16:creationId xmlns:a16="http://schemas.microsoft.com/office/drawing/2014/main" id="{7293769D-3D23-41A4-BAB0-2F55893DEB1C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" name="グループ化 28">
                <a:extLst>
                  <a:ext uri="{FF2B5EF4-FFF2-40B4-BE49-F238E27FC236}">
                    <a16:creationId xmlns:a16="http://schemas.microsoft.com/office/drawing/2014/main" id="{BAF08892-1C5F-4299-A700-12993CCA385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39" name="直線コネクタ 29 1">
                  <a:extLst>
                    <a:ext uri="{FF2B5EF4-FFF2-40B4-BE49-F238E27FC236}">
                      <a16:creationId xmlns:a16="http://schemas.microsoft.com/office/drawing/2014/main" id="{F8598745-0B07-478A-8C03-7A37880ABB46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0 1">
                  <a:extLst>
                    <a:ext uri="{FF2B5EF4-FFF2-40B4-BE49-F238E27FC236}">
                      <a16:creationId xmlns:a16="http://schemas.microsoft.com/office/drawing/2014/main" id="{F40E7578-B673-4119-977A-FB2844FF5D10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31 1">
                  <a:extLst>
                    <a:ext uri="{FF2B5EF4-FFF2-40B4-BE49-F238E27FC236}">
                      <a16:creationId xmlns:a16="http://schemas.microsoft.com/office/drawing/2014/main" id="{810FEAF8-0797-4982-A129-EFB9930EFDC3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32 1">
                  <a:extLst>
                    <a:ext uri="{FF2B5EF4-FFF2-40B4-BE49-F238E27FC236}">
                      <a16:creationId xmlns:a16="http://schemas.microsoft.com/office/drawing/2014/main" id="{240EC675-C27F-4391-9D00-1597F72A8D8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グループ化 4">
              <a:extLst>
                <a:ext uri="{FF2B5EF4-FFF2-40B4-BE49-F238E27FC236}">
                  <a16:creationId xmlns:a16="http://schemas.microsoft.com/office/drawing/2014/main" id="{AC5320DD-F13C-46B8-A0E3-E75DB8B683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41479" y="1007025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31" name="フリーフォーム 45 2">
                <a:extLst>
                  <a:ext uri="{FF2B5EF4-FFF2-40B4-BE49-F238E27FC236}">
                    <a16:creationId xmlns:a16="http://schemas.microsoft.com/office/drawing/2014/main" id="{BD076DBE-C2DA-4837-98B6-81B0DF37FF8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46">
                <a:extLst>
                  <a:ext uri="{FF2B5EF4-FFF2-40B4-BE49-F238E27FC236}">
                    <a16:creationId xmlns:a16="http://schemas.microsoft.com/office/drawing/2014/main" id="{9B9B09C0-2E0F-4327-9DDE-4F0048F07CB7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33" name="直線コネクタ 47 2">
                  <a:extLst>
                    <a:ext uri="{FF2B5EF4-FFF2-40B4-BE49-F238E27FC236}">
                      <a16:creationId xmlns:a16="http://schemas.microsoft.com/office/drawing/2014/main" id="{7E501D7E-57D1-4DE7-A459-2B88CB8A6716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48 2">
                  <a:extLst>
                    <a:ext uri="{FF2B5EF4-FFF2-40B4-BE49-F238E27FC236}">
                      <a16:creationId xmlns:a16="http://schemas.microsoft.com/office/drawing/2014/main" id="{E5517EC4-4D7B-41C3-8364-FC1AB3F8B47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49 2">
                  <a:extLst>
                    <a:ext uri="{FF2B5EF4-FFF2-40B4-BE49-F238E27FC236}">
                      <a16:creationId xmlns:a16="http://schemas.microsoft.com/office/drawing/2014/main" id="{87C3BDB5-A9BD-494E-ACEB-81DB54EEFC8B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50 2">
                  <a:extLst>
                    <a:ext uri="{FF2B5EF4-FFF2-40B4-BE49-F238E27FC236}">
                      <a16:creationId xmlns:a16="http://schemas.microsoft.com/office/drawing/2014/main" id="{31A47153-00CD-499A-9B05-D9D02310B12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グループ化 4">
              <a:extLst>
                <a:ext uri="{FF2B5EF4-FFF2-40B4-BE49-F238E27FC236}">
                  <a16:creationId xmlns:a16="http://schemas.microsoft.com/office/drawing/2014/main" id="{34917B39-EF78-4DD0-8AAB-0CE2276175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0831" y="915823"/>
              <a:ext cx="388685" cy="176387"/>
              <a:chOff x="5267450" y="3810639"/>
              <a:chExt cx="848735" cy="391695"/>
            </a:xfrm>
            <a:noFill/>
          </p:grpSpPr>
          <p:sp>
            <p:nvSpPr>
              <p:cNvPr id="25" name="フリーフォーム 45 3">
                <a:extLst>
                  <a:ext uri="{FF2B5EF4-FFF2-40B4-BE49-F238E27FC236}">
                    <a16:creationId xmlns:a16="http://schemas.microsoft.com/office/drawing/2014/main" id="{0DA32355-7AF5-42BE-AA10-0CE7FD11AD71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46">
                <a:extLst>
                  <a:ext uri="{FF2B5EF4-FFF2-40B4-BE49-F238E27FC236}">
                    <a16:creationId xmlns:a16="http://schemas.microsoft.com/office/drawing/2014/main" id="{DF4993CF-0239-4081-AE0E-D16C9C78B5C2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27" name="直線コネクタ 47 3">
                  <a:extLst>
                    <a:ext uri="{FF2B5EF4-FFF2-40B4-BE49-F238E27FC236}">
                      <a16:creationId xmlns:a16="http://schemas.microsoft.com/office/drawing/2014/main" id="{7576BF2F-3271-433C-AA46-0B00207F338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48 3">
                  <a:extLst>
                    <a:ext uri="{FF2B5EF4-FFF2-40B4-BE49-F238E27FC236}">
                      <a16:creationId xmlns:a16="http://schemas.microsoft.com/office/drawing/2014/main" id="{3BE33C4D-CC62-4CC6-A2D0-0E076184D7B1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49 3">
                  <a:extLst>
                    <a:ext uri="{FF2B5EF4-FFF2-40B4-BE49-F238E27FC236}">
                      <a16:creationId xmlns:a16="http://schemas.microsoft.com/office/drawing/2014/main" id="{EB154DE4-864E-4204-BF9C-94B47D417F12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50 3">
                  <a:extLst>
                    <a:ext uri="{FF2B5EF4-FFF2-40B4-BE49-F238E27FC236}">
                      <a16:creationId xmlns:a16="http://schemas.microsoft.com/office/drawing/2014/main" id="{08D97DDD-37AC-49B1-98ED-A641FE5B4B0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グループ化 8">
              <a:extLst>
                <a:ext uri="{FF2B5EF4-FFF2-40B4-BE49-F238E27FC236}">
                  <a16:creationId xmlns:a16="http://schemas.microsoft.com/office/drawing/2014/main" id="{4623606B-3206-45A1-B264-3B5AEC78253A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3042610" y="1759822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19" name="フリーフォーム 27 2">
                <a:extLst>
                  <a:ext uri="{FF2B5EF4-FFF2-40B4-BE49-F238E27FC236}">
                    <a16:creationId xmlns:a16="http://schemas.microsoft.com/office/drawing/2014/main" id="{1241039C-4491-4B3B-8331-684B94C37BF1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28">
                <a:extLst>
                  <a:ext uri="{FF2B5EF4-FFF2-40B4-BE49-F238E27FC236}">
                    <a16:creationId xmlns:a16="http://schemas.microsoft.com/office/drawing/2014/main" id="{E9AF480F-766F-444A-B280-BF840CBDD4C5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21" name="直線コネクタ 29 2">
                  <a:extLst>
                    <a:ext uri="{FF2B5EF4-FFF2-40B4-BE49-F238E27FC236}">
                      <a16:creationId xmlns:a16="http://schemas.microsoft.com/office/drawing/2014/main" id="{B07B457F-EFDA-4D31-B16F-F4B420EAA6E2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30 2">
                  <a:extLst>
                    <a:ext uri="{FF2B5EF4-FFF2-40B4-BE49-F238E27FC236}">
                      <a16:creationId xmlns:a16="http://schemas.microsoft.com/office/drawing/2014/main" id="{0F79821F-C252-4646-AA34-D70D68A9C18B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31 2">
                  <a:extLst>
                    <a:ext uri="{FF2B5EF4-FFF2-40B4-BE49-F238E27FC236}">
                      <a16:creationId xmlns:a16="http://schemas.microsoft.com/office/drawing/2014/main" id="{CC5936C4-670F-405E-BC23-AE3E86B413BF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32 2">
                  <a:extLst>
                    <a:ext uri="{FF2B5EF4-FFF2-40B4-BE49-F238E27FC236}">
                      <a16:creationId xmlns:a16="http://schemas.microsoft.com/office/drawing/2014/main" id="{C8E2F40B-C1A0-49DB-93A1-A2EB4362F91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グループ化 8">
              <a:extLst>
                <a:ext uri="{FF2B5EF4-FFF2-40B4-BE49-F238E27FC236}">
                  <a16:creationId xmlns:a16="http://schemas.microsoft.com/office/drawing/2014/main" id="{CB683A5C-0B89-4B0E-AFB6-5BFC1CF51796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3269770" y="1873401"/>
              <a:ext cx="388692" cy="176383"/>
              <a:chOff x="5267450" y="3810639"/>
              <a:chExt cx="848753" cy="391685"/>
            </a:xfrm>
            <a:noFill/>
          </p:grpSpPr>
          <p:sp>
            <p:nvSpPr>
              <p:cNvPr id="13" name="フリーフォーム 27 3">
                <a:extLst>
                  <a:ext uri="{FF2B5EF4-FFF2-40B4-BE49-F238E27FC236}">
                    <a16:creationId xmlns:a16="http://schemas.microsoft.com/office/drawing/2014/main" id="{E66B4E37-B217-43FE-97AA-15250021E4F4}"/>
                  </a:ext>
                </a:extLst>
              </p:cNvPr>
              <p:cNvSpPr/>
              <p:nvPr/>
            </p:nvSpPr>
            <p:spPr>
              <a:xfrm rot="2260291">
                <a:off x="5351986" y="4104704"/>
                <a:ext cx="764217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28">
                <a:extLst>
                  <a:ext uri="{FF2B5EF4-FFF2-40B4-BE49-F238E27FC236}">
                    <a16:creationId xmlns:a16="http://schemas.microsoft.com/office/drawing/2014/main" id="{85A8B0D1-8FD5-4CA9-A8B6-39234BF4FE4B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0"/>
                <a:chOff x="7240824" y="2855449"/>
                <a:chExt cx="141461" cy="141461"/>
              </a:xfrm>
              <a:grpFill/>
            </p:grpSpPr>
            <p:cxnSp>
              <p:nvCxnSpPr>
                <p:cNvPr id="15" name="直線コネクタ 29 3">
                  <a:extLst>
                    <a:ext uri="{FF2B5EF4-FFF2-40B4-BE49-F238E27FC236}">
                      <a16:creationId xmlns:a16="http://schemas.microsoft.com/office/drawing/2014/main" id="{6226C9BF-8EF8-4CAB-97CF-CD185CD74908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30 3">
                  <a:extLst>
                    <a:ext uri="{FF2B5EF4-FFF2-40B4-BE49-F238E27FC236}">
                      <a16:creationId xmlns:a16="http://schemas.microsoft.com/office/drawing/2014/main" id="{4B160399-F7D9-4DCA-8C7E-574457CC717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31 3">
                  <a:extLst>
                    <a:ext uri="{FF2B5EF4-FFF2-40B4-BE49-F238E27FC236}">
                      <a16:creationId xmlns:a16="http://schemas.microsoft.com/office/drawing/2014/main" id="{78157532-86A7-43F5-87B3-0F61B1C5BE6F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32 3">
                  <a:extLst>
                    <a:ext uri="{FF2B5EF4-FFF2-40B4-BE49-F238E27FC236}">
                      <a16:creationId xmlns:a16="http://schemas.microsoft.com/office/drawing/2014/main" id="{5C7230EB-9B9F-4B04-8286-94F8884AEC07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2E542FD-037B-41E1-A12A-4632EECC1E64}"/>
              </a:ext>
            </a:extLst>
          </p:cNvPr>
          <p:cNvSpPr txBox="1"/>
          <p:nvPr/>
        </p:nvSpPr>
        <p:spPr>
          <a:xfrm>
            <a:off x="395536" y="4985881"/>
            <a:ext cx="7501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Differential information includes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Photon polarization (</a:t>
            </a:r>
            <a:r>
              <a:rPr kumimoji="1" lang="en-US" altLang="ja-JP" sz="2000" dirty="0" err="1"/>
              <a:t>ε</a:t>
            </a:r>
            <a:r>
              <a:rPr kumimoji="1" lang="en-US" altLang="ja-JP" sz="2000" baseline="30000" dirty="0" err="1"/>
              <a:t>μ</a:t>
            </a:r>
            <a:r>
              <a:rPr kumimoji="1" lang="en-US" altLang="ja-JP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Photon momentum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en-US" altLang="ja-JP" sz="2000" dirty="0" err="1"/>
              <a:t>q</a:t>
            </a:r>
            <a:r>
              <a:rPr lang="en-US" altLang="ja-JP" sz="2000" baseline="30000" dirty="0" err="1"/>
              <a:t>μ</a:t>
            </a:r>
            <a:r>
              <a:rPr lang="en-US" altLang="ja-JP" sz="2000" dirty="0"/>
              <a:t>)</a:t>
            </a:r>
            <a:r>
              <a:rPr lang="ja-JP" altLang="en-US" sz="2000" dirty="0"/>
              <a:t> </a:t>
            </a:r>
            <a:r>
              <a:rPr lang="en-US" altLang="ja-JP" sz="2000" dirty="0"/>
              <a:t>with a general direction and invariant mass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Landau levels (n, n’) and </a:t>
            </a:r>
            <a:r>
              <a:rPr lang="en-US" altLang="ja-JP" sz="2000" dirty="0"/>
              <a:t>continuous </a:t>
            </a:r>
            <a:r>
              <a:rPr kumimoji="1" lang="en-US" altLang="ja-JP" sz="2000" dirty="0"/>
              <a:t>momentum (</a:t>
            </a:r>
            <a:r>
              <a:rPr kumimoji="1" lang="en-US" altLang="ja-JP" sz="2000" dirty="0" err="1"/>
              <a:t>p</a:t>
            </a:r>
            <a:r>
              <a:rPr kumimoji="1" lang="en-US" altLang="ja-JP" sz="2000" baseline="-25000" dirty="0" err="1"/>
              <a:t>z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p</a:t>
            </a:r>
            <a:r>
              <a:rPr kumimoji="1" lang="en-US" altLang="ja-JP" sz="2000" baseline="-25000" dirty="0" err="1"/>
              <a:t>z</a:t>
            </a:r>
            <a:r>
              <a:rPr kumimoji="1" lang="en-US" altLang="ja-JP" sz="2000" dirty="0"/>
              <a:t>’) along B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CE0654C-4CB7-48F6-A43E-BA678EDDB2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5" y="4150145"/>
            <a:ext cx="1296144" cy="45186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968D664-B362-4D11-A554-E31FCD42BCB7}"/>
              </a:ext>
            </a:extLst>
          </p:cNvPr>
          <p:cNvSpPr txBox="1"/>
          <p:nvPr/>
        </p:nvSpPr>
        <p:spPr>
          <a:xfrm>
            <a:off x="714062" y="3610783"/>
            <a:ext cx="266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One-shell/off-shell photon</a:t>
            </a:r>
            <a:endParaRPr kumimoji="1" lang="ja-JP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424B71-3998-4CF4-B7D2-8A5E156422E1}"/>
              </a:ext>
            </a:extLst>
          </p:cNvPr>
          <p:cNvSpPr txBox="1"/>
          <p:nvPr/>
        </p:nvSpPr>
        <p:spPr>
          <a:xfrm>
            <a:off x="5670381" y="3085589"/>
            <a:ext cx="329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Fermion pair in the Landau levels</a:t>
            </a:r>
            <a:endParaRPr kumimoji="1" lang="ja-JP" alt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D0EC158-42DB-4CB1-932E-5FD1CBE774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87" y="3668317"/>
            <a:ext cx="958286" cy="27194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495F21F-F947-4682-B60A-899981A7F5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61" y="4811134"/>
            <a:ext cx="1077424" cy="45583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6FF24B4-FF95-42B0-8B47-528DFC9CE14A}"/>
              </a:ext>
            </a:extLst>
          </p:cNvPr>
          <p:cNvSpPr txBox="1"/>
          <p:nvPr/>
        </p:nvSpPr>
        <p:spPr>
          <a:xfrm>
            <a:off x="4067944" y="6372036"/>
            <a:ext cx="480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Consistency checks done: Ward identity, etc.</a:t>
            </a:r>
            <a:endParaRPr kumimoji="1" lang="ja-JP" altLang="en-US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61BD84-B37A-4CE8-AE5C-D409C26487F6}"/>
              </a:ext>
            </a:extLst>
          </p:cNvPr>
          <p:cNvSpPr txBox="1"/>
          <p:nvPr/>
        </p:nvSpPr>
        <p:spPr>
          <a:xfrm flipH="1">
            <a:off x="301934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dirty="0" err="1">
                <a:solidFill>
                  <a:srgbClr val="00B0F0"/>
                </a:solidFill>
              </a:rPr>
              <a:t>Ritus</a:t>
            </a:r>
            <a:r>
              <a:rPr kumimoji="1" lang="en-US" altLang="ja-JP" sz="2800" dirty="0">
                <a:solidFill>
                  <a:srgbClr val="00B0F0"/>
                </a:solidFill>
              </a:rPr>
              <a:t> basis formalism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>
                <a:solidFill>
                  <a:srgbClr val="00B0F0"/>
                </a:solidFill>
                <a:sym typeface="Wingdings" panose="05000000000000000000" pitchFamily="2" charset="2"/>
              </a:rPr>
              <a:t>= Mode expansion with the exact fermio</a:t>
            </a:r>
            <a:r>
              <a:rPr lang="en-US" altLang="ja-JP" sz="2000" dirty="0">
                <a:solidFill>
                  <a:srgbClr val="00B0F0"/>
                </a:solidFill>
                <a:sym typeface="Wingdings" panose="05000000000000000000" pitchFamily="2" charset="2"/>
              </a:rPr>
              <a:t>n wave functions in B-field. 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5B0FA6-7D43-421B-9E9C-943882D9D124}"/>
              </a:ext>
            </a:extLst>
          </p:cNvPr>
          <p:cNvSpPr/>
          <p:nvPr/>
        </p:nvSpPr>
        <p:spPr bwMode="auto">
          <a:xfrm>
            <a:off x="179512" y="1052736"/>
            <a:ext cx="8824650" cy="1720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389FDC0-E3D8-426D-997B-2D7D86D68B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6" y="1143089"/>
            <a:ext cx="3173080" cy="45724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D716519-C71C-4B05-9448-35C9AF2A889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23" y="1866020"/>
            <a:ext cx="2242657" cy="2668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C38632-2003-44E4-BDF2-26CE9128DB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3992"/>
            <a:ext cx="1521786" cy="24214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85A942B-885B-4F51-9C24-5EF8D9FF83E7}"/>
              </a:ext>
            </a:extLst>
          </p:cNvPr>
          <p:cNvSpPr txBox="1"/>
          <p:nvPr/>
        </p:nvSpPr>
        <p:spPr>
          <a:xfrm>
            <a:off x="3851920" y="1292567"/>
            <a:ext cx="513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50"/>
                </a:solidFill>
              </a:rPr>
              <a:t>Mode expansion with the </a:t>
            </a:r>
            <a:r>
              <a:rPr kumimoji="1" lang="en-US" altLang="ja-JP" dirty="0" err="1">
                <a:solidFill>
                  <a:srgbClr val="00B050"/>
                </a:solidFill>
              </a:rPr>
              <a:t>eigenspinor</a:t>
            </a:r>
            <a:r>
              <a:rPr kumimoji="1" lang="en-US" altLang="ja-JP" dirty="0">
                <a:solidFill>
                  <a:srgbClr val="00B050"/>
                </a:solidFill>
              </a:rPr>
              <a:t>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B050"/>
                </a:solidFill>
              </a:rPr>
              <a:t>Fermion propagator gets simplified.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Price</a:t>
            </a:r>
            <a:r>
              <a:rPr kumimoji="1" lang="en-US" altLang="ja-JP" dirty="0"/>
              <a:t>: Convolution of the wave functions at the vertex is no longer a delta function.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CDAB36-C110-40B6-8DCB-D542A1D595A8}"/>
              </a:ext>
            </a:extLst>
          </p:cNvPr>
          <p:cNvSpPr txBox="1"/>
          <p:nvPr/>
        </p:nvSpPr>
        <p:spPr>
          <a:xfrm>
            <a:off x="5689182" y="147817"/>
            <a:ext cx="334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See a review part in [</a:t>
            </a:r>
            <a:r>
              <a:rPr lang="en-US" altLang="ja-JP" dirty="0">
                <a:solidFill>
                  <a:srgbClr val="00B05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2010.13492</a:t>
            </a:r>
            <a:r>
              <a:rPr lang="en-US" altLang="ja-JP" dirty="0">
                <a:solidFill>
                  <a:srgbClr val="00B050"/>
                </a:solidFill>
              </a:rPr>
              <a:t>]</a:t>
            </a:r>
            <a:endParaRPr lang="ja-JP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3AA21B-B6D9-4E39-8473-F6E1C255BF3C}"/>
              </a:ext>
            </a:extLst>
          </p:cNvPr>
          <p:cNvSpPr txBox="1"/>
          <p:nvPr/>
        </p:nvSpPr>
        <p:spPr>
          <a:xfrm>
            <a:off x="251520" y="3028890"/>
            <a:ext cx="463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Pair production rate for general kinematics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98A6DA30-EBC1-4D6D-B237-FEB6F458669C}"/>
              </a:ext>
            </a:extLst>
          </p:cNvPr>
          <p:cNvSpPr/>
          <p:nvPr/>
        </p:nvSpPr>
        <p:spPr bwMode="auto">
          <a:xfrm>
            <a:off x="473901" y="1340768"/>
            <a:ext cx="4217309" cy="80354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4D650C8-7116-4D16-A170-C62F621228C6}"/>
              </a:ext>
            </a:extLst>
          </p:cNvPr>
          <p:cNvSpPr/>
          <p:nvPr/>
        </p:nvSpPr>
        <p:spPr bwMode="auto">
          <a:xfrm>
            <a:off x="745285" y="5157192"/>
            <a:ext cx="3960440" cy="761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02F9D60-28CD-4B40-AA15-D87F96088C11}"/>
              </a:ext>
            </a:extLst>
          </p:cNvPr>
          <p:cNvSpPr/>
          <p:nvPr/>
        </p:nvSpPr>
        <p:spPr bwMode="auto">
          <a:xfrm>
            <a:off x="745286" y="3099693"/>
            <a:ext cx="3960440" cy="761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A6ED1-A754-4F48-89F1-1CE6D6294BCD}"/>
              </a:ext>
            </a:extLst>
          </p:cNvPr>
          <p:cNvSpPr txBox="1"/>
          <p:nvPr/>
        </p:nvSpPr>
        <p:spPr>
          <a:xfrm>
            <a:off x="241230" y="764704"/>
            <a:ext cx="46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“Helicity suppression” in pion decay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5D44657-C25E-4D22-A975-1005AD1922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4" y="3366922"/>
            <a:ext cx="495817" cy="3687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91C8FB-20D7-47B3-8EB8-062EB3993D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39047"/>
            <a:ext cx="311706" cy="386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35EA3-A94F-408E-8BD3-2711C2C04C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68" y="4365104"/>
            <a:ext cx="814502" cy="245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8AC3A-63E6-4B27-963F-1213CD3AAD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39" y="3162100"/>
            <a:ext cx="1136676" cy="6269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C2A6DA-6B19-4447-8072-FB6A6EA619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6" y="5218913"/>
            <a:ext cx="1172023" cy="62694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C28C6A-16FC-4B70-A982-CB26918073EC}"/>
              </a:ext>
            </a:extLst>
          </p:cNvPr>
          <p:cNvCxnSpPr>
            <a:cxnSpLocks/>
          </p:cNvCxnSpPr>
          <p:nvPr/>
        </p:nvCxnSpPr>
        <p:spPr>
          <a:xfrm flipV="1">
            <a:off x="772529" y="2868588"/>
            <a:ext cx="0" cy="1352500"/>
          </a:xfrm>
          <a:prstGeom prst="straightConnector1">
            <a:avLst/>
          </a:prstGeom>
          <a:ln w="38100">
            <a:solidFill>
              <a:srgbClr val="0E2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D29C83-BAC0-4311-A7FB-BB5BB706F457}"/>
              </a:ext>
            </a:extLst>
          </p:cNvPr>
          <p:cNvCxnSpPr>
            <a:cxnSpLocks/>
          </p:cNvCxnSpPr>
          <p:nvPr/>
        </p:nvCxnSpPr>
        <p:spPr>
          <a:xfrm>
            <a:off x="772529" y="4725144"/>
            <a:ext cx="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BCB54D-58E4-4277-9A42-47A31F5F8D09}"/>
              </a:ext>
            </a:extLst>
          </p:cNvPr>
          <p:cNvSpPr txBox="1"/>
          <p:nvPr/>
        </p:nvSpPr>
        <p:spPr>
          <a:xfrm>
            <a:off x="323647" y="87015"/>
            <a:ext cx="555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Muon-pair excess over electron pairs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BF16088-39B2-4BF3-BCE2-7E8BA677823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59" y="3162100"/>
            <a:ext cx="1123654" cy="6269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D00517-E1A5-48F5-8D50-79B8488F262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16" y="5218913"/>
            <a:ext cx="1157140" cy="626940"/>
          </a:xfrm>
          <a:prstGeom prst="rect">
            <a:avLst/>
          </a:prstGeom>
        </p:spPr>
      </p:pic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2B6176F1-8AAE-496B-9698-F7489743458E}"/>
              </a:ext>
            </a:extLst>
          </p:cNvPr>
          <p:cNvSpPr/>
          <p:nvPr/>
        </p:nvSpPr>
        <p:spPr bwMode="auto">
          <a:xfrm>
            <a:off x="3537188" y="3717032"/>
            <a:ext cx="802796" cy="1724753"/>
          </a:xfrm>
          <a:prstGeom prst="upDown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3A60C6-D5DF-4074-9A29-DC18FAD9DAED}"/>
              </a:ext>
            </a:extLst>
          </p:cNvPr>
          <p:cNvSpPr txBox="1"/>
          <p:nvPr/>
        </p:nvSpPr>
        <p:spPr>
          <a:xfrm>
            <a:off x="251520" y="6218254"/>
            <a:ext cx="670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Especially, R neutrino (L antineutrino) does not exist at the QCD scale.</a:t>
            </a:r>
          </a:p>
          <a:p>
            <a:r>
              <a:rPr kumimoji="1" lang="en-US" altLang="ja-JP" dirty="0"/>
              <a:t>(However, this is not an essential reason for the helicity suppression.)</a:t>
            </a:r>
            <a:endParaRPr kumimoji="1" lang="ja-JP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B689DA-EC1A-4B63-8C6F-87A66B667AEF}"/>
              </a:ext>
            </a:extLst>
          </p:cNvPr>
          <p:cNvSpPr txBox="1"/>
          <p:nvPr/>
        </p:nvSpPr>
        <p:spPr>
          <a:xfrm>
            <a:off x="3121550" y="2742661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B85B5"/>
                </a:solidFill>
              </a:rPr>
              <a:t>Same helicity</a:t>
            </a:r>
            <a:endParaRPr kumimoji="1" lang="ja-JP" altLang="en-US" sz="2000" dirty="0">
              <a:solidFill>
                <a:srgbClr val="9B85B5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A4D532-444A-44C4-BB5B-0F3D0F487EBB}"/>
              </a:ext>
            </a:extLst>
          </p:cNvPr>
          <p:cNvSpPr txBox="1"/>
          <p:nvPr/>
        </p:nvSpPr>
        <p:spPr>
          <a:xfrm>
            <a:off x="1431342" y="2730238"/>
            <a:ext cx="1618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B85B5"/>
                </a:solidFill>
              </a:rPr>
              <a:t>Opposite spin</a:t>
            </a:r>
            <a:endParaRPr kumimoji="1" lang="ja-JP" altLang="en-US" sz="2000" dirty="0">
              <a:solidFill>
                <a:srgbClr val="9B85B5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7846E9-71F3-41BA-84AD-2095B0F8AE40}"/>
              </a:ext>
            </a:extLst>
          </p:cNvPr>
          <p:cNvSpPr txBox="1"/>
          <p:nvPr/>
        </p:nvSpPr>
        <p:spPr>
          <a:xfrm>
            <a:off x="196960" y="2420888"/>
            <a:ext cx="242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B85B5"/>
                </a:solidFill>
              </a:rPr>
              <a:t>Opposite momentum</a:t>
            </a:r>
            <a:endParaRPr kumimoji="1" lang="ja-JP" altLang="en-US" sz="2000" dirty="0">
              <a:solidFill>
                <a:srgbClr val="9B85B5"/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E366B8A-031C-4EF2-B7D3-E6D0299F851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3" y="1431520"/>
            <a:ext cx="3538291" cy="582503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FE2ADBE-E1CE-4956-AADF-47D66A523E21}"/>
              </a:ext>
            </a:extLst>
          </p:cNvPr>
          <p:cNvGrpSpPr/>
          <p:nvPr/>
        </p:nvGrpSpPr>
        <p:grpSpPr>
          <a:xfrm>
            <a:off x="5076056" y="764704"/>
            <a:ext cx="3888427" cy="5400600"/>
            <a:chOff x="5076056" y="764704"/>
            <a:chExt cx="3888427" cy="540060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6E88B1A-1480-4474-95D3-499C86D5C74C}"/>
                </a:ext>
              </a:extLst>
            </p:cNvPr>
            <p:cNvSpPr/>
            <p:nvPr/>
          </p:nvSpPr>
          <p:spPr bwMode="auto">
            <a:xfrm>
              <a:off x="5230692" y="1340768"/>
              <a:ext cx="3661788" cy="80679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32B4B5D-6881-4346-8F99-EB2C2B39E154}"/>
                </a:ext>
              </a:extLst>
            </p:cNvPr>
            <p:cNvSpPr/>
            <p:nvPr/>
          </p:nvSpPr>
          <p:spPr bwMode="auto">
            <a:xfrm>
              <a:off x="5230691" y="5159562"/>
              <a:ext cx="3661788" cy="7613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880F109-71AE-482D-9AAB-ABA10EB53AB0}"/>
                </a:ext>
              </a:extLst>
            </p:cNvPr>
            <p:cNvSpPr/>
            <p:nvPr/>
          </p:nvSpPr>
          <p:spPr bwMode="auto">
            <a:xfrm>
              <a:off x="5230692" y="3099693"/>
              <a:ext cx="3661788" cy="7613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E86FE0-ECF0-4927-A6DC-A12585F8A7E1}"/>
                </a:ext>
              </a:extLst>
            </p:cNvPr>
            <p:cNvSpPr txBox="1"/>
            <p:nvPr/>
          </p:nvSpPr>
          <p:spPr>
            <a:xfrm>
              <a:off x="5292080" y="764704"/>
              <a:ext cx="304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50"/>
                  </a:solidFill>
                </a:rPr>
                <a:t>The LLL (= soft photon)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41FA589-80C9-46A0-9E13-AD4CA3D1A08E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86" y="4313784"/>
              <a:ext cx="969288" cy="33935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59FF75A-4029-4E2E-BB04-4A170CD19A7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159" y="3162100"/>
              <a:ext cx="1318991" cy="6269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51D5345-A5D8-49AD-896C-01103691C67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88" y="5250332"/>
              <a:ext cx="1311550" cy="6269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058ED13-677E-4EB9-8836-8BAF5EDAA0C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71" y="3162100"/>
              <a:ext cx="1305969" cy="62694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B139DB73-C0FD-47DC-BF1E-436710E71133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13" y="5250332"/>
              <a:ext cx="1298527" cy="626940"/>
            </a:xfrm>
            <a:prstGeom prst="rect">
              <a:avLst/>
            </a:prstGeom>
          </p:spPr>
        </p:pic>
        <p:sp>
          <p:nvSpPr>
            <p:cNvPr id="62" name="Arrow: Up-Down 61">
              <a:extLst>
                <a:ext uri="{FF2B5EF4-FFF2-40B4-BE49-F238E27FC236}">
                  <a16:creationId xmlns:a16="http://schemas.microsoft.com/office/drawing/2014/main" id="{FC004C4B-84A7-4376-967D-562E2488C85C}"/>
                </a:ext>
              </a:extLst>
            </p:cNvPr>
            <p:cNvSpPr/>
            <p:nvPr/>
          </p:nvSpPr>
          <p:spPr bwMode="auto">
            <a:xfrm>
              <a:off x="7463300" y="3717032"/>
              <a:ext cx="802796" cy="1724749"/>
            </a:xfrm>
            <a:prstGeom prst="upDown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2BBD34-9E67-4337-9551-30ECDA684B2D}"/>
                </a:ext>
              </a:extLst>
            </p:cNvPr>
            <p:cNvSpPr txBox="1"/>
            <p:nvPr/>
          </p:nvSpPr>
          <p:spPr>
            <a:xfrm>
              <a:off x="6987150" y="4139788"/>
              <a:ext cx="1833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Opposite chirality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C21F13F-8B82-4A48-AFC1-7565EDF780EF}"/>
                </a:ext>
              </a:extLst>
            </p:cNvPr>
            <p:cNvSpPr txBox="1"/>
            <p:nvPr/>
          </p:nvSpPr>
          <p:spPr>
            <a:xfrm>
              <a:off x="7092280" y="2680068"/>
              <a:ext cx="1569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9B85B5"/>
                  </a:solidFill>
                </a:rPr>
                <a:t>Same helicity</a:t>
              </a:r>
              <a:endParaRPr kumimoji="1" lang="ja-JP" altLang="en-US" sz="2000" dirty="0">
                <a:solidFill>
                  <a:srgbClr val="9B85B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CFA7BF7-0775-4C5D-8DD4-D20581B6577C}"/>
                </a:ext>
              </a:extLst>
            </p:cNvPr>
            <p:cNvSpPr txBox="1"/>
            <p:nvPr/>
          </p:nvSpPr>
          <p:spPr>
            <a:xfrm>
              <a:off x="5247462" y="2379613"/>
              <a:ext cx="1675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9B85B5"/>
                  </a:solidFill>
                </a:rPr>
                <a:t>Opposite spin </a:t>
              </a:r>
            </a:p>
            <a:p>
              <a:r>
                <a:rPr lang="en-US" altLang="ja-JP" sz="2000" u="sng" dirty="0">
                  <a:solidFill>
                    <a:srgbClr val="9B85B5"/>
                  </a:solidFill>
                </a:rPr>
                <a:t>along B-field</a:t>
              </a:r>
              <a:endParaRPr kumimoji="1" lang="ja-JP" altLang="en-US" sz="2000" u="sng" dirty="0">
                <a:solidFill>
                  <a:srgbClr val="9B85B5"/>
                </a:solidFill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6F0A6FC-FCBA-4116-B7AC-C011820A4647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86" y="4725144"/>
              <a:ext cx="1628794" cy="16376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C52A840-1C96-46A9-8D13-988D7D260057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558" y="1373370"/>
              <a:ext cx="3172882" cy="714110"/>
            </a:xfrm>
            <a:prstGeom prst="rect">
              <a:avLst/>
            </a:prstGeom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5B41089-3E35-484C-86FA-46B7EDEAEC58}"/>
                </a:ext>
              </a:extLst>
            </p:cNvPr>
            <p:cNvSpPr/>
            <p:nvPr/>
          </p:nvSpPr>
          <p:spPr bwMode="auto">
            <a:xfrm>
              <a:off x="5076056" y="764704"/>
              <a:ext cx="3888427" cy="5400600"/>
            </a:xfrm>
            <a:prstGeom prst="rect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1C293A0-BED7-47F2-AB95-C0199FE4821F}"/>
              </a:ext>
            </a:extLst>
          </p:cNvPr>
          <p:cNvSpPr/>
          <p:nvPr/>
        </p:nvSpPr>
        <p:spPr bwMode="auto">
          <a:xfrm>
            <a:off x="218694" y="764704"/>
            <a:ext cx="4657557" cy="54006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519905-B3B2-4D2C-801E-4EBA8B201AEB}"/>
              </a:ext>
            </a:extLst>
          </p:cNvPr>
          <p:cNvSpPr txBox="1"/>
          <p:nvPr/>
        </p:nvSpPr>
        <p:spPr>
          <a:xfrm>
            <a:off x="2761510" y="4140775"/>
            <a:ext cx="224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Opposite chirality</a:t>
            </a:r>
          </a:p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FF0000"/>
                </a:solidFill>
              </a:rPr>
              <a:t>Needs </a:t>
            </a:r>
            <a:r>
              <a:rPr lang="en-US" altLang="ja-JP" u="sng" dirty="0">
                <a:solidFill>
                  <a:srgbClr val="FF0000"/>
                </a:solidFill>
              </a:rPr>
              <a:t>chirality mixing by finite mass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76EF165-CBE3-427C-8AB5-BD3BE616EBEF}"/>
              </a:ext>
            </a:extLst>
          </p:cNvPr>
          <p:cNvSpPr txBox="1"/>
          <p:nvPr/>
        </p:nvSpPr>
        <p:spPr>
          <a:xfrm>
            <a:off x="5956841" y="292823"/>
            <a:ext cx="310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KH, Taya, Yoshida </a:t>
            </a:r>
            <a:r>
              <a:rPr kumimoji="1" lang="en-US" altLang="ja-JP" dirty="0">
                <a:solidFill>
                  <a:srgbClr val="00B050"/>
                </a:solidFill>
              </a:rPr>
              <a:t>[</a:t>
            </a:r>
            <a:r>
              <a:rPr lang="en-US" altLang="ja-JP" dirty="0">
                <a:solidFill>
                  <a:srgbClr val="00B050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2010.13492</a:t>
            </a:r>
            <a:r>
              <a:rPr lang="en-US" altLang="ja-JP" dirty="0">
                <a:solidFill>
                  <a:srgbClr val="00B050"/>
                </a:solidFill>
              </a:rPr>
              <a:t>]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21" name="Picture 120" descr="Shape&#10;&#10;Description automatically generated with low confidence">
            <a:extLst>
              <a:ext uri="{FF2B5EF4-FFF2-40B4-BE49-F238E27FC236}">
                <a16:creationId xmlns:a16="http://schemas.microsoft.com/office/drawing/2014/main" id="{A83DADCD-8073-4C12-B165-F88BB5038BA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0159">
            <a:off x="85199" y="4929153"/>
            <a:ext cx="876672" cy="876672"/>
          </a:xfrm>
          <a:prstGeom prst="rect">
            <a:avLst/>
          </a:prstGeom>
        </p:spPr>
      </p:pic>
      <p:pic>
        <p:nvPicPr>
          <p:cNvPr id="122" name="Picture 121" descr="Shape&#10;&#10;Description automatically generated with low confidence">
            <a:extLst>
              <a:ext uri="{FF2B5EF4-FFF2-40B4-BE49-F238E27FC236}">
                <a16:creationId xmlns:a16="http://schemas.microsoft.com/office/drawing/2014/main" id="{FC2A1DDD-A534-4C1E-87CA-B6856223444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841" flipV="1">
            <a:off x="85199" y="3068399"/>
            <a:ext cx="876672" cy="876672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59B752B6-371A-4CC0-89C7-0CECE950A04E}"/>
              </a:ext>
            </a:extLst>
          </p:cNvPr>
          <p:cNvSpPr/>
          <p:nvPr/>
        </p:nvSpPr>
        <p:spPr bwMode="auto">
          <a:xfrm>
            <a:off x="473901" y="4201361"/>
            <a:ext cx="703433" cy="70343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D47AAE-FFD6-4DD3-AFA3-9E11D7EB922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0" y="4407511"/>
            <a:ext cx="450710" cy="245625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0416CC0-CBF6-4CB5-B862-2742A5EEEA18}"/>
              </a:ext>
            </a:extLst>
          </p:cNvPr>
          <p:cNvSpPr txBox="1"/>
          <p:nvPr/>
        </p:nvSpPr>
        <p:spPr>
          <a:xfrm>
            <a:off x="4168528" y="132299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PDG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3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D960D-3284-4DB7-AB35-1D5A5948BE41}"/>
              </a:ext>
            </a:extLst>
          </p:cNvPr>
          <p:cNvSpPr txBox="1"/>
          <p:nvPr/>
        </p:nvSpPr>
        <p:spPr>
          <a:xfrm>
            <a:off x="2915816" y="41198"/>
            <a:ext cx="34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Feasibility with HIC?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8A7DC-16E1-46B4-ABB0-BD5B617C6C88}"/>
              </a:ext>
            </a:extLst>
          </p:cNvPr>
          <p:cNvSpPr txBox="1"/>
          <p:nvPr/>
        </p:nvSpPr>
        <p:spPr>
          <a:xfrm>
            <a:off x="4211960" y="2713866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/>
              <a:t>Acquired polarization due to the birefringence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/>
              <a:t>Some of photons decay into fermion pairs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41651-F09B-4841-8B6C-D0AE9F09CF19}"/>
              </a:ext>
            </a:extLst>
          </p:cNvPr>
          <p:cNvSpPr txBox="1"/>
          <p:nvPr/>
        </p:nvSpPr>
        <p:spPr>
          <a:xfrm>
            <a:off x="709675" y="2132856"/>
            <a:ext cx="3667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Inborn polarization in photon sources</a:t>
            </a:r>
          </a:p>
          <a:p>
            <a:r>
              <a:rPr lang="en-US" altLang="ja-JP" sz="1600" dirty="0"/>
              <a:t>(Possibly unpolarized as well)</a:t>
            </a:r>
            <a:endParaRPr lang="ja-JP" altLang="en-US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68492-CDF4-4087-96B5-836CBD76DF77}"/>
              </a:ext>
            </a:extLst>
          </p:cNvPr>
          <p:cNvGrpSpPr/>
          <p:nvPr/>
        </p:nvGrpSpPr>
        <p:grpSpPr>
          <a:xfrm>
            <a:off x="1952776" y="908720"/>
            <a:ext cx="5804997" cy="1804149"/>
            <a:chOff x="1566629" y="1303237"/>
            <a:chExt cx="5804997" cy="1804149"/>
          </a:xfrm>
        </p:grpSpPr>
        <p:pic>
          <p:nvPicPr>
            <p:cNvPr id="11" name="Picture 10" descr="A picture containing looking, black, dark&#10;&#10;Description automatically generated">
              <a:extLst>
                <a:ext uri="{FF2B5EF4-FFF2-40B4-BE49-F238E27FC236}">
                  <a16:creationId xmlns:a16="http://schemas.microsoft.com/office/drawing/2014/main" id="{1836A26E-84E4-45F3-A602-D60E8540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69" y="2797596"/>
              <a:ext cx="607357" cy="292243"/>
            </a:xfrm>
            <a:prstGeom prst="rect">
              <a:avLst/>
            </a:prstGeom>
          </p:spPr>
        </p:pic>
        <p:sp>
          <p:nvSpPr>
            <p:cNvPr id="26" name="正方形/長方形 67">
              <a:extLst>
                <a:ext uri="{FF2B5EF4-FFF2-40B4-BE49-F238E27FC236}">
                  <a16:creationId xmlns:a16="http://schemas.microsoft.com/office/drawing/2014/main" id="{5B040083-9914-432A-A2D7-9C0D36681F52}"/>
                </a:ext>
              </a:extLst>
            </p:cNvPr>
            <p:cNvSpPr/>
            <p:nvPr/>
          </p:nvSpPr>
          <p:spPr>
            <a:xfrm>
              <a:off x="4453377" y="1303237"/>
              <a:ext cx="1963919" cy="1600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69">
              <a:extLst>
                <a:ext uri="{FF2B5EF4-FFF2-40B4-BE49-F238E27FC236}">
                  <a16:creationId xmlns:a16="http://schemas.microsoft.com/office/drawing/2014/main" id="{A8DE206B-2AEA-44E6-BA62-3BD8D9DAEEE5}"/>
                </a:ext>
              </a:extLst>
            </p:cNvPr>
            <p:cNvGrpSpPr/>
            <p:nvPr/>
          </p:nvGrpSpPr>
          <p:grpSpPr>
            <a:xfrm>
              <a:off x="4756046" y="1364807"/>
              <a:ext cx="1413881" cy="1514452"/>
              <a:chOff x="-1457367" y="992746"/>
              <a:chExt cx="1925118" cy="4428472"/>
            </a:xfrm>
          </p:grpSpPr>
          <p:sp>
            <p:nvSpPr>
              <p:cNvPr id="28" name="円柱 79">
                <a:extLst>
                  <a:ext uri="{FF2B5EF4-FFF2-40B4-BE49-F238E27FC236}">
                    <a16:creationId xmlns:a16="http://schemas.microsoft.com/office/drawing/2014/main" id="{B1C9FD3B-7017-4C0D-B369-F7802138D40C}"/>
                  </a:ext>
                </a:extLst>
              </p:cNvPr>
              <p:cNvSpPr/>
              <p:nvPr/>
            </p:nvSpPr>
            <p:spPr>
              <a:xfrm>
                <a:off x="-591308" y="992746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80">
                <a:extLst>
                  <a:ext uri="{FF2B5EF4-FFF2-40B4-BE49-F238E27FC236}">
                    <a16:creationId xmlns:a16="http://schemas.microsoft.com/office/drawing/2014/main" id="{2EA038AE-03A8-41BB-AD73-FA15C97321BA}"/>
                  </a:ext>
                </a:extLst>
              </p:cNvPr>
              <p:cNvSpPr/>
              <p:nvPr/>
            </p:nvSpPr>
            <p:spPr>
              <a:xfrm>
                <a:off x="-591309" y="186882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81">
                <a:extLst>
                  <a:ext uri="{FF2B5EF4-FFF2-40B4-BE49-F238E27FC236}">
                    <a16:creationId xmlns:a16="http://schemas.microsoft.com/office/drawing/2014/main" id="{891D953F-E90D-405D-86E3-F8D39A6B3A36}"/>
                  </a:ext>
                </a:extLst>
              </p:cNvPr>
              <p:cNvSpPr/>
              <p:nvPr/>
            </p:nvSpPr>
            <p:spPr>
              <a:xfrm>
                <a:off x="-881303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82">
                <a:extLst>
                  <a:ext uri="{FF2B5EF4-FFF2-40B4-BE49-F238E27FC236}">
                    <a16:creationId xmlns:a16="http://schemas.microsoft.com/office/drawing/2014/main" id="{7E69A350-1BE0-4ADF-82E5-3A6EB52749EE}"/>
                  </a:ext>
                </a:extLst>
              </p:cNvPr>
              <p:cNvSpPr/>
              <p:nvPr/>
            </p:nvSpPr>
            <p:spPr>
              <a:xfrm>
                <a:off x="-1169335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83">
                <a:extLst>
                  <a:ext uri="{FF2B5EF4-FFF2-40B4-BE49-F238E27FC236}">
                    <a16:creationId xmlns:a16="http://schemas.microsoft.com/office/drawing/2014/main" id="{5D4EB63E-0BBF-4F1E-BAD8-655DBB0B7F86}"/>
                  </a:ext>
                </a:extLst>
              </p:cNvPr>
              <p:cNvSpPr/>
              <p:nvPr/>
            </p:nvSpPr>
            <p:spPr>
              <a:xfrm>
                <a:off x="12478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84">
                <a:extLst>
                  <a:ext uri="{FF2B5EF4-FFF2-40B4-BE49-F238E27FC236}">
                    <a16:creationId xmlns:a16="http://schemas.microsoft.com/office/drawing/2014/main" id="{301698E2-5211-46A5-911C-1C09785A72CF}"/>
                  </a:ext>
                </a:extLst>
              </p:cNvPr>
              <p:cNvSpPr/>
              <p:nvPr/>
            </p:nvSpPr>
            <p:spPr>
              <a:xfrm>
                <a:off x="-275554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柱 85">
                <a:extLst>
                  <a:ext uri="{FF2B5EF4-FFF2-40B4-BE49-F238E27FC236}">
                    <a16:creationId xmlns:a16="http://schemas.microsoft.com/office/drawing/2014/main" id="{3CA0050C-AEA9-40CA-88A0-9585CB4437A8}"/>
                  </a:ext>
                </a:extLst>
              </p:cNvPr>
              <p:cNvSpPr/>
              <p:nvPr/>
            </p:nvSpPr>
            <p:spPr>
              <a:xfrm>
                <a:off x="-582440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柱 86">
                <a:extLst>
                  <a:ext uri="{FF2B5EF4-FFF2-40B4-BE49-F238E27FC236}">
                    <a16:creationId xmlns:a16="http://schemas.microsoft.com/office/drawing/2014/main" id="{3CDF1B13-1DF9-485F-98EF-E0443CE84C7B}"/>
                  </a:ext>
                </a:extLst>
              </p:cNvPr>
              <p:cNvSpPr/>
              <p:nvPr/>
            </p:nvSpPr>
            <p:spPr>
              <a:xfrm>
                <a:off x="-275554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柱 87">
                <a:extLst>
                  <a:ext uri="{FF2B5EF4-FFF2-40B4-BE49-F238E27FC236}">
                    <a16:creationId xmlns:a16="http://schemas.microsoft.com/office/drawing/2014/main" id="{D8E61B47-E393-413F-AC2D-054AD843DDCC}"/>
                  </a:ext>
                </a:extLst>
              </p:cNvPr>
              <p:cNvSpPr/>
              <p:nvPr/>
            </p:nvSpPr>
            <p:spPr>
              <a:xfrm>
                <a:off x="288802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柱 88">
                <a:extLst>
                  <a:ext uri="{FF2B5EF4-FFF2-40B4-BE49-F238E27FC236}">
                    <a16:creationId xmlns:a16="http://schemas.microsoft.com/office/drawing/2014/main" id="{1BD89162-EB26-4B1C-8B8B-9C80ED1428C8}"/>
                  </a:ext>
                </a:extLst>
              </p:cNvPr>
              <p:cNvSpPr/>
              <p:nvPr/>
            </p:nvSpPr>
            <p:spPr>
              <a:xfrm>
                <a:off x="-1457367" y="136476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柱 89">
                <a:extLst>
                  <a:ext uri="{FF2B5EF4-FFF2-40B4-BE49-F238E27FC236}">
                    <a16:creationId xmlns:a16="http://schemas.microsoft.com/office/drawing/2014/main" id="{DF850323-0DA6-4587-9E5A-084989A7D0FE}"/>
                  </a:ext>
                </a:extLst>
              </p:cNvPr>
              <p:cNvSpPr/>
              <p:nvPr/>
            </p:nvSpPr>
            <p:spPr>
              <a:xfrm>
                <a:off x="-881303" y="143677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柱 90">
                <a:extLst>
                  <a:ext uri="{FF2B5EF4-FFF2-40B4-BE49-F238E27FC236}">
                    <a16:creationId xmlns:a16="http://schemas.microsoft.com/office/drawing/2014/main" id="{532F8B55-B31E-4D42-96B4-E8E69964B220}"/>
                  </a:ext>
                </a:extLst>
              </p:cNvPr>
              <p:cNvSpPr/>
              <p:nvPr/>
            </p:nvSpPr>
            <p:spPr>
              <a:xfrm>
                <a:off x="-58244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柱 91">
                <a:extLst>
                  <a:ext uri="{FF2B5EF4-FFF2-40B4-BE49-F238E27FC236}">
                    <a16:creationId xmlns:a16="http://schemas.microsoft.com/office/drawing/2014/main" id="{1385AD9B-E11E-411F-86DD-64F3245BFBE9}"/>
                  </a:ext>
                </a:extLst>
              </p:cNvPr>
              <p:cNvSpPr/>
              <p:nvPr/>
            </p:nvSpPr>
            <p:spPr>
              <a:xfrm>
                <a:off x="54801" y="158078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柱 92">
                <a:extLst>
                  <a:ext uri="{FF2B5EF4-FFF2-40B4-BE49-F238E27FC236}">
                    <a16:creationId xmlns:a16="http://schemas.microsoft.com/office/drawing/2014/main" id="{8094C9A1-E858-4DC2-BC15-E17BEC7B0ACB}"/>
                  </a:ext>
                </a:extLst>
              </p:cNvPr>
              <p:cNvSpPr/>
              <p:nvPr/>
            </p:nvSpPr>
            <p:spPr>
              <a:xfrm>
                <a:off x="-1169336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柱 93">
                <a:extLst>
                  <a:ext uri="{FF2B5EF4-FFF2-40B4-BE49-F238E27FC236}">
                    <a16:creationId xmlns:a16="http://schemas.microsoft.com/office/drawing/2014/main" id="{EED5632B-6500-4D1C-AC0E-EEEB1931CCA1}"/>
                  </a:ext>
                </a:extLst>
              </p:cNvPr>
              <p:cNvSpPr/>
              <p:nvPr/>
            </p:nvSpPr>
            <p:spPr>
              <a:xfrm>
                <a:off x="-1165767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柱 94">
                <a:extLst>
                  <a:ext uri="{FF2B5EF4-FFF2-40B4-BE49-F238E27FC236}">
                    <a16:creationId xmlns:a16="http://schemas.microsoft.com/office/drawing/2014/main" id="{2996925C-959B-41A3-8E1B-5D9B114DDBC9}"/>
                  </a:ext>
                </a:extLst>
              </p:cNvPr>
              <p:cNvSpPr/>
              <p:nvPr/>
            </p:nvSpPr>
            <p:spPr>
              <a:xfrm>
                <a:off x="-881303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円柱 95">
                <a:extLst>
                  <a:ext uri="{FF2B5EF4-FFF2-40B4-BE49-F238E27FC236}">
                    <a16:creationId xmlns:a16="http://schemas.microsoft.com/office/drawing/2014/main" id="{6BBC83C2-4C10-45EC-B6C8-1BF4F83C1655}"/>
                  </a:ext>
                </a:extLst>
              </p:cNvPr>
              <p:cNvSpPr/>
              <p:nvPr/>
            </p:nvSpPr>
            <p:spPr>
              <a:xfrm>
                <a:off x="-591310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柱 96">
                <a:extLst>
                  <a:ext uri="{FF2B5EF4-FFF2-40B4-BE49-F238E27FC236}">
                    <a16:creationId xmlns:a16="http://schemas.microsoft.com/office/drawing/2014/main" id="{473F6499-CE73-4EB5-A22A-745D249B810F}"/>
                  </a:ext>
                </a:extLst>
              </p:cNvPr>
              <p:cNvSpPr/>
              <p:nvPr/>
            </p:nvSpPr>
            <p:spPr>
              <a:xfrm>
                <a:off x="-270500" y="18498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柱 97">
                <a:extLst>
                  <a:ext uri="{FF2B5EF4-FFF2-40B4-BE49-F238E27FC236}">
                    <a16:creationId xmlns:a16="http://schemas.microsoft.com/office/drawing/2014/main" id="{DCC77486-5790-4337-BA35-7266FFD0AAE5}"/>
                  </a:ext>
                </a:extLst>
              </p:cNvPr>
              <p:cNvSpPr/>
              <p:nvPr/>
            </p:nvSpPr>
            <p:spPr>
              <a:xfrm>
                <a:off x="-1177208" y="2052151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柱 98">
                <a:extLst>
                  <a:ext uri="{FF2B5EF4-FFF2-40B4-BE49-F238E27FC236}">
                    <a16:creationId xmlns:a16="http://schemas.microsoft.com/office/drawing/2014/main" id="{6E1A61AD-E301-4091-983F-F9984B622891}"/>
                  </a:ext>
                </a:extLst>
              </p:cNvPr>
              <p:cNvSpPr/>
              <p:nvPr/>
            </p:nvSpPr>
            <p:spPr>
              <a:xfrm>
                <a:off x="-1452313" y="176574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柱 99">
                <a:extLst>
                  <a:ext uri="{FF2B5EF4-FFF2-40B4-BE49-F238E27FC236}">
                    <a16:creationId xmlns:a16="http://schemas.microsoft.com/office/drawing/2014/main" id="{36E8B4A5-E04E-4844-88CC-8F136107ED46}"/>
                  </a:ext>
                </a:extLst>
              </p:cNvPr>
              <p:cNvSpPr/>
              <p:nvPr/>
            </p:nvSpPr>
            <p:spPr>
              <a:xfrm>
                <a:off x="-881303" y="218085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柱 100">
                <a:extLst>
                  <a:ext uri="{FF2B5EF4-FFF2-40B4-BE49-F238E27FC236}">
                    <a16:creationId xmlns:a16="http://schemas.microsoft.com/office/drawing/2014/main" id="{222ABB09-2C83-4F3D-8461-8FF5C2F50F37}"/>
                  </a:ext>
                </a:extLst>
              </p:cNvPr>
              <p:cNvSpPr/>
              <p:nvPr/>
            </p:nvSpPr>
            <p:spPr>
              <a:xfrm>
                <a:off x="-265209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柱 101">
                <a:extLst>
                  <a:ext uri="{FF2B5EF4-FFF2-40B4-BE49-F238E27FC236}">
                    <a16:creationId xmlns:a16="http://schemas.microsoft.com/office/drawing/2014/main" id="{BAEB9553-97F6-48F1-8D67-09F4BCC5E872}"/>
                  </a:ext>
                </a:extLst>
              </p:cNvPr>
              <p:cNvSpPr/>
              <p:nvPr/>
            </p:nvSpPr>
            <p:spPr>
              <a:xfrm>
                <a:off x="54800" y="19117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柱 102">
                <a:extLst>
                  <a:ext uri="{FF2B5EF4-FFF2-40B4-BE49-F238E27FC236}">
                    <a16:creationId xmlns:a16="http://schemas.microsoft.com/office/drawing/2014/main" id="{41C2F8A7-55BD-4503-AFD3-62BFBD011F8D}"/>
                  </a:ext>
                </a:extLst>
              </p:cNvPr>
              <p:cNvSpPr/>
              <p:nvPr/>
            </p:nvSpPr>
            <p:spPr>
              <a:xfrm>
                <a:off x="29405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フリーフォーム 100 1">
              <a:extLst>
                <a:ext uri="{FF2B5EF4-FFF2-40B4-BE49-F238E27FC236}">
                  <a16:creationId xmlns:a16="http://schemas.microsoft.com/office/drawing/2014/main" id="{A5510618-29BD-4634-B8C6-B1D9C242C7C9}"/>
                </a:ext>
              </a:extLst>
            </p:cNvPr>
            <p:cNvSpPr/>
            <p:nvPr/>
          </p:nvSpPr>
          <p:spPr>
            <a:xfrm rot="11602814">
              <a:off x="3157856" y="1810210"/>
              <a:ext cx="1622990" cy="483539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43137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" name="フリーフォーム 100 1">
              <a:extLst>
                <a:ext uri="{FF2B5EF4-FFF2-40B4-BE49-F238E27FC236}">
                  <a16:creationId xmlns:a16="http://schemas.microsoft.com/office/drawing/2014/main" id="{D4B0B474-FAA1-49E1-96F8-79D435D1B655}"/>
                </a:ext>
              </a:extLst>
            </p:cNvPr>
            <p:cNvSpPr/>
            <p:nvPr/>
          </p:nvSpPr>
          <p:spPr>
            <a:xfrm rot="11602814">
              <a:off x="4673996" y="2082321"/>
              <a:ext cx="2124442" cy="61262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solidFill>
              <a:srgbClr val="33CC33">
                <a:alpha val="43137"/>
              </a:srgbClr>
            </a:solidFill>
            <a:ln w="28575">
              <a:solidFill>
                <a:srgbClr val="00B050"/>
              </a:solidFill>
            </a:ln>
            <a:scene3d>
              <a:camera prst="isometricOffAxis2Top">
                <a:rot lat="18448669" lon="2370242" rev="1973442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9CADAB-EFEE-429E-BCBB-7D0FC3F43391}"/>
                </a:ext>
              </a:extLst>
            </p:cNvPr>
            <p:cNvSpPr/>
            <p:nvPr/>
          </p:nvSpPr>
          <p:spPr bwMode="auto">
            <a:xfrm>
              <a:off x="1566629" y="1337969"/>
              <a:ext cx="969289" cy="104538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lumMod val="49000"/>
                    <a:lumOff val="51000"/>
                  </a:srgbClr>
                </a:gs>
                <a:gs pos="75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71D1B0-B7F7-46C3-A79D-A2AACBEA50CC}"/>
                </a:ext>
              </a:extLst>
            </p:cNvPr>
            <p:cNvGrpSpPr/>
            <p:nvPr/>
          </p:nvGrpSpPr>
          <p:grpSpPr>
            <a:xfrm>
              <a:off x="2267744" y="1592706"/>
              <a:ext cx="760547" cy="468142"/>
              <a:chOff x="2411788" y="1592706"/>
              <a:chExt cx="563760" cy="347013"/>
            </a:xfrm>
          </p:grpSpPr>
          <p:sp>
            <p:nvSpPr>
              <p:cNvPr id="7" name="フリーフォーム 100 1">
                <a:extLst>
                  <a:ext uri="{FF2B5EF4-FFF2-40B4-BE49-F238E27FC236}">
                    <a16:creationId xmlns:a16="http://schemas.microsoft.com/office/drawing/2014/main" id="{5F4C4449-9D2D-45EC-BC28-83FB78519E9F}"/>
                  </a:ext>
                </a:extLst>
              </p:cNvPr>
              <p:cNvSpPr/>
              <p:nvPr/>
            </p:nvSpPr>
            <p:spPr>
              <a:xfrm rot="11197777">
                <a:off x="2507589" y="1592706"/>
                <a:ext cx="460061" cy="6201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15" name="フリーフォーム 100 1">
                <a:extLst>
                  <a:ext uri="{FF2B5EF4-FFF2-40B4-BE49-F238E27FC236}">
                    <a16:creationId xmlns:a16="http://schemas.microsoft.com/office/drawing/2014/main" id="{BACBA967-E7AC-435C-977E-E25AD787C82F}"/>
                  </a:ext>
                </a:extLst>
              </p:cNvPr>
              <p:cNvSpPr/>
              <p:nvPr/>
            </p:nvSpPr>
            <p:spPr>
              <a:xfrm rot="11894836">
                <a:off x="2411788" y="1877709"/>
                <a:ext cx="460061" cy="6201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6" name="フリーフォーム 100 1">
                <a:extLst>
                  <a:ext uri="{FF2B5EF4-FFF2-40B4-BE49-F238E27FC236}">
                    <a16:creationId xmlns:a16="http://schemas.microsoft.com/office/drawing/2014/main" id="{675DFFD3-FA0D-46D5-8F51-CBA84ABB6544}"/>
                  </a:ext>
                </a:extLst>
              </p:cNvPr>
              <p:cNvSpPr/>
              <p:nvPr/>
            </p:nvSpPr>
            <p:spPr>
              <a:xfrm rot="11894836">
                <a:off x="2515487" y="1749849"/>
                <a:ext cx="460061" cy="6201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29A69E-E439-435D-9B84-BB26ED63BCD9}"/>
                </a:ext>
              </a:extLst>
            </p:cNvPr>
            <p:cNvGrpSpPr/>
            <p:nvPr/>
          </p:nvGrpSpPr>
          <p:grpSpPr>
            <a:xfrm>
              <a:off x="5187915" y="2529668"/>
              <a:ext cx="2024517" cy="577718"/>
              <a:chOff x="5623393" y="4193896"/>
              <a:chExt cx="3294760" cy="1319710"/>
            </a:xfrm>
          </p:grpSpPr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4B7CF162-6560-42AE-8F6E-E156236FE2CA}"/>
                  </a:ext>
                </a:extLst>
              </p:cNvPr>
              <p:cNvSpPr/>
              <p:nvPr/>
            </p:nvSpPr>
            <p:spPr>
              <a:xfrm rot="1203300">
                <a:off x="6463953" y="4838382"/>
                <a:ext cx="2454200" cy="675224"/>
              </a:xfrm>
              <a:prstGeom prst="arc">
                <a:avLst>
                  <a:gd name="adj1" fmla="val 6543651"/>
                  <a:gd name="adj2" fmla="val 15306960"/>
                </a:avLst>
              </a:prstGeom>
              <a:ln w="57150" cmpd="dbl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100 1">
                <a:extLst>
                  <a:ext uri="{FF2B5EF4-FFF2-40B4-BE49-F238E27FC236}">
                    <a16:creationId xmlns:a16="http://schemas.microsoft.com/office/drawing/2014/main" id="{C1C43DAE-DBE6-4859-83E1-FD928BC95DE8}"/>
                  </a:ext>
                </a:extLst>
              </p:cNvPr>
              <p:cNvSpPr/>
              <p:nvPr/>
            </p:nvSpPr>
            <p:spPr>
              <a:xfrm rot="1598369">
                <a:off x="5623393" y="4193896"/>
                <a:ext cx="927646" cy="151176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B9DCDDE-341B-4B5E-8CFB-42808B74CC65}"/>
              </a:ext>
            </a:extLst>
          </p:cNvPr>
          <p:cNvSpPr txBox="1"/>
          <p:nvPr/>
        </p:nvSpPr>
        <p:spPr>
          <a:xfrm>
            <a:off x="3634495" y="4145012"/>
            <a:ext cx="5512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There is </a:t>
            </a:r>
            <a:r>
              <a:rPr kumimoji="1" lang="en-US" altLang="ja-JP" dirty="0">
                <a:solidFill>
                  <a:srgbClr val="FF0000"/>
                </a:solidFill>
              </a:rPr>
              <a:t>no a priori difference</a:t>
            </a:r>
            <a:r>
              <a:rPr kumimoji="1" lang="en-US" altLang="ja-JP" dirty="0"/>
              <a:t>: Both are Coulomb electric fields in the nucleus rest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photon source has </a:t>
            </a:r>
            <a:r>
              <a:rPr kumimoji="1" lang="en-US" altLang="ja-JP" dirty="0">
                <a:solidFill>
                  <a:srgbClr val="FF0000"/>
                </a:solidFill>
              </a:rPr>
              <a:t>a momentum distribution</a:t>
            </a:r>
            <a:r>
              <a:rPr kumimoji="1" lang="en-US" altLang="ja-JP" dirty="0"/>
              <a:t>: Fourier transform of the charge distribution, e.g., the Woods-Saxon profile.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</a:t>
            </a:r>
            <a:r>
              <a:rPr kumimoji="1" lang="en-US" altLang="ja-JP" dirty="0">
                <a:solidFill>
                  <a:srgbClr val="FF0000"/>
                </a:solidFill>
              </a:rPr>
              <a:t>hard and soft components </a:t>
            </a:r>
            <a:r>
              <a:rPr kumimoji="1" lang="en-US" altLang="ja-JP" dirty="0"/>
              <a:t>of  the distribution </a:t>
            </a:r>
            <a:r>
              <a:rPr lang="en-US" altLang="ja-JP" dirty="0"/>
              <a:t>may</a:t>
            </a:r>
            <a:r>
              <a:rPr kumimoji="1" lang="en-US" altLang="ja-JP" dirty="0"/>
              <a:t> be regarded as “photons” and a  “magnetic field”.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Needs quantitative estimates with a </a:t>
            </a:r>
            <a:r>
              <a:rPr lang="en-US" altLang="ja-JP" dirty="0">
                <a:solidFill>
                  <a:srgbClr val="FF0000"/>
                </a:solidFill>
              </a:rPr>
              <a:t>separation scale</a:t>
            </a:r>
            <a:r>
              <a:rPr lang="en-US" altLang="ja-JP" dirty="0"/>
              <a:t>. </a:t>
            </a:r>
            <a:endParaRPr kumimoji="1" lang="ja-JP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B7C3A2-DCC6-4AC6-866D-25AA6D42C0C2}"/>
              </a:ext>
            </a:extLst>
          </p:cNvPr>
          <p:cNvSpPr txBox="1"/>
          <p:nvPr/>
        </p:nvSpPr>
        <p:spPr>
          <a:xfrm>
            <a:off x="179512" y="823769"/>
            <a:ext cx="141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Ideal set-up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305963-0F65-4A06-82D3-083EFBDE2BE4}"/>
              </a:ext>
            </a:extLst>
          </p:cNvPr>
          <p:cNvSpPr txBox="1"/>
          <p:nvPr/>
        </p:nvSpPr>
        <p:spPr>
          <a:xfrm>
            <a:off x="739476" y="3630993"/>
            <a:ext cx="752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What is a photon source and what is a strong B field in HIC?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AEE6C8-BA30-4554-98F7-A2371239AB40}"/>
              </a:ext>
            </a:extLst>
          </p:cNvPr>
          <p:cNvGrpSpPr/>
          <p:nvPr/>
        </p:nvGrpSpPr>
        <p:grpSpPr>
          <a:xfrm>
            <a:off x="88974" y="3856841"/>
            <a:ext cx="4050978" cy="2236455"/>
            <a:chOff x="3545358" y="-215591"/>
            <a:chExt cx="4050978" cy="223645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9943668-128C-4AB8-988F-795E14CE7D04}"/>
                </a:ext>
              </a:extLst>
            </p:cNvPr>
            <p:cNvCxnSpPr/>
            <p:nvPr/>
          </p:nvCxnSpPr>
          <p:spPr>
            <a:xfrm>
              <a:off x="3851920" y="548680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AA362B0-5A91-4E8C-8205-A4A9A6EB3438}"/>
                </a:ext>
              </a:extLst>
            </p:cNvPr>
            <p:cNvCxnSpPr/>
            <p:nvPr/>
          </p:nvCxnSpPr>
          <p:spPr>
            <a:xfrm>
              <a:off x="4389887" y="1868464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フリーフォーム 100 1">
              <a:extLst>
                <a:ext uri="{FF2B5EF4-FFF2-40B4-BE49-F238E27FC236}">
                  <a16:creationId xmlns:a16="http://schemas.microsoft.com/office/drawing/2014/main" id="{701E07C3-D014-4FF1-9FCD-D75E853D5CE8}"/>
                </a:ext>
              </a:extLst>
            </p:cNvPr>
            <p:cNvSpPr/>
            <p:nvPr/>
          </p:nvSpPr>
          <p:spPr>
            <a:xfrm rot="14837309">
              <a:off x="5650824" y="642127"/>
              <a:ext cx="462644" cy="8602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2" name="フリーフォーム 100 1">
              <a:extLst>
                <a:ext uri="{FF2B5EF4-FFF2-40B4-BE49-F238E27FC236}">
                  <a16:creationId xmlns:a16="http://schemas.microsoft.com/office/drawing/2014/main" id="{69BD9BB2-785E-4C63-B6C6-233FE58354C7}"/>
                </a:ext>
              </a:extLst>
            </p:cNvPr>
            <p:cNvSpPr/>
            <p:nvPr/>
          </p:nvSpPr>
          <p:spPr>
            <a:xfrm rot="15211737">
              <a:off x="4920619" y="749330"/>
              <a:ext cx="485241" cy="89369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3" name="フリーフォーム 100 1">
              <a:extLst>
                <a:ext uri="{FF2B5EF4-FFF2-40B4-BE49-F238E27FC236}">
                  <a16:creationId xmlns:a16="http://schemas.microsoft.com/office/drawing/2014/main" id="{8FF7AFA9-7201-404F-BEE5-F0D51EF0CEAA}"/>
                </a:ext>
              </a:extLst>
            </p:cNvPr>
            <p:cNvSpPr/>
            <p:nvPr/>
          </p:nvSpPr>
          <p:spPr>
            <a:xfrm rot="15211737">
              <a:off x="5161178" y="681157"/>
              <a:ext cx="445487" cy="1011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4" name="フリーフォーム 100 1">
              <a:extLst>
                <a:ext uri="{FF2B5EF4-FFF2-40B4-BE49-F238E27FC236}">
                  <a16:creationId xmlns:a16="http://schemas.microsoft.com/office/drawing/2014/main" id="{9064A9D6-E830-4B4E-9E9C-BBCBD5A612C5}"/>
                </a:ext>
              </a:extLst>
            </p:cNvPr>
            <p:cNvSpPr/>
            <p:nvPr/>
          </p:nvSpPr>
          <p:spPr>
            <a:xfrm rot="16803838">
              <a:off x="5761845" y="1638543"/>
              <a:ext cx="462644" cy="8602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5" name="フリーフォーム 100 1">
              <a:extLst>
                <a:ext uri="{FF2B5EF4-FFF2-40B4-BE49-F238E27FC236}">
                  <a16:creationId xmlns:a16="http://schemas.microsoft.com/office/drawing/2014/main" id="{BCC7D5AE-6A71-4C1E-BD26-F249657C06A9}"/>
                </a:ext>
              </a:extLst>
            </p:cNvPr>
            <p:cNvSpPr/>
            <p:nvPr/>
          </p:nvSpPr>
          <p:spPr>
            <a:xfrm rot="17356300">
              <a:off x="4883685" y="1470301"/>
              <a:ext cx="485241" cy="89369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6" name="フリーフォーム 100 1">
              <a:extLst>
                <a:ext uri="{FF2B5EF4-FFF2-40B4-BE49-F238E27FC236}">
                  <a16:creationId xmlns:a16="http://schemas.microsoft.com/office/drawing/2014/main" id="{D88F7B80-030B-4CE6-8E9E-A8BE46480941}"/>
                </a:ext>
              </a:extLst>
            </p:cNvPr>
            <p:cNvSpPr/>
            <p:nvPr/>
          </p:nvSpPr>
          <p:spPr>
            <a:xfrm rot="16871209">
              <a:off x="5139162" y="1556790"/>
              <a:ext cx="451032" cy="79552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7" name="フリーフォーム 100 1">
              <a:extLst>
                <a:ext uri="{FF2B5EF4-FFF2-40B4-BE49-F238E27FC236}">
                  <a16:creationId xmlns:a16="http://schemas.microsoft.com/office/drawing/2014/main" id="{FC41101D-72E8-418F-BDEB-DA9D1A5F2EA4}"/>
                </a:ext>
              </a:extLst>
            </p:cNvPr>
            <p:cNvSpPr/>
            <p:nvPr/>
          </p:nvSpPr>
          <p:spPr>
            <a:xfrm rot="13374474">
              <a:off x="4442613" y="814780"/>
              <a:ext cx="782205" cy="12184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C2A2B1E-FC8C-43D0-B14B-FF59F4048112}"/>
                </a:ext>
              </a:extLst>
            </p:cNvPr>
            <p:cNvCxnSpPr/>
            <p:nvPr/>
          </p:nvCxnSpPr>
          <p:spPr>
            <a:xfrm>
              <a:off x="3851920" y="476672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4FA5314-2BB2-4028-B3FA-E3ED2DE962F5}"/>
                </a:ext>
              </a:extLst>
            </p:cNvPr>
            <p:cNvCxnSpPr/>
            <p:nvPr/>
          </p:nvCxnSpPr>
          <p:spPr>
            <a:xfrm>
              <a:off x="4389887" y="1796456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AA38C5A-9856-4F23-921C-42BE476F8AD6}"/>
                </a:ext>
              </a:extLst>
            </p:cNvPr>
            <p:cNvCxnSpPr/>
            <p:nvPr/>
          </p:nvCxnSpPr>
          <p:spPr>
            <a:xfrm>
              <a:off x="3851920" y="620688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F6F703-1503-46AE-B871-F9E6362B670B}"/>
                </a:ext>
              </a:extLst>
            </p:cNvPr>
            <p:cNvCxnSpPr/>
            <p:nvPr/>
          </p:nvCxnSpPr>
          <p:spPr>
            <a:xfrm>
              <a:off x="4389887" y="1940472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F647B8-40B7-41F6-9F1A-FE94DD2216CD}"/>
                </a:ext>
              </a:extLst>
            </p:cNvPr>
            <p:cNvCxnSpPr/>
            <p:nvPr/>
          </p:nvCxnSpPr>
          <p:spPr>
            <a:xfrm>
              <a:off x="3851920" y="404664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C60E07C-4BE2-4E95-A774-91B978EECC10}"/>
                </a:ext>
              </a:extLst>
            </p:cNvPr>
            <p:cNvCxnSpPr/>
            <p:nvPr/>
          </p:nvCxnSpPr>
          <p:spPr>
            <a:xfrm>
              <a:off x="4389887" y="1724448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38246D0-78C8-4B0C-85A7-B2222E103FD5}"/>
                </a:ext>
              </a:extLst>
            </p:cNvPr>
            <p:cNvCxnSpPr/>
            <p:nvPr/>
          </p:nvCxnSpPr>
          <p:spPr>
            <a:xfrm>
              <a:off x="3851920" y="701080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163DCF3-CD8C-4C3B-BF7B-8B1E852CE2A7}"/>
                </a:ext>
              </a:extLst>
            </p:cNvPr>
            <p:cNvCxnSpPr/>
            <p:nvPr/>
          </p:nvCxnSpPr>
          <p:spPr>
            <a:xfrm>
              <a:off x="4389887" y="2020864"/>
              <a:ext cx="22322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CA850C7-994F-4E01-909C-DF7B580F60D5}"/>
                </a:ext>
              </a:extLst>
            </p:cNvPr>
            <p:cNvGrpSpPr/>
            <p:nvPr/>
          </p:nvGrpSpPr>
          <p:grpSpPr>
            <a:xfrm>
              <a:off x="6156176" y="936537"/>
              <a:ext cx="882626" cy="1052303"/>
              <a:chOff x="3305083" y="2680715"/>
              <a:chExt cx="882626" cy="1052303"/>
            </a:xfrm>
          </p:grpSpPr>
          <p:sp>
            <p:nvSpPr>
              <p:cNvPr id="85" name="円/楕円 46 1">
                <a:extLst>
                  <a:ext uri="{FF2B5EF4-FFF2-40B4-BE49-F238E27FC236}">
                    <a16:creationId xmlns:a16="http://schemas.microsoft.com/office/drawing/2014/main" id="{1B503387-7DFB-40E4-8906-01EC9C7AC6B5}"/>
                  </a:ext>
                </a:extLst>
              </p:cNvPr>
              <p:cNvSpPr/>
              <p:nvPr/>
            </p:nvSpPr>
            <p:spPr>
              <a:xfrm>
                <a:off x="3305083" y="2680715"/>
                <a:ext cx="882626" cy="690066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626A785-F01C-4ECC-A05E-51208C0D50FA}"/>
                  </a:ext>
                </a:extLst>
              </p:cNvPr>
              <p:cNvSpPr txBox="1"/>
              <p:nvPr/>
            </p:nvSpPr>
            <p:spPr>
              <a:xfrm>
                <a:off x="3486369" y="336368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BEF9EFC-8B62-446F-9D9B-0028002878A2}"/>
                </a:ext>
              </a:extLst>
            </p:cNvPr>
            <p:cNvGrpSpPr/>
            <p:nvPr/>
          </p:nvGrpSpPr>
          <p:grpSpPr>
            <a:xfrm>
              <a:off x="3545358" y="-215591"/>
              <a:ext cx="882626" cy="1052303"/>
              <a:chOff x="433955" y="2227453"/>
              <a:chExt cx="882626" cy="1052303"/>
            </a:xfrm>
          </p:grpSpPr>
          <p:sp>
            <p:nvSpPr>
              <p:cNvPr id="83" name="円/楕円 46 2">
                <a:extLst>
                  <a:ext uri="{FF2B5EF4-FFF2-40B4-BE49-F238E27FC236}">
                    <a16:creationId xmlns:a16="http://schemas.microsoft.com/office/drawing/2014/main" id="{9FC165CF-640E-45DB-87A8-71D8130E2BB1}"/>
                  </a:ext>
                </a:extLst>
              </p:cNvPr>
              <p:cNvSpPr/>
              <p:nvPr/>
            </p:nvSpPr>
            <p:spPr>
              <a:xfrm>
                <a:off x="433955" y="2227453"/>
                <a:ext cx="882626" cy="690066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7E9298-C75C-4836-80C3-BFB1FC055066}"/>
                  </a:ext>
                </a:extLst>
              </p:cNvPr>
              <p:cNvSpPr txBox="1"/>
              <p:nvPr/>
            </p:nvSpPr>
            <p:spPr>
              <a:xfrm>
                <a:off x="615241" y="291042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1DE872C-FFC7-4E3C-B615-96473F0B79B3}"/>
                </a:ext>
              </a:extLst>
            </p:cNvPr>
            <p:cNvSpPr txBox="1"/>
            <p:nvPr/>
          </p:nvSpPr>
          <p:spPr>
            <a:xfrm>
              <a:off x="5445650" y="1368008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・・・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39C9DC-A2E8-417C-BA5F-36D51BB36A30}"/>
                </a:ext>
              </a:extLst>
            </p:cNvPr>
            <p:cNvSpPr txBox="1"/>
            <p:nvPr/>
          </p:nvSpPr>
          <p:spPr>
            <a:xfrm>
              <a:off x="5445651" y="67432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・・・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1CA07C-191E-4361-8DE3-8D3FD781C2E5}"/>
                </a:ext>
              </a:extLst>
            </p:cNvPr>
            <p:cNvSpPr txBox="1"/>
            <p:nvPr/>
          </p:nvSpPr>
          <p:spPr>
            <a:xfrm>
              <a:off x="5707475" y="851157"/>
              <a:ext cx="1597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Soft (coherent)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4A04640-B171-41D6-B696-F46D6606725F}"/>
                </a:ext>
              </a:extLst>
            </p:cNvPr>
            <p:cNvSpPr txBox="1"/>
            <p:nvPr/>
          </p:nvSpPr>
          <p:spPr>
            <a:xfrm>
              <a:off x="4392488" y="1086537"/>
              <a:ext cx="6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C000"/>
                  </a:solidFill>
                </a:rPr>
                <a:t>Hard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ED4C4014-0682-4AB3-A6DC-A850B6127DC5}"/>
                </a:ext>
              </a:extLst>
            </p:cNvPr>
            <p:cNvSpPr/>
            <p:nvPr/>
          </p:nvSpPr>
          <p:spPr>
            <a:xfrm>
              <a:off x="5070600" y="908720"/>
              <a:ext cx="2525736" cy="514163"/>
            </a:xfrm>
            <a:prstGeom prst="arc">
              <a:avLst>
                <a:gd name="adj1" fmla="val 5147396"/>
                <a:gd name="adj2" fmla="val 16435031"/>
              </a:avLst>
            </a:prstGeom>
            <a:ln w="60325" cmpd="dbl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8254FE7-9789-4075-BE0D-CCF6FD42433A}"/>
              </a:ext>
            </a:extLst>
          </p:cNvPr>
          <p:cNvSpPr txBox="1"/>
          <p:nvPr/>
        </p:nvSpPr>
        <p:spPr>
          <a:xfrm>
            <a:off x="254939" y="3134523"/>
            <a:ext cx="1364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UPC events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8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5D325-8BC6-4F57-B2F5-0D8D2EC1860E}"/>
              </a:ext>
            </a:extLst>
          </p:cNvPr>
          <p:cNvSpPr txBox="1"/>
          <p:nvPr/>
        </p:nvSpPr>
        <p:spPr>
          <a:xfrm>
            <a:off x="3591543" y="209546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Summary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82F71-450E-4242-80C7-4F3D789F1C07}"/>
              </a:ext>
            </a:extLst>
          </p:cNvPr>
          <p:cNvSpPr txBox="1"/>
          <p:nvPr/>
        </p:nvSpPr>
        <p:spPr>
          <a:xfrm>
            <a:off x="899592" y="4241994"/>
            <a:ext cx="635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Needs convolution with the photon distribution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Time dependence of a magnetic field</a:t>
            </a:r>
            <a:endParaRPr kumimoji="1" lang="ja-JP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087A3-BA35-4DB3-B5DF-1D62FB7D4AAD}"/>
              </a:ext>
            </a:extLst>
          </p:cNvPr>
          <p:cNvSpPr txBox="1"/>
          <p:nvPr/>
        </p:nvSpPr>
        <p:spPr>
          <a:xfrm>
            <a:off x="2123728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KH, Xu-Guang Huang, Hidetoshi Taya, </a:t>
            </a:r>
            <a:r>
              <a:rPr kumimoji="1" lang="en-US" altLang="ja-JP" dirty="0" err="1">
                <a:solidFill>
                  <a:srgbClr val="00B050"/>
                </a:solidFill>
              </a:rPr>
              <a:t>Shinsuke</a:t>
            </a:r>
            <a:r>
              <a:rPr kumimoji="1" lang="en-US" altLang="ja-JP" dirty="0">
                <a:solidFill>
                  <a:srgbClr val="00B050"/>
                </a:solidFill>
              </a:rPr>
              <a:t> Yoshida, In progress.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2B701-6BC4-43A7-A2A7-F66CDD43C355}"/>
              </a:ext>
            </a:extLst>
          </p:cNvPr>
          <p:cNvSpPr txBox="1"/>
          <p:nvPr/>
        </p:nvSpPr>
        <p:spPr>
          <a:xfrm>
            <a:off x="895482" y="1086473"/>
            <a:ext cx="726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Vacuum birefringence (polarization-dependent refractive indices)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γ</a:t>
            </a: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en-US" altLang="ja-JP" sz="2000" dirty="0" err="1">
                <a:sym typeface="Wingdings" panose="05000000000000000000" pitchFamily="2" charset="2"/>
              </a:rPr>
              <a:t>ee</a:t>
            </a:r>
            <a:r>
              <a:rPr lang="en-US" altLang="ja-JP" sz="2000" dirty="0">
                <a:sym typeface="Wingdings" panose="05000000000000000000" pitchFamily="2" charset="2"/>
              </a:rPr>
              <a:t> for both on-shell and off-shell photons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Differential di-lepton spectrum </a:t>
            </a:r>
          </a:p>
          <a:p>
            <a:r>
              <a:rPr lang="en-US" altLang="ja-JP" sz="2000" dirty="0">
                <a:sym typeface="Wingdings" panose="05000000000000000000" pitchFamily="2" charset="2"/>
              </a:rPr>
              <a:t>       </a:t>
            </a:r>
            <a:r>
              <a:rPr kumimoji="1" lang="en-US" altLang="ja-JP" sz="2000" dirty="0">
                <a:sym typeface="Wingdings" panose="05000000000000000000" pitchFamily="2" charset="2"/>
              </a:rPr>
              <a:t> “Helicity suppression” in the electron/muon</a:t>
            </a:r>
            <a:endParaRPr kumimoji="1" lang="ja-JP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F00EC-74A9-4A85-A87A-525F5CAB1429}"/>
              </a:ext>
            </a:extLst>
          </p:cNvPr>
          <p:cNvSpPr txBox="1"/>
          <p:nvPr/>
        </p:nvSpPr>
        <p:spPr>
          <a:xfrm>
            <a:off x="2699792" y="3337828"/>
            <a:ext cx="33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Prospects for the UPC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9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33F636F-3F59-4D49-B1D7-4D3D1383117D}"/>
              </a:ext>
            </a:extLst>
          </p:cNvPr>
          <p:cNvSpPr/>
          <p:nvPr/>
        </p:nvSpPr>
        <p:spPr bwMode="auto">
          <a:xfrm>
            <a:off x="107504" y="682692"/>
            <a:ext cx="9001000" cy="145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9615204" y="2881554"/>
            <a:ext cx="4708288" cy="540891"/>
            <a:chOff x="683568" y="1196752"/>
            <a:chExt cx="7870669" cy="9041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830" y="1228669"/>
              <a:ext cx="3423713" cy="75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683568" y="1196752"/>
              <a:ext cx="7870669" cy="904187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\begin{document}&#10;\begin{align*}&#10;i S_{\rm 1-loop} = \ln \left[ \det ( i \slashed D - m ) \right] = 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60" y="1473227"/>
              <a:ext cx="3892564" cy="371597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9615204" y="3612170"/>
            <a:ext cx="501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Correct manipulation of a UV divergence in 1935!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8A898-20B5-4AE4-9DEE-C8AF975BC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4" y="883964"/>
            <a:ext cx="6432178" cy="1069965"/>
          </a:xfrm>
          <a:prstGeom prst="rect">
            <a:avLst/>
          </a:prstGeom>
        </p:spPr>
      </p:pic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669B7713-1B17-4D91-B255-27BEEA1B35C4}"/>
              </a:ext>
            </a:extLst>
          </p:cNvPr>
          <p:cNvGrpSpPr/>
          <p:nvPr/>
        </p:nvGrpSpPr>
        <p:grpSpPr>
          <a:xfrm>
            <a:off x="7000512" y="944937"/>
            <a:ext cx="1387912" cy="943803"/>
            <a:chOff x="6494755" y="1038051"/>
            <a:chExt cx="1387912" cy="943803"/>
          </a:xfrm>
        </p:grpSpPr>
        <p:sp>
          <p:nvSpPr>
            <p:cNvPr id="30" name="フリーフォーム 100 1">
              <a:extLst>
                <a:ext uri="{FF2B5EF4-FFF2-40B4-BE49-F238E27FC236}">
                  <a16:creationId xmlns:a16="http://schemas.microsoft.com/office/drawing/2014/main" id="{1253AA36-23C3-4D7C-9316-15958E711231}"/>
                </a:ext>
              </a:extLst>
            </p:cNvPr>
            <p:cNvSpPr/>
            <p:nvPr/>
          </p:nvSpPr>
          <p:spPr>
            <a:xfrm rot="11829358">
              <a:off x="6494755" y="1038051"/>
              <a:ext cx="577592" cy="10927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" name="フリーフォーム 100 3">
              <a:extLst>
                <a:ext uri="{FF2B5EF4-FFF2-40B4-BE49-F238E27FC236}">
                  <a16:creationId xmlns:a16="http://schemas.microsoft.com/office/drawing/2014/main" id="{E08ACB12-63FF-429C-8044-970183B1E1EF}"/>
                </a:ext>
              </a:extLst>
            </p:cNvPr>
            <p:cNvSpPr/>
            <p:nvPr/>
          </p:nvSpPr>
          <p:spPr>
            <a:xfrm rot="9382474">
              <a:off x="6513907" y="1872577"/>
              <a:ext cx="577592" cy="10927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751F0E-ED71-475D-8A58-D6657733A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69" y="1082542"/>
              <a:ext cx="809698" cy="111396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0E310A-FBFB-4BBC-ABC0-5BFDD8992D56}"/>
                </a:ext>
              </a:extLst>
            </p:cNvPr>
            <p:cNvCxnSpPr>
              <a:cxnSpLocks/>
            </p:cNvCxnSpPr>
            <p:nvPr/>
          </p:nvCxnSpPr>
          <p:spPr>
            <a:xfrm>
              <a:off x="7072858" y="1804712"/>
              <a:ext cx="809809" cy="145473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45904B-8AC8-43C2-858E-50535094AC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1358" y="1206825"/>
              <a:ext cx="771" cy="612867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E01843F4-6994-4CB4-BC0C-AB18435B3F05}"/>
              </a:ext>
            </a:extLst>
          </p:cNvPr>
          <p:cNvGrpSpPr/>
          <p:nvPr/>
        </p:nvGrpSpPr>
        <p:grpSpPr>
          <a:xfrm>
            <a:off x="107504" y="2391271"/>
            <a:ext cx="9044004" cy="4422105"/>
            <a:chOff x="107504" y="2391271"/>
            <a:chExt cx="9044004" cy="442210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C176098-7F44-46CA-A873-04C4E1F25C25}"/>
                </a:ext>
              </a:extLst>
            </p:cNvPr>
            <p:cNvSpPr/>
            <p:nvPr/>
          </p:nvSpPr>
          <p:spPr bwMode="auto">
            <a:xfrm>
              <a:off x="107504" y="2881554"/>
              <a:ext cx="9001000" cy="39318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491621" y="2391271"/>
              <a:ext cx="568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B0F0"/>
                  </a:solidFill>
                </a:rPr>
                <a:t>Vacuum fluctuations in external strong fields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8184" y="2975103"/>
              <a:ext cx="37057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</a:rPr>
                <a:t>Consequences of Dirac’s Theory of the Positron</a:t>
              </a:r>
            </a:p>
            <a:p>
              <a:pPr algn="ctr"/>
              <a:r>
                <a:rPr lang="de-DE" altLang="ja-JP" sz="1400" dirty="0">
                  <a:solidFill>
                    <a:schemeClr val="accent5">
                      <a:lumMod val="75000"/>
                    </a:schemeClr>
                  </a:solidFill>
                </a:rPr>
                <a:t>W. Heisenberg and H. Euler (</a:t>
              </a:r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</a:rPr>
                <a:t>1935)</a:t>
              </a:r>
              <a:endParaRPr lang="ja-JP" alt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581571" y="3038452"/>
              <a:ext cx="410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/>
                <a:t>R</a:t>
              </a:r>
              <a:r>
                <a:rPr lang="en-US" altLang="ja-JP" sz="1600" dirty="0" err="1"/>
                <a:t>esummation</a:t>
              </a:r>
              <a:r>
                <a:rPr lang="en-US" altLang="ja-JP" sz="1600" dirty="0"/>
                <a:t> </a:t>
              </a:r>
              <a:r>
                <a:rPr lang="en-US" altLang="ja-JP" sz="1600" dirty="0" err="1"/>
                <a:t>wrt</a:t>
              </a:r>
              <a:r>
                <a:rPr lang="en-US" altLang="ja-JP" sz="1600" dirty="0"/>
                <a:t> the number of external legs</a:t>
              </a:r>
            </a:p>
            <a:p>
              <a:r>
                <a:rPr lang="en-US" altLang="ja-JP" sz="1600" dirty="0"/>
                <a:t>-- </a:t>
              </a:r>
              <a:r>
                <a:rPr lang="en-US" altLang="ja-JP" sz="1600" dirty="0" err="1"/>
                <a:t>Furry’s</a:t>
              </a:r>
              <a:r>
                <a:rPr lang="en-US" altLang="ja-JP" sz="1600" dirty="0"/>
                <a:t> theorem: Only </a:t>
              </a:r>
              <a:r>
                <a:rPr lang="en-US" altLang="ja-JP" sz="1600" dirty="0">
                  <a:solidFill>
                    <a:srgbClr val="FF0000"/>
                  </a:solidFill>
                </a:rPr>
                <a:t>even-order diagrams </a:t>
              </a:r>
              <a:r>
                <a:rPr lang="en-US" altLang="ja-JP" sz="1600" dirty="0"/>
                <a:t>contribute in C-even systems.</a:t>
              </a:r>
              <a:endParaRPr kumimoji="1" lang="ja-JP" altLang="en-US" sz="1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F48B24-50AF-4BEE-8734-9A17034821FE}"/>
                </a:ext>
              </a:extLst>
            </p:cNvPr>
            <p:cNvGrpSpPr/>
            <p:nvPr/>
          </p:nvGrpSpPr>
          <p:grpSpPr>
            <a:xfrm>
              <a:off x="179512" y="3570332"/>
              <a:ext cx="4380763" cy="3099028"/>
              <a:chOff x="4067944" y="1493641"/>
              <a:chExt cx="4990944" cy="3530680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493641"/>
                <a:ext cx="4990944" cy="353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6E1466E-F7C7-409E-ACDC-3BBDE6722561}"/>
                  </a:ext>
                </a:extLst>
              </p:cNvPr>
              <p:cNvCxnSpPr/>
              <p:nvPr/>
            </p:nvCxnSpPr>
            <p:spPr>
              <a:xfrm>
                <a:off x="8244408" y="4452613"/>
                <a:ext cx="65745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2DE905-9880-45AF-8756-14FFE9897DAE}"/>
                  </a:ext>
                </a:extLst>
              </p:cNvPr>
              <p:cNvCxnSpPr/>
              <p:nvPr/>
            </p:nvCxnSpPr>
            <p:spPr>
              <a:xfrm>
                <a:off x="4211960" y="4596629"/>
                <a:ext cx="65745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09716C-BBB7-4BA5-AEC9-8F1C8AF53CF3}"/>
                </a:ext>
              </a:extLst>
            </p:cNvPr>
            <p:cNvGrpSpPr/>
            <p:nvPr/>
          </p:nvGrpSpPr>
          <p:grpSpPr>
            <a:xfrm>
              <a:off x="4745339" y="5344443"/>
              <a:ext cx="4406169" cy="1396925"/>
              <a:chOff x="4745339" y="4972522"/>
              <a:chExt cx="4406169" cy="139692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1CF930F-86CF-4EAD-8FA2-AD7A60DCABF8}"/>
                  </a:ext>
                </a:extLst>
              </p:cNvPr>
              <p:cNvGrpSpPr/>
              <p:nvPr/>
            </p:nvGrpSpPr>
            <p:grpSpPr>
              <a:xfrm>
                <a:off x="6964336" y="4972522"/>
                <a:ext cx="1132027" cy="1396925"/>
                <a:chOff x="6089706" y="2242689"/>
                <a:chExt cx="2010686" cy="2481192"/>
              </a:xfrm>
            </p:grpSpPr>
            <p:sp>
              <p:nvSpPr>
                <p:cNvPr id="87" name="円/楕円 51">
                  <a:extLst>
                    <a:ext uri="{FF2B5EF4-FFF2-40B4-BE49-F238E27FC236}">
                      <a16:creationId xmlns:a16="http://schemas.microsoft.com/office/drawing/2014/main" id="{0331875D-A2C8-42CF-B15D-FE2116E979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92241">
                  <a:off x="6633339" y="3019375"/>
                  <a:ext cx="957070" cy="957070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8" name="グループ化 4">
                  <a:extLst>
                    <a:ext uri="{FF2B5EF4-FFF2-40B4-BE49-F238E27FC236}">
                      <a16:creationId xmlns:a16="http://schemas.microsoft.com/office/drawing/2014/main" id="{FF827F2A-01C7-4BE4-B53D-54BF3F253F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089706" y="2760905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124" name="フリーフォーム 45">
                    <a:extLst>
                      <a:ext uri="{FF2B5EF4-FFF2-40B4-BE49-F238E27FC236}">
                        <a16:creationId xmlns:a16="http://schemas.microsoft.com/office/drawing/2014/main" id="{6C76090F-EDCE-4C68-81D1-FB12EBA79A57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5" name="グループ化 46">
                    <a:extLst>
                      <a:ext uri="{FF2B5EF4-FFF2-40B4-BE49-F238E27FC236}">
                        <a16:creationId xmlns:a16="http://schemas.microsoft.com/office/drawing/2014/main" id="{50A52DD2-2D7A-4E86-8DD3-9636E3E563DE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126" name="直線コネクタ 47">
                      <a:extLst>
                        <a:ext uri="{FF2B5EF4-FFF2-40B4-BE49-F238E27FC236}">
                          <a16:creationId xmlns:a16="http://schemas.microsoft.com/office/drawing/2014/main" id="{4C26A69F-9054-4BB0-9ACC-F73D68C42B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直線コネクタ 48">
                      <a:extLst>
                        <a:ext uri="{FF2B5EF4-FFF2-40B4-BE49-F238E27FC236}">
                          <a16:creationId xmlns:a16="http://schemas.microsoft.com/office/drawing/2014/main" id="{F5A0C503-2AC8-44AC-B870-D9213DBA485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直線コネクタ 49">
                      <a:extLst>
                        <a:ext uri="{FF2B5EF4-FFF2-40B4-BE49-F238E27FC236}">
                          <a16:creationId xmlns:a16="http://schemas.microsoft.com/office/drawing/2014/main" id="{65600448-4E9C-4BD8-8C40-B0AE6604DB9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直線コネクタ 50">
                      <a:extLst>
                        <a:ext uri="{FF2B5EF4-FFF2-40B4-BE49-F238E27FC236}">
                          <a16:creationId xmlns:a16="http://schemas.microsoft.com/office/drawing/2014/main" id="{F4F5FA10-82D2-45C6-AF32-F28306650C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9" name="グループ化 5">
                  <a:extLst>
                    <a:ext uri="{FF2B5EF4-FFF2-40B4-BE49-F238E27FC236}">
                      <a16:creationId xmlns:a16="http://schemas.microsoft.com/office/drawing/2014/main" id="{5CC397D0-CF8D-4BBA-93B4-D26DEFA80BA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3091139">
                  <a:off x="6831663" y="2431229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118" name="フリーフォーム 39">
                    <a:extLst>
                      <a:ext uri="{FF2B5EF4-FFF2-40B4-BE49-F238E27FC236}">
                        <a16:creationId xmlns:a16="http://schemas.microsoft.com/office/drawing/2014/main" id="{3B76B964-A114-4960-B31F-B92425F3758F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19" name="グループ化 40">
                    <a:extLst>
                      <a:ext uri="{FF2B5EF4-FFF2-40B4-BE49-F238E27FC236}">
                        <a16:creationId xmlns:a16="http://schemas.microsoft.com/office/drawing/2014/main" id="{66BB6BA0-34F2-4900-A05A-53FE34EE27B7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120" name="直線コネクタ 41">
                      <a:extLst>
                        <a:ext uri="{FF2B5EF4-FFF2-40B4-BE49-F238E27FC236}">
                          <a16:creationId xmlns:a16="http://schemas.microsoft.com/office/drawing/2014/main" id="{4B1EF8D5-7A9E-4129-BBA6-CA04E7FDD0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コネクタ 42">
                      <a:extLst>
                        <a:ext uri="{FF2B5EF4-FFF2-40B4-BE49-F238E27FC236}">
                          <a16:creationId xmlns:a16="http://schemas.microsoft.com/office/drawing/2014/main" id="{F87638A5-24F4-4F50-8CA5-4F493D569B8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直線コネクタ 43">
                      <a:extLst>
                        <a:ext uri="{FF2B5EF4-FFF2-40B4-BE49-F238E27FC236}">
                          <a16:creationId xmlns:a16="http://schemas.microsoft.com/office/drawing/2014/main" id="{2765B8BA-D9E8-483B-BEBC-2D581AA903D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コネクタ 44">
                      <a:extLst>
                        <a:ext uri="{FF2B5EF4-FFF2-40B4-BE49-F238E27FC236}">
                          <a16:creationId xmlns:a16="http://schemas.microsoft.com/office/drawing/2014/main" id="{A172B6E6-830C-4F26-9E28-22CA947DC4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0" name="グループ化 6">
                  <a:extLst>
                    <a:ext uri="{FF2B5EF4-FFF2-40B4-BE49-F238E27FC236}">
                      <a16:creationId xmlns:a16="http://schemas.microsoft.com/office/drawing/2014/main" id="{FC73787D-6E0D-41D2-ABA1-E0A66C8FD2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6080961">
                  <a:off x="7540112" y="2878913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112" name="フリーフォーム 33">
                    <a:extLst>
                      <a:ext uri="{FF2B5EF4-FFF2-40B4-BE49-F238E27FC236}">
                        <a16:creationId xmlns:a16="http://schemas.microsoft.com/office/drawing/2014/main" id="{DF0DBB19-88B3-472F-AA33-D7CDC15CC29C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13" name="グループ化 34">
                    <a:extLst>
                      <a:ext uri="{FF2B5EF4-FFF2-40B4-BE49-F238E27FC236}">
                        <a16:creationId xmlns:a16="http://schemas.microsoft.com/office/drawing/2014/main" id="{55EC4DD3-1351-4587-9928-FAC11625985C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114" name="直線コネクタ 35">
                      <a:extLst>
                        <a:ext uri="{FF2B5EF4-FFF2-40B4-BE49-F238E27FC236}">
                          <a16:creationId xmlns:a16="http://schemas.microsoft.com/office/drawing/2014/main" id="{59B812CF-2782-4F10-BF69-E40A543A5B7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線コネクタ 36">
                      <a:extLst>
                        <a:ext uri="{FF2B5EF4-FFF2-40B4-BE49-F238E27FC236}">
                          <a16:creationId xmlns:a16="http://schemas.microsoft.com/office/drawing/2014/main" id="{CF026AD0-E967-4135-B892-C80F05CA26A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線コネクタ 37">
                      <a:extLst>
                        <a:ext uri="{FF2B5EF4-FFF2-40B4-BE49-F238E27FC236}">
                          <a16:creationId xmlns:a16="http://schemas.microsoft.com/office/drawing/2014/main" id="{684A0C67-7FA2-4775-84C6-B4B7AD08815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線コネクタ 38">
                      <a:extLst>
                        <a:ext uri="{FF2B5EF4-FFF2-40B4-BE49-F238E27FC236}">
                          <a16:creationId xmlns:a16="http://schemas.microsoft.com/office/drawing/2014/main" id="{1C0A8EFF-CB78-4CBA-8148-3A8BAC38A4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1" name="グループ化 8">
                  <a:extLst>
                    <a:ext uri="{FF2B5EF4-FFF2-40B4-BE49-F238E27FC236}">
                      <a16:creationId xmlns:a16="http://schemas.microsoft.com/office/drawing/2014/main" id="{BB761777-3774-4165-875F-9D9FDB747C8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7091119">
                  <a:off x="5986579" y="3806302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106" name="フリーフォーム 27">
                    <a:extLst>
                      <a:ext uri="{FF2B5EF4-FFF2-40B4-BE49-F238E27FC236}">
                        <a16:creationId xmlns:a16="http://schemas.microsoft.com/office/drawing/2014/main" id="{65D37B37-B55E-4A92-B3CD-9B1E29155299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7" name="グループ化 28">
                    <a:extLst>
                      <a:ext uri="{FF2B5EF4-FFF2-40B4-BE49-F238E27FC236}">
                        <a16:creationId xmlns:a16="http://schemas.microsoft.com/office/drawing/2014/main" id="{8A5ACEF5-8ACB-4E52-96F9-617FA05EDA34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108" name="直線コネクタ 29">
                      <a:extLst>
                        <a:ext uri="{FF2B5EF4-FFF2-40B4-BE49-F238E27FC236}">
                          <a16:creationId xmlns:a16="http://schemas.microsoft.com/office/drawing/2014/main" id="{11D07AB6-8E56-4035-B47F-E00DAA7E90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線コネクタ 30">
                      <a:extLst>
                        <a:ext uri="{FF2B5EF4-FFF2-40B4-BE49-F238E27FC236}">
                          <a16:creationId xmlns:a16="http://schemas.microsoft.com/office/drawing/2014/main" id="{E6F5996F-C989-4501-97C3-6271A29061D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31">
                      <a:extLst>
                        <a:ext uri="{FF2B5EF4-FFF2-40B4-BE49-F238E27FC236}">
                          <a16:creationId xmlns:a16="http://schemas.microsoft.com/office/drawing/2014/main" id="{BD70A762-7C30-4882-A00B-7727C218858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32">
                      <a:extLst>
                        <a:ext uri="{FF2B5EF4-FFF2-40B4-BE49-F238E27FC236}">
                          <a16:creationId xmlns:a16="http://schemas.microsoft.com/office/drawing/2014/main" id="{E129521F-F623-469D-BD42-D7F5CBB093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" name="グループ化 9">
                  <a:extLst>
                    <a:ext uri="{FF2B5EF4-FFF2-40B4-BE49-F238E27FC236}">
                      <a16:creationId xmlns:a16="http://schemas.microsoft.com/office/drawing/2014/main" id="{4371B99C-076F-4281-8082-362473705B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7410017" y="3979800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100" name="フリーフォーム 21">
                    <a:extLst>
                      <a:ext uri="{FF2B5EF4-FFF2-40B4-BE49-F238E27FC236}">
                        <a16:creationId xmlns:a16="http://schemas.microsoft.com/office/drawing/2014/main" id="{72ECF91A-9A1A-41FF-BC52-E589715DEB87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1" name="グループ化 22">
                    <a:extLst>
                      <a:ext uri="{FF2B5EF4-FFF2-40B4-BE49-F238E27FC236}">
                        <a16:creationId xmlns:a16="http://schemas.microsoft.com/office/drawing/2014/main" id="{13F24B88-A3E2-476C-BA72-9DF675ED69AB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102" name="直線コネクタ 23">
                      <a:extLst>
                        <a:ext uri="{FF2B5EF4-FFF2-40B4-BE49-F238E27FC236}">
                          <a16:creationId xmlns:a16="http://schemas.microsoft.com/office/drawing/2014/main" id="{32092573-87C4-4F3F-916A-2B270C20D68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線コネクタ 24">
                      <a:extLst>
                        <a:ext uri="{FF2B5EF4-FFF2-40B4-BE49-F238E27FC236}">
                          <a16:creationId xmlns:a16="http://schemas.microsoft.com/office/drawing/2014/main" id="{1CF3BA8D-6C13-454C-BC36-98EF82864B7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直線コネクタ 25">
                      <a:extLst>
                        <a:ext uri="{FF2B5EF4-FFF2-40B4-BE49-F238E27FC236}">
                          <a16:creationId xmlns:a16="http://schemas.microsoft.com/office/drawing/2014/main" id="{998D5FB6-C625-4C5E-88A7-FA311C9BBC4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直線コネクタ 26">
                      <a:extLst>
                        <a:ext uri="{FF2B5EF4-FFF2-40B4-BE49-F238E27FC236}">
                          <a16:creationId xmlns:a16="http://schemas.microsoft.com/office/drawing/2014/main" id="{A97602CB-725C-4B0C-B9A7-8841FE8C87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3" name="グループ化 10">
                  <a:extLst>
                    <a:ext uri="{FF2B5EF4-FFF2-40B4-BE49-F238E27FC236}">
                      <a16:creationId xmlns:a16="http://schemas.microsoft.com/office/drawing/2014/main" id="{DD32A40B-D7A2-4BAF-92B7-FF5DD446A6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3922608">
                  <a:off x="6698281" y="4222046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94" name="フリーフォーム 15">
                    <a:extLst>
                      <a:ext uri="{FF2B5EF4-FFF2-40B4-BE49-F238E27FC236}">
                        <a16:creationId xmlns:a16="http://schemas.microsoft.com/office/drawing/2014/main" id="{CE271654-0DA0-4437-B2C6-20BCC48DA30B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5" name="グループ化 16">
                    <a:extLst>
                      <a:ext uri="{FF2B5EF4-FFF2-40B4-BE49-F238E27FC236}">
                        <a16:creationId xmlns:a16="http://schemas.microsoft.com/office/drawing/2014/main" id="{BA97F51B-C0E9-4AFB-807F-339BB0DA53D4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96" name="直線コネクタ 17">
                      <a:extLst>
                        <a:ext uri="{FF2B5EF4-FFF2-40B4-BE49-F238E27FC236}">
                          <a16:creationId xmlns:a16="http://schemas.microsoft.com/office/drawing/2014/main" id="{54D30AD9-ACBD-4B4F-902A-3EB77F3B03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線コネクタ 18">
                      <a:extLst>
                        <a:ext uri="{FF2B5EF4-FFF2-40B4-BE49-F238E27FC236}">
                          <a16:creationId xmlns:a16="http://schemas.microsoft.com/office/drawing/2014/main" id="{179CB636-4751-41AA-B021-D35A33CEF18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コネクタ 19">
                      <a:extLst>
                        <a:ext uri="{FF2B5EF4-FFF2-40B4-BE49-F238E27FC236}">
                          <a16:creationId xmlns:a16="http://schemas.microsoft.com/office/drawing/2014/main" id="{9E0A2608-F28A-4CDC-BF6A-10AFBA091C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線コネクタ 20">
                      <a:extLst>
                        <a:ext uri="{FF2B5EF4-FFF2-40B4-BE49-F238E27FC236}">
                          <a16:creationId xmlns:a16="http://schemas.microsoft.com/office/drawing/2014/main" id="{2C3E5D7F-294E-4BF9-B983-C789E431B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2055114-B206-4A2E-91B1-B41158991E57}"/>
                  </a:ext>
                </a:extLst>
              </p:cNvPr>
              <p:cNvGrpSpPr/>
              <p:nvPr/>
            </p:nvGrpSpPr>
            <p:grpSpPr>
              <a:xfrm>
                <a:off x="5202640" y="5199335"/>
                <a:ext cx="1105656" cy="939030"/>
                <a:chOff x="5202640" y="5199335"/>
                <a:chExt cx="1105656" cy="939030"/>
              </a:xfrm>
            </p:grpSpPr>
            <p:sp>
              <p:nvSpPr>
                <p:cNvPr id="55" name="円/楕円 51">
                  <a:extLst>
                    <a:ext uri="{FF2B5EF4-FFF2-40B4-BE49-F238E27FC236}">
                      <a16:creationId xmlns:a16="http://schemas.microsoft.com/office/drawing/2014/main" id="{4B33677E-9263-4082-A67F-D0D84EED74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92241">
                  <a:off x="5491706" y="5400809"/>
                  <a:ext cx="538836" cy="538836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6" name="グループ化 4">
                  <a:extLst>
                    <a:ext uri="{FF2B5EF4-FFF2-40B4-BE49-F238E27FC236}">
                      <a16:creationId xmlns:a16="http://schemas.microsoft.com/office/drawing/2014/main" id="{B02A14B1-D50F-4149-843D-2BE9FCA539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77466">
                  <a:off x="5202640" y="5235758"/>
                  <a:ext cx="388685" cy="176387"/>
                  <a:chOff x="5267450" y="3810639"/>
                  <a:chExt cx="848735" cy="391695"/>
                </a:xfrm>
                <a:noFill/>
              </p:grpSpPr>
              <p:sp>
                <p:nvSpPr>
                  <p:cNvPr id="81" name="フリーフォーム 45">
                    <a:extLst>
                      <a:ext uri="{FF2B5EF4-FFF2-40B4-BE49-F238E27FC236}">
                        <a16:creationId xmlns:a16="http://schemas.microsoft.com/office/drawing/2014/main" id="{EBEF4538-A9CE-4740-A857-558A4D6BD08F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" name="グループ化 46">
                    <a:extLst>
                      <a:ext uri="{FF2B5EF4-FFF2-40B4-BE49-F238E27FC236}">
                        <a16:creationId xmlns:a16="http://schemas.microsoft.com/office/drawing/2014/main" id="{B638E299-22DB-4597-8384-7D15BE2BCAA8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83" name="直線コネクタ 47">
                      <a:extLst>
                        <a:ext uri="{FF2B5EF4-FFF2-40B4-BE49-F238E27FC236}">
                          <a16:creationId xmlns:a16="http://schemas.microsoft.com/office/drawing/2014/main" id="{682078A2-4819-4263-8F52-E9E5B83274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線コネクタ 48">
                      <a:extLst>
                        <a:ext uri="{FF2B5EF4-FFF2-40B4-BE49-F238E27FC236}">
                          <a16:creationId xmlns:a16="http://schemas.microsoft.com/office/drawing/2014/main" id="{D5D2865F-1384-4F8B-81C5-D55EDD727A8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線コネクタ 49">
                      <a:extLst>
                        <a:ext uri="{FF2B5EF4-FFF2-40B4-BE49-F238E27FC236}">
                          <a16:creationId xmlns:a16="http://schemas.microsoft.com/office/drawing/2014/main" id="{EA9145EF-F7F0-4FDF-8691-11FFD55653A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線コネクタ 50">
                      <a:extLst>
                        <a:ext uri="{FF2B5EF4-FFF2-40B4-BE49-F238E27FC236}">
                          <a16:creationId xmlns:a16="http://schemas.microsoft.com/office/drawing/2014/main" id="{4F789BD0-104F-4A0C-84D1-5791C14414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グループ化 6">
                  <a:extLst>
                    <a:ext uri="{FF2B5EF4-FFF2-40B4-BE49-F238E27FC236}">
                      <a16:creationId xmlns:a16="http://schemas.microsoft.com/office/drawing/2014/main" id="{C4A9B2D4-E791-47ED-9D7C-ED30BE228A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6080961">
                  <a:off x="5986741" y="5305484"/>
                  <a:ext cx="388685" cy="176387"/>
                  <a:chOff x="5267450" y="3810639"/>
                  <a:chExt cx="848735" cy="391695"/>
                </a:xfrm>
                <a:noFill/>
              </p:grpSpPr>
              <p:sp>
                <p:nvSpPr>
                  <p:cNvPr id="75" name="フリーフォーム 33">
                    <a:extLst>
                      <a:ext uri="{FF2B5EF4-FFF2-40B4-BE49-F238E27FC236}">
                        <a16:creationId xmlns:a16="http://schemas.microsoft.com/office/drawing/2014/main" id="{7C5E2AE4-3EA4-4735-A428-4B4061444D3E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6" name="グループ化 34">
                    <a:extLst>
                      <a:ext uri="{FF2B5EF4-FFF2-40B4-BE49-F238E27FC236}">
                        <a16:creationId xmlns:a16="http://schemas.microsoft.com/office/drawing/2014/main" id="{B1750A77-2929-4252-AB34-991706E9B9CD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77" name="直線コネクタ 35">
                      <a:extLst>
                        <a:ext uri="{FF2B5EF4-FFF2-40B4-BE49-F238E27FC236}">
                          <a16:creationId xmlns:a16="http://schemas.microsoft.com/office/drawing/2014/main" id="{A15A0FF3-5050-475B-8DFD-CF20EE4864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線コネクタ 36">
                      <a:extLst>
                        <a:ext uri="{FF2B5EF4-FFF2-40B4-BE49-F238E27FC236}">
                          <a16:creationId xmlns:a16="http://schemas.microsoft.com/office/drawing/2014/main" id="{38D92D11-B5E3-4A57-8714-E97ACB9159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線コネクタ 37">
                      <a:extLst>
                        <a:ext uri="{FF2B5EF4-FFF2-40B4-BE49-F238E27FC236}">
                          <a16:creationId xmlns:a16="http://schemas.microsoft.com/office/drawing/2014/main" id="{5FBFCDD9-6760-4523-9C32-57E99606803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線コネクタ 38">
                      <a:extLst>
                        <a:ext uri="{FF2B5EF4-FFF2-40B4-BE49-F238E27FC236}">
                          <a16:creationId xmlns:a16="http://schemas.microsoft.com/office/drawing/2014/main" id="{490B0F40-6C7D-4C5A-A38C-D9883A78923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8" name="グループ化 8">
                  <a:extLst>
                    <a:ext uri="{FF2B5EF4-FFF2-40B4-BE49-F238E27FC236}">
                      <a16:creationId xmlns:a16="http://schemas.microsoft.com/office/drawing/2014/main" id="{87612D11-ABBB-4199-961C-1DE1F06BCE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7091119">
                  <a:off x="5135517" y="5855829"/>
                  <a:ext cx="388685" cy="176387"/>
                  <a:chOff x="5267450" y="3810639"/>
                  <a:chExt cx="848735" cy="391695"/>
                </a:xfrm>
                <a:noFill/>
              </p:grpSpPr>
              <p:sp>
                <p:nvSpPr>
                  <p:cNvPr id="69" name="フリーフォーム 27">
                    <a:extLst>
                      <a:ext uri="{FF2B5EF4-FFF2-40B4-BE49-F238E27FC236}">
                        <a16:creationId xmlns:a16="http://schemas.microsoft.com/office/drawing/2014/main" id="{DD2DB9CA-7017-46C5-A75B-9C0AF201108E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0" name="グループ化 28">
                    <a:extLst>
                      <a:ext uri="{FF2B5EF4-FFF2-40B4-BE49-F238E27FC236}">
                        <a16:creationId xmlns:a16="http://schemas.microsoft.com/office/drawing/2014/main" id="{0E87B8F0-22AE-4910-9279-CF07776437B0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71" name="直線コネクタ 29">
                      <a:extLst>
                        <a:ext uri="{FF2B5EF4-FFF2-40B4-BE49-F238E27FC236}">
                          <a16:creationId xmlns:a16="http://schemas.microsoft.com/office/drawing/2014/main" id="{C03347BD-C9DE-41A9-8130-982F7FC4D9D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コネクタ 30">
                      <a:extLst>
                        <a:ext uri="{FF2B5EF4-FFF2-40B4-BE49-F238E27FC236}">
                          <a16:creationId xmlns:a16="http://schemas.microsoft.com/office/drawing/2014/main" id="{299649DC-94A8-4ECC-8FA4-A0D67A9A103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線コネクタ 31">
                      <a:extLst>
                        <a:ext uri="{FF2B5EF4-FFF2-40B4-BE49-F238E27FC236}">
                          <a16:creationId xmlns:a16="http://schemas.microsoft.com/office/drawing/2014/main" id="{0C7CE4DD-8162-4633-A1CC-035DAA0B43B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線コネクタ 32">
                      <a:extLst>
                        <a:ext uri="{FF2B5EF4-FFF2-40B4-BE49-F238E27FC236}">
                          <a16:creationId xmlns:a16="http://schemas.microsoft.com/office/drawing/2014/main" id="{AE3CBA65-CDF2-42FD-8960-203062BA0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9" name="グループ化 9">
                  <a:extLst>
                    <a:ext uri="{FF2B5EF4-FFF2-40B4-BE49-F238E27FC236}">
                      <a16:creationId xmlns:a16="http://schemas.microsoft.com/office/drawing/2014/main" id="{EC6FE9F3-64A1-4F39-B19C-7959360944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5919611" y="5950525"/>
                  <a:ext cx="388685" cy="176387"/>
                  <a:chOff x="5267450" y="3810639"/>
                  <a:chExt cx="848735" cy="391695"/>
                </a:xfrm>
                <a:noFill/>
              </p:grpSpPr>
              <p:sp>
                <p:nvSpPr>
                  <p:cNvPr id="63" name="フリーフォーム 21">
                    <a:extLst>
                      <a:ext uri="{FF2B5EF4-FFF2-40B4-BE49-F238E27FC236}">
                        <a16:creationId xmlns:a16="http://schemas.microsoft.com/office/drawing/2014/main" id="{6CE083E0-3160-4E29-B67B-E3A4BA7ECD7C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4" name="グループ化 22">
                    <a:extLst>
                      <a:ext uri="{FF2B5EF4-FFF2-40B4-BE49-F238E27FC236}">
                        <a16:creationId xmlns:a16="http://schemas.microsoft.com/office/drawing/2014/main" id="{1E5E3B8C-1F01-4F39-8B3C-A707149F1E40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65" name="直線コネクタ 23">
                      <a:extLst>
                        <a:ext uri="{FF2B5EF4-FFF2-40B4-BE49-F238E27FC236}">
                          <a16:creationId xmlns:a16="http://schemas.microsoft.com/office/drawing/2014/main" id="{166C3A50-A814-4A3C-A2A0-34B4A233D7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線コネクタ 24">
                      <a:extLst>
                        <a:ext uri="{FF2B5EF4-FFF2-40B4-BE49-F238E27FC236}">
                          <a16:creationId xmlns:a16="http://schemas.microsoft.com/office/drawing/2014/main" id="{E1F58BC0-4202-4FB7-A01F-A00F1A1028B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線コネクタ 25">
                      <a:extLst>
                        <a:ext uri="{FF2B5EF4-FFF2-40B4-BE49-F238E27FC236}">
                          <a16:creationId xmlns:a16="http://schemas.microsoft.com/office/drawing/2014/main" id="{79C107BD-B1EA-4879-BE1B-45A4B749274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線コネクタ 26">
                      <a:extLst>
                        <a:ext uri="{FF2B5EF4-FFF2-40B4-BE49-F238E27FC236}">
                          <a16:creationId xmlns:a16="http://schemas.microsoft.com/office/drawing/2014/main" id="{7D20EC78-B175-4936-9C39-EF2BB95FF9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F8543B4-46A3-4C80-840C-09AAF8D065E9}"/>
                  </a:ext>
                </a:extLst>
              </p:cNvPr>
              <p:cNvSpPr txBox="1"/>
              <p:nvPr/>
            </p:nvSpPr>
            <p:spPr>
              <a:xfrm>
                <a:off x="8172400" y="5517232"/>
                <a:ext cx="979108" cy="207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＋　・・・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55E2FEE-C568-46E6-8A40-E719EFE7B7F6}"/>
                  </a:ext>
                </a:extLst>
              </p:cNvPr>
              <p:cNvSpPr/>
              <p:nvPr/>
            </p:nvSpPr>
            <p:spPr>
              <a:xfrm>
                <a:off x="4745339" y="5567017"/>
                <a:ext cx="233928" cy="207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＋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DB91AD5-3C27-4E2E-8314-2A5AB587FA58}"/>
                  </a:ext>
                </a:extLst>
              </p:cNvPr>
              <p:cNvSpPr/>
              <p:nvPr/>
            </p:nvSpPr>
            <p:spPr>
              <a:xfrm>
                <a:off x="6516216" y="5517232"/>
                <a:ext cx="233928" cy="207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＋</a:t>
                </a:r>
              </a:p>
            </p:txBody>
          </p:sp>
        </p:grp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57A3FB0C-2B56-4DEC-AAF8-432466AB8153}"/>
                </a:ext>
              </a:extLst>
            </p:cNvPr>
            <p:cNvGrpSpPr/>
            <p:nvPr/>
          </p:nvGrpSpPr>
          <p:grpSpPr>
            <a:xfrm>
              <a:off x="4860032" y="4232969"/>
              <a:ext cx="3744416" cy="790526"/>
              <a:chOff x="4499992" y="4088953"/>
              <a:chExt cx="3744416" cy="790526"/>
            </a:xfrm>
          </p:grpSpPr>
          <p:sp>
            <p:nvSpPr>
              <p:cNvPr id="38" name="円/楕円 51">
                <a:extLst>
                  <a:ext uri="{FF2B5EF4-FFF2-40B4-BE49-F238E27FC236}">
                    <a16:creationId xmlns:a16="http://schemas.microsoft.com/office/drawing/2014/main" id="{0CD7CD6D-1C81-47E6-977F-8DC363B8AA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952241">
                <a:off x="7498688" y="4340643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39" name="グループ化 5">
                <a:extLst>
                  <a:ext uri="{FF2B5EF4-FFF2-40B4-BE49-F238E27FC236}">
                    <a16:creationId xmlns:a16="http://schemas.microsoft.com/office/drawing/2014/main" id="{EB07746E-8CD8-4A3E-BBE7-AB0210F5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89182">
                <a:off x="7324777" y="4141295"/>
                <a:ext cx="351387" cy="159461"/>
                <a:chOff x="5267450" y="3810639"/>
                <a:chExt cx="848735" cy="391695"/>
              </a:xfrm>
              <a:noFill/>
            </p:grpSpPr>
            <p:sp>
              <p:nvSpPr>
                <p:cNvPr id="47" name="フリーフォーム 39">
                  <a:extLst>
                    <a:ext uri="{FF2B5EF4-FFF2-40B4-BE49-F238E27FC236}">
                      <a16:creationId xmlns:a16="http://schemas.microsoft.com/office/drawing/2014/main" id="{7E5D1FA0-624D-4294-A6B7-22908C56FB53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" name="グループ化 40">
                  <a:extLst>
                    <a:ext uri="{FF2B5EF4-FFF2-40B4-BE49-F238E27FC236}">
                      <a16:creationId xmlns:a16="http://schemas.microsoft.com/office/drawing/2014/main" id="{9D66948D-95AF-43E1-8428-A792C1B16FB6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9" name="直線コネクタ 41">
                    <a:extLst>
                      <a:ext uri="{FF2B5EF4-FFF2-40B4-BE49-F238E27FC236}">
                        <a16:creationId xmlns:a16="http://schemas.microsoft.com/office/drawing/2014/main" id="{787B5839-D5E5-40F7-A805-8A9051DCF5F8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2">
                    <a:extLst>
                      <a:ext uri="{FF2B5EF4-FFF2-40B4-BE49-F238E27FC236}">
                        <a16:creationId xmlns:a16="http://schemas.microsoft.com/office/drawing/2014/main" id="{5DE06A20-F6B6-45B1-BB8B-990FF9695A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43">
                    <a:extLst>
                      <a:ext uri="{FF2B5EF4-FFF2-40B4-BE49-F238E27FC236}">
                        <a16:creationId xmlns:a16="http://schemas.microsoft.com/office/drawing/2014/main" id="{D0C2F1A8-CD43-4B5F-85C1-AA8688CF6C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44">
                    <a:extLst>
                      <a:ext uri="{FF2B5EF4-FFF2-40B4-BE49-F238E27FC236}">
                        <a16:creationId xmlns:a16="http://schemas.microsoft.com/office/drawing/2014/main" id="{C2938C5F-EF4F-49EE-9A85-1A73153FB0B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" name="グループ化 10">
                <a:extLst>
                  <a:ext uri="{FF2B5EF4-FFF2-40B4-BE49-F238E27FC236}">
                    <a16:creationId xmlns:a16="http://schemas.microsoft.com/office/drawing/2014/main" id="{E7EBE327-EFF8-4223-8442-2242045DE4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837639">
                <a:off x="7961872" y="4195102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41" name="フリーフォーム 15">
                  <a:extLst>
                    <a:ext uri="{FF2B5EF4-FFF2-40B4-BE49-F238E27FC236}">
                      <a16:creationId xmlns:a16="http://schemas.microsoft.com/office/drawing/2014/main" id="{FDF62186-64EC-4488-ADC1-69FE46526A8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グループ化 16">
                  <a:extLst>
                    <a:ext uri="{FF2B5EF4-FFF2-40B4-BE49-F238E27FC236}">
                      <a16:creationId xmlns:a16="http://schemas.microsoft.com/office/drawing/2014/main" id="{ED4793FF-5F1C-4175-80B8-60430955F32E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3" name="直線コネクタ 17">
                    <a:extLst>
                      <a:ext uri="{FF2B5EF4-FFF2-40B4-BE49-F238E27FC236}">
                        <a16:creationId xmlns:a16="http://schemas.microsoft.com/office/drawing/2014/main" id="{E65C5527-FB15-40DA-BA72-231B22A8B424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18">
                    <a:extLst>
                      <a:ext uri="{FF2B5EF4-FFF2-40B4-BE49-F238E27FC236}">
                        <a16:creationId xmlns:a16="http://schemas.microsoft.com/office/drawing/2014/main" id="{782074BF-246C-479E-8EA3-BF20737B427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19">
                    <a:extLst>
                      <a:ext uri="{FF2B5EF4-FFF2-40B4-BE49-F238E27FC236}">
                        <a16:creationId xmlns:a16="http://schemas.microsoft.com/office/drawing/2014/main" id="{89009A80-CFF1-4005-BEEF-D1F77EABC99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20">
                    <a:extLst>
                      <a:ext uri="{FF2B5EF4-FFF2-40B4-BE49-F238E27FC236}">
                        <a16:creationId xmlns:a16="http://schemas.microsoft.com/office/drawing/2014/main" id="{73A270BA-97A4-400C-ABED-2564A8AA81E1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68EC7A9-A040-4083-AB59-3F9DEAFD7B84}"/>
                  </a:ext>
                </a:extLst>
              </p:cNvPr>
              <p:cNvSpPr/>
              <p:nvPr/>
            </p:nvSpPr>
            <p:spPr>
              <a:xfrm>
                <a:off x="6616803" y="4339107"/>
                <a:ext cx="233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＋</a:t>
                </a:r>
              </a:p>
            </p:txBody>
          </p:sp>
          <p:sp>
            <p:nvSpPr>
              <p:cNvPr id="131" name="円/楕円 51">
                <a:extLst>
                  <a:ext uri="{FF2B5EF4-FFF2-40B4-BE49-F238E27FC236}">
                    <a16:creationId xmlns:a16="http://schemas.microsoft.com/office/drawing/2014/main" id="{FDC44E38-C415-4C73-8C15-78AEA2A5A1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5856763" y="4254355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2" name="円/楕円 51">
                <a:extLst>
                  <a:ext uri="{FF2B5EF4-FFF2-40B4-BE49-F238E27FC236}">
                    <a16:creationId xmlns:a16="http://schemas.microsoft.com/office/drawing/2014/main" id="{3B3E9822-C642-415D-A4CC-D68300B708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4499992" y="4232969"/>
                <a:ext cx="538836" cy="538836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2C90A0A-7EC7-4BA5-9438-AD22A1A9AA45}"/>
                  </a:ext>
                </a:extLst>
              </p:cNvPr>
              <p:cNvSpPr/>
              <p:nvPr/>
            </p:nvSpPr>
            <p:spPr>
              <a:xfrm>
                <a:off x="5234700" y="4236995"/>
                <a:ext cx="205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=</a:t>
                </a:r>
                <a:endParaRPr lang="ja-JP" altLang="en-US" sz="2800" dirty="0"/>
              </a:p>
            </p:txBody>
          </p:sp>
        </p:grp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176990FF-7156-4645-932D-38D517D92AB6}"/>
                </a:ext>
              </a:extLst>
            </p:cNvPr>
            <p:cNvSpPr/>
            <p:nvPr/>
          </p:nvSpPr>
          <p:spPr bwMode="auto">
            <a:xfrm rot="1423319">
              <a:off x="4121909" y="5483825"/>
              <a:ext cx="719245" cy="550816"/>
            </a:xfrm>
            <a:custGeom>
              <a:avLst/>
              <a:gdLst>
                <a:gd name="connsiteX0" fmla="*/ 0 w 984659"/>
                <a:gd name="connsiteY0" fmla="*/ 750454 h 750454"/>
                <a:gd name="connsiteX1" fmla="*/ 159327 w 984659"/>
                <a:gd name="connsiteY1" fmla="*/ 362527 h 750454"/>
                <a:gd name="connsiteX2" fmla="*/ 588818 w 984659"/>
                <a:gd name="connsiteY2" fmla="*/ 140854 h 750454"/>
                <a:gd name="connsiteX3" fmla="*/ 602673 w 984659"/>
                <a:gd name="connsiteY3" fmla="*/ 417945 h 750454"/>
                <a:gd name="connsiteX4" fmla="*/ 290946 w 984659"/>
                <a:gd name="connsiteY4" fmla="*/ 431800 h 750454"/>
                <a:gd name="connsiteX5" fmla="*/ 408709 w 984659"/>
                <a:gd name="connsiteY5" fmla="*/ 168563 h 750454"/>
                <a:gd name="connsiteX6" fmla="*/ 893618 w 984659"/>
                <a:gd name="connsiteY6" fmla="*/ 23091 h 750454"/>
                <a:gd name="connsiteX7" fmla="*/ 983673 w 984659"/>
                <a:gd name="connsiteY7" fmla="*/ 2309 h 7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659" h="750454">
                  <a:moveTo>
                    <a:pt x="0" y="750454"/>
                  </a:moveTo>
                  <a:cubicBezTo>
                    <a:pt x="30595" y="607290"/>
                    <a:pt x="61191" y="464127"/>
                    <a:pt x="159327" y="362527"/>
                  </a:cubicBezTo>
                  <a:cubicBezTo>
                    <a:pt x="257463" y="260927"/>
                    <a:pt x="514927" y="131618"/>
                    <a:pt x="588818" y="140854"/>
                  </a:cubicBezTo>
                  <a:cubicBezTo>
                    <a:pt x="662709" y="150090"/>
                    <a:pt x="652318" y="369454"/>
                    <a:pt x="602673" y="417945"/>
                  </a:cubicBezTo>
                  <a:cubicBezTo>
                    <a:pt x="553028" y="466436"/>
                    <a:pt x="323273" y="473364"/>
                    <a:pt x="290946" y="431800"/>
                  </a:cubicBezTo>
                  <a:cubicBezTo>
                    <a:pt x="258619" y="390236"/>
                    <a:pt x="308264" y="236681"/>
                    <a:pt x="408709" y="168563"/>
                  </a:cubicBezTo>
                  <a:cubicBezTo>
                    <a:pt x="509154" y="100445"/>
                    <a:pt x="797791" y="50800"/>
                    <a:pt x="893618" y="23091"/>
                  </a:cubicBezTo>
                  <a:cubicBezTo>
                    <a:pt x="989445" y="-4618"/>
                    <a:pt x="986559" y="-1155"/>
                    <a:pt x="983673" y="230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8" name="テキスト ボックス 5">
            <a:extLst>
              <a:ext uri="{FF2B5EF4-FFF2-40B4-BE49-F238E27FC236}">
                <a16:creationId xmlns:a16="http://schemas.microsoft.com/office/drawing/2014/main" id="{8AB78B10-8CFA-4771-896B-C994D08FDF50}"/>
              </a:ext>
            </a:extLst>
          </p:cNvPr>
          <p:cNvSpPr txBox="1"/>
          <p:nvPr/>
        </p:nvSpPr>
        <p:spPr>
          <a:xfrm>
            <a:off x="2324388" y="165909"/>
            <a:ext cx="364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Photon-photon interactions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722A-EAFB-43E1-B465-4A9E4EDD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r>
              <a:rPr kumimoji="1" lang="en-US" altLang="ja-JP" i="1" dirty="0"/>
              <a:t>Back-up slides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48548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26EAD88-E27E-49D7-B568-DEB714C87BB4}"/>
              </a:ext>
            </a:extLst>
          </p:cNvPr>
          <p:cNvSpPr/>
          <p:nvPr/>
        </p:nvSpPr>
        <p:spPr bwMode="auto">
          <a:xfrm>
            <a:off x="4644009" y="836712"/>
            <a:ext cx="4392488" cy="2583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E52E93-538B-4C90-974A-232458FB9112}"/>
              </a:ext>
            </a:extLst>
          </p:cNvPr>
          <p:cNvGrpSpPr/>
          <p:nvPr/>
        </p:nvGrpSpPr>
        <p:grpSpPr>
          <a:xfrm>
            <a:off x="2984495" y="1233324"/>
            <a:ext cx="882626" cy="1052303"/>
            <a:chOff x="1250630" y="2046116"/>
            <a:chExt cx="1976412" cy="2329334"/>
          </a:xfrm>
        </p:grpSpPr>
        <p:sp>
          <p:nvSpPr>
            <p:cNvPr id="25" name="円/楕円 46 1">
              <a:extLst>
                <a:ext uri="{FF2B5EF4-FFF2-40B4-BE49-F238E27FC236}">
                  <a16:creationId xmlns:a16="http://schemas.microsoft.com/office/drawing/2014/main" id="{7BA5C950-3209-4AA2-91E1-A8BA10FD47F6}"/>
                </a:ext>
              </a:extLst>
            </p:cNvPr>
            <p:cNvSpPr/>
            <p:nvPr/>
          </p:nvSpPr>
          <p:spPr>
            <a:xfrm>
              <a:off x="1250630" y="2046116"/>
              <a:ext cx="1976412" cy="1527502"/>
            </a:xfrm>
            <a:prstGeom prst="ellipse">
              <a:avLst/>
            </a:prstGeom>
            <a:solidFill>
              <a:srgbClr val="00B0F0"/>
            </a:solidFill>
            <a:effectLst>
              <a:outerShdw blurRad="381000" dist="114300" dir="1800000" sx="68000" sy="68000" rotWithShape="0">
                <a:srgbClr val="000000">
                  <a:alpha val="50000"/>
                </a:srgbClr>
              </a:outerShdw>
            </a:effectLst>
            <a:scene3d>
              <a:camera prst="isometricOffAxis2Top"/>
              <a:lightRig rig="threePt" dir="t"/>
            </a:scene3d>
            <a:sp3d extrusionH="57150" prstMaterial="softEdge">
              <a:bevelT w="635000" h="635000"/>
              <a:bevelB w="635000" h="635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350" dirty="0"/>
                <a:t>Z</a:t>
              </a:r>
              <a:endParaRPr lang="ja-JP" altLang="en-US" sz="135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ACF5FC-5283-4CDE-86FC-5D63749F523B}"/>
                </a:ext>
              </a:extLst>
            </p:cNvPr>
            <p:cNvSpPr txBox="1"/>
            <p:nvPr/>
          </p:nvSpPr>
          <p:spPr>
            <a:xfrm>
              <a:off x="1656573" y="3557911"/>
              <a:ext cx="661190" cy="81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Z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9">
            <a:extLst>
              <a:ext uri="{FF2B5EF4-FFF2-40B4-BE49-F238E27FC236}">
                <a16:creationId xmlns:a16="http://schemas.microsoft.com/office/drawing/2014/main" id="{785F9BEB-75EB-4242-A40C-F79F603B1337}"/>
              </a:ext>
            </a:extLst>
          </p:cNvPr>
          <p:cNvGrpSpPr/>
          <p:nvPr/>
        </p:nvGrpSpPr>
        <p:grpSpPr>
          <a:xfrm>
            <a:off x="1120664" y="1019492"/>
            <a:ext cx="2072580" cy="1782090"/>
            <a:chOff x="2154935" y="1917830"/>
            <a:chExt cx="4829703" cy="4177451"/>
          </a:xfrm>
        </p:grpSpPr>
        <p:sp>
          <p:nvSpPr>
            <p:cNvPr id="14" name="右矢印 11">
              <a:extLst>
                <a:ext uri="{FF2B5EF4-FFF2-40B4-BE49-F238E27FC236}">
                  <a16:creationId xmlns:a16="http://schemas.microsoft.com/office/drawing/2014/main" id="{61FF0F84-D382-4AA4-A296-7B8A6D722ED2}"/>
                </a:ext>
              </a:extLst>
            </p:cNvPr>
            <p:cNvSpPr/>
            <p:nvPr/>
          </p:nvSpPr>
          <p:spPr bwMode="auto">
            <a:xfrm>
              <a:off x="2226943" y="4142710"/>
              <a:ext cx="2166344" cy="43841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 dirty="0">
                <a:solidFill>
                  <a:srgbClr val="00B050"/>
                </a:solidFill>
              </a:endParaRPr>
            </a:p>
          </p:txBody>
        </p:sp>
        <p:sp>
          <p:nvSpPr>
            <p:cNvPr id="15" name="右矢印 12">
              <a:extLst>
                <a:ext uri="{FF2B5EF4-FFF2-40B4-BE49-F238E27FC236}">
                  <a16:creationId xmlns:a16="http://schemas.microsoft.com/office/drawing/2014/main" id="{2FDC6D04-8E83-4015-B3BE-50CC18623743}"/>
                </a:ext>
              </a:extLst>
            </p:cNvPr>
            <p:cNvSpPr/>
            <p:nvPr/>
          </p:nvSpPr>
          <p:spPr bwMode="auto">
            <a:xfrm flipH="1" flipV="1">
              <a:off x="4819229" y="4210952"/>
              <a:ext cx="2165409" cy="587983"/>
            </a:xfrm>
            <a:prstGeom prst="rightArrow">
              <a:avLst/>
            </a:prstGeom>
            <a:solidFill>
              <a:srgbClr val="00B0F0"/>
            </a:solidFill>
            <a:ln cmpd="sng">
              <a:solidFill>
                <a:schemeClr val="bg1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 dirty="0">
                <a:solidFill>
                  <a:srgbClr val="00B050"/>
                </a:solidFill>
              </a:endParaRPr>
            </a:p>
          </p:txBody>
        </p:sp>
        <p:grpSp>
          <p:nvGrpSpPr>
            <p:cNvPr id="16" name="グループ化 13">
              <a:extLst>
                <a:ext uri="{FF2B5EF4-FFF2-40B4-BE49-F238E27FC236}">
                  <a16:creationId xmlns:a16="http://schemas.microsoft.com/office/drawing/2014/main" id="{B42B9AB7-0399-47A0-A5F4-227500402B8C}"/>
                </a:ext>
              </a:extLst>
            </p:cNvPr>
            <p:cNvGrpSpPr/>
            <p:nvPr/>
          </p:nvGrpSpPr>
          <p:grpSpPr>
            <a:xfrm>
              <a:off x="2154935" y="2420887"/>
              <a:ext cx="3470496" cy="3249137"/>
              <a:chOff x="2889035" y="1375408"/>
              <a:chExt cx="2364950" cy="2629656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2" name="円弧 19">
                <a:extLst>
                  <a:ext uri="{FF2B5EF4-FFF2-40B4-BE49-F238E27FC236}">
                    <a16:creationId xmlns:a16="http://schemas.microsoft.com/office/drawing/2014/main" id="{0D7F4AFF-864B-4DCB-B49A-EE1B0F4033CF}"/>
                  </a:ext>
                </a:extLst>
              </p:cNvPr>
              <p:cNvSpPr/>
              <p:nvPr/>
            </p:nvSpPr>
            <p:spPr>
              <a:xfrm flipH="1">
                <a:off x="2889035" y="1375408"/>
                <a:ext cx="2364950" cy="2629656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3" name="円弧 20">
                <a:extLst>
                  <a:ext uri="{FF2B5EF4-FFF2-40B4-BE49-F238E27FC236}">
                    <a16:creationId xmlns:a16="http://schemas.microsoft.com/office/drawing/2014/main" id="{8E8A99B1-4C56-4F06-9D2F-B45D57CE9DDB}"/>
                  </a:ext>
                </a:extLst>
              </p:cNvPr>
              <p:cNvSpPr/>
              <p:nvPr/>
            </p:nvSpPr>
            <p:spPr>
              <a:xfrm flipH="1">
                <a:off x="3413959" y="1502894"/>
                <a:ext cx="1204146" cy="2294255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4" name="円弧 21">
                <a:extLst>
                  <a:ext uri="{FF2B5EF4-FFF2-40B4-BE49-F238E27FC236}">
                    <a16:creationId xmlns:a16="http://schemas.microsoft.com/office/drawing/2014/main" id="{485B87DF-9054-4776-83FC-EB4289F04FDF}"/>
                  </a:ext>
                </a:extLst>
              </p:cNvPr>
              <p:cNvSpPr/>
              <p:nvPr/>
            </p:nvSpPr>
            <p:spPr>
              <a:xfrm flipH="1">
                <a:off x="3651382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17" name="グループ化 14">
              <a:extLst>
                <a:ext uri="{FF2B5EF4-FFF2-40B4-BE49-F238E27FC236}">
                  <a16:creationId xmlns:a16="http://schemas.microsoft.com/office/drawing/2014/main" id="{115005D2-909A-4EA3-94BE-B8846D7CA495}"/>
                </a:ext>
              </a:extLst>
            </p:cNvPr>
            <p:cNvGrpSpPr/>
            <p:nvPr/>
          </p:nvGrpSpPr>
          <p:grpSpPr>
            <a:xfrm>
              <a:off x="4499579" y="3356991"/>
              <a:ext cx="1831820" cy="2738290"/>
              <a:chOff x="4514565" y="2078563"/>
              <a:chExt cx="1514369" cy="2232248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9" name="円弧 16">
                <a:extLst>
                  <a:ext uri="{FF2B5EF4-FFF2-40B4-BE49-F238E27FC236}">
                    <a16:creationId xmlns:a16="http://schemas.microsoft.com/office/drawing/2014/main" id="{C2532505-6A3B-45F3-B24C-ECFF48BD5A8A}"/>
                  </a:ext>
                </a:extLst>
              </p:cNvPr>
              <p:cNvSpPr/>
              <p:nvPr/>
            </p:nvSpPr>
            <p:spPr>
              <a:xfrm>
                <a:off x="4514565" y="2078563"/>
                <a:ext cx="1514369" cy="2232248"/>
              </a:xfrm>
              <a:prstGeom prst="arc">
                <a:avLst>
                  <a:gd name="adj1" fmla="val 11959789"/>
                  <a:gd name="adj2" fmla="val 877646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0" name="円弧 17">
                <a:extLst>
                  <a:ext uri="{FF2B5EF4-FFF2-40B4-BE49-F238E27FC236}">
                    <a16:creationId xmlns:a16="http://schemas.microsoft.com/office/drawing/2014/main" id="{71826438-B854-4911-8075-8758268CB87A}"/>
                  </a:ext>
                </a:extLst>
              </p:cNvPr>
              <p:cNvSpPr/>
              <p:nvPr/>
            </p:nvSpPr>
            <p:spPr>
              <a:xfrm>
                <a:off x="4713512" y="2324491"/>
                <a:ext cx="1137333" cy="1842304"/>
              </a:xfrm>
              <a:prstGeom prst="arc">
                <a:avLst>
                  <a:gd name="adj1" fmla="val 11955876"/>
                  <a:gd name="adj2" fmla="val 8640163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1" name="円弧 18">
                <a:extLst>
                  <a:ext uri="{FF2B5EF4-FFF2-40B4-BE49-F238E27FC236}">
                    <a16:creationId xmlns:a16="http://schemas.microsoft.com/office/drawing/2014/main" id="{1C06D725-0720-4CEA-B456-7D324260958D}"/>
                  </a:ext>
                </a:extLst>
              </p:cNvPr>
              <p:cNvSpPr/>
              <p:nvPr/>
            </p:nvSpPr>
            <p:spPr>
              <a:xfrm>
                <a:off x="4865911" y="2582619"/>
                <a:ext cx="833111" cy="1349511"/>
              </a:xfrm>
              <a:prstGeom prst="arc">
                <a:avLst>
                  <a:gd name="adj1" fmla="val 12286575"/>
                  <a:gd name="adj2" fmla="val 831608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8" name="テキスト ボックス 15">
              <a:extLst>
                <a:ext uri="{FF2B5EF4-FFF2-40B4-BE49-F238E27FC236}">
                  <a16:creationId xmlns:a16="http://schemas.microsoft.com/office/drawing/2014/main" id="{D880E114-5909-4769-A1C5-69FC356A79DC}"/>
                </a:ext>
              </a:extLst>
            </p:cNvPr>
            <p:cNvSpPr txBox="1"/>
            <p:nvPr/>
          </p:nvSpPr>
          <p:spPr>
            <a:xfrm>
              <a:off x="4162993" y="1917830"/>
              <a:ext cx="1110176" cy="1677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50" b="1" dirty="0">
                  <a:solidFill>
                    <a:srgbClr val="00B050"/>
                  </a:solidFill>
                </a:rPr>
                <a:t>B</a:t>
              </a:r>
              <a:endParaRPr lang="ja-JP" altLang="en-US" sz="405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C5910A-8BF8-49E8-A0AF-167FFF1D118E}"/>
              </a:ext>
            </a:extLst>
          </p:cNvPr>
          <p:cNvGrpSpPr/>
          <p:nvPr/>
        </p:nvGrpSpPr>
        <p:grpSpPr>
          <a:xfrm>
            <a:off x="688977" y="1487153"/>
            <a:ext cx="882626" cy="1052303"/>
            <a:chOff x="1250630" y="2046116"/>
            <a:chExt cx="1976412" cy="2329334"/>
          </a:xfrm>
        </p:grpSpPr>
        <p:sp>
          <p:nvSpPr>
            <p:cNvPr id="12" name="円/楕円 46 2">
              <a:extLst>
                <a:ext uri="{FF2B5EF4-FFF2-40B4-BE49-F238E27FC236}">
                  <a16:creationId xmlns:a16="http://schemas.microsoft.com/office/drawing/2014/main" id="{7A38E09B-7206-4FF0-92CD-71F39F16D030}"/>
                </a:ext>
              </a:extLst>
            </p:cNvPr>
            <p:cNvSpPr/>
            <p:nvPr/>
          </p:nvSpPr>
          <p:spPr>
            <a:xfrm>
              <a:off x="1250630" y="2046116"/>
              <a:ext cx="1976412" cy="1527502"/>
            </a:xfrm>
            <a:prstGeom prst="ellipse">
              <a:avLst/>
            </a:prstGeom>
            <a:solidFill>
              <a:srgbClr val="00B0F0"/>
            </a:solidFill>
            <a:effectLst>
              <a:outerShdw blurRad="381000" dist="114300" dir="1800000" sx="68000" sy="68000" rotWithShape="0">
                <a:srgbClr val="000000">
                  <a:alpha val="50000"/>
                </a:srgbClr>
              </a:outerShdw>
            </a:effectLst>
            <a:scene3d>
              <a:camera prst="isometricOffAxis2Top"/>
              <a:lightRig rig="threePt" dir="t"/>
            </a:scene3d>
            <a:sp3d extrusionH="57150" prstMaterial="softEdge">
              <a:bevelT w="635000" h="635000"/>
              <a:bevelB w="635000" h="635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350" dirty="0"/>
                <a:t>Z</a:t>
              </a:r>
              <a:endParaRPr lang="ja-JP" altLang="en-US" sz="13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3D4F14-6B1F-49D3-A589-8A1FCE212993}"/>
                </a:ext>
              </a:extLst>
            </p:cNvPr>
            <p:cNvSpPr txBox="1"/>
            <p:nvPr/>
          </p:nvSpPr>
          <p:spPr>
            <a:xfrm>
              <a:off x="1656573" y="3557911"/>
              <a:ext cx="661190" cy="81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Z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テキスト ボックス 5">
            <a:extLst>
              <a:ext uri="{FF2B5EF4-FFF2-40B4-BE49-F238E27FC236}">
                <a16:creationId xmlns:a16="http://schemas.microsoft.com/office/drawing/2014/main" id="{A021D062-B6C3-4EFD-9C86-D056760CFA57}"/>
              </a:ext>
            </a:extLst>
          </p:cNvPr>
          <p:cNvSpPr txBox="1"/>
          <p:nvPr/>
        </p:nvSpPr>
        <p:spPr>
          <a:xfrm>
            <a:off x="389433" y="171637"/>
            <a:ext cx="824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Strong magnetic fields induced by relativistic heavy-ion collisions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38" name="Picture 4 2">
            <a:extLst>
              <a:ext uri="{FF2B5EF4-FFF2-40B4-BE49-F238E27FC236}">
                <a16:creationId xmlns:a16="http://schemas.microsoft.com/office/drawing/2014/main" id="{5C1971DD-2255-4112-8DED-875952AC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7" y="3881376"/>
            <a:ext cx="7037130" cy="23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5863FA-04B5-40E6-900B-8ED7F542B94D}"/>
              </a:ext>
            </a:extLst>
          </p:cNvPr>
          <p:cNvCxnSpPr/>
          <p:nvPr/>
        </p:nvCxnSpPr>
        <p:spPr>
          <a:xfrm flipH="1">
            <a:off x="1994909" y="4716051"/>
            <a:ext cx="1008634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D1AA3C-CBE2-4AB4-927F-DFDD7F2F53C6}"/>
              </a:ext>
            </a:extLst>
          </p:cNvPr>
          <p:cNvCxnSpPr/>
          <p:nvPr/>
        </p:nvCxnSpPr>
        <p:spPr>
          <a:xfrm flipH="1">
            <a:off x="1995431" y="4644043"/>
            <a:ext cx="1008634" cy="0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3BF3ED4-4E86-44D4-A91F-5BADA1E92524}"/>
              </a:ext>
            </a:extLst>
          </p:cNvPr>
          <p:cNvSpPr txBox="1"/>
          <p:nvPr/>
        </p:nvSpPr>
        <p:spPr>
          <a:xfrm>
            <a:off x="935613" y="4471462"/>
            <a:ext cx="111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00B050"/>
                </a:solidFill>
              </a:rPr>
              <a:t>Free streaming</a:t>
            </a:r>
          </a:p>
          <a:p>
            <a:pPr algn="r"/>
            <a:r>
              <a:rPr lang="en-US" altLang="ja-JP" sz="1200" dirty="0">
                <a:solidFill>
                  <a:srgbClr val="0070C0"/>
                </a:solidFill>
              </a:rPr>
              <a:t>HIJING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40B65F-547F-44DE-9ACE-32DDFF56610B}"/>
              </a:ext>
            </a:extLst>
          </p:cNvPr>
          <p:cNvGrpSpPr/>
          <p:nvPr/>
        </p:nvGrpSpPr>
        <p:grpSpPr>
          <a:xfrm>
            <a:off x="644720" y="5894324"/>
            <a:ext cx="661611" cy="541318"/>
            <a:chOff x="-2268760" y="2276872"/>
            <a:chExt cx="792088" cy="6480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BEFFADE-7FCC-414E-A95C-8F7A2AD33B5A}"/>
                </a:ext>
              </a:extLst>
            </p:cNvPr>
            <p:cNvSpPr/>
            <p:nvPr/>
          </p:nvSpPr>
          <p:spPr bwMode="auto">
            <a:xfrm>
              <a:off x="-2268760" y="2276872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70B477-7C84-482B-B356-7C2A32E2E0D4}"/>
                </a:ext>
              </a:extLst>
            </p:cNvPr>
            <p:cNvSpPr/>
            <p:nvPr/>
          </p:nvSpPr>
          <p:spPr bwMode="auto">
            <a:xfrm>
              <a:off x="-2124744" y="2276872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D04252-A746-4965-9AB2-126D7192D329}"/>
              </a:ext>
            </a:extLst>
          </p:cNvPr>
          <p:cNvSpPr txBox="1"/>
          <p:nvPr/>
        </p:nvSpPr>
        <p:spPr>
          <a:xfrm>
            <a:off x="395536" y="6360867"/>
            <a:ext cx="1080155" cy="308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Central coll.</a:t>
            </a:r>
            <a:endParaRPr kumimoji="1" lang="ja-JP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8C1F34-7B05-4B7F-8296-9F6711724395}"/>
              </a:ext>
            </a:extLst>
          </p:cNvPr>
          <p:cNvSpPr txBox="1"/>
          <p:nvPr/>
        </p:nvSpPr>
        <p:spPr>
          <a:xfrm>
            <a:off x="3388984" y="6360867"/>
            <a:ext cx="1319077" cy="308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Peripheral coll.</a:t>
            </a:r>
            <a:endParaRPr kumimoji="1" lang="ja-JP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FE6AA4-EE23-4AD3-81AA-D71A6BFBBE04}"/>
              </a:ext>
            </a:extLst>
          </p:cNvPr>
          <p:cNvGrpSpPr/>
          <p:nvPr/>
        </p:nvGrpSpPr>
        <p:grpSpPr>
          <a:xfrm>
            <a:off x="4355976" y="3926137"/>
            <a:ext cx="4119482" cy="2455191"/>
            <a:chOff x="4866253" y="3414028"/>
            <a:chExt cx="4119482" cy="245519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835091-BC5F-46F8-B548-1774F8DC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253" y="3414028"/>
              <a:ext cx="3962253" cy="2455191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3829CCE-C065-44A9-8835-E78806EAAB4A}"/>
                </a:ext>
              </a:extLst>
            </p:cNvPr>
            <p:cNvSpPr/>
            <p:nvPr/>
          </p:nvSpPr>
          <p:spPr bwMode="auto">
            <a:xfrm>
              <a:off x="7761599" y="4440703"/>
              <a:ext cx="1224136" cy="86409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2FAB2EF1-1CBC-4BAE-B0A0-EB484E4C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56" y="950508"/>
            <a:ext cx="4220555" cy="18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8F5AB37-DF7A-40F1-8C49-16FD568C0F25}"/>
              </a:ext>
            </a:extLst>
          </p:cNvPr>
          <p:cNvSpPr/>
          <p:nvPr/>
        </p:nvSpPr>
        <p:spPr>
          <a:xfrm>
            <a:off x="4716016" y="2797604"/>
            <a:ext cx="4270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Static Coulomb field </a:t>
            </a:r>
          </a:p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          Boost    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ja-JP" altLang="en-US" dirty="0"/>
              <a:t>Lienard</a:t>
            </a:r>
            <a:r>
              <a:rPr lang="en-US" altLang="ja-JP" dirty="0"/>
              <a:t>-W</a:t>
            </a:r>
            <a:r>
              <a:rPr lang="ja-JP" altLang="en-US" dirty="0"/>
              <a:t>iechert potential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90F967-235C-43D1-956B-180A690276C3}"/>
              </a:ext>
            </a:extLst>
          </p:cNvPr>
          <p:cNvGrpSpPr/>
          <p:nvPr/>
        </p:nvGrpSpPr>
        <p:grpSpPr>
          <a:xfrm>
            <a:off x="3598032" y="5907188"/>
            <a:ext cx="972280" cy="549690"/>
            <a:chOff x="-2273185" y="3429000"/>
            <a:chExt cx="1164025" cy="65809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8452C9-739E-4A01-BD68-2F8E13F150CB}"/>
                </a:ext>
              </a:extLst>
            </p:cNvPr>
            <p:cNvSpPr/>
            <p:nvPr/>
          </p:nvSpPr>
          <p:spPr bwMode="auto">
            <a:xfrm>
              <a:off x="-2273185" y="3429000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3BF45D-6C39-4EA4-A9ED-DAB6124EF36C}"/>
                </a:ext>
              </a:extLst>
            </p:cNvPr>
            <p:cNvSpPr/>
            <p:nvPr/>
          </p:nvSpPr>
          <p:spPr bwMode="auto">
            <a:xfrm>
              <a:off x="-1757232" y="3439023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29" name="正方形/長方形 6">
            <a:extLst>
              <a:ext uri="{FF2B5EF4-FFF2-40B4-BE49-F238E27FC236}">
                <a16:creationId xmlns:a16="http://schemas.microsoft.com/office/drawing/2014/main" id="{0287BA76-00DF-4EBF-82CC-B725701496AE}"/>
              </a:ext>
            </a:extLst>
          </p:cNvPr>
          <p:cNvSpPr/>
          <p:nvPr/>
        </p:nvSpPr>
        <p:spPr>
          <a:xfrm>
            <a:off x="5116314" y="6360877"/>
            <a:ext cx="4270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Deng &amp; Huang; KH &amp; Huang [</a:t>
            </a:r>
            <a:r>
              <a:rPr lang="en-US" altLang="ja-JP" sz="1600" dirty="0">
                <a:hlinkClick r:id="rId5"/>
              </a:rPr>
              <a:t>1609.00747</a:t>
            </a:r>
            <a:r>
              <a:rPr lang="en-US" altLang="ja-JP" sz="1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]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8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2F4234-FCF2-4405-A719-BC3A182141D8}"/>
              </a:ext>
            </a:extLst>
          </p:cNvPr>
          <p:cNvSpPr/>
          <p:nvPr/>
        </p:nvSpPr>
        <p:spPr bwMode="auto">
          <a:xfrm>
            <a:off x="154610" y="260956"/>
            <a:ext cx="8881886" cy="4092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A321A-AC63-4F15-95E5-1B1F85172293}"/>
              </a:ext>
            </a:extLst>
          </p:cNvPr>
          <p:cNvSpPr txBox="1"/>
          <p:nvPr/>
        </p:nvSpPr>
        <p:spPr>
          <a:xfrm>
            <a:off x="819171" y="632882"/>
            <a:ext cx="94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dirty="0">
                <a:solidFill>
                  <a:srgbClr val="00B050"/>
                </a:solidFill>
              </a:rPr>
              <a:t>B(t)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9DCBBAF9-64B9-486E-B3F2-2720C6CFACFA}"/>
              </a:ext>
            </a:extLst>
          </p:cNvPr>
          <p:cNvGrpSpPr/>
          <p:nvPr/>
        </p:nvGrpSpPr>
        <p:grpSpPr>
          <a:xfrm>
            <a:off x="489753" y="1412776"/>
            <a:ext cx="1368152" cy="2232248"/>
            <a:chOff x="1128653" y="2132856"/>
            <a:chExt cx="1368152" cy="22322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7DB4631-1DB8-4B27-A6F6-CBB70CA2B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65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6BD6423-7403-4828-A845-E7CD4E400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228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79BD5C2-9AFE-4BEF-8F06-DF1AF574B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591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6B027C-2BA8-4710-8C74-A3059FE3C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4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4FE9936-936E-48BD-9301-DA08A5386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317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3F058D-613B-4AB8-9A62-802ECC970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805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5" name="Oval 4124">
              <a:extLst>
                <a:ext uri="{FF2B5EF4-FFF2-40B4-BE49-F238E27FC236}">
                  <a16:creationId xmlns:a16="http://schemas.microsoft.com/office/drawing/2014/main" id="{5F2BC368-4C4B-48F3-A008-12144D5412FF}"/>
                </a:ext>
              </a:extLst>
            </p:cNvPr>
            <p:cNvSpPr/>
            <p:nvPr/>
          </p:nvSpPr>
          <p:spPr>
            <a:xfrm>
              <a:off x="1344677" y="2276872"/>
              <a:ext cx="1022503" cy="201622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68000"/>
                  </a:srgbClr>
                </a:gs>
                <a:gs pos="100000">
                  <a:srgbClr val="FFFF00">
                    <a:alpha val="8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27" name="TextBox 4126">
            <a:extLst>
              <a:ext uri="{FF2B5EF4-FFF2-40B4-BE49-F238E27FC236}">
                <a16:creationId xmlns:a16="http://schemas.microsoft.com/office/drawing/2014/main" id="{A4C9FBD9-F647-496F-AE16-CE2D77270730}"/>
              </a:ext>
            </a:extLst>
          </p:cNvPr>
          <p:cNvSpPr txBox="1"/>
          <p:nvPr/>
        </p:nvSpPr>
        <p:spPr>
          <a:xfrm>
            <a:off x="2607565" y="2781236"/>
            <a:ext cx="262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000" dirty="0">
                <a:solidFill>
                  <a:srgbClr val="00B0F0"/>
                </a:solidFill>
                <a:sym typeface="Wingdings" panose="05000000000000000000" pitchFamily="2" charset="2"/>
              </a:rPr>
              <a:t> Induced J sustains B.</a:t>
            </a:r>
          </a:p>
        </p:txBody>
      </p:sp>
      <p:sp>
        <p:nvSpPr>
          <p:cNvPr id="4128" name="TextBox 4127">
            <a:extLst>
              <a:ext uri="{FF2B5EF4-FFF2-40B4-BE49-F238E27FC236}">
                <a16:creationId xmlns:a16="http://schemas.microsoft.com/office/drawing/2014/main" id="{263784BF-98CB-4F7E-A77A-640096354776}"/>
              </a:ext>
            </a:extLst>
          </p:cNvPr>
          <p:cNvSpPr txBox="1"/>
          <p:nvPr/>
        </p:nvSpPr>
        <p:spPr>
          <a:xfrm>
            <a:off x="201721" y="274301"/>
            <a:ext cx="45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B0F0"/>
                </a:solidFill>
              </a:rPr>
              <a:t>Lifetime of the B-field after the collisions</a:t>
            </a:r>
            <a:r>
              <a:rPr kumimoji="1" lang="en-US" altLang="ja-JP" sz="2000" dirty="0">
                <a:solidFill>
                  <a:srgbClr val="00B0F0"/>
                </a:solidFill>
              </a:rPr>
              <a:t> 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D7B0D9-E13B-45CA-8229-D76D1358E18A}"/>
              </a:ext>
            </a:extLst>
          </p:cNvPr>
          <p:cNvSpPr txBox="1"/>
          <p:nvPr/>
        </p:nvSpPr>
        <p:spPr>
          <a:xfrm>
            <a:off x="2642367" y="1589038"/>
            <a:ext cx="320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B050"/>
                </a:solidFill>
              </a:rPr>
              <a:t>Time dependent B induces E.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130" name="TextBox 4129">
            <a:extLst>
              <a:ext uri="{FF2B5EF4-FFF2-40B4-BE49-F238E27FC236}">
                <a16:creationId xmlns:a16="http://schemas.microsoft.com/office/drawing/2014/main" id="{ED830AA1-6042-4722-B132-33489A208D94}"/>
              </a:ext>
            </a:extLst>
          </p:cNvPr>
          <p:cNvSpPr txBox="1"/>
          <p:nvPr/>
        </p:nvSpPr>
        <p:spPr>
          <a:xfrm>
            <a:off x="1953900" y="626952"/>
            <a:ext cx="473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 longer lifetime due to the Lenz’s law?       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grpSp>
        <p:nvGrpSpPr>
          <p:cNvPr id="4134" name="Group 4133">
            <a:extLst>
              <a:ext uri="{FF2B5EF4-FFF2-40B4-BE49-F238E27FC236}">
                <a16:creationId xmlns:a16="http://schemas.microsoft.com/office/drawing/2014/main" id="{CADB5AD6-75B5-4FBA-B9AE-C3993B7D23AF}"/>
              </a:ext>
            </a:extLst>
          </p:cNvPr>
          <p:cNvGrpSpPr/>
          <p:nvPr/>
        </p:nvGrpSpPr>
        <p:grpSpPr>
          <a:xfrm>
            <a:off x="159293" y="1648967"/>
            <a:ext cx="6048672" cy="1708025"/>
            <a:chOff x="395536" y="2369047"/>
            <a:chExt cx="6048672" cy="1708025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2A4CAE1-A2F8-43F5-81B8-ADBD7932040B}"/>
                </a:ext>
              </a:extLst>
            </p:cNvPr>
            <p:cNvSpPr/>
            <p:nvPr/>
          </p:nvSpPr>
          <p:spPr>
            <a:xfrm>
              <a:off x="395536" y="2708920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2E77626-8B00-4B64-BADE-8387CA48F30F}"/>
                </a:ext>
              </a:extLst>
            </p:cNvPr>
            <p:cNvSpPr/>
            <p:nvPr/>
          </p:nvSpPr>
          <p:spPr>
            <a:xfrm>
              <a:off x="437968" y="3212976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D9E7259-20CD-46FE-B76B-8D941954AEE7}"/>
                </a:ext>
              </a:extLst>
            </p:cNvPr>
            <p:cNvSpPr/>
            <p:nvPr/>
          </p:nvSpPr>
          <p:spPr>
            <a:xfrm>
              <a:off x="437964" y="3717032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6" name="TextBox 4125">
              <a:extLst>
                <a:ext uri="{FF2B5EF4-FFF2-40B4-BE49-F238E27FC236}">
                  <a16:creationId xmlns:a16="http://schemas.microsoft.com/office/drawing/2014/main" id="{E6EF8E33-2818-4CA1-A807-DAF250A48A4D}"/>
                </a:ext>
              </a:extLst>
            </p:cNvPr>
            <p:cNvSpPr txBox="1"/>
            <p:nvPr/>
          </p:nvSpPr>
          <p:spPr>
            <a:xfrm>
              <a:off x="2861689" y="2925252"/>
              <a:ext cx="3582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>
                  <a:solidFill>
                    <a:srgbClr val="FFC000"/>
                  </a:solidFill>
                </a:rPr>
                <a:t>E </a:t>
              </a:r>
              <a:r>
                <a:rPr lang="en-US" altLang="ja-JP" sz="2000" dirty="0">
                  <a:solidFill>
                    <a:srgbClr val="FFC000"/>
                  </a:solidFill>
                  <a:sym typeface="Wingdings" panose="05000000000000000000" pitchFamily="2" charset="2"/>
                </a:rPr>
                <a:t>induces</a:t>
              </a:r>
              <a:r>
                <a:rPr kumimoji="1" lang="en-US" altLang="ja-JP" sz="2000" dirty="0">
                  <a:solidFill>
                    <a:srgbClr val="FFC000"/>
                  </a:solidFill>
                  <a:sym typeface="Wingdings" panose="05000000000000000000" pitchFamily="2" charset="2"/>
                </a:rPr>
                <a:t> J if QGP is conducting. </a:t>
              </a:r>
            </a:p>
          </p:txBody>
        </p:sp>
        <p:sp>
          <p:nvSpPr>
            <p:cNvPr id="4133" name="Rectangle 4132">
              <a:extLst>
                <a:ext uri="{FF2B5EF4-FFF2-40B4-BE49-F238E27FC236}">
                  <a16:creationId xmlns:a16="http://schemas.microsoft.com/office/drawing/2014/main" id="{E0EEEA1A-F092-44CA-A1B1-72F4877A84C1}"/>
                </a:ext>
              </a:extLst>
            </p:cNvPr>
            <p:cNvSpPr/>
            <p:nvPr/>
          </p:nvSpPr>
          <p:spPr>
            <a:xfrm>
              <a:off x="2409066" y="2369047"/>
              <a:ext cx="4347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>
                  <a:solidFill>
                    <a:srgbClr val="FFC000"/>
                  </a:solidFill>
                </a:rPr>
                <a:t>E</a:t>
              </a:r>
              <a:endParaRPr lang="ja-JP" alt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261872-75DF-4291-BDCB-D258B136B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6" y="1151063"/>
            <a:ext cx="2756523" cy="2349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C4E821-6150-4326-9823-9BF7F2B192A6}"/>
              </a:ext>
            </a:extLst>
          </p:cNvPr>
          <p:cNvSpPr/>
          <p:nvPr/>
        </p:nvSpPr>
        <p:spPr>
          <a:xfrm>
            <a:off x="303309" y="3657218"/>
            <a:ext cx="612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Important to know the conductivity of QGP in magnetic fields.     </a:t>
            </a:r>
            <a:r>
              <a:rPr lang="en-US" altLang="ja-JP" dirty="0">
                <a:solidFill>
                  <a:srgbClr val="00B050"/>
                </a:solidFill>
              </a:rPr>
              <a:t>KH &amp; Satow; KH, Li, Satow, Yee; Fukushima &amp; Hidaka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136CD-79DE-4252-9BD8-7C44300354EB}"/>
              </a:ext>
            </a:extLst>
          </p:cNvPr>
          <p:cNvSpPr txBox="1"/>
          <p:nvPr/>
        </p:nvSpPr>
        <p:spPr>
          <a:xfrm>
            <a:off x="6804248" y="3573016"/>
            <a:ext cx="198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McLerran &amp; </a:t>
            </a:r>
            <a:r>
              <a:rPr kumimoji="1" lang="en-US" altLang="ja-JP" dirty="0" err="1">
                <a:solidFill>
                  <a:srgbClr val="00B050"/>
                </a:solidFill>
              </a:rPr>
              <a:t>Skokov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50D6BA-B538-4ABE-B401-44DA77EF3B85}"/>
              </a:ext>
            </a:extLst>
          </p:cNvPr>
          <p:cNvSpPr txBox="1"/>
          <p:nvPr/>
        </p:nvSpPr>
        <p:spPr>
          <a:xfrm>
            <a:off x="5076056" y="1043752"/>
            <a:ext cx="83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 err="1">
                <a:solidFill>
                  <a:srgbClr val="00B050"/>
                </a:solidFill>
              </a:rPr>
              <a:t>Tuchin</a:t>
            </a:r>
            <a:endParaRPr lang="ja-JP" alt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CA1E78-348F-48EB-A22F-348852805B09}"/>
              </a:ext>
            </a:extLst>
          </p:cNvPr>
          <p:cNvGrpSpPr/>
          <p:nvPr/>
        </p:nvGrpSpPr>
        <p:grpSpPr>
          <a:xfrm>
            <a:off x="131057" y="4595242"/>
            <a:ext cx="8881886" cy="2074118"/>
            <a:chOff x="260442" y="4957717"/>
            <a:chExt cx="8881886" cy="207411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8A574D-6063-44FB-94F9-1C6ED6AD1B2D}"/>
                </a:ext>
              </a:extLst>
            </p:cNvPr>
            <p:cNvSpPr/>
            <p:nvPr/>
          </p:nvSpPr>
          <p:spPr bwMode="auto">
            <a:xfrm>
              <a:off x="267129" y="4957717"/>
              <a:ext cx="8875199" cy="20741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C2C2095-35F7-4E1E-B66F-AB242CADB5D3}"/>
                </a:ext>
              </a:extLst>
            </p:cNvPr>
            <p:cNvGrpSpPr/>
            <p:nvPr/>
          </p:nvGrpSpPr>
          <p:grpSpPr>
            <a:xfrm>
              <a:off x="260442" y="4957717"/>
              <a:ext cx="8616429" cy="2011402"/>
              <a:chOff x="158154" y="4091186"/>
              <a:chExt cx="8616429" cy="2011402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F2699A1-E7F8-423A-855A-7B123AA2BD14}"/>
                  </a:ext>
                </a:extLst>
              </p:cNvPr>
              <p:cNvGrpSpPr/>
              <p:nvPr/>
            </p:nvGrpSpPr>
            <p:grpSpPr>
              <a:xfrm>
                <a:off x="6992978" y="4651358"/>
                <a:ext cx="1781605" cy="1320379"/>
                <a:chOff x="6992978" y="4618259"/>
                <a:chExt cx="1781605" cy="1320379"/>
              </a:xfrm>
            </p:grpSpPr>
            <p:pic>
              <p:nvPicPr>
                <p:cNvPr id="68" name="Picture 67" descr="A picture containing table&#10;&#10;Description automatically generated">
                  <a:extLst>
                    <a:ext uri="{FF2B5EF4-FFF2-40B4-BE49-F238E27FC236}">
                      <a16:creationId xmlns:a16="http://schemas.microsoft.com/office/drawing/2014/main" id="{A21BF5FD-5ABA-4F78-B792-DCBBE77A3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2978" y="4618259"/>
                  <a:ext cx="1781605" cy="1187738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6A0AC307-377E-4ED1-AD35-7CC5DFFEBE8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7403" y="5648228"/>
                  <a:ext cx="1470687" cy="290410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11773E4-56CF-42E9-AB86-A6307A69C86A}"/>
                  </a:ext>
                </a:extLst>
              </p:cNvPr>
              <p:cNvGrpSpPr/>
              <p:nvPr/>
            </p:nvGrpSpPr>
            <p:grpSpPr>
              <a:xfrm>
                <a:off x="4936605" y="4646397"/>
                <a:ext cx="1651619" cy="1335982"/>
                <a:chOff x="4611838" y="4613298"/>
                <a:chExt cx="1651619" cy="1335982"/>
              </a:xfrm>
            </p:grpSpPr>
            <p:pic>
              <p:nvPicPr>
                <p:cNvPr id="65" name="Picture 64" descr="A close up of an object&#10;&#10;Description automatically generated">
                  <a:extLst>
                    <a:ext uri="{FF2B5EF4-FFF2-40B4-BE49-F238E27FC236}">
                      <a16:creationId xmlns:a16="http://schemas.microsoft.com/office/drawing/2014/main" id="{979A970F-0D2C-480B-A764-0C4F4D9CA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1838" y="4613298"/>
                  <a:ext cx="1651619" cy="1214628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3A461AA2-D5BF-4638-B2D0-47C5464ECE5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7330" y="5662713"/>
                  <a:ext cx="1320633" cy="286567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6307D0-2EC8-4B65-A702-E26E80AF898C}"/>
                  </a:ext>
                </a:extLst>
              </p:cNvPr>
              <p:cNvSpPr txBox="1"/>
              <p:nvPr/>
            </p:nvSpPr>
            <p:spPr>
              <a:xfrm>
                <a:off x="229445" y="4091186"/>
                <a:ext cx="66128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00B0F0"/>
                    </a:solidFill>
                  </a:rPr>
                  <a:t>I</a:t>
                </a:r>
                <a:r>
                  <a:rPr kumimoji="1" lang="en-US" altLang="ja-JP" sz="2000" dirty="0">
                    <a:solidFill>
                      <a:srgbClr val="00B0F0"/>
                    </a:solidFill>
                  </a:rPr>
                  <a:t>sobaric collisions </a:t>
                </a:r>
                <a:r>
                  <a:rPr kumimoji="1" lang="en-US" altLang="ja-JP" sz="2000" dirty="0"/>
                  <a:t>will help us to understand the backgrounds </a:t>
                </a:r>
              </a:p>
              <a:p>
                <a:r>
                  <a:rPr kumimoji="1" lang="en-US" altLang="ja-JP" sz="2000" dirty="0"/>
                  <a:t>and to extract </a:t>
                </a:r>
                <a:r>
                  <a:rPr lang="en-US" altLang="ja-JP" sz="2000" dirty="0"/>
                  <a:t>the magnetic-field effects. </a:t>
                </a:r>
                <a:endParaRPr kumimoji="1" lang="ja-JP" altLang="en-US" sz="2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70C0B0-C5CD-4666-9FE8-7E13DD9D26B6}"/>
                  </a:ext>
                </a:extLst>
              </p:cNvPr>
              <p:cNvSpPr txBox="1"/>
              <p:nvPr/>
            </p:nvSpPr>
            <p:spPr>
              <a:xfrm>
                <a:off x="158154" y="5733256"/>
                <a:ext cx="4815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B050"/>
                    </a:solidFill>
                  </a:rPr>
                  <a:t>Cf. Deng, Huang, Ma, Wang for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recent estimates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A2FB118-3958-4A8E-BF6A-9B6C3613624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6" y="5085184"/>
                <a:ext cx="3587353" cy="431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790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60718" y="818709"/>
            <a:ext cx="723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Analytic and numerical estimates of the strong B</a:t>
            </a:r>
          </a:p>
          <a:p>
            <a:r>
              <a:rPr kumimoji="1" lang="en-US" altLang="ja-JP" sz="2800" dirty="0">
                <a:solidFill>
                  <a:srgbClr val="0070C0"/>
                </a:solidFill>
              </a:rPr>
              <a:t>-- Impact parameter dependences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8B198C-A79E-44F3-AF14-E68752870A46}"/>
              </a:ext>
            </a:extLst>
          </p:cNvPr>
          <p:cNvGrpSpPr/>
          <p:nvPr/>
        </p:nvGrpSpPr>
        <p:grpSpPr>
          <a:xfrm>
            <a:off x="323528" y="2852936"/>
            <a:ext cx="8743009" cy="3168352"/>
            <a:chOff x="323528" y="3645024"/>
            <a:chExt cx="8743009" cy="31683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45024"/>
              <a:ext cx="8424936" cy="280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4360249" y="6453336"/>
              <a:ext cx="47062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W.-T. Deng &amp; X.-G. Huang,   KH and X.-G. Huang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1243F9-5792-46DF-AEB3-FE7DC991F23F}"/>
                </a:ext>
              </a:extLst>
            </p:cNvPr>
            <p:cNvSpPr txBox="1"/>
            <p:nvPr/>
          </p:nvSpPr>
          <p:spPr>
            <a:xfrm>
              <a:off x="1819232" y="6444044"/>
              <a:ext cx="2161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t</a:t>
              </a:r>
              <a:r>
                <a:rPr kumimoji="1" lang="en-US" altLang="ja-JP" dirty="0"/>
                <a:t> = 0 (at the collision)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530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2549"/>
            <a:ext cx="8036768" cy="26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36904" cy="26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03848" y="44624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Time dependences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488956" y="3548493"/>
            <a:ext cx="393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Collision-energy dependences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045178" y="5176288"/>
            <a:ext cx="2269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</a:rPr>
              <a:t>V. </a:t>
            </a:r>
            <a:r>
              <a:rPr lang="en-US" altLang="ja-JP" sz="1600" dirty="0" err="1">
                <a:solidFill>
                  <a:srgbClr val="00B050"/>
                </a:solidFill>
              </a:rPr>
              <a:t>Voronyuk</a:t>
            </a:r>
            <a:r>
              <a:rPr lang="en-US" altLang="ja-JP" sz="1600" dirty="0">
                <a:solidFill>
                  <a:srgbClr val="00B050"/>
                </a:solidFill>
              </a:rPr>
              <a:t>, et al. (2011)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2DB47-B68E-4380-B049-B6C291A793E9}"/>
              </a:ext>
            </a:extLst>
          </p:cNvPr>
          <p:cNvSpPr/>
          <p:nvPr/>
        </p:nvSpPr>
        <p:spPr>
          <a:xfrm>
            <a:off x="6532449" y="311451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KH and X.-G. Huang</a:t>
            </a:r>
            <a:endParaRPr lang="ja-JP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FA679-9705-4FFF-B7A9-B518DEAAEA1F}"/>
              </a:ext>
            </a:extLst>
          </p:cNvPr>
          <p:cNvSpPr/>
          <p:nvPr/>
        </p:nvSpPr>
        <p:spPr>
          <a:xfrm>
            <a:off x="111130" y="638132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KH and X.-G. Huang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027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F603A8B-5570-4C53-9464-F8446A89792D}"/>
              </a:ext>
            </a:extLst>
          </p:cNvPr>
          <p:cNvSpPr/>
          <p:nvPr/>
        </p:nvSpPr>
        <p:spPr bwMode="auto">
          <a:xfrm>
            <a:off x="181058" y="636319"/>
            <a:ext cx="5532938" cy="1720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2E0410-0CDB-4D2C-B835-F2487139B5C4}"/>
              </a:ext>
            </a:extLst>
          </p:cNvPr>
          <p:cNvSpPr/>
          <p:nvPr/>
        </p:nvSpPr>
        <p:spPr bwMode="auto">
          <a:xfrm>
            <a:off x="198023" y="2420888"/>
            <a:ext cx="5532939" cy="337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C111A-E655-4BA3-BC59-1708CD1D8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781" y="4648476"/>
            <a:ext cx="3185196" cy="211389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0256895-173B-4801-A31F-3F0C6D5386A3}"/>
              </a:ext>
            </a:extLst>
          </p:cNvPr>
          <p:cNvGrpSpPr/>
          <p:nvPr/>
        </p:nvGrpSpPr>
        <p:grpSpPr>
          <a:xfrm>
            <a:off x="5958663" y="625870"/>
            <a:ext cx="2938381" cy="2952756"/>
            <a:chOff x="323528" y="677049"/>
            <a:chExt cx="3240360" cy="3256212"/>
          </a:xfrm>
        </p:grpSpPr>
        <p:cxnSp>
          <p:nvCxnSpPr>
            <p:cNvPr id="9" name="直線コネクタ 178">
              <a:extLst>
                <a:ext uri="{FF2B5EF4-FFF2-40B4-BE49-F238E27FC236}">
                  <a16:creationId xmlns:a16="http://schemas.microsoft.com/office/drawing/2014/main" id="{91CCE8FF-EF5B-4D50-8BA8-41F5EF0CC46A}"/>
                </a:ext>
              </a:extLst>
            </p:cNvPr>
            <p:cNvCxnSpPr/>
            <p:nvPr/>
          </p:nvCxnSpPr>
          <p:spPr>
            <a:xfrm>
              <a:off x="323528" y="1601692"/>
              <a:ext cx="91697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179">
              <a:extLst>
                <a:ext uri="{FF2B5EF4-FFF2-40B4-BE49-F238E27FC236}">
                  <a16:creationId xmlns:a16="http://schemas.microsoft.com/office/drawing/2014/main" id="{B9C2C5EA-5921-4666-8F9D-925596782D89}"/>
                </a:ext>
              </a:extLst>
            </p:cNvPr>
            <p:cNvCxnSpPr/>
            <p:nvPr/>
          </p:nvCxnSpPr>
          <p:spPr>
            <a:xfrm>
              <a:off x="323528" y="2249764"/>
              <a:ext cx="91697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80">
              <a:extLst>
                <a:ext uri="{FF2B5EF4-FFF2-40B4-BE49-F238E27FC236}">
                  <a16:creationId xmlns:a16="http://schemas.microsoft.com/office/drawing/2014/main" id="{0665B0AD-47CB-4419-B6E2-65D77675FC62}"/>
                </a:ext>
              </a:extLst>
            </p:cNvPr>
            <p:cNvCxnSpPr/>
            <p:nvPr/>
          </p:nvCxnSpPr>
          <p:spPr>
            <a:xfrm>
              <a:off x="323528" y="2883842"/>
              <a:ext cx="91697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81">
              <a:extLst>
                <a:ext uri="{FF2B5EF4-FFF2-40B4-BE49-F238E27FC236}">
                  <a16:creationId xmlns:a16="http://schemas.microsoft.com/office/drawing/2014/main" id="{F9B0284C-2FBC-4050-9C0A-C11681D1156C}"/>
                </a:ext>
              </a:extLst>
            </p:cNvPr>
            <p:cNvGrpSpPr/>
            <p:nvPr/>
          </p:nvGrpSpPr>
          <p:grpSpPr>
            <a:xfrm>
              <a:off x="1265766" y="1313660"/>
              <a:ext cx="914491" cy="580856"/>
              <a:chOff x="4885292" y="1268760"/>
              <a:chExt cx="914491" cy="580856"/>
            </a:xfrm>
          </p:grpSpPr>
          <p:cxnSp>
            <p:nvCxnSpPr>
              <p:cNvPr id="13" name="直線矢印コネクタ 182">
                <a:extLst>
                  <a:ext uri="{FF2B5EF4-FFF2-40B4-BE49-F238E27FC236}">
                    <a16:creationId xmlns:a16="http://schemas.microsoft.com/office/drawing/2014/main" id="{DDC29EF8-A601-4B7D-9916-BE6896E1C0B2}"/>
                  </a:ext>
                </a:extLst>
              </p:cNvPr>
              <p:cNvCxnSpPr/>
              <p:nvPr/>
            </p:nvCxnSpPr>
            <p:spPr>
              <a:xfrm>
                <a:off x="4920643" y="1556792"/>
                <a:ext cx="879140" cy="29282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83">
                <a:extLst>
                  <a:ext uri="{FF2B5EF4-FFF2-40B4-BE49-F238E27FC236}">
                    <a16:creationId xmlns:a16="http://schemas.microsoft.com/office/drawing/2014/main" id="{7348D67B-1F83-46F1-BF98-ECFB6607375B}"/>
                  </a:ext>
                </a:extLst>
              </p:cNvPr>
              <p:cNvCxnSpPr/>
              <p:nvPr/>
            </p:nvCxnSpPr>
            <p:spPr>
              <a:xfrm flipV="1">
                <a:off x="4885292" y="1268760"/>
                <a:ext cx="914491" cy="2880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線矢印コネクタ 184">
              <a:extLst>
                <a:ext uri="{FF2B5EF4-FFF2-40B4-BE49-F238E27FC236}">
                  <a16:creationId xmlns:a16="http://schemas.microsoft.com/office/drawing/2014/main" id="{448578FC-833D-4940-9FEE-C1EA4057A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528" y="836712"/>
              <a:ext cx="0" cy="24443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85">
              <a:extLst>
                <a:ext uri="{FF2B5EF4-FFF2-40B4-BE49-F238E27FC236}">
                  <a16:creationId xmlns:a16="http://schemas.microsoft.com/office/drawing/2014/main" id="{C2AFA6C3-1023-4B17-ACA3-65D43F45DC4F}"/>
                </a:ext>
              </a:extLst>
            </p:cNvPr>
            <p:cNvCxnSpPr>
              <a:cxnSpLocks/>
            </p:cNvCxnSpPr>
            <p:nvPr/>
          </p:nvCxnSpPr>
          <p:spPr>
            <a:xfrm>
              <a:off x="323528" y="3257876"/>
              <a:ext cx="324036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86">
              <a:extLst>
                <a:ext uri="{FF2B5EF4-FFF2-40B4-BE49-F238E27FC236}">
                  <a16:creationId xmlns:a16="http://schemas.microsoft.com/office/drawing/2014/main" id="{D50FDEBE-3E9E-4E34-875B-D6D66B38327F}"/>
                </a:ext>
              </a:extLst>
            </p:cNvPr>
            <p:cNvGrpSpPr/>
            <p:nvPr/>
          </p:nvGrpSpPr>
          <p:grpSpPr>
            <a:xfrm>
              <a:off x="1262119" y="1956940"/>
              <a:ext cx="914491" cy="580856"/>
              <a:chOff x="4885292" y="1268760"/>
              <a:chExt cx="914491" cy="580856"/>
            </a:xfrm>
          </p:grpSpPr>
          <p:cxnSp>
            <p:nvCxnSpPr>
              <p:cNvPr id="18" name="直線矢印コネクタ 187">
                <a:extLst>
                  <a:ext uri="{FF2B5EF4-FFF2-40B4-BE49-F238E27FC236}">
                    <a16:creationId xmlns:a16="http://schemas.microsoft.com/office/drawing/2014/main" id="{862B7F16-A6C1-451F-A543-9715ABD02E96}"/>
                  </a:ext>
                </a:extLst>
              </p:cNvPr>
              <p:cNvCxnSpPr/>
              <p:nvPr/>
            </p:nvCxnSpPr>
            <p:spPr>
              <a:xfrm>
                <a:off x="4920643" y="1556792"/>
                <a:ext cx="879140" cy="29282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8">
                <a:extLst>
                  <a:ext uri="{FF2B5EF4-FFF2-40B4-BE49-F238E27FC236}">
                    <a16:creationId xmlns:a16="http://schemas.microsoft.com/office/drawing/2014/main" id="{91DBBC12-6C06-491F-A3F0-19BC38A70690}"/>
                  </a:ext>
                </a:extLst>
              </p:cNvPr>
              <p:cNvCxnSpPr/>
              <p:nvPr/>
            </p:nvCxnSpPr>
            <p:spPr>
              <a:xfrm flipV="1">
                <a:off x="4885292" y="1268760"/>
                <a:ext cx="914491" cy="2880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189">
              <a:extLst>
                <a:ext uri="{FF2B5EF4-FFF2-40B4-BE49-F238E27FC236}">
                  <a16:creationId xmlns:a16="http://schemas.microsoft.com/office/drawing/2014/main" id="{FCF1D003-C6A9-48E0-92B5-218FF157D5F5}"/>
                </a:ext>
              </a:extLst>
            </p:cNvPr>
            <p:cNvGrpSpPr/>
            <p:nvPr/>
          </p:nvGrpSpPr>
          <p:grpSpPr>
            <a:xfrm>
              <a:off x="1262119" y="2609804"/>
              <a:ext cx="914491" cy="580856"/>
              <a:chOff x="4885292" y="1268760"/>
              <a:chExt cx="914491" cy="580856"/>
            </a:xfrm>
          </p:grpSpPr>
          <p:cxnSp>
            <p:nvCxnSpPr>
              <p:cNvPr id="21" name="直線矢印コネクタ 190">
                <a:extLst>
                  <a:ext uri="{FF2B5EF4-FFF2-40B4-BE49-F238E27FC236}">
                    <a16:creationId xmlns:a16="http://schemas.microsoft.com/office/drawing/2014/main" id="{504F51C1-19B7-4F26-AF24-0A05993ED143}"/>
                  </a:ext>
                </a:extLst>
              </p:cNvPr>
              <p:cNvCxnSpPr/>
              <p:nvPr/>
            </p:nvCxnSpPr>
            <p:spPr>
              <a:xfrm>
                <a:off x="4920643" y="1556792"/>
                <a:ext cx="879140" cy="29282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191">
                <a:extLst>
                  <a:ext uri="{FF2B5EF4-FFF2-40B4-BE49-F238E27FC236}">
                    <a16:creationId xmlns:a16="http://schemas.microsoft.com/office/drawing/2014/main" id="{86C8989E-9B0C-4A0D-940B-7FEB3362C49A}"/>
                  </a:ext>
                </a:extLst>
              </p:cNvPr>
              <p:cNvCxnSpPr/>
              <p:nvPr/>
            </p:nvCxnSpPr>
            <p:spPr>
              <a:xfrm flipV="1">
                <a:off x="4885292" y="1268760"/>
                <a:ext cx="914491" cy="2880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コネクタ 211">
              <a:extLst>
                <a:ext uri="{FF2B5EF4-FFF2-40B4-BE49-F238E27FC236}">
                  <a16:creationId xmlns:a16="http://schemas.microsoft.com/office/drawing/2014/main" id="{38625124-B19F-4F57-950D-9BE51FF19BB9}"/>
                </a:ext>
              </a:extLst>
            </p:cNvPr>
            <p:cNvCxnSpPr/>
            <p:nvPr/>
          </p:nvCxnSpPr>
          <p:spPr>
            <a:xfrm>
              <a:off x="2248618" y="1313660"/>
              <a:ext cx="88245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12">
              <a:extLst>
                <a:ext uri="{FF2B5EF4-FFF2-40B4-BE49-F238E27FC236}">
                  <a16:creationId xmlns:a16="http://schemas.microsoft.com/office/drawing/2014/main" id="{BBA9CA47-7AB4-4D14-9DC8-C0FEFE94DA5C}"/>
                </a:ext>
              </a:extLst>
            </p:cNvPr>
            <p:cNvCxnSpPr/>
            <p:nvPr/>
          </p:nvCxnSpPr>
          <p:spPr>
            <a:xfrm>
              <a:off x="2248618" y="1961732"/>
              <a:ext cx="88245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13">
              <a:extLst>
                <a:ext uri="{FF2B5EF4-FFF2-40B4-BE49-F238E27FC236}">
                  <a16:creationId xmlns:a16="http://schemas.microsoft.com/office/drawing/2014/main" id="{0902A80A-2FCB-4F2D-956E-4B81DB537A0C}"/>
                </a:ext>
              </a:extLst>
            </p:cNvPr>
            <p:cNvCxnSpPr/>
            <p:nvPr/>
          </p:nvCxnSpPr>
          <p:spPr>
            <a:xfrm>
              <a:off x="2248618" y="2595810"/>
              <a:ext cx="88245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14">
              <a:extLst>
                <a:ext uri="{FF2B5EF4-FFF2-40B4-BE49-F238E27FC236}">
                  <a16:creationId xmlns:a16="http://schemas.microsoft.com/office/drawing/2014/main" id="{60CC4F44-DE24-4025-ACAC-CEE0E914F98B}"/>
                </a:ext>
              </a:extLst>
            </p:cNvPr>
            <p:cNvCxnSpPr/>
            <p:nvPr/>
          </p:nvCxnSpPr>
          <p:spPr>
            <a:xfrm>
              <a:off x="2248618" y="3257876"/>
              <a:ext cx="88245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15">
              <a:extLst>
                <a:ext uri="{FF2B5EF4-FFF2-40B4-BE49-F238E27FC236}">
                  <a16:creationId xmlns:a16="http://schemas.microsoft.com/office/drawing/2014/main" id="{70BF30F9-0545-4E87-BBAE-9B613AD32901}"/>
                </a:ext>
              </a:extLst>
            </p:cNvPr>
            <p:cNvCxnSpPr/>
            <p:nvPr/>
          </p:nvCxnSpPr>
          <p:spPr>
            <a:xfrm flipV="1">
              <a:off x="2536650" y="2396176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16">
              <a:extLst>
                <a:ext uri="{FF2B5EF4-FFF2-40B4-BE49-F238E27FC236}">
                  <a16:creationId xmlns:a16="http://schemas.microsoft.com/office/drawing/2014/main" id="{3385E04E-5311-4C98-8641-341E1B117600}"/>
                </a:ext>
              </a:extLst>
            </p:cNvPr>
            <p:cNvCxnSpPr/>
            <p:nvPr/>
          </p:nvCxnSpPr>
          <p:spPr>
            <a:xfrm flipV="1">
              <a:off x="2896690" y="2396176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17">
              <a:extLst>
                <a:ext uri="{FF2B5EF4-FFF2-40B4-BE49-F238E27FC236}">
                  <a16:creationId xmlns:a16="http://schemas.microsoft.com/office/drawing/2014/main" id="{4B4EFD3C-0610-489D-BB17-9170DACBF7DC}"/>
                </a:ext>
              </a:extLst>
            </p:cNvPr>
            <p:cNvCxnSpPr/>
            <p:nvPr/>
          </p:nvCxnSpPr>
          <p:spPr>
            <a:xfrm flipV="1">
              <a:off x="2536650" y="3044248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18">
              <a:extLst>
                <a:ext uri="{FF2B5EF4-FFF2-40B4-BE49-F238E27FC236}">
                  <a16:creationId xmlns:a16="http://schemas.microsoft.com/office/drawing/2014/main" id="{F65D9DFB-2987-4356-A41C-CA389DA8F201}"/>
                </a:ext>
              </a:extLst>
            </p:cNvPr>
            <p:cNvCxnSpPr/>
            <p:nvPr/>
          </p:nvCxnSpPr>
          <p:spPr>
            <a:xfrm flipV="1">
              <a:off x="2536650" y="1745708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219">
              <a:extLst>
                <a:ext uri="{FF2B5EF4-FFF2-40B4-BE49-F238E27FC236}">
                  <a16:creationId xmlns:a16="http://schemas.microsoft.com/office/drawing/2014/main" id="{01039943-7C1C-4B26-9D2D-7EFCE016C9E1}"/>
                </a:ext>
              </a:extLst>
            </p:cNvPr>
            <p:cNvCxnSpPr/>
            <p:nvPr/>
          </p:nvCxnSpPr>
          <p:spPr>
            <a:xfrm flipV="1">
              <a:off x="2896690" y="1745708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220">
              <a:extLst>
                <a:ext uri="{FF2B5EF4-FFF2-40B4-BE49-F238E27FC236}">
                  <a16:creationId xmlns:a16="http://schemas.microsoft.com/office/drawing/2014/main" id="{E5916491-992C-42A7-B2FA-2AEC1BA9C676}"/>
                </a:ext>
              </a:extLst>
            </p:cNvPr>
            <p:cNvCxnSpPr/>
            <p:nvPr/>
          </p:nvCxnSpPr>
          <p:spPr>
            <a:xfrm flipV="1">
              <a:off x="2536650" y="1100032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221">
              <a:extLst>
                <a:ext uri="{FF2B5EF4-FFF2-40B4-BE49-F238E27FC236}">
                  <a16:creationId xmlns:a16="http://schemas.microsoft.com/office/drawing/2014/main" id="{949E4EDD-8878-4C4E-A9CC-876AAC9EC0E7}"/>
                </a:ext>
              </a:extLst>
            </p:cNvPr>
            <p:cNvCxnSpPr/>
            <p:nvPr/>
          </p:nvCxnSpPr>
          <p:spPr>
            <a:xfrm flipV="1">
              <a:off x="2896690" y="1100032"/>
              <a:ext cx="0" cy="42965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233" descr="\begin{document}&#10;Spin 0&#10;\end{document}">
              <a:extLst>
                <a:ext uri="{FF2B5EF4-FFF2-40B4-BE49-F238E27FC236}">
                  <a16:creationId xmlns:a16="http://schemas.microsoft.com/office/drawing/2014/main" id="{5411CAA2-4947-4784-BC82-366F5354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0" y="3615676"/>
              <a:ext cx="792088" cy="274924"/>
            </a:xfrm>
            <a:prstGeom prst="rect">
              <a:avLst/>
            </a:prstGeom>
          </p:spPr>
        </p:pic>
        <p:pic>
          <p:nvPicPr>
            <p:cNvPr id="35" name="図 235" descr="\begin{document}&#10;Spin $\frac{1}{2}$&#10;\end{document}">
              <a:extLst>
                <a:ext uri="{FF2B5EF4-FFF2-40B4-BE49-F238E27FC236}">
                  <a16:creationId xmlns:a16="http://schemas.microsoft.com/office/drawing/2014/main" id="{22CAA4E7-6F12-4DAD-9072-9C7EACF1BE50}"/>
                </a:ext>
              </a:extLst>
            </p:cNvPr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897" y="3573016"/>
              <a:ext cx="796817" cy="36024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0444954-C4C0-4048-ACD2-6778E90D719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97" y="677049"/>
              <a:ext cx="1296143" cy="2037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8A4D10-9848-44DD-AEAD-084B3D6E06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0" y="726672"/>
            <a:ext cx="3173080" cy="4572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EC7EBE-7862-4751-BFB5-6371B11833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0" y="1412776"/>
            <a:ext cx="2773728" cy="330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C4E564-F9A8-463A-A168-BE510526E0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98" y="1907575"/>
            <a:ext cx="2091619" cy="332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3FB6B1-86E0-49C3-A015-0292C37893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6" y="2996952"/>
            <a:ext cx="4491560" cy="38075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8128E90-DF44-4033-99BE-D4B4B37A7C6C}"/>
              </a:ext>
            </a:extLst>
          </p:cNvPr>
          <p:cNvSpPr txBox="1"/>
          <p:nvPr/>
        </p:nvSpPr>
        <p:spPr>
          <a:xfrm>
            <a:off x="375422" y="2420888"/>
            <a:ext cx="429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B0F0"/>
                </a:solidFill>
              </a:rPr>
              <a:t>Ritus</a:t>
            </a:r>
            <a:r>
              <a:rPr kumimoji="1" lang="en-US" altLang="ja-JP" sz="2400" dirty="0">
                <a:solidFill>
                  <a:srgbClr val="00B0F0"/>
                </a:solidFill>
              </a:rPr>
              <a:t> basis: </a:t>
            </a:r>
            <a:r>
              <a:rPr kumimoji="1" lang="en-US" altLang="ja-JP" sz="2400" dirty="0" err="1">
                <a:solidFill>
                  <a:srgbClr val="00B0F0"/>
                </a:solidFill>
              </a:rPr>
              <a:t>Eigenspinor</a:t>
            </a:r>
            <a:r>
              <a:rPr kumimoji="1" lang="en-US" altLang="ja-JP" sz="2400" dirty="0">
                <a:solidFill>
                  <a:srgbClr val="00B0F0"/>
                </a:solidFill>
              </a:rPr>
              <a:t> in B-field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D892D30-7AAB-48E0-8E61-B169393A19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7" y="3573016"/>
            <a:ext cx="4549271" cy="49307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475C369-28D3-448B-8D34-80ECEA6F2F39}"/>
              </a:ext>
            </a:extLst>
          </p:cNvPr>
          <p:cNvSpPr txBox="1"/>
          <p:nvPr/>
        </p:nvSpPr>
        <p:spPr>
          <a:xfrm>
            <a:off x="215742" y="5870890"/>
            <a:ext cx="6228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Price</a:t>
            </a:r>
            <a:r>
              <a:rPr kumimoji="1" lang="en-US" altLang="ja-JP" dirty="0"/>
              <a:t>: Convolution of the wave functions at the vertex gets complicated. Fermion wave functions are not orthogonal to photon wave function. </a:t>
            </a:r>
            <a:r>
              <a:rPr lang="en-US" altLang="ja-JP" dirty="0"/>
              <a:t>(Photon wave function is a plane wave.) </a:t>
            </a:r>
            <a:endParaRPr kumimoji="1" lang="ja-JP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06E48F-CC0C-4E97-ABE6-B4E21577F12D}"/>
              </a:ext>
            </a:extLst>
          </p:cNvPr>
          <p:cNvSpPr txBox="1"/>
          <p:nvPr/>
        </p:nvSpPr>
        <p:spPr>
          <a:xfrm>
            <a:off x="5940152" y="362982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Spin up and down states are degenerated except for n = 0.</a:t>
            </a:r>
            <a:endParaRPr kumimoji="1" lang="ja-JP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50E778-310A-435D-A2A7-1F40E5107175}"/>
              </a:ext>
            </a:extLst>
          </p:cNvPr>
          <p:cNvSpPr txBox="1"/>
          <p:nvPr/>
        </p:nvSpPr>
        <p:spPr>
          <a:xfrm>
            <a:off x="541206" y="44624"/>
            <a:ext cx="4995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Canonical quantization in B-field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2E2D-D9F9-45A3-9367-2AC8293D1F36}"/>
              </a:ext>
            </a:extLst>
          </p:cNvPr>
          <p:cNvSpPr txBox="1"/>
          <p:nvPr/>
        </p:nvSpPr>
        <p:spPr>
          <a:xfrm>
            <a:off x="467544" y="4221088"/>
            <a:ext cx="4674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Mode expansion can be performed in this basis.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Fermion propagator gets simplified.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EBA0FAD-F1B4-49A1-BF33-B06A557551E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912129"/>
            <a:ext cx="3194324" cy="5726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AA9B0E7-B1E5-45C4-9592-1A4546ACB5B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3" y="5496948"/>
            <a:ext cx="2122778" cy="23639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31E1AE0-AFAD-4722-B905-FD72A7FF7B79}"/>
              </a:ext>
            </a:extLst>
          </p:cNvPr>
          <p:cNvSpPr txBox="1"/>
          <p:nvPr/>
        </p:nvSpPr>
        <p:spPr>
          <a:xfrm>
            <a:off x="5689182" y="147817"/>
            <a:ext cx="334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See a review part in [</a:t>
            </a:r>
            <a:r>
              <a:rPr lang="en-US" altLang="ja-JP" dirty="0">
                <a:solidFill>
                  <a:srgbClr val="00B050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2010.13492</a:t>
            </a:r>
            <a:r>
              <a:rPr lang="en-US" altLang="ja-JP" dirty="0">
                <a:solidFill>
                  <a:srgbClr val="00B050"/>
                </a:solidFill>
              </a:rPr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956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53ABA-A001-4A9C-BF04-12CEA675EB8D}"/>
              </a:ext>
            </a:extLst>
          </p:cNvPr>
          <p:cNvGrpSpPr/>
          <p:nvPr/>
        </p:nvGrpSpPr>
        <p:grpSpPr>
          <a:xfrm>
            <a:off x="395536" y="4167479"/>
            <a:ext cx="3659000" cy="2573889"/>
            <a:chOff x="395536" y="4167479"/>
            <a:chExt cx="3659000" cy="257388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FB01477-4FE0-4840-9A34-13D83737D20D}"/>
                </a:ext>
              </a:extLst>
            </p:cNvPr>
            <p:cNvGrpSpPr/>
            <p:nvPr/>
          </p:nvGrpSpPr>
          <p:grpSpPr>
            <a:xfrm>
              <a:off x="703026" y="4675006"/>
              <a:ext cx="3162329" cy="1648873"/>
              <a:chOff x="420076" y="389385"/>
              <a:chExt cx="3162329" cy="164887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8594ECB-409B-4F0C-B6C0-1815DCF6EA5F}"/>
                  </a:ext>
                </a:extLst>
              </p:cNvPr>
              <p:cNvSpPr/>
              <p:nvPr/>
            </p:nvSpPr>
            <p:spPr>
              <a:xfrm rot="16200000">
                <a:off x="420076" y="1863041"/>
                <a:ext cx="175217" cy="175218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BEAFFB4-1D70-4FDB-A02D-229FC69AF9F4}"/>
                  </a:ext>
                </a:extLst>
              </p:cNvPr>
              <p:cNvSpPr/>
              <p:nvPr/>
            </p:nvSpPr>
            <p:spPr>
              <a:xfrm rot="16200000">
                <a:off x="443888" y="389385"/>
                <a:ext cx="177511" cy="177512"/>
              </a:xfrm>
              <a:prstGeom prst="ellipse">
                <a:avLst/>
              </a:prstGeom>
              <a:noFill/>
              <a:ln>
                <a:solidFill>
                  <a:srgbClr val="FF99CC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45940F7-19D1-420F-AD62-8D8EC93A3FA0}"/>
                  </a:ext>
                </a:extLst>
              </p:cNvPr>
              <p:cNvGrpSpPr/>
              <p:nvPr/>
            </p:nvGrpSpPr>
            <p:grpSpPr>
              <a:xfrm>
                <a:off x="784021" y="470149"/>
                <a:ext cx="1021800" cy="1421256"/>
                <a:chOff x="784021" y="470149"/>
                <a:chExt cx="1021800" cy="1421256"/>
              </a:xfrm>
            </p:grpSpPr>
            <p:pic>
              <p:nvPicPr>
                <p:cNvPr id="4" name="Picture 8 1">
                  <a:extLst>
                    <a:ext uri="{FF2B5EF4-FFF2-40B4-BE49-F238E27FC236}">
                      <a16:creationId xmlns:a16="http://schemas.microsoft.com/office/drawing/2014/main" id="{7299D665-7DEA-41AC-B9F9-E2A00B86BB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266" y="1156432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" name="直線矢印コネクタ 2 1">
                  <a:extLst>
                    <a:ext uri="{FF2B5EF4-FFF2-40B4-BE49-F238E27FC236}">
                      <a16:creationId xmlns:a16="http://schemas.microsoft.com/office/drawing/2014/main" id="{DAD68410-6A3A-45D2-A52B-EE7C3E9359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470149"/>
                  <a:ext cx="8139" cy="14212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7437144A-790C-4953-BA71-F33F44401C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2160" y="725692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519654F3-EC57-4FA4-A063-0C5131158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1600131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B3A7BF8-9E22-4F48-87E5-859811A66577}"/>
                  </a:ext>
                </a:extLst>
              </p:cNvPr>
              <p:cNvGrpSpPr/>
              <p:nvPr/>
            </p:nvGrpSpPr>
            <p:grpSpPr>
              <a:xfrm>
                <a:off x="2560605" y="493419"/>
                <a:ext cx="1021800" cy="1421256"/>
                <a:chOff x="784021" y="470149"/>
                <a:chExt cx="1021800" cy="1421256"/>
              </a:xfrm>
            </p:grpSpPr>
            <p:pic>
              <p:nvPicPr>
                <p:cNvPr id="79" name="Picture 8 2">
                  <a:extLst>
                    <a:ext uri="{FF2B5EF4-FFF2-40B4-BE49-F238E27FC236}">
                      <a16:creationId xmlns:a16="http://schemas.microsoft.com/office/drawing/2014/main" id="{23D5FFAD-B75C-4893-9D61-A07B453ABB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266" y="1156432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0" name="直線矢印コネクタ 2 2">
                  <a:extLst>
                    <a:ext uri="{FF2B5EF4-FFF2-40B4-BE49-F238E27FC236}">
                      <a16:creationId xmlns:a16="http://schemas.microsoft.com/office/drawing/2014/main" id="{9DE698D8-6303-48A3-8D85-F584329B3B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470149"/>
                  <a:ext cx="8139" cy="14212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55FBCBB9-FA6B-48A9-8754-9E839AAB3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2160" y="725692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9C2BB1AF-55FA-43A2-88D2-03B45F9CD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84021" y="1600131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C934705-5F94-4109-A079-5CEE829046AD}"/>
                </a:ext>
              </a:extLst>
            </p:cNvPr>
            <p:cNvSpPr txBox="1"/>
            <p:nvPr/>
          </p:nvSpPr>
          <p:spPr>
            <a:xfrm>
              <a:off x="395536" y="4167479"/>
              <a:ext cx="2613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Possible scatterings</a:t>
              </a:r>
              <a:endParaRPr kumimoji="1" lang="ja-JP" altLang="en-US" sz="24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9976DE3-8E84-4DF0-8908-0F72418DB0FE}"/>
                </a:ext>
              </a:extLst>
            </p:cNvPr>
            <p:cNvSpPr txBox="1"/>
            <p:nvPr/>
          </p:nvSpPr>
          <p:spPr>
            <a:xfrm>
              <a:off x="615950" y="6372036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(1)</a:t>
              </a:r>
              <a:r>
                <a:rPr kumimoji="1" lang="ja-JP" altLang="en-US" dirty="0"/>
                <a:t> </a:t>
              </a:r>
              <a:r>
                <a:rPr kumimoji="1" lang="en-US" altLang="ja-JP" dirty="0"/>
                <a:t>particles</a:t>
              </a:r>
              <a:endParaRPr kumimoji="1" lang="ja-JP" altLang="en-US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B4EBBBF-86D4-4F71-AAB8-B45B34FBB578}"/>
                </a:ext>
              </a:extLst>
            </p:cNvPr>
            <p:cNvSpPr txBox="1"/>
            <p:nvPr/>
          </p:nvSpPr>
          <p:spPr>
            <a:xfrm>
              <a:off x="2400429" y="6372036"/>
              <a:ext cx="16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(2)</a:t>
              </a:r>
              <a:r>
                <a:rPr kumimoji="1" lang="ja-JP" altLang="en-US" dirty="0"/>
                <a:t> </a:t>
              </a:r>
              <a:r>
                <a:rPr kumimoji="1" lang="en-US" altLang="ja-JP" dirty="0"/>
                <a:t>antiparticles</a:t>
              </a:r>
              <a:endParaRPr kumimoji="1" lang="ja-JP" altLang="en-US" dirty="0"/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01EFC5A-FA05-4C25-A0F4-0DCCC0E49FEA}"/>
              </a:ext>
            </a:extLst>
          </p:cNvPr>
          <p:cNvSpPr/>
          <p:nvPr/>
        </p:nvSpPr>
        <p:spPr>
          <a:xfrm>
            <a:off x="784483" y="63244"/>
            <a:ext cx="756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3200" dirty="0">
                <a:solidFill>
                  <a:srgbClr val="00B0F0"/>
                </a:solidFill>
              </a:rPr>
              <a:t>Possible 1-2 processes in </a:t>
            </a:r>
            <a:r>
              <a:rPr lang="en-US" altLang="ja-JP" sz="3200" dirty="0">
                <a:solidFill>
                  <a:srgbClr val="FF0000"/>
                </a:solidFill>
              </a:rPr>
              <a:t>the massless LLL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025CA-29A1-48C1-879D-15B5080E2120}"/>
              </a:ext>
            </a:extLst>
          </p:cNvPr>
          <p:cNvGrpSpPr/>
          <p:nvPr/>
        </p:nvGrpSpPr>
        <p:grpSpPr>
          <a:xfrm>
            <a:off x="4731766" y="641288"/>
            <a:ext cx="4412234" cy="6049158"/>
            <a:chOff x="4731766" y="641288"/>
            <a:chExt cx="4412234" cy="6049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638DB4-D4AC-4D27-A021-21E2BC16F638}"/>
                </a:ext>
              </a:extLst>
            </p:cNvPr>
            <p:cNvGrpSpPr/>
            <p:nvPr/>
          </p:nvGrpSpPr>
          <p:grpSpPr>
            <a:xfrm>
              <a:off x="5546403" y="4242174"/>
              <a:ext cx="2722094" cy="2448272"/>
              <a:chOff x="4730226" y="1484784"/>
              <a:chExt cx="2722094" cy="2448272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4C83412-F46D-4B8E-B2B9-DC3BE67399F6}"/>
                  </a:ext>
                </a:extLst>
              </p:cNvPr>
              <p:cNvGrpSpPr/>
              <p:nvPr/>
            </p:nvGrpSpPr>
            <p:grpSpPr>
              <a:xfrm>
                <a:off x="4730226" y="1484784"/>
                <a:ext cx="2722094" cy="2448272"/>
                <a:chOff x="4558316" y="1035937"/>
                <a:chExt cx="2722094" cy="2448272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C3E94914-E6E6-4A48-9F22-856951A229B2}"/>
                    </a:ext>
                  </a:extLst>
                </p:cNvPr>
                <p:cNvGrpSpPr/>
                <p:nvPr/>
              </p:nvGrpSpPr>
              <p:grpSpPr>
                <a:xfrm>
                  <a:off x="4558316" y="1035937"/>
                  <a:ext cx="2722094" cy="2448272"/>
                  <a:chOff x="4558316" y="1035937"/>
                  <a:chExt cx="2722094" cy="2448272"/>
                </a:xfrm>
              </p:grpSpPr>
              <p:pic>
                <p:nvPicPr>
                  <p:cNvPr id="13" name="図 37 1" descr="\begin{document}&#10;\begin{align*}&#10;p_z&#10;\end{align*}&#10;\end{document}">
                    <a:extLst>
                      <a:ext uri="{FF2B5EF4-FFF2-40B4-BE49-F238E27FC236}">
                        <a16:creationId xmlns:a16="http://schemas.microsoft.com/office/drawing/2014/main" id="{7C41A4B7-5908-4D17-85EB-E49254259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88249" y="2450227"/>
                    <a:ext cx="192161" cy="144903"/>
                  </a:xfrm>
                  <a:prstGeom prst="rect">
                    <a:avLst/>
                  </a:prstGeom>
                </p:spPr>
              </p:pic>
              <p:pic>
                <p:nvPicPr>
                  <p:cNvPr id="14" name="図 39 1" descr="\begin{document}&#10;\begin{align*}&#10;{\red R^{\uparrow}}&#10;\end{align*}&#10;\end{document}">
                    <a:extLst>
                      <a:ext uri="{FF2B5EF4-FFF2-40B4-BE49-F238E27FC236}">
                        <a16:creationId xmlns:a16="http://schemas.microsoft.com/office/drawing/2014/main" id="{4BBD0567-8439-456C-86D9-89FEAD724F2D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15050" y="1101423"/>
                    <a:ext cx="249277" cy="21284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2BD349B9-17B2-4356-9DF4-D4A6061441D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1563" y="1035937"/>
                    <a:ext cx="453991" cy="135083"/>
                  </a:xfrm>
                  <a:prstGeom prst="rect">
                    <a:avLst/>
                  </a:prstGeom>
                </p:spPr>
              </p:pic>
              <p:cxnSp>
                <p:nvCxnSpPr>
                  <p:cNvPr id="17" name="直線コネクタ 36 1">
                    <a:extLst>
                      <a:ext uri="{FF2B5EF4-FFF2-40B4-BE49-F238E27FC236}">
                        <a16:creationId xmlns:a16="http://schemas.microsoft.com/office/drawing/2014/main" id="{993475FB-7327-4B16-8696-03DC59B07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36357" y="1354444"/>
                    <a:ext cx="2066538" cy="203405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矢印コネクタ 34 1">
                    <a:extLst>
                      <a:ext uri="{FF2B5EF4-FFF2-40B4-BE49-F238E27FC236}">
                        <a16:creationId xmlns:a16="http://schemas.microsoft.com/office/drawing/2014/main" id="{B36B24AD-9F51-4FBD-A1AF-A2B75BC3FEAE}"/>
                      </a:ext>
                    </a:extLst>
                  </p:cNvPr>
                  <p:cNvCxnSpPr/>
                  <p:nvPr/>
                </p:nvCxnSpPr>
                <p:spPr>
                  <a:xfrm>
                    <a:off x="4558316" y="2313466"/>
                    <a:ext cx="271905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矢印コネクタ 35 1">
                    <a:extLst>
                      <a:ext uri="{FF2B5EF4-FFF2-40B4-BE49-F238E27FC236}">
                        <a16:creationId xmlns:a16="http://schemas.microsoft.com/office/drawing/2014/main" id="{FC1A6A82-2963-46E7-92A3-8F2E5E9B580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97923" y="1047986"/>
                    <a:ext cx="0" cy="243622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3901F02E-49DB-4674-AEC8-707087BB3785}"/>
                    </a:ext>
                  </a:extLst>
                </p:cNvPr>
                <p:cNvGrpSpPr/>
                <p:nvPr/>
              </p:nvGrpSpPr>
              <p:grpSpPr>
                <a:xfrm>
                  <a:off x="5810223" y="1602101"/>
                  <a:ext cx="917075" cy="611953"/>
                  <a:chOff x="5810223" y="1602101"/>
                  <a:chExt cx="917075" cy="611953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C92D31C3-4779-46CE-A99C-58FF6015B4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75966" y="1975794"/>
                    <a:ext cx="175217" cy="175218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F0578C3A-7EC7-428D-9128-F19A791C4F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88075" y="1602101"/>
                    <a:ext cx="177511" cy="177512"/>
                  </a:xfrm>
                  <a:prstGeom prst="ellipse">
                    <a:avLst/>
                  </a:prstGeom>
                  <a:noFill/>
                  <a:ln>
                    <a:solidFill>
                      <a:srgbClr val="FF99CC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0" name="Arc 49">
                    <a:extLst>
                      <a:ext uri="{FF2B5EF4-FFF2-40B4-BE49-F238E27FC236}">
                        <a16:creationId xmlns:a16="http://schemas.microsoft.com/office/drawing/2014/main" id="{31806384-A604-4E10-ADD9-D4157F98DFCD}"/>
                      </a:ext>
                    </a:extLst>
                  </p:cNvPr>
                  <p:cNvSpPr/>
                  <p:nvPr/>
                </p:nvSpPr>
                <p:spPr>
                  <a:xfrm rot="19089979">
                    <a:off x="5810223" y="1660097"/>
                    <a:ext cx="917075" cy="553957"/>
                  </a:xfrm>
                  <a:prstGeom prst="arc">
                    <a:avLst>
                      <a:gd name="adj1" fmla="val 13639175"/>
                      <a:gd name="adj2" fmla="val 19266982"/>
                    </a:avLst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9AE5B2FD-06BB-4BDD-AF06-75ABD3D1D2D0}"/>
                    </a:ext>
                  </a:extLst>
                </p:cNvPr>
                <p:cNvGrpSpPr/>
                <p:nvPr/>
              </p:nvGrpSpPr>
              <p:grpSpPr>
                <a:xfrm>
                  <a:off x="4739988" y="2657932"/>
                  <a:ext cx="917075" cy="611953"/>
                  <a:chOff x="5810223" y="1602101"/>
                  <a:chExt cx="917075" cy="611953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A9BA690C-F1FF-44F1-B11E-0B940F3BB7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75966" y="1975794"/>
                    <a:ext cx="175217" cy="175218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5D328221-6532-4921-AF90-A71AFBBAD9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88075" y="1602101"/>
                    <a:ext cx="177511" cy="177512"/>
                  </a:xfrm>
                  <a:prstGeom prst="ellipse">
                    <a:avLst/>
                  </a:prstGeom>
                  <a:noFill/>
                  <a:ln>
                    <a:solidFill>
                      <a:srgbClr val="FF99CC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18" name="Arc 117">
                    <a:extLst>
                      <a:ext uri="{FF2B5EF4-FFF2-40B4-BE49-F238E27FC236}">
                        <a16:creationId xmlns:a16="http://schemas.microsoft.com/office/drawing/2014/main" id="{4209800C-F6C1-4EC9-ADBD-06BF5A9FE569}"/>
                      </a:ext>
                    </a:extLst>
                  </p:cNvPr>
                  <p:cNvSpPr/>
                  <p:nvPr/>
                </p:nvSpPr>
                <p:spPr>
                  <a:xfrm rot="19089979">
                    <a:off x="5810223" y="1660097"/>
                    <a:ext cx="917075" cy="553957"/>
                  </a:xfrm>
                  <a:prstGeom prst="arc">
                    <a:avLst>
                      <a:gd name="adj1" fmla="val 13639175"/>
                      <a:gd name="adj2" fmla="val 19266982"/>
                    </a:avLst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A0F75B5-0769-434F-84BA-77DA811D4915}"/>
                  </a:ext>
                </a:extLst>
              </p:cNvPr>
              <p:cNvSpPr txBox="1"/>
              <p:nvPr/>
            </p:nvSpPr>
            <p:spPr>
              <a:xfrm>
                <a:off x="5936141" y="1740378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(1)</a:t>
                </a:r>
                <a:endParaRPr kumimoji="1" lang="ja-JP" alt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9B8B38E-2B26-4066-B34C-3D81D5F07AAD}"/>
                  </a:ext>
                </a:extLst>
              </p:cNvPr>
              <p:cNvSpPr txBox="1"/>
              <p:nvPr/>
            </p:nvSpPr>
            <p:spPr>
              <a:xfrm>
                <a:off x="4730673" y="2938031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(2)</a:t>
                </a:r>
                <a:endParaRPr kumimoji="1" lang="ja-JP" altLang="en-US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978F2B-146C-495E-9AEC-25B2E848E2B6}"/>
                </a:ext>
              </a:extLst>
            </p:cNvPr>
            <p:cNvSpPr txBox="1"/>
            <p:nvPr/>
          </p:nvSpPr>
          <p:spPr>
            <a:xfrm>
              <a:off x="4731766" y="641288"/>
              <a:ext cx="4412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7030A0"/>
                  </a:solidFill>
                </a:rPr>
                <a:t>Perturbative vertex does not mix the R and L.</a:t>
              </a:r>
              <a:endParaRPr kumimoji="1" lang="ja-JP" alt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BFACA1-0CF7-4F41-9265-BAB2BCD12ACA}"/>
                </a:ext>
              </a:extLst>
            </p:cNvPr>
            <p:cNvGrpSpPr/>
            <p:nvPr/>
          </p:nvGrpSpPr>
          <p:grpSpPr>
            <a:xfrm>
              <a:off x="5552340" y="1152240"/>
              <a:ext cx="2722094" cy="2448272"/>
              <a:chOff x="4208919" y="3573016"/>
              <a:chExt cx="2722094" cy="24482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79A8050-CA26-4D46-9374-8E733EEBA32B}"/>
                  </a:ext>
                </a:extLst>
              </p:cNvPr>
              <p:cNvGrpSpPr/>
              <p:nvPr/>
            </p:nvGrpSpPr>
            <p:grpSpPr>
              <a:xfrm>
                <a:off x="4208919" y="3573016"/>
                <a:ext cx="2722094" cy="2448272"/>
                <a:chOff x="4211960" y="404664"/>
                <a:chExt cx="3645709" cy="3278978"/>
              </a:xfrm>
            </p:grpSpPr>
            <p:pic>
              <p:nvPicPr>
                <p:cNvPr id="42" name="図 37 2" descr="\begin{document}&#10;\begin{align*}&#10;p_z&#10;\end{align*}&#10;\end{document}">
                  <a:extLst>
                    <a:ext uri="{FF2B5EF4-FFF2-40B4-BE49-F238E27FC236}">
                      <a16:creationId xmlns:a16="http://schemas.microsoft.com/office/drawing/2014/main" id="{0AA7D610-657D-413C-9B13-F43944142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0307" y="2298827"/>
                  <a:ext cx="257362" cy="194069"/>
                </a:xfrm>
                <a:prstGeom prst="rect">
                  <a:avLst/>
                </a:prstGeom>
              </p:spPr>
            </p:pic>
            <p:pic>
              <p:nvPicPr>
                <p:cNvPr id="43" name="図 39 2" descr="\begin{document}&#10;\begin{align*}&#10;{\red R^{\uparrow}}&#10;\end{align*}&#10;\end{document}">
                  <a:extLst>
                    <a:ext uri="{FF2B5EF4-FFF2-40B4-BE49-F238E27FC236}">
                      <a16:creationId xmlns:a16="http://schemas.microsoft.com/office/drawing/2014/main" id="{C435D06E-66F3-48D2-81DE-DB9E137AA0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8341" y="492369"/>
                  <a:ext cx="333858" cy="285069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D8471A8-BC15-4221-97F2-0EF702DCAB2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796" y="404664"/>
                  <a:ext cx="608032" cy="180917"/>
                </a:xfrm>
                <a:prstGeom prst="rect">
                  <a:avLst/>
                </a:prstGeom>
              </p:spPr>
            </p:pic>
            <p:cxnSp>
              <p:nvCxnSpPr>
                <p:cNvPr id="45" name="直線コネクタ 36 2">
                  <a:extLst>
                    <a:ext uri="{FF2B5EF4-FFF2-40B4-BE49-F238E27FC236}">
                      <a16:creationId xmlns:a16="http://schemas.microsoft.com/office/drawing/2014/main" id="{139325EE-0BD5-4B19-82C2-02A40B8049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0411" y="831241"/>
                  <a:ext cx="2767721" cy="272420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矢印コネクタ 34 2">
                  <a:extLst>
                    <a:ext uri="{FF2B5EF4-FFF2-40B4-BE49-F238E27FC236}">
                      <a16:creationId xmlns:a16="http://schemas.microsoft.com/office/drawing/2014/main" id="{76E65FB5-FCF7-484E-9182-D0AAE41A2F25}"/>
                    </a:ext>
                  </a:extLst>
                </p:cNvPr>
                <p:cNvCxnSpPr/>
                <p:nvPr/>
              </p:nvCxnSpPr>
              <p:spPr>
                <a:xfrm>
                  <a:off x="4211960" y="2115662"/>
                  <a:ext cx="364163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矢印コネクタ 35 2">
                  <a:extLst>
                    <a:ext uri="{FF2B5EF4-FFF2-40B4-BE49-F238E27FC236}">
                      <a16:creationId xmlns:a16="http://schemas.microsoft.com/office/drawing/2014/main" id="{DBB19E9A-C9F0-4283-9DE4-B1943350777A}"/>
                    </a:ext>
                  </a:extLst>
                </p:cNvPr>
                <p:cNvCxnSpPr/>
                <p:nvPr/>
              </p:nvCxnSpPr>
              <p:spPr>
                <a:xfrm flipV="1">
                  <a:off x="5872169" y="420801"/>
                  <a:ext cx="0" cy="32628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81A1C8A-EA17-44F8-A662-AD4B0D1BEC27}"/>
                    </a:ext>
                  </a:extLst>
                </p:cNvPr>
                <p:cNvSpPr/>
                <p:nvPr/>
              </p:nvSpPr>
              <p:spPr>
                <a:xfrm rot="16200000">
                  <a:off x="6617471" y="1175719"/>
                  <a:ext cx="234669" cy="234670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292D9F9-70A9-42C8-ABCC-C2B650199ACC}"/>
                    </a:ext>
                  </a:extLst>
                </p:cNvPr>
                <p:cNvSpPr/>
                <p:nvPr/>
              </p:nvSpPr>
              <p:spPr>
                <a:xfrm rot="16200000">
                  <a:off x="5171975" y="2627314"/>
                  <a:ext cx="237741" cy="237742"/>
                </a:xfrm>
                <a:prstGeom prst="ellipse">
                  <a:avLst/>
                </a:prstGeom>
                <a:noFill/>
                <a:ln>
                  <a:solidFill>
                    <a:srgbClr val="FF99CC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F936B689-EAC7-4E49-9CA2-7F333F797F59}"/>
                  </a:ext>
                </a:extLst>
              </p:cNvPr>
              <p:cNvSpPr/>
              <p:nvPr/>
            </p:nvSpPr>
            <p:spPr>
              <a:xfrm rot="18760557">
                <a:off x="4666836" y="4345250"/>
                <a:ext cx="1993223" cy="1204002"/>
              </a:xfrm>
              <a:prstGeom prst="arc">
                <a:avLst>
                  <a:gd name="adj1" fmla="val 13156325"/>
                  <a:gd name="adj2" fmla="val 19977337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83035B1-9ADF-485E-9B02-3E0227729A79}"/>
              </a:ext>
            </a:extLst>
          </p:cNvPr>
          <p:cNvGrpSpPr/>
          <p:nvPr/>
        </p:nvGrpSpPr>
        <p:grpSpPr>
          <a:xfrm>
            <a:off x="868009" y="1390619"/>
            <a:ext cx="1856836" cy="1690380"/>
            <a:chOff x="791267" y="4325093"/>
            <a:chExt cx="1856836" cy="16903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4D327E8-76E9-462F-990A-96A07F1949F2}"/>
                </a:ext>
              </a:extLst>
            </p:cNvPr>
            <p:cNvSpPr/>
            <p:nvPr/>
          </p:nvSpPr>
          <p:spPr>
            <a:xfrm rot="16200000">
              <a:off x="791267" y="5837963"/>
              <a:ext cx="175217" cy="175218"/>
            </a:xfrm>
            <a:prstGeom prst="ellipse">
              <a:avLst/>
            </a:prstGeom>
            <a:solidFill>
              <a:srgbClr val="FF8F8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BE67798-8BB3-4636-8AB5-3113311BA159}"/>
                </a:ext>
              </a:extLst>
            </p:cNvPr>
            <p:cNvSpPr/>
            <p:nvPr/>
          </p:nvSpPr>
          <p:spPr>
            <a:xfrm rot="16200000">
              <a:off x="2470591" y="5837962"/>
              <a:ext cx="177511" cy="177512"/>
            </a:xfrm>
            <a:prstGeom prst="ellipse">
              <a:avLst/>
            </a:prstGeom>
            <a:noFill/>
            <a:ln>
              <a:solidFill>
                <a:srgbClr val="FF99CC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4" name="Picture 8 3">
              <a:extLst>
                <a:ext uri="{FF2B5EF4-FFF2-40B4-BE49-F238E27FC236}">
                  <a16:creationId xmlns:a16="http://schemas.microsoft.com/office/drawing/2014/main" id="{02B28575-6FFF-4361-9AFA-2F2C12DD2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46362" y="4759030"/>
              <a:ext cx="1014555" cy="14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04ED96-58DA-4569-AE97-1DB171546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5179" y="5661248"/>
              <a:ext cx="100994" cy="9566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A484B03-857B-4955-AA32-EEE95E730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9816" y="5556620"/>
              <a:ext cx="121397" cy="104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C0A8FF1-FC76-4D4B-ACF9-B9A264DEC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976" y="5318405"/>
              <a:ext cx="717712" cy="486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A9DAA3E-11D7-4D0C-B3E0-D0EB501761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8781" y="5327905"/>
              <a:ext cx="672517" cy="548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F4B3164-DAB3-4342-9739-6BE8F7A4D995}"/>
              </a:ext>
            </a:extLst>
          </p:cNvPr>
          <p:cNvSpPr txBox="1"/>
          <p:nvPr/>
        </p:nvSpPr>
        <p:spPr>
          <a:xfrm>
            <a:off x="299640" y="724036"/>
            <a:ext cx="443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Possible pair creation/annihilation</a:t>
            </a:r>
            <a:endParaRPr kumimoji="1" lang="ja-JP" altLang="en-US" sz="2400" dirty="0"/>
          </a:p>
        </p:txBody>
      </p:sp>
      <p:pic>
        <p:nvPicPr>
          <p:cNvPr id="59" name="図 9" descr="\begin{document}&#10;\noindent &#10;{\red $\vert \bk_\perp \vert$ works as a gluon mass for 2D kinematics.}&#10;&#10;\noindent&#10;Analogue of a massive weak boson production from $q \bar q$ annihilation in 4D.&#10;\end{document}">
            <a:extLst>
              <a:ext uri="{FF2B5EF4-FFF2-40B4-BE49-F238E27FC236}">
                <a16:creationId xmlns:a16="http://schemas.microsoft.com/office/drawing/2014/main" id="{EC9544EF-7ED5-4105-9A78-56564192E7D1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6356"/>
            <a:ext cx="8246892" cy="625384"/>
          </a:xfrm>
          <a:prstGeom prst="rect">
            <a:avLst/>
          </a:prstGeom>
        </p:spPr>
      </p:pic>
      <p:pic>
        <p:nvPicPr>
          <p:cNvPr id="63" name="図 42" descr="\begin{document}&#10;\begin{align*}&#10;p&#10;\end{align*}&#10;\end{document}">
            <a:extLst>
              <a:ext uri="{FF2B5EF4-FFF2-40B4-BE49-F238E27FC236}">
                <a16:creationId xmlns:a16="http://schemas.microsoft.com/office/drawing/2014/main" id="{72CD917E-4490-4BB6-8927-F1AA6B570D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6" y="2512376"/>
            <a:ext cx="209385" cy="260760"/>
          </a:xfrm>
          <a:prstGeom prst="rect">
            <a:avLst/>
          </a:prstGeom>
        </p:spPr>
      </p:pic>
      <p:pic>
        <p:nvPicPr>
          <p:cNvPr id="64" name="図 44" descr="\begin{document}&#10;\begin{align*}&#10;p^\prime&#10;\end{align*}&#10;\end{document}">
            <a:extLst>
              <a:ext uri="{FF2B5EF4-FFF2-40B4-BE49-F238E27FC236}">
                <a16:creationId xmlns:a16="http://schemas.microsoft.com/office/drawing/2014/main" id="{46EC5442-11DA-4B25-A607-BA5E05F20FBC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4" y="2327803"/>
            <a:ext cx="288698" cy="397500"/>
          </a:xfrm>
          <a:prstGeom prst="rect">
            <a:avLst/>
          </a:prstGeom>
        </p:spPr>
      </p:pic>
      <p:pic>
        <p:nvPicPr>
          <p:cNvPr id="65" name="図 45" descr="\begin{document}&#10;\begin{align*}&#10;k&#10;\end{align*}&#10;\end{document}">
            <a:extLst>
              <a:ext uri="{FF2B5EF4-FFF2-40B4-BE49-F238E27FC236}">
                <a16:creationId xmlns:a16="http://schemas.microsoft.com/office/drawing/2014/main" id="{845F0185-EE66-4021-9F24-F047B07D95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1" y="1493052"/>
            <a:ext cx="184005" cy="28938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CDE9A7E-4C44-4254-968C-715ADFC3415F}"/>
              </a:ext>
            </a:extLst>
          </p:cNvPr>
          <p:cNvCxnSpPr>
            <a:cxnSpLocks/>
          </p:cNvCxnSpPr>
          <p:nvPr/>
        </p:nvCxnSpPr>
        <p:spPr>
          <a:xfrm flipV="1">
            <a:off x="1100610" y="2422265"/>
            <a:ext cx="396816" cy="25072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14F28AF-50EC-462C-909F-0C7283981E21}"/>
              </a:ext>
            </a:extLst>
          </p:cNvPr>
          <p:cNvCxnSpPr>
            <a:cxnSpLocks/>
          </p:cNvCxnSpPr>
          <p:nvPr/>
        </p:nvCxnSpPr>
        <p:spPr>
          <a:xfrm flipH="1" flipV="1">
            <a:off x="2146662" y="2403308"/>
            <a:ext cx="300149" cy="24492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4F931F-89C0-4CCD-A69B-4B22CB4EE660}"/>
              </a:ext>
            </a:extLst>
          </p:cNvPr>
          <p:cNvCxnSpPr>
            <a:cxnSpLocks/>
          </p:cNvCxnSpPr>
          <p:nvPr/>
        </p:nvCxnSpPr>
        <p:spPr>
          <a:xfrm flipV="1">
            <a:off x="1592571" y="1478114"/>
            <a:ext cx="1" cy="42647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EEED194-7A8D-4504-ADA7-B6EE89EE65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7" y="1539274"/>
            <a:ext cx="2342180" cy="7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AD82E1B-5F53-4B04-A4FA-C049449C2D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17" y="1158362"/>
            <a:ext cx="2097830" cy="10957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2CEA25-D3CF-449C-B2B3-9F629B1EA6F1}"/>
              </a:ext>
            </a:extLst>
          </p:cNvPr>
          <p:cNvSpPr txBox="1"/>
          <p:nvPr/>
        </p:nvSpPr>
        <p:spPr>
          <a:xfrm>
            <a:off x="2555776" y="72463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W</a:t>
            </a:r>
            <a:r>
              <a:rPr kumimoji="1" lang="en-US" altLang="ja-JP" sz="2000" dirty="0"/>
              <a:t>hen the LLL fermion moves from one LLL to another, </a:t>
            </a:r>
            <a:endParaRPr kumimoji="1" lang="ja-JP" alt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0B757D-457D-48DE-BF26-247BB304DC73}"/>
              </a:ext>
            </a:extLst>
          </p:cNvPr>
          <p:cNvSpPr txBox="1"/>
          <p:nvPr/>
        </p:nvSpPr>
        <p:spPr>
          <a:xfrm>
            <a:off x="2592221" y="1204116"/>
            <a:ext cx="459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 changes </a:t>
            </a:r>
            <a:r>
              <a:rPr lang="en-US" altLang="ja-JP" dirty="0">
                <a:solidFill>
                  <a:srgbClr val="FF0000"/>
                </a:solidFill>
              </a:rPr>
              <a:t>of</a:t>
            </a:r>
            <a:r>
              <a:rPr kumimoji="1" lang="en-US" altLang="ja-JP" dirty="0">
                <a:solidFill>
                  <a:srgbClr val="FF0000"/>
                </a:solidFill>
              </a:rPr>
              <a:t> quantum numbers but ε and </a:t>
            </a:r>
            <a:r>
              <a:rPr kumimoji="1" lang="en-US" altLang="ja-JP" dirty="0" err="1">
                <a:solidFill>
                  <a:srgbClr val="FF0000"/>
                </a:solidFill>
              </a:rPr>
              <a:t>p</a:t>
            </a:r>
            <a:r>
              <a:rPr kumimoji="1" lang="en-US" altLang="ja-JP" baseline="-25000" dirty="0" err="1">
                <a:solidFill>
                  <a:srgbClr val="FF0000"/>
                </a:solidFill>
              </a:rPr>
              <a:t>z</a:t>
            </a:r>
            <a:r>
              <a:rPr kumimoji="1" lang="en-US" altLang="ja-JP" dirty="0">
                <a:solidFill>
                  <a:srgbClr val="FF0000"/>
                </a:solidFill>
              </a:rPr>
              <a:t>.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No spin! (The LLL is completely polarized.)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4E5E342-1698-49FB-8604-0BB122221D87}"/>
              </a:ext>
            </a:extLst>
          </p:cNvPr>
          <p:cNvSpPr/>
          <p:nvPr/>
        </p:nvSpPr>
        <p:spPr>
          <a:xfrm>
            <a:off x="1053144" y="152448"/>
            <a:ext cx="6807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Possible quantum numbers carried by gluons 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3E10ABF-4DE5-4BB0-9447-A0EBB2E9E133}"/>
              </a:ext>
            </a:extLst>
          </p:cNvPr>
          <p:cNvGrpSpPr/>
          <p:nvPr/>
        </p:nvGrpSpPr>
        <p:grpSpPr>
          <a:xfrm>
            <a:off x="179512" y="1133801"/>
            <a:ext cx="2245464" cy="2106515"/>
            <a:chOff x="559337" y="1133801"/>
            <a:chExt cx="2245464" cy="21065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A16FDB0-3E04-47D3-B46D-7EDCD1328023}"/>
                </a:ext>
              </a:extLst>
            </p:cNvPr>
            <p:cNvGrpSpPr/>
            <p:nvPr/>
          </p:nvGrpSpPr>
          <p:grpSpPr>
            <a:xfrm>
              <a:off x="568510" y="1133801"/>
              <a:ext cx="2236291" cy="2106515"/>
              <a:chOff x="4450411" y="492369"/>
              <a:chExt cx="3251788" cy="3063081"/>
            </a:xfrm>
          </p:grpSpPr>
          <p:pic>
            <p:nvPicPr>
              <p:cNvPr id="4" name="図 39" descr="\begin{document}&#10;\begin{align*}&#10;{\red R^{\uparrow}}&#10;\end{align*}&#10;\end{document}">
                <a:extLst>
                  <a:ext uri="{FF2B5EF4-FFF2-40B4-BE49-F238E27FC236}">
                    <a16:creationId xmlns:a16="http://schemas.microsoft.com/office/drawing/2014/main" id="{7F248516-D546-48CB-B7B0-3267FB4A0700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8341" y="492369"/>
                <a:ext cx="333858" cy="285069"/>
              </a:xfrm>
              <a:prstGeom prst="rect">
                <a:avLst/>
              </a:prstGeom>
            </p:spPr>
          </p:pic>
          <p:cxnSp>
            <p:nvCxnSpPr>
              <p:cNvPr id="6" name="直線コネクタ 36">
                <a:extLst>
                  <a:ext uri="{FF2B5EF4-FFF2-40B4-BE49-F238E27FC236}">
                    <a16:creationId xmlns:a16="http://schemas.microsoft.com/office/drawing/2014/main" id="{F5E88C89-CB1D-479F-AE4E-EA10B1FF9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0411" y="831241"/>
                <a:ext cx="2767721" cy="27242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D765FB2-9852-4452-B040-DC281C8A3A5B}"/>
                  </a:ext>
                </a:extLst>
              </p:cNvPr>
              <p:cNvSpPr/>
              <p:nvPr/>
            </p:nvSpPr>
            <p:spPr>
              <a:xfrm rot="16200000">
                <a:off x="6617471" y="1175719"/>
                <a:ext cx="234669" cy="234670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8FC3BD-560F-4B57-83C0-BBAD32D1627F}"/>
                  </a:ext>
                </a:extLst>
              </p:cNvPr>
              <p:cNvSpPr/>
              <p:nvPr/>
            </p:nvSpPr>
            <p:spPr>
              <a:xfrm rot="16200000">
                <a:off x="5169959" y="2611277"/>
                <a:ext cx="237741" cy="237742"/>
              </a:xfrm>
              <a:prstGeom prst="ellipse">
                <a:avLst/>
              </a:prstGeom>
              <a:noFill/>
              <a:ln>
                <a:solidFill>
                  <a:srgbClr val="FF99CC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57A5109-DCC0-4F93-BC66-52CBC9FD9EAB}"/>
                </a:ext>
              </a:extLst>
            </p:cNvPr>
            <p:cNvSpPr/>
            <p:nvPr/>
          </p:nvSpPr>
          <p:spPr>
            <a:xfrm rot="19019101" flipV="1">
              <a:off x="559337" y="1546427"/>
              <a:ext cx="1747264" cy="1020594"/>
            </a:xfrm>
            <a:prstGeom prst="arc">
              <a:avLst>
                <a:gd name="adj1" fmla="val 13156325"/>
                <a:gd name="adj2" fmla="val 19977337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35DE3EC2-1D9F-48E4-BDD9-3501D85FB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405896"/>
              <a:ext cx="880702" cy="12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605CA7F-C296-47D0-A564-BF1314C98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7704" y="2786462"/>
              <a:ext cx="769603" cy="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8CDD32-B948-4E32-8C82-903A5730BB4B}"/>
              </a:ext>
            </a:extLst>
          </p:cNvPr>
          <p:cNvGrpSpPr/>
          <p:nvPr/>
        </p:nvGrpSpPr>
        <p:grpSpPr>
          <a:xfrm>
            <a:off x="294645" y="4869160"/>
            <a:ext cx="8525784" cy="1973520"/>
            <a:chOff x="294645" y="4869160"/>
            <a:chExt cx="8525784" cy="197352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983A234-1EDB-4D05-945E-C8CA864F16DE}"/>
                </a:ext>
              </a:extLst>
            </p:cNvPr>
            <p:cNvGrpSpPr/>
            <p:nvPr/>
          </p:nvGrpSpPr>
          <p:grpSpPr>
            <a:xfrm>
              <a:off x="683525" y="5398154"/>
              <a:ext cx="8136904" cy="1444526"/>
              <a:chOff x="467544" y="4090127"/>
              <a:chExt cx="8136904" cy="144452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86C0065-398C-4FE9-9F09-1050ACACAB9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216" y="4425229"/>
                <a:ext cx="1782857" cy="46476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BEE0E5A-3E52-4FA0-AEAA-75EC7303FA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328" y="5011062"/>
                <a:ext cx="2305120" cy="278263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C73AA15-2BDA-4C78-BF88-25664DE5D347}"/>
                  </a:ext>
                </a:extLst>
              </p:cNvPr>
              <p:cNvGrpSpPr/>
              <p:nvPr/>
            </p:nvGrpSpPr>
            <p:grpSpPr>
              <a:xfrm>
                <a:off x="467544" y="4090127"/>
                <a:ext cx="1021800" cy="1421256"/>
                <a:chOff x="784021" y="470149"/>
                <a:chExt cx="1021800" cy="1421256"/>
              </a:xfrm>
            </p:grpSpPr>
            <p:pic>
              <p:nvPicPr>
                <p:cNvPr id="48" name="Picture 8">
                  <a:extLst>
                    <a:ext uri="{FF2B5EF4-FFF2-40B4-BE49-F238E27FC236}">
                      <a16:creationId xmlns:a16="http://schemas.microsoft.com/office/drawing/2014/main" id="{FFA155CB-8799-401F-A63A-0BEFD61319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266" y="1156432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" name="直線矢印コネクタ 2">
                  <a:extLst>
                    <a:ext uri="{FF2B5EF4-FFF2-40B4-BE49-F238E27FC236}">
                      <a16:creationId xmlns:a16="http://schemas.microsoft.com/office/drawing/2014/main" id="{D66484B4-7872-4007-A907-B17DAD078B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470149"/>
                  <a:ext cx="8139" cy="14212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29295446-7C33-4CBD-9EDC-489A7E218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2160" y="725692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A81034FD-7D01-4DF7-989A-C2C574831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1600131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B2D0CB6-FE2E-4C69-BC11-4B3FCAF14F26}"/>
                  </a:ext>
                </a:extLst>
              </p:cNvPr>
              <p:cNvGrpSpPr/>
              <p:nvPr/>
            </p:nvGrpSpPr>
            <p:grpSpPr>
              <a:xfrm>
                <a:off x="1907704" y="4113397"/>
                <a:ext cx="1021800" cy="1421256"/>
                <a:chOff x="784021" y="470149"/>
                <a:chExt cx="1021800" cy="1421256"/>
              </a:xfrm>
            </p:grpSpPr>
            <p:pic>
              <p:nvPicPr>
                <p:cNvPr id="44" name="Picture 8">
                  <a:extLst>
                    <a:ext uri="{FF2B5EF4-FFF2-40B4-BE49-F238E27FC236}">
                      <a16:creationId xmlns:a16="http://schemas.microsoft.com/office/drawing/2014/main" id="{933D694A-BB4C-4942-AC84-7E86A270D2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266" y="1156432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5" name="直線矢印コネクタ 2">
                  <a:extLst>
                    <a:ext uri="{FF2B5EF4-FFF2-40B4-BE49-F238E27FC236}">
                      <a16:creationId xmlns:a16="http://schemas.microsoft.com/office/drawing/2014/main" id="{8677E146-45C9-4EF8-A151-156E4CEC5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021" y="470149"/>
                  <a:ext cx="8139" cy="14212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B9C615B0-A406-40EA-A3F2-94B56A8F0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2160" y="725692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D11608D-DF16-4568-A1B2-413FDDEA4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84021" y="1600131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9FF194F-40C7-4198-B662-DEA628EAA327}"/>
                  </a:ext>
                </a:extLst>
              </p:cNvPr>
              <p:cNvGrpSpPr/>
              <p:nvPr/>
            </p:nvGrpSpPr>
            <p:grpSpPr>
              <a:xfrm>
                <a:off x="3176474" y="4158111"/>
                <a:ext cx="1214183" cy="1359818"/>
                <a:chOff x="1045976" y="4325093"/>
                <a:chExt cx="1385322" cy="1551484"/>
              </a:xfrm>
            </p:grpSpPr>
            <p:pic>
              <p:nvPicPr>
                <p:cNvPr id="55" name="Picture 8">
                  <a:extLst>
                    <a:ext uri="{FF2B5EF4-FFF2-40B4-BE49-F238E27FC236}">
                      <a16:creationId xmlns:a16="http://schemas.microsoft.com/office/drawing/2014/main" id="{077FE76C-AE85-4227-BAE0-7B1BE374A6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246362" y="4759030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AACF4B8-D329-422B-8FB7-CEE72EF1A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65179" y="5661248"/>
                  <a:ext cx="100994" cy="9566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0F63C56D-6601-4215-980D-3F989D763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49816" y="5556620"/>
                  <a:ext cx="121397" cy="10462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D654AA2-C8DF-409D-9B0C-52E97D4204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5976" y="5318405"/>
                  <a:ext cx="717712" cy="48685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A87D576-2572-41CD-BEB6-728F944A1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58781" y="5327905"/>
                  <a:ext cx="672517" cy="5486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E06C94E-5A5B-4BAA-B0DA-3F9E46EA958D}"/>
                  </a:ext>
                </a:extLst>
              </p:cNvPr>
              <p:cNvGrpSpPr/>
              <p:nvPr/>
            </p:nvGrpSpPr>
            <p:grpSpPr>
              <a:xfrm rot="10800000">
                <a:off x="4818931" y="4172451"/>
                <a:ext cx="1214183" cy="1359818"/>
                <a:chOff x="1045976" y="4325093"/>
                <a:chExt cx="1385322" cy="1551484"/>
              </a:xfrm>
            </p:grpSpPr>
            <p:pic>
              <p:nvPicPr>
                <p:cNvPr id="61" name="Picture 8">
                  <a:extLst>
                    <a:ext uri="{FF2B5EF4-FFF2-40B4-BE49-F238E27FC236}">
                      <a16:creationId xmlns:a16="http://schemas.microsoft.com/office/drawing/2014/main" id="{B5D05675-1968-4DB8-94EB-0FB016F738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246362" y="4759030"/>
                  <a:ext cx="1014555" cy="14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9A4B516-991F-4F7A-BD68-B96D56F7F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65179" y="5661248"/>
                  <a:ext cx="100994" cy="9566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537A3D8F-84F3-4C26-AD8E-78CB49DD28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49816" y="5556620"/>
                  <a:ext cx="121397" cy="10462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E989C2A1-D3EB-4924-BA88-078C180B8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5976" y="5318405"/>
                  <a:ext cx="717712" cy="48685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52403A4-B389-49F4-B144-ABFD8CDC1B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58781" y="5327905"/>
                  <a:ext cx="672517" cy="5486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0F9ED1D-8D86-41B9-82FD-3AB3665AADF6}"/>
                </a:ext>
              </a:extLst>
            </p:cNvPr>
            <p:cNvSpPr txBox="1"/>
            <p:nvPr/>
          </p:nvSpPr>
          <p:spPr>
            <a:xfrm>
              <a:off x="294645" y="4869160"/>
              <a:ext cx="5405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50"/>
                  </a:solidFill>
                </a:rPr>
                <a:t>Scatterings allowed only in a massive case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F766B4-9600-4EFE-98E3-60A9B2700CCA}"/>
              </a:ext>
            </a:extLst>
          </p:cNvPr>
          <p:cNvGrpSpPr/>
          <p:nvPr/>
        </p:nvGrpSpPr>
        <p:grpSpPr>
          <a:xfrm>
            <a:off x="251520" y="2269902"/>
            <a:ext cx="8967648" cy="3315456"/>
            <a:chOff x="251520" y="2269902"/>
            <a:chExt cx="8967648" cy="3315456"/>
          </a:xfrm>
        </p:grpSpPr>
        <p:sp>
          <p:nvSpPr>
            <p:cNvPr id="38" name="角丸四角形 127">
              <a:extLst>
                <a:ext uri="{FF2B5EF4-FFF2-40B4-BE49-F238E27FC236}">
                  <a16:creationId xmlns:a16="http://schemas.microsoft.com/office/drawing/2014/main" id="{8424862F-F653-4CCA-8904-06F144EA563B}"/>
                </a:ext>
              </a:extLst>
            </p:cNvPr>
            <p:cNvSpPr/>
            <p:nvPr/>
          </p:nvSpPr>
          <p:spPr>
            <a:xfrm>
              <a:off x="425809" y="4018254"/>
              <a:ext cx="7992888" cy="854336"/>
            </a:xfrm>
            <a:prstGeom prst="roundRect">
              <a:avLst/>
            </a:prstGeom>
            <a:noFill/>
            <a:ln w="8890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altLang="ja-JP" sz="2000" dirty="0">
                  <a:solidFill>
                    <a:srgbClr val="FF0000"/>
                  </a:solidFill>
                </a:rPr>
                <a:t>The scattering in the (1+1) D is </a:t>
              </a:r>
              <a:r>
                <a:rPr lang="en-US" altLang="ja-JP" sz="2000" i="1" dirty="0">
                  <a:solidFill>
                    <a:srgbClr val="FF0000"/>
                  </a:solidFill>
                </a:rPr>
                <a:t>prohibited</a:t>
              </a:r>
              <a:r>
                <a:rPr lang="en-US" altLang="ja-JP" sz="2000" dirty="0">
                  <a:solidFill>
                    <a:srgbClr val="FF0000"/>
                  </a:solidFill>
                </a:rPr>
                <a:t> </a:t>
              </a:r>
            </a:p>
            <a:p>
              <a:pPr lvl="0"/>
              <a:r>
                <a:rPr lang="en-US" altLang="ja-JP" sz="2000" dirty="0">
                  <a:solidFill>
                    <a:srgbClr val="FF0000"/>
                  </a:solidFill>
                </a:rPr>
                <a:t>by the chiral symmetry in the massless limit (cf., CME).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C02911-B0A1-4C15-9E88-EAFD44C376A8}"/>
                </a:ext>
              </a:extLst>
            </p:cNvPr>
            <p:cNvSpPr txBox="1"/>
            <p:nvPr/>
          </p:nvSpPr>
          <p:spPr>
            <a:xfrm>
              <a:off x="2699792" y="2269902"/>
              <a:ext cx="53132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Possible quantum numbers carried by gluons are </a:t>
              </a:r>
            </a:p>
            <a:p>
              <a:r>
                <a:rPr lang="en-US" altLang="ja-JP" sz="2000" dirty="0"/>
                <a:t>ε = </a:t>
              </a:r>
              <a:r>
                <a:rPr lang="en-US" altLang="ja-JP" sz="2000" dirty="0" err="1"/>
                <a:t>p</a:t>
              </a:r>
              <a:r>
                <a:rPr lang="en-US" altLang="ja-JP" sz="2000" baseline="-25000" dirty="0" err="1"/>
                <a:t>z</a:t>
              </a:r>
              <a:r>
                <a:rPr lang="en-US" altLang="ja-JP" sz="2000" dirty="0"/>
                <a:t> (and color), but no spin!</a:t>
              </a:r>
            </a:p>
            <a:p>
              <a:r>
                <a:rPr lang="ja-JP" altLang="en-US" dirty="0">
                  <a:solidFill>
                    <a:srgbClr val="FF0000"/>
                  </a:solidFill>
                </a:rPr>
                <a:t>⇒ </a:t>
              </a:r>
              <a:r>
                <a:rPr lang="en-US" altLang="ja-JP" sz="2400" u="sng" dirty="0">
                  <a:solidFill>
                    <a:srgbClr val="FF0000"/>
                  </a:solidFill>
                </a:rPr>
                <a:t>No coupling to the transverse gluons</a:t>
              </a:r>
              <a:r>
                <a:rPr lang="en-US" altLang="ja-JP" dirty="0">
                  <a:solidFill>
                    <a:srgbClr val="FF0000"/>
                  </a:solidFill>
                </a:rPr>
                <a:t>.</a:t>
              </a:r>
            </a:p>
            <a:p>
              <a:r>
                <a:rPr lang="en-US" altLang="ja-JP" sz="1600" dirty="0">
                  <a:solidFill>
                    <a:srgbClr val="FF0000"/>
                  </a:solidFill>
                </a:rPr>
                <a:t>Possibly coupled to scalar fields such as phonons (?)</a:t>
              </a:r>
              <a:endParaRPr lang="en-US" altLang="ja-JP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BC153D-771A-4E16-93E6-06D129EE2B4F}"/>
                </a:ext>
              </a:extLst>
            </p:cNvPr>
            <p:cNvSpPr txBox="1"/>
            <p:nvPr/>
          </p:nvSpPr>
          <p:spPr>
            <a:xfrm>
              <a:off x="251520" y="3645024"/>
              <a:ext cx="89676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F0"/>
                  </a:solidFill>
                </a:rPr>
                <a:t>Kinematics in the massless limit is satisfied only in the “collinear limit.”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86383-C321-4792-A1D0-F33A1915D754}"/>
                </a:ext>
              </a:extLst>
            </p:cNvPr>
            <p:cNvGrpSpPr/>
            <p:nvPr/>
          </p:nvGrpSpPr>
          <p:grpSpPr>
            <a:xfrm>
              <a:off x="8500527" y="4164102"/>
              <a:ext cx="113973" cy="1421256"/>
              <a:chOff x="9419972" y="4335082"/>
              <a:chExt cx="113973" cy="1421256"/>
            </a:xfrm>
          </p:grpSpPr>
          <p:pic>
            <p:nvPicPr>
              <p:cNvPr id="108" name="Picture 8">
                <a:extLst>
                  <a:ext uri="{FF2B5EF4-FFF2-40B4-BE49-F238E27FC236}">
                    <a16:creationId xmlns:a16="http://schemas.microsoft.com/office/drawing/2014/main" id="{F4F777B5-A83E-4A1C-86A1-759501483F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9082800" y="5081825"/>
                <a:ext cx="788317" cy="113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C961E05-F69E-4428-94F0-4CEC209AE718}"/>
                  </a:ext>
                </a:extLst>
              </p:cNvPr>
              <p:cNvGrpSpPr/>
              <p:nvPr/>
            </p:nvGrpSpPr>
            <p:grpSpPr>
              <a:xfrm>
                <a:off x="9468820" y="4335082"/>
                <a:ext cx="8139" cy="1421256"/>
                <a:chOff x="9468820" y="4335082"/>
                <a:chExt cx="8139" cy="1421256"/>
              </a:xfrm>
            </p:grpSpPr>
            <p:cxnSp>
              <p:nvCxnSpPr>
                <p:cNvPr id="110" name="直線矢印コネクタ 2">
                  <a:extLst>
                    <a:ext uri="{FF2B5EF4-FFF2-40B4-BE49-F238E27FC236}">
                      <a16:creationId xmlns:a16="http://schemas.microsoft.com/office/drawing/2014/main" id="{0890D2A6-5EEA-4D89-A174-148AB04BB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68820" y="4335082"/>
                  <a:ext cx="8139" cy="14212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DB0C5603-3994-4831-BB50-7A8919B34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76959" y="4494918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35A28E1F-17AD-4113-8A4F-54BEC2622C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68820" y="5480391"/>
                  <a:ext cx="0" cy="13581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370E61-0D3D-4988-8F21-42CCF1C64A0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745" y="4351963"/>
              <a:ext cx="1477202" cy="373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1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79087" y="260648"/>
            <a:ext cx="5292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>
                <a:solidFill>
                  <a:srgbClr val="00B0F0"/>
                </a:solidFill>
              </a:rPr>
              <a:t>Resummed</a:t>
            </a:r>
            <a:r>
              <a:rPr lang="en-US" altLang="ja-JP" sz="3200" dirty="0">
                <a:solidFill>
                  <a:srgbClr val="00B0F0"/>
                </a:solidFill>
              </a:rPr>
              <a:t> polarization tensor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35496" y="980728"/>
            <a:ext cx="5115060" cy="2232248"/>
            <a:chOff x="145772" y="540253"/>
            <a:chExt cx="5794380" cy="2528707"/>
          </a:xfrm>
        </p:grpSpPr>
        <p:sp>
          <p:nvSpPr>
            <p:cNvPr id="65" name="テキスト ボックス 24"/>
            <p:cNvSpPr txBox="1">
              <a:spLocks noChangeArrowheads="1"/>
            </p:cNvSpPr>
            <p:nvPr/>
          </p:nvSpPr>
          <p:spPr bwMode="auto">
            <a:xfrm>
              <a:off x="145772" y="540253"/>
              <a:ext cx="5603777" cy="45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Gauge symmetries lead to a</a:t>
              </a:r>
              <a:r>
                <a:rPr lang="ja-JP" altLang="en-US" sz="2000" u="sng" dirty="0">
                  <a:solidFill>
                    <a:srgbClr val="9900CC"/>
                  </a:solidFill>
                  <a:latin typeface="Calibri" pitchFamily="34" charset="0"/>
                </a:rPr>
                <a:t> </a:t>
              </a:r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tensor structure, </a:t>
              </a:r>
              <a:endParaRPr lang="ja-JP" altLang="en-US" sz="2000" u="sng" dirty="0">
                <a:solidFill>
                  <a:srgbClr val="9900CC"/>
                </a:solidFill>
                <a:latin typeface="Calibri" pitchFamily="34" charset="0"/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467544" y="1484784"/>
              <a:ext cx="5472608" cy="586324"/>
              <a:chOff x="467544" y="1484784"/>
              <a:chExt cx="5472608" cy="586324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3995936" y="148478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5292080" y="149504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2699792" y="1484784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7" name="図 76" descr="\begin{document}&#10;\begin{align*}&#10;\Pi_{\rm ex}^{\mu\nu} (q^2) = - \left\{ \chi_0  P_0^{\mu\nu} + \chi_1 P_1^{\mu\nu} + \chi_2  P_2^{\mu\nu} \right\}&#10;\end{align*}&#10;\end{document}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7544" y="1628800"/>
                <a:ext cx="5472608" cy="367591"/>
              </a:xfrm>
              <a:prstGeom prst="rect">
                <a:avLst/>
              </a:prstGeom>
            </p:spPr>
          </p:pic>
        </p:grpSp>
        <p:grpSp>
          <p:nvGrpSpPr>
            <p:cNvPr id="67" name="グループ化 66"/>
            <p:cNvGrpSpPr/>
            <p:nvPr/>
          </p:nvGrpSpPr>
          <p:grpSpPr>
            <a:xfrm>
              <a:off x="539552" y="2132856"/>
              <a:ext cx="2088232" cy="432048"/>
              <a:chOff x="539552" y="2132856"/>
              <a:chExt cx="2088232" cy="432048"/>
            </a:xfrm>
          </p:grpSpPr>
          <p:sp>
            <p:nvSpPr>
              <p:cNvPr id="72" name="角丸四角形 71"/>
              <p:cNvSpPr/>
              <p:nvPr/>
            </p:nvSpPr>
            <p:spPr>
              <a:xfrm>
                <a:off x="539552" y="2132856"/>
                <a:ext cx="2088232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3" name="図 72" descr="\begin{document}&#10;\begin{align*}&#10;P^{\mu\nu}_0 = q^2 \eta^{\mu\nu}  - q^\mu q^\nu &#10;\end{align*}&#10;\end{document}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1560" y="2220481"/>
                <a:ext cx="1978321" cy="272415"/>
              </a:xfrm>
              <a:prstGeom prst="rect">
                <a:avLst/>
              </a:prstGeom>
            </p:spPr>
          </p:pic>
        </p:grpSp>
        <p:grpSp>
          <p:nvGrpSpPr>
            <p:cNvPr id="68" name="グループ化 67"/>
            <p:cNvGrpSpPr/>
            <p:nvPr/>
          </p:nvGrpSpPr>
          <p:grpSpPr>
            <a:xfrm>
              <a:off x="2843808" y="2132856"/>
              <a:ext cx="2160240" cy="936104"/>
              <a:chOff x="2843808" y="2132856"/>
              <a:chExt cx="2160240" cy="936104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2843808" y="2132856"/>
                <a:ext cx="2160240" cy="936104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70" name="図 69" descr="\begin{document}&#10;\begin{align*}&#10;P^{\mu\nu}_1 = q^2_\parallel  \eta^{\mu\nu}_\parallel  - q^\mu_\parallel  q^\nu_ \parallel &#10;\end{align*}&#10;\end{document}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816" y="2204864"/>
                <a:ext cx="1978321" cy="325755"/>
              </a:xfrm>
              <a:prstGeom prst="rect">
                <a:avLst/>
              </a:prstGeom>
            </p:spPr>
          </p:pic>
          <p:pic>
            <p:nvPicPr>
              <p:cNvPr id="71" name="図 70" descr="\begin{document}&#10;\begin{align*}&#10;P^{\mu\nu}_2 = q^2_\perp \eta^{\mu\nu}_\perp - q^\mu_\perp q^\nu_\perp&#10;\end{align*}&#10;\end{document}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15816" y="2636912"/>
                <a:ext cx="2064004" cy="276225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67475CE-6C72-4A1E-8CDE-4AAE3DBDDA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17" y="3296579"/>
            <a:ext cx="2031999" cy="1158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340DD7-5C65-402D-A71E-AE560629C3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5" y="2261801"/>
            <a:ext cx="1411979" cy="63102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1D1EC04-A91E-455C-B748-7DEAE2D7F43B}"/>
              </a:ext>
            </a:extLst>
          </p:cNvPr>
          <p:cNvGrpSpPr/>
          <p:nvPr/>
        </p:nvGrpSpPr>
        <p:grpSpPr>
          <a:xfrm>
            <a:off x="5736239" y="991195"/>
            <a:ext cx="3156241" cy="2725837"/>
            <a:chOff x="5952263" y="845423"/>
            <a:chExt cx="3156241" cy="272583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7AAB01-39F4-4667-8FF9-1603717EA8ED}"/>
                </a:ext>
              </a:extLst>
            </p:cNvPr>
            <p:cNvSpPr/>
            <p:nvPr/>
          </p:nvSpPr>
          <p:spPr bwMode="auto">
            <a:xfrm>
              <a:off x="5952263" y="845423"/>
              <a:ext cx="3156241" cy="2725837"/>
            </a:xfrm>
            <a:prstGeom prst="roundRect">
              <a:avLst/>
            </a:prstGeom>
            <a:noFill/>
            <a:ln w="38100">
              <a:solidFill>
                <a:srgbClr val="CC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58A59A-FB7E-420D-8725-FD871EE5E339}"/>
                </a:ext>
              </a:extLst>
            </p:cNvPr>
            <p:cNvGrpSpPr/>
            <p:nvPr/>
          </p:nvGrpSpPr>
          <p:grpSpPr>
            <a:xfrm>
              <a:off x="6182718" y="1657131"/>
              <a:ext cx="1284339" cy="1699861"/>
              <a:chOff x="5972441" y="1550245"/>
              <a:chExt cx="1284339" cy="1699861"/>
            </a:xfrm>
          </p:grpSpPr>
          <p:sp>
            <p:nvSpPr>
              <p:cNvPr id="78" name="フリーフォーム 61 2">
                <a:extLst>
                  <a:ext uri="{FF2B5EF4-FFF2-40B4-BE49-F238E27FC236}">
                    <a16:creationId xmlns:a16="http://schemas.microsoft.com/office/drawing/2014/main" id="{4B9C23F5-A573-4E11-A703-4BD8A692C415}"/>
                  </a:ext>
                </a:extLst>
              </p:cNvPr>
              <p:cNvSpPr/>
              <p:nvPr/>
            </p:nvSpPr>
            <p:spPr>
              <a:xfrm rot="19122946" flipH="1">
                <a:off x="6225867" y="2131942"/>
                <a:ext cx="1030913" cy="14564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Arrow: Up 34">
                <a:extLst>
                  <a:ext uri="{FF2B5EF4-FFF2-40B4-BE49-F238E27FC236}">
                    <a16:creationId xmlns:a16="http://schemas.microsoft.com/office/drawing/2014/main" id="{8DC6F2DD-6071-47F2-B35F-408138186069}"/>
                  </a:ext>
                </a:extLst>
              </p:cNvPr>
              <p:cNvSpPr/>
              <p:nvPr/>
            </p:nvSpPr>
            <p:spPr bwMode="auto">
              <a:xfrm>
                <a:off x="5972441" y="1550245"/>
                <a:ext cx="528188" cy="1699861"/>
              </a:xfrm>
              <a:prstGeom prst="upArrow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/>
                  <a:t>B</a:t>
                </a:r>
                <a:endParaRPr kumimoji="1" lang="ja-JP" altLang="en-US" dirty="0"/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CEEB45-EFED-42F2-8E8E-D114F505EE4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945250"/>
              <a:ext cx="2011014" cy="58057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7C030F6-B7FB-497E-BFCE-3F42997AFF4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783688"/>
              <a:ext cx="2031998" cy="501296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E402FA2-147A-4B6B-A293-4270CE8A9D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6" y="3356992"/>
            <a:ext cx="3996374" cy="396958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98269AA3-D5C1-485A-A0BD-1B0901335E5A}"/>
              </a:ext>
            </a:extLst>
          </p:cNvPr>
          <p:cNvGrpSpPr/>
          <p:nvPr/>
        </p:nvGrpSpPr>
        <p:grpSpPr>
          <a:xfrm>
            <a:off x="35496" y="868646"/>
            <a:ext cx="9019050" cy="3358087"/>
            <a:chOff x="-324544" y="1943121"/>
            <a:chExt cx="9019050" cy="335808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D45C55B-EA1A-4627-A34E-800F1A982DBE}"/>
                </a:ext>
              </a:extLst>
            </p:cNvPr>
            <p:cNvSpPr/>
            <p:nvPr/>
          </p:nvSpPr>
          <p:spPr bwMode="auto">
            <a:xfrm>
              <a:off x="-324544" y="1943121"/>
              <a:ext cx="9019050" cy="3358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83" name="グループ化 22">
              <a:extLst>
                <a:ext uri="{FF2B5EF4-FFF2-40B4-BE49-F238E27FC236}">
                  <a16:creationId xmlns:a16="http://schemas.microsoft.com/office/drawing/2014/main" id="{9586C469-17A4-45FC-BC66-E3E551B58516}"/>
                </a:ext>
              </a:extLst>
            </p:cNvPr>
            <p:cNvGrpSpPr/>
            <p:nvPr/>
          </p:nvGrpSpPr>
          <p:grpSpPr>
            <a:xfrm>
              <a:off x="0" y="2060848"/>
              <a:ext cx="8694506" cy="2889612"/>
              <a:chOff x="179512" y="3851756"/>
              <a:chExt cx="8694506" cy="2889612"/>
            </a:xfrm>
          </p:grpSpPr>
          <p:pic>
            <p:nvPicPr>
              <p:cNvPr id="85" name="図 7" descr="\begin{document}&#10;\begin{align*}&#10;\left\{&#10;\begin{array}{l}&#10;\Gamma_0  (\tau, \beta)&#10;= \cos( \beta \tau) - \beta \sin( \beta \tau) \cot ( \tau)&#10;\\&#10;\Gamma_1  (\tau, \beta) &#10;= (1-\beta^2) \cos (\tau)   - \Gamma_0 (\tau, \beta)&#10;\\&#10;\Gamma_2  (\tau, \beta)&#10;= 2 \frac{\cos( \beta \tau ) - \cos(\tau)}{\sin^2 ( \tau)} &#10;- \Gamma_0 (\tau, \beta)&#10;\ \ .&#10;\end{array}&#10;\right. &#10;\end{align*}&#10;\end{document}">
                <a:extLst>
                  <a:ext uri="{FF2B5EF4-FFF2-40B4-BE49-F238E27FC236}">
                    <a16:creationId xmlns:a16="http://schemas.microsoft.com/office/drawing/2014/main" id="{1757A8FD-57FF-438D-9E4C-3ED37841567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138" y="4194242"/>
                <a:ext cx="4643902" cy="1178974"/>
              </a:xfrm>
              <a:prstGeom prst="rect">
                <a:avLst/>
              </a:prstGeom>
              <a:solidFill>
                <a:srgbClr val="FFD5FF"/>
              </a:solidFill>
            </p:spPr>
          </p:pic>
          <p:grpSp>
            <p:nvGrpSpPr>
              <p:cNvPr id="86" name="グループ化 26">
                <a:extLst>
                  <a:ext uri="{FF2B5EF4-FFF2-40B4-BE49-F238E27FC236}">
                    <a16:creationId xmlns:a16="http://schemas.microsoft.com/office/drawing/2014/main" id="{EB8502E5-990C-4FA1-A07B-F939E37260A7}"/>
                  </a:ext>
                </a:extLst>
              </p:cNvPr>
              <p:cNvGrpSpPr/>
              <p:nvPr/>
            </p:nvGrpSpPr>
            <p:grpSpPr>
              <a:xfrm>
                <a:off x="285720" y="5373216"/>
                <a:ext cx="4248427" cy="1368152"/>
                <a:chOff x="285720" y="5157192"/>
                <a:chExt cx="4248427" cy="1368152"/>
              </a:xfrm>
              <a:solidFill>
                <a:srgbClr val="C9FFFF"/>
              </a:solidFill>
            </p:grpSpPr>
            <p:sp>
              <p:nvSpPr>
                <p:cNvPr id="90" name="正方形/長方形 14">
                  <a:extLst>
                    <a:ext uri="{FF2B5EF4-FFF2-40B4-BE49-F238E27FC236}">
                      <a16:creationId xmlns:a16="http://schemas.microsoft.com/office/drawing/2014/main" id="{C8DD6F81-3FA2-4A13-8024-02B771D867CD}"/>
                    </a:ext>
                  </a:extLst>
                </p:cNvPr>
                <p:cNvSpPr/>
                <p:nvPr/>
              </p:nvSpPr>
              <p:spPr>
                <a:xfrm>
                  <a:off x="285720" y="5157192"/>
                  <a:ext cx="4248427" cy="136815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1" name="図 12" descr="\begin{document}&#10;\begin{align*}&#10;\phi_\parallel (r_\parallel^2, \Br) &#10;=&#10;\frac{1}{\Br}&#10;\left\{&#10;1 - (1-\beta^2) \ r_\parallel^2 &#10;\right\}&#10;\end{align*}&#10;\end{document}">
                  <a:extLst>
                    <a:ext uri="{FF2B5EF4-FFF2-40B4-BE49-F238E27FC236}">
                      <a16:creationId xmlns:a16="http://schemas.microsoft.com/office/drawing/2014/main" id="{AD168013-F43E-4314-9D54-8C5FCA6407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5" y="5229200"/>
                  <a:ext cx="3430178" cy="526346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  <p:pic>
              <p:nvPicPr>
                <p:cNvPr id="92" name="図 25" descr="\begin{document}&#10;\begin{align*}&#10;\phi_\perp  (r_\parallel^2, \Br) &#10;=&#10;- \frac{ 2 r_\perp^2 }{\Br} \cdot &#10;\frac{ \cos (\beta \tau) - \cos ( \tau ) } {  \sin ( \tau) } &#10;\end{align*}&#10;\end{document}">
                  <a:extLst>
                    <a:ext uri="{FF2B5EF4-FFF2-40B4-BE49-F238E27FC236}">
                      <a16:creationId xmlns:a16="http://schemas.microsoft.com/office/drawing/2014/main" id="{30808F86-7D11-44EA-A2EA-D558CA0DB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6" y="5882402"/>
                  <a:ext cx="3674435" cy="561340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</p:grpSp>
          <p:sp>
            <p:nvSpPr>
              <p:cNvPr id="87" name="テキスト ボックス 1">
                <a:extLst>
                  <a:ext uri="{FF2B5EF4-FFF2-40B4-BE49-F238E27FC236}">
                    <a16:creationId xmlns:a16="http://schemas.microsoft.com/office/drawing/2014/main" id="{9C54207A-042C-4FB7-B46D-5F31B1C53AEC}"/>
                  </a:ext>
                </a:extLst>
              </p:cNvPr>
              <p:cNvSpPr txBox="1"/>
              <p:nvPr/>
            </p:nvSpPr>
            <p:spPr>
              <a:xfrm>
                <a:off x="5004048" y="5838363"/>
                <a:ext cx="38699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Exponentiated</a:t>
                </a:r>
                <a:r>
                  <a:rPr kumimoji="1"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 trig-functions generate</a:t>
                </a:r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strongly oscillating behavior with</a:t>
                </a:r>
              </a:p>
              <a:p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arbitrarily h</a:t>
                </a:r>
                <a:r>
                  <a:rPr kumimoji="1"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igh frequency.</a:t>
                </a:r>
                <a:endParaRPr kumimoji="1" lang="ja-JP" alt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フリーフォーム 5">
                <a:extLst>
                  <a:ext uri="{FF2B5EF4-FFF2-40B4-BE49-F238E27FC236}">
                    <a16:creationId xmlns:a16="http://schemas.microsoft.com/office/drawing/2014/main" id="{2D0F1EF9-C525-4289-830D-75D449002484}"/>
                  </a:ext>
                </a:extLst>
              </p:cNvPr>
              <p:cNvSpPr/>
              <p:nvPr/>
            </p:nvSpPr>
            <p:spPr>
              <a:xfrm rot="196317">
                <a:off x="3818345" y="5778883"/>
                <a:ext cx="1608941" cy="354656"/>
              </a:xfrm>
              <a:custGeom>
                <a:avLst/>
                <a:gdLst>
                  <a:gd name="connsiteX0" fmla="*/ 0 w 1377245"/>
                  <a:gd name="connsiteY0" fmla="*/ 306392 h 306392"/>
                  <a:gd name="connsiteX1" fmla="*/ 56445 w 1377245"/>
                  <a:gd name="connsiteY1" fmla="*/ 249947 h 306392"/>
                  <a:gd name="connsiteX2" fmla="*/ 90311 w 1377245"/>
                  <a:gd name="connsiteY2" fmla="*/ 238658 h 306392"/>
                  <a:gd name="connsiteX3" fmla="*/ 124178 w 1377245"/>
                  <a:gd name="connsiteY3" fmla="*/ 204792 h 306392"/>
                  <a:gd name="connsiteX4" fmla="*/ 158045 w 1377245"/>
                  <a:gd name="connsiteY4" fmla="*/ 193503 h 306392"/>
                  <a:gd name="connsiteX5" fmla="*/ 214489 w 1377245"/>
                  <a:gd name="connsiteY5" fmla="*/ 159636 h 306392"/>
                  <a:gd name="connsiteX6" fmla="*/ 248356 w 1377245"/>
                  <a:gd name="connsiteY6" fmla="*/ 137058 h 306392"/>
                  <a:gd name="connsiteX7" fmla="*/ 372533 w 1377245"/>
                  <a:gd name="connsiteY7" fmla="*/ 114481 h 306392"/>
                  <a:gd name="connsiteX8" fmla="*/ 462845 w 1377245"/>
                  <a:gd name="connsiteY8" fmla="*/ 80614 h 306392"/>
                  <a:gd name="connsiteX9" fmla="*/ 508000 w 1377245"/>
                  <a:gd name="connsiteY9" fmla="*/ 58036 h 306392"/>
                  <a:gd name="connsiteX10" fmla="*/ 575733 w 1377245"/>
                  <a:gd name="connsiteY10" fmla="*/ 46747 h 306392"/>
                  <a:gd name="connsiteX11" fmla="*/ 632178 w 1377245"/>
                  <a:gd name="connsiteY11" fmla="*/ 35458 h 306392"/>
                  <a:gd name="connsiteX12" fmla="*/ 666045 w 1377245"/>
                  <a:gd name="connsiteY12" fmla="*/ 12881 h 306392"/>
                  <a:gd name="connsiteX13" fmla="*/ 699911 w 1377245"/>
                  <a:gd name="connsiteY13" fmla="*/ 1592 h 306392"/>
                  <a:gd name="connsiteX14" fmla="*/ 1377245 w 1377245"/>
                  <a:gd name="connsiteY14" fmla="*/ 1592 h 306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7245" h="306392">
                    <a:moveTo>
                      <a:pt x="0" y="306392"/>
                    </a:moveTo>
                    <a:cubicBezTo>
                      <a:pt x="18815" y="287577"/>
                      <a:pt x="35158" y="265912"/>
                      <a:pt x="56445" y="249947"/>
                    </a:cubicBezTo>
                    <a:cubicBezTo>
                      <a:pt x="65964" y="242807"/>
                      <a:pt x="80410" y="245259"/>
                      <a:pt x="90311" y="238658"/>
                    </a:cubicBezTo>
                    <a:cubicBezTo>
                      <a:pt x="103595" y="229802"/>
                      <a:pt x="110894" y="213648"/>
                      <a:pt x="124178" y="204792"/>
                    </a:cubicBezTo>
                    <a:cubicBezTo>
                      <a:pt x="134079" y="198191"/>
                      <a:pt x="147402" y="198825"/>
                      <a:pt x="158045" y="193503"/>
                    </a:cubicBezTo>
                    <a:cubicBezTo>
                      <a:pt x="177670" y="183690"/>
                      <a:pt x="195883" y="171265"/>
                      <a:pt x="214489" y="159636"/>
                    </a:cubicBezTo>
                    <a:cubicBezTo>
                      <a:pt x="225994" y="152445"/>
                      <a:pt x="235652" y="141822"/>
                      <a:pt x="248356" y="137058"/>
                    </a:cubicBezTo>
                    <a:cubicBezTo>
                      <a:pt x="260972" y="132327"/>
                      <a:pt x="364932" y="115748"/>
                      <a:pt x="372533" y="114481"/>
                    </a:cubicBezTo>
                    <a:cubicBezTo>
                      <a:pt x="442094" y="68107"/>
                      <a:pt x="365195" y="113164"/>
                      <a:pt x="462845" y="80614"/>
                    </a:cubicBezTo>
                    <a:cubicBezTo>
                      <a:pt x="478810" y="75292"/>
                      <a:pt x="491881" y="62872"/>
                      <a:pt x="508000" y="58036"/>
                    </a:cubicBezTo>
                    <a:cubicBezTo>
                      <a:pt x="529924" y="51459"/>
                      <a:pt x="553213" y="50842"/>
                      <a:pt x="575733" y="46747"/>
                    </a:cubicBezTo>
                    <a:cubicBezTo>
                      <a:pt x="594611" y="43315"/>
                      <a:pt x="613363" y="39221"/>
                      <a:pt x="632178" y="35458"/>
                    </a:cubicBezTo>
                    <a:cubicBezTo>
                      <a:pt x="643467" y="27932"/>
                      <a:pt x="653910" y="18949"/>
                      <a:pt x="666045" y="12881"/>
                    </a:cubicBezTo>
                    <a:cubicBezTo>
                      <a:pt x="676688" y="7560"/>
                      <a:pt x="688013" y="1781"/>
                      <a:pt x="699911" y="1592"/>
                    </a:cubicBezTo>
                    <a:cubicBezTo>
                      <a:pt x="925661" y="-1991"/>
                      <a:pt x="1151467" y="1592"/>
                      <a:pt x="1377245" y="1592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テキスト ボックス 6">
                <a:extLst>
                  <a:ext uri="{FF2B5EF4-FFF2-40B4-BE49-F238E27FC236}">
                    <a16:creationId xmlns:a16="http://schemas.microsoft.com/office/drawing/2014/main" id="{DF720631-B06B-462A-B919-AAFD62F05946}"/>
                  </a:ext>
                </a:extLst>
              </p:cNvPr>
              <p:cNvSpPr txBox="1"/>
              <p:nvPr/>
            </p:nvSpPr>
            <p:spPr>
              <a:xfrm>
                <a:off x="179512" y="3851756"/>
                <a:ext cx="3547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u="sng" dirty="0">
                    <a:solidFill>
                      <a:srgbClr val="9900CC"/>
                    </a:solidFill>
                  </a:rPr>
                  <a:t>Integrands  </a:t>
                </a:r>
                <a:r>
                  <a:rPr lang="en-US" altLang="ja-JP" u="sng" dirty="0">
                    <a:solidFill>
                      <a:srgbClr val="9900CC"/>
                    </a:solidFill>
                  </a:rPr>
                  <a:t>with</a:t>
                </a:r>
                <a:r>
                  <a:rPr kumimoji="1" lang="en-US" altLang="ja-JP" u="sng" dirty="0">
                    <a:solidFill>
                      <a:srgbClr val="9900CC"/>
                    </a:solidFill>
                  </a:rPr>
                  <a:t>  strong  oscillations</a:t>
                </a:r>
                <a:endParaRPr kumimoji="1" lang="ja-JP" altLang="en-US" u="sng" dirty="0">
                  <a:solidFill>
                    <a:srgbClr val="9900CC"/>
                  </a:solidFill>
                </a:endParaRPr>
              </a:p>
            </p:txBody>
          </p:sp>
        </p:grpSp>
        <p:pic>
          <p:nvPicPr>
            <p:cNvPr id="84" name="図 29" descr="\begin{document}&#10;\begin{align*}&#10;r_\parallel^2 = q_\parallel^2/4m^2&#10;\end{align*}&#10;\end{document}">
              <a:extLst>
                <a:ext uri="{FF2B5EF4-FFF2-40B4-BE49-F238E27FC236}">
                  <a16:creationId xmlns:a16="http://schemas.microsoft.com/office/drawing/2014/main" id="{8296C5C3-9F17-4A0A-8A6D-90E030DDE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138" y="3572792"/>
              <a:ext cx="1794724" cy="44156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5EE3A0-56CB-442D-98B7-47069EAC822D}"/>
              </a:ext>
            </a:extLst>
          </p:cNvPr>
          <p:cNvGrpSpPr/>
          <p:nvPr/>
        </p:nvGrpSpPr>
        <p:grpSpPr>
          <a:xfrm>
            <a:off x="356417" y="4626829"/>
            <a:ext cx="8709849" cy="1970523"/>
            <a:chOff x="356417" y="4626829"/>
            <a:chExt cx="8709849" cy="1970523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56417" y="4626829"/>
              <a:ext cx="6108148" cy="674379"/>
              <a:chOff x="1120397" y="3114661"/>
              <a:chExt cx="6108148" cy="67437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6402688" y="3247975"/>
                <a:ext cx="727797" cy="29747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5047680" y="3140968"/>
                <a:ext cx="884721" cy="314339"/>
              </a:xfrm>
              <a:prstGeom prst="rect">
                <a:avLst/>
              </a:prstGeom>
              <a:solidFill>
                <a:srgbClr val="FF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 descr="\begin{document}&#10;\begin{align*}&#10;\chi_i (r_\parallel^2, r_\perp^2, \Br) &#10;=&#10;\frac{\alpha \Br }{4\pi} \int_{-1}^1 \!\! d\beta  \int_0^\infty \!\! d\tau \ &#10;\frac{ \Gamma_i ( \tau, \beta) }{ \sin ( \tau) } \ &#10;e^{-i  ( \phi_\parallel + \phi _\perp  ) \tau} &#10;\end{align*}&#10;\end{document}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7" y="3114661"/>
                <a:ext cx="6108148" cy="674379"/>
              </a:xfrm>
              <a:prstGeom prst="rect">
                <a:avLst/>
              </a:prstGeom>
            </p:spPr>
          </p:pic>
        </p:grpSp>
        <p:grpSp>
          <p:nvGrpSpPr>
            <p:cNvPr id="19" name="グループ化 18"/>
            <p:cNvGrpSpPr/>
            <p:nvPr/>
          </p:nvGrpSpPr>
          <p:grpSpPr>
            <a:xfrm>
              <a:off x="356417" y="6088070"/>
              <a:ext cx="5080077" cy="509282"/>
              <a:chOff x="500035" y="2487327"/>
              <a:chExt cx="5080077" cy="509282"/>
            </a:xfrm>
          </p:grpSpPr>
          <p:pic>
            <p:nvPicPr>
              <p:cNvPr id="5" name="図 4" descr="\begin{document}&#10;\begin{align*}&#10;\chi_0 \rightarrow \Pi_{\rm vac} \, , \ &#10;\chi_{1,2} \rightarrow 0&#10;\end{align*}&#10;\end{document}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4121" y="2561468"/>
                <a:ext cx="3101975" cy="339951"/>
              </a:xfrm>
              <a:prstGeom prst="rect">
                <a:avLst/>
              </a:prstGeom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561574" y="2564904"/>
                <a:ext cx="1850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Vanishing B limit: </a:t>
                </a:r>
                <a:endParaRPr kumimoji="1"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500035" y="2487327"/>
                <a:ext cx="5080077" cy="5092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6012160" y="6012577"/>
              <a:ext cx="3054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B050"/>
                  </a:solidFill>
                </a:rPr>
                <a:t>Schwinger, Adler,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Shabad</a:t>
              </a:r>
              <a:r>
                <a:rPr lang="en-US" altLang="ja-JP" sz="1600" dirty="0">
                  <a:solidFill>
                    <a:srgbClr val="00B050"/>
                  </a:solidFill>
                </a:rPr>
                <a:t>,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Urrutia</a:t>
              </a:r>
              <a:r>
                <a:rPr lang="en-US" altLang="ja-JP" sz="1600" dirty="0">
                  <a:solidFill>
                    <a:srgbClr val="00B050"/>
                  </a:solidFill>
                </a:rPr>
                <a:t>, </a:t>
              </a:r>
            </a:p>
            <a:p>
              <a:r>
                <a:rPr kumimoji="1" lang="en-US" altLang="ja-JP" sz="1600" dirty="0">
                  <a:solidFill>
                    <a:srgbClr val="00B050"/>
                  </a:solidFill>
                </a:rPr>
                <a:t>Tsai and </a:t>
              </a:r>
              <a:r>
                <a:rPr kumimoji="1" lang="en-US" altLang="ja-JP" sz="1600" dirty="0" err="1">
                  <a:solidFill>
                    <a:srgbClr val="00B050"/>
                  </a:solidFill>
                </a:rPr>
                <a:t>Eber</a:t>
              </a:r>
              <a:r>
                <a:rPr kumimoji="1" lang="en-US" altLang="ja-JP" sz="1600" dirty="0">
                  <a:solidFill>
                    <a:srgbClr val="00B050"/>
                  </a:solidFill>
                </a:rPr>
                <a:t>, 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Dittrich</a:t>
              </a:r>
              <a:r>
                <a:rPr lang="en-US" altLang="ja-JP" sz="1600" dirty="0">
                  <a:solidFill>
                    <a:srgbClr val="00B050"/>
                  </a:solidFill>
                </a:rPr>
                <a:t> and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Gies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80FB95E-F071-46B6-ABF3-3225EB8ADEDC}"/>
                </a:ext>
              </a:extLst>
            </p:cNvPr>
            <p:cNvSpPr/>
            <p:nvPr/>
          </p:nvSpPr>
          <p:spPr bwMode="auto">
            <a:xfrm>
              <a:off x="1979712" y="5527699"/>
              <a:ext cx="4536504" cy="421581"/>
            </a:xfrm>
            <a:prstGeom prst="wedgeRoundRectCallout">
              <a:avLst>
                <a:gd name="adj1" fmla="val -19154"/>
                <a:gd name="adj2" fmla="val -96887"/>
                <a:gd name="adj3" fmla="val 16667"/>
              </a:avLst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>
                  <a:solidFill>
                    <a:schemeClr val="tx1"/>
                  </a:solidFill>
                </a:rPr>
                <a:t>Proper time integrals on the two fermion lines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2051720" y="97468"/>
            <a:ext cx="5037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Decomposing exponential factors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863588" y="908720"/>
            <a:ext cx="7812868" cy="1152128"/>
            <a:chOff x="1352261" y="800709"/>
            <a:chExt cx="7812868" cy="1152128"/>
          </a:xfrm>
        </p:grpSpPr>
        <p:sp>
          <p:nvSpPr>
            <p:cNvPr id="28" name="角丸四角形 27"/>
            <p:cNvSpPr/>
            <p:nvPr/>
          </p:nvSpPr>
          <p:spPr>
            <a:xfrm>
              <a:off x="4932040" y="832066"/>
              <a:ext cx="1309796" cy="65271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6300192" y="836712"/>
              <a:ext cx="864096" cy="652718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7200292" y="836712"/>
              <a:ext cx="792088" cy="652718"/>
            </a:xfrm>
            <a:prstGeom prst="round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 descr="\begin{document}&#10;\begin{align*}&#10;\chi_i = &#10;\frac{\alpha}{4\pi} \int_{-1}^1 \!\!\! d\beta  \int_0^\infty \!\!\!\! d\tau \ &#10;\frac{ \Gamma_i (\tau, \beta) }{ \sin \tau } \ &#10;{\rm e}^{-i u \cos (\beta \tau) } \ &#10;{\rm e}^{ i \eta \cot \tau } \ &#10;{\rm e}^{-i\phi_\parallel \tau} 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1" y="800709"/>
              <a:ext cx="6568111" cy="731258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7029480" y="1583505"/>
              <a:ext cx="2135649" cy="369332"/>
            </a:xfrm>
            <a:prstGeom prst="rect">
              <a:avLst/>
            </a:prstGeom>
            <a:solidFill>
              <a:srgbClr val="FFFFAB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Linear w.r.t. τ  </a:t>
              </a:r>
              <a:r>
                <a:rPr lang="en-US" altLang="ja-JP" dirty="0"/>
                <a:t>in exp.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2448870" y="2082750"/>
            <a:ext cx="6155578" cy="793033"/>
          </a:xfrm>
          <a:prstGeom prst="wedgeRoundRectCallout">
            <a:avLst>
              <a:gd name="adj1" fmla="val -1054"/>
              <a:gd name="adj2" fmla="val -1016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\begin{document}&#10;\begin{eqnarray}&#10;&amp;=&amp; 1+ c_1 \cos(\beta \tau) + c_2 \cos^2(\beta \tau) + \cdots&#10;c_n \cos^n(\beta \tau) + \cdots&#10;\nonumber&#10;\\&#10;&amp;=&amp; 1+d_1 \cos(\beta \tau) + d_2 \cos(2 \beta \tau) + \cdots&#10;+ d_n \cos(n \beta \tau) + \cdots&#10;\nonumber&#10;\end{eqnarray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7" y="2132857"/>
            <a:ext cx="5861938" cy="661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971DA-BE3C-4C3A-980B-776BC62D48C6}"/>
              </a:ext>
            </a:extLst>
          </p:cNvPr>
          <p:cNvSpPr txBox="1"/>
          <p:nvPr/>
        </p:nvSpPr>
        <p:spPr>
          <a:xfrm>
            <a:off x="194125" y="1710101"/>
            <a:ext cx="365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Contains arbitrarily higher harmonics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AEBBD6-ECAF-4AE3-AE57-B366619B594E}"/>
              </a:ext>
            </a:extLst>
          </p:cNvPr>
          <p:cNvGrpSpPr/>
          <p:nvPr/>
        </p:nvGrpSpPr>
        <p:grpSpPr>
          <a:xfrm>
            <a:off x="509412" y="3020018"/>
            <a:ext cx="8023028" cy="3604603"/>
            <a:chOff x="509412" y="3020018"/>
            <a:chExt cx="8023028" cy="36046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3FB45DF-7391-4CA3-8916-C7FD63AF186A}"/>
                </a:ext>
              </a:extLst>
            </p:cNvPr>
            <p:cNvSpPr/>
            <p:nvPr/>
          </p:nvSpPr>
          <p:spPr bwMode="auto">
            <a:xfrm>
              <a:off x="5364088" y="3750247"/>
              <a:ext cx="576064" cy="3988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4499992" y="3750247"/>
              <a:ext cx="864096" cy="398833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83568" y="4581128"/>
              <a:ext cx="390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B050"/>
                  </a:solidFill>
                </a:rPr>
                <a:t>2</a:t>
              </a:r>
              <a:r>
                <a:rPr lang="en-US" altLang="ja-JP" baseline="30000" dirty="0">
                  <a:solidFill>
                    <a:srgbClr val="00B050"/>
                  </a:solidFill>
                </a:rPr>
                <a:t>nd</a:t>
              </a:r>
              <a:r>
                <a:rPr lang="en-US" altLang="ja-JP" dirty="0">
                  <a:solidFill>
                    <a:srgbClr val="00B050"/>
                  </a:solidFill>
                </a:rPr>
                <a:t> step: Getting Laguerre polynomials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683568" y="3020018"/>
              <a:ext cx="7848872" cy="1255101"/>
              <a:chOff x="971600" y="2132856"/>
              <a:chExt cx="7848872" cy="1255101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971600" y="2132856"/>
                <a:ext cx="5194329" cy="1255101"/>
                <a:chOff x="971600" y="2057348"/>
                <a:chExt cx="5194329" cy="1255101"/>
              </a:xfrm>
            </p:grpSpPr>
            <p:sp>
              <p:nvSpPr>
                <p:cNvPr id="34" name="角丸四角形 33"/>
                <p:cNvSpPr/>
                <p:nvPr/>
              </p:nvSpPr>
              <p:spPr>
                <a:xfrm>
                  <a:off x="2159732" y="2686704"/>
                  <a:ext cx="1154340" cy="606237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" name="図 21" descr="\begin{document}&#10;\begin{align*}&#10;e^{- i u \cos(\bt) }&#10;=&#10;\sum_{n=0}^{\infty} (2-\delta_{n0}) I_n(-iu) \ e^{in\bt} &#10;\end{align*}&#10;\end{document}"/>
                <p:cNvPicPr>
                  <a:picLocks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303748" y="2664377"/>
                  <a:ext cx="3862181" cy="648072"/>
                </a:xfrm>
                <a:prstGeom prst="rect">
                  <a:avLst/>
                </a:prstGeom>
              </p:spPr>
            </p:pic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971600" y="2057348"/>
                  <a:ext cx="37578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altLang="ja-JP" baseline="30000" dirty="0">
                      <a:solidFill>
                        <a:srgbClr val="0070C0"/>
                      </a:solidFill>
                    </a:rPr>
                    <a:t>st</a:t>
                  </a:r>
                  <a:r>
                    <a:rPr lang="en-US" altLang="ja-JP" dirty="0">
                      <a:solidFill>
                        <a:srgbClr val="0070C0"/>
                      </a:solidFill>
                    </a:rPr>
                    <a:t> step:</a:t>
                  </a:r>
                  <a:r>
                    <a:rPr kumimoji="1" lang="en-US" altLang="ja-JP" dirty="0">
                      <a:solidFill>
                        <a:srgbClr val="0070C0"/>
                      </a:solidFill>
                    </a:rPr>
                    <a:t> “P</a:t>
                  </a:r>
                  <a:r>
                    <a:rPr lang="en-US" altLang="ja-JP" dirty="0">
                      <a:solidFill>
                        <a:srgbClr val="0070C0"/>
                      </a:solidFill>
                    </a:rPr>
                    <a:t>artial wave decomposition”</a:t>
                  </a:r>
                  <a:endParaRPr kumimoji="1" lang="ja-JP" altLang="en-US" sz="14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8" name="テキスト ボックス 37"/>
              <p:cNvSpPr txBox="1"/>
              <p:nvPr/>
            </p:nvSpPr>
            <p:spPr>
              <a:xfrm>
                <a:off x="6737722" y="2892586"/>
                <a:ext cx="208275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Linear w.r.t. τ </a:t>
                </a:r>
                <a:r>
                  <a:rPr lang="en-US" altLang="ja-JP" dirty="0"/>
                  <a:t>in exp.</a:t>
                </a:r>
                <a:endParaRPr lang="ja-JP" altLang="en-US" dirty="0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6363056" y="6255289"/>
              <a:ext cx="208275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Linear w.r.t. τ </a:t>
              </a:r>
              <a:r>
                <a:rPr lang="en-US" altLang="ja-JP" dirty="0"/>
                <a:t>in exp.</a:t>
              </a:r>
              <a:endParaRPr lang="ja-JP" alt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99EF4C-BE3E-4677-9C91-8EAA08E3E9A1}"/>
                </a:ext>
              </a:extLst>
            </p:cNvPr>
            <p:cNvGrpSpPr/>
            <p:nvPr/>
          </p:nvGrpSpPr>
          <p:grpSpPr>
            <a:xfrm>
              <a:off x="509412" y="5112453"/>
              <a:ext cx="7926074" cy="1142836"/>
              <a:chOff x="509412" y="5229200"/>
              <a:chExt cx="7926074" cy="1142836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A86D2E0-8B6E-47D2-8C61-5AFA18D85069}"/>
                  </a:ext>
                </a:extLst>
              </p:cNvPr>
              <p:cNvSpPr/>
              <p:nvPr/>
            </p:nvSpPr>
            <p:spPr bwMode="auto">
              <a:xfrm>
                <a:off x="7812360" y="5786679"/>
                <a:ext cx="623126" cy="39883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509412" y="5589240"/>
                <a:ext cx="3141613" cy="782796"/>
              </a:xfrm>
              <a:prstGeom prst="roundRect">
                <a:avLst/>
              </a:prstGeom>
              <a:solidFill>
                <a:srgbClr val="BAE1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吹き出し 11"/>
              <p:cNvSpPr/>
              <p:nvPr/>
            </p:nvSpPr>
            <p:spPr>
              <a:xfrm>
                <a:off x="5741128" y="5229200"/>
                <a:ext cx="2694358" cy="343961"/>
              </a:xfrm>
              <a:prstGeom prst="wedgeRoundRectCallout">
                <a:avLst>
                  <a:gd name="adj1" fmla="val 1273"/>
                  <a:gd name="adj2" fmla="val 109226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dirty="0">
                    <a:solidFill>
                      <a:schemeClr val="tx1"/>
                    </a:solidFill>
                  </a:rPr>
                  <a:t>Associated </a:t>
                </a:r>
                <a:r>
                  <a:rPr kumimoji="1" lang="en-US" altLang="ja-JP" sz="1200" dirty="0" err="1">
                    <a:solidFill>
                      <a:schemeClr val="tx1"/>
                    </a:solidFill>
                  </a:rPr>
                  <a:t>Laguerre</a:t>
                </a:r>
                <a:r>
                  <a:rPr kumimoji="1" lang="en-US" altLang="ja-JP" sz="1200" dirty="0">
                    <a:solidFill>
                      <a:schemeClr val="tx1"/>
                    </a:solidFill>
                  </a:rPr>
                  <a:t> polynomial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" name="図 3" descr="\begin{document}&#10;\begin{align*}&#10;{\rm Put} \ &#10;z = \exp ( -2i \tau ) &#10;\ {\rm and } \ &#10;x=y=\eta&#10;\end{align*}&#10;\end{document}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192" y="5283230"/>
                <a:ext cx="3141613" cy="21946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6F9A101-2DEE-4AF9-B0BB-E181B84AE53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749" y="5716927"/>
                <a:ext cx="7721675" cy="5923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65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94331519-76D1-4698-949A-51B372921088}"/>
              </a:ext>
            </a:extLst>
          </p:cNvPr>
          <p:cNvSpPr/>
          <p:nvPr/>
        </p:nvSpPr>
        <p:spPr bwMode="auto">
          <a:xfrm>
            <a:off x="69785" y="520617"/>
            <a:ext cx="9001000" cy="3995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B8D1D6-3B92-4818-9351-B02F67699A10}"/>
              </a:ext>
            </a:extLst>
          </p:cNvPr>
          <p:cNvGrpSpPr/>
          <p:nvPr/>
        </p:nvGrpSpPr>
        <p:grpSpPr>
          <a:xfrm>
            <a:off x="221072" y="598932"/>
            <a:ext cx="3586446" cy="3766172"/>
            <a:chOff x="1867924" y="1345257"/>
            <a:chExt cx="4864316" cy="5108079"/>
          </a:xfrm>
        </p:grpSpPr>
        <p:grpSp>
          <p:nvGrpSpPr>
            <p:cNvPr id="5" name="グループ化 7">
              <a:extLst>
                <a:ext uri="{FF2B5EF4-FFF2-40B4-BE49-F238E27FC236}">
                  <a16:creationId xmlns:a16="http://schemas.microsoft.com/office/drawing/2014/main" id="{8D4D149A-6699-4B0B-A21D-76F7A2FF8B06}"/>
                </a:ext>
              </a:extLst>
            </p:cNvPr>
            <p:cNvGrpSpPr/>
            <p:nvPr/>
          </p:nvGrpSpPr>
          <p:grpSpPr>
            <a:xfrm>
              <a:off x="1867924" y="1345257"/>
              <a:ext cx="4864316" cy="5108079"/>
              <a:chOff x="1608385" y="541189"/>
              <a:chExt cx="6192688" cy="6503020"/>
            </a:xfrm>
          </p:grpSpPr>
          <p:sp>
            <p:nvSpPr>
              <p:cNvPr id="8" name="正方形/長方形 2">
                <a:extLst>
                  <a:ext uri="{FF2B5EF4-FFF2-40B4-BE49-F238E27FC236}">
                    <a16:creationId xmlns:a16="http://schemas.microsoft.com/office/drawing/2014/main" id="{606435D8-E7AB-4927-831C-5266D6D4CA91}"/>
                  </a:ext>
                </a:extLst>
              </p:cNvPr>
              <p:cNvSpPr/>
              <p:nvPr/>
            </p:nvSpPr>
            <p:spPr bwMode="auto">
              <a:xfrm>
                <a:off x="1608385" y="541189"/>
                <a:ext cx="6192688" cy="6503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grpSp>
            <p:nvGrpSpPr>
              <p:cNvPr id="9" name="グループ化 3">
                <a:extLst>
                  <a:ext uri="{FF2B5EF4-FFF2-40B4-BE49-F238E27FC236}">
                    <a16:creationId xmlns:a16="http://schemas.microsoft.com/office/drawing/2014/main" id="{DFD297CC-6F25-4739-A920-DF765BBB2774}"/>
                  </a:ext>
                </a:extLst>
              </p:cNvPr>
              <p:cNvGrpSpPr/>
              <p:nvPr/>
            </p:nvGrpSpPr>
            <p:grpSpPr>
              <a:xfrm>
                <a:off x="2014811" y="602145"/>
                <a:ext cx="5266619" cy="4823732"/>
                <a:chOff x="1605337" y="414262"/>
                <a:chExt cx="5266619" cy="4823732"/>
              </a:xfrm>
              <a:solidFill>
                <a:schemeClr val="bg1"/>
              </a:solidFill>
            </p:grpSpPr>
            <p:pic>
              <p:nvPicPr>
                <p:cNvPr id="11" name="Picture 2">
                  <a:extLst>
                    <a:ext uri="{FF2B5EF4-FFF2-40B4-BE49-F238E27FC236}">
                      <a16:creationId xmlns:a16="http://schemas.microsoft.com/office/drawing/2014/main" id="{32B6C74D-AFCB-4338-B658-7AF048A38C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5337" y="414262"/>
                  <a:ext cx="5266619" cy="18974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>
                  <a:extLst>
                    <a:ext uri="{FF2B5EF4-FFF2-40B4-BE49-F238E27FC236}">
                      <a16:creationId xmlns:a16="http://schemas.microsoft.com/office/drawing/2014/main" id="{F0E9F839-B708-44EA-80F9-BA4D67A491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025" y="1661445"/>
                  <a:ext cx="3856530" cy="35765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52BADC7D-2BC8-4CEA-B7DF-EBE2536A2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9868" y="5209800"/>
                <a:ext cx="3290486" cy="1516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734D98-A2F4-4885-B2BF-EEFD07053256}"/>
                </a:ext>
              </a:extLst>
            </p:cNvPr>
            <p:cNvSpPr/>
            <p:nvPr/>
          </p:nvSpPr>
          <p:spPr bwMode="auto">
            <a:xfrm>
              <a:off x="2187169" y="1436632"/>
              <a:ext cx="4136895" cy="840240"/>
            </a:xfrm>
            <a:prstGeom prst="rect">
              <a:avLst/>
            </a:prstGeom>
            <a:solidFill>
              <a:srgbClr val="FF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DB2E-C631-4DF0-ABDE-0EB6CBDAB140}"/>
                </a:ext>
              </a:extLst>
            </p:cNvPr>
            <p:cNvSpPr/>
            <p:nvPr/>
          </p:nvSpPr>
          <p:spPr bwMode="auto">
            <a:xfrm>
              <a:off x="3131841" y="5562963"/>
              <a:ext cx="2088232" cy="448378"/>
            </a:xfrm>
            <a:prstGeom prst="rect">
              <a:avLst/>
            </a:prstGeom>
            <a:solidFill>
              <a:srgbClr val="FF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01B199-9493-4C71-8143-B0D3658B4EF9}"/>
              </a:ext>
            </a:extLst>
          </p:cNvPr>
          <p:cNvGrpSpPr/>
          <p:nvPr/>
        </p:nvGrpSpPr>
        <p:grpSpPr>
          <a:xfrm>
            <a:off x="4570285" y="3249139"/>
            <a:ext cx="4210402" cy="1187973"/>
            <a:chOff x="521648" y="2132856"/>
            <a:chExt cx="4950968" cy="139692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18E878E-BD11-4259-9CB3-758D76C24CA9}"/>
                </a:ext>
              </a:extLst>
            </p:cNvPr>
            <p:cNvGrpSpPr/>
            <p:nvPr/>
          </p:nvGrpSpPr>
          <p:grpSpPr>
            <a:xfrm>
              <a:off x="2758549" y="2132856"/>
              <a:ext cx="1132027" cy="1396925"/>
              <a:chOff x="6089706" y="2242689"/>
              <a:chExt cx="2010686" cy="2481192"/>
            </a:xfrm>
          </p:grpSpPr>
          <p:sp>
            <p:nvSpPr>
              <p:cNvPr id="72" name="円/楕円 51">
                <a:extLst>
                  <a:ext uri="{FF2B5EF4-FFF2-40B4-BE49-F238E27FC236}">
                    <a16:creationId xmlns:a16="http://schemas.microsoft.com/office/drawing/2014/main" id="{428D8995-729F-452C-9C22-A6BDB11122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633339" y="3019375"/>
                <a:ext cx="957070" cy="957070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73" name="グループ化 4">
                <a:extLst>
                  <a:ext uri="{FF2B5EF4-FFF2-40B4-BE49-F238E27FC236}">
                    <a16:creationId xmlns:a16="http://schemas.microsoft.com/office/drawing/2014/main" id="{D44C4D5D-EC7B-4F30-A9D1-B7895CF89D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9706" y="2760905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09" name="フリーフォーム 45">
                  <a:extLst>
                    <a:ext uri="{FF2B5EF4-FFF2-40B4-BE49-F238E27FC236}">
                      <a16:creationId xmlns:a16="http://schemas.microsoft.com/office/drawing/2014/main" id="{0AF0A740-1433-4022-BCC9-5DE6EB544E85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0" name="グループ化 46">
                  <a:extLst>
                    <a:ext uri="{FF2B5EF4-FFF2-40B4-BE49-F238E27FC236}">
                      <a16:creationId xmlns:a16="http://schemas.microsoft.com/office/drawing/2014/main" id="{C37B47A2-EF9A-43AD-B088-6ACB59AA69F8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11" name="直線コネクタ 47">
                    <a:extLst>
                      <a:ext uri="{FF2B5EF4-FFF2-40B4-BE49-F238E27FC236}">
                        <a16:creationId xmlns:a16="http://schemas.microsoft.com/office/drawing/2014/main" id="{2ED240AA-716A-4633-BE48-F9336C6E373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48">
                    <a:extLst>
                      <a:ext uri="{FF2B5EF4-FFF2-40B4-BE49-F238E27FC236}">
                        <a16:creationId xmlns:a16="http://schemas.microsoft.com/office/drawing/2014/main" id="{E9A76F26-EB2C-4CB3-A056-8A43A757EBE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49">
                    <a:extLst>
                      <a:ext uri="{FF2B5EF4-FFF2-40B4-BE49-F238E27FC236}">
                        <a16:creationId xmlns:a16="http://schemas.microsoft.com/office/drawing/2014/main" id="{2A7D54E7-F056-43F2-A854-16EF35F816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50">
                    <a:extLst>
                      <a:ext uri="{FF2B5EF4-FFF2-40B4-BE49-F238E27FC236}">
                        <a16:creationId xmlns:a16="http://schemas.microsoft.com/office/drawing/2014/main" id="{032684E4-3482-470B-A934-3CD8956613D1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4" name="グループ化 5">
                <a:extLst>
                  <a:ext uri="{FF2B5EF4-FFF2-40B4-BE49-F238E27FC236}">
                    <a16:creationId xmlns:a16="http://schemas.microsoft.com/office/drawing/2014/main" id="{A496565B-CC71-4932-8B8C-BEC08135F4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091139">
                <a:off x="6831663" y="2431229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103" name="フリーフォーム 39">
                  <a:extLst>
                    <a:ext uri="{FF2B5EF4-FFF2-40B4-BE49-F238E27FC236}">
                      <a16:creationId xmlns:a16="http://schemas.microsoft.com/office/drawing/2014/main" id="{32CF494B-B2F9-4A47-B2C2-C1B970E46E9B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4" name="グループ化 40">
                  <a:extLst>
                    <a:ext uri="{FF2B5EF4-FFF2-40B4-BE49-F238E27FC236}">
                      <a16:creationId xmlns:a16="http://schemas.microsoft.com/office/drawing/2014/main" id="{159BA11A-9DB6-4B64-9034-D9AC0CC54DBC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05" name="直線コネクタ 41">
                    <a:extLst>
                      <a:ext uri="{FF2B5EF4-FFF2-40B4-BE49-F238E27FC236}">
                        <a16:creationId xmlns:a16="http://schemas.microsoft.com/office/drawing/2014/main" id="{014928C0-9BC5-4C4F-A6E2-AF7A510DD047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42">
                    <a:extLst>
                      <a:ext uri="{FF2B5EF4-FFF2-40B4-BE49-F238E27FC236}">
                        <a16:creationId xmlns:a16="http://schemas.microsoft.com/office/drawing/2014/main" id="{C82758A6-3E14-458C-BF82-71080ACB255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43">
                    <a:extLst>
                      <a:ext uri="{FF2B5EF4-FFF2-40B4-BE49-F238E27FC236}">
                        <a16:creationId xmlns:a16="http://schemas.microsoft.com/office/drawing/2014/main" id="{F792BB76-8C39-4C04-A8C0-6D387612338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44">
                    <a:extLst>
                      <a:ext uri="{FF2B5EF4-FFF2-40B4-BE49-F238E27FC236}">
                        <a16:creationId xmlns:a16="http://schemas.microsoft.com/office/drawing/2014/main" id="{A5BE736A-B023-4A39-9864-4A16D91130E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5" name="グループ化 6">
                <a:extLst>
                  <a:ext uri="{FF2B5EF4-FFF2-40B4-BE49-F238E27FC236}">
                    <a16:creationId xmlns:a16="http://schemas.microsoft.com/office/drawing/2014/main" id="{5BB8FA74-6C77-43E5-B270-212E37DE44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0961">
                <a:off x="7540112" y="2878913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97" name="フリーフォーム 33">
                  <a:extLst>
                    <a:ext uri="{FF2B5EF4-FFF2-40B4-BE49-F238E27FC236}">
                      <a16:creationId xmlns:a16="http://schemas.microsoft.com/office/drawing/2014/main" id="{C18A5EFB-933C-4FFB-A6C3-08C2CDAF3EE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8" name="グループ化 34">
                  <a:extLst>
                    <a:ext uri="{FF2B5EF4-FFF2-40B4-BE49-F238E27FC236}">
                      <a16:creationId xmlns:a16="http://schemas.microsoft.com/office/drawing/2014/main" id="{0691AC0C-5F45-4485-8D55-3D9D47C52C75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99" name="直線コネクタ 35">
                    <a:extLst>
                      <a:ext uri="{FF2B5EF4-FFF2-40B4-BE49-F238E27FC236}">
                        <a16:creationId xmlns:a16="http://schemas.microsoft.com/office/drawing/2014/main" id="{A014F572-272E-4701-8D93-131FC143BFFE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36">
                    <a:extLst>
                      <a:ext uri="{FF2B5EF4-FFF2-40B4-BE49-F238E27FC236}">
                        <a16:creationId xmlns:a16="http://schemas.microsoft.com/office/drawing/2014/main" id="{0A2B192E-B0B8-455D-9463-7661E18B008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37">
                    <a:extLst>
                      <a:ext uri="{FF2B5EF4-FFF2-40B4-BE49-F238E27FC236}">
                        <a16:creationId xmlns:a16="http://schemas.microsoft.com/office/drawing/2014/main" id="{A8BD3490-9585-4EAB-AF2C-4082F06487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38">
                    <a:extLst>
                      <a:ext uri="{FF2B5EF4-FFF2-40B4-BE49-F238E27FC236}">
                        <a16:creationId xmlns:a16="http://schemas.microsoft.com/office/drawing/2014/main" id="{7401E119-B588-432C-98C3-02C3FD0F00C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6" name="グループ化 8">
                <a:extLst>
                  <a:ext uri="{FF2B5EF4-FFF2-40B4-BE49-F238E27FC236}">
                    <a16:creationId xmlns:a16="http://schemas.microsoft.com/office/drawing/2014/main" id="{1AFBD234-23AF-468E-8DFA-8A059DCFE4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091119">
                <a:off x="5986579" y="3806302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91" name="フリーフォーム 27">
                  <a:extLst>
                    <a:ext uri="{FF2B5EF4-FFF2-40B4-BE49-F238E27FC236}">
                      <a16:creationId xmlns:a16="http://schemas.microsoft.com/office/drawing/2014/main" id="{0FB5A404-0FDF-4175-92D8-A4001804864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2" name="グループ化 28">
                  <a:extLst>
                    <a:ext uri="{FF2B5EF4-FFF2-40B4-BE49-F238E27FC236}">
                      <a16:creationId xmlns:a16="http://schemas.microsoft.com/office/drawing/2014/main" id="{0C58A682-B37C-44F3-846B-543304067874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93" name="直線コネクタ 29">
                    <a:extLst>
                      <a:ext uri="{FF2B5EF4-FFF2-40B4-BE49-F238E27FC236}">
                        <a16:creationId xmlns:a16="http://schemas.microsoft.com/office/drawing/2014/main" id="{0FBFC3AB-D498-4B32-9837-3045A9F6938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30">
                    <a:extLst>
                      <a:ext uri="{FF2B5EF4-FFF2-40B4-BE49-F238E27FC236}">
                        <a16:creationId xmlns:a16="http://schemas.microsoft.com/office/drawing/2014/main" id="{7E16E547-D9DD-49B0-9593-B6ED245C24C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コネクタ 31">
                    <a:extLst>
                      <a:ext uri="{FF2B5EF4-FFF2-40B4-BE49-F238E27FC236}">
                        <a16:creationId xmlns:a16="http://schemas.microsoft.com/office/drawing/2014/main" id="{FF970511-8234-406F-87BD-E487B1B1C2F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32">
                    <a:extLst>
                      <a:ext uri="{FF2B5EF4-FFF2-40B4-BE49-F238E27FC236}">
                        <a16:creationId xmlns:a16="http://schemas.microsoft.com/office/drawing/2014/main" id="{D5A78BC3-0AB1-45E2-8E1E-50521DA7087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" name="グループ化 9">
                <a:extLst>
                  <a:ext uri="{FF2B5EF4-FFF2-40B4-BE49-F238E27FC236}">
                    <a16:creationId xmlns:a16="http://schemas.microsoft.com/office/drawing/2014/main" id="{DA701EB6-52B0-4468-8273-4E6BF5A20E3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410017" y="3979800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85" name="フリーフォーム 21">
                  <a:extLst>
                    <a:ext uri="{FF2B5EF4-FFF2-40B4-BE49-F238E27FC236}">
                      <a16:creationId xmlns:a16="http://schemas.microsoft.com/office/drawing/2014/main" id="{B06F86C5-F89E-453D-9824-1644584F3F8A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6" name="グループ化 22">
                  <a:extLst>
                    <a:ext uri="{FF2B5EF4-FFF2-40B4-BE49-F238E27FC236}">
                      <a16:creationId xmlns:a16="http://schemas.microsoft.com/office/drawing/2014/main" id="{07B8D1FD-ADE8-42A7-8944-DFBF887C186A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87" name="直線コネクタ 23">
                    <a:extLst>
                      <a:ext uri="{FF2B5EF4-FFF2-40B4-BE49-F238E27FC236}">
                        <a16:creationId xmlns:a16="http://schemas.microsoft.com/office/drawing/2014/main" id="{3C09F86A-4824-4541-AB7A-02046BE5B8A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24">
                    <a:extLst>
                      <a:ext uri="{FF2B5EF4-FFF2-40B4-BE49-F238E27FC236}">
                        <a16:creationId xmlns:a16="http://schemas.microsoft.com/office/drawing/2014/main" id="{F9318EE9-929A-4DB1-8939-99A0F2C1FB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25">
                    <a:extLst>
                      <a:ext uri="{FF2B5EF4-FFF2-40B4-BE49-F238E27FC236}">
                        <a16:creationId xmlns:a16="http://schemas.microsoft.com/office/drawing/2014/main" id="{B6132E4C-D048-46AF-9D47-924C7807DB8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26">
                    <a:extLst>
                      <a:ext uri="{FF2B5EF4-FFF2-40B4-BE49-F238E27FC236}">
                        <a16:creationId xmlns:a16="http://schemas.microsoft.com/office/drawing/2014/main" id="{027ED869-D9A5-4B9F-BD3F-A27E19A6EC77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" name="グループ化 10">
                <a:extLst>
                  <a:ext uri="{FF2B5EF4-FFF2-40B4-BE49-F238E27FC236}">
                    <a16:creationId xmlns:a16="http://schemas.microsoft.com/office/drawing/2014/main" id="{C55FA584-4958-46DB-9642-EBD96C74EC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922608">
                <a:off x="6698281" y="4222046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79" name="フリーフォーム 15">
                  <a:extLst>
                    <a:ext uri="{FF2B5EF4-FFF2-40B4-BE49-F238E27FC236}">
                      <a16:creationId xmlns:a16="http://schemas.microsoft.com/office/drawing/2014/main" id="{8B8D208B-4791-451A-8FF4-1530A27DD23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0" name="グループ化 16">
                  <a:extLst>
                    <a:ext uri="{FF2B5EF4-FFF2-40B4-BE49-F238E27FC236}">
                      <a16:creationId xmlns:a16="http://schemas.microsoft.com/office/drawing/2014/main" id="{113D403A-6886-403C-98E1-49B7EB19119B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81" name="直線コネクタ 17">
                    <a:extLst>
                      <a:ext uri="{FF2B5EF4-FFF2-40B4-BE49-F238E27FC236}">
                        <a16:creationId xmlns:a16="http://schemas.microsoft.com/office/drawing/2014/main" id="{DF511F64-9C0D-4EBB-B5E1-CA92474CED4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18">
                    <a:extLst>
                      <a:ext uri="{FF2B5EF4-FFF2-40B4-BE49-F238E27FC236}">
                        <a16:creationId xmlns:a16="http://schemas.microsoft.com/office/drawing/2014/main" id="{F92FEFF2-DD03-4D5B-946E-ECD9ED5251F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19">
                    <a:extLst>
                      <a:ext uri="{FF2B5EF4-FFF2-40B4-BE49-F238E27FC236}">
                        <a16:creationId xmlns:a16="http://schemas.microsoft.com/office/drawing/2014/main" id="{B4789AA6-FF74-4FD4-8FDD-B0CCA730D0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20">
                    <a:extLst>
                      <a:ext uri="{FF2B5EF4-FFF2-40B4-BE49-F238E27FC236}">
                        <a16:creationId xmlns:a16="http://schemas.microsoft.com/office/drawing/2014/main" id="{6FD02251-9893-46D7-BDC8-7889BC75BED7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EFFCDD8-F10E-45FB-BA5E-5D3CE68022DA}"/>
                </a:ext>
              </a:extLst>
            </p:cNvPr>
            <p:cNvGrpSpPr/>
            <p:nvPr/>
          </p:nvGrpSpPr>
          <p:grpSpPr>
            <a:xfrm>
              <a:off x="996853" y="2359669"/>
              <a:ext cx="1105656" cy="939030"/>
              <a:chOff x="5202640" y="5199335"/>
              <a:chExt cx="1105656" cy="939030"/>
            </a:xfrm>
          </p:grpSpPr>
          <p:sp>
            <p:nvSpPr>
              <p:cNvPr id="43" name="円/楕円 51">
                <a:extLst>
                  <a:ext uri="{FF2B5EF4-FFF2-40B4-BE49-F238E27FC236}">
                    <a16:creationId xmlns:a16="http://schemas.microsoft.com/office/drawing/2014/main" id="{164F3521-6CD8-4FD2-86F6-8569EE70AF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5491706" y="5400809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  <p:grpSp>
            <p:nvGrpSpPr>
              <p:cNvPr id="44" name="グループ化 4">
                <a:extLst>
                  <a:ext uri="{FF2B5EF4-FFF2-40B4-BE49-F238E27FC236}">
                    <a16:creationId xmlns:a16="http://schemas.microsoft.com/office/drawing/2014/main" id="{C0DB8253-CF97-40B4-BB2F-DFAA75DE7C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7466">
                <a:off x="5202640" y="5235758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66" name="フリーフォーム 45">
                  <a:extLst>
                    <a:ext uri="{FF2B5EF4-FFF2-40B4-BE49-F238E27FC236}">
                      <a16:creationId xmlns:a16="http://schemas.microsoft.com/office/drawing/2014/main" id="{C7F0DC62-DE14-4156-83C5-68459015EE5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7" name="グループ化 46">
                  <a:extLst>
                    <a:ext uri="{FF2B5EF4-FFF2-40B4-BE49-F238E27FC236}">
                      <a16:creationId xmlns:a16="http://schemas.microsoft.com/office/drawing/2014/main" id="{62C322E4-1838-4E0E-A8E5-0A7AD791ABE4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68" name="直線コネクタ 47">
                    <a:extLst>
                      <a:ext uri="{FF2B5EF4-FFF2-40B4-BE49-F238E27FC236}">
                        <a16:creationId xmlns:a16="http://schemas.microsoft.com/office/drawing/2014/main" id="{1060E19B-7E85-4155-A171-CEBF743703A3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48">
                    <a:extLst>
                      <a:ext uri="{FF2B5EF4-FFF2-40B4-BE49-F238E27FC236}">
                        <a16:creationId xmlns:a16="http://schemas.microsoft.com/office/drawing/2014/main" id="{CC158297-3840-41FD-83B4-A1023F2D1D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49">
                    <a:extLst>
                      <a:ext uri="{FF2B5EF4-FFF2-40B4-BE49-F238E27FC236}">
                        <a16:creationId xmlns:a16="http://schemas.microsoft.com/office/drawing/2014/main" id="{FFB23402-C600-4762-BDFC-0208E5D1E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50">
                    <a:extLst>
                      <a:ext uri="{FF2B5EF4-FFF2-40B4-BE49-F238E27FC236}">
                        <a16:creationId xmlns:a16="http://schemas.microsoft.com/office/drawing/2014/main" id="{EA409CC9-1A7D-462A-9BB0-6E29966860A7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グループ化 6">
                <a:extLst>
                  <a:ext uri="{FF2B5EF4-FFF2-40B4-BE49-F238E27FC236}">
                    <a16:creationId xmlns:a16="http://schemas.microsoft.com/office/drawing/2014/main" id="{259814A1-9296-4ADD-B8FE-32256E5A4C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0961">
                <a:off x="5986741" y="5305484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60" name="フリーフォーム 33">
                  <a:extLst>
                    <a:ext uri="{FF2B5EF4-FFF2-40B4-BE49-F238E27FC236}">
                      <a16:creationId xmlns:a16="http://schemas.microsoft.com/office/drawing/2014/main" id="{E701FF28-87B1-4953-82C9-276E58C47C9A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1" name="グループ化 34">
                  <a:extLst>
                    <a:ext uri="{FF2B5EF4-FFF2-40B4-BE49-F238E27FC236}">
                      <a16:creationId xmlns:a16="http://schemas.microsoft.com/office/drawing/2014/main" id="{FBB335A3-755C-4FE7-827E-50139502D26B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62" name="直線コネクタ 35">
                    <a:extLst>
                      <a:ext uri="{FF2B5EF4-FFF2-40B4-BE49-F238E27FC236}">
                        <a16:creationId xmlns:a16="http://schemas.microsoft.com/office/drawing/2014/main" id="{30F3E314-D39F-4A51-832B-5C132897A63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コネクタ 36">
                    <a:extLst>
                      <a:ext uri="{FF2B5EF4-FFF2-40B4-BE49-F238E27FC236}">
                        <a16:creationId xmlns:a16="http://schemas.microsoft.com/office/drawing/2014/main" id="{3010A339-448E-4B3D-B723-9F1811EC562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37">
                    <a:extLst>
                      <a:ext uri="{FF2B5EF4-FFF2-40B4-BE49-F238E27FC236}">
                        <a16:creationId xmlns:a16="http://schemas.microsoft.com/office/drawing/2014/main" id="{C4ECA4C4-265E-4349-A9BA-E0EB4049967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38">
                    <a:extLst>
                      <a:ext uri="{FF2B5EF4-FFF2-40B4-BE49-F238E27FC236}">
                        <a16:creationId xmlns:a16="http://schemas.microsoft.com/office/drawing/2014/main" id="{9DF9D083-04A2-4A0D-8417-C640C188E9A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" name="グループ化 8">
                <a:extLst>
                  <a:ext uri="{FF2B5EF4-FFF2-40B4-BE49-F238E27FC236}">
                    <a16:creationId xmlns:a16="http://schemas.microsoft.com/office/drawing/2014/main" id="{D33CAFCC-C5AE-4EBA-9E53-CEF13D4153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091119">
                <a:off x="5135517" y="5855829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54" name="フリーフォーム 27">
                  <a:extLst>
                    <a:ext uri="{FF2B5EF4-FFF2-40B4-BE49-F238E27FC236}">
                      <a16:creationId xmlns:a16="http://schemas.microsoft.com/office/drawing/2014/main" id="{BD1BDB70-2760-4139-9AFE-0C3D1B4994CE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5" name="グループ化 28">
                  <a:extLst>
                    <a:ext uri="{FF2B5EF4-FFF2-40B4-BE49-F238E27FC236}">
                      <a16:creationId xmlns:a16="http://schemas.microsoft.com/office/drawing/2014/main" id="{FC85EB26-0A1E-4BEB-BD51-C3BA3DF16DF9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56" name="直線コネクタ 29">
                    <a:extLst>
                      <a:ext uri="{FF2B5EF4-FFF2-40B4-BE49-F238E27FC236}">
                        <a16:creationId xmlns:a16="http://schemas.microsoft.com/office/drawing/2014/main" id="{194A66AA-6CF0-4E47-A5CA-10A6CA15227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30">
                    <a:extLst>
                      <a:ext uri="{FF2B5EF4-FFF2-40B4-BE49-F238E27FC236}">
                        <a16:creationId xmlns:a16="http://schemas.microsoft.com/office/drawing/2014/main" id="{671872A6-B8EE-4405-BA85-7116D2897B7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31">
                    <a:extLst>
                      <a:ext uri="{FF2B5EF4-FFF2-40B4-BE49-F238E27FC236}">
                        <a16:creationId xmlns:a16="http://schemas.microsoft.com/office/drawing/2014/main" id="{2640538A-8A47-46B8-872D-1A7876EDF8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32">
                    <a:extLst>
                      <a:ext uri="{FF2B5EF4-FFF2-40B4-BE49-F238E27FC236}">
                        <a16:creationId xmlns:a16="http://schemas.microsoft.com/office/drawing/2014/main" id="{B4AA1FBB-C70E-4B2E-A7B4-0460D1A1C81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グループ化 9">
                <a:extLst>
                  <a:ext uri="{FF2B5EF4-FFF2-40B4-BE49-F238E27FC236}">
                    <a16:creationId xmlns:a16="http://schemas.microsoft.com/office/drawing/2014/main" id="{4B1BCF82-FA0D-401C-B8E9-987535EB12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919611" y="595052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48" name="フリーフォーム 21">
                  <a:extLst>
                    <a:ext uri="{FF2B5EF4-FFF2-40B4-BE49-F238E27FC236}">
                      <a16:creationId xmlns:a16="http://schemas.microsoft.com/office/drawing/2014/main" id="{15BEB6D2-6064-475F-B003-5F75663834F3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9" name="グループ化 22">
                  <a:extLst>
                    <a:ext uri="{FF2B5EF4-FFF2-40B4-BE49-F238E27FC236}">
                      <a16:creationId xmlns:a16="http://schemas.microsoft.com/office/drawing/2014/main" id="{6D55F64B-D642-45E1-AA64-A24FE2B6018C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50" name="直線コネクタ 23">
                    <a:extLst>
                      <a:ext uri="{FF2B5EF4-FFF2-40B4-BE49-F238E27FC236}">
                        <a16:creationId xmlns:a16="http://schemas.microsoft.com/office/drawing/2014/main" id="{B99DBFDF-0469-4BED-9F51-1A928F548168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24">
                    <a:extLst>
                      <a:ext uri="{FF2B5EF4-FFF2-40B4-BE49-F238E27FC236}">
                        <a16:creationId xmlns:a16="http://schemas.microsoft.com/office/drawing/2014/main" id="{556884B9-B466-42FD-85BE-2960E20662C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25">
                    <a:extLst>
                      <a:ext uri="{FF2B5EF4-FFF2-40B4-BE49-F238E27FC236}">
                        <a16:creationId xmlns:a16="http://schemas.microsoft.com/office/drawing/2014/main" id="{11ACC9E2-6360-4C8D-BAC4-44385A4CF5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26">
                    <a:extLst>
                      <a:ext uri="{FF2B5EF4-FFF2-40B4-BE49-F238E27FC236}">
                        <a16:creationId xmlns:a16="http://schemas.microsoft.com/office/drawing/2014/main" id="{D59B4E58-3D2E-4583-AA03-49393AC60B7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DBEC80-4150-4C83-9E5C-AB139D9A642F}"/>
                </a:ext>
              </a:extLst>
            </p:cNvPr>
            <p:cNvSpPr txBox="1"/>
            <p:nvPr/>
          </p:nvSpPr>
          <p:spPr>
            <a:xfrm>
              <a:off x="3966613" y="2677566"/>
              <a:ext cx="1506003" cy="43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＋　・・・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AD18B2-E2E5-4462-8205-E80C484B63F2}"/>
                </a:ext>
              </a:extLst>
            </p:cNvPr>
            <p:cNvSpPr/>
            <p:nvPr/>
          </p:nvSpPr>
          <p:spPr>
            <a:xfrm>
              <a:off x="521648" y="2727351"/>
              <a:ext cx="233928" cy="207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D0669F-577B-4CDC-8A1C-1F73B9E9C051}"/>
                </a:ext>
              </a:extLst>
            </p:cNvPr>
            <p:cNvSpPr/>
            <p:nvPr/>
          </p:nvSpPr>
          <p:spPr>
            <a:xfrm>
              <a:off x="2310429" y="2677566"/>
              <a:ext cx="233928" cy="207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39" name="フリーフォーム 100 1 1">
              <a:extLst>
                <a:ext uri="{FF2B5EF4-FFF2-40B4-BE49-F238E27FC236}">
                  <a16:creationId xmlns:a16="http://schemas.microsoft.com/office/drawing/2014/main" id="{AB6E5A8F-BD7B-405F-B19C-6702DCEB8CBA}"/>
                </a:ext>
              </a:extLst>
            </p:cNvPr>
            <p:cNvSpPr/>
            <p:nvPr/>
          </p:nvSpPr>
          <p:spPr>
            <a:xfrm rot="10800000">
              <a:off x="1024647" y="2810539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40" name="フリーフォーム 100 1 1">
              <a:extLst>
                <a:ext uri="{FF2B5EF4-FFF2-40B4-BE49-F238E27FC236}">
                  <a16:creationId xmlns:a16="http://schemas.microsoft.com/office/drawing/2014/main" id="{FAEC6CDE-2178-4BCA-BEA8-40648EEE1741}"/>
                </a:ext>
              </a:extLst>
            </p:cNvPr>
            <p:cNvSpPr/>
            <p:nvPr/>
          </p:nvSpPr>
          <p:spPr>
            <a:xfrm rot="10800000">
              <a:off x="1831887" y="2815796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41" name="フリーフォーム 100 1 1">
              <a:extLst>
                <a:ext uri="{FF2B5EF4-FFF2-40B4-BE49-F238E27FC236}">
                  <a16:creationId xmlns:a16="http://schemas.microsoft.com/office/drawing/2014/main" id="{1A74593A-2076-4A04-A43C-4B5DABBE061A}"/>
                </a:ext>
              </a:extLst>
            </p:cNvPr>
            <p:cNvSpPr/>
            <p:nvPr/>
          </p:nvSpPr>
          <p:spPr>
            <a:xfrm rot="10800000">
              <a:off x="3619729" y="2835937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42" name="フリーフォーム 100 1 1">
              <a:extLst>
                <a:ext uri="{FF2B5EF4-FFF2-40B4-BE49-F238E27FC236}">
                  <a16:creationId xmlns:a16="http://schemas.microsoft.com/office/drawing/2014/main" id="{0CE87FAB-F6D7-4C51-A4FC-2A5B7227A058}"/>
                </a:ext>
              </a:extLst>
            </p:cNvPr>
            <p:cNvSpPr/>
            <p:nvPr/>
          </p:nvSpPr>
          <p:spPr>
            <a:xfrm rot="10800000">
              <a:off x="2819960" y="2804810"/>
              <a:ext cx="233928" cy="8269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49FCC9-958F-4AED-BBE7-A1CEEF0D98A0}"/>
              </a:ext>
            </a:extLst>
          </p:cNvPr>
          <p:cNvGrpSpPr/>
          <p:nvPr/>
        </p:nvGrpSpPr>
        <p:grpSpPr>
          <a:xfrm>
            <a:off x="4035658" y="2616133"/>
            <a:ext cx="4204681" cy="799595"/>
            <a:chOff x="299251" y="1413753"/>
            <a:chExt cx="4204681" cy="7995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9967542-075F-45EF-8F67-994AB10798D6}"/>
                </a:ext>
              </a:extLst>
            </p:cNvPr>
            <p:cNvGrpSpPr/>
            <p:nvPr/>
          </p:nvGrpSpPr>
          <p:grpSpPr>
            <a:xfrm>
              <a:off x="3570183" y="1413753"/>
              <a:ext cx="878612" cy="755266"/>
              <a:chOff x="4450882" y="1231296"/>
              <a:chExt cx="919631" cy="790526"/>
            </a:xfrm>
          </p:grpSpPr>
          <p:sp>
            <p:nvSpPr>
              <p:cNvPr id="128" name="円/楕円 51">
                <a:extLst>
                  <a:ext uri="{FF2B5EF4-FFF2-40B4-BE49-F238E27FC236}">
                    <a16:creationId xmlns:a16="http://schemas.microsoft.com/office/drawing/2014/main" id="{D929F845-26EE-4935-A850-41E3005FF8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952241">
                <a:off x="4624793" y="1482986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129" name="グループ化 5">
                <a:extLst>
                  <a:ext uri="{FF2B5EF4-FFF2-40B4-BE49-F238E27FC236}">
                    <a16:creationId xmlns:a16="http://schemas.microsoft.com/office/drawing/2014/main" id="{6C3F7FF3-7AC0-4832-893A-AC2B551FAF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89182">
                <a:off x="4450882" y="1283638"/>
                <a:ext cx="351387" cy="159461"/>
                <a:chOff x="5267450" y="3810639"/>
                <a:chExt cx="848735" cy="391695"/>
              </a:xfrm>
              <a:noFill/>
            </p:grpSpPr>
            <p:sp>
              <p:nvSpPr>
                <p:cNvPr id="137" name="フリーフォーム 39">
                  <a:extLst>
                    <a:ext uri="{FF2B5EF4-FFF2-40B4-BE49-F238E27FC236}">
                      <a16:creationId xmlns:a16="http://schemas.microsoft.com/office/drawing/2014/main" id="{84E74EFA-51B7-4D03-86C6-C1D75DC9EFB5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8" name="グループ化 40">
                  <a:extLst>
                    <a:ext uri="{FF2B5EF4-FFF2-40B4-BE49-F238E27FC236}">
                      <a16:creationId xmlns:a16="http://schemas.microsoft.com/office/drawing/2014/main" id="{53982E3D-5FDC-4910-9274-404F05C07769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39" name="直線コネクタ 41">
                    <a:extLst>
                      <a:ext uri="{FF2B5EF4-FFF2-40B4-BE49-F238E27FC236}">
                        <a16:creationId xmlns:a16="http://schemas.microsoft.com/office/drawing/2014/main" id="{2EC5E229-35B9-4A0D-9975-171756D27EC6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42">
                    <a:extLst>
                      <a:ext uri="{FF2B5EF4-FFF2-40B4-BE49-F238E27FC236}">
                        <a16:creationId xmlns:a16="http://schemas.microsoft.com/office/drawing/2014/main" id="{9227F6BE-AA09-40B7-943A-C8740DEB9AC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43">
                    <a:extLst>
                      <a:ext uri="{FF2B5EF4-FFF2-40B4-BE49-F238E27FC236}">
                        <a16:creationId xmlns:a16="http://schemas.microsoft.com/office/drawing/2014/main" id="{0D7E2FC5-A9AE-43C1-8412-D9FDC4AB73E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44">
                    <a:extLst>
                      <a:ext uri="{FF2B5EF4-FFF2-40B4-BE49-F238E27FC236}">
                        <a16:creationId xmlns:a16="http://schemas.microsoft.com/office/drawing/2014/main" id="{8E4F6C9A-5C9B-4CD2-9E96-85C8959D1D4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0" name="グループ化 10">
                <a:extLst>
                  <a:ext uri="{FF2B5EF4-FFF2-40B4-BE49-F238E27FC236}">
                    <a16:creationId xmlns:a16="http://schemas.microsoft.com/office/drawing/2014/main" id="{0D955F77-CCE6-4F10-9C9F-313B4D9FAE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837639">
                <a:off x="5087977" y="133744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131" name="フリーフォーム 15">
                  <a:extLst>
                    <a:ext uri="{FF2B5EF4-FFF2-40B4-BE49-F238E27FC236}">
                      <a16:creationId xmlns:a16="http://schemas.microsoft.com/office/drawing/2014/main" id="{4976BC70-64CC-4FF3-B07C-BD57ADE33592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2" name="グループ化 16">
                  <a:extLst>
                    <a:ext uri="{FF2B5EF4-FFF2-40B4-BE49-F238E27FC236}">
                      <a16:creationId xmlns:a16="http://schemas.microsoft.com/office/drawing/2014/main" id="{8B0F35C4-1CB7-40F1-8877-B4033983F1D2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133" name="直線コネクタ 17">
                    <a:extLst>
                      <a:ext uri="{FF2B5EF4-FFF2-40B4-BE49-F238E27FC236}">
                        <a16:creationId xmlns:a16="http://schemas.microsoft.com/office/drawing/2014/main" id="{C9EACED2-576E-44CA-8172-01EF25B791B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8">
                    <a:extLst>
                      <a:ext uri="{FF2B5EF4-FFF2-40B4-BE49-F238E27FC236}">
                        <a16:creationId xmlns:a16="http://schemas.microsoft.com/office/drawing/2014/main" id="{A0C6DACF-1167-45D0-8C89-8D55C548FAC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9">
                    <a:extLst>
                      <a:ext uri="{FF2B5EF4-FFF2-40B4-BE49-F238E27FC236}">
                        <a16:creationId xmlns:a16="http://schemas.microsoft.com/office/drawing/2014/main" id="{C1A0BE10-38C2-4F37-88EA-C8818FF7A7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20">
                    <a:extLst>
                      <a:ext uri="{FF2B5EF4-FFF2-40B4-BE49-F238E27FC236}">
                        <a16:creationId xmlns:a16="http://schemas.microsoft.com/office/drawing/2014/main" id="{49AC8C12-EDB4-42B2-ACE5-62711843B24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269308C-73E2-4C2C-B4A0-078F8BAF725F}"/>
                </a:ext>
              </a:extLst>
            </p:cNvPr>
            <p:cNvSpPr/>
            <p:nvPr/>
          </p:nvSpPr>
          <p:spPr>
            <a:xfrm>
              <a:off x="3104877" y="1754404"/>
              <a:ext cx="22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118" name="円/楕円 51">
              <a:extLst>
                <a:ext uri="{FF2B5EF4-FFF2-40B4-BE49-F238E27FC236}">
                  <a16:creationId xmlns:a16="http://schemas.microsoft.com/office/drawing/2014/main" id="{801C55B7-0BFC-4F9A-9318-A64F2BBB0B5E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365871" y="1655666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9BEED41-457B-4E58-B4F3-B4AA7198387F}"/>
                </a:ext>
              </a:extLst>
            </p:cNvPr>
            <p:cNvSpPr/>
            <p:nvPr/>
          </p:nvSpPr>
          <p:spPr>
            <a:xfrm>
              <a:off x="1684202" y="1629165"/>
              <a:ext cx="205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=</a:t>
              </a:r>
              <a:endParaRPr lang="ja-JP" altLang="en-US" sz="2800" dirty="0"/>
            </a:p>
          </p:txBody>
        </p:sp>
        <p:sp>
          <p:nvSpPr>
            <p:cNvPr id="120" name="フリーフォーム 100 1 1">
              <a:extLst>
                <a:ext uri="{FF2B5EF4-FFF2-40B4-BE49-F238E27FC236}">
                  <a16:creationId xmlns:a16="http://schemas.microsoft.com/office/drawing/2014/main" id="{7FB5C067-773D-4237-8C41-799640548DB3}"/>
                </a:ext>
              </a:extLst>
            </p:cNvPr>
            <p:cNvSpPr/>
            <p:nvPr/>
          </p:nvSpPr>
          <p:spPr>
            <a:xfrm rot="10800000">
              <a:off x="2112578" y="1876324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21" name="フリーフォーム 100 1 1">
              <a:extLst>
                <a:ext uri="{FF2B5EF4-FFF2-40B4-BE49-F238E27FC236}">
                  <a16:creationId xmlns:a16="http://schemas.microsoft.com/office/drawing/2014/main" id="{C373C533-1DCB-4F40-9C47-EB44BBBAC80D}"/>
                </a:ext>
              </a:extLst>
            </p:cNvPr>
            <p:cNvSpPr/>
            <p:nvPr/>
          </p:nvSpPr>
          <p:spPr>
            <a:xfrm rot="10800000">
              <a:off x="2924166" y="1884938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22" name="フリーフォーム 100 1 1">
              <a:extLst>
                <a:ext uri="{FF2B5EF4-FFF2-40B4-BE49-F238E27FC236}">
                  <a16:creationId xmlns:a16="http://schemas.microsoft.com/office/drawing/2014/main" id="{FDA77A72-3AFC-43DA-A7D0-E316941E0194}"/>
                </a:ext>
              </a:extLst>
            </p:cNvPr>
            <p:cNvSpPr/>
            <p:nvPr/>
          </p:nvSpPr>
          <p:spPr>
            <a:xfrm rot="10800000">
              <a:off x="4280438" y="1881496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23" name="フリーフォーム 100 1 1">
              <a:extLst>
                <a:ext uri="{FF2B5EF4-FFF2-40B4-BE49-F238E27FC236}">
                  <a16:creationId xmlns:a16="http://schemas.microsoft.com/office/drawing/2014/main" id="{31EB0DA1-7363-4B91-99C6-AE24DBE54A2B}"/>
                </a:ext>
              </a:extLst>
            </p:cNvPr>
            <p:cNvSpPr/>
            <p:nvPr/>
          </p:nvSpPr>
          <p:spPr>
            <a:xfrm rot="10800000">
              <a:off x="3501221" y="1863567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5C2D1A7-402F-434F-AB54-C20E28D5D6E5}"/>
                </a:ext>
              </a:extLst>
            </p:cNvPr>
            <p:cNvGrpSpPr/>
            <p:nvPr/>
          </p:nvGrpSpPr>
          <p:grpSpPr>
            <a:xfrm>
              <a:off x="299251" y="1582917"/>
              <a:ext cx="1357335" cy="630431"/>
              <a:chOff x="334345" y="1474746"/>
              <a:chExt cx="1357335" cy="630431"/>
            </a:xfrm>
          </p:grpSpPr>
          <p:sp>
            <p:nvSpPr>
              <p:cNvPr id="125" name="円/楕円 51 1">
                <a:extLst>
                  <a:ext uri="{FF2B5EF4-FFF2-40B4-BE49-F238E27FC236}">
                    <a16:creationId xmlns:a16="http://schemas.microsoft.com/office/drawing/2014/main" id="{B8F05533-6819-498C-9473-338A93129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 100 1 1">
                <a:extLst>
                  <a:ext uri="{FF2B5EF4-FFF2-40B4-BE49-F238E27FC236}">
                    <a16:creationId xmlns:a16="http://schemas.microsoft.com/office/drawing/2014/main" id="{EEE4303E-FFCB-48FE-A102-2654CBBBD792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127" name="フリーフォーム 100 1 1">
                <a:extLst>
                  <a:ext uri="{FF2B5EF4-FFF2-40B4-BE49-F238E27FC236}">
                    <a16:creationId xmlns:a16="http://schemas.microsoft.com/office/drawing/2014/main" id="{A6CF71FD-B4E4-45C3-BC62-C5B2D94B3BA1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sp>
        <p:nvSpPr>
          <p:cNvPr id="200" name="テキスト ボックス 5">
            <a:extLst>
              <a:ext uri="{FF2B5EF4-FFF2-40B4-BE49-F238E27FC236}">
                <a16:creationId xmlns:a16="http://schemas.microsoft.com/office/drawing/2014/main" id="{61C4F8A1-1B22-4CD4-873C-E1F26910B6BF}"/>
              </a:ext>
            </a:extLst>
          </p:cNvPr>
          <p:cNvSpPr txBox="1"/>
          <p:nvPr/>
        </p:nvSpPr>
        <p:spPr>
          <a:xfrm>
            <a:off x="1179728" y="45782"/>
            <a:ext cx="73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What happens when photons go through strong fields?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239C12F-BD9F-4EB5-972E-51701B453F7B}"/>
              </a:ext>
            </a:extLst>
          </p:cNvPr>
          <p:cNvGrpSpPr/>
          <p:nvPr/>
        </p:nvGrpSpPr>
        <p:grpSpPr>
          <a:xfrm>
            <a:off x="5527766" y="561686"/>
            <a:ext cx="2869291" cy="1969445"/>
            <a:chOff x="4792422" y="595459"/>
            <a:chExt cx="2869291" cy="1969445"/>
          </a:xfrm>
        </p:grpSpPr>
        <p:sp>
          <p:nvSpPr>
            <p:cNvPr id="170" name="フローチャート : 磁気ディスク 19">
              <a:extLst>
                <a:ext uri="{FF2B5EF4-FFF2-40B4-BE49-F238E27FC236}">
                  <a16:creationId xmlns:a16="http://schemas.microsoft.com/office/drawing/2014/main" id="{C49EDA50-F6D7-4708-9E59-12D1CE159FF6}"/>
                </a:ext>
              </a:extLst>
            </p:cNvPr>
            <p:cNvSpPr/>
            <p:nvPr/>
          </p:nvSpPr>
          <p:spPr>
            <a:xfrm>
              <a:off x="5414269" y="595459"/>
              <a:ext cx="1666141" cy="1969445"/>
            </a:xfrm>
            <a:prstGeom prst="flowChartMagneticDisk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E3B7C98-E93A-4804-93E5-ABE295EB2B5F}"/>
                </a:ext>
              </a:extLst>
            </p:cNvPr>
            <p:cNvGrpSpPr/>
            <p:nvPr/>
          </p:nvGrpSpPr>
          <p:grpSpPr>
            <a:xfrm>
              <a:off x="6135421" y="1723454"/>
              <a:ext cx="529863" cy="237122"/>
              <a:chOff x="5169928" y="2683079"/>
              <a:chExt cx="1132113" cy="506639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70B71AB-7ED1-4AD0-A9BA-887C31A77E35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185807C9-DAAD-4EE1-8376-5DF4DDAE912F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81E58B8-5709-4DB6-AC4A-F987134F9C37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D561489-9657-4FBF-994E-BF440DC280E0}"/>
                </a:ext>
              </a:extLst>
            </p:cNvPr>
            <p:cNvGrpSpPr/>
            <p:nvPr/>
          </p:nvGrpSpPr>
          <p:grpSpPr>
            <a:xfrm rot="1118126">
              <a:off x="5649152" y="1487056"/>
              <a:ext cx="529863" cy="237122"/>
              <a:chOff x="5169928" y="2683079"/>
              <a:chExt cx="1132113" cy="506639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EDF74C1-5874-4CC3-98C7-599ED466D20D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A1EC0EC-3FF0-4B72-B945-072F4A281789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4405267-E49D-49E1-9346-ABBF6512794A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260A5483-4E06-4A31-8877-66FA431BAB09}"/>
                </a:ext>
              </a:extLst>
            </p:cNvPr>
            <p:cNvGrpSpPr/>
            <p:nvPr/>
          </p:nvGrpSpPr>
          <p:grpSpPr>
            <a:xfrm>
              <a:off x="6266539" y="1401838"/>
              <a:ext cx="529863" cy="237122"/>
              <a:chOff x="5169928" y="2683079"/>
              <a:chExt cx="1132113" cy="506639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1BCE703-08A6-4B80-9981-F8BC53176FBD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F08AD64D-408A-48D9-93BF-020C2283DB84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95D559D-8759-496F-9219-B029E963A167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933AFE3-2BBB-437D-83D7-50862A729964}"/>
                </a:ext>
              </a:extLst>
            </p:cNvPr>
            <p:cNvGrpSpPr/>
            <p:nvPr/>
          </p:nvGrpSpPr>
          <p:grpSpPr>
            <a:xfrm rot="20320653">
              <a:off x="5901760" y="1143255"/>
              <a:ext cx="529863" cy="237122"/>
              <a:chOff x="5169928" y="2683079"/>
              <a:chExt cx="1132113" cy="50663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4F6187B-EC92-4922-9779-760DF9182053}"/>
                  </a:ext>
                </a:extLst>
              </p:cNvPr>
              <p:cNvSpPr/>
              <p:nvPr/>
            </p:nvSpPr>
            <p:spPr bwMode="auto">
              <a:xfrm rot="21261031">
                <a:off x="5169928" y="2784055"/>
                <a:ext cx="1132113" cy="368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605FC31-931A-4E69-965F-A13A9E8E374B}"/>
                  </a:ext>
                </a:extLst>
              </p:cNvPr>
              <p:cNvSpPr/>
              <p:nvPr/>
            </p:nvSpPr>
            <p:spPr>
              <a:xfrm rot="16978694">
                <a:off x="5360472" y="2683079"/>
                <a:ext cx="255031" cy="255032"/>
              </a:xfrm>
              <a:prstGeom prst="ellipse">
                <a:avLst/>
              </a:prstGeom>
              <a:solidFill>
                <a:srgbClr val="FF8F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E542D02-39BA-4410-B313-97D696EBD2EA}"/>
                  </a:ext>
                </a:extLst>
              </p:cNvPr>
              <p:cNvSpPr/>
              <p:nvPr/>
            </p:nvSpPr>
            <p:spPr>
              <a:xfrm rot="16978694">
                <a:off x="5894376" y="2934687"/>
                <a:ext cx="255031" cy="255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DCEC3113-6000-420F-B4B1-B7015A8FE4B4}"/>
                </a:ext>
              </a:extLst>
            </p:cNvPr>
            <p:cNvCxnSpPr/>
            <p:nvPr/>
          </p:nvCxnSpPr>
          <p:spPr>
            <a:xfrm>
              <a:off x="4814458" y="1340768"/>
              <a:ext cx="70860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フリーフォーム 100 1 1">
              <a:extLst>
                <a:ext uri="{FF2B5EF4-FFF2-40B4-BE49-F238E27FC236}">
                  <a16:creationId xmlns:a16="http://schemas.microsoft.com/office/drawing/2014/main" id="{B893AD08-AD85-4DC9-A402-BE0CAC0F8F4E}"/>
                </a:ext>
              </a:extLst>
            </p:cNvPr>
            <p:cNvSpPr/>
            <p:nvPr/>
          </p:nvSpPr>
          <p:spPr>
            <a:xfrm rot="10800000">
              <a:off x="4792422" y="1546166"/>
              <a:ext cx="715682" cy="18142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68" name="フリーフォーム 100 1 1">
              <a:extLst>
                <a:ext uri="{FF2B5EF4-FFF2-40B4-BE49-F238E27FC236}">
                  <a16:creationId xmlns:a16="http://schemas.microsoft.com/office/drawing/2014/main" id="{E7AE174E-263A-4AE8-8BF6-4F3584D9D256}"/>
                </a:ext>
              </a:extLst>
            </p:cNvPr>
            <p:cNvSpPr/>
            <p:nvPr/>
          </p:nvSpPr>
          <p:spPr>
            <a:xfrm rot="10800000">
              <a:off x="6876256" y="1580181"/>
              <a:ext cx="621238" cy="15952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478CB227-71FC-4E4D-B536-78F45375FE0D}"/>
                </a:ext>
              </a:extLst>
            </p:cNvPr>
            <p:cNvCxnSpPr/>
            <p:nvPr/>
          </p:nvCxnSpPr>
          <p:spPr>
            <a:xfrm>
              <a:off x="6953106" y="1335720"/>
              <a:ext cx="70860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909B65B4-6AB2-4BE8-B579-E1BA243D4AC7}"/>
              </a:ext>
            </a:extLst>
          </p:cNvPr>
          <p:cNvSpPr txBox="1"/>
          <p:nvPr/>
        </p:nvSpPr>
        <p:spPr>
          <a:xfrm>
            <a:off x="3897761" y="654858"/>
            <a:ext cx="320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Vacuum fluctuations play a role.</a:t>
            </a:r>
            <a:endParaRPr kumimoji="1" lang="ja-JP" altLang="en-US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72F1C63-629C-4FDD-8E27-DD6EEEE6912A}"/>
              </a:ext>
            </a:extLst>
          </p:cNvPr>
          <p:cNvGrpSpPr/>
          <p:nvPr/>
        </p:nvGrpSpPr>
        <p:grpSpPr>
          <a:xfrm>
            <a:off x="69785" y="4625195"/>
            <a:ext cx="9001000" cy="2163779"/>
            <a:chOff x="107504" y="4673457"/>
            <a:chExt cx="9001000" cy="216377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81018302-3199-4B4F-9407-5B43B89F0B77}"/>
                </a:ext>
              </a:extLst>
            </p:cNvPr>
            <p:cNvSpPr/>
            <p:nvPr/>
          </p:nvSpPr>
          <p:spPr bwMode="auto">
            <a:xfrm>
              <a:off x="107504" y="4673457"/>
              <a:ext cx="9001000" cy="21637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576BF7-CF48-4C47-9E42-35F28AF3BF91}"/>
                </a:ext>
              </a:extLst>
            </p:cNvPr>
            <p:cNvGrpSpPr/>
            <p:nvPr/>
          </p:nvGrpSpPr>
          <p:grpSpPr>
            <a:xfrm rot="1530851">
              <a:off x="5994693" y="5919297"/>
              <a:ext cx="1580228" cy="752406"/>
              <a:chOff x="4880093" y="765425"/>
              <a:chExt cx="2520839" cy="1212710"/>
            </a:xfrm>
          </p:grpSpPr>
          <p:sp>
            <p:nvSpPr>
              <p:cNvPr id="19" name="フリーフォーム 14">
                <a:extLst>
                  <a:ext uri="{FF2B5EF4-FFF2-40B4-BE49-F238E27FC236}">
                    <a16:creationId xmlns:a16="http://schemas.microsoft.com/office/drawing/2014/main" id="{B9026D3C-65CC-48C5-94E1-B40D8253D684}"/>
                  </a:ext>
                </a:extLst>
              </p:cNvPr>
              <p:cNvSpPr/>
              <p:nvPr/>
            </p:nvSpPr>
            <p:spPr>
              <a:xfrm rot="20054043" flipH="1" flipV="1">
                <a:off x="4880093" y="1831475"/>
                <a:ext cx="878641" cy="1466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0" name="二等辺三角形 15">
                <a:extLst>
                  <a:ext uri="{FF2B5EF4-FFF2-40B4-BE49-F238E27FC236}">
                    <a16:creationId xmlns:a16="http://schemas.microsoft.com/office/drawing/2014/main" id="{C39784E2-4937-4D2A-9CCB-F61F7C685BB7}"/>
                  </a:ext>
                </a:extLst>
              </p:cNvPr>
              <p:cNvSpPr/>
              <p:nvPr/>
            </p:nvSpPr>
            <p:spPr>
              <a:xfrm rot="442888">
                <a:off x="5828745" y="1125964"/>
                <a:ext cx="722000" cy="657556"/>
              </a:xfrm>
              <a:prstGeom prst="triangle">
                <a:avLst/>
              </a:prstGeom>
              <a:noFill/>
              <a:ln w="69850" cmpd="dbl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1" name="フリーフォーム 16">
                <a:extLst>
                  <a:ext uri="{FF2B5EF4-FFF2-40B4-BE49-F238E27FC236}">
                    <a16:creationId xmlns:a16="http://schemas.microsoft.com/office/drawing/2014/main" id="{8F3475BB-3620-4F64-9ACA-1AE4D62EE701}"/>
                  </a:ext>
                </a:extLst>
              </p:cNvPr>
              <p:cNvSpPr/>
              <p:nvPr/>
            </p:nvSpPr>
            <p:spPr>
              <a:xfrm rot="19090112" flipH="1" flipV="1">
                <a:off x="6157570" y="765425"/>
                <a:ext cx="878641" cy="1466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2" name="フリーフォーム 17">
                <a:extLst>
                  <a:ext uri="{FF2B5EF4-FFF2-40B4-BE49-F238E27FC236}">
                    <a16:creationId xmlns:a16="http://schemas.microsoft.com/office/drawing/2014/main" id="{ACDB68C0-0002-47EB-8004-F9ED1A57A378}"/>
                  </a:ext>
                </a:extLst>
              </p:cNvPr>
              <p:cNvSpPr/>
              <p:nvPr/>
            </p:nvSpPr>
            <p:spPr>
              <a:xfrm rot="21020083" flipH="1" flipV="1">
                <a:off x="6522291" y="1603868"/>
                <a:ext cx="878641" cy="1466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75D391-C015-4749-ABE4-DB54078E2D40}"/>
                </a:ext>
              </a:extLst>
            </p:cNvPr>
            <p:cNvGrpSpPr/>
            <p:nvPr/>
          </p:nvGrpSpPr>
          <p:grpSpPr>
            <a:xfrm>
              <a:off x="221072" y="5589240"/>
              <a:ext cx="4352710" cy="1216881"/>
              <a:chOff x="4496180" y="3719920"/>
              <a:chExt cx="5031269" cy="140658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CDB2F08-092A-45B1-87BD-95B9EE3E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6180" y="3923781"/>
                <a:ext cx="5031269" cy="120272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B791D16-102C-42B3-A1EE-828B4DAFE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327" y="3719920"/>
                <a:ext cx="2250831" cy="189470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416C572-2AA5-4F2A-A9A8-B4FFD21CC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6778" y="4797152"/>
              <a:ext cx="4253408" cy="110798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98E2FD2-5286-41AF-AE9F-A99BF4E49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842" y="4797152"/>
              <a:ext cx="4352710" cy="774357"/>
            </a:xfrm>
            <a:prstGeom prst="rect">
              <a:avLst/>
            </a:prstGeom>
          </p:spPr>
        </p:pic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67D895A-99BD-4918-9B99-5F85FF806CA5}"/>
                </a:ext>
              </a:extLst>
            </p:cNvPr>
            <p:cNvCxnSpPr/>
            <p:nvPr/>
          </p:nvCxnSpPr>
          <p:spPr>
            <a:xfrm>
              <a:off x="528458" y="5011232"/>
              <a:ext cx="142080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BEAD75-C737-48C0-A321-2B63DCF71191}"/>
              </a:ext>
            </a:extLst>
          </p:cNvPr>
          <p:cNvSpPr txBox="1"/>
          <p:nvPr/>
        </p:nvSpPr>
        <p:spPr>
          <a:xfrm>
            <a:off x="3961070" y="2308540"/>
            <a:ext cx="4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Resuumed</a:t>
            </a:r>
            <a:r>
              <a:rPr kumimoji="1" lang="en-US" altLang="ja-JP" dirty="0">
                <a:solidFill>
                  <a:srgbClr val="00B050"/>
                </a:solidFill>
              </a:rPr>
              <a:t> vacuum polarization diagram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 1"/>
          <p:cNvSpPr txBox="1"/>
          <p:nvPr/>
        </p:nvSpPr>
        <p:spPr>
          <a:xfrm>
            <a:off x="1115207" y="188640"/>
            <a:ext cx="644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All terms fall in one of  three elementary integrals.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3F573C-3B2B-48E6-AF5C-43ED803E0B90}"/>
              </a:ext>
            </a:extLst>
          </p:cNvPr>
          <p:cNvGrpSpPr/>
          <p:nvPr/>
        </p:nvGrpSpPr>
        <p:grpSpPr>
          <a:xfrm>
            <a:off x="1259037" y="823394"/>
            <a:ext cx="4969147" cy="1741510"/>
            <a:chOff x="1176265" y="1315423"/>
            <a:chExt cx="4969147" cy="174151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8A109540-75FE-4C73-81C2-5F82A15866C1}"/>
                </a:ext>
              </a:extLst>
            </p:cNvPr>
            <p:cNvSpPr/>
            <p:nvPr/>
          </p:nvSpPr>
          <p:spPr bwMode="auto">
            <a:xfrm>
              <a:off x="1176265" y="1315423"/>
              <a:ext cx="4969147" cy="1741510"/>
            </a:xfrm>
            <a:prstGeom prst="roundRect">
              <a:avLst/>
            </a:prstGeom>
            <a:solidFill>
              <a:srgbClr val="CC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18" name="図 17" descr="\begin{document}&#10;\begin{eqnarray}&#10;F_{\ell}^n (r_\parallel^2, \Br) &#10;&amp;=&amp;&#10;\frac{i}{\Br}&#10;\int_{-1}^1 \!\! d\beta \int _0^\infty \!\! d\tau&#10;\ e^{-i  \left( \phi_\parallel + 2\ell -n\beta + n \right) \tau  }&#10;\nonumber&#10;\\&#10;G_{\ell}^n (r_\parallel^2, \Br) &#10;&amp;=&amp;&#10;\frac{i}{\Br}&#10;\int_{-1}^1 d\beta \int _0^\infty d\tau&#10;\ \beta \, &#10;e^{-i  \left( \phi_\parallel + 2\ell -n\beta + n \right) \tau  }&#10;\nonumber&#10;\\&#10;H_{\ell}^n (r_\parallel^2, \Br) &#10;&amp;=&amp;&#10;\frac{i}{\Br}&#10;\int_{-1}^1 d\beta \int _0^\infty d\tau &#10;\ \beta^2 \, &#10;e^{-i  \left( \phi_\parallel + 2\ell -n\beta + n \right) \tau  }&#10;\nonumber&#10;\end{eqnarray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83" y="1404274"/>
              <a:ext cx="4487269" cy="16021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図 19" descr="\begin{document}&#10;\begin{align*}&#10;\phi_\parallel (q_\parallel^2, B) &#10;=&#10;\frac{m^2}{eB}&#10;\left\{&#10;1 - (1-\beta^2) \ \frac{q_\parallel^2 }{4m^2}&#10;\right\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15" y="1887935"/>
            <a:ext cx="2176141" cy="418554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A562F45-81D8-474E-B2D4-929B57C35FB7}"/>
              </a:ext>
            </a:extLst>
          </p:cNvPr>
          <p:cNvGrpSpPr/>
          <p:nvPr/>
        </p:nvGrpSpPr>
        <p:grpSpPr>
          <a:xfrm>
            <a:off x="323528" y="3111351"/>
            <a:ext cx="8587680" cy="3630017"/>
            <a:chOff x="323528" y="3111351"/>
            <a:chExt cx="8587680" cy="363001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C4541AF-3A8F-4FB9-9D01-A3594DF2E98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111351"/>
              <a:ext cx="8587680" cy="245641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5CD0A77-4B5E-4E85-A544-3D65FEDCB161}"/>
                </a:ext>
              </a:extLst>
            </p:cNvPr>
            <p:cNvGrpSpPr/>
            <p:nvPr/>
          </p:nvGrpSpPr>
          <p:grpSpPr>
            <a:xfrm>
              <a:off x="2761813" y="3984008"/>
              <a:ext cx="4861405" cy="2757360"/>
              <a:chOff x="1475656" y="3186674"/>
              <a:chExt cx="6059907" cy="3437143"/>
            </a:xfrm>
          </p:grpSpPr>
          <p:sp>
            <p:nvSpPr>
              <p:cNvPr id="13" name="フローチャート : 磁気ディスク 6">
                <a:extLst>
                  <a:ext uri="{FF2B5EF4-FFF2-40B4-BE49-F238E27FC236}">
                    <a16:creationId xmlns:a16="http://schemas.microsoft.com/office/drawing/2014/main" id="{AB7C543D-6F0C-4128-8873-6EEBCD137B08}"/>
                  </a:ext>
                </a:extLst>
              </p:cNvPr>
              <p:cNvSpPr/>
              <p:nvPr/>
            </p:nvSpPr>
            <p:spPr>
              <a:xfrm>
                <a:off x="1475656" y="3186674"/>
                <a:ext cx="6059907" cy="3437143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00B0F0">
                      <a:alpha val="66000"/>
                    </a:srgbClr>
                  </a:gs>
                  <a:gs pos="58000">
                    <a:srgbClr val="00B0F0">
                      <a:lumMod val="33000"/>
                      <a:lumOff val="67000"/>
                      <a:alpha val="90000"/>
                    </a:srgbClr>
                  </a:gs>
                  <a:gs pos="91000">
                    <a:schemeClr val="tx2">
                      <a:lumMod val="7000"/>
                      <a:lumOff val="93000"/>
                      <a:alpha val="54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7B565CA-BAF1-4C06-AE19-EA57841066EC}"/>
                  </a:ext>
                </a:extLst>
              </p:cNvPr>
              <p:cNvGrpSpPr/>
              <p:nvPr/>
            </p:nvGrpSpPr>
            <p:grpSpPr>
              <a:xfrm>
                <a:off x="2629948" y="3212976"/>
                <a:ext cx="3454220" cy="2915949"/>
                <a:chOff x="890521" y="3369689"/>
                <a:chExt cx="3454220" cy="2915949"/>
              </a:xfrm>
            </p:grpSpPr>
            <p:sp>
              <p:nvSpPr>
                <p:cNvPr id="66" name="フリーフォーム 30">
                  <a:extLst>
                    <a:ext uri="{FF2B5EF4-FFF2-40B4-BE49-F238E27FC236}">
                      <a16:creationId xmlns:a16="http://schemas.microsoft.com/office/drawing/2014/main" id="{9BCF074B-5A56-4CC3-A0E0-81F9DA0E777E}"/>
                    </a:ext>
                  </a:extLst>
                </p:cNvPr>
                <p:cNvSpPr/>
                <p:nvPr/>
              </p:nvSpPr>
              <p:spPr>
                <a:xfrm flipH="1">
                  <a:off x="890521" y="4886656"/>
                  <a:ext cx="1049134" cy="226622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6" name="グループ化 91">
                  <a:extLst>
                    <a:ext uri="{FF2B5EF4-FFF2-40B4-BE49-F238E27FC236}">
                      <a16:creationId xmlns:a16="http://schemas.microsoft.com/office/drawing/2014/main" id="{C019844F-23BA-4AB7-99D0-1834251529B6}"/>
                    </a:ext>
                  </a:extLst>
                </p:cNvPr>
                <p:cNvGrpSpPr/>
                <p:nvPr/>
              </p:nvGrpSpPr>
              <p:grpSpPr>
                <a:xfrm>
                  <a:off x="1707064" y="4176502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59" name="フリーフォーム 64">
                    <a:extLst>
                      <a:ext uri="{FF2B5EF4-FFF2-40B4-BE49-F238E27FC236}">
                        <a16:creationId xmlns:a16="http://schemas.microsoft.com/office/drawing/2014/main" id="{C44AFF7F-4476-4D09-A797-EBFFB7CA9DB9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0" name="グループ化 89">
                    <a:extLst>
                      <a:ext uri="{FF2B5EF4-FFF2-40B4-BE49-F238E27FC236}">
                        <a16:creationId xmlns:a16="http://schemas.microsoft.com/office/drawing/2014/main" id="{54154196-1C22-45BD-AAD1-1293606BE3BF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61" name="直線コネクタ 8">
                      <a:extLst>
                        <a:ext uri="{FF2B5EF4-FFF2-40B4-BE49-F238E27FC236}">
                          <a16:creationId xmlns:a16="http://schemas.microsoft.com/office/drawing/2014/main" id="{3E29EF76-879E-4DBA-B1BC-E47BD75973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コネクタ 10">
                      <a:extLst>
                        <a:ext uri="{FF2B5EF4-FFF2-40B4-BE49-F238E27FC236}">
                          <a16:creationId xmlns:a16="http://schemas.microsoft.com/office/drawing/2014/main" id="{1899B239-675F-4622-A894-FB68B03ED4C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86">
                      <a:extLst>
                        <a:ext uri="{FF2B5EF4-FFF2-40B4-BE49-F238E27FC236}">
                          <a16:creationId xmlns:a16="http://schemas.microsoft.com/office/drawing/2014/main" id="{526DCA95-4BEF-4AB5-AC51-AD01B92FAD6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直線コネクタ 88">
                      <a:extLst>
                        <a:ext uri="{FF2B5EF4-FFF2-40B4-BE49-F238E27FC236}">
                          <a16:creationId xmlns:a16="http://schemas.microsoft.com/office/drawing/2014/main" id="{D9763FBD-62BF-4EE4-9B15-E22F03E8DA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" name="グループ化 92">
                  <a:extLst>
                    <a:ext uri="{FF2B5EF4-FFF2-40B4-BE49-F238E27FC236}">
                      <a16:creationId xmlns:a16="http://schemas.microsoft.com/office/drawing/2014/main" id="{31A9E675-AEFE-4425-A48E-40F55613A443}"/>
                    </a:ext>
                  </a:extLst>
                </p:cNvPr>
                <p:cNvGrpSpPr/>
                <p:nvPr/>
              </p:nvGrpSpPr>
              <p:grpSpPr>
                <a:xfrm rot="2025675">
                  <a:off x="2141115" y="4001119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53" name="フリーフォーム 93">
                    <a:extLst>
                      <a:ext uri="{FF2B5EF4-FFF2-40B4-BE49-F238E27FC236}">
                        <a16:creationId xmlns:a16="http://schemas.microsoft.com/office/drawing/2014/main" id="{57E650B3-B990-4D96-B466-A470D166F00D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4" name="グループ化 94">
                    <a:extLst>
                      <a:ext uri="{FF2B5EF4-FFF2-40B4-BE49-F238E27FC236}">
                        <a16:creationId xmlns:a16="http://schemas.microsoft.com/office/drawing/2014/main" id="{B9C5A6F3-D7D6-48B3-9EEA-63D2CB298925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55" name="直線コネクタ 95">
                      <a:extLst>
                        <a:ext uri="{FF2B5EF4-FFF2-40B4-BE49-F238E27FC236}">
                          <a16:creationId xmlns:a16="http://schemas.microsoft.com/office/drawing/2014/main" id="{49F053F7-41F9-4F63-B5F8-9CDC50B830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96">
                      <a:extLst>
                        <a:ext uri="{FF2B5EF4-FFF2-40B4-BE49-F238E27FC236}">
                          <a16:creationId xmlns:a16="http://schemas.microsoft.com/office/drawing/2014/main" id="{09AEDBC1-440B-44A2-86B2-5325A61D30B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線コネクタ 97">
                      <a:extLst>
                        <a:ext uri="{FF2B5EF4-FFF2-40B4-BE49-F238E27FC236}">
                          <a16:creationId xmlns:a16="http://schemas.microsoft.com/office/drawing/2014/main" id="{9F47B1BC-5439-426B-979B-A7F84F6D64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98">
                      <a:extLst>
                        <a:ext uri="{FF2B5EF4-FFF2-40B4-BE49-F238E27FC236}">
                          <a16:creationId xmlns:a16="http://schemas.microsoft.com/office/drawing/2014/main" id="{A0E90653-6651-48AC-A2AA-C27EB2C880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" name="グループ化 99">
                  <a:extLst>
                    <a:ext uri="{FF2B5EF4-FFF2-40B4-BE49-F238E27FC236}">
                      <a16:creationId xmlns:a16="http://schemas.microsoft.com/office/drawing/2014/main" id="{4214A923-42F8-4BF5-BBAA-840671133E55}"/>
                    </a:ext>
                  </a:extLst>
                </p:cNvPr>
                <p:cNvGrpSpPr/>
                <p:nvPr/>
              </p:nvGrpSpPr>
              <p:grpSpPr>
                <a:xfrm rot="3671051">
                  <a:off x="2609051" y="3997586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47" name="フリーフォーム 100">
                    <a:extLst>
                      <a:ext uri="{FF2B5EF4-FFF2-40B4-BE49-F238E27FC236}">
                        <a16:creationId xmlns:a16="http://schemas.microsoft.com/office/drawing/2014/main" id="{0E002AC0-9837-4532-9665-0462CD505460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8" name="グループ化 101">
                    <a:extLst>
                      <a:ext uri="{FF2B5EF4-FFF2-40B4-BE49-F238E27FC236}">
                        <a16:creationId xmlns:a16="http://schemas.microsoft.com/office/drawing/2014/main" id="{13F3600F-ED41-4B0C-90EE-2C4440D363F4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49" name="直線コネクタ 102">
                      <a:extLst>
                        <a:ext uri="{FF2B5EF4-FFF2-40B4-BE49-F238E27FC236}">
                          <a16:creationId xmlns:a16="http://schemas.microsoft.com/office/drawing/2014/main" id="{1C5B858A-5DB5-4175-8024-66A8E0A5BB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103">
                      <a:extLst>
                        <a:ext uri="{FF2B5EF4-FFF2-40B4-BE49-F238E27FC236}">
                          <a16:creationId xmlns:a16="http://schemas.microsoft.com/office/drawing/2014/main" id="{4CFBEBE5-EAC5-422B-BC7F-1C504674A33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104">
                      <a:extLst>
                        <a:ext uri="{FF2B5EF4-FFF2-40B4-BE49-F238E27FC236}">
                          <a16:creationId xmlns:a16="http://schemas.microsoft.com/office/drawing/2014/main" id="{D312AAAB-D023-4F23-BCC2-B5E3D757C5A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105">
                      <a:extLst>
                        <a:ext uri="{FF2B5EF4-FFF2-40B4-BE49-F238E27FC236}">
                          <a16:creationId xmlns:a16="http://schemas.microsoft.com/office/drawing/2014/main" id="{17AAAA08-46C0-465B-9785-052B5CA366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" name="グループ化 108">
                  <a:extLst>
                    <a:ext uri="{FF2B5EF4-FFF2-40B4-BE49-F238E27FC236}">
                      <a16:creationId xmlns:a16="http://schemas.microsoft.com/office/drawing/2014/main" id="{3400E722-B48E-4C36-9F42-1CD639032020}"/>
                    </a:ext>
                  </a:extLst>
                </p:cNvPr>
                <p:cNvGrpSpPr/>
                <p:nvPr/>
              </p:nvGrpSpPr>
              <p:grpSpPr>
                <a:xfrm rot="16962263">
                  <a:off x="1646694" y="5436339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41" name="フリーフォーム 109">
                    <a:extLst>
                      <a:ext uri="{FF2B5EF4-FFF2-40B4-BE49-F238E27FC236}">
                        <a16:creationId xmlns:a16="http://schemas.microsoft.com/office/drawing/2014/main" id="{48CE7B7B-C6BC-4405-B649-C369B65030D6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2" name="グループ化 110">
                    <a:extLst>
                      <a:ext uri="{FF2B5EF4-FFF2-40B4-BE49-F238E27FC236}">
                        <a16:creationId xmlns:a16="http://schemas.microsoft.com/office/drawing/2014/main" id="{42044C9E-542A-4EFA-BBFE-ED557AF49FE5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43" name="直線コネクタ 111">
                      <a:extLst>
                        <a:ext uri="{FF2B5EF4-FFF2-40B4-BE49-F238E27FC236}">
                          <a16:creationId xmlns:a16="http://schemas.microsoft.com/office/drawing/2014/main" id="{A1A16AF0-4B56-4EE9-8852-04BBBF64FE4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線コネクタ 112">
                      <a:extLst>
                        <a:ext uri="{FF2B5EF4-FFF2-40B4-BE49-F238E27FC236}">
                          <a16:creationId xmlns:a16="http://schemas.microsoft.com/office/drawing/2014/main" id="{F428D706-EFE8-42DF-B909-CC3289EC666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コネクタ 113">
                      <a:extLst>
                        <a:ext uri="{FF2B5EF4-FFF2-40B4-BE49-F238E27FC236}">
                          <a16:creationId xmlns:a16="http://schemas.microsoft.com/office/drawing/2014/main" id="{062216D1-B688-4687-92EF-180D3DE1F9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線コネクタ 114">
                      <a:extLst>
                        <a:ext uri="{FF2B5EF4-FFF2-40B4-BE49-F238E27FC236}">
                          <a16:creationId xmlns:a16="http://schemas.microsoft.com/office/drawing/2014/main" id="{61922CE8-47FB-4186-97D1-EE691FC215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グループ化 115">
                  <a:extLst>
                    <a:ext uri="{FF2B5EF4-FFF2-40B4-BE49-F238E27FC236}">
                      <a16:creationId xmlns:a16="http://schemas.microsoft.com/office/drawing/2014/main" id="{4182CF6A-B3E7-450A-BF90-FE6E51793A37}"/>
                    </a:ext>
                  </a:extLst>
                </p:cNvPr>
                <p:cNvGrpSpPr/>
                <p:nvPr/>
              </p:nvGrpSpPr>
              <p:grpSpPr>
                <a:xfrm rot="15053549">
                  <a:off x="1964129" y="5701271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35" name="フリーフォーム 116">
                    <a:extLst>
                      <a:ext uri="{FF2B5EF4-FFF2-40B4-BE49-F238E27FC236}">
                        <a16:creationId xmlns:a16="http://schemas.microsoft.com/office/drawing/2014/main" id="{EDDB53C8-326A-4164-8AEF-06BC97134C58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6" name="グループ化 117">
                    <a:extLst>
                      <a:ext uri="{FF2B5EF4-FFF2-40B4-BE49-F238E27FC236}">
                        <a16:creationId xmlns:a16="http://schemas.microsoft.com/office/drawing/2014/main" id="{2677AFA2-5CA4-4EAD-929F-8680BF9C2F9C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37" name="直線コネクタ 118">
                      <a:extLst>
                        <a:ext uri="{FF2B5EF4-FFF2-40B4-BE49-F238E27FC236}">
                          <a16:creationId xmlns:a16="http://schemas.microsoft.com/office/drawing/2014/main" id="{3D767477-3CE6-4248-A801-F9E5F34025E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線コネクタ 119">
                      <a:extLst>
                        <a:ext uri="{FF2B5EF4-FFF2-40B4-BE49-F238E27FC236}">
                          <a16:creationId xmlns:a16="http://schemas.microsoft.com/office/drawing/2014/main" id="{9B3516A7-AA3A-4F52-AD1C-BB5B5D1973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線コネクタ 120">
                      <a:extLst>
                        <a:ext uri="{FF2B5EF4-FFF2-40B4-BE49-F238E27FC236}">
                          <a16:creationId xmlns:a16="http://schemas.microsoft.com/office/drawing/2014/main" id="{6EE7A3A6-6FE4-4C3A-B7EB-C1FE453B2E8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線コネクタ 121">
                      <a:extLst>
                        <a:ext uri="{FF2B5EF4-FFF2-40B4-BE49-F238E27FC236}">
                          <a16:creationId xmlns:a16="http://schemas.microsoft.com/office/drawing/2014/main" id="{540B80E8-B8CF-41BB-8B72-9A19AB4DEC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" name="グループ化 122">
                  <a:extLst>
                    <a:ext uri="{FF2B5EF4-FFF2-40B4-BE49-F238E27FC236}">
                      <a16:creationId xmlns:a16="http://schemas.microsoft.com/office/drawing/2014/main" id="{99FF250E-C396-407C-9E6D-73B8515689A2}"/>
                    </a:ext>
                  </a:extLst>
                </p:cNvPr>
                <p:cNvGrpSpPr/>
                <p:nvPr/>
              </p:nvGrpSpPr>
              <p:grpSpPr>
                <a:xfrm rot="13724969">
                  <a:off x="2375248" y="5771518"/>
                  <a:ext cx="707274" cy="320965"/>
                  <a:chOff x="5267450" y="3810639"/>
                  <a:chExt cx="848735" cy="391695"/>
                </a:xfrm>
              </p:grpSpPr>
              <p:sp>
                <p:nvSpPr>
                  <p:cNvPr id="29" name="フリーフォーム 123">
                    <a:extLst>
                      <a:ext uri="{FF2B5EF4-FFF2-40B4-BE49-F238E27FC236}">
                        <a16:creationId xmlns:a16="http://schemas.microsoft.com/office/drawing/2014/main" id="{C6533750-4FAB-4C6A-815A-1E4E4556BA53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0" name="グループ化 124">
                    <a:extLst>
                      <a:ext uri="{FF2B5EF4-FFF2-40B4-BE49-F238E27FC236}">
                        <a16:creationId xmlns:a16="http://schemas.microsoft.com/office/drawing/2014/main" id="{C7DDD656-B1BE-4D1C-8148-3130283AF2FD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31" name="直線コネクタ 125">
                      <a:extLst>
                        <a:ext uri="{FF2B5EF4-FFF2-40B4-BE49-F238E27FC236}">
                          <a16:creationId xmlns:a16="http://schemas.microsoft.com/office/drawing/2014/main" id="{DBF6834A-9C96-4308-BF28-FEEAFCFB3A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線コネクタ 126">
                      <a:extLst>
                        <a:ext uri="{FF2B5EF4-FFF2-40B4-BE49-F238E27FC236}">
                          <a16:creationId xmlns:a16="http://schemas.microsoft.com/office/drawing/2014/main" id="{C065751E-4F82-4E79-B764-5D13998CF0B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線コネクタ 127">
                      <a:extLst>
                        <a:ext uri="{FF2B5EF4-FFF2-40B4-BE49-F238E27FC236}">
                          <a16:creationId xmlns:a16="http://schemas.microsoft.com/office/drawing/2014/main" id="{BBC51966-4FEB-4DAC-834F-19B945405A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128">
                      <a:extLst>
                        <a:ext uri="{FF2B5EF4-FFF2-40B4-BE49-F238E27FC236}">
                          <a16:creationId xmlns:a16="http://schemas.microsoft.com/office/drawing/2014/main" id="{55FF9F73-1EB7-4BBA-9B2F-0C44A59C15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6" name="テキスト ボックス 2 2">
                  <a:extLst>
                    <a:ext uri="{FF2B5EF4-FFF2-40B4-BE49-F238E27FC236}">
                      <a16:creationId xmlns:a16="http://schemas.microsoft.com/office/drawing/2014/main" id="{85A6874C-ADC4-4F25-8C4F-C93749CC5FEC}"/>
                    </a:ext>
                  </a:extLst>
                </p:cNvPr>
                <p:cNvSpPr txBox="1"/>
                <p:nvPr/>
              </p:nvSpPr>
              <p:spPr>
                <a:xfrm>
                  <a:off x="1382936" y="3729729"/>
                  <a:ext cx="4523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err="1">
                      <a:solidFill>
                        <a:srgbClr val="0070C0"/>
                      </a:solidFill>
                    </a:rPr>
                    <a:t>eB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7" name="テキスト ボックス 106">
                  <a:extLst>
                    <a:ext uri="{FF2B5EF4-FFF2-40B4-BE49-F238E27FC236}">
                      <a16:creationId xmlns:a16="http://schemas.microsoft.com/office/drawing/2014/main" id="{EEE0B268-B37E-4E17-B799-30F9EFF52BF8}"/>
                    </a:ext>
                  </a:extLst>
                </p:cNvPr>
                <p:cNvSpPr txBox="1"/>
                <p:nvPr/>
              </p:nvSpPr>
              <p:spPr>
                <a:xfrm>
                  <a:off x="1990947" y="3441697"/>
                  <a:ext cx="4523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err="1">
                      <a:solidFill>
                        <a:srgbClr val="0070C0"/>
                      </a:solidFill>
                    </a:rPr>
                    <a:t>e</a:t>
                  </a:r>
                  <a:r>
                    <a:rPr kumimoji="1" lang="en-US" altLang="ja-JP" sz="2000" dirty="0" err="1">
                      <a:solidFill>
                        <a:srgbClr val="0070C0"/>
                      </a:solidFill>
                    </a:rPr>
                    <a:t>B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8" name="テキスト ボックス 131">
                  <a:extLst>
                    <a:ext uri="{FF2B5EF4-FFF2-40B4-BE49-F238E27FC236}">
                      <a16:creationId xmlns:a16="http://schemas.microsoft.com/office/drawing/2014/main" id="{8233AA01-11C4-4243-B6CF-D74A01607FFA}"/>
                    </a:ext>
                  </a:extLst>
                </p:cNvPr>
                <p:cNvSpPr txBox="1"/>
                <p:nvPr/>
              </p:nvSpPr>
              <p:spPr>
                <a:xfrm>
                  <a:off x="2711027" y="3369689"/>
                  <a:ext cx="4523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err="1">
                      <a:solidFill>
                        <a:srgbClr val="0070C0"/>
                      </a:solidFill>
                    </a:rPr>
                    <a:t>eB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13E39A35-51E4-42F9-ABF4-5C79178965EC}"/>
                    </a:ext>
                  </a:extLst>
                </p:cNvPr>
                <p:cNvSpPr/>
                <p:nvPr/>
              </p:nvSpPr>
              <p:spPr>
                <a:xfrm>
                  <a:off x="1979712" y="4509120"/>
                  <a:ext cx="2365029" cy="1031335"/>
                </a:xfrm>
                <a:prstGeom prst="arc">
                  <a:avLst>
                    <a:gd name="adj1" fmla="val 5205549"/>
                    <a:gd name="adj2" fmla="val 1654507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A3A618E-150B-4E04-8D3A-288A74C9A90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478" y="5229229"/>
              <a:ext cx="2600957" cy="4895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7F1016A-47EE-4109-BA2A-BAF4327BD05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828" y="5504510"/>
              <a:ext cx="129496" cy="19705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C7302F8-6F89-4E35-B74C-2BD80D532F2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437" y="5177941"/>
              <a:ext cx="1404623" cy="234796"/>
            </a:xfrm>
            <a:prstGeom prst="rect">
              <a:avLst/>
            </a:prstGeom>
          </p:spPr>
        </p:pic>
        <p:sp>
          <p:nvSpPr>
            <p:cNvPr id="82" name="Speech Bubble: Rectangle with Corners Rounded 81">
              <a:extLst>
                <a:ext uri="{FF2B5EF4-FFF2-40B4-BE49-F238E27FC236}">
                  <a16:creationId xmlns:a16="http://schemas.microsoft.com/office/drawing/2014/main" id="{830F2423-D9E1-4A32-83B6-34FCFAFE0F80}"/>
                </a:ext>
              </a:extLst>
            </p:cNvPr>
            <p:cNvSpPr/>
            <p:nvPr/>
          </p:nvSpPr>
          <p:spPr bwMode="auto">
            <a:xfrm>
              <a:off x="323529" y="6093296"/>
              <a:ext cx="3364286" cy="579911"/>
            </a:xfrm>
            <a:prstGeom prst="wedgeRoundRectCallout">
              <a:avLst>
                <a:gd name="adj1" fmla="val 32120"/>
                <a:gd name="adj2" fmla="val -112160"/>
                <a:gd name="adj3" fmla="val 16667"/>
              </a:avLst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>
                  <a:solidFill>
                    <a:srgbClr val="FF6600"/>
                  </a:solidFill>
                </a:rPr>
                <a:t>Square of the decay amplitude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>
                  <a:solidFill>
                    <a:srgbClr val="FF6600"/>
                  </a:solidFill>
                </a:rPr>
                <a:t>(Optical theorem)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5EAF6D7-1BC6-4FE3-B924-FE88A5BFD5C4}"/>
                </a:ext>
              </a:extLst>
            </p:cNvPr>
            <p:cNvCxnSpPr/>
            <p:nvPr/>
          </p:nvCxnSpPr>
          <p:spPr>
            <a:xfrm>
              <a:off x="3752857" y="5538518"/>
              <a:ext cx="467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406EFF2-0FD6-4E39-A600-FBD6579520EA}"/>
                </a:ext>
              </a:extLst>
            </p:cNvPr>
            <p:cNvSpPr txBox="1"/>
            <p:nvPr/>
          </p:nvSpPr>
          <p:spPr>
            <a:xfrm>
              <a:off x="5875178" y="4797152"/>
              <a:ext cx="1762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Invariant mass:</a:t>
              </a:r>
              <a:endParaRPr kumimoji="1" lang="ja-JP" altLang="en-US" sz="20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C095E18-72EB-474D-8EF6-7F2508159FA8}"/>
                </a:ext>
              </a:extLst>
            </p:cNvPr>
            <p:cNvSpPr txBox="1"/>
            <p:nvPr/>
          </p:nvSpPr>
          <p:spPr>
            <a:xfrm>
              <a:off x="6064461" y="5797009"/>
              <a:ext cx="2467979" cy="29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Fermion-antifermion spectrum</a:t>
              </a:r>
              <a:endParaRPr kumimoji="1" lang="ja-JP" alt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FC9845-6C65-4BB8-BFB6-286EB55C9D57}"/>
                </a:ext>
              </a:extLst>
            </p:cNvPr>
            <p:cNvSpPr txBox="1"/>
            <p:nvPr/>
          </p:nvSpPr>
          <p:spPr>
            <a:xfrm>
              <a:off x="342585" y="3499111"/>
              <a:ext cx="7222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Integers </a:t>
              </a:r>
              <a:r>
                <a:rPr lang="en-US" altLang="ja-JP" dirty="0">
                  <a:solidFill>
                    <a:srgbClr val="FF0000"/>
                  </a:solidFill>
                </a:rPr>
                <a:t>specify the f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ermion spectrum encoded in the photon spectrum. </a:t>
              </a:r>
            </a:p>
            <a:p>
              <a:r>
                <a:rPr lang="en-US" altLang="ja-JP" dirty="0">
                  <a:solidFill>
                    <a:srgbClr val="FF0000"/>
                  </a:solidFill>
                </a:rPr>
                <a:t>(Remember the lesson in introduction)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8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03848" y="5491"/>
            <a:ext cx="290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7C80"/>
                </a:solidFill>
              </a:rPr>
              <a:t>Renormalization</a:t>
            </a:r>
            <a:endParaRPr kumimoji="1" lang="ja-JP" altLang="en-US" sz="3200" dirty="0">
              <a:solidFill>
                <a:srgbClr val="FF7C80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126988" y="656692"/>
            <a:ext cx="8785795" cy="1408222"/>
            <a:chOff x="126988" y="872716"/>
            <a:chExt cx="8785795" cy="1408222"/>
          </a:xfrm>
        </p:grpSpPr>
        <p:sp>
          <p:nvSpPr>
            <p:cNvPr id="60" name="角丸四角形 59"/>
            <p:cNvSpPr/>
            <p:nvPr/>
          </p:nvSpPr>
          <p:spPr>
            <a:xfrm>
              <a:off x="2159732" y="872716"/>
              <a:ext cx="1764196" cy="1394574"/>
            </a:xfrm>
            <a:prstGeom prst="roundRect">
              <a:avLst/>
            </a:prstGeom>
            <a:solidFill>
              <a:srgbClr val="FF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26988" y="1295762"/>
              <a:ext cx="1368656" cy="397730"/>
              <a:chOff x="-2057071" y="2117895"/>
              <a:chExt cx="3950144" cy="1147908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592708" y="2592861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-684584" y="2117895"/>
                <a:ext cx="1147908" cy="1147908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-2057071" y="2606026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3923928" y="1298971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725796" y="1259039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=</a:t>
              </a:r>
              <a:endParaRPr kumimoji="1" lang="ja-JP" altLang="en-US" sz="2400" b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424428" y="1351261"/>
              <a:ext cx="488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・・・</a:t>
              </a:r>
              <a:endParaRPr kumimoji="1" lang="ja-JP" altLang="en-US" sz="24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046276" y="1307193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064388" y="1331186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4400856" y="991892"/>
              <a:ext cx="1548702" cy="1110158"/>
              <a:chOff x="4788672" y="1191631"/>
              <a:chExt cx="1548702" cy="1110158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788672" y="1515865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円/楕円 8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グループ化 10"/>
              <p:cNvGrpSpPr/>
              <p:nvPr/>
            </p:nvGrpSpPr>
            <p:grpSpPr>
              <a:xfrm flipV="1">
                <a:off x="5456801" y="1988364"/>
                <a:ext cx="108012" cy="313425"/>
                <a:chOff x="3609138" y="1916832"/>
                <a:chExt cx="144016" cy="446196"/>
              </a:xfrm>
            </p:grpSpPr>
            <p:sp>
              <p:nvSpPr>
                <p:cNvPr id="12" name="フリーフォーム 11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14" name="直線コネクタ 13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グループ化 48"/>
              <p:cNvGrpSpPr/>
              <p:nvPr/>
            </p:nvGrpSpPr>
            <p:grpSpPr>
              <a:xfrm rot="10800000" flipV="1">
                <a:off x="5428599" y="1191631"/>
                <a:ext cx="108012" cy="313425"/>
                <a:chOff x="3609138" y="1916832"/>
                <a:chExt cx="144016" cy="446196"/>
              </a:xfrm>
            </p:grpSpPr>
            <p:sp>
              <p:nvSpPr>
                <p:cNvPr id="50" name="フリーフォーム 49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4" name="図 53" descr="\begin{document}&#10;\begin{align*}&#10;\mathcal O &#10;( \ \alpha \left( \frac{B}{B_{\rm c}} \right)^2\  )&#10;\end{align*}&#10;\end{document}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288" y="1999049"/>
                <a:ext cx="631086" cy="270053"/>
              </a:xfrm>
              <a:prstGeom prst="rect">
                <a:avLst/>
              </a:prstGeom>
            </p:spPr>
          </p:pic>
        </p:grpSp>
        <p:grpSp>
          <p:nvGrpSpPr>
            <p:cNvPr id="59" name="グループ化 58"/>
            <p:cNvGrpSpPr/>
            <p:nvPr/>
          </p:nvGrpSpPr>
          <p:grpSpPr>
            <a:xfrm>
              <a:off x="2309494" y="1313918"/>
              <a:ext cx="1404156" cy="612707"/>
              <a:chOff x="2102890" y="1521368"/>
              <a:chExt cx="1404156" cy="612707"/>
            </a:xfrm>
          </p:grpSpPr>
          <p:grpSp>
            <p:nvGrpSpPr>
              <p:cNvPr id="41" name="グループ化 40"/>
              <p:cNvGrpSpPr/>
              <p:nvPr/>
            </p:nvGrpSpPr>
            <p:grpSpPr>
              <a:xfrm>
                <a:off x="2102890" y="1521368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42" name="フリーフォーム 41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5" name="図 54" descr="\begin{document}&#10;\begin{align*}&#10;\mathcal O (\  \alpha \ )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5091" y="2008941"/>
                <a:ext cx="335807" cy="125134"/>
              </a:xfrm>
              <a:prstGeom prst="rect">
                <a:avLst/>
              </a:prstGeom>
            </p:spPr>
          </p:pic>
        </p:grpSp>
        <p:grpSp>
          <p:nvGrpSpPr>
            <p:cNvPr id="58" name="グループ化 57"/>
            <p:cNvGrpSpPr/>
            <p:nvPr/>
          </p:nvGrpSpPr>
          <p:grpSpPr>
            <a:xfrm>
              <a:off x="6516216" y="1121193"/>
              <a:ext cx="1835556" cy="1002923"/>
              <a:chOff x="7452968" y="1292793"/>
              <a:chExt cx="1835556" cy="1002923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7452968" y="1512907"/>
                <a:ext cx="1404156" cy="429497"/>
                <a:chOff x="2859246" y="2135286"/>
                <a:chExt cx="3752856" cy="1147908"/>
              </a:xfrm>
            </p:grpSpPr>
            <p:sp>
              <p:nvSpPr>
                <p:cNvPr id="17" name="フリーフォーム 16"/>
                <p:cNvSpPr/>
                <p:nvPr/>
              </p:nvSpPr>
              <p:spPr>
                <a:xfrm>
                  <a:off x="5311738" y="2610251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8361650" y="1292793"/>
                <a:ext cx="210522" cy="276841"/>
                <a:chOff x="6421717" y="302829"/>
                <a:chExt cx="280696" cy="369121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2" name="グループ化 2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グループ化 24"/>
              <p:cNvGrpSpPr/>
              <p:nvPr/>
            </p:nvGrpSpPr>
            <p:grpSpPr>
              <a:xfrm rot="5400000">
                <a:off x="8297690" y="1944400"/>
                <a:ext cx="210522" cy="276841"/>
                <a:chOff x="6421717" y="302829"/>
                <a:chExt cx="280696" cy="369121"/>
              </a:xfrm>
            </p:grpSpPr>
            <p:sp>
              <p:nvSpPr>
                <p:cNvPr id="26" name="フリーフォーム 2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グループ化 29"/>
              <p:cNvGrpSpPr/>
              <p:nvPr/>
            </p:nvGrpSpPr>
            <p:grpSpPr>
              <a:xfrm rot="16200000">
                <a:off x="7776147" y="1277686"/>
                <a:ext cx="210522" cy="276841"/>
                <a:chOff x="6421717" y="302829"/>
                <a:chExt cx="280696" cy="369121"/>
              </a:xfrm>
            </p:grpSpPr>
            <p:sp>
              <p:nvSpPr>
                <p:cNvPr id="31" name="フリーフォーム 3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2" name="グループ化 3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グループ化 34"/>
              <p:cNvGrpSpPr/>
              <p:nvPr/>
            </p:nvGrpSpPr>
            <p:grpSpPr>
              <a:xfrm rot="10800000">
                <a:off x="7760456" y="1888869"/>
                <a:ext cx="210522" cy="276841"/>
                <a:chOff x="6421717" y="302829"/>
                <a:chExt cx="280696" cy="36912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7" name="グループ化 3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6" name="図 55" descr="\begin{document}&#10;\begin{align*}&#10;\mathcal O &#10;( \ \alpha \left( \frac{B}{B_{\rm c}} \right)^4 \ )&#10;\end{align*}&#10;\end{document}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438" y="2024844"/>
                <a:ext cx="631086" cy="270872"/>
              </a:xfrm>
              <a:prstGeom prst="rect">
                <a:avLst/>
              </a:prstGeom>
            </p:spPr>
          </p:pic>
        </p:grpSp>
        <p:sp>
          <p:nvSpPr>
            <p:cNvPr id="61" name="テキスト ボックス 60"/>
            <p:cNvSpPr txBox="1"/>
            <p:nvPr/>
          </p:nvSpPr>
          <p:spPr>
            <a:xfrm>
              <a:off x="2159732" y="1880828"/>
              <a:ext cx="1744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7030A0"/>
                  </a:solidFill>
                </a:rPr>
                <a:t>Log divergence</a:t>
              </a:r>
              <a:endParaRPr kumimoji="1" lang="ja-JP" altLang="en-US" sz="20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4" name="図 73" descr="\begin{document}&#10;\red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38143" y="2457529"/>
            <a:ext cx="222426" cy="2021352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2829733" y="3573016"/>
            <a:ext cx="205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Term-by-term subtraction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40052" y="4341021"/>
            <a:ext cx="4110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Ishikawa, Kimura,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Shigaki</a:t>
            </a:r>
            <a:r>
              <a:rPr kumimoji="1" lang="en-US" altLang="ja-JP" sz="2000" dirty="0">
                <a:solidFill>
                  <a:srgbClr val="00B050"/>
                </a:solidFill>
              </a:rPr>
              <a:t>, Tsuji </a:t>
            </a:r>
            <a:r>
              <a:rPr lang="en-US" altLang="ja-JP" sz="2000" dirty="0">
                <a:solidFill>
                  <a:srgbClr val="00B050"/>
                </a:solidFill>
              </a:rPr>
              <a:t>(2013)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62" name="図 61" descr="\begin{document}&#10;\begin{eqnarray}&#10;\Pi_{\rm \scriptscriptstyle ren} (q^2) &amp;=&amp; &#10;\Pi (q_\parallel^2, q_\perp^2) - \Pi_{\rm \scriptscriptstyle vac} (q^2 = 0)&#10;\nonumber&#10;\\&#10;&amp;=&amp; &#10;\Pi (q_\parallel^2, q_\perp^2) - {\red \Pi (0,q_\perp^2) }&#10;+ \{ \, {\blue \Pi (0, q_\perp^2)  }&#10;- \Pi_{\rm \scriptscriptstyle vac} (q^2 = 0) \, \}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3" y="2621097"/>
            <a:ext cx="6672916" cy="735895"/>
          </a:xfrm>
          <a:prstGeom prst="rect">
            <a:avLst/>
          </a:prstGeom>
        </p:spPr>
      </p:pic>
      <p:pic>
        <p:nvPicPr>
          <p:cNvPr id="63" name="図 62" descr="\begin{document}&#10;\noindent&#10;$\Pi(0, q_\perp^2)$ can be evaluated both by {\blue directly integrating the proper-time integrals} &#10;&#10;\noindent&#10;and {\red decomposing into the seires of Landau levels}. 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7" y="3933056"/>
            <a:ext cx="6708340" cy="4716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58" y="4628903"/>
            <a:ext cx="3153729" cy="20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6" y="4741131"/>
            <a:ext cx="2971744" cy="18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6580021" y="6517812"/>
            <a:ext cx="262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50"/>
                </a:solidFill>
              </a:rPr>
              <a:t>Taken from Ishikawa, et al. </a:t>
            </a:r>
            <a:r>
              <a:rPr lang="en-US" altLang="ja-JP" sz="1400" dirty="0">
                <a:solidFill>
                  <a:srgbClr val="00B050"/>
                </a:solidFill>
              </a:rPr>
              <a:t>(2013)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91157" y="3609020"/>
            <a:ext cx="59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Finite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65" name="図 64" descr="\begin{document}&#10;\blue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546455" y="2313513"/>
            <a:ext cx="222426" cy="2309384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903768" y="5373216"/>
            <a:ext cx="4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23111" y="5330786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70C0"/>
                </a:solidFill>
              </a:rPr>
              <a:t>Im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B82942E-2BFA-4BF7-9DB0-B227CE969113}"/>
              </a:ext>
            </a:extLst>
          </p:cNvPr>
          <p:cNvSpPr/>
          <p:nvPr/>
        </p:nvSpPr>
        <p:spPr bwMode="auto">
          <a:xfrm>
            <a:off x="4444465" y="620688"/>
            <a:ext cx="4525659" cy="363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33CBAE-48B3-48C3-B552-D3EBC5965A11}"/>
              </a:ext>
            </a:extLst>
          </p:cNvPr>
          <p:cNvSpPr/>
          <p:nvPr/>
        </p:nvSpPr>
        <p:spPr bwMode="auto">
          <a:xfrm>
            <a:off x="144666" y="620688"/>
            <a:ext cx="4047330" cy="3625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74870A-86DB-48C4-875D-9AD03D365FCF}"/>
              </a:ext>
            </a:extLst>
          </p:cNvPr>
          <p:cNvSpPr/>
          <p:nvPr/>
        </p:nvSpPr>
        <p:spPr bwMode="auto">
          <a:xfrm>
            <a:off x="107504" y="4357824"/>
            <a:ext cx="8875199" cy="2386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pic>
        <p:nvPicPr>
          <p:cNvPr id="2" name="Picture 1" descr="A picture containing text, light, night sky&#10;&#10;Description automatically generated">
            <a:extLst>
              <a:ext uri="{FF2B5EF4-FFF2-40B4-BE49-F238E27FC236}">
                <a16:creationId xmlns:a16="http://schemas.microsoft.com/office/drawing/2014/main" id="{F5C079AE-2E8B-48C4-B55E-7B64BC98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1" y="1621121"/>
            <a:ext cx="2736302" cy="1951895"/>
          </a:xfrm>
          <a:prstGeom prst="rect">
            <a:avLst/>
          </a:prstGeom>
        </p:spPr>
      </p:pic>
      <p:sp>
        <p:nvSpPr>
          <p:cNvPr id="11" name="正方形/長方形 48 1">
            <a:extLst>
              <a:ext uri="{FF2B5EF4-FFF2-40B4-BE49-F238E27FC236}">
                <a16:creationId xmlns:a16="http://schemas.microsoft.com/office/drawing/2014/main" id="{E3ADF59E-46A2-49EC-9892-FF6DBF7E3E18}"/>
              </a:ext>
            </a:extLst>
          </p:cNvPr>
          <p:cNvSpPr/>
          <p:nvPr/>
        </p:nvSpPr>
        <p:spPr>
          <a:xfrm>
            <a:off x="5076056" y="58061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594FF"/>
                </a:solidFill>
              </a:rPr>
              <a:t>High-intensity laser field</a:t>
            </a:r>
            <a:endParaRPr lang="ja-JP" altLang="en-US" sz="2000" dirty="0">
              <a:solidFill>
                <a:srgbClr val="0594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955FC-62FB-402F-ADDC-C1BFCF0A020D}"/>
              </a:ext>
            </a:extLst>
          </p:cNvPr>
          <p:cNvSpPr txBox="1"/>
          <p:nvPr/>
        </p:nvSpPr>
        <p:spPr>
          <a:xfrm>
            <a:off x="4493585" y="3573016"/>
            <a:ext cx="427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Mourou&amp;Strickland</a:t>
            </a:r>
            <a:r>
              <a:rPr lang="ja-JP" altLang="en-US" dirty="0">
                <a:solidFill>
                  <a:srgbClr val="00B050"/>
                </a:solidFill>
              </a:rPr>
              <a:t>  </a:t>
            </a:r>
            <a:r>
              <a:rPr lang="en-US" altLang="ja-JP" dirty="0">
                <a:solidFill>
                  <a:srgbClr val="00B050"/>
                </a:solidFill>
              </a:rPr>
              <a:t>(2018 Nobel laureates)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0C875-D26C-47B0-9CAD-0B956E0141C7}"/>
              </a:ext>
            </a:extLst>
          </p:cNvPr>
          <p:cNvSpPr/>
          <p:nvPr/>
        </p:nvSpPr>
        <p:spPr>
          <a:xfrm>
            <a:off x="4499995" y="3935471"/>
            <a:ext cx="4392485" cy="285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4"/>
              </a:rPr>
              <a:t>https://www.nobelprize.org/prizes/physics/2018/mourou/lecture/</a:t>
            </a:r>
            <a:endParaRPr lang="ja-JP" alt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CA27E4-4040-4CDD-B0B5-875614A75B6A}"/>
              </a:ext>
            </a:extLst>
          </p:cNvPr>
          <p:cNvGrpSpPr/>
          <p:nvPr/>
        </p:nvGrpSpPr>
        <p:grpSpPr>
          <a:xfrm>
            <a:off x="5057476" y="984440"/>
            <a:ext cx="2635454" cy="2614837"/>
            <a:chOff x="3131840" y="1496424"/>
            <a:chExt cx="2988760" cy="2965379"/>
          </a:xfrm>
        </p:grpSpPr>
        <p:pic>
          <p:nvPicPr>
            <p:cNvPr id="10" name="Picture 2 1" descr="http://spie.org/Images/Graphics/Newsroom/Imported-2012/004221/004221_10_fig1.jpg">
              <a:extLst>
                <a:ext uri="{FF2B5EF4-FFF2-40B4-BE49-F238E27FC236}">
                  <a16:creationId xmlns:a16="http://schemas.microsoft.com/office/drawing/2014/main" id="{4DE08B96-68C3-434F-ABBF-95B6F2BD4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96424"/>
              <a:ext cx="2988760" cy="262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5124645-ADAD-40BD-86D7-B8992ABBA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6748" y="2462198"/>
              <a:ext cx="0" cy="173129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FF5A78-DD4E-45DF-A4C7-C64E560E0171}"/>
                </a:ext>
              </a:extLst>
            </p:cNvPr>
            <p:cNvSpPr txBox="1"/>
            <p:nvPr/>
          </p:nvSpPr>
          <p:spPr>
            <a:xfrm>
              <a:off x="5442592" y="4147743"/>
              <a:ext cx="436979" cy="247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2021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4466E90-9D9C-4493-BFDA-61CFFEB71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397" y="3376450"/>
              <a:ext cx="0" cy="10853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F1AFE4-3DBE-4BF6-9417-9241147DE94D}"/>
              </a:ext>
            </a:extLst>
          </p:cNvPr>
          <p:cNvSpPr txBox="1"/>
          <p:nvPr/>
        </p:nvSpPr>
        <p:spPr>
          <a:xfrm flipH="1">
            <a:off x="179515" y="5003884"/>
            <a:ext cx="439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3300"/>
                </a:solidFill>
              </a:rPr>
              <a:t>Transient high-Z atoms (once studied at GSI)</a:t>
            </a:r>
            <a:endParaRPr kumimoji="1" lang="ja-JP" altLang="en-US" dirty="0">
              <a:solidFill>
                <a:srgbClr val="FF3300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67C795-813A-45A0-A2FA-B55AD1AA27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8" y="4437112"/>
            <a:ext cx="3924938" cy="366563"/>
          </a:xfrm>
          <a:prstGeom prst="rect">
            <a:avLst/>
          </a:prstGeom>
        </p:spPr>
      </p:pic>
      <p:sp>
        <p:nvSpPr>
          <p:cNvPr id="18" name="正方形/長方形 48 2">
            <a:extLst>
              <a:ext uri="{FF2B5EF4-FFF2-40B4-BE49-F238E27FC236}">
                <a16:creationId xmlns:a16="http://schemas.microsoft.com/office/drawing/2014/main" id="{0213D31B-6469-4025-A8A2-2D406C6DC870}"/>
              </a:ext>
            </a:extLst>
          </p:cNvPr>
          <p:cNvSpPr/>
          <p:nvPr/>
        </p:nvSpPr>
        <p:spPr>
          <a:xfrm>
            <a:off x="748414" y="632882"/>
            <a:ext cx="306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594FF"/>
                </a:solidFill>
              </a:rPr>
              <a:t>Magnetospheres of neutron stars/magnetars</a:t>
            </a:r>
            <a:endParaRPr lang="ja-JP" altLang="en-US" sz="2000" dirty="0">
              <a:solidFill>
                <a:srgbClr val="0594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4C52CE-3EC4-411E-9079-052AC55D6632}"/>
              </a:ext>
            </a:extLst>
          </p:cNvPr>
          <p:cNvSpPr txBox="1"/>
          <p:nvPr/>
        </p:nvSpPr>
        <p:spPr>
          <a:xfrm>
            <a:off x="762150" y="3636313"/>
            <a:ext cx="297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Dipole strength estimated from the intervals of the pulsation.</a:t>
            </a:r>
            <a:endParaRPr kumimoji="1" lang="ja-JP" altLang="en-US" sz="1600" dirty="0"/>
          </a:p>
        </p:txBody>
      </p:sp>
      <p:sp>
        <p:nvSpPr>
          <p:cNvPr id="21" name="正方形/長方形 48 3">
            <a:extLst>
              <a:ext uri="{FF2B5EF4-FFF2-40B4-BE49-F238E27FC236}">
                <a16:creationId xmlns:a16="http://schemas.microsoft.com/office/drawing/2014/main" id="{D47167CC-78ED-4605-926E-6401488B1B59}"/>
              </a:ext>
            </a:extLst>
          </p:cNvPr>
          <p:cNvSpPr/>
          <p:nvPr/>
        </p:nvSpPr>
        <p:spPr>
          <a:xfrm>
            <a:off x="280362" y="4437112"/>
            <a:ext cx="3353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594FF"/>
                </a:solidFill>
              </a:rPr>
              <a:t>Supercritical Coulomb fields</a:t>
            </a:r>
            <a:endParaRPr lang="ja-JP" altLang="en-US" sz="2000" dirty="0">
              <a:solidFill>
                <a:srgbClr val="0594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FFDEF-2481-40D0-9E51-ED0B0AA0085B}"/>
              </a:ext>
            </a:extLst>
          </p:cNvPr>
          <p:cNvSpPr txBox="1"/>
          <p:nvPr/>
        </p:nvSpPr>
        <p:spPr>
          <a:xfrm>
            <a:off x="187714" y="5602014"/>
            <a:ext cx="4168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600" b="0" i="0" u="none" strike="noStrike" baseline="0" dirty="0">
                <a:latin typeface="NimbusRomNo9L-Medi"/>
              </a:rPr>
              <a:t>See an anecdotal review “Probing QED Vacuum with Heavy Ions” </a:t>
            </a:r>
            <a:r>
              <a:rPr lang="en-US" altLang="ja-JP" sz="1600" b="0" i="0" u="none" strike="noStrike" baseline="0" dirty="0" err="1">
                <a:latin typeface="NimbusRomNo9L-Regu"/>
              </a:rPr>
              <a:t>Rafelski</a:t>
            </a:r>
            <a:r>
              <a:rPr lang="en-US" altLang="ja-JP" sz="1600" b="0" i="0" u="none" strike="noStrike" baseline="0" dirty="0">
                <a:latin typeface="NimbusRomNo9L-Regu"/>
              </a:rPr>
              <a:t>, Kirsch, Mueller, Reinhardt, and W. Greiner </a:t>
            </a:r>
            <a:r>
              <a:rPr lang="en-US" altLang="ja-JP" sz="1600" dirty="0">
                <a:latin typeface="NimbusRomNo9L-Regu"/>
              </a:rPr>
              <a:t>[</a:t>
            </a:r>
            <a:r>
              <a:rPr lang="en-US" altLang="ja-JP" sz="1600" b="0" i="0" u="none" strike="noStrike" baseline="0" dirty="0">
                <a:latin typeface="Times New Roman" panose="02020603050405020304" pitchFamily="18" charset="0"/>
              </a:rPr>
              <a:t>1604.08690</a:t>
            </a:r>
            <a:r>
              <a:rPr lang="en-US" altLang="ja-JP" sz="1600" dirty="0">
                <a:latin typeface="NimbusRomNo9L-Regu"/>
              </a:rPr>
              <a:t>]</a:t>
            </a:r>
            <a:endParaRPr lang="ja-JP" altLang="en-US" sz="1600" dirty="0"/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6F72CB3A-B05C-43EF-884A-12106C4FBEE2}"/>
              </a:ext>
            </a:extLst>
          </p:cNvPr>
          <p:cNvSpPr txBox="1"/>
          <p:nvPr/>
        </p:nvSpPr>
        <p:spPr>
          <a:xfrm>
            <a:off x="1139941" y="87015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Strong fields in laboratories</a:t>
            </a:r>
            <a:r>
              <a:rPr lang="en-US" altLang="ja-JP" sz="2400" dirty="0">
                <a:solidFill>
                  <a:srgbClr val="00B0F0"/>
                </a:solidFill>
              </a:rPr>
              <a:t> and</a:t>
            </a:r>
            <a:r>
              <a:rPr kumimoji="1" lang="en-US" altLang="ja-JP" sz="2400" dirty="0">
                <a:solidFill>
                  <a:srgbClr val="00B0F0"/>
                </a:solidFill>
              </a:rPr>
              <a:t> nature (other than HIC)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D08925-F642-4022-8822-F069788A8B39}"/>
              </a:ext>
            </a:extLst>
          </p:cNvPr>
          <p:cNvSpPr txBox="1"/>
          <p:nvPr/>
        </p:nvSpPr>
        <p:spPr>
          <a:xfrm flipH="1">
            <a:off x="4688982" y="4953946"/>
            <a:ext cx="377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3300"/>
                </a:solidFill>
              </a:rPr>
              <a:t>Renewed interests realized with g</a:t>
            </a:r>
            <a:r>
              <a:rPr kumimoji="1" lang="en-US" altLang="ja-JP" dirty="0">
                <a:solidFill>
                  <a:srgbClr val="FF3300"/>
                </a:solidFill>
              </a:rPr>
              <a:t>raphene; “</a:t>
            </a:r>
            <a:r>
              <a:rPr lang="en-US" altLang="ja-JP" dirty="0">
                <a:solidFill>
                  <a:srgbClr val="FF3300"/>
                </a:solidFill>
              </a:rPr>
              <a:t>Atomic collapse”</a:t>
            </a:r>
            <a:endParaRPr kumimoji="1" lang="en-US" altLang="ja-JP" dirty="0">
              <a:solidFill>
                <a:srgbClr val="FF33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B8718F-97B4-4B60-A5C9-1A09FF857AEA}"/>
              </a:ext>
            </a:extLst>
          </p:cNvPr>
          <p:cNvSpPr txBox="1"/>
          <p:nvPr/>
        </p:nvSpPr>
        <p:spPr>
          <a:xfrm>
            <a:off x="4644008" y="6031133"/>
            <a:ext cx="388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 &lt;&lt; c </a:t>
            </a:r>
            <a:r>
              <a:rPr kumimoji="1" lang="en-US" altLang="ja-JP" dirty="0">
                <a:sym typeface="Wingdings" panose="05000000000000000000" pitchFamily="2" charset="2"/>
              </a:rPr>
              <a:t> Larger effective α.</a:t>
            </a:r>
            <a:endParaRPr kumimoji="1"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 Kinetic energy &lt;&lt; Coulomb potential</a:t>
            </a:r>
            <a:endParaRPr kumimoji="1" lang="ja-JP" altLang="en-US" dirty="0"/>
          </a:p>
        </p:txBody>
      </p:sp>
      <p:pic>
        <p:nvPicPr>
          <p:cNvPr id="52" name="Picture 2 2" descr="Graphene - Wikipedia">
            <a:extLst>
              <a:ext uri="{FF2B5EF4-FFF2-40B4-BE49-F238E27FC236}">
                <a16:creationId xmlns:a16="http://schemas.microsoft.com/office/drawing/2014/main" id="{09563312-4683-4789-95FC-4E1227AD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96" y="5317497"/>
            <a:ext cx="1215216" cy="9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1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E68B11-268F-464F-B723-9DF7934C33BE}"/>
              </a:ext>
            </a:extLst>
          </p:cNvPr>
          <p:cNvSpPr/>
          <p:nvPr/>
        </p:nvSpPr>
        <p:spPr bwMode="auto">
          <a:xfrm>
            <a:off x="539552" y="2780928"/>
            <a:ext cx="7848872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BE539-36E2-4CDC-B01E-AB15F73A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0. Introduction</a:t>
            </a:r>
          </a:p>
          <a:p>
            <a:pPr marL="0" indent="0">
              <a:buNone/>
            </a:pPr>
            <a:r>
              <a:rPr lang="en-US" altLang="ja-JP" sz="2200" i="1" dirty="0"/>
              <a:t> - Strong magnetic fields in laboratories and nature</a:t>
            </a:r>
          </a:p>
          <a:p>
            <a:pPr marL="0" indent="0">
              <a:buNone/>
            </a:pPr>
            <a:r>
              <a:rPr lang="en-US" altLang="ja-JP" sz="2200" i="1" dirty="0"/>
              <a:t> - Brief historical overview</a:t>
            </a:r>
          </a:p>
          <a:p>
            <a:pPr marL="0" indent="0">
              <a:buNone/>
            </a:pPr>
            <a:endParaRPr lang="en-US" altLang="ja-JP" sz="2400" i="1" dirty="0"/>
          </a:p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1-1. Photon propagation in a magnetic field (at zero T and μ)</a:t>
            </a:r>
          </a:p>
          <a:p>
            <a:pPr marL="0" indent="0">
              <a:buNone/>
            </a:pPr>
            <a:r>
              <a:rPr lang="en-US" altLang="ja-JP" sz="2000" i="1" dirty="0"/>
              <a:t> - </a:t>
            </a:r>
            <a:r>
              <a:rPr lang="en-US" altLang="ja-JP" sz="2000" i="1" dirty="0">
                <a:solidFill>
                  <a:srgbClr val="FF0000"/>
                </a:solidFill>
              </a:rPr>
              <a:t>Vacuum birefringence </a:t>
            </a:r>
            <a:r>
              <a:rPr lang="en-US" altLang="ja-JP" sz="2000" i="1" dirty="0"/>
              <a:t>and (real) photon decay</a:t>
            </a:r>
          </a:p>
          <a:p>
            <a:pPr marL="0" indent="0">
              <a:buNone/>
            </a:pPr>
            <a:r>
              <a:rPr lang="en-US" altLang="ja-JP" sz="2000" i="1" dirty="0"/>
              <a:t> - (Diagrammatic technique by the proper-time method)</a:t>
            </a:r>
          </a:p>
          <a:p>
            <a:pPr marL="0" indent="0">
              <a:buNone/>
            </a:pPr>
            <a:endParaRPr lang="en-US" altLang="ja-JP" sz="2400" i="1" dirty="0"/>
          </a:p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1-2. Differential dilepton spectrum in a magnetic field</a:t>
            </a:r>
          </a:p>
          <a:p>
            <a:pPr marL="0" indent="0">
              <a:buNone/>
            </a:pPr>
            <a:r>
              <a:rPr lang="en-US" altLang="ja-JP" sz="2000" i="1" dirty="0"/>
              <a:t> - (</a:t>
            </a:r>
            <a:r>
              <a:rPr lang="en-US" altLang="ja-JP" sz="2000" i="1" dirty="0" err="1"/>
              <a:t>Ritus</a:t>
            </a:r>
            <a:r>
              <a:rPr lang="en-US" altLang="ja-JP" sz="2000" i="1" dirty="0"/>
              <a:t> basis formalism)</a:t>
            </a:r>
          </a:p>
          <a:p>
            <a:pPr marL="0" indent="0">
              <a:buNone/>
            </a:pPr>
            <a:r>
              <a:rPr kumimoji="1" lang="en-US" altLang="ja-JP" sz="2000" i="1" dirty="0"/>
              <a:t> - “</a:t>
            </a:r>
            <a:r>
              <a:rPr kumimoji="1" lang="en-US" altLang="ja-JP" sz="2000" i="1" dirty="0">
                <a:solidFill>
                  <a:srgbClr val="FF3300"/>
                </a:solidFill>
              </a:rPr>
              <a:t>Helicity suppression</a:t>
            </a:r>
            <a:r>
              <a:rPr kumimoji="1" lang="en-US" altLang="ja-JP" sz="2000" i="1" dirty="0"/>
              <a:t>” in the ratio of di-electron yield to di-muon yield</a:t>
            </a:r>
          </a:p>
          <a:p>
            <a:pPr marL="0" indent="0">
              <a:buNone/>
            </a:pPr>
            <a:endParaRPr lang="en-US" altLang="ja-JP" sz="24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2. Summary</a:t>
            </a:r>
            <a:endParaRPr lang="ja-JP" altLang="en-US" sz="2400" i="1" dirty="0"/>
          </a:p>
          <a:p>
            <a:pPr marL="0" indent="0">
              <a:buNone/>
            </a:pPr>
            <a:endParaRPr kumimoji="1" lang="ja-JP" alt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7F11B-0F79-4DBC-984C-B5A180ED491D}"/>
              </a:ext>
            </a:extLst>
          </p:cNvPr>
          <p:cNvSpPr txBox="1"/>
          <p:nvPr/>
        </p:nvSpPr>
        <p:spPr>
          <a:xfrm>
            <a:off x="2699792" y="190381"/>
            <a:ext cx="338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</a:rPr>
              <a:t>Table of contents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3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628800"/>
            <a:ext cx="893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/>
              <a:t>(1) Refractive index of photon in strong B-fields</a:t>
            </a:r>
          </a:p>
          <a:p>
            <a:r>
              <a:rPr lang="en-US" altLang="ja-JP" sz="3600" i="1" dirty="0"/>
              <a:t>- Old but unsolved problem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68544" y="2564904"/>
            <a:ext cx="730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2400" dirty="0"/>
              <a:t>Coupling constant is small, unlike low-energy QCD </a:t>
            </a:r>
          </a:p>
          <a:p>
            <a:pPr marL="285750" indent="-285750">
              <a:buFontTx/>
              <a:buChar char="-"/>
            </a:pPr>
            <a:endParaRPr lang="en-US" altLang="ja-JP" sz="2400" dirty="0"/>
          </a:p>
          <a:p>
            <a:r>
              <a:rPr kumimoji="1" lang="en-US" altLang="ja-JP" sz="2400" dirty="0"/>
              <a:t>But,</a:t>
            </a:r>
          </a:p>
          <a:p>
            <a:pPr marL="285750" indent="-285750">
              <a:buFontTx/>
              <a:buChar char="-"/>
            </a:pPr>
            <a:r>
              <a:rPr lang="en-US" altLang="ja-JP" sz="2400" dirty="0"/>
              <a:t>Perturbation breaks down and </a:t>
            </a:r>
            <a:r>
              <a:rPr lang="en-US" altLang="ja-JP" sz="2400" dirty="0" err="1"/>
              <a:t>resummation</a:t>
            </a:r>
            <a:r>
              <a:rPr lang="en-US" altLang="ja-JP" sz="2400" dirty="0"/>
              <a:t> required</a:t>
            </a:r>
          </a:p>
          <a:p>
            <a:pPr marL="285750" indent="-285750">
              <a:buFontTx/>
              <a:buChar char="-"/>
            </a:pPr>
            <a:r>
              <a:rPr lang="en-US" altLang="ja-JP" sz="2400" dirty="0"/>
              <a:t>Has not been confirmed in experiments</a:t>
            </a:r>
            <a:endParaRPr kumimoji="1" lang="ja-JP" altLang="en-US" sz="2400" dirty="0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CF15405A-0C99-4009-BAEB-F4CAF80EF927}"/>
              </a:ext>
            </a:extLst>
          </p:cNvPr>
          <p:cNvSpPr txBox="1"/>
          <p:nvPr/>
        </p:nvSpPr>
        <p:spPr>
          <a:xfrm>
            <a:off x="961297" y="4869160"/>
            <a:ext cx="727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KH and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K.Itakura</a:t>
            </a:r>
            <a:r>
              <a:rPr lang="en-US" altLang="ja-JP" sz="2000" dirty="0">
                <a:solidFill>
                  <a:srgbClr val="00B050"/>
                </a:solidFill>
              </a:rPr>
              <a:t>, “Vacuum birefringence in strong magnetic fields”: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(I) Photon polarization tensor with all the Landau levels,” (2013);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(II) Complex refractive index from the lowest Landau level,” (2013).</a:t>
            </a:r>
          </a:p>
        </p:txBody>
      </p:sp>
    </p:spTree>
    <p:extLst>
      <p:ext uri="{BB962C8B-B14F-4D97-AF65-F5344CB8AC3E}">
        <p14:creationId xmlns:p14="http://schemas.microsoft.com/office/powerpoint/2010/main" val="25780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1763688" y="116632"/>
            <a:ext cx="5737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Photon propagation in magnetic fields</a:t>
            </a:r>
          </a:p>
          <a:p>
            <a:r>
              <a:rPr lang="en-US" altLang="ja-JP" sz="2000" dirty="0">
                <a:solidFill>
                  <a:srgbClr val="00B0F0"/>
                </a:solidFill>
              </a:rPr>
              <a:t>(in four dimensions) 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475657" y="1052736"/>
            <a:ext cx="6840759" cy="1025509"/>
            <a:chOff x="2495763" y="747307"/>
            <a:chExt cx="5095341" cy="1025509"/>
          </a:xfrm>
        </p:grpSpPr>
        <p:sp>
          <p:nvSpPr>
            <p:cNvPr id="11" name="角丸四角形 10"/>
            <p:cNvSpPr/>
            <p:nvPr/>
          </p:nvSpPr>
          <p:spPr>
            <a:xfrm>
              <a:off x="2495763" y="747307"/>
              <a:ext cx="5095341" cy="102550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Lorentz &amp; gauge symmetries 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 n </a:t>
              </a:r>
              <a:r>
                <a:rPr lang="ja-JP" altLang="en-US" sz="2400" dirty="0">
                  <a:solidFill>
                    <a:schemeClr val="bg1"/>
                  </a:solidFill>
                  <a:sym typeface="Wingdings" pitchFamily="2" charset="2"/>
                </a:rPr>
                <a:t>≠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1 in general</a:t>
              </a: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2924844" y="963331"/>
              <a:ext cx="347147" cy="350609"/>
              <a:chOff x="-1579487" y="824689"/>
              <a:chExt cx="534746" cy="529301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>
                <a:off x="-1548803" y="824689"/>
                <a:ext cx="504057" cy="51724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-1579487" y="824692"/>
                <a:ext cx="534746" cy="52929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角丸四角形 42"/>
          <p:cNvSpPr/>
          <p:nvPr/>
        </p:nvSpPr>
        <p:spPr>
          <a:xfrm>
            <a:off x="1475656" y="2246534"/>
            <a:ext cx="6535502" cy="10069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Preferred orientation </a:t>
            </a:r>
            <a:r>
              <a:rPr lang="en-US" altLang="ja-JP" sz="2400" dirty="0">
                <a:solidFill>
                  <a:schemeClr val="bg1"/>
                </a:solidFill>
              </a:rPr>
              <a:t>provided by</a:t>
            </a:r>
            <a:r>
              <a:rPr kumimoji="1" lang="en-US" altLang="ja-JP" sz="2400" dirty="0">
                <a:solidFill>
                  <a:schemeClr val="bg1"/>
                </a:solidFill>
              </a:rPr>
              <a:t> an external B</a:t>
            </a:r>
          </a:p>
          <a:p>
            <a:pPr marL="457200" indent="-457200">
              <a:buFont typeface="Wingdings"/>
              <a:buChar char="à"/>
            </a:pPr>
            <a:r>
              <a:rPr kumimoji="1" lang="en-US" altLang="ja-JP" sz="2800" dirty="0">
                <a:solidFill>
                  <a:schemeClr val="bg1"/>
                </a:solidFill>
                <a:sym typeface="Wingdings" pitchFamily="2" charset="2"/>
              </a:rPr>
              <a:t>``Vacuum birefringence”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86825" y="3521987"/>
            <a:ext cx="7557583" cy="2997489"/>
            <a:chOff x="686825" y="3521987"/>
            <a:chExt cx="7557583" cy="2997489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686825" y="4173567"/>
              <a:ext cx="876713" cy="1902069"/>
              <a:chOff x="971600" y="2987433"/>
              <a:chExt cx="1464764" cy="3177871"/>
            </a:xfrm>
          </p:grpSpPr>
          <p:sp>
            <p:nvSpPr>
              <p:cNvPr id="65" name="上矢印 64"/>
              <p:cNvSpPr/>
              <p:nvPr/>
            </p:nvSpPr>
            <p:spPr>
              <a:xfrm>
                <a:off x="1356244" y="2987433"/>
                <a:ext cx="1080120" cy="2466226"/>
              </a:xfrm>
              <a:prstGeom prst="upArrow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971600" y="5642084"/>
                <a:ext cx="1413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00B050"/>
                    </a:solidFill>
                  </a:rPr>
                  <a:t>Strong B</a:t>
                </a:r>
                <a:endParaRPr kumimoji="1" lang="ja-JP" altLang="en-US" sz="28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2267744" y="3521987"/>
              <a:ext cx="1744525" cy="2787333"/>
              <a:chOff x="1825950" y="1844824"/>
              <a:chExt cx="2674042" cy="4680520"/>
            </a:xfrm>
          </p:grpSpPr>
          <p:sp>
            <p:nvSpPr>
              <p:cNvPr id="68" name="正方形/長方形 67"/>
              <p:cNvSpPr/>
              <p:nvPr/>
            </p:nvSpPr>
            <p:spPr>
              <a:xfrm>
                <a:off x="1825950" y="1844824"/>
                <a:ext cx="2674042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0" name="グループ化 69"/>
              <p:cNvGrpSpPr/>
              <p:nvPr/>
            </p:nvGrpSpPr>
            <p:grpSpPr>
              <a:xfrm>
                <a:off x="2238059" y="2024864"/>
                <a:ext cx="1925119" cy="4428472"/>
                <a:chOff x="-1457367" y="992746"/>
                <a:chExt cx="1925118" cy="4428472"/>
              </a:xfrm>
            </p:grpSpPr>
            <p:sp>
              <p:nvSpPr>
                <p:cNvPr id="80" name="円柱 79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柱 80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柱 81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柱 82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柱 83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柱 84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柱 85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柱 86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柱 88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柱 89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柱 90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柱 91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柱 92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柱 93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円柱 94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円柱 95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円柱 96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円柱 97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円柱 98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柱 99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円柱 100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円柱 101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円柱 102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4" name="フリーフォーム 103"/>
            <p:cNvSpPr/>
            <p:nvPr/>
          </p:nvSpPr>
          <p:spPr>
            <a:xfrm rot="19562307" flipH="1" flipV="1">
              <a:off x="1825845" y="5125126"/>
              <a:ext cx="1360373" cy="186666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5" name="Picture 2" descr="http://skullsinthestars.files.wordpress.com/2008/06/polarizer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02" y="4024933"/>
              <a:ext cx="3908006" cy="166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テキスト ボックス 105"/>
            <p:cNvSpPr txBox="1"/>
            <p:nvPr/>
          </p:nvSpPr>
          <p:spPr>
            <a:xfrm>
              <a:off x="6277939" y="5996256"/>
              <a:ext cx="1448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Polarizer</a:t>
              </a:r>
              <a:endParaRPr kumimoji="1" lang="ja-JP" altLang="en-US" sz="2800" dirty="0"/>
            </a:p>
          </p:txBody>
        </p:sp>
        <p:cxnSp>
          <p:nvCxnSpPr>
            <p:cNvPr id="42" name="直線矢印コネクタ 41"/>
            <p:cNvCxnSpPr/>
            <p:nvPr/>
          </p:nvCxnSpPr>
          <p:spPr bwMode="auto">
            <a:xfrm>
              <a:off x="3163593" y="4469183"/>
              <a:ext cx="11170" cy="749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0AF278-3CF9-4FC5-833C-97B69B93D0D0}"/>
              </a:ext>
            </a:extLst>
          </p:cNvPr>
          <p:cNvSpPr txBox="1"/>
          <p:nvPr/>
        </p:nvSpPr>
        <p:spPr>
          <a:xfrm>
            <a:off x="1835696" y="6381328"/>
            <a:ext cx="26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Cyclotron motion in B 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55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6BDF88B8-FBB9-4F7F-8860-4AA7A7998CF9}"/>
              </a:ext>
            </a:extLst>
          </p:cNvPr>
          <p:cNvSpPr/>
          <p:nvPr/>
        </p:nvSpPr>
        <p:spPr bwMode="auto">
          <a:xfrm>
            <a:off x="251520" y="3563444"/>
            <a:ext cx="8784976" cy="3249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97041" y="116632"/>
            <a:ext cx="4163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What is birefringence</a:t>
            </a:r>
            <a:r>
              <a:rPr lang="ja-JP" altLang="en-US" sz="3200" dirty="0">
                <a:solidFill>
                  <a:srgbClr val="00B0F0"/>
                </a:solidFill>
              </a:rPr>
              <a:t>？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69055" y="836712"/>
            <a:ext cx="4202945" cy="2262090"/>
            <a:chOff x="369055" y="836712"/>
            <a:chExt cx="4202945" cy="2262090"/>
          </a:xfrm>
        </p:grpSpPr>
        <p:sp>
          <p:nvSpPr>
            <p:cNvPr id="87" name="正方形/長方形 86"/>
            <p:cNvSpPr/>
            <p:nvPr/>
          </p:nvSpPr>
          <p:spPr bwMode="auto">
            <a:xfrm>
              <a:off x="1108770" y="1354909"/>
              <a:ext cx="2167086" cy="17438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95" name="図 28" descr="\begin{document}&#10;\begin{picture}(434,16) (127,-216)&#10;    \SetWidth{1.0}&#10;    \SetColor{Black}&#10;    \Photon(-10,-208)(10,-208){4}{7}&#10;  \end{picture}&#10;\end{document}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646041">
              <a:off x="369055" y="2270728"/>
              <a:ext cx="11144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1435795" y="1446984"/>
              <a:ext cx="1386841" cy="1426049"/>
              <a:chOff x="1435795" y="1446984"/>
              <a:chExt cx="1066801" cy="1096961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1665983" y="1734321"/>
                <a:ext cx="836613" cy="809624"/>
                <a:chOff x="1665983" y="1734321"/>
                <a:chExt cx="836613" cy="809624"/>
              </a:xfrm>
              <a:solidFill>
                <a:srgbClr val="00FF00"/>
              </a:solidFill>
            </p:grpSpPr>
            <p:sp>
              <p:nvSpPr>
                <p:cNvPr id="88" name="円/楕円 87"/>
                <p:cNvSpPr/>
                <p:nvPr/>
              </p:nvSpPr>
              <p:spPr bwMode="auto">
                <a:xfrm>
                  <a:off x="1665983" y="1734321"/>
                  <a:ext cx="277813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 bwMode="auto">
                <a:xfrm>
                  <a:off x="1665983" y="2259783"/>
                  <a:ext cx="277813" cy="2841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 bwMode="auto">
                <a:xfrm>
                  <a:off x="2223196" y="2259783"/>
                  <a:ext cx="279400" cy="2841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1" name="円/楕円 90"/>
                <p:cNvSpPr/>
                <p:nvPr/>
              </p:nvSpPr>
              <p:spPr bwMode="auto">
                <a:xfrm>
                  <a:off x="2223196" y="1734321"/>
                  <a:ext cx="27940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7" name="グループ化 6"/>
              <p:cNvGrpSpPr/>
              <p:nvPr/>
            </p:nvGrpSpPr>
            <p:grpSpPr>
              <a:xfrm>
                <a:off x="1435795" y="1446984"/>
                <a:ext cx="733426" cy="763586"/>
                <a:chOff x="1435795" y="1446984"/>
                <a:chExt cx="733426" cy="763586"/>
              </a:xfrm>
              <a:solidFill>
                <a:srgbClr val="00CCFF"/>
              </a:solidFill>
            </p:grpSpPr>
            <p:sp>
              <p:nvSpPr>
                <p:cNvPr id="92" name="円/楕円 91"/>
                <p:cNvSpPr/>
                <p:nvPr/>
              </p:nvSpPr>
              <p:spPr bwMode="auto">
                <a:xfrm>
                  <a:off x="1435795" y="1448571"/>
                  <a:ext cx="92075" cy="968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94" name="直線矢印コネクタ 93"/>
                <p:cNvCxnSpPr/>
                <p:nvPr/>
              </p:nvCxnSpPr>
              <p:spPr bwMode="auto">
                <a:xfrm rot="16200000" flipH="1">
                  <a:off x="1404046" y="1670821"/>
                  <a:ext cx="571499" cy="508000"/>
                </a:xfrm>
                <a:prstGeom prst="straightConnector1">
                  <a:avLst/>
                </a:prstGeom>
                <a:grpFill/>
                <a:ln w="38100">
                  <a:noFill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円/楕円 95"/>
                <p:cNvSpPr/>
                <p:nvPr/>
              </p:nvSpPr>
              <p:spPr bwMode="auto">
                <a:xfrm>
                  <a:off x="2077146" y="1446984"/>
                  <a:ext cx="92075" cy="984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8" name="円/楕円 97"/>
                <p:cNvSpPr/>
                <p:nvPr/>
              </p:nvSpPr>
              <p:spPr bwMode="auto">
                <a:xfrm>
                  <a:off x="1461195" y="2015308"/>
                  <a:ext cx="95250" cy="93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0" name="円/楕円 99"/>
                <p:cNvSpPr/>
                <p:nvPr/>
              </p:nvSpPr>
              <p:spPr bwMode="auto">
                <a:xfrm>
                  <a:off x="2077146" y="2015308"/>
                  <a:ext cx="92075" cy="93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459608" y="1620021"/>
                <a:ext cx="1000125" cy="757236"/>
                <a:chOff x="1459608" y="1620021"/>
                <a:chExt cx="1000125" cy="757236"/>
              </a:xfrm>
            </p:grpSpPr>
            <p:pic>
              <p:nvPicPr>
                <p:cNvPr id="93" name="図 34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769666">
                  <a:off x="1459608" y="1621609"/>
                  <a:ext cx="358775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図 64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769666">
                  <a:off x="2100958" y="1620021"/>
                  <a:ext cx="358775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図 66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769666">
                  <a:off x="1486595" y="2188345"/>
                  <a:ext cx="358775" cy="18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図 68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769666">
                  <a:off x="2100958" y="2188345"/>
                  <a:ext cx="358775" cy="18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661986" y="836712"/>
              <a:ext cx="3910014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Calibri" pitchFamily="34" charset="0"/>
                </a:rPr>
                <a:t>Response of electrons to incident lights</a:t>
              </a:r>
            </a:p>
          </p:txBody>
        </p:sp>
        <p:cxnSp>
          <p:nvCxnSpPr>
            <p:cNvPr id="118" name="直線矢印コネクタ 117"/>
            <p:cNvCxnSpPr/>
            <p:nvPr/>
          </p:nvCxnSpPr>
          <p:spPr bwMode="auto">
            <a:xfrm>
              <a:off x="1367125" y="1714301"/>
              <a:ext cx="398870" cy="51255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3563888" y="826560"/>
            <a:ext cx="5504327" cy="2458424"/>
            <a:chOff x="3707904" y="980728"/>
            <a:chExt cx="5504327" cy="245842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319438" y="980728"/>
              <a:ext cx="2780954" cy="1987993"/>
              <a:chOff x="5319438" y="980728"/>
              <a:chExt cx="2780954" cy="1987993"/>
            </a:xfrm>
          </p:grpSpPr>
          <p:sp>
            <p:nvSpPr>
              <p:cNvPr id="108" name="円/楕円 107"/>
              <p:cNvSpPr/>
              <p:nvPr/>
            </p:nvSpPr>
            <p:spPr bwMode="auto">
              <a:xfrm>
                <a:off x="5592333" y="1620891"/>
                <a:ext cx="1815337" cy="1295035"/>
              </a:xfrm>
              <a:prstGeom prst="ellipse">
                <a:avLst/>
              </a:prstGeom>
              <a:solidFill>
                <a:srgbClr val="FFFF0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6370690" y="2168290"/>
                <a:ext cx="331869" cy="19737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5847074" y="1803854"/>
                <a:ext cx="1338582" cy="926415"/>
                <a:chOff x="5315550" y="1595739"/>
                <a:chExt cx="1338582" cy="926415"/>
              </a:xfrm>
            </p:grpSpPr>
            <p:pic>
              <p:nvPicPr>
                <p:cNvPr id="104" name="図 103" descr="\begin{document}&#10;&#10;&#10;\begin{center}&#10;&#10;  \begin{picture}(98,43) (111,-154)&#10;    \SetWidth{1.0}&#10;    \SetColor{Black}&#10;    \Gluon(112,-117)(208,-149){7.5}{4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20096847">
                  <a:off x="5315550" y="1921668"/>
                  <a:ext cx="509864" cy="251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図 105" descr="\begin{document}&#10;&#10;&#10;\begin{center}&#10;&#10;  \begin{picture}(98,43) (111,-154)&#10;    \SetWidth{1.0}&#10;    \SetColor{Black}&#10;    \Gluon(112,-117)(208,-149){7.5}{4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20096847">
                  <a:off x="6199421" y="1946039"/>
                  <a:ext cx="454711" cy="235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図 55" descr="\begin{document}&#10;&#10;&#10;\begin{center}&#10;&#10;  \begin{picture}(98,43) (111,-154)&#10;    \SetWidth{1.0}&#10;    \SetColor{Black}&#10;    \Gluon(112,-117)(208,-149){7.5}{10}&#10;  \end{picture}&#10;&#10;\end{center}&#10;&#10;\end{document}"/>
                <p:cNvPicPr>
                  <a:picLocks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4081108">
                  <a:off x="5831256" y="2250569"/>
                  <a:ext cx="354491" cy="188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図 56" descr="\begin{document}&#10;&#10;&#10;\begin{center}&#10;&#10;  \begin{picture}(98,43) (111,-154)&#10;    \SetWidth{1.0}&#10;    \SetColor{Black}&#10;    \Gluon(112,-117)(208,-149){7.5}{10}&#10;  \end{picture}&#10;&#10;\end{center}&#10;&#10;\end{document}"/>
                <p:cNvPicPr>
                  <a:picLocks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4081108">
                  <a:off x="5815532" y="1678644"/>
                  <a:ext cx="353062" cy="187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5656656" y="1644242"/>
                <a:ext cx="1693838" cy="1275627"/>
                <a:chOff x="5125132" y="1436127"/>
                <a:chExt cx="1693838" cy="1275627"/>
              </a:xfrm>
              <a:solidFill>
                <a:srgbClr val="00CCFF"/>
              </a:solidFill>
            </p:grpSpPr>
            <p:sp>
              <p:nvSpPr>
                <p:cNvPr id="107" name="円/楕円 106"/>
                <p:cNvSpPr>
                  <a:spLocks noChangeAspect="1"/>
                </p:cNvSpPr>
                <p:nvPr/>
              </p:nvSpPr>
              <p:spPr bwMode="auto">
                <a:xfrm>
                  <a:off x="5942748" y="1436127"/>
                  <a:ext cx="71470" cy="1003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1" name="円/楕円 110"/>
                <p:cNvSpPr>
                  <a:spLocks noChangeAspect="1"/>
                </p:cNvSpPr>
                <p:nvPr/>
              </p:nvSpPr>
              <p:spPr bwMode="auto">
                <a:xfrm>
                  <a:off x="6746071" y="1994541"/>
                  <a:ext cx="72899" cy="9848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2" name="円/楕円 111"/>
                <p:cNvSpPr>
                  <a:spLocks noChangeAspect="1"/>
                </p:cNvSpPr>
                <p:nvPr/>
              </p:nvSpPr>
              <p:spPr bwMode="auto">
                <a:xfrm>
                  <a:off x="5987060" y="2611411"/>
                  <a:ext cx="71470" cy="1003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3" name="円/楕円 112"/>
                <p:cNvSpPr>
                  <a:spLocks noChangeAspect="1"/>
                </p:cNvSpPr>
                <p:nvPr/>
              </p:nvSpPr>
              <p:spPr bwMode="auto">
                <a:xfrm>
                  <a:off x="5125132" y="2060294"/>
                  <a:ext cx="72899" cy="9848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116" name="直線矢印コネクタ 115"/>
              <p:cNvCxnSpPr/>
              <p:nvPr/>
            </p:nvCxnSpPr>
            <p:spPr bwMode="auto">
              <a:xfrm>
                <a:off x="5463564" y="1931341"/>
                <a:ext cx="11170" cy="74927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/>
              <p:nvPr/>
            </p:nvCxnSpPr>
            <p:spPr bwMode="auto">
              <a:xfrm>
                <a:off x="5592333" y="2968721"/>
                <a:ext cx="1815337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5319438" y="980728"/>
                <a:ext cx="27809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Structured ions</a:t>
                </a:r>
              </a:p>
              <a:p>
                <a:r>
                  <a:rPr lang="en-US" altLang="ja-JP" sz="1600" dirty="0">
                    <a:sym typeface="Wingdings" panose="05000000000000000000" pitchFamily="2" charset="2"/>
                  </a:rPr>
                  <a:t> Anisotropic spring constants</a:t>
                </a:r>
                <a:endParaRPr kumimoji="1" lang="ja-JP" altLang="en-US" sz="1600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3707904" y="3069820"/>
              <a:ext cx="5504327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Birefringenc</a:t>
              </a:r>
              <a:r>
                <a:rPr lang="en-US" altLang="ja-JP" dirty="0">
                  <a:solidFill>
                    <a:schemeClr val="bg1"/>
                  </a:solidFill>
                </a:rPr>
                <a:t>e = Polarization-dependent refractive indices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339942" y="6351711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Lesson: The fermion spectrum is important for the photon spectrum.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1043608" y="3573015"/>
            <a:ext cx="2700100" cy="2726697"/>
            <a:chOff x="2987824" y="548680"/>
            <a:chExt cx="3096344" cy="3126842"/>
          </a:xfrm>
        </p:grpSpPr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3563888" y="3366656"/>
              <a:ext cx="180020" cy="3088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4254012" y="548680"/>
              <a:ext cx="1178421" cy="299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Calibri" pitchFamily="34" charset="0"/>
                </a:rPr>
                <a:t>Polarization 1</a:t>
              </a: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4905747" y="795202"/>
              <a:ext cx="1178421" cy="299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Calibri" pitchFamily="34" charset="0"/>
                </a:rPr>
                <a:t>Polarization 2</a:t>
              </a:r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3743908" y="1603630"/>
              <a:ext cx="954462" cy="1761745"/>
              <a:chOff x="3743908" y="1603630"/>
              <a:chExt cx="954462" cy="1761745"/>
            </a:xfrm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V="1">
                <a:off x="3743908" y="3056509"/>
                <a:ext cx="180020" cy="308866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V="1">
                <a:off x="3923928" y="1603630"/>
                <a:ext cx="774442" cy="1460122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 flipV="1">
                <a:off x="3923927" y="1603630"/>
                <a:ext cx="330085" cy="146533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57" name="直線コネクタ 56"/>
            <p:cNvCxnSpPr/>
            <p:nvPr/>
          </p:nvCxnSpPr>
          <p:spPr>
            <a:xfrm>
              <a:off x="3563888" y="1349151"/>
              <a:ext cx="0" cy="1470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2987824" y="2819383"/>
              <a:ext cx="576064" cy="531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3563888" y="2819383"/>
              <a:ext cx="20162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直方体 59"/>
            <p:cNvSpPr/>
            <p:nvPr/>
          </p:nvSpPr>
          <p:spPr>
            <a:xfrm>
              <a:off x="2987824" y="1349151"/>
              <a:ext cx="2592288" cy="2016224"/>
            </a:xfrm>
            <a:prstGeom prst="cube">
              <a:avLst/>
            </a:prstGeom>
            <a:solidFill>
              <a:srgbClr val="FFFF00">
                <a:alpha val="45098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V="1">
              <a:off x="4254013" y="980728"/>
              <a:ext cx="317988" cy="6229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 flipV="1">
              <a:off x="4692937" y="1094353"/>
              <a:ext cx="421391" cy="5229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69F066-C4F5-45B9-A2AF-4BC8B386B5E6}"/>
              </a:ext>
            </a:extLst>
          </p:cNvPr>
          <p:cNvGrpSpPr/>
          <p:nvPr/>
        </p:nvGrpSpPr>
        <p:grpSpPr>
          <a:xfrm>
            <a:off x="4211960" y="4148828"/>
            <a:ext cx="4573454" cy="2304508"/>
            <a:chOff x="4535050" y="4034118"/>
            <a:chExt cx="4573454" cy="2304508"/>
          </a:xfrm>
        </p:grpSpPr>
        <p:pic>
          <p:nvPicPr>
            <p:cNvPr id="76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5050" y="4044079"/>
              <a:ext cx="2341207" cy="16211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7" name="正方形/長方形 76"/>
            <p:cNvSpPr/>
            <p:nvPr/>
          </p:nvSpPr>
          <p:spPr>
            <a:xfrm>
              <a:off x="5383655" y="5692295"/>
              <a:ext cx="23011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i="1" dirty="0" err="1">
                  <a:solidFill>
                    <a:srgbClr val="CC00CC"/>
                  </a:solidFill>
                  <a:latin typeface="Calibri" pitchFamily="34" charset="0"/>
                </a:rPr>
                <a:t>Birefringent</a:t>
              </a:r>
              <a:r>
                <a:rPr lang="en-US" altLang="ja-JP" i="1" dirty="0">
                  <a:solidFill>
                    <a:srgbClr val="CC00CC"/>
                  </a:solidFill>
                  <a:latin typeface="Calibri" pitchFamily="34" charset="0"/>
                </a:rPr>
                <a:t> substance “Calcite” (</a:t>
              </a:r>
              <a:r>
                <a:rPr lang="ja-JP" altLang="en-US" i="1" dirty="0">
                  <a:solidFill>
                    <a:srgbClr val="CC00CC"/>
                  </a:solidFill>
                  <a:latin typeface="Calibri" pitchFamily="34" charset="0"/>
                </a:rPr>
                <a:t>方解石</a:t>
              </a:r>
              <a:r>
                <a:rPr lang="en-US" altLang="ja-JP" i="1" dirty="0">
                  <a:solidFill>
                    <a:srgbClr val="CC00CC"/>
                  </a:solidFill>
                  <a:latin typeface="Calibri" pitchFamily="34" charset="0"/>
                </a:rPr>
                <a:t>) </a:t>
              </a:r>
              <a:endParaRPr lang="ja-JP" alt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AB698-049D-4E19-8DB2-57D18E95B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8166" y="4034118"/>
              <a:ext cx="2180338" cy="1654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988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1868.76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n_\para^2 \= &#10;\frac{1+\chi_0+\chi_1}{1+\chi_0+\chi_1\cos^2\theta}&#10;\quad \com{\to \ 1}&#10;\nnb&#10;n_\perp^2 \= &#10;\frac{1+\chi_0}{1+\chi_0+\chi_2\sin^2\theta}&#10;\quad \com{\to \ 1}&#10;\nn&#10;\end{eqnarray}&#10;&#10;%%%%%%%%%%%%%%%%%%%%%%%%%%%%%%%%%%%%%%%%&#10;\end{document}&#10;%%%%%%%%%%%%%%%%%%%%%%%%%%%%%%%%%%%%%%%%"/>
  <p:tag name="IGUANATEXSIZE" val="50"/>
  <p:tag name="IGUANATEXCURSOR" val="384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661.79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[ q^2 g^{\mu\nu} - q^\mu q^\nu - \com{ \Pi^{\mu\nu} }] &#10;A_\nu (q) =0&#10;\nn&#10;\end{eqnarray}&#10;&#10;%%%%%%%%%%%%%%%%%%%%%%%%%%%%%%%%%%%%%%%%&#10;\end{document}&#10;%%%%%%%%%%%%%%%%%%%%%%%%%%%%%%%%%%%%%%%%"/>
  <p:tag name="IGUANATEXSIZE" val="50"/>
  <p:tag name="IGUANATEXCURSOR" val="374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57.180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mu \Pi^{\mu\nu} =0&#10;\nn&#10;\end{eqnarray}&#10;&#10;%%%%%%%%%%%%%%%%%%%%%%%%%%%%%%%%%%%%%%%%&#10;\end{document}&#10;%%%%%%%%%%%%%%%%%%%%%%%%%%%%%%%%%%%%%%%%"/>
  <p:tag name="IGUANATEXSIZE" val="50"/>
  <p:tag name="IGUANATEXCURSOR" val="371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908.136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^\mu_\para = (q^0 , 0, 0, q^3)&#10;\nnb&#10;q^\mu_\perp = (0, q^1 , q^2 , 0)&#10;\nn&#10;\end{eqnarray}&#10;&#10;%%%%%%%%%%%%%%%%%%%%%%%%%%%%%%%%%%%%%%%%&#10;\end{document}&#10;%%%%%%%%%%%%%%%%%%%%%%%%%%%%%%%%%%%%%%%%"/>
  <p:tag name="IGUANATEXSIZE" val="50"/>
  <p:tag name="IGUANATEXCURSOR" val="373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.2066"/>
  <p:tag name="ORIGINALWIDTH" val="1274.84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&amp;&amp;&#10;\eta^{\mu\nu}_\para = {\rm diag} (1,0,0,-1)&#10;\nnb&#10;&amp;&amp;&#10;\eta^{\mu\nu}_\perp = {\rm diag} (0,-1,-1,0)&#10;\nn&#10;\end{eqnarray}&#10;&#10;%%%%%%%%%%%%%%%%%%%%%%%%%%%%%%%%%%%%%%%%&#10;\end{document}&#10;%%%%%%%%%%%%%%%%%%%%%%%%%%%%%%%%%%%%%%%%"/>
  <p:tag name="IGUANATEXSIZE" val="50"/>
  <p:tag name="IGUANATEXCURSOR" val="374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2.414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green{ B=(0,0,B) }&#10;\nn&#10;\end{eqnarray}&#10;&#10;%%%%%%%%%%%%%%%%%%%%%%%%%%%%%%%%%%%%%%%%&#10;\end{document}&#10;%%%%%%%%%%%%%%%%%%%%%%%%%%%%%%%%%%%%%%%%"/>
  <p:tag name="IGUANATEXSIZE" val="50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894.26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mu\nu} = -[ \chi_0 P_0^{\mu\nu}&#10;+ \chi_1 P_1^{\mu\nu} + \chi_2 P_2^{\mu\nu}]&#10;\nn&#10;\end{eqnarray}&#10;&#10;%%%%%%%%%%%%%%%%%%%%%%%%%%%%%%%%%%%%%%%%&#10;\end{document}&#10;%%%%%%%%%%%%%%%%%%%%%%%%%%%%%%%%%%%%%%%%"/>
  <p:tag name="IGUANATEXSIZE" val="50"/>
  <p:tag name="IGUANATEXCURSOR" val="373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1.28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$A^\mu$ for external (constant) fields&#10;&#10;%%%%%%%%%%%%%%%%%%%%%%%%%%%%%%%%%%%%%%%%&#10;\end{document}&#10;%%%%%%%%%%%%%%%%%%%%%%%%%%%%%%%%%%%%%%%%"/>
  <p:tag name="IGUANATEXSIZE" val="50"/>
  <p:tag name="IGUANATEXCURSOR" val="371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4.979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1}&#10;\nn&#10;\end{eqnarray}&#10;&#10;%%%%%%%%%%%%%%%%%%%%%%%%%%%%%%%%%%%%%%%%&#10;\end{document}&#10;%%%%%%%%%%%%%%%%%%%%%%%%%%%%%%%%%%%%%%%%"/>
  <p:tag name="IGUANATEXSIZE" val="50"/>
  <p:tag name="IGUANATEXCURSOR" val="13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7.229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2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7.97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3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1545.55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Landau degeneracy $\rho_B = \frac{eB}{2\pi}$&#10;&#10;%%%%%%%%%%%%%%%%%%%%%%%%%%%%%%%%%%%%%%%%&#10;\end{document}&#10;%%%%%%%%%%%%%%%%%%%%%%%%%%%%%%%%%%%%%%%%"/>
  <p:tag name="IGUANATEXSIZE" val="50"/>
  <p:tag name="IGUANATEXCURSOR" val="363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948.25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epsilon^2_n = p_z^2 + m^2 + \blue{(2n+1)|eB|} \cgd{ \pm \frac{g}{2} |eB|}&#10;\nn&#10;\end{eqnarray}&#10;&#10;%%%%%%%%%%%%%%%%%%%%%%%%%%%%%%%%%%%%%%%%&#10;\end{document}&#10;%%%%%%%%%%%%%%%%%%%%%%%%%%%%%%%%%%%%%%%%"/>
  <p:tag name="IGUANATEXSIZE" val="50"/>
  <p:tag name="IGUANATEXCURSOR" val="351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3.235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p_z&#10;\nn&#10;\end{eqnarray}&#10;&#10;%%%%%%%%%%%%%%%%%%%%%%%%%%%%%%%%%%%%%%%%&#10;\end{document}&#10;%%%%%%%%%%%%%%%%%%%%%%%%%%%%%%%%%%%%%%%%"/>
  <p:tag name="IGUANATEXSIZE" val="50"/>
  <p:tag name="IGUANATEXCURSOR" val="35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787.40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para^2 \geq ( \epsilon_\ell + \epsilon_n )^2&#10;\nn&#10;\end{eqnarray}&#10;&#10;%%%%%%%%%%%%%%%%%%%%%%%%%%%%%%%%%%%%%%%%&#10;\end{document}&#10;%%%%%%%%%%%%%%%%%%%%%%%%%%%%%%%%%%%%%%%%"/>
  <p:tag name="IGUANATEXSIZE" val="50"/>
  <p:tag name="IGUANATEXCURSOR" val="373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289.08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epsilon_n = \sqrt{ p_z^2 + 2n eB + m^2}&#10;\nn&#10;\end{eqnarray}&#10;&#10;%%%%%%%%%%%%%%%%%%%%%%%%%%%%%%%%%%%%%%%%&#10;\end{document}&#10;%%%%%%%%%%%%%%%%%%%%%%%%%%%%%%%%%%%%%%%%"/>
  <p:tag name="IGUANATEXSIZE" val="50"/>
  <p:tag name="IGUANATEXCURSOR" val="373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8.369"/>
  <p:tag name="ORIGINALWIDTH" val="3165.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itemize}&#10;&#10;\item $q_\para^2 = \omega^2 - q_z^2$: Photon energy in the frame where $q_z=0$.&#10;&#10;(Boost invariance along a constant B-field)&#10;&#10;\item Compatible with the on-shell condition $q^2=0$.&#10;&#10;\item Real photon can decay in B. &#10;&#10;(Cyclotron radiation is also a 1-to-2 process in B.) &#10;&#10;\end{itemize}&#10;&#10;%%%%%%%%%%%%%%%%%%%%%%%%%%%%%%%%%%%%%%%%&#10;\end{document}&#10;%%%%%%%%%%%%%%%%%%%%%%%%%%%%%%%%%%%%%%%%"/>
  <p:tag name="IGUANATEXSIZE" val="50"/>
  <p:tag name="IGUANATEXCURSOR" val="390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3130.85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 \frac{1}{\sqrt{4ac-b^2}}&#10;\left[\, &#10;\arctan \left( \frac{b+2a}{\sqrt{4ac-b^2}} \right)&#10;- \arctan \left( \frac{b-2a}{\sqrt{4ac-b^2}} \right)&#10;\, \right]&#10;\nn&#10;\end{eqnarray}&#10;&#10;%%%%%%%%%%%%%%%%%%%%%%%%%%%%%%%%%%%%%%%%&#10;\end{document}&#10;%%%%%%%%%%%%%%%%%%%%%%%%%%%%%%%%%%%%%%%%"/>
  <p:tag name="IGUANATEXSIZE" val="50"/>
  <p:tag name="IGUANATEXCURSOR" val="369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3458.56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a = q_\para^2/(4m^2) , \ b = - (n-\ell) eB/m^2 ,&#10;c= (1-a) + (\ell+n) eB/m^2&#10;\nn&#10;\end{eqnarray}&#10;&#10;%%%%%%%%%%%%%%%%%%%%%%%%%%%%%%%%%%%%%%%%&#10;\end{document}&#10;%%%%%%%%%%%%%%%%%%%%%%%%%%%%%%%%%%%%%%%%"/>
  <p:tag name="IGUANATEXSIZE" val="50"/>
  <p:tag name="IGUANATEXCURSOR" val="375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22.68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order\left( (eB)^0\right)&#10;\nn&#10;\end{eqnarray}&#10;&#10;%%%%%%%%%%%%%%%%%%%%%%%%%%%%%%%%%%%%%%%%&#10;\end{document}&#10;%%%%%%%%%%%%%%%%%%%%%%%%%%%%%%%%%%%%%%%%"/>
  <p:tag name="IGUANATEXSIZE" val="18"/>
  <p:tag name="IGUANATEXCURSOR" val="370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22.68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order\left( (eB)^2\right)&#10;\nn&#10;\end{eqnarray}&#10;&#10;%%%%%%%%%%%%%%%%%%%%%%%%%%%%%%%%%%%%%%%%&#10;\end{document}&#10;%%%%%%%%%%%%%%%%%%%%%%%%%%%%%%%%%%%%%%%%"/>
  <p:tag name="IGUANATEXSIZE" val="18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522.68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order\left( (eB)^4\right)&#10;\nn&#10;\end{eqnarray}&#10;&#10;%%%%%%%%%%%%%%%%%%%%%%%%%%%%%%%%%%%%%%%%&#10;\end{document}&#10;%%%%%%%%%%%%%%%%%%%%%%%%%%%%%%%%%%%%%%%%"/>
  <p:tag name="IGUANATEXSIZE" val="18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22.68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order\left( (eB)^6\right)&#10;\nn&#10;\end{eqnarray}&#10;&#10;%%%%%%%%%%%%%%%%%%%%%%%%%%%%%%%%%%%%%%%%&#10;\end{document}&#10;%%%%%%%%%%%%%%%%%%%%%%%%%%%%%%%%%%%%%%%%"/>
  <p:tag name="IGUANATEXSIZE" val="18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84.17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order\left( (eB)^{2n}\right)&#10;\nn&#10;\end{eqnarray}&#10;&#10;%%%%%%%%%%%%%%%%%%%%%%%%%%%%%%%%%%%%%%%%&#10;\end{document}&#10;%%%%%%%%%%%%%%%%%%%%%%%%%%%%%%%%%%%%%%%%"/>
  <p:tag name="IGUANATEXSIZE" val="18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1217.09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frac{eB}{2\pi} \sum_{\ell=0}^\infty \sum_{n=0}^\infty&#10;F_{\ell,n} (q_\para^2 , q_\perp^2)&#10;\nn&#10;\end{eqnarray}&#10;&#10;%%%%%%%%%%%%%%%%%%%%%%%%%%%%%%%%%%%%%%%%&#10;\end{document}&#10;%%%%%%%%%%%%%%%%%%%%%%%%%%%%%%%%%%%%%%%%"/>
  <p:tag name="IGUANATEXSIZE" val="50"/>
  <p:tag name="IGUANATEXCURSOR" val="377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369.703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eB/m^2&#10;\nn&#10;\end{eqnarray}&#10;&#10;%%%%%%%%%%%%%%%%%%%%%%%%%%%%%%%%%%%%%%%%&#10;\end{document}&#10;%%%%%%%%%%%%%%%%%%%%%%%%%%%%%%%%%%%%%%%%"/>
  <p:tag name="IGUANATEXSIZE" val="50"/>
  <p:tag name="IGUANATEXCURSOR" val="369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1577.05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Photon momentum $q_\para^2/(4m^2)$&#10;&#10;%%%%%%%%%%%%%%%%%%%%%%%%%%%%%%%%%%%%%%%%&#10;\end{document}&#10;%%%%%%%%%%%%%%%%%%%%%%%%%%%%%%%%%%%%%%%%"/>
  <p:tag name="IGUANATEXSIZE" val="50"/>
  <p:tag name="IGUANATEXCURSOR" val="37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369.703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eB/m^2&#10;\nn&#10;\end{eqnarray}&#10;&#10;%%%%%%%%%%%%%%%%%%%%%%%%%%%%%%%%%%%%%%%%&#10;\end{document}&#10;%%%%%%%%%%%%%%%%%%%%%%%%%%%%%%%%%%%%%%%%"/>
  <p:tag name="IGUANATEXSIZE" val="50"/>
  <p:tag name="IGUANATEXCURSOR" val="369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32.17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mu\nu} \to n_{\para,\perp}&#10;\nn&#10;\end{eqnarray}&#10;&#10;%%%%%%%%%%%%%%%%%%%%%%%%%%%%%%%%%%%%%%%%&#10;\end{document}&#10;%%%%%%%%%%%%%%%%%%%%%%%%%%%%%%%%%%%%%%%%"/>
  <p:tag name="IGUANATEXSIZE" val="50"/>
  <p:tag name="IGUANATEXCURSOR" val="372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950.131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omega \sim 1$ GeV&#10;&#10;$\to $ $\lambda \sim 1-10$ fm. &#10;&#10;%%%%%%%%%%%%%%%%%%%%%%%%%%%%%%%%%%%%%%%%&#10;\end{document}&#10;%%%%%%%%%%%%%%%%%%%%%%%%%%%%%%%%%%%%%%%%"/>
  <p:tag name="IGUANATEXSIZE" val="50"/>
  <p:tag name="IGUANATEXCURSOR" val="128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4.7094"/>
  <p:tag name="ORIGINALWIDTH" val="640.419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&amp;&amp;&#10;\gamma \to (f \bar f)_B&#10;\nnb&#10;&amp;&amp;&#10;\gamma^\ast \to (f \bar f)_B&#10;\nn&#10;\end{eqnarray}&#10;&#10;%%%%%%%%%%%%%%%%%%%%%%%%%%%%%%%%%%%%%%%%&#10;\end{document}&#10;%%%%%%%%%%%%%%%%%%%%%%%%%%%%%%%%%%%%%%%%"/>
  <p:tag name="IGUANATEXSIZE" val="50"/>
  <p:tag name="IGUANATEXCURSOR" val="372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855.643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|\M|^2 \sim \order(\alpha_{\rm EM})&#10;\nn&#10;\end{eqnarray}&#10;&#10;%%%%%%%%%%%%%%%%%%%%%%%%%%%%%%%%%%%%%%%%&#10;\end{document}&#10;%%%%%%%%%%%%%%%%%%%%%%%%%%%%%%%%%%%%%%%%"/>
  <p:tag name="IGUANATEXSIZE" val="50"/>
  <p:tag name="IGUANATEXCURSOR" val="369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855.643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|\M|^2 \sim \order(\alpha_{\rm EM}^2)&#10;\nn&#10;\end{eqnarray}&#10;&#10;%%%%%%%%%%%%%%%%%%%%%%%%%%%%%%%%%%%%%%%%&#10;\end{document}&#10;%%%%%%%%%%%%%%%%%%%%%%%%%%%%%%%%%%%%%%%%"/>
  <p:tag name="IGUANATEXSIZE" val="50"/>
  <p:tag name="IGUANATEXCURSOR" val="372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287.58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Compatible with $q^2=0$&#10;&#10;%%%%%%%%%%%%%%%%%%%%%%%%%%%%%%%%%%%%%%%%&#10;\end{document}&#10;%%%%%%%%%%%%%%%%%%%%%%%%%%%%%%%%%%%%%%%%"/>
  <p:tag name="IGUANATEXSIZE" val="50"/>
  <p:tag name="IGUANATEXCURSOR" val="369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200.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q_\gam^2 &#10;= ( \epsilon_f + \epsilon_{\bar f})^2_{\rm CoM} \not = 0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787.40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para^2 \geq ( \epsilon_\ell + \epsilon_n )^2&#10;\nn&#10;\end{eqnarray}&#10;&#10;%%%%%%%%%%%%%%%%%%%%%%%%%%%%%%%%%%%%%%%%&#10;\end{document}&#10;%%%%%%%%%%%%%%%%%%%%%%%%%%%%%%%%%%%%%%%%"/>
  <p:tag name="IGUANATEXSIZE" val="50"/>
  <p:tag name="IGUANATEXCURSOR" val="373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26.959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^\mu, \ \epsilon^\mu&#10;\nn&#10;\end{eqnarray}&#10;&#10;%%%%%%%%%%%%%%%%%%%%%%%%%%%%%%%%%%%%%%%%&#10;\end{document}&#10;%%%%%%%%%%%%%%%%%%%%%%%%%%%%%%%%%%%%%%%%"/>
  <p:tag name="IGUANATEXSIZE" val="50"/>
  <p:tag name="IGUANATEXCURSOR" val="371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77.465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n , \ p_z&#10;\nn&#10;\end{eqnarray}&#10;&#10;%%%%%%%%%%%%%%%%%%%%%%%%%%%%%%%%%%%%%%%%&#10;\end{document}&#10;%%%%%%%%%%%%%%%%%%%%%%%%%%%%%%%%%%%%%%%%"/>
  <p:tag name="IGUANATEXSIZE" val="50"/>
  <p:tag name="IGUANATEXCURSOR" val="37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311.96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n' , \ p_z'&#10;\nn&#10;\end{eqnarray}&#10;&#10;%%%%%%%%%%%%%%%%%%%%%%%%%%%%%%%%%%%%%%%%&#10;\end{document}&#10;%%%%%%%%%%%%%%%%%%%%%%%%%%%%%%%%%%%%%%%%"/>
  <p:tag name="IGUANATEXSIZE" val="50"/>
  <p:tag name="IGUANATEXCURSOR" val="369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947.13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(i \sla D_\ext -m) \psi =0&#10;\nn&#10;\end{eqnarray}&#10;&#10;%%%%%%%%%%%%%%%%%%%%%%%%%%%%%%%%%%%%%%%%&#10;\end{document}&#10;%%%%%%%%%%%%%%%%%%%%%%%%%%%%%%%%%%%%%%%%"/>
  <p:tag name="IGUANATEXSIZE" val="50"/>
  <p:tag name="IGUANATEXCURSOR" val="37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90.36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D_\ext^\mu = \pd^\mu + i |e| A^\mu_\ext&#10;\nn&#10;\end{eqnarray}&#10;&#10;%%%%%%%%%%%%%%%%%%%%%%%%%%%%%%%%%%%%%%%%&#10;\end{document}&#10;%%%%%%%%%%%%%%%%%%%%%%%%%%%%%%%%%%%%%%%%"/>
  <p:tag name="IGUANATEXSIZE" val="50"/>
  <p:tag name="IGUANATEXCURSOR" val="373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78.665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rot} \bA_\ext = \bB&#10;\nn&#10;\end{eqnarray}&#10;&#10;%%%%%%%%%%%%%%%%%%%%%%%%%%%%%%%%%%%%%%%%&#10;\end{document}&#10;%%%%%%%%%%%%%%%%%%%%%%%%%%%%%%%%%%%%%%%%"/>
  <p:tag name="IGUANATEXSIZE" val="50"/>
  <p:tag name="IGUANATEXCURSOR" val="371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19.98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com{\ell^-}&#10;\nn&#10;\end{eqnarray}&#10;&#10;%%%%%%%%%%%%%%%%%%%%%%%%%%%%%%%%%%%%%%%%&#10;\end{document}&#10;%%%%%%%%%%%%%%%%%%%%%%%%%%%%%%%%%%%%%%%%"/>
  <p:tag name="IGUANATEXSIZE" val="50"/>
  <p:tag name="IGUANATEXCURSOR" val="37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59.242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cgd{\bar \nu}&#10;\nn&#10;\end{eqnarray}&#10;&#10;%%%%%%%%%%%%%%%%%%%%%%%%%%%%%%%%%%%%%%%%&#10;\end{document}&#10;%%%%%%%%%%%%%%%%%%%%%%%%%%%%%%%%%%%%%%%%"/>
  <p:tag name="IGUANATEXSIZE" val="50"/>
  <p:tag name="IGUANATEXCURSOR" val="370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 = 0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458.192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\ell = \pm \frac12&#10;\nn&#10;\end{eqnarray}&#10;&#10;%%%%%%%%%%%%%%%%%%%%%%%%%%%%%%%%%%%%%%%%&#10;\end{document}&#10;%%%%%%%%%%%%%%%%%%%%%%%%%%%%%%%%%%%%%%%%"/>
  <p:tag name="IGUANATEXSIZE" val="50"/>
  <p:tag name="IGUANATEXCURSOR" val="371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472.440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{\bar \nu} = \mp \frac12&#10;\nn&#10;\end{eqnarray}&#10;&#10;%%%%%%%%%%%%%%%%%%%%%%%%%%%%%%%%%%%%%%%%&#10;\end{document}&#10;%%%%%%%%%%%%%%%%%%%%%%%%%%%%%%%%%%%%%%%%"/>
  <p:tag name="IGUANATEXSIZE" val="50"/>
  <p:tag name="IGUANATEXCURSOR" val="370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452.943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h_\ell = \pm \frac12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466.441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h_{\bar \nu} = \pm \frac12&#10;\nn&#10;\end{eqnarray}&#10;&#10;%%%%%%%%%%%%%%%%%%%%%%%%%%%%%%%%%%%%%%%%&#10;\end{document}&#10;%%%%%%%%%%%%%%%%%%%%%%%%%%%%%%%%%%%%%%%%"/>
  <p:tag name="IGUANATEXSIZE" val="50"/>
  <p:tag name="IGUANATEXCURSOR" val="370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1594.30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begin{array}{ll}&#10;\pi^- \to \mu^- \bar \nu_\mu &amp; 99.9877 \ \%&#10;\\&#10;\pi^- \to e^- \bar \nu_e &amp; 10.23 \times 10^{-4} \ \% &#10;\end{array}&#10;\nn&#10;\end{eqnarray}&#10;&#10;%%%%%%%%%%%%%%%%%%%%%%%%%%%%%%%%%%%%%%%%&#10;\end{document}&#10;%%%%%%%%%%%%%%%%%%%%%%%%%%%%%%%%%%%%%%%%"/>
  <p:tag name="IGUANATEXSIZE" val="50"/>
  <p:tag name="IGUANATEXCURSOR" val="382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141.732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-&#10;\nn&#10;\end{eqnarray}&#10;&#10;%%%%%%%%%%%%%%%%%%%%%%%%%%%%%%%%%%%%%%%%&#10;\end{document}&#10;%%%%%%%%%%%%%%%%%%%%%%%%%%%%%%%%%%%%%%%%"/>
  <p:tag name="IGUANATEXSIZE" val="50"/>
  <p:tag name="IGUANATEXCURSOR" val="369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57.705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\gam = 0&#10;\nn&#10;\end{eqnarray}&#10;&#10;%%%%%%%%%%%%%%%%%%%%%%%%%%%%%%%%%%%%%%%%&#10;\end{document}&#10;%%%%%%%%%%%%%%%%%%%%%%%%%%%%%%%%%%%%%%%%"/>
  <p:tag name="IGUANATEXSIZE" val="50"/>
  <p:tag name="IGUANATEXCURSOR" val="369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531.683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{\ell^-} = - \frac12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528.68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{\ell^+} = + \frac12&#10;\nn&#10;\end{eqnarray}&#10;&#10;%%%%%%%%%%%%%%%%%%%%%%%%%%%%%%%%%%%%%%%%&#10;\end{document}&#10;%%%%%%%%%%%%%%%%%%%%%%%%%%%%%%%%%%%%%%%%"/>
  <p:tag name="IGUANATEXSIZE" val="50"/>
  <p:tag name="IGUANATEXCURSOR" val="37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526.434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h_{\ell^-} = - \frac12&#10;\nn&#10;\end{eqnarray}&#10;&#10;%%%%%%%%%%%%%%%%%%%%%%%%%%%%%%%%%%%%%%%%&#10;\end{document}&#10;%%%%%%%%%%%%%%%%%%%%%%%%%%%%%%%%%%%%%%%%"/>
  <p:tag name="IGUANATEXSIZE" val="50"/>
  <p:tag name="IGUANATEXCURSOR" val="370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523.43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h_{\ell^+} = - \frac12&#10;\nn&#10;\end{eqnarray}&#10;&#10;%%%%%%%%%%%%%%%%%%%%%%%%%%%%%%%%%%%%%%%%&#10;\end{document}&#10;%%%%%%%%%%%%%%%%%%%%%%%%%%%%%%%%%%%%%%%%"/>
  <p:tag name="IGUANATEXSIZE" val="50"/>
  <p:tag name="IGUANATEXCURSOR" val="370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45.59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Superposition of ($\pm,L$)&#10;&#10;%%%%%%%%%%%%%%%%%%%%%%%%%%%%%%%%%%%%%%%%&#10;\end{document}&#10;%%%%%%%%%%%%%%%%%%%%%%%%%%%%%%%%%%%%%%%%"/>
  <p:tag name="IGUANATEXSIZE" val="50"/>
  <p:tag name="IGUANATEXCURSOR" val="369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4605"/>
  <p:tag name="ORIGINALWIDTH" val="1406.07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frac{N_{\mu^+ \mu^-}}{N_{e^+e^-}} &#10;\propto \frac{m_\mu^2}{ m_e^2} \sim 4.4 \times 10^{4}&#10;\nn&#10;\end{eqnarray}&#10;&#10;%%%%%%%%%%%%%%%%%%%%%%%%%%%%%%%%%%%%%%%%&#10;\end{document}&#10;%%%%%%%%%%%%%%%%%%%%%%%%%%%%%%%%%%%%%%%%"/>
  <p:tag name="IGUANATEXSIZE" val="50"/>
  <p:tag name="IGUANATEXCURSOR" val="377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2031.49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Delta Z \sim 10 \ \% \ \to \Delta B \sim 10 \ \%$, &#10;&#10;but little difference in the flow effects&#10;&#10;%%%%%%%%%%%%%%%%%%%%%%%%%%%%%%%%%%%%%%%%&#10;\end{document}&#10;%%%%%%%%%%%%%%%%%%%%%%%%%%%%%%%%%%%%%%%%"/>
  <p:tag name="IGUANATEXSIZE" val="50"/>
  <p:tag name="IGUANATEXCURSOR" val="12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53.16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}^{96}_{40} {\rm Zirconium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838.7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$Z &gt; 137 $ %\ (\alpha_{\rm EM} Z &gt; 1)$&#10;[Coulomb potential: $\frac{\cgd{ Z e^2}}{\cgd{4\pi} r}$]&#10;&#10;%%%%%%%%%%%%%%%%%%%%%%%%%%%%%%%%%%%%%%%%&#10;\end{document}&#10;%%%%%%%%%%%%%%%%%%%%%%%%%%%%%%%%%%%%%%%%"/>
  <p:tag name="IGUANATEXSIZE" val="50"/>
  <p:tag name="IGUANATEXCURSOR" val="368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710.161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}^{96}_{44} {\rm Ruthenium}&#10;\nn&#10;\end{eqnarray}&#10;&#10;%%%%%%%%%%%%%%%%%%%%%%%%%%%%%%%%%%%%%%%%&#10;\end{document}&#10;%%%%%%%%%%%%%%%%%%%%%%%%%%%%%%%%%%%%%%%%"/>
  <p:tag name="IGUANATEXSIZE" val="50"/>
  <p:tag name="IGUANATEXCURSOR" val="13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947.13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(i \sla D_\ext -m) \psi =0&#10;\nn&#10;\end{eqnarray}&#10;&#10;%%%%%%%%%%%%%%%%%%%%%%%%%%%%%%%%%%%%%%%%&#10;\end{document}&#10;%%%%%%%%%%%%%%%%%%%%%%%%%%%%%%%%%%%%%%%%"/>
  <p:tag name="IGUANATEXSIZE" val="50"/>
  <p:tag name="IGUANATEXCURSOR" val="37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90.36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D_\ext^\mu = \pd^\mu + i |e| A^\mu_\ext&#10;\nn&#10;\end{eqnarray}&#10;&#10;%%%%%%%%%%%%%%%%%%%%%%%%%%%%%%%%%%%%%%%%&#10;\end{document}&#10;%%%%%%%%%%%%%%%%%%%%%%%%%%%%%%%%%%%%%%%%"/>
  <p:tag name="IGUANATEXSIZE" val="50"/>
  <p:tag name="IGUANATEXCURSOR" val="373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78.665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rot} \bA_\ext = \bB&#10;\nn&#10;\end{eqnarray}&#10;&#10;%%%%%%%%%%%%%%%%%%%%%%%%%%%%%%%%%%%%%%%%&#10;\end{document}&#10;%%%%%%%%%%%%%%%%%%%%%%%%%%%%%%%%%%%%%%%%"/>
  <p:tag name="IGUANATEXSIZE" val="50"/>
  <p:tag name="IGUANATEXCURSOR" val="371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77.31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mathcal R}_n(x_\perp) = \phi_n \prj_+ + \phi_{n-1} \prj_-&#10;\nn&#10;\end{eqnarray}&#10;&#10;%%%%%%%%%%%%%%%%%%%%%%%%%%%%%%%%%%%%%%%%&#10;\end{document}&#10;%%%%%%%%%%%%%%%%%%%%%%%%%%%%%%%%%%%%%%%%"/>
  <p:tag name="IGUANATEXSIZE" val="50"/>
  <p:tag name="IGUANATEXCURSOR" val="370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2476.9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$\phi_n(x_\perp)$: Wave function at the Landau level $n$&#10;&#10;$\prj_\pm$: Spin projection operator along B-field&#10;&#10;&#10;%%%%%%%%%%%%%%%%%%%%%%%%%%%%%%%%%%%%%%%%&#10;\end{document}&#10;%%%%%%%%%%%%%%%%%%%%%%%%%%%%%%%%%%%%%%%%"/>
  <p:tag name="IGUANATEXSIZE" val="50"/>
  <p:tag name="IGUANATEXCURSOR" val="378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706.7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mathcal R}_n \frac{i}{\sla D_\ext -m} &#10;{\mathcal R}_{n'}^\dagger = \frac{i}{\sla p_n -m}\delta_{nn'}&#10;\nn&#10;\end{eqnarray}&#10;&#10;%%%%%%%%%%%%%%%%%%%%%%%%%%%%%%%%%%%%%%%%&#10;\end{document}&#10;%%%%%%%%%%%%%%%%%%%%%%%%%%%%%%%%%%%%%%%%"/>
  <p:tag name="IGUANATEXSIZE" val="50"/>
  <p:tag name="IGUANATEXCURSOR" val="37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340.0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p_n^\mu=(p^0, \sqrt{2n|eB|} ,0,p^3)&#10;\nn&#10;\end{eqnarray}&#10;&#10;%%%%%%%%%%%%%%%%%%%%%%%%%%%%%%%%%%%%%%%%&#10;\end{document}&#10;%%%%%%%%%%%%%%%%%%%%%%%%%%%%%%%%%%%%%%%%"/>
  <p:tag name="IGUANATEXSIZE" val="50"/>
  <p:tag name="IGUANATEXCURSOR" val="372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10.911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Energy levels&#10;&#10;%%%%%%%%%%%%%%%%%%%%%%%%%%%%%%%%%%%%%%%%&#10;\end{document}&#10;%%%%%%%%%%%%%%%%%%%%%%%%%%%%%%%%%%%%%%%%"/>
  <p:tag name="IGUANATEXSIZE" val="50"/>
  <p:tag name="IGUANATEXCURSOR" val="368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1194.60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epsilon^2_{\rm quark} &amp;=&amp; p_z^2&#10;\nn&#10;\\&#10;\epsilon^2_{\rm gluon} &amp;=&amp; k_z^2 + \cgd{|\bk_\perp|^2}&#10;\nn&#10;\nn&#10;\end{eqnarray}&#10;&#10;%%%%%%%%%%%%%%%%%%%%%%%%%%%%%%%%%%%%%%%%&#10;\end{document}&#10;%%%%%%%%%%%%%%%%%%%%%%%%%%%%%%%%%%%%%%%%"/>
  <p:tag name="IGUANATEXSIZE" val="50"/>
  <p:tag name="IGUANATEXCURSOR" val="369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43.232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Im}&#10;\nn&#10;\end{eqnarray}&#10;&#10;%%%%%%%%%%%%%%%%%%%%%%%%%%%%%%%%%%%%%%%%&#10;\end{document}&#10;%%%%%%%%%%%%%%%%%%%%%%%%%%%%%%%%%%%%%%%%"/>
  <p:tag name="IGUANATEXSIZE" val="50"/>
  <p:tag name="IGUANATEXCURSOR" val="36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244.469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psilon_{LLL}&#10;\nn&#10;\end{eqnarray}&#10;&#10;%%%%%%%%%%%%%%%%%%%%%%%%%%%%%%%%%%%%%%%%&#10;\end{document}&#10;%%%%%%%%%%%%%%%%%%%%%%%%%%%%%%%%%%%%%%%%"/>
  <p:tag name="IGUANATEXSIZE" val="50"/>
  <p:tag name="IGUANATEXCURSOR" val="131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244.469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psilon_{LLL}&#10;\nn&#10;\end{eqnarray}&#10;&#10;%%%%%%%%%%%%%%%%%%%%%%%%%%%%%%%%%%%%%%%%&#10;\end{document}&#10;%%%%%%%%%%%%%%%%%%%%%%%%%%%%%%%%%%%%%%%%"/>
  <p:tag name="IGUANATEXSIZE" val="50"/>
  <p:tag name="IGUANATEXCURSOR" val="131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.1897"/>
  <p:tag name="ORIGINALWIDTH" val="923.13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&#10;\begin{eqnarray}&#10;&amp;&amp;&#10;\delta \epsilon, \, \delta p_z \not = 0&#10;\nn&#10;\\&#10;&amp;&amp;&#10;\delta q_{\rm electric, flavor} = 0&#10;\nn&#10;\\&#10;&amp;&amp;&#10;\delta s_z = 0&#10;\nn&#10;\end{eqnarray}&#10;&#10;%%%%%%%%%%%%%%%%%%%%%%%%%%%%%%%%%%%%%%%%&#10;\end{document}&#10;%%%%%%%%%%%%%%%%%%%%%%%%%%%%%%%%%%%%%%%%"/>
  <p:tag name="IGUANATEXSIZE" val="50"/>
  <p:tag name="IGUANATEXCURSOR" val="356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03.93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j_\mu A^\mu =0&#10;\nn&#10;\end{eqnarray}&#10;&#10;%%%%%%%%%%%%%%%%%%%%%%%%%%%%%%%%%%%%%%%%&#10;\end{document}&#10;%%%%%%%%%%%%%%%%%%%%%%%%%%%%%%%%%%%%%%%%"/>
  <p:tag name="IGUANATEXSIZE" val="50"/>
  <p:tag name="IGUANATEXCURSOR" val="362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50.956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sim g m_f&#10;\nn&#10;\end{eqnarray}&#10;&#10;%%%%%%%%%%%%%%%%%%%%%%%%%%%%%%%%%%%%%%%%&#10;\end{document}&#10;%%%%%%%%%%%%%%%%%%%%%%%%%%%%%%%%%%%%%%%%"/>
  <p:tag name="IGUANATEXSIZE" val="50"/>
  <p:tag name="IGUANATEXCURSOR" val="350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1006.37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$m_f$: Fermion mass&#10;&#10;%%%%%%%%%%%%%%%%%%%%%%%%%%%%%%%%%%%%%%%%&#10;\end{document}&#10;%%%%%%%%%%%%%%%%%%%%%%%%%%%%%%%%%%%%%%%%"/>
  <p:tag name="IGUANATEXSIZE" val="50"/>
  <p:tag name="IGUANATEXCURSOR" val="350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5.4069"/>
  <p:tag name="ORIGINALWIDTH" val="1307.0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ta_\para^{\mu\nu} &amp;=&amp; (1 , \ \ 0, \ \ 0, -1)&#10;\nn&#10;\\&#10;\eta_\perp^{\mu\nu} &amp;=&amp; (0 , \ -1, \ -1, 0)&#10;\nn&#10;\\&#10;q_\parallel^\mu &amp;=&amp; \eta_\para^{\mu\nu} q_\nu&#10;\nn&#10;\\&#10;q_\perp^\mu &amp;=&amp; \eta_\perp^{\mu\nu} q_\nu&#10;\nn&#10;\end{eqnarray}&#10;&#10;%%%%%%%%%%%%%%%%%%%%%%%%%%%%%%%%%%%%%%%%&#10;\end{document}&#10;%%%%%%%%%%%%%%%%%%%%%%%%%%%%%%%%%%%%%%%%"/>
  <p:tag name="IGUANATEXSIZE" val="50"/>
  <p:tag name="IGUANATEXCURSOR" val="150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.2066"/>
  <p:tag name="ORIGINALWIDTH" val="776.902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q_\parallel^\mu &amp;=&amp; \eta_\para^{\mu\nu} q_\nu&#10;\nn&#10;\\&#10;q_\perp^\mu &amp;=&amp; \eta_\perp^{\mu\nu} q_\nu&#10;\nn&#10;\end{eqnarray}&#10;&#10;%%%%%%%%%%%%%%%%%%%%%%%%%%%%%%%%%%%%%%%%&#10;\end{document}&#10;%%%%%%%%%%%%%%%%%%%%%%%%%%%%%%%%%%%%%%%%"/>
  <p:tag name="IGUANATEXSIZE" val="50"/>
  <p:tag name="IGUANATEXCURSOR" val="14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3019.87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eta^{\mu\nu}$: Minkowski metric, &#10;&#10;$\eta_\para^{\mu\nu}, \, \eta_\perp^{\mu\nu}$: &#10;Metrices in the subspaces wrt the B direction&#10;&#10;%%%%%%%%%%%%%%%%%%%%%%%%%%%%%%%%%%%%%%%%&#10;\end{document}&#10;%%%%%%%%%%%%%%%%%%%%%%%%%%%%%%%%%%%%%%%%"/>
  <p:tag name="IGUANATEXSIZE" val="50"/>
  <p:tag name="IGUANATEXCURSOR" val="141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293.58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ta_\para^{\mu\nu} &amp;=&amp; (1 , \ \ 0, \ \ 0, -1)&#10;\nn&#10;\\&#10;q_\parallel^\mu &amp;=&amp; \eta_\para^{\mu\nu} q_\nu&#10;\nn&#10;\end{eqnarray}&#10;&#10;%%%%%%%%%%%%%%%%%%%%%%%%%%%%%%%%%%%%%%%%&#10;\end{document}&#10;%%%%%%%%%%%%%%%%%%%%%%%%%%%%%%%%%%%%%%%%"/>
  <p:tag name="IGUANATEXSIZE" val="50"/>
  <p:tag name="IGUANATEXCURSOR" val="140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2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2.4597"/>
  <p:tag name="ORIGINALWIDTH" val="1307.0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ta_\perp^{\mu\nu} &amp;=&amp; (0 , \ -1, \ -1, 0)&#10;\nn&#10;\\&#10;q_\perp^\mu &amp;=&amp; \eta_\perp^{\mu\nu} q_\nu&#10;\nn&#10;\end{eqnarray}&#10;&#10;%%%%%%%%%%%%%%%%%%%%%%%%%%%%%%%%%%%%%%%%&#10;\end{document}&#10;%%%%%%%%%%%%%%%%%%%%%%%%%%%%%%%%%%%%%%%%"/>
  <p:tag name="IGUANATEXSIZE" val="50"/>
  <p:tag name="IGUANATEXCURSOR" val="130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4506.1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exp\left( - \frac{(x+y)z}{1-z} \right)&#10;I_n\left( \frac{2\sqrt{xyz}}{1-z} \right)&#10;=&#10;(1-z) (xyz)^{\frac{n}{2}}&#10;\sum_{\ell=0}^\infty \frac{\ell!}{\Gamma(\ell+n+1)}&#10;L_\ell^n(x) L_\ell^n(y) e^{-2i\ell\tau}&#10;\nn&#10;\end{eqnarray}&#10;&#10;%%%%%%%%%%%%%%%%%%%%%%%%%%%%%%%%%%%%%%%%&#10;\end{document}&#10;%%%%%%%%%%%%%%%%%%%%%%%%%%%%%%%%%%%%%%%%"/>
  <p:tag name="IGUANATEXSIZE" val="50"/>
  <p:tag name="IGUANATEXCURSOR" val="15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8.75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com{&#10;What are the integers $\ell$ and $n$ intorudced in the mathematical formulas?&#10;}&#10;%%%%%%%%%%%%%%%%%%%%%%%%%%%%%%%%%%%%%%%%&#10;\end{document}&#10;%%%%%%%%%%%%%%%%%%%%%%%%%%%%%%%%%%%%%%%%"/>
  <p:tag name="IGUANATEXSIZE" val="50"/>
  <p:tag name="IGUANATEXCURSOR" val="137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800.899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q^2 \geq ( \epsilon_f + \epsilon_{\bar f} )^2$&#10;&#10;%%%%%%%%%%%%%%%%%%%%%%%%%%%%%%%%%%%%%%%%&#10;\end{document}&#10;%%%%%%%%%%%%%%%%%%%%%%%%%%%%%%%%%%%%%%%%"/>
  <p:tag name="IGUANATEXSIZE" val="50"/>
  <p:tag name="IGUANATEXCURSOR" val="132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q&#10;\nn&#10;\end{eqnarray}&#10;&#10;%%%%%%%%%%%%%%%%%%%%%%%%%%%%%%%%%%%%%%%%&#10;\end{document}&#10;%%%%%%%%%%%%%%%%%%%%%%%%%%%%%%%%%%%%%%%%"/>
  <p:tag name="IGUANATEXSIZE" val="50"/>
  <p:tag name="IGUANATEXCURSOR" val="130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06.936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{\rm Im} \, \Pi^{\mu\nu} = $&#10;&#10;%%%%%%%%%%%%%%%%%%%%%%%%%%%%%%%%%%%%%%%%&#10;\end{document}&#10;%%%%%%%%%%%%%%%%%%%%%%%%%%%%%%%%%%%%%%%%"/>
  <p:tag name="IGUANATEXSIZE" val="50"/>
  <p:tag name="IGUANATEXCURSOR" val="129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66"/>
        </a:solidFill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54747</TotalTime>
  <Words>2376</Words>
  <Application>Microsoft Office PowerPoint</Application>
  <PresentationFormat>On-screen Show (4:3)</PresentationFormat>
  <Paragraphs>424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NimbusRomNo9L-Medi</vt:lpstr>
      <vt:lpstr>NimbusRomNo9L-Regu</vt:lpstr>
      <vt:lpstr>Arial</vt:lpstr>
      <vt:lpstr>Calibri</vt:lpstr>
      <vt:lpstr>Cambria Math</vt:lpstr>
      <vt:lpstr>Times New Roman</vt:lpstr>
      <vt:lpstr>Wingdings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服部 恒一</cp:lastModifiedBy>
  <cp:revision>2235</cp:revision>
  <dcterms:created xsi:type="dcterms:W3CDTF">2014-04-23T11:33:49Z</dcterms:created>
  <dcterms:modified xsi:type="dcterms:W3CDTF">2021-05-26T09:16:29Z</dcterms:modified>
</cp:coreProperties>
</file>