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0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7" r:id="rId27"/>
    <p:sldId id="282" r:id="rId28"/>
    <p:sldId id="289" r:id="rId29"/>
    <p:sldId id="288" r:id="rId30"/>
    <p:sldId id="286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6AC88-C6DD-449A-824A-B3181A55E7E1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8018D-36DA-476E-A20E-9164E2B6B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Explain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 What is filter like in the frequency domain?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2.Why filter is necessary (e.g. plot results w and </a:t>
            </a:r>
            <a:r>
              <a:rPr lang="en-US" dirty="0" err="1" smtClean="0">
                <a:solidFill>
                  <a:srgbClr val="FF0000"/>
                </a:solidFill>
              </a:rPr>
              <a:t>w.o</a:t>
            </a:r>
            <a:r>
              <a:rPr lang="en-US" dirty="0" smtClean="0">
                <a:solidFill>
                  <a:srgbClr val="FF0000"/>
                </a:solidFill>
              </a:rPr>
              <a:t>. filter 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Why we need a zero at zero frequency?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A35A-B30B-4262-B95E-51C52BCFF4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8018D-36DA-476E-A20E-9164E2B6B8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0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59B4-6F57-4229-AA43-9553896D7017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5D31-D5BB-4479-A0C2-3D865EF3134B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1D76-44D4-4724-ACB2-FBC146F5AA71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6129-DEA4-4DA5-A11F-7EDE6854A925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C950-7304-4A76-8A12-12BABC0469BF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CF9-96D3-47D9-9120-6B985EDCAE93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AA2F-DCD1-4AEC-8038-1FCEDD6106D4}" type="datetime1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EEAE-2C9C-4F85-A2DF-DC497AD1117C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0FC6-9691-4027-B50D-8612C331024A}" type="datetime1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1B6A-AC8F-4B6B-82A1-AB725D324928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D6A-48A2-45E9-AB80-B697951B3F1E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A773-A5DB-4B17-90B7-08F66127E4CB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1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gi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gif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8305800" cy="1470025"/>
          </a:xfrm>
        </p:spPr>
        <p:txBody>
          <a:bodyPr/>
          <a:lstStyle/>
          <a:p>
            <a:r>
              <a:rPr lang="en-US" dirty="0" smtClean="0"/>
              <a:t>Progress on Raw Signal Processing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" y="2895600"/>
            <a:ext cx="3962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Xin Qian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Thanks Craig, </a:t>
            </a:r>
            <a:r>
              <a:rPr lang="en-US" sz="2800" dirty="0" err="1" smtClean="0"/>
              <a:t>Jyoti</a:t>
            </a:r>
            <a:r>
              <a:rPr lang="en-US" sz="2800" dirty="0" smtClean="0"/>
              <a:t>, Bo, Leon (SLAC), Bruce (FNAL), Herb (FNAL), </a:t>
            </a:r>
            <a:r>
              <a:rPr lang="en-US" sz="2800" dirty="0" err="1" smtClean="0"/>
              <a:t>Tingjun</a:t>
            </a:r>
            <a:r>
              <a:rPr lang="en-US" sz="2800" dirty="0"/>
              <a:t> </a:t>
            </a:r>
            <a:r>
              <a:rPr lang="en-US" sz="2800" dirty="0" smtClean="0"/>
              <a:t>(FNAL) for helpful discussions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15240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Review of Signal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Deconvolution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Improvement in ROI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New Challenge of induced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new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About </a:t>
            </a:r>
            <a:r>
              <a:rPr lang="en-US" sz="2800" dirty="0" smtClean="0"/>
              <a:t>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Thoughts on Tracking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7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Induced Charge in Adjacent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2"/>
          <a:stretch/>
        </p:blipFill>
        <p:spPr>
          <a:xfrm>
            <a:off x="0" y="1004674"/>
            <a:ext cx="4419600" cy="5853326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114800" cy="2790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50" y="3919120"/>
            <a:ext cx="4131240" cy="28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143000"/>
          </a:xfrm>
        </p:spPr>
        <p:txBody>
          <a:bodyPr/>
          <a:lstStyle/>
          <a:p>
            <a:r>
              <a:rPr lang="en-US" dirty="0" smtClean="0"/>
              <a:t>Bo’s Garfield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728912" cy="28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33" y="3918690"/>
            <a:ext cx="2743200" cy="294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96" y="944598"/>
            <a:ext cx="2581275" cy="28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6" y="4014787"/>
            <a:ext cx="2556579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3283" y="2785408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1.7 </a:t>
            </a:r>
            <a:r>
              <a:rPr lang="en-US" sz="2000" dirty="0" err="1" smtClean="0"/>
              <a:t>deg</a:t>
            </a:r>
            <a:r>
              <a:rPr lang="en-US" sz="2000" dirty="0" smtClean="0"/>
              <a:t>                     45 </a:t>
            </a:r>
            <a:r>
              <a:rPr lang="en-US" sz="2000" dirty="0" err="1" smtClean="0"/>
              <a:t>deg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5 </a:t>
            </a:r>
            <a:r>
              <a:rPr lang="en-US" sz="2000" dirty="0" err="1" smtClean="0"/>
              <a:t>deg</a:t>
            </a:r>
            <a:r>
              <a:rPr lang="en-US" sz="2000" dirty="0" smtClean="0"/>
              <a:t>		 90 </a:t>
            </a:r>
            <a:r>
              <a:rPr lang="en-US" sz="2000" dirty="0" err="1" smtClean="0"/>
              <a:t>deg</a:t>
            </a:r>
            <a:endParaRPr lang="en-US" sz="20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944598"/>
            <a:ext cx="1541601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24" y="930310"/>
            <a:ext cx="158139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4800599"/>
            <a:ext cx="1528275" cy="16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60" y="4829174"/>
            <a:ext cx="138830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0"/>
            <a:ext cx="2286000" cy="2057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LongBo</a:t>
            </a:r>
            <a:r>
              <a:rPr lang="en-US" dirty="0" smtClean="0"/>
              <a:t> Data (internal)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6696075" cy="68634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AutoShape 2" descr="imap://last%2Eqx%40gmail%2Ecom@imap.googlemail.com:993/fetch%3EUID%3E/INBOX%3E41434?part=1.2&amp;filename=Screen%20Shot%202015-01-23%20at%203.59.59%20PM.png"/>
          <p:cNvSpPr>
            <a:spLocks noChangeAspect="1" noChangeArrowheads="1"/>
          </p:cNvSpPr>
          <p:nvPr/>
        </p:nvSpPr>
        <p:spPr bwMode="auto">
          <a:xfrm>
            <a:off x="155575" y="-2247900"/>
            <a:ext cx="4572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5410200"/>
            <a:ext cx="2971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22098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</a:t>
            </a:r>
            <a:r>
              <a:rPr lang="en-US" dirty="0" err="1" smtClean="0"/>
              <a:t>Muon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r>
              <a:rPr lang="en-US" dirty="0" smtClean="0"/>
              <a:t>5 wires firing for 500 ticks </a:t>
            </a:r>
          </a:p>
          <a:p>
            <a:endParaRPr lang="en-US" dirty="0"/>
          </a:p>
          <a:p>
            <a:r>
              <a:rPr lang="en-US" dirty="0" smtClean="0"/>
              <a:t>Looks like induced signal on adjacent wires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 on Deconvolution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Mismatched kernel between convolution and 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31563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dirty="0" smtClean="0"/>
              <a:t>With induced signals, the signal is still linear sum of direct signal and induced signal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represents the induced signal from i+1th wire signal to </a:t>
            </a:r>
            <a:r>
              <a:rPr lang="en-US" dirty="0" err="1"/>
              <a:t>ith</a:t>
            </a:r>
            <a:r>
              <a:rPr lang="en-US" dirty="0"/>
              <a:t> wire</a:t>
            </a:r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and S</a:t>
            </a:r>
            <a:r>
              <a:rPr lang="en-US" baseline="-25000" dirty="0" smtClean="0"/>
              <a:t>i+1</a:t>
            </a:r>
            <a:r>
              <a:rPr lang="en-US" dirty="0" smtClean="0"/>
              <a:t> are not directly 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787709"/>
              </p:ext>
            </p:extLst>
          </p:nvPr>
        </p:nvGraphicFramePr>
        <p:xfrm>
          <a:off x="1270000" y="1600200"/>
          <a:ext cx="6426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3" imgW="3213000" imgH="609480" progId="Equation.DSMT4">
                  <p:embed/>
                </p:oleObj>
              </mc:Choice>
              <mc:Fallback>
                <p:oleObj name="Equation" r:id="rId3" imgW="3213000" imgH="609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600200"/>
                        <a:ext cx="6426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8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62200"/>
            <a:ext cx="8229600" cy="3459163"/>
          </a:xfrm>
        </p:spPr>
        <p:txBody>
          <a:bodyPr/>
          <a:lstStyle/>
          <a:p>
            <a:r>
              <a:rPr lang="en-US" dirty="0" smtClean="0"/>
              <a:t>If we ignored the Rn when n is large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621590"/>
              </p:ext>
            </p:extLst>
          </p:nvPr>
        </p:nvGraphicFramePr>
        <p:xfrm>
          <a:off x="685799" y="228600"/>
          <a:ext cx="7467601" cy="208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tion" r:id="rId3" imgW="4178160" imgH="1168200" progId="Equation.DSMT4">
                  <p:embed/>
                </p:oleObj>
              </mc:Choice>
              <mc:Fallback>
                <p:oleObj name="Equation" r:id="rId3" imgW="417816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799" y="228600"/>
                        <a:ext cx="7467601" cy="2088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27263"/>
              </p:ext>
            </p:extLst>
          </p:nvPr>
        </p:nvGraphicFramePr>
        <p:xfrm>
          <a:off x="381000" y="3124200"/>
          <a:ext cx="8310562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Equation" r:id="rId5" imgW="4394160" imgH="1396800" progId="Equation.DSMT4">
                  <p:embed/>
                </p:oleObj>
              </mc:Choice>
              <mc:Fallback>
                <p:oleObj name="Equation" r:id="rId5" imgW="439416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8310562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inversion of matrix R can again be done with deconvolution through FFT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3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Implement the Matrix 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581900" cy="3543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about neutrino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r>
              <a:rPr lang="en-US" dirty="0" smtClean="0"/>
              <a:t>The implementation of this scheme would need to consider resources: memory, speed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Also need to calibrate the response: strong motivation of point-like radioactive 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1485900"/>
            <a:ext cx="3733800" cy="2705100"/>
            <a:chOff x="1600200" y="914400"/>
            <a:chExt cx="1981200" cy="1295400"/>
          </a:xfrm>
        </p:grpSpPr>
        <p:grpSp>
          <p:nvGrpSpPr>
            <p:cNvPr id="6" name="Group 5"/>
            <p:cNvGrpSpPr/>
            <p:nvPr/>
          </p:nvGrpSpPr>
          <p:grpSpPr>
            <a:xfrm>
              <a:off x="1600200" y="1371600"/>
              <a:ext cx="1981200" cy="838200"/>
              <a:chOff x="1600200" y="1066800"/>
              <a:chExt cx="1981200" cy="8382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600200" y="1066800"/>
                <a:ext cx="1981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600200" y="1828800"/>
                <a:ext cx="19812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/>
            <p:nvPr/>
          </p:nvCxnSpPr>
          <p:spPr>
            <a:xfrm flipV="1">
              <a:off x="1600200" y="914400"/>
              <a:ext cx="1219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04800" y="48370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ROI Scheme</a:t>
            </a:r>
          </a:p>
          <a:p>
            <a:r>
              <a:rPr lang="en-US" sz="2800" dirty="0" smtClean="0"/>
              <a:t>Replace unreliable edges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90161"/>
            <a:ext cx="4579684" cy="4129439"/>
            <a:chOff x="228600" y="290161"/>
            <a:chExt cx="4579684" cy="4129439"/>
          </a:xfrm>
        </p:grpSpPr>
        <p:sp>
          <p:nvSpPr>
            <p:cNvPr id="11" name="Rectangle 10"/>
            <p:cNvSpPr/>
            <p:nvPr/>
          </p:nvSpPr>
          <p:spPr>
            <a:xfrm>
              <a:off x="228600" y="2895600"/>
              <a:ext cx="1143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3886200"/>
              <a:ext cx="3200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8799175">
              <a:off x="219674" y="2030276"/>
              <a:ext cx="3775690" cy="295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0269444">
              <a:off x="1032594" y="2812897"/>
              <a:ext cx="3775690" cy="295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8600" y="838200"/>
            <a:ext cx="4267200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16478" y="6096000"/>
            <a:ext cx="696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Details to be worked 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15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229600" cy="822664"/>
          </a:xfrm>
        </p:spPr>
        <p:txBody>
          <a:bodyPr/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456059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5059377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4622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2500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1" y="36866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6281318"/>
              </p:ext>
            </p:extLst>
          </p:nvPr>
        </p:nvGraphicFramePr>
        <p:xfrm>
          <a:off x="1566863" y="5953385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953385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9101" y="64066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4557" y="565570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</a:t>
            </a:r>
            <a:br>
              <a:rPr lang="en-US" dirty="0" smtClean="0"/>
            </a:br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3413011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81199" y="5337518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8" y="838200"/>
            <a:ext cx="4149562" cy="2981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59594"/>
            <a:ext cx="5121802" cy="23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Weiner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4914"/>
            <a:ext cx="9144000" cy="17278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Filter (in </a:t>
            </a:r>
            <a:r>
              <a:rPr lang="en-US" sz="2800" dirty="0" err="1" smtClean="0"/>
              <a:t>LArSoft</a:t>
            </a:r>
            <a:r>
              <a:rPr lang="en-US" sz="2800" dirty="0" smtClean="0"/>
              <a:t>) are pre-calculated according to “some kind of signal”, will not be optimized for every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679221"/>
              </p:ext>
            </p:extLst>
          </p:nvPr>
        </p:nvGraphicFramePr>
        <p:xfrm>
          <a:off x="1719957" y="838200"/>
          <a:ext cx="52943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3" imgW="2933640" imgH="444240" progId="Equation.DSMT4">
                  <p:embed/>
                </p:oleObj>
              </mc:Choice>
              <mc:Fallback>
                <p:oleObj name="Equation" r:id="rId3" imgW="2933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57" y="838200"/>
                        <a:ext cx="529431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29015"/>
            <a:ext cx="6024254" cy="43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152400" y="228600"/>
            <a:ext cx="7414539" cy="6237549"/>
            <a:chOff x="37781" y="17477"/>
            <a:chExt cx="7414539" cy="6237549"/>
          </a:xfrm>
        </p:grpSpPr>
        <p:pic>
          <p:nvPicPr>
            <p:cNvPr id="6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283968" y="5850125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377072" y="5905303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91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Review of Signal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1430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ionized electrons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17893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311" y="23622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on Wire Plane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190500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Response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15200" y="30085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35814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to be digitized by ADC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72400" y="2971800"/>
            <a:ext cx="1253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Electronics </a:t>
            </a:r>
            <a:br>
              <a:rPr lang="en-US" dirty="0" smtClean="0"/>
            </a:br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16680" y="42277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4600" y="4763869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High-level tracking …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00" y="4278868"/>
            <a:ext cx="155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6232411"/>
            <a:ext cx="286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Radeka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78"/>
            <a:ext cx="9067800" cy="920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</a:t>
            </a:r>
            <a:r>
              <a:rPr lang="en-US" dirty="0"/>
              <a:t>we make an automated Weiner filter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59755"/>
              </p:ext>
            </p:extLst>
          </p:nvPr>
        </p:nvGraphicFramePr>
        <p:xfrm>
          <a:off x="228600" y="914400"/>
          <a:ext cx="86868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" imgW="4978080" imgH="1676160" progId="Equation.DSMT4">
                  <p:embed/>
                </p:oleObj>
              </mc:Choice>
              <mc:Fallback>
                <p:oleObj name="Equation" r:id="rId3" imgW="497808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868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86200"/>
            <a:ext cx="4135582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3200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another FFT and cutoff the high frequency region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29" y="4104391"/>
            <a:ext cx="37909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Automatic Filter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9179"/>
            <a:ext cx="3911184" cy="2810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46193" cy="290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343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Automated filter has a similar performance as ideal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long window (more noise to filter), automated/ideal filter lead to smaller noise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short window (less noise to filter), not much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Good for ROI, smaller window, but not too small due to the need of baseline restoration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59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4"/>
            <a:ext cx="8229600" cy="1143000"/>
          </a:xfrm>
        </p:spPr>
        <p:txBody>
          <a:bodyPr/>
          <a:lstStyle/>
          <a:p>
            <a:r>
              <a:rPr lang="en-US" dirty="0" smtClean="0"/>
              <a:t>Impact of Filter with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the </a:t>
            </a:r>
            <a:r>
              <a:rPr lang="en-US" dirty="0" err="1" smtClean="0"/>
              <a:t>deconvoluted</a:t>
            </a:r>
            <a:r>
              <a:rPr lang="en-US" dirty="0" smtClean="0"/>
              <a:t> signal and true signal</a:t>
            </a:r>
          </a:p>
          <a:p>
            <a:pPr lvl="1"/>
            <a:r>
              <a:rPr lang="en-US" dirty="0" smtClean="0"/>
              <a:t>Impact of noise</a:t>
            </a:r>
          </a:p>
          <a:p>
            <a:pPr lvl="1"/>
            <a:r>
              <a:rPr lang="en-US" dirty="0" smtClean="0"/>
              <a:t>Impact of Filter:</a:t>
            </a:r>
            <a:br>
              <a:rPr lang="en-US" dirty="0" smtClean="0"/>
            </a:br>
            <a:r>
              <a:rPr lang="en-US" dirty="0" smtClean="0"/>
              <a:t>Filter reduces</a:t>
            </a:r>
            <a:br>
              <a:rPr lang="en-US" dirty="0" smtClean="0"/>
            </a:br>
            <a:r>
              <a:rPr lang="en-US" dirty="0" smtClean="0"/>
              <a:t>noise a lot at </a:t>
            </a:r>
            <a:br>
              <a:rPr lang="en-US" dirty="0" smtClean="0"/>
            </a:br>
            <a:r>
              <a:rPr lang="en-US" dirty="0" smtClean="0"/>
              <a:t>the cost of </a:t>
            </a:r>
            <a:br>
              <a:rPr lang="en-US" dirty="0" smtClean="0"/>
            </a:br>
            <a:r>
              <a:rPr lang="en-US" dirty="0" smtClean="0"/>
              <a:t>reducing some</a:t>
            </a:r>
            <a:br>
              <a:rPr lang="en-US" dirty="0" smtClean="0"/>
            </a:br>
            <a:r>
              <a:rPr lang="en-US" dirty="0" smtClean="0"/>
              <a:t>signals</a:t>
            </a:r>
          </a:p>
          <a:p>
            <a:pPr lvl="1"/>
            <a:r>
              <a:rPr lang="en-US" dirty="0" smtClean="0"/>
              <a:t>But our signal has meaning </a:t>
            </a:r>
            <a:r>
              <a:rPr lang="en-US" dirty="0" smtClean="0">
                <a:sym typeface="Wingdings" panose="05000000000000000000" pitchFamily="2" charset="2"/>
              </a:rPr>
              <a:t> number of electrons reached the wire plane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is desired to get the correct charge from induction planes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8778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6"/>
            <a:ext cx="8229600" cy="892404"/>
          </a:xfrm>
        </p:spPr>
        <p:txBody>
          <a:bodyPr/>
          <a:lstStyle/>
          <a:p>
            <a:r>
              <a:rPr lang="en-US" dirty="0" smtClean="0"/>
              <a:t>Getting a Better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64163"/>
          </a:xfrm>
        </p:spPr>
        <p:txBody>
          <a:bodyPr/>
          <a:lstStyle/>
          <a:p>
            <a:r>
              <a:rPr lang="en-US" dirty="0" smtClean="0"/>
              <a:t>We recommend fixed filter</a:t>
            </a:r>
          </a:p>
          <a:p>
            <a:pPr lvl="1"/>
            <a:r>
              <a:rPr lang="en-US" sz="2400" dirty="0" smtClean="0"/>
              <a:t>Given noise level in the raw signal, we can easily predict the noise level after the filter</a:t>
            </a:r>
          </a:p>
          <a:p>
            <a:pPr lvl="1"/>
            <a:r>
              <a:rPr lang="en-US" sz="2400" dirty="0" smtClean="0"/>
              <a:t>Given smaller time window, automated filter does not have much advantages</a:t>
            </a:r>
          </a:p>
          <a:p>
            <a:pPr lvl="1"/>
            <a:r>
              <a:rPr lang="en-US" sz="2400" dirty="0" smtClean="0"/>
              <a:t>We can also make a fixed filter which conserve area!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8642298"/>
              </p:ext>
            </p:extLst>
          </p:nvPr>
        </p:nvGraphicFramePr>
        <p:xfrm>
          <a:off x="685800" y="3581400"/>
          <a:ext cx="2997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3" imgW="1244520" imgH="253800" progId="Equation.DSMT4">
                  <p:embed/>
                </p:oleObj>
              </mc:Choice>
              <mc:Fallback>
                <p:oleObj name="Equation" r:id="rId3" imgW="124452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81400"/>
                        <a:ext cx="2997200" cy="61118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412" y="44196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the time domain, this is basically the convolution of Signal with Filter function</a:t>
            </a:r>
          </a:p>
          <a:p>
            <a:endParaRPr lang="en-US" sz="2000" b="1" dirty="0"/>
          </a:p>
          <a:p>
            <a:r>
              <a:rPr lang="en-US" sz="2000" b="1" dirty="0" smtClean="0"/>
              <a:t>1. Fix baseline at zero</a:t>
            </a:r>
          </a:p>
          <a:p>
            <a:r>
              <a:rPr lang="en-US" sz="2000" b="1" dirty="0" smtClean="0"/>
              <a:t>2. Scale the filter, so that the integral is equal to one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43926"/>
            <a:ext cx="4326890" cy="31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1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Now, we should have good charge information from all three planes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3048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Jyoti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68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35"/>
            <a:ext cx="9144000" cy="883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use charge information in Tracking?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of the main challenges of tracking is due to the wire readout in TPC</a:t>
            </a:r>
          </a:p>
          <a:p>
            <a:pPr lvl="1"/>
            <a:r>
              <a:rPr lang="en-US" sz="2400" dirty="0" smtClean="0"/>
              <a:t>At fixed time t, the ultimate degrees of freedom in a plane should be “N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”, given a particular wire pitch</a:t>
            </a:r>
          </a:p>
          <a:p>
            <a:pPr lvl="1"/>
            <a:r>
              <a:rPr lang="en-US" sz="2400" dirty="0" smtClean="0"/>
              <a:t>While the wire readout give a constraint of “3N”</a:t>
            </a:r>
          </a:p>
          <a:p>
            <a:pPr lvl="1"/>
            <a:r>
              <a:rPr lang="en-US" sz="2400" dirty="0" smtClean="0"/>
              <a:t>Ambiguity is difficult to be totally removed</a:t>
            </a:r>
          </a:p>
          <a:p>
            <a:pPr lvl="2"/>
            <a:r>
              <a:rPr lang="en-US" sz="2000" dirty="0" smtClean="0"/>
              <a:t>Faked hits when there are many hits at fixed time “t”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35495" y="441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38862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two-plane as an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 points are true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Blue ones are fake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only time, one can not differentiate the true and faked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u1, there are two hits, so u1 will see the total change of both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2002" y="3601614"/>
            <a:ext cx="4972773" cy="3256386"/>
            <a:chOff x="222002" y="3601614"/>
            <a:chExt cx="4972773" cy="325638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47800" y="4419600"/>
              <a:ext cx="281940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95400" y="3962400"/>
              <a:ext cx="220980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286000" y="4419600"/>
              <a:ext cx="19812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3886200"/>
              <a:ext cx="28956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286000" y="51816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5050921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71800" y="57912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57500" y="44958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352800" y="4876800"/>
              <a:ext cx="167640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252601" y="56388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94931" y="6272613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81598" y="3886200"/>
              <a:ext cx="112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True Hits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6200" y="4882634"/>
              <a:ext cx="112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Fake Hits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0" y="407086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u1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37015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80375" y="397094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3596" y="360161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v3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2002" y="4855696"/>
              <a:ext cx="1378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fixed 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843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74"/>
            <a:ext cx="8229600" cy="713574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solution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sz="2800" dirty="0" smtClean="0"/>
              <a:t>Use </a:t>
            </a:r>
            <a:r>
              <a:rPr lang="en-US" sz="2800" dirty="0"/>
              <a:t>the time information first</a:t>
            </a:r>
          </a:p>
          <a:p>
            <a:pPr lvl="1"/>
            <a:r>
              <a:rPr lang="en-US" sz="2400" dirty="0"/>
              <a:t>Track should be continuous in time</a:t>
            </a:r>
          </a:p>
          <a:p>
            <a:r>
              <a:rPr lang="en-US" sz="2800" dirty="0"/>
              <a:t>Do tracking in 2-D (time vs. wire number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9015"/>
            <a:ext cx="4867582" cy="413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581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5146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Combine three planes into a 3-D tracking</a:t>
            </a:r>
          </a:p>
          <a:p>
            <a:pPr lvl="1"/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Difficult </a:t>
            </a:r>
            <a:r>
              <a:rPr lang="en-US" sz="2800" dirty="0"/>
              <a:t>for Shower, when there are many tracks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3768" y="636180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45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New input from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/>
          <a:lstStyle/>
          <a:p>
            <a:r>
              <a:rPr lang="en-US" dirty="0" smtClean="0"/>
              <a:t>We can in principle remove faked hit by looking at the charge information</a:t>
            </a:r>
          </a:p>
          <a:p>
            <a:pPr lvl="1"/>
            <a:r>
              <a:rPr lang="en-US" dirty="0" smtClean="0"/>
              <a:t>Preliminary algorithm</a:t>
            </a:r>
          </a:p>
          <a:p>
            <a:pPr lvl="2"/>
            <a:r>
              <a:rPr lang="en-US" dirty="0" smtClean="0"/>
              <a:t>Find out all potential hits including faked hits (H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can then form a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9988"/>
              </p:ext>
            </p:extLst>
          </p:nvPr>
        </p:nvGraphicFramePr>
        <p:xfrm>
          <a:off x="838200" y="3505200"/>
          <a:ext cx="4114800" cy="309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3" imgW="2806560" imgH="2108160" progId="Equation.DSMT4">
                  <p:embed/>
                </p:oleObj>
              </mc:Choice>
              <mc:Fallback>
                <p:oleObj name="Equation" r:id="rId3" imgW="280656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505200"/>
                        <a:ext cx="4114800" cy="309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4114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…….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9718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matrix is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represents the knowledge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there is a hit in 3D, we can predict definitely how much electrons are seen by each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Same charge should be seen by three wires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63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2077614"/>
            <a:ext cx="5582373" cy="3256386"/>
            <a:chOff x="56427" y="2158087"/>
            <a:chExt cx="5582373" cy="3256386"/>
          </a:xfrm>
        </p:grpSpPr>
        <p:grpSp>
          <p:nvGrpSpPr>
            <p:cNvPr id="5" name="Group 4"/>
            <p:cNvGrpSpPr/>
            <p:nvPr/>
          </p:nvGrpSpPr>
          <p:grpSpPr>
            <a:xfrm>
              <a:off x="56427" y="2158087"/>
              <a:ext cx="4972773" cy="3256386"/>
              <a:chOff x="222002" y="3601614"/>
              <a:chExt cx="4972773" cy="325638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447800" y="4419600"/>
                <a:ext cx="2819400" cy="2438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295400" y="3962400"/>
                <a:ext cx="2209800" cy="259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286000" y="4419600"/>
                <a:ext cx="19812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33600" y="3886200"/>
                <a:ext cx="28956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2286000" y="51816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81400" y="5050921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71800" y="57912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857500" y="44958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3352800" y="4876800"/>
                <a:ext cx="16764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4252601" y="56388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94931" y="6272613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81598" y="3886200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True Hits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86200" y="4882634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Fake Hits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5800" y="407086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u1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00200" y="370153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u2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80375" y="397094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v2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63596" y="360161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2002" y="4855696"/>
                <a:ext cx="1378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fixed time</a:t>
                </a:r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724400" y="3048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v1</a:t>
              </a:r>
              <a:endParaRPr lang="en-US" dirty="0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2158"/>
              </p:ext>
            </p:extLst>
          </p:nvPr>
        </p:nvGraphicFramePr>
        <p:xfrm>
          <a:off x="5257800" y="2449913"/>
          <a:ext cx="3721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2260440" imgH="1396800" progId="Equation.DSMT4">
                  <p:embed/>
                </p:oleObj>
              </mc:Choice>
              <mc:Fallback>
                <p:oleObj name="Equation" r:id="rId3" imgW="22604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2449913"/>
                        <a:ext cx="37211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08928" y="2816278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83198" y="3200400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48985" y="3761396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11598" y="3342255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35498" y="3892034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48396" y="4380130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will be less faked hits with 3-plane readout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42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440363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Now, the problem becomes inversion of a matrix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Difficult to do by human brains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Easy to do by computer</a:t>
            </a:r>
          </a:p>
          <a:p>
            <a:pPr marL="285750" indent="-285750"/>
            <a:r>
              <a:rPr lang="en-US" dirty="0"/>
              <a:t>Fake hit will naturally give close-to-zero </a:t>
            </a:r>
            <a:r>
              <a:rPr lang="en-US" dirty="0" smtClean="0"/>
              <a:t>charge</a:t>
            </a:r>
          </a:p>
          <a:p>
            <a:pPr marL="685800" lvl="1"/>
            <a:r>
              <a:rPr lang="en-US" dirty="0" smtClean="0"/>
              <a:t>Assuming matrix is invertible, if not more tricks are needed</a:t>
            </a:r>
          </a:p>
          <a:p>
            <a:pPr marL="1085850" lvl="2"/>
            <a:r>
              <a:rPr lang="en-US" dirty="0" smtClean="0"/>
              <a:t>There is a potential fundamental degeneracy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Need to/Can take into account time </a:t>
            </a:r>
            <a:r>
              <a:rPr lang="en-US" dirty="0">
                <a:sym typeface="Wingdings" panose="05000000000000000000" pitchFamily="2" charset="2"/>
              </a:rPr>
              <a:t> unfolding (coarse binning in time needed)</a:t>
            </a:r>
          </a:p>
          <a:p>
            <a:pPr marL="285750" indent="-285750"/>
            <a:r>
              <a:rPr lang="en-US" dirty="0">
                <a:sym typeface="Wingdings" panose="05000000000000000000" pitchFamily="2" charset="2"/>
              </a:rPr>
              <a:t>How to deal the case when the matrix is not invertible???</a:t>
            </a:r>
            <a:r>
              <a:rPr lang="en-US" dirty="0"/>
              <a:t> </a:t>
            </a:r>
          </a:p>
          <a:p>
            <a:pPr marL="285750" indent="-285750"/>
            <a:r>
              <a:rPr lang="en-US" dirty="0"/>
              <a:t>Details to be worked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Deconvolution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93824"/>
              </p:ext>
            </p:extLst>
          </p:nvPr>
        </p:nvGraphicFramePr>
        <p:xfrm>
          <a:off x="228600" y="990600"/>
          <a:ext cx="3581400" cy="2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3" imgW="1612800" imgH="1066680" progId="Equation.DSMT4">
                  <p:embed/>
                </p:oleObj>
              </mc:Choice>
              <mc:Fallback>
                <p:oleObj name="Equation" r:id="rId3" imgW="161280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3581400" cy="2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406863"/>
              </p:ext>
            </p:extLst>
          </p:nvPr>
        </p:nvGraphicFramePr>
        <p:xfrm>
          <a:off x="1512888" y="4267200"/>
          <a:ext cx="5880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5" imgW="2908080" imgH="1168200" progId="Equation.DSMT4">
                  <p:embed/>
                </p:oleObj>
              </mc:Choice>
              <mc:Fallback>
                <p:oleObj name="Equation" r:id="rId5" imgW="2908080" imgH="116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267200"/>
                        <a:ext cx="5880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581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Matrix Format: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334631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Goal is to obtain “S”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Inversion of Matrix: &gt; O(n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Deconvolution through Fast Fourier Transformation </a:t>
            </a:r>
            <a:br>
              <a:rPr lang="en-US" sz="2800" dirty="0" smtClean="0"/>
            </a:br>
            <a:r>
              <a:rPr lang="en-US" sz="2800" dirty="0" smtClean="0"/>
              <a:t>O(n log(n))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4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8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730"/>
            <a:ext cx="8229600" cy="494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E-field = 500 V/cm, Tele = 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Suppression factor (0.58,1), 2.2 MeV,  1 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" y="955686"/>
            <a:ext cx="9144000" cy="59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6"/>
            <a:ext cx="4583962" cy="310866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62" y="-4439"/>
            <a:ext cx="4613417" cy="3128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" y="3646299"/>
            <a:ext cx="4716262" cy="3198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70" y="3733800"/>
            <a:ext cx="4494509" cy="304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3124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the angle is parallel to the wire plane, but perpendicular to wire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229600" cy="1143000"/>
          </a:xfrm>
        </p:spPr>
        <p:txBody>
          <a:bodyPr/>
          <a:lstStyle/>
          <a:p>
            <a:r>
              <a:rPr lang="en-US" dirty="0" smtClean="0"/>
              <a:t>Deconvolution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973439"/>
              </p:ext>
            </p:extLst>
          </p:nvPr>
        </p:nvGraphicFramePr>
        <p:xfrm>
          <a:off x="1371600" y="1568450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Equation" r:id="rId3" imgW="1612800" imgH="380880" progId="Equation.DSMT4">
                  <p:embed/>
                </p:oleObj>
              </mc:Choice>
              <mc:Fallback>
                <p:oleObj name="Equation" r:id="rId3" imgW="161280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68450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2336717"/>
              </p:ext>
            </p:extLst>
          </p:nvPr>
        </p:nvGraphicFramePr>
        <p:xfrm>
          <a:off x="1600200" y="3549650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" name="Equation" r:id="rId5" imgW="1244520" imgH="203040" progId="Equation.DSMT4">
                  <p:embed/>
                </p:oleObj>
              </mc:Choice>
              <mc:Fallback>
                <p:oleObj name="Equation" r:id="rId5" imgW="1244520" imgH="203040" progId="Equation.DSMT4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49650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124200" y="2559050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283158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17970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354373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110883" y="4083050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2481630"/>
              </p:ext>
            </p:extLst>
          </p:nvPr>
        </p:nvGraphicFramePr>
        <p:xfrm>
          <a:off x="2789238" y="4997450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997450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500114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90900" y="4355584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spguide.com/graphics/F_1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5962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143000"/>
          </a:xfrm>
        </p:spPr>
        <p:txBody>
          <a:bodyPr/>
          <a:lstStyle/>
          <a:p>
            <a:r>
              <a:rPr lang="en-US" dirty="0" smtClean="0"/>
              <a:t>Fast Fourier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09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1965, discovered by James Cooley (IBM) and John </a:t>
            </a:r>
            <a:r>
              <a:rPr lang="en-US" dirty="0" err="1" smtClean="0"/>
              <a:t>Tukey</a:t>
            </a:r>
            <a:r>
              <a:rPr lang="en-US" dirty="0" smtClean="0"/>
              <a:t> (Princeton and AT&amp;T Bell) </a:t>
            </a:r>
          </a:p>
          <a:p>
            <a:r>
              <a:rPr lang="en-US" dirty="0" smtClean="0"/>
              <a:t>One of the top-10 algorithm in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9843"/>
              </p:ext>
            </p:extLst>
          </p:nvPr>
        </p:nvGraphicFramePr>
        <p:xfrm>
          <a:off x="152400" y="1295400"/>
          <a:ext cx="3575050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4" imgW="1574640" imgH="1180800" progId="Equation.DSMT4">
                  <p:embed/>
                </p:oleObj>
              </mc:Choice>
              <mc:Fallback>
                <p:oleObj name="Equation" r:id="rId4" imgW="15746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95400"/>
                        <a:ext cx="3575050" cy="268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49242"/>
              </p:ext>
            </p:extLst>
          </p:nvPr>
        </p:nvGraphicFramePr>
        <p:xfrm>
          <a:off x="533400" y="2133600"/>
          <a:ext cx="81500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6" imgW="5206680" imgH="1168200" progId="Equation.DSMT4">
                  <p:embed/>
                </p:oleObj>
              </mc:Choice>
              <mc:Fallback>
                <p:oleObj name="Equation" r:id="rId6" imgW="52066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2133600"/>
                        <a:ext cx="8150087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1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837"/>
            <a:ext cx="8229600" cy="1143000"/>
          </a:xfrm>
        </p:spPr>
        <p:txBody>
          <a:bodyPr/>
          <a:lstStyle/>
          <a:p>
            <a:r>
              <a:rPr lang="en-US" dirty="0" smtClean="0"/>
              <a:t>Improvement in ROI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/>
          <a:lstStyle/>
          <a:p>
            <a:r>
              <a:rPr lang="en-US" dirty="0" smtClean="0"/>
              <a:t>TPC time window is long </a:t>
            </a:r>
          </a:p>
          <a:p>
            <a:pPr lvl="1"/>
            <a:r>
              <a:rPr lang="en-US" dirty="0" smtClean="0"/>
              <a:t>9600 bins in </a:t>
            </a:r>
            <a:r>
              <a:rPr lang="en-US" dirty="0" err="1" smtClean="0"/>
              <a:t>MicroBooNE</a:t>
            </a:r>
            <a:r>
              <a:rPr lang="en-US" dirty="0" smtClean="0"/>
              <a:t> covering 4.8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Signal is usually short, thus region of interest (ROI)</a:t>
            </a:r>
          </a:p>
          <a:p>
            <a:pPr lvl="1"/>
            <a:r>
              <a:rPr lang="en-US" dirty="0" smtClean="0"/>
              <a:t>No need to do deconvolution on the entire window</a:t>
            </a:r>
          </a:p>
          <a:p>
            <a:r>
              <a:rPr lang="en-US" dirty="0" smtClean="0"/>
              <a:t>Improvement in ROI algorithm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Deconvolution kernel</a:t>
            </a:r>
          </a:p>
          <a:p>
            <a:pPr lvl="1"/>
            <a:r>
              <a:rPr lang="en-US" dirty="0" smtClean="0"/>
              <a:t>Selection/merge of ROI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 + </a:t>
            </a:r>
            <a:r>
              <a:rPr lang="en-US" dirty="0" err="1" smtClean="0"/>
              <a:t>LArSoft</a:t>
            </a:r>
            <a:r>
              <a:rPr lang="en-US" dirty="0" smtClean="0"/>
              <a:t>   (Thanks Brett)</a:t>
            </a:r>
          </a:p>
          <a:p>
            <a:pPr lvl="1"/>
            <a:r>
              <a:rPr lang="en-US" dirty="0" smtClean="0"/>
              <a:t>5-days work at IIT workshop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32908"/>
            <a:ext cx="6832131" cy="49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Improvement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251727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Challenge: Induced Charge in </a:t>
            </a:r>
            <a:r>
              <a:rPr lang="en-US" dirty="0"/>
              <a:t>A</a:t>
            </a:r>
            <a:r>
              <a:rPr lang="en-US" dirty="0" smtClean="0"/>
              <a:t>djacent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2" y="2362200"/>
            <a:ext cx="4800600" cy="353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Radeka</a:t>
            </a:r>
            <a:r>
              <a:rPr lang="en-US" dirty="0"/>
              <a:t> </a:t>
            </a:r>
            <a:r>
              <a:rPr lang="en-US" dirty="0" smtClean="0"/>
              <a:t>Ann. Rev. </a:t>
            </a:r>
            <a:r>
              <a:rPr lang="en-US" dirty="0" err="1" smtClean="0"/>
              <a:t>Nucl</a:t>
            </a:r>
            <a:r>
              <a:rPr lang="en-US" dirty="0" smtClean="0"/>
              <a:t>. Part. Sci. 38, 217, 1988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v: velocity</a:t>
            </a:r>
          </a:p>
          <a:p>
            <a:pPr marL="0" indent="0">
              <a:buNone/>
            </a:pPr>
            <a:r>
              <a:rPr lang="en-US" dirty="0" err="1" smtClean="0"/>
              <a:t>E</a:t>
            </a:r>
            <a:r>
              <a:rPr lang="en-US" baseline="-25000" dirty="0" err="1" smtClean="0"/>
              <a:t>w</a:t>
            </a:r>
            <a:r>
              <a:rPr lang="en-US" dirty="0" smtClean="0"/>
              <a:t>: weighting field</a:t>
            </a:r>
          </a:p>
          <a:p>
            <a:pPr marL="0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: charge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648200" cy="50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21405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 Yu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3" y="1295400"/>
            <a:ext cx="34310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1108</Words>
  <Application>Microsoft Office PowerPoint</Application>
  <PresentationFormat>On-screen Show (4:3)</PresentationFormat>
  <Paragraphs>227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Progress on Raw Signal Processing</vt:lpstr>
      <vt:lpstr>Review of Signal Processing</vt:lpstr>
      <vt:lpstr>Deconvolution (I)</vt:lpstr>
      <vt:lpstr>Deconvolution (II)</vt:lpstr>
      <vt:lpstr>Fast Fourier Transformation</vt:lpstr>
      <vt:lpstr>Improvement in ROI algorithm</vt:lpstr>
      <vt:lpstr>Results of Improvement</vt:lpstr>
      <vt:lpstr>Results of Improvement </vt:lpstr>
      <vt:lpstr>A new Challenge: Induced Charge in Adjacent Wires</vt:lpstr>
      <vt:lpstr>Induced Charge in Adjacent Wires</vt:lpstr>
      <vt:lpstr>Bo’s Garfield Simulation</vt:lpstr>
      <vt:lpstr>LongBo Data (internal)</vt:lpstr>
      <vt:lpstr>Impact on Deconvolution</vt:lpstr>
      <vt:lpstr>A New Scheme</vt:lpstr>
      <vt:lpstr>PowerPoint Presentation</vt:lpstr>
      <vt:lpstr>After Implement the Matrix Form</vt:lpstr>
      <vt:lpstr>What about neutrino interactions</vt:lpstr>
      <vt:lpstr>Deconvolution</vt:lpstr>
      <vt:lpstr>Weiner Filter</vt:lpstr>
      <vt:lpstr>Can we make an automated Weiner filter?</vt:lpstr>
      <vt:lpstr>Performance of Automatic Filter</vt:lpstr>
      <vt:lpstr>Impact of Filter with Signal</vt:lpstr>
      <vt:lpstr>Getting a Better Filter</vt:lpstr>
      <vt:lpstr>Better Filter</vt:lpstr>
      <vt:lpstr>How to use charge information in Tracking?</vt:lpstr>
      <vt:lpstr>Current solution:</vt:lpstr>
      <vt:lpstr>New input from Charge</vt:lpstr>
      <vt:lpstr>One Example</vt:lpstr>
      <vt:lpstr>Discussion</vt:lpstr>
      <vt:lpstr>PowerPoint Presentation</vt:lpstr>
      <vt:lpstr>E-field = 500 V/cm, Tele = 3 ms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Qian, Xin</dc:creator>
  <cp:lastModifiedBy>Qian, Xin</cp:lastModifiedBy>
  <cp:revision>149</cp:revision>
  <dcterms:created xsi:type="dcterms:W3CDTF">2006-08-16T00:00:00Z</dcterms:created>
  <dcterms:modified xsi:type="dcterms:W3CDTF">2015-02-18T14:32:51Z</dcterms:modified>
</cp:coreProperties>
</file>