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862" r:id="rId2"/>
    <p:sldId id="832" r:id="rId3"/>
    <p:sldId id="887" r:id="rId4"/>
    <p:sldId id="888" r:id="rId5"/>
    <p:sldId id="865" r:id="rId6"/>
    <p:sldId id="889" r:id="rId7"/>
    <p:sldId id="861" r:id="rId8"/>
    <p:sldId id="860" r:id="rId9"/>
    <p:sldId id="864" r:id="rId10"/>
    <p:sldId id="866" r:id="rId11"/>
    <p:sldId id="867" r:id="rId12"/>
    <p:sldId id="868" r:id="rId13"/>
    <p:sldId id="869" r:id="rId14"/>
    <p:sldId id="870" r:id="rId15"/>
    <p:sldId id="871" r:id="rId16"/>
    <p:sldId id="872" r:id="rId17"/>
    <p:sldId id="873" r:id="rId18"/>
    <p:sldId id="874" r:id="rId19"/>
    <p:sldId id="875" r:id="rId20"/>
    <p:sldId id="876" r:id="rId21"/>
    <p:sldId id="877" r:id="rId22"/>
    <p:sldId id="878" r:id="rId23"/>
    <p:sldId id="879" r:id="rId24"/>
    <p:sldId id="880" r:id="rId25"/>
    <p:sldId id="881" r:id="rId26"/>
    <p:sldId id="882" r:id="rId27"/>
    <p:sldId id="883" r:id="rId28"/>
    <p:sldId id="884" r:id="rId29"/>
    <p:sldId id="885" r:id="rId30"/>
    <p:sldId id="886" r:id="rId31"/>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18"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41"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62"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484"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01" algn="l" defTabSz="914241" rtl="0" eaLnBrk="1" latinLnBrk="0" hangingPunct="1">
      <a:defRPr kern="1200">
        <a:solidFill>
          <a:schemeClr val="tx1"/>
        </a:solidFill>
        <a:latin typeface="Calibri" pitchFamily="34" charset="0"/>
        <a:ea typeface="MS PGothic" pitchFamily="34" charset="-128"/>
        <a:cs typeface="+mn-cs"/>
      </a:defRPr>
    </a:lvl6pPr>
    <a:lvl7pPr marL="2742719" algn="l" defTabSz="914241" rtl="0" eaLnBrk="1" latinLnBrk="0" hangingPunct="1">
      <a:defRPr kern="1200">
        <a:solidFill>
          <a:schemeClr val="tx1"/>
        </a:solidFill>
        <a:latin typeface="Calibri" pitchFamily="34" charset="0"/>
        <a:ea typeface="MS PGothic" pitchFamily="34" charset="-128"/>
        <a:cs typeface="+mn-cs"/>
      </a:defRPr>
    </a:lvl7pPr>
    <a:lvl8pPr marL="3199840" algn="l" defTabSz="914241" rtl="0" eaLnBrk="1" latinLnBrk="0" hangingPunct="1">
      <a:defRPr kern="1200">
        <a:solidFill>
          <a:schemeClr val="tx1"/>
        </a:solidFill>
        <a:latin typeface="Calibri" pitchFamily="34" charset="0"/>
        <a:ea typeface="MS PGothic" pitchFamily="34" charset="-128"/>
        <a:cs typeface="+mn-cs"/>
      </a:defRPr>
    </a:lvl8pPr>
    <a:lvl9pPr marL="3656960" algn="l" defTabSz="914241"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varScale="1">
        <p:scale>
          <a:sx n="118" d="100"/>
          <a:sy n="118" d="100"/>
        </p:scale>
        <p:origin x="-208"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12/16/20</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12/16/20</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1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41"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62"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48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601" algn="l" defTabSz="914241" rtl="0" eaLnBrk="1" latinLnBrk="0" hangingPunct="1">
      <a:defRPr sz="1200" kern="1200">
        <a:solidFill>
          <a:schemeClr val="tx1"/>
        </a:solidFill>
        <a:latin typeface="+mn-lt"/>
        <a:ea typeface="+mn-ea"/>
        <a:cs typeface="+mn-cs"/>
      </a:defRPr>
    </a:lvl6pPr>
    <a:lvl7pPr marL="2742719"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60" algn="l" defTabSz="91424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9"/>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18" indent="0" algn="ctr">
              <a:buNone/>
              <a:defRPr>
                <a:solidFill>
                  <a:schemeClr val="tx1">
                    <a:tint val="75000"/>
                  </a:schemeClr>
                </a:solidFill>
              </a:defRPr>
            </a:lvl2pPr>
            <a:lvl3pPr marL="914241" indent="0" algn="ctr">
              <a:buNone/>
              <a:defRPr>
                <a:solidFill>
                  <a:schemeClr val="tx1">
                    <a:tint val="75000"/>
                  </a:schemeClr>
                </a:solidFill>
              </a:defRPr>
            </a:lvl3pPr>
            <a:lvl4pPr marL="1371362" indent="0" algn="ctr">
              <a:buNone/>
              <a:defRPr>
                <a:solidFill>
                  <a:schemeClr val="tx1">
                    <a:tint val="75000"/>
                  </a:schemeClr>
                </a:solidFill>
              </a:defRPr>
            </a:lvl4pPr>
            <a:lvl5pPr marL="1828484" indent="0" algn="ctr">
              <a:buNone/>
              <a:defRPr>
                <a:solidFill>
                  <a:schemeClr val="tx1">
                    <a:tint val="75000"/>
                  </a:schemeClr>
                </a:solidFill>
              </a:defRPr>
            </a:lvl5pPr>
            <a:lvl6pPr marL="2285601"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8"/>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18" indent="0">
              <a:buNone/>
              <a:defRPr sz="1800">
                <a:solidFill>
                  <a:schemeClr val="tx1">
                    <a:tint val="75000"/>
                  </a:schemeClr>
                </a:solidFill>
              </a:defRPr>
            </a:lvl2pPr>
            <a:lvl3pPr marL="914241" indent="0">
              <a:buNone/>
              <a:defRPr sz="1600">
                <a:solidFill>
                  <a:schemeClr val="tx1">
                    <a:tint val="75000"/>
                  </a:schemeClr>
                </a:solidFill>
              </a:defRPr>
            </a:lvl3pPr>
            <a:lvl4pPr marL="1371362" indent="0">
              <a:buNone/>
              <a:defRPr sz="1400">
                <a:solidFill>
                  <a:schemeClr val="tx1">
                    <a:tint val="75000"/>
                  </a:schemeClr>
                </a:solidFill>
              </a:defRPr>
            </a:lvl4pPr>
            <a:lvl5pPr marL="1828484" indent="0">
              <a:buNone/>
              <a:defRPr sz="1400">
                <a:solidFill>
                  <a:schemeClr val="tx1">
                    <a:tint val="75000"/>
                  </a:schemeClr>
                </a:solidFill>
              </a:defRPr>
            </a:lvl5pPr>
            <a:lvl6pPr marL="2285601" indent="0">
              <a:buNone/>
              <a:defRPr sz="1400">
                <a:solidFill>
                  <a:schemeClr val="tx1">
                    <a:tint val="75000"/>
                  </a:schemeClr>
                </a:solidFill>
              </a:defRPr>
            </a:lvl6pPr>
            <a:lvl7pPr marL="2742719" indent="0">
              <a:buNone/>
              <a:defRPr sz="1400">
                <a:solidFill>
                  <a:schemeClr val="tx1">
                    <a:tint val="75000"/>
                  </a:schemeClr>
                </a:solidFill>
              </a:defRPr>
            </a:lvl7pPr>
            <a:lvl8pPr marL="3199840" indent="0">
              <a:buNone/>
              <a:defRPr sz="1400">
                <a:solidFill>
                  <a:schemeClr val="tx1">
                    <a:tint val="75000"/>
                  </a:schemeClr>
                </a:solidFill>
              </a:defRPr>
            </a:lvl8pPr>
            <a:lvl9pPr marL="365696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1"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151335"/>
            <a:ext cx="4041775" cy="479822"/>
          </a:xfrm>
        </p:spPr>
        <p:txBody>
          <a:bodyPr anchor="b"/>
          <a:lstStyle>
            <a:lvl1pPr marL="0" indent="0">
              <a:buNone/>
              <a:defRPr sz="2400" b="1"/>
            </a:lvl1pPr>
            <a:lvl2pPr marL="457118" indent="0">
              <a:buNone/>
              <a:defRPr sz="2000" b="1"/>
            </a:lvl2pPr>
            <a:lvl3pPr marL="914241"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37"/>
            <a:ext cx="3008313" cy="3518297"/>
          </a:xfrm>
        </p:spPr>
        <p:txBody>
          <a:bodyPr/>
          <a:lstStyle>
            <a:lvl1pPr marL="0" indent="0">
              <a:buNone/>
              <a:defRPr sz="1400"/>
            </a:lvl1pPr>
            <a:lvl2pPr marL="457118" indent="0">
              <a:buNone/>
              <a:defRPr sz="1200"/>
            </a:lvl2pPr>
            <a:lvl3pPr marL="914241"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18" indent="0">
              <a:buNone/>
              <a:defRPr sz="2800"/>
            </a:lvl2pPr>
            <a:lvl3pPr marL="914241"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a:p>
        </p:txBody>
      </p:sp>
      <p:sp>
        <p:nvSpPr>
          <p:cNvPr id="4" name="Text Placeholder 3"/>
          <p:cNvSpPr>
            <a:spLocks noGrp="1"/>
          </p:cNvSpPr>
          <p:nvPr>
            <p:ph type="body" sz="half" idx="2"/>
          </p:nvPr>
        </p:nvSpPr>
        <p:spPr>
          <a:xfrm>
            <a:off x="1828800" y="4229111"/>
            <a:ext cx="5486400" cy="603647"/>
          </a:xfrm>
        </p:spPr>
        <p:txBody>
          <a:bodyPr/>
          <a:lstStyle>
            <a:lvl1pPr marL="0" indent="0">
              <a:buNone/>
              <a:defRPr sz="1400"/>
            </a:lvl1pPr>
            <a:lvl2pPr marL="457118" indent="0">
              <a:buNone/>
              <a:defRPr sz="1200"/>
            </a:lvl2pPr>
            <a:lvl3pPr marL="914241"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12/17/2020</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4"/>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5" tIns="45713" rIns="91425" bIns="45713"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12/17/2020</a:t>
            </a:r>
            <a:endParaRPr lang="en-US" altLang="en-US" dirty="0"/>
          </a:p>
        </p:txBody>
      </p:sp>
      <p:sp>
        <p:nvSpPr>
          <p:cNvPr id="5" name="Footer Placeholder 4"/>
          <p:cNvSpPr>
            <a:spLocks noGrp="1"/>
          </p:cNvSpPr>
          <p:nvPr>
            <p:ph type="ftr" sz="quarter" idx="3"/>
          </p:nvPr>
        </p:nvSpPr>
        <p:spPr>
          <a:xfrm>
            <a:off x="3171031" y="4914909"/>
            <a:ext cx="2895600" cy="207169"/>
          </a:xfrm>
          <a:prstGeom prst="rect">
            <a:avLst/>
          </a:prstGeom>
        </p:spPr>
        <p:txBody>
          <a:bodyPr vert="horz" lIns="91425" tIns="45713" rIns="91425" bIns="45713"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5" tIns="45713" rIns="91425" bIns="45713"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18" algn="ctr" rtl="0" fontAlgn="base">
        <a:spcBef>
          <a:spcPct val="0"/>
        </a:spcBef>
        <a:spcAft>
          <a:spcPct val="0"/>
        </a:spcAft>
        <a:defRPr sz="4400">
          <a:solidFill>
            <a:schemeClr val="tx1"/>
          </a:solidFill>
          <a:latin typeface="Calibri" charset="0"/>
          <a:ea typeface="ＭＳ Ｐゴシック" charset="0"/>
        </a:defRPr>
      </a:lvl6pPr>
      <a:lvl7pPr marL="914241" algn="ctr" rtl="0" fontAlgn="base">
        <a:spcBef>
          <a:spcPct val="0"/>
        </a:spcBef>
        <a:spcAft>
          <a:spcPct val="0"/>
        </a:spcAft>
        <a:defRPr sz="4400">
          <a:solidFill>
            <a:schemeClr val="tx1"/>
          </a:solidFill>
          <a:latin typeface="Calibri" charset="0"/>
          <a:ea typeface="ＭＳ Ｐゴシック" charset="0"/>
        </a:defRPr>
      </a:lvl7pPr>
      <a:lvl8pPr marL="1371362" algn="ctr" rtl="0" fontAlgn="base">
        <a:spcBef>
          <a:spcPct val="0"/>
        </a:spcBef>
        <a:spcAft>
          <a:spcPct val="0"/>
        </a:spcAft>
        <a:defRPr sz="4400">
          <a:solidFill>
            <a:schemeClr val="tx1"/>
          </a:solidFill>
          <a:latin typeface="Calibri" charset="0"/>
          <a:ea typeface="ＭＳ Ｐゴシック" charset="0"/>
        </a:defRPr>
      </a:lvl8pPr>
      <a:lvl9pPr marL="1828484" algn="ctr" rtl="0" fontAlgn="base">
        <a:spcBef>
          <a:spcPct val="0"/>
        </a:spcBef>
        <a:spcAft>
          <a:spcPct val="0"/>
        </a:spcAft>
        <a:defRPr sz="4400">
          <a:solidFill>
            <a:schemeClr val="tx1"/>
          </a:solidFill>
          <a:latin typeface="Calibri" charset="0"/>
          <a:ea typeface="ＭＳ Ｐゴシック" charset="0"/>
        </a:defRPr>
      </a:lvl9pPr>
    </p:titleStyle>
    <p:bodyStyle>
      <a:lvl1pPr marL="342839" indent="-342839"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23" indent="-285701"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01" indent="-22856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920" indent="-22856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042" indent="-22856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159"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18"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4" algn="l" defTabSz="914241" rtl="0" eaLnBrk="1" latinLnBrk="0" hangingPunct="1">
        <a:defRPr sz="1800" kern="1200">
          <a:solidFill>
            <a:schemeClr val="tx1"/>
          </a:solidFill>
          <a:latin typeface="+mn-lt"/>
          <a:ea typeface="+mn-ea"/>
          <a:cs typeface="+mn-cs"/>
        </a:defRPr>
      </a:lvl5pPr>
      <a:lvl6pPr marL="2285601" algn="l" defTabSz="914241" rtl="0" eaLnBrk="1" latinLnBrk="0" hangingPunct="1">
        <a:defRPr sz="1800" kern="1200">
          <a:solidFill>
            <a:schemeClr val="tx1"/>
          </a:solidFill>
          <a:latin typeface="+mn-lt"/>
          <a:ea typeface="+mn-ea"/>
          <a:cs typeface="+mn-cs"/>
        </a:defRPr>
      </a:lvl6pPr>
      <a:lvl7pPr marL="2742719" algn="l" defTabSz="914241" rtl="0" eaLnBrk="1" latinLnBrk="0" hangingPunct="1">
        <a:defRPr sz="1800" kern="1200">
          <a:solidFill>
            <a:schemeClr val="tx1"/>
          </a:solidFill>
          <a:latin typeface="+mn-lt"/>
          <a:ea typeface="+mn-ea"/>
          <a:cs typeface="+mn-cs"/>
        </a:defRPr>
      </a:lvl7pPr>
      <a:lvl8pPr marL="3199840" algn="l" defTabSz="914241" rtl="0" eaLnBrk="1" latinLnBrk="0" hangingPunct="1">
        <a:defRPr sz="1800" kern="1200">
          <a:solidFill>
            <a:schemeClr val="tx1"/>
          </a:solidFill>
          <a:latin typeface="+mn-lt"/>
          <a:ea typeface="+mn-ea"/>
          <a:cs typeface="+mn-cs"/>
        </a:defRPr>
      </a:lvl8pPr>
      <a:lvl9pPr marL="3656960" algn="l" defTabSz="9142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9"/>
            <a:ext cx="8686800" cy="704842"/>
          </a:xfrm>
        </p:spPr>
        <p:txBody>
          <a:bodyPr/>
          <a:lstStyle/>
          <a:p>
            <a:r>
              <a:rPr lang="en-US" sz="4000" b="0" dirty="0" smtClean="0"/>
              <a:t>sPHENIX PMG Meeting</a:t>
            </a:r>
            <a:endParaRPr lang="en-US" sz="4000" b="0" dirty="0"/>
          </a:p>
        </p:txBody>
      </p:sp>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a:t>
            </a:fld>
            <a:endParaRPr lang="en-US" altLang="en-US" dirty="0"/>
          </a:p>
        </p:txBody>
      </p:sp>
      <p:pic>
        <p:nvPicPr>
          <p:cNvPr id="7" name="Picture 6" descr="Cradle-Base_Complete_121620.jpeg"/>
          <p:cNvPicPr>
            <a:picLocks noChangeAspect="1"/>
          </p:cNvPicPr>
          <p:nvPr/>
        </p:nvPicPr>
        <p:blipFill rotWithShape="1">
          <a:blip r:embed="rId2" cstate="print">
            <a:extLst>
              <a:ext uri="{28A0092B-C50C-407E-A947-70E740481C1C}">
                <a14:useLocalDpi xmlns:a14="http://schemas.microsoft.com/office/drawing/2010/main" val="0"/>
              </a:ext>
            </a:extLst>
          </a:blip>
          <a:srcRect t="8203" b="29601"/>
          <a:stretch/>
        </p:blipFill>
        <p:spPr>
          <a:xfrm>
            <a:off x="2286000" y="1327821"/>
            <a:ext cx="4724400" cy="3815680"/>
          </a:xfrm>
          <a:prstGeom prst="rect">
            <a:avLst/>
          </a:prstGeom>
        </p:spPr>
      </p:pic>
      <p:sp>
        <p:nvSpPr>
          <p:cNvPr id="8" name="TextBox 7"/>
          <p:cNvSpPr txBox="1"/>
          <p:nvPr/>
        </p:nvSpPr>
        <p:spPr>
          <a:xfrm>
            <a:off x="2362200" y="1352550"/>
            <a:ext cx="4649380" cy="369332"/>
          </a:xfrm>
          <a:prstGeom prst="rect">
            <a:avLst/>
          </a:prstGeom>
          <a:noFill/>
        </p:spPr>
        <p:txBody>
          <a:bodyPr wrap="none" rtlCol="0">
            <a:spAutoFit/>
          </a:bodyPr>
          <a:lstStyle/>
          <a:p>
            <a:r>
              <a:rPr lang="en-US" dirty="0" smtClean="0">
                <a:solidFill>
                  <a:srgbClr val="FFFFFF"/>
                </a:solidFill>
              </a:rPr>
              <a:t>Assembled Carriage/Cradle @ Strecks 12/16/20</a:t>
            </a:r>
            <a:endParaRPr lang="en-US" dirty="0">
              <a:solidFill>
                <a:srgbClr val="FFFFFF"/>
              </a:solidFill>
            </a:endParaRPr>
          </a:p>
        </p:txBody>
      </p:sp>
    </p:spTree>
    <p:extLst>
      <p:ext uri="{BB962C8B-B14F-4D97-AF65-F5344CB8AC3E}">
        <p14:creationId xmlns:p14="http://schemas.microsoft.com/office/powerpoint/2010/main" val="25812988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a16="http://schemas.microsoft.com/office/drawing/2014/main" xmlns="" id="{3F5D4301-D3F7-4152-A349-91E55DAEF760}"/>
              </a:ext>
            </a:extLst>
          </p:cNvPr>
          <p:cNvSpPr txBox="1"/>
          <p:nvPr/>
        </p:nvSpPr>
        <p:spPr>
          <a:xfrm>
            <a:off x="511341" y="3658438"/>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a16="http://schemas.microsoft.com/office/drawing/2014/main" xmlns="" id="{C50F335E-82B0-441A-8DED-50C1D0D22B78}"/>
              </a:ext>
            </a:extLst>
          </p:cNvPr>
          <p:cNvSpPr/>
          <p:nvPr/>
        </p:nvSpPr>
        <p:spPr>
          <a:xfrm>
            <a:off x="511342" y="3826242"/>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xmlns="" id="{3AAAA70B-D131-43A7-90FA-0B360C8DD32D}"/>
              </a:ext>
            </a:extLst>
          </p:cNvPr>
          <p:cNvSpPr/>
          <p:nvPr/>
        </p:nvSpPr>
        <p:spPr>
          <a:xfrm>
            <a:off x="511342" y="3936615"/>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xmlns="" id="{298FED93-97FA-4BCA-AAC6-BFAFA8C7CFD7}"/>
              </a:ext>
            </a:extLst>
          </p:cNvPr>
          <p:cNvSpPr/>
          <p:nvPr/>
        </p:nvSpPr>
        <p:spPr>
          <a:xfrm>
            <a:off x="511340" y="405686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a16="http://schemas.microsoft.com/office/drawing/2014/main" xmlns="" id="{CB00AF92-DBFE-4EDC-BB53-94F83627E7B7}"/>
              </a:ext>
            </a:extLst>
          </p:cNvPr>
          <p:cNvGraphicFramePr>
            <a:graphicFrameLocks noGrp="1"/>
          </p:cNvGraphicFramePr>
          <p:nvPr>
            <p:extLst>
              <p:ext uri="{D42A27DB-BD31-4B8C-83A1-F6EECF244321}">
                <p14:modId xmlns:p14="http://schemas.microsoft.com/office/powerpoint/2010/main" val="1630655688"/>
              </p:ext>
            </p:extLst>
          </p:nvPr>
        </p:nvGraphicFramePr>
        <p:xfrm>
          <a:off x="511341" y="3122455"/>
          <a:ext cx="2431884" cy="354330"/>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xmlns="" val="256262324"/>
                    </a:ext>
                  </a:extLst>
                </a:gridCol>
                <a:gridCol w="1215942">
                  <a:extLst>
                    <a:ext uri="{9D8B030D-6E8A-4147-A177-3AD203B41FA5}">
                      <a16:colId xmlns:a16="http://schemas.microsoft.com/office/drawing/2014/main" xmlns="" val="2362584969"/>
                    </a:ext>
                  </a:extLst>
                </a:gridCol>
              </a:tblGrid>
              <a:tr h="177165">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1887522"/>
                  </a:ext>
                </a:extLst>
              </a:tr>
              <a:tr h="177165">
                <a:tc>
                  <a:txBody>
                    <a:bodyPr/>
                    <a:lstStyle/>
                    <a:p>
                      <a:pPr algn="ctr"/>
                      <a:r>
                        <a:rPr lang="en-US" sz="800" b="0" dirty="0">
                          <a:solidFill>
                            <a:schemeClr val="tx1"/>
                          </a:solidFill>
                        </a:rPr>
                        <a:t>0.94</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1.01</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021835"/>
                  </a:ext>
                </a:extLst>
              </a:tr>
            </a:tbl>
          </a:graphicData>
        </a:graphic>
      </p:graphicFrame>
      <p:graphicFrame>
        <p:nvGraphicFramePr>
          <p:cNvPr id="14" name="Table 13">
            <a:extLst>
              <a:ext uri="{FF2B5EF4-FFF2-40B4-BE49-F238E27FC236}">
                <a16:creationId xmlns:a16="http://schemas.microsoft.com/office/drawing/2014/main" xmlns="" id="{5A082FD5-392D-44AC-ACA7-9ADD8EF7EFE5}"/>
              </a:ext>
            </a:extLst>
          </p:cNvPr>
          <p:cNvGraphicFramePr>
            <a:graphicFrameLocks noGrp="1"/>
          </p:cNvGraphicFramePr>
          <p:nvPr>
            <p:extLst>
              <p:ext uri="{D42A27DB-BD31-4B8C-83A1-F6EECF244321}">
                <p14:modId xmlns:p14="http://schemas.microsoft.com/office/powerpoint/2010/main" val="1805131279"/>
              </p:ext>
            </p:extLst>
          </p:nvPr>
        </p:nvGraphicFramePr>
        <p:xfrm>
          <a:off x="5048294" y="3122455"/>
          <a:ext cx="2748171" cy="709809"/>
        </p:xfrm>
        <a:graphic>
          <a:graphicData uri="http://schemas.openxmlformats.org/drawingml/2006/table">
            <a:tbl>
              <a:tblPr firstRow="1" bandRow="1">
                <a:tableStyleId>{5C22544A-7EE6-4342-B048-85BDC9FD1C3A}</a:tableStyleId>
              </a:tblPr>
              <a:tblGrid>
                <a:gridCol w="1952205">
                  <a:extLst>
                    <a:ext uri="{9D8B030D-6E8A-4147-A177-3AD203B41FA5}">
                      <a16:colId xmlns:a16="http://schemas.microsoft.com/office/drawing/2014/main" xmlns="" val="2785976325"/>
                    </a:ext>
                  </a:extLst>
                </a:gridCol>
                <a:gridCol w="795966">
                  <a:extLst>
                    <a:ext uri="{9D8B030D-6E8A-4147-A177-3AD203B41FA5}">
                      <a16:colId xmlns:a16="http://schemas.microsoft.com/office/drawing/2014/main" xmlns="" val="1842318650"/>
                    </a:ext>
                  </a:extLst>
                </a:gridCol>
              </a:tblGrid>
              <a:tr h="236603">
                <a:tc>
                  <a:txBody>
                    <a:bodyPr/>
                    <a:lstStyle/>
                    <a:p>
                      <a:r>
                        <a:rPr lang="en-US" sz="8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0" dirty="0">
                          <a:solidFill>
                            <a:schemeClr val="tx1"/>
                          </a:solidFill>
                        </a:rPr>
                        <a:t>$14,915,485</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766966"/>
                  </a:ext>
                </a:extLst>
              </a:tr>
              <a:tr h="236603">
                <a:tc>
                  <a:txBody>
                    <a:bodyPr/>
                    <a:lstStyle/>
                    <a:p>
                      <a:r>
                        <a:rPr lang="en-US" sz="8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0" dirty="0">
                          <a:solidFill>
                            <a:schemeClr val="tx1"/>
                          </a:solidFill>
                        </a:rPr>
                        <a:t>$14,019,300</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7875247"/>
                  </a:ext>
                </a:extLst>
              </a:tr>
              <a:tr h="236603">
                <a:tc>
                  <a:txBody>
                    <a:bodyPr/>
                    <a:lstStyle/>
                    <a:p>
                      <a:r>
                        <a:rPr lang="en-US" sz="8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0" dirty="0">
                          <a:solidFill>
                            <a:schemeClr val="tx1"/>
                          </a:solidFill>
                        </a:rPr>
                        <a:t>$13,885,041</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7030756"/>
                  </a:ext>
                </a:extLst>
              </a:tr>
            </a:tbl>
          </a:graphicData>
        </a:graphic>
      </p:graphicFrame>
      <p:sp>
        <p:nvSpPr>
          <p:cNvPr id="15" name="Oval 14">
            <a:extLst>
              <a:ext uri="{FF2B5EF4-FFF2-40B4-BE49-F238E27FC236}">
                <a16:creationId xmlns:a16="http://schemas.microsoft.com/office/drawing/2014/main" xmlns="" id="{8328C4F8-4735-4AFC-917F-B459ECF0EBDA}"/>
              </a:ext>
            </a:extLst>
          </p:cNvPr>
          <p:cNvSpPr/>
          <p:nvPr/>
        </p:nvSpPr>
        <p:spPr>
          <a:xfrm>
            <a:off x="1347536" y="3344328"/>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a16="http://schemas.microsoft.com/office/drawing/2014/main" xmlns="" id="{6AA8877B-2DFB-48DC-BB5D-6196FC1BF6BC}"/>
              </a:ext>
            </a:extLst>
          </p:cNvPr>
          <p:cNvSpPr/>
          <p:nvPr/>
        </p:nvSpPr>
        <p:spPr>
          <a:xfrm>
            <a:off x="2568742" y="3344328"/>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a16="http://schemas.microsoft.com/office/drawing/2014/main" xmlns="" id="{9B0114B7-40C8-4089-A9B9-CD2D41043857}"/>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10</a:t>
            </a:fld>
            <a:endParaRPr lang="en-US" altLang="en-US" dirty="0"/>
          </a:p>
        </p:txBody>
      </p:sp>
      <p:sp>
        <p:nvSpPr>
          <p:cNvPr id="18" name="Footer Placeholder 2">
            <a:extLst>
              <a:ext uri="{FF2B5EF4-FFF2-40B4-BE49-F238E27FC236}">
                <a16:creationId xmlns:a16="http://schemas.microsoft.com/office/drawing/2014/main" xmlns="" id="{E0F9F878-5B26-4649-8D53-8DAA42BD0163}"/>
              </a:ext>
            </a:extLst>
          </p:cNvPr>
          <p:cNvSpPr>
            <a:spLocks noGrp="1"/>
          </p:cNvSpPr>
          <p:nvPr>
            <p:ph type="ftr" sz="quarter" idx="11"/>
          </p:nvPr>
        </p:nvSpPr>
        <p:spPr>
          <a:xfrm>
            <a:off x="1059680" y="4963113"/>
            <a:ext cx="7899495" cy="155377"/>
          </a:xfrm>
        </p:spPr>
        <p:txBody>
          <a:bodyPr/>
          <a:lstStyle/>
          <a:p>
            <a:pPr>
              <a:defRPr/>
            </a:pPr>
            <a:r>
              <a:rPr lang="en-US" smtClean="0"/>
              <a:t>PMG</a:t>
            </a:r>
            <a:endParaRPr lang="en-US" dirty="0"/>
          </a:p>
        </p:txBody>
      </p:sp>
      <p:pic>
        <p:nvPicPr>
          <p:cNvPr id="5" name="Picture 4" descr="Chart, line chart&#10;&#10;Description automatically generated">
            <a:extLst>
              <a:ext uri="{FF2B5EF4-FFF2-40B4-BE49-F238E27FC236}">
                <a16:creationId xmlns:a16="http://schemas.microsoft.com/office/drawing/2014/main" xmlns="" id="{BBC1C719-6A45-4162-9A3A-3DA26929C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770553"/>
            <a:ext cx="9144000" cy="2268000"/>
          </a:xfrm>
          <a:prstGeom prst="rect">
            <a:avLst/>
          </a:prstGeom>
        </p:spPr>
      </p:pic>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81875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xmlns="" id="{FE262B25-F7B1-41C8-9E3F-3332862E3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 y="596805"/>
            <a:ext cx="8978007" cy="3916202"/>
          </a:xfrm>
          <a:prstGeom prst="rect">
            <a:avLst/>
          </a:prstGeom>
        </p:spPr>
      </p:pic>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Cost Performance Report (CPR) – sPHENIX MIE</a:t>
            </a:r>
          </a:p>
        </p:txBody>
      </p:sp>
      <p:sp>
        <p:nvSpPr>
          <p:cNvPr id="10" name="Oval 9">
            <a:extLst>
              <a:ext uri="{FF2B5EF4-FFF2-40B4-BE49-F238E27FC236}">
                <a16:creationId xmlns:a16="http://schemas.microsoft.com/office/drawing/2014/main" xmlns="" id="{A603BB0E-C5D4-4D9D-9A0B-9C6ED4302350}"/>
              </a:ext>
            </a:extLst>
          </p:cNvPr>
          <p:cNvSpPr/>
          <p:nvPr/>
        </p:nvSpPr>
        <p:spPr>
          <a:xfrm>
            <a:off x="7039781" y="4126096"/>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xmlns="" id="{F16B8F53-657B-4EA6-8B18-9A57FCEF642B}"/>
              </a:ext>
            </a:extLst>
          </p:cNvPr>
          <p:cNvSpPr/>
          <p:nvPr/>
        </p:nvSpPr>
        <p:spPr>
          <a:xfrm>
            <a:off x="7039781" y="4244893"/>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xmlns="" id="{6FA953B8-B3C0-4651-A2E3-115D6ABDE3D4}"/>
              </a:ext>
            </a:extLst>
          </p:cNvPr>
          <p:cNvSpPr/>
          <p:nvPr/>
        </p:nvSpPr>
        <p:spPr>
          <a:xfrm>
            <a:off x="7039781" y="4374917"/>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Slide Number Placeholder 15">
            <a:extLst>
              <a:ext uri="{FF2B5EF4-FFF2-40B4-BE49-F238E27FC236}">
                <a16:creationId xmlns:a16="http://schemas.microsoft.com/office/drawing/2014/main" xmlns=""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11</a:t>
            </a:fld>
            <a:endParaRPr lang="en-US" altLang="en-US" dirty="0"/>
          </a:p>
        </p:txBody>
      </p:sp>
      <p:sp>
        <p:nvSpPr>
          <p:cNvPr id="9" name="TextBox 8">
            <a:extLst>
              <a:ext uri="{FF2B5EF4-FFF2-40B4-BE49-F238E27FC236}">
                <a16:creationId xmlns:a16="http://schemas.microsoft.com/office/drawing/2014/main" xmlns="" id="{486B556E-4F11-43E1-9E35-BE09EBA3995D}"/>
              </a:ext>
            </a:extLst>
          </p:cNvPr>
          <p:cNvSpPr txBox="1"/>
          <p:nvPr/>
        </p:nvSpPr>
        <p:spPr>
          <a:xfrm>
            <a:off x="6918376" y="3820073"/>
            <a:ext cx="1886595" cy="1338828"/>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a:p>
            <a:r>
              <a:rPr lang="en-US" sz="750" dirty="0"/>
              <a:t>*Highlights in table above takes variance $ into consideration, not just Indices</a:t>
            </a:r>
          </a:p>
        </p:txBody>
      </p:sp>
      <p:sp>
        <p:nvSpPr>
          <p:cNvPr id="13" name="Footer Placeholder 2">
            <a:extLst>
              <a:ext uri="{FF2B5EF4-FFF2-40B4-BE49-F238E27FC236}">
                <a16:creationId xmlns:a16="http://schemas.microsoft.com/office/drawing/2014/main" xmlns="" id="{BC9F6491-7C19-44C3-B9D8-0064F367ABC1}"/>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91891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a16="http://schemas.microsoft.com/office/drawing/2014/main" xmlns="" id="{3F5D4301-D3F7-4152-A349-91E55DAEF760}"/>
              </a:ext>
            </a:extLst>
          </p:cNvPr>
          <p:cNvSpPr txBox="1"/>
          <p:nvPr/>
        </p:nvSpPr>
        <p:spPr>
          <a:xfrm>
            <a:off x="511341" y="3658438"/>
            <a:ext cx="2431884" cy="946413"/>
          </a:xfrm>
          <a:prstGeom prst="rect">
            <a:avLst/>
          </a:prstGeom>
          <a:noFill/>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pPr marL="214313" indent="-214313">
              <a:buFont typeface="Arial" panose="020B0604020202020204" pitchFamily="34" charset="0"/>
              <a:buChar char="•"/>
            </a:pPr>
            <a:endParaRPr lang="en-US" sz="1350" dirty="0"/>
          </a:p>
        </p:txBody>
      </p:sp>
      <p:sp>
        <p:nvSpPr>
          <p:cNvPr id="9" name="Oval 8">
            <a:extLst>
              <a:ext uri="{FF2B5EF4-FFF2-40B4-BE49-F238E27FC236}">
                <a16:creationId xmlns:a16="http://schemas.microsoft.com/office/drawing/2014/main" xmlns="" id="{C50F335E-82B0-441A-8DED-50C1D0D22B78}"/>
              </a:ext>
            </a:extLst>
          </p:cNvPr>
          <p:cNvSpPr/>
          <p:nvPr/>
        </p:nvSpPr>
        <p:spPr>
          <a:xfrm>
            <a:off x="511342" y="3826242"/>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xmlns="" id="{3AAAA70B-D131-43A7-90FA-0B360C8DD32D}"/>
              </a:ext>
            </a:extLst>
          </p:cNvPr>
          <p:cNvSpPr/>
          <p:nvPr/>
        </p:nvSpPr>
        <p:spPr>
          <a:xfrm>
            <a:off x="511342" y="3936615"/>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xmlns="" id="{298FED93-97FA-4BCA-AAC6-BFAFA8C7CFD7}"/>
              </a:ext>
            </a:extLst>
          </p:cNvPr>
          <p:cNvSpPr/>
          <p:nvPr/>
        </p:nvSpPr>
        <p:spPr>
          <a:xfrm>
            <a:off x="511340" y="405686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10" name="Table 9">
            <a:extLst>
              <a:ext uri="{FF2B5EF4-FFF2-40B4-BE49-F238E27FC236}">
                <a16:creationId xmlns:a16="http://schemas.microsoft.com/office/drawing/2014/main" xmlns="" id="{CB00AF92-DBFE-4EDC-BB53-94F83627E7B7}"/>
              </a:ext>
            </a:extLst>
          </p:cNvPr>
          <p:cNvGraphicFramePr>
            <a:graphicFrameLocks noGrp="1"/>
          </p:cNvGraphicFramePr>
          <p:nvPr>
            <p:extLst>
              <p:ext uri="{D42A27DB-BD31-4B8C-83A1-F6EECF244321}">
                <p14:modId xmlns:p14="http://schemas.microsoft.com/office/powerpoint/2010/main" val="2872859678"/>
              </p:ext>
            </p:extLst>
          </p:nvPr>
        </p:nvGraphicFramePr>
        <p:xfrm>
          <a:off x="511341" y="3122455"/>
          <a:ext cx="2431884" cy="354330"/>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xmlns="" val="256262324"/>
                    </a:ext>
                  </a:extLst>
                </a:gridCol>
                <a:gridCol w="1215942">
                  <a:extLst>
                    <a:ext uri="{9D8B030D-6E8A-4147-A177-3AD203B41FA5}">
                      <a16:colId xmlns:a16="http://schemas.microsoft.com/office/drawing/2014/main" xmlns="" val="2362584969"/>
                    </a:ext>
                  </a:extLst>
                </a:gridCol>
              </a:tblGrid>
              <a:tr h="177165">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1887522"/>
                  </a:ext>
                </a:extLst>
              </a:tr>
              <a:tr h="177165">
                <a:tc>
                  <a:txBody>
                    <a:bodyPr/>
                    <a:lstStyle/>
                    <a:p>
                      <a:pPr algn="ctr"/>
                      <a:r>
                        <a:rPr lang="en-US" sz="800" b="0" dirty="0">
                          <a:solidFill>
                            <a:schemeClr val="tx1"/>
                          </a:solidFill>
                        </a:rPr>
                        <a:t>0.89</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1.08</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021835"/>
                  </a:ext>
                </a:extLst>
              </a:tr>
            </a:tbl>
          </a:graphicData>
        </a:graphic>
      </p:graphicFrame>
      <p:graphicFrame>
        <p:nvGraphicFramePr>
          <p:cNvPr id="14" name="Table 13">
            <a:extLst>
              <a:ext uri="{FF2B5EF4-FFF2-40B4-BE49-F238E27FC236}">
                <a16:creationId xmlns:a16="http://schemas.microsoft.com/office/drawing/2014/main" xmlns="" id="{5A082FD5-392D-44AC-ACA7-9ADD8EF7EFE5}"/>
              </a:ext>
            </a:extLst>
          </p:cNvPr>
          <p:cNvGraphicFramePr>
            <a:graphicFrameLocks noGrp="1"/>
          </p:cNvGraphicFramePr>
          <p:nvPr>
            <p:extLst>
              <p:ext uri="{D42A27DB-BD31-4B8C-83A1-F6EECF244321}">
                <p14:modId xmlns:p14="http://schemas.microsoft.com/office/powerpoint/2010/main" val="1054426279"/>
              </p:ext>
            </p:extLst>
          </p:nvPr>
        </p:nvGraphicFramePr>
        <p:xfrm>
          <a:off x="4779170" y="3275522"/>
          <a:ext cx="2431884" cy="625794"/>
        </p:xfrm>
        <a:graphic>
          <a:graphicData uri="http://schemas.openxmlformats.org/drawingml/2006/table">
            <a:tbl>
              <a:tblPr firstRow="1" bandRow="1">
                <a:tableStyleId>{5C22544A-7EE6-4342-B048-85BDC9FD1C3A}</a:tableStyleId>
              </a:tblPr>
              <a:tblGrid>
                <a:gridCol w="1663741">
                  <a:extLst>
                    <a:ext uri="{9D8B030D-6E8A-4147-A177-3AD203B41FA5}">
                      <a16:colId xmlns:a16="http://schemas.microsoft.com/office/drawing/2014/main" xmlns="" val="2785976325"/>
                    </a:ext>
                  </a:extLst>
                </a:gridCol>
                <a:gridCol w="768143">
                  <a:extLst>
                    <a:ext uri="{9D8B030D-6E8A-4147-A177-3AD203B41FA5}">
                      <a16:colId xmlns:a16="http://schemas.microsoft.com/office/drawing/2014/main" xmlns="" val="1842318650"/>
                    </a:ext>
                  </a:extLst>
                </a:gridCol>
              </a:tblGrid>
              <a:tr h="208598">
                <a:tc>
                  <a:txBody>
                    <a:bodyPr/>
                    <a:lstStyle/>
                    <a:p>
                      <a:r>
                        <a:rPr lang="en-US" sz="7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$16,147,984</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766966"/>
                  </a:ext>
                </a:extLst>
              </a:tr>
              <a:tr h="208598">
                <a:tc>
                  <a:txBody>
                    <a:bodyPr/>
                    <a:lstStyle/>
                    <a:p>
                      <a:r>
                        <a:rPr lang="en-US" sz="7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$14,408,982</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7875247"/>
                  </a:ext>
                </a:extLst>
              </a:tr>
              <a:tr h="208598">
                <a:tc>
                  <a:txBody>
                    <a:bodyPr/>
                    <a:lstStyle/>
                    <a:p>
                      <a:r>
                        <a:rPr lang="en-US" sz="7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$13,355,686</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7030756"/>
                  </a:ext>
                </a:extLst>
              </a:tr>
            </a:tbl>
          </a:graphicData>
        </a:graphic>
      </p:graphicFrame>
      <p:sp>
        <p:nvSpPr>
          <p:cNvPr id="15" name="Oval 14">
            <a:extLst>
              <a:ext uri="{FF2B5EF4-FFF2-40B4-BE49-F238E27FC236}">
                <a16:creationId xmlns:a16="http://schemas.microsoft.com/office/drawing/2014/main" xmlns="" id="{8328C4F8-4735-4AFC-917F-B459ECF0EBDA}"/>
              </a:ext>
            </a:extLst>
          </p:cNvPr>
          <p:cNvSpPr/>
          <p:nvPr/>
        </p:nvSpPr>
        <p:spPr>
          <a:xfrm>
            <a:off x="1347536" y="3344328"/>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a16="http://schemas.microsoft.com/office/drawing/2014/main" xmlns="" id="{6AA8877B-2DFB-48DC-BB5D-6196FC1BF6BC}"/>
              </a:ext>
            </a:extLst>
          </p:cNvPr>
          <p:cNvSpPr/>
          <p:nvPr/>
        </p:nvSpPr>
        <p:spPr>
          <a:xfrm>
            <a:off x="2568742" y="3344328"/>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Slide Number Placeholder 19">
            <a:extLst>
              <a:ext uri="{FF2B5EF4-FFF2-40B4-BE49-F238E27FC236}">
                <a16:creationId xmlns:a16="http://schemas.microsoft.com/office/drawing/2014/main" xmlns="" id="{9B0114B7-40C8-4089-A9B9-CD2D41043857}"/>
              </a:ext>
            </a:extLst>
          </p:cNvPr>
          <p:cNvSpPr>
            <a:spLocks noGrp="1"/>
          </p:cNvSpPr>
          <p:nvPr>
            <p:ph type="sldNum" sz="quarter" idx="12"/>
          </p:nvPr>
        </p:nvSpPr>
        <p:spPr>
          <a:xfrm>
            <a:off x="8609806" y="4750516"/>
            <a:ext cx="534194" cy="205383"/>
          </a:xfrm>
        </p:spPr>
        <p:txBody>
          <a:bodyPr/>
          <a:lstStyle/>
          <a:p>
            <a:fld id="{4B932B3A-BA38-40C7-ADEE-2A1902CEB265}" type="slidenum">
              <a:rPr lang="en-US" altLang="en-US" smtClean="0"/>
              <a:pPr/>
              <a:t>12</a:t>
            </a:fld>
            <a:endParaRPr lang="en-US" altLang="en-US" dirty="0"/>
          </a:p>
        </p:txBody>
      </p:sp>
      <p:cxnSp>
        <p:nvCxnSpPr>
          <p:cNvPr id="19" name="Straight Connector 18">
            <a:extLst>
              <a:ext uri="{FF2B5EF4-FFF2-40B4-BE49-F238E27FC236}">
                <a16:creationId xmlns:a16="http://schemas.microsoft.com/office/drawing/2014/main" xmlns="" id="{08B44467-2FFC-4B16-9486-8796274BB846}"/>
              </a:ext>
            </a:extLst>
          </p:cNvPr>
          <p:cNvCxnSpPr/>
          <p:nvPr/>
        </p:nvCxnSpPr>
        <p:spPr>
          <a:xfrm>
            <a:off x="363955" y="490851"/>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5" name="Rectangle 4">
            <a:extLst>
              <a:ext uri="{FF2B5EF4-FFF2-40B4-BE49-F238E27FC236}">
                <a16:creationId xmlns:a16="http://schemas.microsoft.com/office/drawing/2014/main" xmlns="" id="{C536F481-275E-4967-9FB2-785DDC9D9BD5}"/>
              </a:ext>
            </a:extLst>
          </p:cNvPr>
          <p:cNvSpPr/>
          <p:nvPr/>
        </p:nvSpPr>
        <p:spPr>
          <a:xfrm>
            <a:off x="1714501" y="826899"/>
            <a:ext cx="491987" cy="73214"/>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929EDEE2-8E4B-4AA0-B8F6-C673C223797F}"/>
              </a:ext>
            </a:extLst>
          </p:cNvPr>
          <p:cNvPicPr>
            <a:picLocks noChangeAspect="1"/>
          </p:cNvPicPr>
          <p:nvPr/>
        </p:nvPicPr>
        <p:blipFill>
          <a:blip r:embed="rId2"/>
          <a:stretch>
            <a:fillRect/>
          </a:stretch>
        </p:blipFill>
        <p:spPr>
          <a:xfrm>
            <a:off x="6434442" y="819712"/>
            <a:ext cx="454039" cy="73214"/>
          </a:xfrm>
          <a:prstGeom prst="rect">
            <a:avLst/>
          </a:prstGeom>
        </p:spPr>
      </p:pic>
      <p:sp>
        <p:nvSpPr>
          <p:cNvPr id="21" name="Footer Placeholder 2">
            <a:extLst>
              <a:ext uri="{FF2B5EF4-FFF2-40B4-BE49-F238E27FC236}">
                <a16:creationId xmlns:a16="http://schemas.microsoft.com/office/drawing/2014/main" xmlns="" id="{F65CA21E-1AAC-4F53-B810-43BBD7CAD9DB}"/>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sp>
        <p:nvSpPr>
          <p:cNvPr id="3" name="Rectangle 2">
            <a:extLst>
              <a:ext uri="{FF2B5EF4-FFF2-40B4-BE49-F238E27FC236}">
                <a16:creationId xmlns:a16="http://schemas.microsoft.com/office/drawing/2014/main" xmlns="" id="{7E73D606-8311-4657-9102-984A5355E587}"/>
              </a:ext>
            </a:extLst>
          </p:cNvPr>
          <p:cNvSpPr/>
          <p:nvPr/>
        </p:nvSpPr>
        <p:spPr>
          <a:xfrm>
            <a:off x="1706857" y="745833"/>
            <a:ext cx="491987" cy="1176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49C138B-776E-46CC-B984-403850FB55F5}"/>
              </a:ext>
            </a:extLst>
          </p:cNvPr>
          <p:cNvSpPr/>
          <p:nvPr/>
        </p:nvSpPr>
        <p:spPr>
          <a:xfrm>
            <a:off x="6434442" y="798870"/>
            <a:ext cx="454039" cy="940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 scatter chart&#10;&#10;Description automatically generated">
            <a:extLst>
              <a:ext uri="{FF2B5EF4-FFF2-40B4-BE49-F238E27FC236}">
                <a16:creationId xmlns:a16="http://schemas.microsoft.com/office/drawing/2014/main" xmlns="" id="{66553234-27D0-4BCC-91C2-266D3CCA5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708"/>
            <a:ext cx="9144000" cy="2280596"/>
          </a:xfrm>
          <a:prstGeom prst="rect">
            <a:avLst/>
          </a:prstGeom>
        </p:spPr>
      </p:pic>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201298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xmlns="" id="{D93821E9-AC7D-4E71-9425-6F3E3FCAF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7034"/>
            <a:ext cx="9144000" cy="3334175"/>
          </a:xfrm>
          <a:prstGeom prst="rect">
            <a:avLst/>
          </a:prstGeom>
        </p:spPr>
      </p:pic>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413258" y="67202"/>
            <a:ext cx="8229600" cy="409873"/>
          </a:xfrm>
        </p:spPr>
        <p:txBody>
          <a:bodyPr/>
          <a:lstStyle/>
          <a:p>
            <a:r>
              <a:rPr lang="en-US" sz="2100" dirty="0"/>
              <a:t>Cost Performance Report (CPR) – 1008 Infra and Facility Upgrade</a:t>
            </a:r>
          </a:p>
        </p:txBody>
      </p:sp>
      <p:sp>
        <p:nvSpPr>
          <p:cNvPr id="9" name="TextBox 8">
            <a:extLst>
              <a:ext uri="{FF2B5EF4-FFF2-40B4-BE49-F238E27FC236}">
                <a16:creationId xmlns:a16="http://schemas.microsoft.com/office/drawing/2014/main" xmlns="" id="{486B556E-4F11-43E1-9E35-BE09EBA3995D}"/>
              </a:ext>
            </a:extLst>
          </p:cNvPr>
          <p:cNvSpPr txBox="1"/>
          <p:nvPr/>
        </p:nvSpPr>
        <p:spPr>
          <a:xfrm>
            <a:off x="7149420" y="3664181"/>
            <a:ext cx="1886595" cy="1246495"/>
          </a:xfrm>
          <a:prstGeom prst="rect">
            <a:avLst/>
          </a:prstGeom>
          <a:noFill/>
          <a:ln>
            <a:solidFill>
              <a:schemeClr val="tx1"/>
            </a:solidFill>
          </a:ln>
        </p:spPr>
        <p:txBody>
          <a:bodyPr wrap="square" rtlCol="0">
            <a:spAutoFit/>
          </a:bodyPr>
          <a:lstStyle/>
          <a:p>
            <a:r>
              <a:rPr lang="en-US" sz="1050" u="sng" dirty="0"/>
              <a:t>DOE SPI or CPI Value Thresholds</a:t>
            </a:r>
          </a:p>
          <a:p>
            <a:pPr>
              <a:buClr>
                <a:srgbClr val="00B050"/>
              </a:buClr>
              <a:buSzPct val="150000"/>
            </a:pPr>
            <a:r>
              <a:rPr lang="en-US" sz="1050" dirty="0"/>
              <a:t>      0.90 to 1.15</a:t>
            </a:r>
          </a:p>
          <a:p>
            <a:pPr>
              <a:buClr>
                <a:srgbClr val="00B050"/>
              </a:buClr>
              <a:buSzPct val="150000"/>
            </a:pPr>
            <a:r>
              <a:rPr lang="en-US" sz="1050" dirty="0"/>
              <a:t>      0.85 to 0.89 or 1.16 to 1.25</a:t>
            </a:r>
          </a:p>
          <a:p>
            <a:pPr>
              <a:buClr>
                <a:srgbClr val="00B050"/>
              </a:buClr>
              <a:buSzPct val="150000"/>
            </a:pPr>
            <a:r>
              <a:rPr lang="en-US" sz="1050" dirty="0"/>
              <a:t>      &lt;0.85 or &gt;1.25</a:t>
            </a:r>
          </a:p>
          <a:p>
            <a:r>
              <a:rPr lang="en-US" sz="750" dirty="0"/>
              <a:t>*Highlights in table above takes variance $ into consideration, not just Indices</a:t>
            </a:r>
          </a:p>
          <a:p>
            <a:endParaRPr lang="en-US" sz="750" dirty="0"/>
          </a:p>
        </p:txBody>
      </p:sp>
      <p:sp>
        <p:nvSpPr>
          <p:cNvPr id="10" name="Oval 9">
            <a:extLst>
              <a:ext uri="{FF2B5EF4-FFF2-40B4-BE49-F238E27FC236}">
                <a16:creationId xmlns:a16="http://schemas.microsoft.com/office/drawing/2014/main" xmlns="" id="{A603BB0E-C5D4-4D9D-9A0B-9C6ED4302350}"/>
              </a:ext>
            </a:extLst>
          </p:cNvPr>
          <p:cNvSpPr/>
          <p:nvPr/>
        </p:nvSpPr>
        <p:spPr>
          <a:xfrm>
            <a:off x="7200900" y="3969885"/>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p:txBody>
      </p:sp>
      <p:sp>
        <p:nvSpPr>
          <p:cNvPr id="11" name="Oval 10">
            <a:extLst>
              <a:ext uri="{FF2B5EF4-FFF2-40B4-BE49-F238E27FC236}">
                <a16:creationId xmlns:a16="http://schemas.microsoft.com/office/drawing/2014/main" xmlns="" id="{F16B8F53-657B-4EA6-8B18-9A57FCEF642B}"/>
              </a:ext>
            </a:extLst>
          </p:cNvPr>
          <p:cNvSpPr/>
          <p:nvPr/>
        </p:nvSpPr>
        <p:spPr>
          <a:xfrm>
            <a:off x="7200900" y="4086760"/>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xmlns="" id="{6FA953B8-B3C0-4651-A2E3-115D6ABDE3D4}"/>
              </a:ext>
            </a:extLst>
          </p:cNvPr>
          <p:cNvSpPr/>
          <p:nvPr/>
        </p:nvSpPr>
        <p:spPr>
          <a:xfrm>
            <a:off x="7200900" y="4193795"/>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Slide Number Placeholder 15">
            <a:extLst>
              <a:ext uri="{FF2B5EF4-FFF2-40B4-BE49-F238E27FC236}">
                <a16:creationId xmlns:a16="http://schemas.microsoft.com/office/drawing/2014/main" xmlns=""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13</a:t>
            </a:fld>
            <a:endParaRPr lang="en-US" altLang="en-US" dirty="0"/>
          </a:p>
        </p:txBody>
      </p:sp>
      <p:cxnSp>
        <p:nvCxnSpPr>
          <p:cNvPr id="5" name="Straight Connector 4">
            <a:extLst>
              <a:ext uri="{FF2B5EF4-FFF2-40B4-BE49-F238E27FC236}">
                <a16:creationId xmlns:a16="http://schemas.microsoft.com/office/drawing/2014/main" xmlns="" id="{54DEBCEE-64AC-4883-911D-6C8B25D8385E}"/>
              </a:ext>
            </a:extLst>
          </p:cNvPr>
          <p:cNvCxnSpPr/>
          <p:nvPr/>
        </p:nvCxnSpPr>
        <p:spPr>
          <a:xfrm>
            <a:off x="305854" y="477074"/>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xmlns="" id="{F289F0CC-CC89-4D29-89AB-39F3D43038A2}"/>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428565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457200" y="69918"/>
            <a:ext cx="8229600" cy="409873"/>
          </a:xfrm>
        </p:spPr>
        <p:txBody>
          <a:bodyPr/>
          <a:lstStyle/>
          <a:p>
            <a:r>
              <a:rPr lang="en-US" sz="2400" dirty="0"/>
              <a:t>Milestones Status – sPHENIX MIE</a:t>
            </a:r>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14</a:t>
            </a:fld>
            <a:endParaRPr lang="en-US" altLang="en-US" dirty="0"/>
          </a:p>
        </p:txBody>
      </p:sp>
      <p:sp>
        <p:nvSpPr>
          <p:cNvPr id="9" name="Footer Placeholder 2">
            <a:extLst>
              <a:ext uri="{FF2B5EF4-FFF2-40B4-BE49-F238E27FC236}">
                <a16:creationId xmlns:a16="http://schemas.microsoft.com/office/drawing/2014/main" xmlns="" id="{E2730F8C-314B-4DE9-9F5B-B6AB0AF074B6}"/>
              </a:ext>
            </a:extLst>
          </p:cNvPr>
          <p:cNvSpPr>
            <a:spLocks noGrp="1"/>
          </p:cNvSpPr>
          <p:nvPr>
            <p:ph type="ftr" sz="quarter" idx="11"/>
          </p:nvPr>
        </p:nvSpPr>
        <p:spPr>
          <a:xfrm>
            <a:off x="3687510" y="4900545"/>
            <a:ext cx="1768979" cy="155377"/>
          </a:xfrm>
        </p:spPr>
        <p:txBody>
          <a:bodyPr/>
          <a:lstStyle/>
          <a:p>
            <a:pPr>
              <a:defRPr/>
            </a:pPr>
            <a:r>
              <a:rPr lang="en-US" smtClean="0"/>
              <a:t>PMG</a:t>
            </a:r>
            <a:endParaRPr lang="en-US" dirty="0"/>
          </a:p>
        </p:txBody>
      </p:sp>
      <p:pic>
        <p:nvPicPr>
          <p:cNvPr id="3" name="Picture 2" descr="Table&#10;&#10;Description automatically generated">
            <a:extLst>
              <a:ext uri="{FF2B5EF4-FFF2-40B4-BE49-F238E27FC236}">
                <a16:creationId xmlns:a16="http://schemas.microsoft.com/office/drawing/2014/main" xmlns="" id="{DA2752D3-FD52-4266-9DF2-674284C64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613667"/>
            <a:ext cx="8248650" cy="4414838"/>
          </a:xfrm>
          <a:prstGeom prst="rect">
            <a:avLst/>
          </a:prstGeom>
        </p:spPr>
      </p:pic>
      <p:sp>
        <p:nvSpPr>
          <p:cNvPr id="2" name="Date Placeholder 1"/>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20480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457200" y="141816"/>
            <a:ext cx="8229600" cy="409873"/>
          </a:xfrm>
        </p:spPr>
        <p:txBody>
          <a:bodyPr/>
          <a:lstStyle/>
          <a:p>
            <a:r>
              <a:rPr lang="en-US" sz="2400" dirty="0"/>
              <a:t>Milestones Status – 1008 Infra and Facility Upgrade</a:t>
            </a:r>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15</a:t>
            </a:fld>
            <a:endParaRPr lang="en-US" altLang="en-US" dirty="0"/>
          </a:p>
        </p:txBody>
      </p:sp>
      <p:cxnSp>
        <p:nvCxnSpPr>
          <p:cNvPr id="10" name="Straight Connector 9">
            <a:extLst>
              <a:ext uri="{FF2B5EF4-FFF2-40B4-BE49-F238E27FC236}">
                <a16:creationId xmlns:a16="http://schemas.microsoft.com/office/drawing/2014/main" xmlns="" id="{F670B067-67E8-41BA-BE06-21ADFCBF3854}"/>
              </a:ext>
            </a:extLst>
          </p:cNvPr>
          <p:cNvCxnSpPr/>
          <p:nvPr/>
        </p:nvCxnSpPr>
        <p:spPr>
          <a:xfrm>
            <a:off x="366358" y="551688"/>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xmlns="" id="{B3EFBABC-14F0-4AEB-8BB0-200481F835F5}"/>
              </a:ext>
            </a:extLst>
          </p:cNvPr>
          <p:cNvSpPr>
            <a:spLocks noGrp="1"/>
          </p:cNvSpPr>
          <p:nvPr>
            <p:ph type="ftr" sz="quarter" idx="11"/>
          </p:nvPr>
        </p:nvSpPr>
        <p:spPr>
          <a:xfrm>
            <a:off x="1264779" y="4963113"/>
            <a:ext cx="6716993" cy="155377"/>
          </a:xfrm>
        </p:spPr>
        <p:txBody>
          <a:bodyPr/>
          <a:lstStyle/>
          <a:p>
            <a:pPr>
              <a:defRPr/>
            </a:pPr>
            <a:r>
              <a:rPr lang="en-US" smtClean="0"/>
              <a:t>PMG</a:t>
            </a:r>
            <a:endParaRPr lang="en-US" dirty="0"/>
          </a:p>
        </p:txBody>
      </p:sp>
      <p:pic>
        <p:nvPicPr>
          <p:cNvPr id="3" name="Picture 2" descr="Table&#10;&#10;Description automatically generated">
            <a:extLst>
              <a:ext uri="{FF2B5EF4-FFF2-40B4-BE49-F238E27FC236}">
                <a16:creationId xmlns:a16="http://schemas.microsoft.com/office/drawing/2014/main" xmlns="" id="{0F32E382-1367-4069-AF9F-1EEFF179F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091"/>
            <a:ext cx="9144000" cy="3391319"/>
          </a:xfrm>
          <a:prstGeom prst="rect">
            <a:avLst/>
          </a:prstGeom>
        </p:spPr>
      </p:pic>
      <p:sp>
        <p:nvSpPr>
          <p:cNvPr id="2" name="Date Placeholder 1"/>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8179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457200" y="69917"/>
            <a:ext cx="8229600" cy="409873"/>
          </a:xfrm>
        </p:spPr>
        <p:txBody>
          <a:bodyPr/>
          <a:lstStyle/>
          <a:p>
            <a:r>
              <a:rPr lang="en-US" sz="2400" dirty="0"/>
              <a:t>Summary Schedule – sPHENIX MIE</a:t>
            </a:r>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16</a:t>
            </a:fld>
            <a:endParaRPr lang="en-US" altLang="en-US" dirty="0"/>
          </a:p>
        </p:txBody>
      </p:sp>
      <p:sp>
        <p:nvSpPr>
          <p:cNvPr id="8" name="Footer Placeholder 2">
            <a:extLst>
              <a:ext uri="{FF2B5EF4-FFF2-40B4-BE49-F238E27FC236}">
                <a16:creationId xmlns:a16="http://schemas.microsoft.com/office/drawing/2014/main" xmlns="" id="{A94A588E-76FC-46B8-915D-9551A95DAD2D}"/>
              </a:ext>
            </a:extLst>
          </p:cNvPr>
          <p:cNvSpPr>
            <a:spLocks noGrp="1"/>
          </p:cNvSpPr>
          <p:nvPr>
            <p:ph type="ftr" sz="quarter" idx="11"/>
          </p:nvPr>
        </p:nvSpPr>
        <p:spPr>
          <a:xfrm>
            <a:off x="3888338" y="4899903"/>
            <a:ext cx="1828800" cy="155377"/>
          </a:xfrm>
        </p:spPr>
        <p:txBody>
          <a:bodyPr/>
          <a:lstStyle/>
          <a:p>
            <a:pPr>
              <a:defRPr/>
            </a:pPr>
            <a:r>
              <a:rPr lang="en-US" smtClean="0"/>
              <a:t>PMG</a:t>
            </a:r>
            <a:endParaRPr lang="en-US" dirty="0"/>
          </a:p>
        </p:txBody>
      </p:sp>
      <p:pic>
        <p:nvPicPr>
          <p:cNvPr id="4" name="Picture 3" descr="Graphical user interface, application, table&#10;&#10;Description automatically generated">
            <a:extLst>
              <a:ext uri="{FF2B5EF4-FFF2-40B4-BE49-F238E27FC236}">
                <a16:creationId xmlns:a16="http://schemas.microsoft.com/office/drawing/2014/main" xmlns="" id="{89986A02-922E-4315-8E30-DAEA09F0C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750"/>
            <a:ext cx="9144000" cy="3858000"/>
          </a:xfrm>
          <a:prstGeom prst="rect">
            <a:avLst/>
          </a:prstGeom>
        </p:spPr>
      </p:pic>
      <p:sp>
        <p:nvSpPr>
          <p:cNvPr id="2" name="Date Placeholder 1"/>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385429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457200" y="25012"/>
            <a:ext cx="8229600" cy="434309"/>
          </a:xfrm>
        </p:spPr>
        <p:txBody>
          <a:bodyPr/>
          <a:lstStyle/>
          <a:p>
            <a:r>
              <a:rPr lang="en-US" sz="2100" dirty="0"/>
              <a:t>Summary Schedule – sPHENIX MIE and 1008 Infra and Facility Upgrade</a:t>
            </a:r>
          </a:p>
        </p:txBody>
      </p:sp>
      <p:sp>
        <p:nvSpPr>
          <p:cNvPr id="11" name="Slide Number Placeholder 10">
            <a:extLst>
              <a:ext uri="{FF2B5EF4-FFF2-40B4-BE49-F238E27FC236}">
                <a16:creationId xmlns:a16="http://schemas.microsoft.com/office/drawing/2014/main" xmlns="" id="{F36AEA68-9766-481A-A7DB-7E2DDE8EE300}"/>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17</a:t>
            </a:fld>
            <a:endParaRPr lang="en-US" altLang="en-US" dirty="0"/>
          </a:p>
        </p:txBody>
      </p:sp>
      <p:cxnSp>
        <p:nvCxnSpPr>
          <p:cNvPr id="7" name="Straight Connector 6">
            <a:extLst>
              <a:ext uri="{FF2B5EF4-FFF2-40B4-BE49-F238E27FC236}">
                <a16:creationId xmlns:a16="http://schemas.microsoft.com/office/drawing/2014/main" xmlns="" id="{2EA95CDE-3397-44D4-BD4F-72BE3296D1EE}"/>
              </a:ext>
            </a:extLst>
          </p:cNvPr>
          <p:cNvCxnSpPr/>
          <p:nvPr/>
        </p:nvCxnSpPr>
        <p:spPr>
          <a:xfrm>
            <a:off x="198522" y="459320"/>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xmlns="" id="{93681FF0-27A1-4A83-A9ED-B229082B29C6}"/>
              </a:ext>
            </a:extLst>
          </p:cNvPr>
          <p:cNvSpPr>
            <a:spLocks noGrp="1"/>
          </p:cNvSpPr>
          <p:nvPr>
            <p:ph type="ftr" sz="quarter" idx="11"/>
          </p:nvPr>
        </p:nvSpPr>
        <p:spPr>
          <a:xfrm>
            <a:off x="7084465" y="4963113"/>
            <a:ext cx="2059536" cy="155377"/>
          </a:xfrm>
        </p:spPr>
        <p:txBody>
          <a:bodyPr/>
          <a:lstStyle/>
          <a:p>
            <a:pPr>
              <a:defRPr/>
            </a:pPr>
            <a:r>
              <a:rPr lang="en-US" smtClean="0"/>
              <a:t>PMG</a:t>
            </a:r>
            <a:endParaRPr lang="en-US" dirty="0"/>
          </a:p>
        </p:txBody>
      </p:sp>
      <p:pic>
        <p:nvPicPr>
          <p:cNvPr id="8" name="Picture 7" descr="A picture containing timeline&#10;&#10;Description automatically generated">
            <a:extLst>
              <a:ext uri="{FF2B5EF4-FFF2-40B4-BE49-F238E27FC236}">
                <a16:creationId xmlns:a16="http://schemas.microsoft.com/office/drawing/2014/main" xmlns="" id="{230A8050-D90B-4311-9573-133E92134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21" y="379095"/>
            <a:ext cx="8801100" cy="4729909"/>
          </a:xfrm>
          <a:prstGeom prst="rect">
            <a:avLst/>
          </a:prstGeom>
        </p:spPr>
      </p:pic>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265804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a16="http://schemas.microsoft.com/office/drawing/2014/main" xmlns=""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18</a:t>
            </a:fld>
            <a:endParaRPr lang="en-US" altLang="en-US" dirty="0"/>
          </a:p>
        </p:txBody>
      </p:sp>
      <p:sp>
        <p:nvSpPr>
          <p:cNvPr id="3" name="Footer Placeholder 2">
            <a:extLst>
              <a:ext uri="{FF2B5EF4-FFF2-40B4-BE49-F238E27FC236}">
                <a16:creationId xmlns:a16="http://schemas.microsoft.com/office/drawing/2014/main" xmlns="" id="{4B148875-9830-4005-9075-C7A1D289408E}"/>
              </a:ext>
            </a:extLst>
          </p:cNvPr>
          <p:cNvSpPr>
            <a:spLocks noGrp="1"/>
          </p:cNvSpPr>
          <p:nvPr>
            <p:ph type="ftr" sz="quarter" idx="11"/>
          </p:nvPr>
        </p:nvSpPr>
        <p:spPr>
          <a:xfrm>
            <a:off x="3201445" y="4749641"/>
            <a:ext cx="3108960" cy="207169"/>
          </a:xfrm>
        </p:spPr>
        <p:txBody>
          <a:bodyPr/>
          <a:lstStyle/>
          <a:p>
            <a:pPr>
              <a:defRPr/>
            </a:pPr>
            <a:r>
              <a:rPr lang="en-US" smtClean="0"/>
              <a:t>PMG</a:t>
            </a:r>
            <a:endParaRPr lang="en-US" dirty="0"/>
          </a:p>
        </p:txBody>
      </p:sp>
      <p:pic>
        <p:nvPicPr>
          <p:cNvPr id="6" name="Picture 5" descr="A picture containing chart&#10;&#10;Description automatically generated">
            <a:extLst>
              <a:ext uri="{FF2B5EF4-FFF2-40B4-BE49-F238E27FC236}">
                <a16:creationId xmlns:a16="http://schemas.microsoft.com/office/drawing/2014/main" xmlns="" id="{65769216-9E24-4EF0-AA99-724A0DC30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9715"/>
            <a:ext cx="9144000" cy="4069808"/>
          </a:xfrm>
          <a:prstGeom prst="rect">
            <a:avLst/>
          </a:prstGeom>
        </p:spPr>
      </p:pic>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362161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Baseline/Contingency Log - MIE</a:t>
            </a:r>
          </a:p>
        </p:txBody>
      </p:sp>
      <p:sp>
        <p:nvSpPr>
          <p:cNvPr id="10" name="Slide Number Placeholder 9">
            <a:extLst>
              <a:ext uri="{FF2B5EF4-FFF2-40B4-BE49-F238E27FC236}">
                <a16:creationId xmlns:a16="http://schemas.microsoft.com/office/drawing/2014/main" xmlns=""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19</a:t>
            </a:fld>
            <a:endParaRPr lang="en-US" altLang="en-US" dirty="0"/>
          </a:p>
        </p:txBody>
      </p:sp>
      <p:sp>
        <p:nvSpPr>
          <p:cNvPr id="4" name="Footer Placeholder 3">
            <a:extLst>
              <a:ext uri="{FF2B5EF4-FFF2-40B4-BE49-F238E27FC236}">
                <a16:creationId xmlns:a16="http://schemas.microsoft.com/office/drawing/2014/main" xmlns="" id="{382C8243-708D-482A-A30D-09AC54D69CCF}"/>
              </a:ext>
            </a:extLst>
          </p:cNvPr>
          <p:cNvSpPr>
            <a:spLocks noGrp="1"/>
          </p:cNvSpPr>
          <p:nvPr>
            <p:ph type="ftr" sz="quarter" idx="11"/>
          </p:nvPr>
        </p:nvSpPr>
        <p:spPr>
          <a:xfrm>
            <a:off x="3239398" y="4813486"/>
            <a:ext cx="3108960" cy="207169"/>
          </a:xfrm>
        </p:spPr>
        <p:txBody>
          <a:bodyPr/>
          <a:lstStyle/>
          <a:p>
            <a:pPr>
              <a:defRPr/>
            </a:pPr>
            <a:r>
              <a:rPr lang="en-US" smtClean="0"/>
              <a:t>PMG</a:t>
            </a:r>
            <a:endParaRPr lang="en-US" dirty="0"/>
          </a:p>
        </p:txBody>
      </p:sp>
      <p:pic>
        <p:nvPicPr>
          <p:cNvPr id="6" name="Picture 5" descr="Table&#10;&#10;Description automatically generated">
            <a:extLst>
              <a:ext uri="{FF2B5EF4-FFF2-40B4-BE49-F238E27FC236}">
                <a16:creationId xmlns:a16="http://schemas.microsoft.com/office/drawing/2014/main" xmlns="" id="{D273AFC4-6571-4E79-A85D-21AA49BCA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3734"/>
            <a:ext cx="9144000" cy="1656033"/>
          </a:xfrm>
          <a:prstGeom prst="rect">
            <a:avLst/>
          </a:prstGeom>
        </p:spPr>
      </p:pic>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312394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PMG Agenda</a:t>
            </a:r>
            <a:endParaRPr lang="en-US" dirty="0"/>
          </a:p>
        </p:txBody>
      </p:sp>
      <p:sp>
        <p:nvSpPr>
          <p:cNvPr id="3" name="Content Placeholder 2"/>
          <p:cNvSpPr>
            <a:spLocks noGrp="1"/>
          </p:cNvSpPr>
          <p:nvPr>
            <p:ph idx="1"/>
          </p:nvPr>
        </p:nvSpPr>
        <p:spPr>
          <a:xfrm>
            <a:off x="306171" y="739950"/>
            <a:ext cx="8746390" cy="3854678"/>
          </a:xfrm>
        </p:spPr>
        <p:txBody>
          <a:bodyPr/>
          <a:lstStyle/>
          <a:p>
            <a:r>
              <a:rPr lang="en-US" sz="2800" dirty="0" smtClean="0"/>
              <a:t>Installation Plan - Russ</a:t>
            </a:r>
          </a:p>
          <a:p>
            <a:r>
              <a:rPr lang="en-US" sz="2800" dirty="0" smtClean="0"/>
              <a:t>MIE component float to installation dates - Glenn</a:t>
            </a:r>
          </a:p>
          <a:p>
            <a:r>
              <a:rPr lang="en-US" sz="2800" dirty="0" smtClean="0"/>
              <a:t>Labor for 2.X activities - EO’B</a:t>
            </a:r>
          </a:p>
          <a:p>
            <a:r>
              <a:rPr lang="en-US" sz="2800" dirty="0" smtClean="0"/>
              <a:t>Issues</a:t>
            </a:r>
          </a:p>
          <a:p>
            <a:r>
              <a:rPr lang="en-US" sz="2800" dirty="0" smtClean="0"/>
              <a:t>EV plots in back up</a:t>
            </a:r>
            <a:endParaRPr lang="en-US" sz="2800" dirty="0"/>
          </a:p>
          <a:p>
            <a:pPr marL="0" indent="0">
              <a:buNone/>
            </a:pPr>
            <a:endParaRPr lang="en-US" dirty="0" smtClean="0"/>
          </a:p>
          <a:p>
            <a:pPr marL="0" indent="0">
              <a:buNone/>
            </a:pPr>
            <a:endParaRPr lang="en-US" dirty="0"/>
          </a:p>
          <a:p>
            <a:endParaRPr lang="en-US" dirty="0"/>
          </a:p>
        </p:txBody>
      </p:sp>
      <p:sp>
        <p:nvSpPr>
          <p:cNvPr id="4" name="Footer Placeholder 3"/>
          <p:cNvSpPr>
            <a:spLocks noGrp="1"/>
          </p:cNvSpPr>
          <p:nvPr>
            <p:ph type="ftr" sz="quarter" idx="11"/>
          </p:nvPr>
        </p:nvSpPr>
        <p:spPr>
          <a:xfrm>
            <a:off x="3293467" y="4935763"/>
            <a:ext cx="3108960" cy="207743"/>
          </a:xfrm>
        </p:spPr>
        <p:txBody>
          <a:bodyPr/>
          <a:lstStyle/>
          <a:p>
            <a:pPr>
              <a:defRPr/>
            </a:pPr>
            <a:r>
              <a:rPr lang="en-US" dirty="0" smtClean="0"/>
              <a:t>PMG</a:t>
            </a:r>
            <a:endParaRPr lang="en-US" dirty="0"/>
          </a:p>
        </p:txBody>
      </p:sp>
      <p:sp>
        <p:nvSpPr>
          <p:cNvPr id="5" name="Slide Number Placeholder 4"/>
          <p:cNvSpPr>
            <a:spLocks noGrp="1"/>
          </p:cNvSpPr>
          <p:nvPr>
            <p:ph type="sldNum" sz="quarter" idx="12"/>
          </p:nvPr>
        </p:nvSpPr>
        <p:spPr>
          <a:xfrm>
            <a:off x="8609806" y="4869657"/>
            <a:ext cx="534194" cy="273844"/>
          </a:xfrm>
        </p:spPr>
        <p:txBody>
          <a:bodyPr/>
          <a:lstStyle/>
          <a:p>
            <a:fld id="{4B932B3A-BA38-40C7-ADEE-2A1902CEB265}" type="slidenum">
              <a:rPr lang="en-US" altLang="en-US" smtClean="0"/>
              <a:pPr/>
              <a:t>2</a:t>
            </a:fld>
            <a:endParaRPr lang="en-US" altLang="en-US" dirty="0"/>
          </a:p>
        </p:txBody>
      </p:sp>
      <p:sp>
        <p:nvSpPr>
          <p:cNvPr id="6" name="Date Placeholder 5"/>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3923167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a16="http://schemas.microsoft.com/office/drawing/2014/main" xmlns=""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20</a:t>
            </a:fld>
            <a:endParaRPr lang="en-US" altLang="en-US" dirty="0"/>
          </a:p>
        </p:txBody>
      </p:sp>
      <p:cxnSp>
        <p:nvCxnSpPr>
          <p:cNvPr id="6" name="Straight Connector 5">
            <a:extLst>
              <a:ext uri="{FF2B5EF4-FFF2-40B4-BE49-F238E27FC236}">
                <a16:creationId xmlns:a16="http://schemas.microsoft.com/office/drawing/2014/main" xmlns="" id="{B470AD2A-EA14-43B0-A898-782F8E026DEA}"/>
              </a:ext>
            </a:extLst>
          </p:cNvPr>
          <p:cNvCxnSpPr/>
          <p:nvPr/>
        </p:nvCxnSpPr>
        <p:spPr>
          <a:xfrm>
            <a:off x="275516" y="477892"/>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8387F027-F700-4C12-AA18-519652BD0C1C}"/>
              </a:ext>
            </a:extLst>
          </p:cNvPr>
          <p:cNvSpPr>
            <a:spLocks noGrp="1"/>
          </p:cNvSpPr>
          <p:nvPr>
            <p:ph type="ftr" sz="quarter" idx="11"/>
          </p:nvPr>
        </p:nvSpPr>
        <p:spPr>
          <a:xfrm>
            <a:off x="3017520" y="4853662"/>
            <a:ext cx="3108960" cy="207169"/>
          </a:xfrm>
        </p:spPr>
        <p:txBody>
          <a:bodyPr/>
          <a:lstStyle/>
          <a:p>
            <a:pPr>
              <a:defRPr/>
            </a:pPr>
            <a:r>
              <a:rPr lang="en-US" smtClean="0"/>
              <a:t>PMG</a:t>
            </a:r>
            <a:endParaRPr lang="en-US" dirty="0"/>
          </a:p>
        </p:txBody>
      </p:sp>
      <p:pic>
        <p:nvPicPr>
          <p:cNvPr id="7" name="Picture 6" descr="Chart, line chart&#10;&#10;Description automatically generated">
            <a:extLst>
              <a:ext uri="{FF2B5EF4-FFF2-40B4-BE49-F238E27FC236}">
                <a16:creationId xmlns:a16="http://schemas.microsoft.com/office/drawing/2014/main" xmlns="" id="{7DBE5F04-B895-44DC-A4F5-6280CBAE3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71508"/>
            <a:ext cx="8324850" cy="4157663"/>
          </a:xfrm>
          <a:prstGeom prst="rect">
            <a:avLst/>
          </a:prstGeom>
        </p:spPr>
      </p:pic>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21846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457200" y="25012"/>
            <a:ext cx="8229600" cy="476901"/>
          </a:xfrm>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a16="http://schemas.microsoft.com/office/drawing/2014/main" xmlns=""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21</a:t>
            </a:fld>
            <a:endParaRPr lang="en-US" altLang="en-US" dirty="0"/>
          </a:p>
        </p:txBody>
      </p:sp>
      <p:cxnSp>
        <p:nvCxnSpPr>
          <p:cNvPr id="5" name="Straight Connector 4">
            <a:extLst>
              <a:ext uri="{FF2B5EF4-FFF2-40B4-BE49-F238E27FC236}">
                <a16:creationId xmlns:a16="http://schemas.microsoft.com/office/drawing/2014/main" xmlns="" id="{4A62159B-AE89-4D4E-8F10-C625480F9557}"/>
              </a:ext>
            </a:extLst>
          </p:cNvPr>
          <p:cNvCxnSpPr/>
          <p:nvPr/>
        </p:nvCxnSpPr>
        <p:spPr>
          <a:xfrm>
            <a:off x="432197" y="501912"/>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502BA95C-214A-4D27-899F-D957BD951233}"/>
              </a:ext>
            </a:extLst>
          </p:cNvPr>
          <p:cNvPicPr>
            <a:picLocks noChangeAspect="1"/>
          </p:cNvPicPr>
          <p:nvPr/>
        </p:nvPicPr>
        <p:blipFill>
          <a:blip r:embed="rId2"/>
          <a:stretch>
            <a:fillRect/>
          </a:stretch>
        </p:blipFill>
        <p:spPr>
          <a:xfrm>
            <a:off x="432197" y="752437"/>
            <a:ext cx="7344084" cy="1234440"/>
          </a:xfrm>
          <a:prstGeom prst="rect">
            <a:avLst/>
          </a:prstGeom>
        </p:spPr>
      </p:pic>
      <p:sp>
        <p:nvSpPr>
          <p:cNvPr id="4" name="Footer Placeholder 3">
            <a:extLst>
              <a:ext uri="{FF2B5EF4-FFF2-40B4-BE49-F238E27FC236}">
                <a16:creationId xmlns:a16="http://schemas.microsoft.com/office/drawing/2014/main" xmlns="" id="{5C805D0B-EDE5-417B-92AB-1036AFCBEE05}"/>
              </a:ext>
            </a:extLst>
          </p:cNvPr>
          <p:cNvSpPr>
            <a:spLocks noGrp="1"/>
          </p:cNvSpPr>
          <p:nvPr>
            <p:ph type="ftr" sz="quarter" idx="11"/>
          </p:nvPr>
        </p:nvSpPr>
        <p:spPr>
          <a:xfrm>
            <a:off x="3017520" y="4833632"/>
            <a:ext cx="3108960" cy="207169"/>
          </a:xfrm>
        </p:spPr>
        <p:txBody>
          <a:bodyPr/>
          <a:lstStyle/>
          <a:p>
            <a:pPr>
              <a:defRPr/>
            </a:pPr>
            <a:r>
              <a:rPr lang="en-US" smtClean="0"/>
              <a:t>PMG</a:t>
            </a:r>
            <a:endParaRPr lang="en-US" dirty="0"/>
          </a:p>
        </p:txBody>
      </p:sp>
      <p:sp>
        <p:nvSpPr>
          <p:cNvPr id="6" name="Date Placeholder 5"/>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112593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22</a:t>
            </a:fld>
            <a:endParaRPr lang="en-US" altLang="en-US" dirty="0"/>
          </a:p>
        </p:txBody>
      </p:sp>
      <p:cxnSp>
        <p:nvCxnSpPr>
          <p:cNvPr id="11" name="Straight Connector 10">
            <a:extLst>
              <a:ext uri="{FF2B5EF4-FFF2-40B4-BE49-F238E27FC236}">
                <a16:creationId xmlns:a16="http://schemas.microsoft.com/office/drawing/2014/main" xmlns=""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AF94F4F5-EA43-470D-9854-EF41C371D6E0}"/>
              </a:ext>
            </a:extLst>
          </p:cNvPr>
          <p:cNvSpPr>
            <a:spLocks noGrp="1"/>
          </p:cNvSpPr>
          <p:nvPr>
            <p:ph type="ftr" sz="quarter" idx="11"/>
          </p:nvPr>
        </p:nvSpPr>
        <p:spPr>
          <a:xfrm>
            <a:off x="3085574" y="4885050"/>
            <a:ext cx="3108960" cy="207169"/>
          </a:xfrm>
        </p:spPr>
        <p:txBody>
          <a:bodyPr/>
          <a:lstStyle/>
          <a:p>
            <a:pPr>
              <a:defRPr/>
            </a:pPr>
            <a:r>
              <a:rPr lang="en-US" smtClean="0"/>
              <a:t>PMG</a:t>
            </a:r>
            <a:endParaRPr lang="en-US" dirty="0"/>
          </a:p>
        </p:txBody>
      </p:sp>
      <p:pic>
        <p:nvPicPr>
          <p:cNvPr id="5" name="Picture 4" descr="Chart&#10;&#10;Description automatically generated">
            <a:extLst>
              <a:ext uri="{FF2B5EF4-FFF2-40B4-BE49-F238E27FC236}">
                <a16:creationId xmlns:a16="http://schemas.microsoft.com/office/drawing/2014/main" xmlns="" id="{33068908-29C5-4FAE-A43B-A522B69DC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4" y="459894"/>
            <a:ext cx="9144000" cy="4740422"/>
          </a:xfrm>
          <a:prstGeom prst="rect">
            <a:avLst/>
          </a:prstGeom>
        </p:spPr>
      </p:pic>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351417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23</a:t>
            </a:fld>
            <a:endParaRPr lang="en-US" altLang="en-US" dirty="0"/>
          </a:p>
        </p:txBody>
      </p:sp>
      <p:cxnSp>
        <p:nvCxnSpPr>
          <p:cNvPr id="11" name="Straight Connector 10">
            <a:extLst>
              <a:ext uri="{FF2B5EF4-FFF2-40B4-BE49-F238E27FC236}">
                <a16:creationId xmlns:a16="http://schemas.microsoft.com/office/drawing/2014/main" xmlns=""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36977F58-3A10-434C-99AC-50338FB7CF17}"/>
              </a:ext>
            </a:extLst>
          </p:cNvPr>
          <p:cNvSpPr>
            <a:spLocks noGrp="1"/>
          </p:cNvSpPr>
          <p:nvPr>
            <p:ph type="ftr" sz="quarter" idx="11"/>
          </p:nvPr>
        </p:nvSpPr>
        <p:spPr>
          <a:xfrm>
            <a:off x="2957387" y="4833632"/>
            <a:ext cx="3108960" cy="207169"/>
          </a:xfrm>
        </p:spPr>
        <p:txBody>
          <a:bodyPr/>
          <a:lstStyle/>
          <a:p>
            <a:pPr>
              <a:defRPr/>
            </a:pPr>
            <a:r>
              <a:rPr lang="en-US" smtClean="0"/>
              <a:t>PMG</a:t>
            </a:r>
            <a:endParaRPr lang="en-US" dirty="0"/>
          </a:p>
        </p:txBody>
      </p:sp>
      <p:pic>
        <p:nvPicPr>
          <p:cNvPr id="5" name="Picture 4" descr="A picture containing table&#10;&#10;Description automatically generated">
            <a:extLst>
              <a:ext uri="{FF2B5EF4-FFF2-40B4-BE49-F238E27FC236}">
                <a16:creationId xmlns:a16="http://schemas.microsoft.com/office/drawing/2014/main" xmlns="" id="{DDDCA23E-4892-4EB1-AD37-19F6647A2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6910"/>
            <a:ext cx="9144000" cy="4049680"/>
          </a:xfrm>
          <a:prstGeom prst="rect">
            <a:avLst/>
          </a:prstGeom>
        </p:spPr>
      </p:pic>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401038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833258"/>
            <a:ext cx="534194" cy="155377"/>
          </a:xfrm>
        </p:spPr>
        <p:txBody>
          <a:bodyPr/>
          <a:lstStyle/>
          <a:p>
            <a:fld id="{4B932B3A-BA38-40C7-ADEE-2A1902CEB265}" type="slidenum">
              <a:rPr lang="en-US" altLang="en-US" smtClean="0"/>
              <a:pPr/>
              <a:t>24</a:t>
            </a:fld>
            <a:endParaRPr lang="en-US" altLang="en-US" dirty="0"/>
          </a:p>
        </p:txBody>
      </p:sp>
      <p:cxnSp>
        <p:nvCxnSpPr>
          <p:cNvPr id="11" name="Straight Connector 10">
            <a:extLst>
              <a:ext uri="{FF2B5EF4-FFF2-40B4-BE49-F238E27FC236}">
                <a16:creationId xmlns:a16="http://schemas.microsoft.com/office/drawing/2014/main" xmlns="" id="{9D7CBC66-876E-44B4-AD76-8AF79DCD2500}"/>
              </a:ext>
            </a:extLst>
          </p:cNvPr>
          <p:cNvCxnSpPr/>
          <p:nvPr/>
        </p:nvCxnSpPr>
        <p:spPr>
          <a:xfrm>
            <a:off x="205665"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2C0C2F28-87FB-4D48-991D-26A23C457477}"/>
              </a:ext>
            </a:extLst>
          </p:cNvPr>
          <p:cNvSpPr>
            <a:spLocks noGrp="1"/>
          </p:cNvSpPr>
          <p:nvPr>
            <p:ph type="ftr" sz="quarter" idx="11"/>
          </p:nvPr>
        </p:nvSpPr>
        <p:spPr>
          <a:xfrm>
            <a:off x="2790988" y="4807361"/>
            <a:ext cx="3108960" cy="207169"/>
          </a:xfrm>
        </p:spPr>
        <p:txBody>
          <a:bodyPr/>
          <a:lstStyle/>
          <a:p>
            <a:pPr>
              <a:defRPr/>
            </a:pPr>
            <a:r>
              <a:rPr lang="en-US" smtClean="0"/>
              <a:t>PMG</a:t>
            </a:r>
            <a:endParaRPr lang="en-US" dirty="0"/>
          </a:p>
        </p:txBody>
      </p:sp>
      <p:pic>
        <p:nvPicPr>
          <p:cNvPr id="5" name="Picture 4" descr="Graphical user interface, table&#10;&#10;Description automatically generated">
            <a:extLst>
              <a:ext uri="{FF2B5EF4-FFF2-40B4-BE49-F238E27FC236}">
                <a16:creationId xmlns:a16="http://schemas.microsoft.com/office/drawing/2014/main" xmlns="" id="{0C43876F-5172-4BB5-AE03-B306AEBD4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0402"/>
            <a:ext cx="9144000" cy="3062697"/>
          </a:xfrm>
          <a:prstGeom prst="rect">
            <a:avLst/>
          </a:prstGeom>
        </p:spPr>
      </p:pic>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1810486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Report – TPC  </a:t>
            </a:r>
            <a:endParaRPr lang="en-US" dirty="0"/>
          </a:p>
        </p:txBody>
      </p:sp>
      <p:sp>
        <p:nvSpPr>
          <p:cNvPr id="3" name="Content Placeholder 2"/>
          <p:cNvSpPr>
            <a:spLocks noGrp="1"/>
          </p:cNvSpPr>
          <p:nvPr>
            <p:ph idx="1"/>
          </p:nvPr>
        </p:nvSpPr>
        <p:spPr>
          <a:xfrm>
            <a:off x="0" y="666750"/>
            <a:ext cx="9067800" cy="4476750"/>
          </a:xfrm>
        </p:spPr>
        <p:txBody>
          <a:bodyPr/>
          <a:lstStyle/>
          <a:p>
            <a:pPr marL="0" indent="0">
              <a:buNone/>
            </a:pPr>
            <a:r>
              <a:rPr lang="en-US" sz="1300" dirty="0" smtClean="0"/>
              <a:t>TPC</a:t>
            </a:r>
            <a:endParaRPr lang="en-US" sz="1300" dirty="0"/>
          </a:p>
          <a:p>
            <a:pPr marL="0" indent="0">
              <a:buNone/>
            </a:pPr>
            <a:r>
              <a:rPr lang="en-US" sz="1300" b="1" dirty="0"/>
              <a:t>Explanation of Variance/Description of Problem:</a:t>
            </a:r>
            <a:r>
              <a:rPr lang="en-US" sz="1300" dirty="0"/>
              <a:t> </a:t>
            </a:r>
            <a:br>
              <a:rPr lang="en-US" sz="1300" dirty="0"/>
            </a:br>
            <a:r>
              <a:rPr lang="en-US" sz="1300" dirty="0"/>
              <a:t>WBS 1.2.1.6 – GEM acquisition – The GEM start of production was delayed by CERN COVID shutdown leading to a -$47k SV. WBS 1.2.2.3 – TPC GEM Modules R1, R2, R3 – Procure TPC Module Parts – The R1 Pad Planes had to be changed to avoid amplifier saturation in the inner 10 cm. The R2 &amp; R3 pad planes are fully delivered. This leads to a -$50K of SV. WBS 1.2.5.4 – FEE Components Acquisition. The FEE cards had to be rebid due to a failed first bid. This leads to a SV of -$188k. WBS 1.2.7.1 TPC Support System - Laser – manufacture delays experienced in the first magnetic-field-tolerant laser for sPHENIX leads to -$223K of SV. WBS 1.2.7.2 TPC Support System – Gas System – Gas system components order delayed with -$40k of SV. WBS 1.2.7.3 TPC Support System – Cooling System – Bench test required for validation delayed due to COVID. This leads to -$63k of SV. </a:t>
            </a:r>
          </a:p>
          <a:p>
            <a:pPr marL="0" indent="0">
              <a:buNone/>
            </a:pPr>
            <a:r>
              <a:rPr lang="en-US" sz="1300" b="1" dirty="0"/>
              <a:t>Impact:</a:t>
            </a:r>
            <a:r>
              <a:rPr lang="en-US" sz="1300" dirty="0"/>
              <a:t> </a:t>
            </a:r>
            <a:br>
              <a:rPr lang="en-US" sz="1300" dirty="0"/>
            </a:br>
            <a:r>
              <a:rPr lang="en-US" sz="1300" dirty="0"/>
              <a:t>WBS 1.2.1.6 – GEM acquisition – impact none. GEMs have 92 days float. WBS 1.2.2.3 – TPC GEM Modules R1,R2,R3 – Procure TPC Module Parts – impact none. Pad plane has 47 days float. WBS 1.2.5.4 – FEE Components Acquisition. Impact none, 30 days of float. WBS 1.2.7.1 TPC Support System - Laser impact none. Optics has 103 days float. WBS 1.2.7 TPC Support System – Gas System – Impact none. The system has 80 days float; impact none. WBS 1.2.7 TPC Support System – Cooling System – Impact none. The system has 31 days float; impact none.</a:t>
            </a:r>
          </a:p>
          <a:p>
            <a:pPr marL="0" indent="0">
              <a:buNone/>
            </a:pPr>
            <a:r>
              <a:rPr lang="en-US" sz="1300" b="1" dirty="0"/>
              <a:t>Corrective Action:</a:t>
            </a:r>
            <a:r>
              <a:rPr lang="en-US" sz="1300" dirty="0"/>
              <a:t> </a:t>
            </a:r>
            <a:br>
              <a:rPr lang="en-US" sz="1300" dirty="0"/>
            </a:br>
            <a:r>
              <a:rPr lang="en-US" sz="1300" dirty="0"/>
              <a:t>WBS 1.2.1.6 – GEM acquisition – none. WBS 1.2.2-4.3 – TPC GEM Modules R1,R2,R3 –R1 design in engineering review. WBS 1.2.5.4 – FEE Components Acquisition – Improve testing plan for increased parallelization to recoup time after first article deliveries. WBS 1.2.7.1 TPC Support System - Laser – none. First article laser expected for test in December. WBS 1.2.7 TPC Support System – Gas System – none. WBS 1.2.7 TPC Support System – Cooling System – Final design review scheduled in December. Parts orders readied</a:t>
            </a:r>
            <a:r>
              <a:rPr lang="en-US" sz="1300" dirty="0" smtClean="0"/>
              <a:t>.</a:t>
            </a:r>
            <a:r>
              <a:rPr lang="en-US" sz="1300" dirty="0"/>
              <a:t> </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25</a:t>
            </a:fld>
            <a:endParaRPr lang="en-US" altLang="en-US" dirty="0"/>
          </a:p>
        </p:txBody>
      </p:sp>
    </p:spTree>
    <p:extLst>
      <p:ext uri="{BB962C8B-B14F-4D97-AF65-F5344CB8AC3E}">
        <p14:creationId xmlns:p14="http://schemas.microsoft.com/office/powerpoint/2010/main" val="190395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VarianceReport</a:t>
            </a:r>
            <a:r>
              <a:rPr lang="en-US" dirty="0" smtClean="0"/>
              <a:t> - HCal</a:t>
            </a:r>
            <a:endParaRPr lang="en-US" dirty="0"/>
          </a:p>
        </p:txBody>
      </p:sp>
      <p:sp>
        <p:nvSpPr>
          <p:cNvPr id="3" name="Content Placeholder 2"/>
          <p:cNvSpPr>
            <a:spLocks noGrp="1"/>
          </p:cNvSpPr>
          <p:nvPr>
            <p:ph idx="1"/>
          </p:nvPr>
        </p:nvSpPr>
        <p:spPr>
          <a:xfrm>
            <a:off x="228600" y="666750"/>
            <a:ext cx="8458200" cy="3927876"/>
          </a:xfrm>
        </p:spPr>
        <p:txBody>
          <a:bodyPr/>
          <a:lstStyle/>
          <a:p>
            <a:pPr marL="0" indent="0">
              <a:buNone/>
            </a:pPr>
            <a:r>
              <a:rPr lang="en-US" sz="1600" dirty="0"/>
              <a:t>HCal</a:t>
            </a:r>
          </a:p>
          <a:p>
            <a:pPr marL="0" indent="0">
              <a:buNone/>
            </a:pPr>
            <a:r>
              <a:rPr lang="en-US" sz="1600" b="1" dirty="0"/>
              <a:t>Explanation of Variance/Description of Problem:</a:t>
            </a:r>
            <a:r>
              <a:rPr lang="en-US" sz="1600" dirty="0"/>
              <a:t> </a:t>
            </a:r>
            <a:br>
              <a:rPr lang="en-US" sz="1600" dirty="0"/>
            </a:br>
            <a:r>
              <a:rPr lang="en-US" sz="1600" dirty="0"/>
              <a:t>WBS 1.4.2 – OHCal Sector Mechanics (S205100) – the splice plates delivery from the manufacturer is behind schedule, with negative SV =-$303K. This dominates the HCAL schedule variance. </a:t>
            </a:r>
          </a:p>
          <a:p>
            <a:pPr marL="0" indent="0">
              <a:buNone/>
            </a:pPr>
            <a:r>
              <a:rPr lang="en-US" sz="1600" b="1" dirty="0"/>
              <a:t>Impact:</a:t>
            </a:r>
            <a:r>
              <a:rPr lang="en-US" sz="1600" dirty="0"/>
              <a:t> </a:t>
            </a:r>
            <a:br>
              <a:rPr lang="en-US" sz="1600" dirty="0"/>
            </a:br>
            <a:r>
              <a:rPr lang="en-US" sz="1600" dirty="0"/>
              <a:t>WBS 1.4.2 OHCal Sector Mechanics (S205100) – impact none, the splice plates are needed in June 2021 and thus have 120 days float. </a:t>
            </a:r>
          </a:p>
          <a:p>
            <a:pPr marL="0" indent="0">
              <a:buNone/>
            </a:pPr>
            <a:r>
              <a:rPr lang="en-US" sz="1600" b="1" dirty="0"/>
              <a:t>Corrective Action:</a:t>
            </a:r>
            <a:r>
              <a:rPr lang="en-US" sz="1600" dirty="0"/>
              <a:t> </a:t>
            </a:r>
            <a:br>
              <a:rPr lang="en-US" sz="1600" dirty="0"/>
            </a:br>
            <a:r>
              <a:rPr lang="en-US" sz="1600" dirty="0"/>
              <a:t>WBS 1.4.2 OHCal Sector Mechanics (S205100) – the splice plates are under fabrication at a vendor. The vendor has updated the delivery schedule to the end of December 2020. This is still well in advance of when they are required for outer HCAL assembly and no corrective action is required. </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26</a:t>
            </a:fld>
            <a:endParaRPr lang="en-US" altLang="en-US" dirty="0"/>
          </a:p>
        </p:txBody>
      </p:sp>
    </p:spTree>
    <p:extLst>
      <p:ext uri="{BB962C8B-B14F-4D97-AF65-F5344CB8AC3E}">
        <p14:creationId xmlns:p14="http://schemas.microsoft.com/office/powerpoint/2010/main" val="3020436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4"/>
            <a:ext cx="8686800" cy="546497"/>
          </a:xfrm>
        </p:spPr>
        <p:txBody>
          <a:bodyPr/>
          <a:lstStyle/>
          <a:p>
            <a:r>
              <a:rPr lang="en-US" sz="3200" dirty="0" smtClean="0"/>
              <a:t>Variance Report – Calorimeter Electronics</a:t>
            </a:r>
            <a:endParaRPr lang="en-US" sz="3200" dirty="0"/>
          </a:p>
        </p:txBody>
      </p:sp>
      <p:sp>
        <p:nvSpPr>
          <p:cNvPr id="3" name="Content Placeholder 2"/>
          <p:cNvSpPr>
            <a:spLocks noGrp="1"/>
          </p:cNvSpPr>
          <p:nvPr>
            <p:ph idx="1"/>
          </p:nvPr>
        </p:nvSpPr>
        <p:spPr>
          <a:xfrm>
            <a:off x="228600" y="666750"/>
            <a:ext cx="8915400" cy="3962400"/>
          </a:xfrm>
        </p:spPr>
        <p:txBody>
          <a:bodyPr/>
          <a:lstStyle/>
          <a:p>
            <a:pPr marL="0" indent="0">
              <a:buNone/>
            </a:pPr>
            <a:r>
              <a:rPr lang="en-US" sz="1400" dirty="0" err="1"/>
              <a:t>CalEl</a:t>
            </a:r>
            <a:endParaRPr lang="en-US" sz="1400" dirty="0"/>
          </a:p>
          <a:p>
            <a:pPr marL="0" indent="0">
              <a:buNone/>
            </a:pPr>
            <a:r>
              <a:rPr lang="en-US" sz="1400" b="1" dirty="0"/>
              <a:t>Explanation of Variance/Description of Problem:</a:t>
            </a:r>
            <a:r>
              <a:rPr lang="en-US" sz="1400" dirty="0"/>
              <a:t> </a:t>
            </a:r>
            <a:br>
              <a:rPr lang="en-US" sz="1400" dirty="0"/>
            </a:br>
            <a:r>
              <a:rPr lang="en-US" sz="1400" dirty="0"/>
              <a:t>WBS 1.5.2 Calorimeter Electronics – EMCal low voltage system has not been delivered due to long lead time on parts. This leads to -$36.5K of SV. WBS 1.5.2 Calorimeter Electronics – EMCal bias power system has not been delivered due to long lead time on parts. This leads to -$35K of SV. WBS 1.5.2 Calorimeter Electronics – EMCal SiPM boards order has not been completed. This leads to -24K of SV. WBS 1.5.2 Calorimeter Electronics –EMCal Interface boards have not been delivered from the vendor. This leads to -$196K of SV. WBS 1.5.2 Calorimeter Electronics – Calorimeter Controller boards were purchased in advance and tested in advance schedule. This leans to +$94K of SV. WBS 1.5.2 Calorimeter Electronics – EMCal interior signal, and power cables order has not been completed delivered by vendors. This leads to -$288K of SV. WBS 1.5.2 Calorimeter Electronics – Calorimeter test pulse boards have not been ordered. This leads to -$8K of SV. WBS 1.5.2 Calorimeter Electronics – EMCal Crates for controllers have not been ordered. This leads to -$5K of SV. WBS 1.5.2 Calorimeter Electronics – HCal SiPM daughter boards were assembled with the preproduction order ahead of schedule. This leads to +$111K of SV. WBS 1.5.2 Calorimeter Electronics - HCal interior power and signal cables were purchased ahead of schedule. This leads to +$94K of SV. WBS 1.5.2 Calorimeter Electronics – HCal external power and signal cables, low voltage system and bias systems have not been delivered. This leads to -$102K of SV</a:t>
            </a:r>
            <a:r>
              <a:rPr lang="en-US" sz="1400" dirty="0" smtClean="0"/>
              <a:t>.</a:t>
            </a:r>
            <a:endParaRPr lang="en-US" sz="1400" dirty="0"/>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27</a:t>
            </a:fld>
            <a:endParaRPr lang="en-US" altLang="en-US" dirty="0"/>
          </a:p>
        </p:txBody>
      </p:sp>
    </p:spTree>
    <p:extLst>
      <p:ext uri="{BB962C8B-B14F-4D97-AF65-F5344CB8AC3E}">
        <p14:creationId xmlns:p14="http://schemas.microsoft.com/office/powerpoint/2010/main" val="233758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4"/>
            <a:ext cx="8686800" cy="546497"/>
          </a:xfrm>
        </p:spPr>
        <p:txBody>
          <a:bodyPr/>
          <a:lstStyle/>
          <a:p>
            <a:r>
              <a:rPr lang="en-US" sz="3200" dirty="0" smtClean="0"/>
              <a:t>Variance Report –Calorimeter Electronics </a:t>
            </a:r>
            <a:endParaRPr lang="en-US" sz="3200" dirty="0"/>
          </a:p>
        </p:txBody>
      </p:sp>
      <p:sp>
        <p:nvSpPr>
          <p:cNvPr id="3" name="Content Placeholder 2"/>
          <p:cNvSpPr>
            <a:spLocks noGrp="1"/>
          </p:cNvSpPr>
          <p:nvPr>
            <p:ph idx="1"/>
          </p:nvPr>
        </p:nvSpPr>
        <p:spPr>
          <a:xfrm>
            <a:off x="152400" y="666750"/>
            <a:ext cx="8991600" cy="4476750"/>
          </a:xfrm>
        </p:spPr>
        <p:txBody>
          <a:bodyPr/>
          <a:lstStyle/>
          <a:p>
            <a:pPr marL="0" indent="0">
              <a:buNone/>
            </a:pPr>
            <a:r>
              <a:rPr lang="en-US" sz="1400" b="1" dirty="0"/>
              <a:t>Impact:</a:t>
            </a:r>
            <a:r>
              <a:rPr lang="en-US" sz="1400" dirty="0"/>
              <a:t> </a:t>
            </a:r>
            <a:br>
              <a:rPr lang="en-US" sz="1400" dirty="0"/>
            </a:br>
            <a:r>
              <a:rPr lang="en-US" sz="1400" dirty="0"/>
              <a:t>WBS 1.5.2 Calorimeter Electronics – EMCal low voltage system- None. The power supplies have been ordered with a delivery date of April 2021. The low </a:t>
            </a:r>
            <a:r>
              <a:rPr lang="en-US" sz="1400" dirty="0" err="1"/>
              <a:t>voltae</a:t>
            </a:r>
            <a:r>
              <a:rPr lang="en-US" sz="1400" dirty="0"/>
              <a:t> crates have already been received and can be used to start rack assembly. WBS 1.5.2 Calorimeter Electronics – EMCal bias power system- None. The bias system has been ordered and the crates delivered. The bias modules are scheduled for an Feb 2021 delivery time and are not needed until the detector is installed into the IR. WBS 1.5.2 Calorimeter Electronics – EMCal SiPM boards- None. The order for the second half of the boards will be placed in December, with an estimated completion date of February 2021. There are sufficient daughter boards to maintain sector assembly. WBS 1.5.2 Calorimeter Electronics –EMCal Interface boards- None. A partial delivery is scheduled for December of 2020, with the completion of the order scheduled for January 2021. Sufficient interface boards are available to keep up the the EMCal sector assembly. WBS 1.5.2 Calorimeter Electronics – EMCal controller boards- None. This task is complete ahead of schedule. WBS 1.5.2 Calorimeter Electronics – EMCal interior signal, and power cables- None. All power cables have been delivered and partial deliveries of signal cables have been received to allow assembly of EMCal ½-sectors to continue on schedule. WBS 1.5.2 Calorimeter Electronics – Calorimeter test pulse boards- None. There are sufficient boards to perform initial EMCal and HCal testing. The balance of the boards are not required until the detector is installed into the IR. WBS 1.5.2 Calorimeter Electronics – EMCal Crates for controllers have not been ordered- None. Crate order will be placed in early 2021 and delivered In time for installation into the racks. WBS 1.5.2 Calorimeter Electronics – HCal SiPM daughter boards- None. This task is complete ahead of schedule. WBS 1.5.2 Calorimeter Electronics – HCal interior power and signal cables, low voltage system- None. The cables have been delivered and are available for installation. The low voltage and bias systems are ordered with an early 2021 delivery date. Rack assembly can start before the scheduled arrival.</a:t>
            </a:r>
            <a:endParaRPr lang="en-US" sz="1400" dirty="0"/>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28</a:t>
            </a:fld>
            <a:endParaRPr lang="en-US" altLang="en-US" dirty="0"/>
          </a:p>
        </p:txBody>
      </p:sp>
    </p:spTree>
    <p:extLst>
      <p:ext uri="{BB962C8B-B14F-4D97-AF65-F5344CB8AC3E}">
        <p14:creationId xmlns:p14="http://schemas.microsoft.com/office/powerpoint/2010/main" val="234925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4"/>
            <a:ext cx="8686800" cy="546497"/>
          </a:xfrm>
        </p:spPr>
        <p:txBody>
          <a:bodyPr/>
          <a:lstStyle/>
          <a:p>
            <a:r>
              <a:rPr lang="en-US" sz="3200" dirty="0" smtClean="0"/>
              <a:t>Variance Report –Calorimeter Electronics</a:t>
            </a:r>
            <a:endParaRPr lang="en-US" sz="3200" dirty="0"/>
          </a:p>
        </p:txBody>
      </p:sp>
      <p:sp>
        <p:nvSpPr>
          <p:cNvPr id="3" name="Content Placeholder 2"/>
          <p:cNvSpPr>
            <a:spLocks noGrp="1"/>
          </p:cNvSpPr>
          <p:nvPr>
            <p:ph idx="1"/>
          </p:nvPr>
        </p:nvSpPr>
        <p:spPr>
          <a:xfrm>
            <a:off x="152400" y="590550"/>
            <a:ext cx="8991600" cy="4419600"/>
          </a:xfrm>
        </p:spPr>
        <p:txBody>
          <a:bodyPr/>
          <a:lstStyle/>
          <a:p>
            <a:pPr marL="0" indent="0">
              <a:buNone/>
            </a:pPr>
            <a:r>
              <a:rPr lang="en-US" sz="1400" b="1" dirty="0"/>
              <a:t>Corrective Action:</a:t>
            </a:r>
            <a:r>
              <a:rPr lang="en-US" sz="1400" dirty="0"/>
              <a:t> </a:t>
            </a:r>
            <a:br>
              <a:rPr lang="en-US" sz="1400" dirty="0"/>
            </a:br>
            <a:r>
              <a:rPr lang="en-US" sz="1400" dirty="0"/>
              <a:t>WBS 1.5.2 Calorimeter Electronics – EMCal low voltage system: The order has been placed and the vendor has a strong track record of delivering on time. Will continue to follow up with vendor on delivery schedule to monitor any changes in schedule. WBS 1.5.2 Calorimeter Electronics – EMCal bias power system: The order has been placed and the vendor has a strong track record of delivering on time. Will continue to follow up with vendor on delivery schedule to monitor any changes in schedule. WBS 1.5.2 Calorimeter Electronics – EMCal SiPM boards: Work BNL procurement to see that the order is placed in a timely manner using the vendor that produced the first half of the boards. Vendor delivered the first half of the number of boards required ahead of schedule. Sufficient boards have been received to maintain EMCal ½-Sector assembly. WBS 1.5.2 Calorimeter Electronics –EMCal Interface boards: A partial delivery is scheduled for December of 2020, with the completion of the order scheduled for January 2021. Sufficient interface boards are available to keep up the EMCal ½-sector assembly. WBS 1.5.2 Calorimeter Electronics – EMCal controller boards: This task is complete ahead of schedule. WBS 1.5.2 Calorimeter Electronics – EMCal interior signal, and power cables: All interior power cables have been delivered. Signal cables are being delivered on a regular schedule by the vendor with fully delivery scheduled in February. Sufficient cables have been delivered to meet the EMCal ½-Sector assembly schedule. WBS 1.5.2 Calorimeter Electronics – Calorimeter test pulse boards: These boards will be ordered in early 2021 and are not needed until the digitizer racks are assembled. WBS 1.5.2 Calorimeter Electronics – EMCal Crates for controllers: These crates are stock items and will be ordered in early 2021 with delivery scheduled before rack assembly starts in mid-2021. WBS 1.5.2 Calorimeter Electronics – HCal SiPM daughter boards: This task is complete ahead of schedule. WBS 1.5.2 Calorimeter Electronics – HCal interior power and signal cables, low voltage system: The power cables and signal cables have been delivered and are available for installation into HCal sectors. The low voltage and bias systems are ordered with an early 2021 delivery date. The crates for them have been received allowing for assembly of the HCal power racks.</a:t>
            </a:r>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29</a:t>
            </a:fld>
            <a:endParaRPr lang="en-US" altLang="en-US" dirty="0"/>
          </a:p>
        </p:txBody>
      </p:sp>
    </p:spTree>
    <p:extLst>
      <p:ext uri="{BB962C8B-B14F-4D97-AF65-F5344CB8AC3E}">
        <p14:creationId xmlns:p14="http://schemas.microsoft.com/office/powerpoint/2010/main" val="310076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08FF-2866-4FBC-9370-F2DD9EF1235A}"/>
              </a:ext>
            </a:extLst>
          </p:cNvPr>
          <p:cNvSpPr>
            <a:spLocks noGrp="1"/>
          </p:cNvSpPr>
          <p:nvPr>
            <p:ph type="title"/>
          </p:nvPr>
        </p:nvSpPr>
        <p:spPr/>
        <p:txBody>
          <a:bodyPr/>
          <a:lstStyle/>
          <a:p>
            <a:r>
              <a:rPr lang="en-US" dirty="0" err="1"/>
              <a:t>OuterHCal</a:t>
            </a:r>
            <a:r>
              <a:rPr lang="en-US" dirty="0"/>
              <a:t> and EMCal Installation</a:t>
            </a:r>
          </a:p>
        </p:txBody>
      </p:sp>
      <p:graphicFrame>
        <p:nvGraphicFramePr>
          <p:cNvPr id="7" name="Table 7">
            <a:extLst>
              <a:ext uri="{FF2B5EF4-FFF2-40B4-BE49-F238E27FC236}">
                <a16:creationId xmlns:a16="http://schemas.microsoft.com/office/drawing/2014/main" xmlns="" id="{419A5D41-8218-4789-813B-9FCDA68F3AD8}"/>
              </a:ext>
            </a:extLst>
          </p:cNvPr>
          <p:cNvGraphicFramePr>
            <a:graphicFrameLocks noGrp="1"/>
          </p:cNvGraphicFramePr>
          <p:nvPr>
            <p:ph idx="1"/>
            <p:extLst>
              <p:ext uri="{D42A27DB-BD31-4B8C-83A1-F6EECF244321}">
                <p14:modId xmlns:p14="http://schemas.microsoft.com/office/powerpoint/2010/main" val="1079734734"/>
              </p:ext>
            </p:extLst>
          </p:nvPr>
        </p:nvGraphicFramePr>
        <p:xfrm>
          <a:off x="457200" y="1200150"/>
          <a:ext cx="8229600" cy="37084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984934370"/>
                    </a:ext>
                  </a:extLst>
                </a:gridCol>
                <a:gridCol w="2362200">
                  <a:extLst>
                    <a:ext uri="{9D8B030D-6E8A-4147-A177-3AD203B41FA5}">
                      <a16:colId xmlns:a16="http://schemas.microsoft.com/office/drawing/2014/main" xmlns="" val="2297413203"/>
                    </a:ext>
                  </a:extLst>
                </a:gridCol>
                <a:gridCol w="1905000">
                  <a:extLst>
                    <a:ext uri="{9D8B030D-6E8A-4147-A177-3AD203B41FA5}">
                      <a16:colId xmlns:a16="http://schemas.microsoft.com/office/drawing/2014/main" xmlns="" val="2177562996"/>
                    </a:ext>
                  </a:extLst>
                </a:gridCol>
                <a:gridCol w="762000">
                  <a:extLst>
                    <a:ext uri="{9D8B030D-6E8A-4147-A177-3AD203B41FA5}">
                      <a16:colId xmlns:a16="http://schemas.microsoft.com/office/drawing/2014/main" xmlns="" val="3098146609"/>
                    </a:ext>
                  </a:extLst>
                </a:gridCol>
              </a:tblGrid>
              <a:tr h="370840">
                <a:tc>
                  <a:txBody>
                    <a:bodyPr/>
                    <a:lstStyle/>
                    <a:p>
                      <a:endParaRPr lang="en-US"/>
                    </a:p>
                  </a:txBody>
                  <a:tcPr/>
                </a:tc>
                <a:tc>
                  <a:txBody>
                    <a:bodyPr/>
                    <a:lstStyle/>
                    <a:p>
                      <a:r>
                        <a:rPr lang="en-US" dirty="0"/>
                        <a:t>Fabrication Complete</a:t>
                      </a:r>
                    </a:p>
                  </a:txBody>
                  <a:tcPr/>
                </a:tc>
                <a:tc>
                  <a:txBody>
                    <a:bodyPr/>
                    <a:lstStyle/>
                    <a:p>
                      <a:r>
                        <a:rPr lang="en-US" dirty="0"/>
                        <a:t>Installation Date</a:t>
                      </a:r>
                    </a:p>
                  </a:txBody>
                  <a:tcPr/>
                </a:tc>
                <a:tc>
                  <a:txBody>
                    <a:bodyPr/>
                    <a:lstStyle/>
                    <a:p>
                      <a:r>
                        <a:rPr lang="en-US" dirty="0"/>
                        <a:t>Delta</a:t>
                      </a:r>
                    </a:p>
                  </a:txBody>
                  <a:tcPr/>
                </a:tc>
                <a:extLst>
                  <a:ext uri="{0D108BD9-81ED-4DB2-BD59-A6C34878D82A}">
                    <a16:rowId xmlns:a16="http://schemas.microsoft.com/office/drawing/2014/main" xmlns="" val="4029986081"/>
                  </a:ext>
                </a:extLst>
              </a:tr>
              <a:tr h="370840">
                <a:tc>
                  <a:txBody>
                    <a:bodyPr/>
                    <a:lstStyle/>
                    <a:p>
                      <a:r>
                        <a:rPr lang="en-US" dirty="0"/>
                        <a:t>OHCal Sector 1 &amp; Splice Plates</a:t>
                      </a:r>
                    </a:p>
                  </a:txBody>
                  <a:tcPr>
                    <a:solidFill>
                      <a:srgbClr val="92D050"/>
                    </a:solidFill>
                  </a:tcPr>
                </a:tc>
                <a:tc>
                  <a:txBody>
                    <a:bodyPr/>
                    <a:lstStyle/>
                    <a:p>
                      <a:r>
                        <a:rPr lang="en-US" dirty="0"/>
                        <a:t>Week 52, 2020</a:t>
                      </a:r>
                    </a:p>
                  </a:txBody>
                  <a:tcPr/>
                </a:tc>
                <a:tc>
                  <a:txBody>
                    <a:bodyPr/>
                    <a:lstStyle/>
                    <a:p>
                      <a:r>
                        <a:rPr lang="en-US" dirty="0"/>
                        <a:t>Week 22,  2021</a:t>
                      </a:r>
                    </a:p>
                  </a:txBody>
                  <a:tcPr/>
                </a:tc>
                <a:tc>
                  <a:txBody>
                    <a:bodyPr/>
                    <a:lstStyle/>
                    <a:p>
                      <a:r>
                        <a:rPr lang="en-US" dirty="0"/>
                        <a:t>22</a:t>
                      </a:r>
                    </a:p>
                  </a:txBody>
                  <a:tcPr/>
                </a:tc>
                <a:extLst>
                  <a:ext uri="{0D108BD9-81ED-4DB2-BD59-A6C34878D82A}">
                    <a16:rowId xmlns:a16="http://schemas.microsoft.com/office/drawing/2014/main" xmlns="" val="992360254"/>
                  </a:ext>
                </a:extLst>
              </a:tr>
              <a:tr h="370840">
                <a:tc>
                  <a:txBody>
                    <a:bodyPr/>
                    <a:lstStyle/>
                    <a:p>
                      <a:r>
                        <a:rPr lang="en-US" dirty="0"/>
                        <a:t>OHCal Sector 13</a:t>
                      </a:r>
                    </a:p>
                  </a:txBody>
                  <a:tcPr>
                    <a:solidFill>
                      <a:srgbClr val="92D050"/>
                    </a:solidFill>
                  </a:tcPr>
                </a:tc>
                <a:tc>
                  <a:txBody>
                    <a:bodyPr/>
                    <a:lstStyle/>
                    <a:p>
                      <a:r>
                        <a:rPr lang="en-US" dirty="0"/>
                        <a:t>Week 5,   2021</a:t>
                      </a:r>
                    </a:p>
                  </a:txBody>
                  <a:tcPr/>
                </a:tc>
                <a:tc>
                  <a:txBody>
                    <a:bodyPr/>
                    <a:lstStyle/>
                    <a:p>
                      <a:r>
                        <a:rPr lang="en-US" dirty="0"/>
                        <a:t>Week 34,  2021</a:t>
                      </a:r>
                    </a:p>
                  </a:txBody>
                  <a:tcPr/>
                </a:tc>
                <a:tc>
                  <a:txBody>
                    <a:bodyPr/>
                    <a:lstStyle/>
                    <a:p>
                      <a:r>
                        <a:rPr lang="en-US" dirty="0"/>
                        <a:t>29</a:t>
                      </a:r>
                    </a:p>
                  </a:txBody>
                  <a:tcPr/>
                </a:tc>
                <a:extLst>
                  <a:ext uri="{0D108BD9-81ED-4DB2-BD59-A6C34878D82A}">
                    <a16:rowId xmlns:a16="http://schemas.microsoft.com/office/drawing/2014/main" xmlns="" val="3049189222"/>
                  </a:ext>
                </a:extLst>
              </a:tr>
              <a:tr h="370840">
                <a:tc>
                  <a:txBody>
                    <a:bodyPr/>
                    <a:lstStyle/>
                    <a:p>
                      <a:r>
                        <a:rPr lang="en-US" dirty="0"/>
                        <a:t>SC Magnet Coil</a:t>
                      </a:r>
                    </a:p>
                  </a:txBody>
                  <a:tcPr>
                    <a:solidFill>
                      <a:schemeClr val="accent2">
                        <a:lumMod val="40000"/>
                        <a:lumOff val="60000"/>
                      </a:schemeClr>
                    </a:solidFill>
                  </a:tcPr>
                </a:tc>
                <a:tc>
                  <a:txBody>
                    <a:bodyPr/>
                    <a:lstStyle/>
                    <a:p>
                      <a:r>
                        <a:rPr lang="en-US" dirty="0"/>
                        <a:t>2018 (testing at BNL)</a:t>
                      </a:r>
                    </a:p>
                  </a:txBody>
                  <a:tcPr/>
                </a:tc>
                <a:tc>
                  <a:txBody>
                    <a:bodyPr/>
                    <a:lstStyle/>
                    <a:p>
                      <a:r>
                        <a:rPr lang="en-US" dirty="0"/>
                        <a:t>Week 36,  2021</a:t>
                      </a:r>
                    </a:p>
                  </a:txBody>
                  <a:tcPr/>
                </a:tc>
                <a:tc>
                  <a:txBody>
                    <a:bodyPr/>
                    <a:lstStyle/>
                    <a:p>
                      <a:r>
                        <a:rPr lang="en-US" dirty="0"/>
                        <a:t>&gt;100</a:t>
                      </a:r>
                    </a:p>
                  </a:txBody>
                  <a:tcPr/>
                </a:tc>
                <a:extLst>
                  <a:ext uri="{0D108BD9-81ED-4DB2-BD59-A6C34878D82A}">
                    <a16:rowId xmlns:a16="http://schemas.microsoft.com/office/drawing/2014/main" xmlns="" val="209053554"/>
                  </a:ext>
                </a:extLst>
              </a:tr>
              <a:tr h="370840">
                <a:tc>
                  <a:txBody>
                    <a:bodyPr/>
                    <a:lstStyle/>
                    <a:p>
                      <a:r>
                        <a:rPr lang="en-US" dirty="0"/>
                        <a:t>OHCal Sector 14</a:t>
                      </a:r>
                    </a:p>
                  </a:txBody>
                  <a:tcPr>
                    <a:solidFill>
                      <a:srgbClr val="92D050"/>
                    </a:solidFill>
                  </a:tcPr>
                </a:tc>
                <a:tc>
                  <a:txBody>
                    <a:bodyPr/>
                    <a:lstStyle/>
                    <a:p>
                      <a:r>
                        <a:rPr lang="en-US" dirty="0"/>
                        <a:t>Week 5,   2021</a:t>
                      </a:r>
                    </a:p>
                  </a:txBody>
                  <a:tcPr/>
                </a:tc>
                <a:tc>
                  <a:txBody>
                    <a:bodyPr/>
                    <a:lstStyle/>
                    <a:p>
                      <a:r>
                        <a:rPr lang="en-US" dirty="0"/>
                        <a:t>Week 41,  2021</a:t>
                      </a:r>
                    </a:p>
                  </a:txBody>
                  <a:tcPr/>
                </a:tc>
                <a:tc>
                  <a:txBody>
                    <a:bodyPr/>
                    <a:lstStyle/>
                    <a:p>
                      <a:r>
                        <a:rPr lang="en-US" dirty="0"/>
                        <a:t>36</a:t>
                      </a:r>
                    </a:p>
                  </a:txBody>
                  <a:tcPr/>
                </a:tc>
                <a:extLst>
                  <a:ext uri="{0D108BD9-81ED-4DB2-BD59-A6C34878D82A}">
                    <a16:rowId xmlns:a16="http://schemas.microsoft.com/office/drawing/2014/main" xmlns="" val="1281369695"/>
                  </a:ext>
                </a:extLst>
              </a:tr>
              <a:tr h="370840">
                <a:tc>
                  <a:txBody>
                    <a:bodyPr/>
                    <a:lstStyle/>
                    <a:p>
                      <a:r>
                        <a:rPr lang="en-US" dirty="0"/>
                        <a:t>OHCal Sector 32</a:t>
                      </a:r>
                    </a:p>
                  </a:txBody>
                  <a:tcPr>
                    <a:solidFill>
                      <a:srgbClr val="92D050"/>
                    </a:solidFill>
                  </a:tcPr>
                </a:tc>
                <a:tc>
                  <a:txBody>
                    <a:bodyPr/>
                    <a:lstStyle/>
                    <a:p>
                      <a:r>
                        <a:rPr lang="en-US" dirty="0"/>
                        <a:t>Week 13, 2021</a:t>
                      </a:r>
                    </a:p>
                  </a:txBody>
                  <a:tcPr/>
                </a:tc>
                <a:tc>
                  <a:txBody>
                    <a:bodyPr/>
                    <a:lstStyle/>
                    <a:p>
                      <a:r>
                        <a:rPr lang="en-US" dirty="0"/>
                        <a:t>Week 45,  2021</a:t>
                      </a:r>
                    </a:p>
                  </a:txBody>
                  <a:tcPr/>
                </a:tc>
                <a:tc>
                  <a:txBody>
                    <a:bodyPr/>
                    <a:lstStyle/>
                    <a:p>
                      <a:r>
                        <a:rPr lang="en-US" dirty="0"/>
                        <a:t>32</a:t>
                      </a:r>
                    </a:p>
                  </a:txBody>
                  <a:tcPr/>
                </a:tc>
                <a:extLst>
                  <a:ext uri="{0D108BD9-81ED-4DB2-BD59-A6C34878D82A}">
                    <a16:rowId xmlns:a16="http://schemas.microsoft.com/office/drawing/2014/main" xmlns="" val="3245129950"/>
                  </a:ext>
                </a:extLst>
              </a:tr>
              <a:tr h="370840">
                <a:tc>
                  <a:txBody>
                    <a:bodyPr/>
                    <a:lstStyle/>
                    <a:p>
                      <a:r>
                        <a:rPr lang="en-US" dirty="0"/>
                        <a:t>EMCal Sector 1</a:t>
                      </a:r>
                    </a:p>
                  </a:txBody>
                  <a:tcPr>
                    <a:solidFill>
                      <a:schemeClr val="accent5">
                        <a:lumMod val="60000"/>
                        <a:lumOff val="40000"/>
                      </a:schemeClr>
                    </a:solidFill>
                  </a:tcPr>
                </a:tc>
                <a:tc>
                  <a:txBody>
                    <a:bodyPr/>
                    <a:lstStyle/>
                    <a:p>
                      <a:r>
                        <a:rPr lang="en-US" dirty="0"/>
                        <a:t>Week 14, 2020</a:t>
                      </a:r>
                    </a:p>
                  </a:txBody>
                  <a:tcPr/>
                </a:tc>
                <a:tc>
                  <a:txBody>
                    <a:bodyPr/>
                    <a:lstStyle/>
                    <a:p>
                      <a:r>
                        <a:rPr lang="en-US" dirty="0"/>
                        <a:t>Week 49,  2021</a:t>
                      </a:r>
                    </a:p>
                  </a:txBody>
                  <a:tcPr/>
                </a:tc>
                <a:tc>
                  <a:txBody>
                    <a:bodyPr/>
                    <a:lstStyle/>
                    <a:p>
                      <a:r>
                        <a:rPr lang="en-US" dirty="0"/>
                        <a:t>87</a:t>
                      </a:r>
                    </a:p>
                  </a:txBody>
                  <a:tcPr/>
                </a:tc>
                <a:extLst>
                  <a:ext uri="{0D108BD9-81ED-4DB2-BD59-A6C34878D82A}">
                    <a16:rowId xmlns:a16="http://schemas.microsoft.com/office/drawing/2014/main" xmlns="" val="174419846"/>
                  </a:ext>
                </a:extLst>
              </a:tr>
              <a:tr h="370840">
                <a:tc>
                  <a:txBody>
                    <a:bodyPr/>
                    <a:lstStyle/>
                    <a:p>
                      <a:r>
                        <a:rPr lang="en-US" dirty="0"/>
                        <a:t>EMCal Sector 32</a:t>
                      </a:r>
                    </a:p>
                  </a:txBody>
                  <a:tcPr>
                    <a:solidFill>
                      <a:schemeClr val="accent5">
                        <a:lumMod val="60000"/>
                        <a:lumOff val="40000"/>
                      </a:schemeClr>
                    </a:solidFill>
                  </a:tcPr>
                </a:tc>
                <a:tc>
                  <a:txBody>
                    <a:bodyPr/>
                    <a:lstStyle/>
                    <a:p>
                      <a:r>
                        <a:rPr lang="en-US" dirty="0"/>
                        <a:t>Week 28, 2021</a:t>
                      </a:r>
                    </a:p>
                  </a:txBody>
                  <a:tcPr/>
                </a:tc>
                <a:tc>
                  <a:txBody>
                    <a:bodyPr/>
                    <a:lstStyle/>
                    <a:p>
                      <a:r>
                        <a:rPr lang="en-US" dirty="0"/>
                        <a:t>Week 5,    2022</a:t>
                      </a:r>
                    </a:p>
                  </a:txBody>
                  <a:tcPr/>
                </a:tc>
                <a:tc>
                  <a:txBody>
                    <a:bodyPr/>
                    <a:lstStyle/>
                    <a:p>
                      <a:r>
                        <a:rPr lang="en-US" dirty="0"/>
                        <a:t>29</a:t>
                      </a:r>
                    </a:p>
                  </a:txBody>
                  <a:tcPr/>
                </a:tc>
                <a:extLst>
                  <a:ext uri="{0D108BD9-81ED-4DB2-BD59-A6C34878D82A}">
                    <a16:rowId xmlns:a16="http://schemas.microsoft.com/office/drawing/2014/main" xmlns="" val="35894236"/>
                  </a:ext>
                </a:extLst>
              </a:tr>
              <a:tr h="370840">
                <a:tc>
                  <a:txBody>
                    <a:bodyPr/>
                    <a:lstStyle/>
                    <a:p>
                      <a:r>
                        <a:rPr lang="en-US" dirty="0"/>
                        <a:t>EMCal Sector 61</a:t>
                      </a:r>
                    </a:p>
                  </a:txBody>
                  <a:tcPr>
                    <a:solidFill>
                      <a:schemeClr val="accent5">
                        <a:lumMod val="60000"/>
                        <a:lumOff val="40000"/>
                      </a:schemeClr>
                    </a:solidFill>
                  </a:tcPr>
                </a:tc>
                <a:tc>
                  <a:txBody>
                    <a:bodyPr/>
                    <a:lstStyle/>
                    <a:p>
                      <a:r>
                        <a:rPr lang="en-US" dirty="0"/>
                        <a:t>Week 52, 2021</a:t>
                      </a:r>
                    </a:p>
                  </a:txBody>
                  <a:tcPr/>
                </a:tc>
                <a:tc>
                  <a:txBody>
                    <a:bodyPr/>
                    <a:lstStyle/>
                    <a:p>
                      <a:r>
                        <a:rPr lang="en-US" dirty="0"/>
                        <a:t>Week 10,  2022</a:t>
                      </a:r>
                    </a:p>
                  </a:txBody>
                  <a:tcPr/>
                </a:tc>
                <a:tc>
                  <a:txBody>
                    <a:bodyPr/>
                    <a:lstStyle/>
                    <a:p>
                      <a:r>
                        <a:rPr lang="en-US" dirty="0"/>
                        <a:t>10</a:t>
                      </a:r>
                    </a:p>
                  </a:txBody>
                  <a:tcPr/>
                </a:tc>
                <a:extLst>
                  <a:ext uri="{0D108BD9-81ED-4DB2-BD59-A6C34878D82A}">
                    <a16:rowId xmlns:a16="http://schemas.microsoft.com/office/drawing/2014/main" xmlns="" val="303691529"/>
                  </a:ext>
                </a:extLst>
              </a:tr>
              <a:tr h="370840">
                <a:tc>
                  <a:txBody>
                    <a:bodyPr/>
                    <a:lstStyle/>
                    <a:p>
                      <a:r>
                        <a:rPr lang="en-US" dirty="0"/>
                        <a:t>EMCal Sector 64</a:t>
                      </a:r>
                    </a:p>
                  </a:txBody>
                  <a:tcPr>
                    <a:solidFill>
                      <a:schemeClr val="accent5">
                        <a:lumMod val="60000"/>
                        <a:lumOff val="40000"/>
                      </a:schemeClr>
                    </a:solidFill>
                  </a:tcPr>
                </a:tc>
                <a:tc>
                  <a:txBody>
                    <a:bodyPr/>
                    <a:lstStyle/>
                    <a:p>
                      <a:r>
                        <a:rPr lang="en-US" dirty="0"/>
                        <a:t>Week 3,  2022</a:t>
                      </a:r>
                    </a:p>
                  </a:txBody>
                  <a:tcPr/>
                </a:tc>
                <a:tc>
                  <a:txBody>
                    <a:bodyPr/>
                    <a:lstStyle/>
                    <a:p>
                      <a:r>
                        <a:rPr lang="en-US" dirty="0"/>
                        <a:t>Week 11,  2022</a:t>
                      </a:r>
                    </a:p>
                  </a:txBody>
                  <a:tcPr/>
                </a:tc>
                <a:tc>
                  <a:txBody>
                    <a:bodyPr/>
                    <a:lstStyle/>
                    <a:p>
                      <a:r>
                        <a:rPr lang="en-US" dirty="0"/>
                        <a:t>8</a:t>
                      </a:r>
                    </a:p>
                  </a:txBody>
                  <a:tcPr/>
                </a:tc>
                <a:extLst>
                  <a:ext uri="{0D108BD9-81ED-4DB2-BD59-A6C34878D82A}">
                    <a16:rowId xmlns:a16="http://schemas.microsoft.com/office/drawing/2014/main" xmlns="" val="3763662329"/>
                  </a:ext>
                </a:extLst>
              </a:tr>
            </a:tbl>
          </a:graphicData>
        </a:graphic>
      </p:graphicFrame>
      <p:sp>
        <p:nvSpPr>
          <p:cNvPr id="4" name="Date Placeholder 3">
            <a:extLst>
              <a:ext uri="{FF2B5EF4-FFF2-40B4-BE49-F238E27FC236}">
                <a16:creationId xmlns:a16="http://schemas.microsoft.com/office/drawing/2014/main" xmlns="" id="{534343A5-05B8-497F-B65B-0108003D1209}"/>
              </a:ext>
            </a:extLst>
          </p:cNvPr>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a:extLst>
              <a:ext uri="{FF2B5EF4-FFF2-40B4-BE49-F238E27FC236}">
                <a16:creationId xmlns:a16="http://schemas.microsoft.com/office/drawing/2014/main" xmlns="" id="{0210E551-0B97-4373-9F37-E9182229C325}"/>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xmlns="" id="{6C9ABA4B-D0DF-4D8D-8AE2-DA0EF5B6B39A}"/>
              </a:ext>
            </a:extLst>
          </p:cNvPr>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2982645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87"/>
            <a:ext cx="8229600" cy="546497"/>
          </a:xfrm>
        </p:spPr>
        <p:txBody>
          <a:bodyPr/>
          <a:lstStyle/>
          <a:p>
            <a:r>
              <a:rPr lang="en-US" dirty="0" smtClean="0"/>
              <a:t>Variance Report –DAQ/Trigger</a:t>
            </a:r>
            <a:endParaRPr lang="en-US" dirty="0"/>
          </a:p>
        </p:txBody>
      </p:sp>
      <p:sp>
        <p:nvSpPr>
          <p:cNvPr id="3" name="Content Placeholder 2"/>
          <p:cNvSpPr>
            <a:spLocks noGrp="1"/>
          </p:cNvSpPr>
          <p:nvPr>
            <p:ph idx="1"/>
          </p:nvPr>
        </p:nvSpPr>
        <p:spPr>
          <a:xfrm>
            <a:off x="152400" y="590550"/>
            <a:ext cx="8991600" cy="4267200"/>
          </a:xfrm>
        </p:spPr>
        <p:txBody>
          <a:bodyPr/>
          <a:lstStyle/>
          <a:p>
            <a:pPr marL="0" indent="0">
              <a:buNone/>
            </a:pPr>
            <a:r>
              <a:rPr lang="en-US" sz="1400" b="1" dirty="0"/>
              <a:t>Corrective Action:</a:t>
            </a:r>
            <a:r>
              <a:rPr lang="en-US" sz="1400" dirty="0"/>
              <a:t> </a:t>
            </a:r>
            <a:br>
              <a:rPr lang="en-US" sz="1400" dirty="0"/>
            </a:br>
            <a:r>
              <a:rPr lang="en-US" sz="1400" dirty="0"/>
              <a:t>WBS 1.5.2 Calorimeter Electronics – EMCal low voltage system: The order has been placed and the vendor has a strong track record of delivering on time. Will continue to follow up with vendor on delivery schedule to monitor any changes in schedule. WBS 1.5.2 Calorimeter Electronics – EMCal bias power system: The order has been placed and the vendor has a strong track record of delivering on time. Will continue to follow up with vendor on delivery schedule to monitor any changes in schedule. WBS 1.5.2 Calorimeter Electronics – EMCal SiPM boards: Work BNL procurement to see that the order is placed in a timely manner using the vendor that produced the first half of the boards. Vendor delivered the first half of the number of boards required ahead of schedule. Sufficient boards have been received to maintain EMCal ½-Sector assembly. WBS 1.5.2 Calorimeter Electronics –EMCal Interface boards: A partial delivery is scheduled for December of 2020, with the completion of the order scheduled for January 2021. Sufficient interface boards are available to keep up the EMCal ½-sector assembly. WBS 1.5.2 Calorimeter Electronics – EMCal controller boards: This task is complete ahead of schedule. WBS 1.5.2 Calorimeter Electronics – EMCal interior signal, and power cables: All interior power cables have been delivered. Signal cables are being delivered on a regular schedule by the vendor with fully delivery scheduled in February. Sufficient cables have been delivered to meet the EMCal ½-Sector assembly schedule. WBS 1.5.2 Calorimeter Electronics – Calorimeter test pulse boards: These boards will be ordered in early 2021 and are not needed until the digitizer racks are assembled. WBS 1.5.2 Calorimeter Electronics – EMCal Crates for controllers: These crates are stock items and will be ordered in early 2021 with delivery scheduled before rack assembly starts in mid-2021. WBS 1.5.2 Calorimeter Electronics – HCal SiPM daughter boards: This task is complete ahead of schedule. WBS 1.5.2 Calorimeter Electronics – HCal interior power and signal cables, low voltage system: The power cables and signal cables have been delivered and are available for installation into HCal sectors. The low voltage and bias systems are ordered with an early 2021 delivery date. The crates for them have been received allowing for assembly of the HCal power racks.</a:t>
            </a:r>
          </a:p>
          <a:p>
            <a:pPr marL="0" indent="0">
              <a:buNone/>
            </a:pPr>
            <a:endParaRPr lang="en-US" sz="1200"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30</a:t>
            </a:fld>
            <a:endParaRPr lang="en-US" altLang="en-US" dirty="0"/>
          </a:p>
        </p:txBody>
      </p:sp>
      <p:sp>
        <p:nvSpPr>
          <p:cNvPr id="7" name="Date Placeholder 6"/>
          <p:cNvSpPr>
            <a:spLocks noGrp="1"/>
          </p:cNvSpPr>
          <p:nvPr>
            <p:ph type="dt" sz="half" idx="10"/>
          </p:nvPr>
        </p:nvSpPr>
        <p:spPr/>
        <p:txBody>
          <a:bodyPr/>
          <a:lstStyle/>
          <a:p>
            <a:pPr>
              <a:defRPr/>
            </a:pPr>
            <a:r>
              <a:rPr lang="en-US" altLang="en-US" smtClean="0"/>
              <a:t>12/17/2020</a:t>
            </a:r>
            <a:endParaRPr lang="en-US" altLang="en-US" dirty="0"/>
          </a:p>
        </p:txBody>
      </p:sp>
    </p:spTree>
    <p:extLst>
      <p:ext uri="{BB962C8B-B14F-4D97-AF65-F5344CB8AC3E}">
        <p14:creationId xmlns:p14="http://schemas.microsoft.com/office/powerpoint/2010/main" val="382285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08FF-2866-4FBC-9370-F2DD9EF1235A}"/>
              </a:ext>
            </a:extLst>
          </p:cNvPr>
          <p:cNvSpPr>
            <a:spLocks noGrp="1"/>
          </p:cNvSpPr>
          <p:nvPr>
            <p:ph type="title"/>
          </p:nvPr>
        </p:nvSpPr>
        <p:spPr/>
        <p:txBody>
          <a:bodyPr/>
          <a:lstStyle/>
          <a:p>
            <a:r>
              <a:rPr lang="en-US" dirty="0"/>
              <a:t>TPC and Electronics Installation</a:t>
            </a:r>
          </a:p>
        </p:txBody>
      </p:sp>
      <p:graphicFrame>
        <p:nvGraphicFramePr>
          <p:cNvPr id="7" name="Table 7">
            <a:extLst>
              <a:ext uri="{FF2B5EF4-FFF2-40B4-BE49-F238E27FC236}">
                <a16:creationId xmlns:a16="http://schemas.microsoft.com/office/drawing/2014/main" xmlns="" id="{419A5D41-8218-4789-813B-9FCDA68F3AD8}"/>
              </a:ext>
            </a:extLst>
          </p:cNvPr>
          <p:cNvGraphicFramePr>
            <a:graphicFrameLocks noGrp="1"/>
          </p:cNvGraphicFramePr>
          <p:nvPr>
            <p:ph idx="1"/>
            <p:extLst>
              <p:ext uri="{D42A27DB-BD31-4B8C-83A1-F6EECF244321}">
                <p14:modId xmlns:p14="http://schemas.microsoft.com/office/powerpoint/2010/main" val="2690428803"/>
              </p:ext>
            </p:extLst>
          </p:nvPr>
        </p:nvGraphicFramePr>
        <p:xfrm>
          <a:off x="457200" y="1200150"/>
          <a:ext cx="8229600" cy="25958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984934370"/>
                    </a:ext>
                  </a:extLst>
                </a:gridCol>
                <a:gridCol w="2362200">
                  <a:extLst>
                    <a:ext uri="{9D8B030D-6E8A-4147-A177-3AD203B41FA5}">
                      <a16:colId xmlns:a16="http://schemas.microsoft.com/office/drawing/2014/main" xmlns="" val="2297413203"/>
                    </a:ext>
                  </a:extLst>
                </a:gridCol>
                <a:gridCol w="1905000">
                  <a:extLst>
                    <a:ext uri="{9D8B030D-6E8A-4147-A177-3AD203B41FA5}">
                      <a16:colId xmlns:a16="http://schemas.microsoft.com/office/drawing/2014/main" xmlns="" val="2177562996"/>
                    </a:ext>
                  </a:extLst>
                </a:gridCol>
                <a:gridCol w="762000">
                  <a:extLst>
                    <a:ext uri="{9D8B030D-6E8A-4147-A177-3AD203B41FA5}">
                      <a16:colId xmlns:a16="http://schemas.microsoft.com/office/drawing/2014/main" xmlns="" val="3098146609"/>
                    </a:ext>
                  </a:extLst>
                </a:gridCol>
              </a:tblGrid>
              <a:tr h="370840">
                <a:tc>
                  <a:txBody>
                    <a:bodyPr/>
                    <a:lstStyle/>
                    <a:p>
                      <a:endParaRPr lang="en-US"/>
                    </a:p>
                  </a:txBody>
                  <a:tcPr/>
                </a:tc>
                <a:tc>
                  <a:txBody>
                    <a:bodyPr/>
                    <a:lstStyle/>
                    <a:p>
                      <a:r>
                        <a:rPr lang="en-US" dirty="0"/>
                        <a:t>Fabrication Complete</a:t>
                      </a:r>
                    </a:p>
                  </a:txBody>
                  <a:tcPr/>
                </a:tc>
                <a:tc>
                  <a:txBody>
                    <a:bodyPr/>
                    <a:lstStyle/>
                    <a:p>
                      <a:r>
                        <a:rPr lang="en-US" dirty="0"/>
                        <a:t>Installation Date</a:t>
                      </a:r>
                    </a:p>
                  </a:txBody>
                  <a:tcPr/>
                </a:tc>
                <a:tc>
                  <a:txBody>
                    <a:bodyPr/>
                    <a:lstStyle/>
                    <a:p>
                      <a:r>
                        <a:rPr lang="en-US" dirty="0"/>
                        <a:t>Delta</a:t>
                      </a:r>
                    </a:p>
                  </a:txBody>
                  <a:tcPr/>
                </a:tc>
                <a:extLst>
                  <a:ext uri="{0D108BD9-81ED-4DB2-BD59-A6C34878D82A}">
                    <a16:rowId xmlns:a16="http://schemas.microsoft.com/office/drawing/2014/main" xmlns="" val="4029986081"/>
                  </a:ext>
                </a:extLst>
              </a:tr>
              <a:tr h="370840">
                <a:tc>
                  <a:txBody>
                    <a:bodyPr/>
                    <a:lstStyle/>
                    <a:p>
                      <a:r>
                        <a:rPr lang="en-US" dirty="0"/>
                        <a:t>TPC</a:t>
                      </a:r>
                    </a:p>
                  </a:txBody>
                  <a:tcPr>
                    <a:solidFill>
                      <a:srgbClr val="92D050"/>
                    </a:solidFill>
                  </a:tcPr>
                </a:tc>
                <a:tc>
                  <a:txBody>
                    <a:bodyPr/>
                    <a:lstStyle/>
                    <a:p>
                      <a:r>
                        <a:rPr lang="en-US" dirty="0"/>
                        <a:t>Week 50,  2021</a:t>
                      </a:r>
                    </a:p>
                  </a:txBody>
                  <a:tcPr/>
                </a:tc>
                <a:tc>
                  <a:txBody>
                    <a:bodyPr/>
                    <a:lstStyle/>
                    <a:p>
                      <a:r>
                        <a:rPr lang="en-US" dirty="0"/>
                        <a:t>Week 23,  2022</a:t>
                      </a:r>
                    </a:p>
                  </a:txBody>
                  <a:tcPr/>
                </a:tc>
                <a:tc>
                  <a:txBody>
                    <a:bodyPr/>
                    <a:lstStyle/>
                    <a:p>
                      <a:r>
                        <a:rPr lang="en-US" dirty="0"/>
                        <a:t>25</a:t>
                      </a:r>
                    </a:p>
                  </a:txBody>
                  <a:tcPr/>
                </a:tc>
                <a:extLst>
                  <a:ext uri="{0D108BD9-81ED-4DB2-BD59-A6C34878D82A}">
                    <a16:rowId xmlns:a16="http://schemas.microsoft.com/office/drawing/2014/main" xmlns="" val="992360254"/>
                  </a:ext>
                </a:extLst>
              </a:tr>
              <a:tr h="370840">
                <a:tc>
                  <a:txBody>
                    <a:bodyPr/>
                    <a:lstStyle/>
                    <a:p>
                      <a:r>
                        <a:rPr lang="en-US" dirty="0"/>
                        <a:t>OHCal Cabling</a:t>
                      </a:r>
                    </a:p>
                  </a:txBody>
                  <a:tcPr>
                    <a:solidFill>
                      <a:schemeClr val="accent6">
                        <a:lumMod val="40000"/>
                        <a:lumOff val="60000"/>
                      </a:schemeClr>
                    </a:solidFill>
                  </a:tcPr>
                </a:tc>
                <a:tc>
                  <a:txBody>
                    <a:bodyPr/>
                    <a:lstStyle/>
                    <a:p>
                      <a:r>
                        <a:rPr lang="en-US" dirty="0"/>
                        <a:t>Week 30,  2021</a:t>
                      </a:r>
                    </a:p>
                  </a:txBody>
                  <a:tcPr/>
                </a:tc>
                <a:tc>
                  <a:txBody>
                    <a:bodyPr/>
                    <a:lstStyle/>
                    <a:p>
                      <a:r>
                        <a:rPr lang="en-US" dirty="0"/>
                        <a:t>Week 47,  2021</a:t>
                      </a:r>
                    </a:p>
                  </a:txBody>
                  <a:tcPr/>
                </a:tc>
                <a:tc>
                  <a:txBody>
                    <a:bodyPr/>
                    <a:lstStyle/>
                    <a:p>
                      <a:r>
                        <a:rPr lang="en-US" dirty="0"/>
                        <a:t>17</a:t>
                      </a:r>
                    </a:p>
                  </a:txBody>
                  <a:tcPr/>
                </a:tc>
                <a:extLst>
                  <a:ext uri="{0D108BD9-81ED-4DB2-BD59-A6C34878D82A}">
                    <a16:rowId xmlns:a16="http://schemas.microsoft.com/office/drawing/2014/main" xmlns="" val="3049189222"/>
                  </a:ext>
                </a:extLst>
              </a:tr>
              <a:tr h="370840">
                <a:tc>
                  <a:txBody>
                    <a:bodyPr/>
                    <a:lstStyle/>
                    <a:p>
                      <a:r>
                        <a:rPr lang="en-US" dirty="0"/>
                        <a:t>EMCal Cabling</a:t>
                      </a:r>
                    </a:p>
                  </a:txBody>
                  <a:tcPr>
                    <a:solidFill>
                      <a:schemeClr val="accent6">
                        <a:lumMod val="40000"/>
                        <a:lumOff val="60000"/>
                      </a:schemeClr>
                    </a:solidFill>
                  </a:tcPr>
                </a:tc>
                <a:tc>
                  <a:txBody>
                    <a:bodyPr/>
                    <a:lstStyle/>
                    <a:p>
                      <a:r>
                        <a:rPr lang="en-US" dirty="0"/>
                        <a:t>Week 30,  2021</a:t>
                      </a:r>
                    </a:p>
                  </a:txBody>
                  <a:tcPr/>
                </a:tc>
                <a:tc>
                  <a:txBody>
                    <a:bodyPr/>
                    <a:lstStyle/>
                    <a:p>
                      <a:r>
                        <a:rPr lang="en-US" dirty="0"/>
                        <a:t>Week 1,    2022</a:t>
                      </a:r>
                    </a:p>
                  </a:txBody>
                  <a:tcPr/>
                </a:tc>
                <a:tc>
                  <a:txBody>
                    <a:bodyPr/>
                    <a:lstStyle/>
                    <a:p>
                      <a:r>
                        <a:rPr lang="en-US" dirty="0"/>
                        <a:t>23</a:t>
                      </a:r>
                    </a:p>
                  </a:txBody>
                  <a:tcPr/>
                </a:tc>
                <a:extLst>
                  <a:ext uri="{0D108BD9-81ED-4DB2-BD59-A6C34878D82A}">
                    <a16:rowId xmlns:a16="http://schemas.microsoft.com/office/drawing/2014/main" xmlns="" val="1281369695"/>
                  </a:ext>
                </a:extLst>
              </a:tr>
              <a:tr h="370840">
                <a:tc>
                  <a:txBody>
                    <a:bodyPr/>
                    <a:lstStyle/>
                    <a:p>
                      <a:r>
                        <a:rPr lang="en-US" dirty="0"/>
                        <a:t>Digitizers</a:t>
                      </a:r>
                    </a:p>
                  </a:txBody>
                  <a:tcPr>
                    <a:solidFill>
                      <a:schemeClr val="accent5">
                        <a:lumMod val="60000"/>
                        <a:lumOff val="40000"/>
                      </a:schemeClr>
                    </a:solidFill>
                  </a:tcPr>
                </a:tc>
                <a:tc>
                  <a:txBody>
                    <a:bodyPr/>
                    <a:lstStyle/>
                    <a:p>
                      <a:r>
                        <a:rPr lang="en-US" dirty="0"/>
                        <a:t>Week 32,  2021</a:t>
                      </a:r>
                    </a:p>
                  </a:txBody>
                  <a:tcPr/>
                </a:tc>
                <a:tc>
                  <a:txBody>
                    <a:bodyPr/>
                    <a:lstStyle/>
                    <a:p>
                      <a:r>
                        <a:rPr lang="en-US" dirty="0"/>
                        <a:t>Week 14,  2022</a:t>
                      </a:r>
                    </a:p>
                  </a:txBody>
                  <a:tcPr/>
                </a:tc>
                <a:tc>
                  <a:txBody>
                    <a:bodyPr/>
                    <a:lstStyle/>
                    <a:p>
                      <a:r>
                        <a:rPr lang="en-US" dirty="0"/>
                        <a:t>34</a:t>
                      </a:r>
                    </a:p>
                  </a:txBody>
                  <a:tcPr/>
                </a:tc>
                <a:extLst>
                  <a:ext uri="{0D108BD9-81ED-4DB2-BD59-A6C34878D82A}">
                    <a16:rowId xmlns:a16="http://schemas.microsoft.com/office/drawing/2014/main" xmlns="" val="3245129950"/>
                  </a:ext>
                </a:extLst>
              </a:tr>
              <a:tr h="370840">
                <a:tc>
                  <a:txBody>
                    <a:bodyPr/>
                    <a:lstStyle/>
                    <a:p>
                      <a:r>
                        <a:rPr lang="en-US" dirty="0"/>
                        <a:t>Trigger &amp; Timing Systems</a:t>
                      </a:r>
                    </a:p>
                  </a:txBody>
                  <a:tcPr>
                    <a:solidFill>
                      <a:schemeClr val="accent5">
                        <a:lumMod val="60000"/>
                        <a:lumOff val="40000"/>
                      </a:schemeClr>
                    </a:solidFill>
                  </a:tcPr>
                </a:tc>
                <a:tc>
                  <a:txBody>
                    <a:bodyPr/>
                    <a:lstStyle/>
                    <a:p>
                      <a:r>
                        <a:rPr lang="en-US" dirty="0"/>
                        <a:t>Week 1,    2022</a:t>
                      </a:r>
                    </a:p>
                  </a:txBody>
                  <a:tcPr/>
                </a:tc>
                <a:tc>
                  <a:txBody>
                    <a:bodyPr/>
                    <a:lstStyle/>
                    <a:p>
                      <a:r>
                        <a:rPr lang="en-US" dirty="0"/>
                        <a:t>Week 14,  2022</a:t>
                      </a:r>
                    </a:p>
                  </a:txBody>
                  <a:tcPr/>
                </a:tc>
                <a:tc>
                  <a:txBody>
                    <a:bodyPr/>
                    <a:lstStyle/>
                    <a:p>
                      <a:r>
                        <a:rPr lang="en-US" dirty="0"/>
                        <a:t>13</a:t>
                      </a:r>
                    </a:p>
                  </a:txBody>
                  <a:tcPr/>
                </a:tc>
                <a:extLst>
                  <a:ext uri="{0D108BD9-81ED-4DB2-BD59-A6C34878D82A}">
                    <a16:rowId xmlns:a16="http://schemas.microsoft.com/office/drawing/2014/main" xmlns="" val="174419846"/>
                  </a:ext>
                </a:extLst>
              </a:tr>
              <a:tr h="370840">
                <a:tc>
                  <a:txBody>
                    <a:bodyPr/>
                    <a:lstStyle/>
                    <a:p>
                      <a:r>
                        <a:rPr lang="en-US" dirty="0"/>
                        <a:t>Beampipe</a:t>
                      </a:r>
                    </a:p>
                  </a:txBody>
                  <a:tcPr>
                    <a:solidFill>
                      <a:schemeClr val="accent2">
                        <a:lumMod val="40000"/>
                        <a:lumOff val="60000"/>
                      </a:schemeClr>
                    </a:solidFill>
                  </a:tcPr>
                </a:tc>
                <a:tc>
                  <a:txBody>
                    <a:bodyPr/>
                    <a:lstStyle/>
                    <a:p>
                      <a:r>
                        <a:rPr lang="en-US" dirty="0"/>
                        <a:t>Week 32,  2021</a:t>
                      </a:r>
                    </a:p>
                  </a:txBody>
                  <a:tcPr/>
                </a:tc>
                <a:tc>
                  <a:txBody>
                    <a:bodyPr/>
                    <a:lstStyle/>
                    <a:p>
                      <a:r>
                        <a:rPr lang="en-US" dirty="0"/>
                        <a:t>Week 32,  2022</a:t>
                      </a:r>
                    </a:p>
                  </a:txBody>
                  <a:tcPr/>
                </a:tc>
                <a:tc>
                  <a:txBody>
                    <a:bodyPr/>
                    <a:lstStyle/>
                    <a:p>
                      <a:r>
                        <a:rPr lang="en-US" dirty="0"/>
                        <a:t>52</a:t>
                      </a:r>
                    </a:p>
                  </a:txBody>
                  <a:tcPr/>
                </a:tc>
                <a:extLst>
                  <a:ext uri="{0D108BD9-81ED-4DB2-BD59-A6C34878D82A}">
                    <a16:rowId xmlns:a16="http://schemas.microsoft.com/office/drawing/2014/main" xmlns="" val="4053261929"/>
                  </a:ext>
                </a:extLst>
              </a:tr>
            </a:tbl>
          </a:graphicData>
        </a:graphic>
      </p:graphicFrame>
      <p:sp>
        <p:nvSpPr>
          <p:cNvPr id="4" name="Date Placeholder 3">
            <a:extLst>
              <a:ext uri="{FF2B5EF4-FFF2-40B4-BE49-F238E27FC236}">
                <a16:creationId xmlns:a16="http://schemas.microsoft.com/office/drawing/2014/main" xmlns="" id="{534343A5-05B8-497F-B65B-0108003D1209}"/>
              </a:ext>
            </a:extLst>
          </p:cNvPr>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a:extLst>
              <a:ext uri="{FF2B5EF4-FFF2-40B4-BE49-F238E27FC236}">
                <a16:creationId xmlns:a16="http://schemas.microsoft.com/office/drawing/2014/main" xmlns="" id="{0210E551-0B97-4373-9F37-E9182229C325}"/>
              </a:ext>
            </a:extLst>
          </p:cNvPr>
          <p:cNvSpPr>
            <a:spLocks noGrp="1"/>
          </p:cNvSpPr>
          <p:nvPr>
            <p:ph type="ftr" sz="quarter" idx="11"/>
          </p:nvPr>
        </p:nvSpPr>
        <p:spPr/>
        <p:txBody>
          <a:bodyPr/>
          <a:lstStyle/>
          <a:p>
            <a:pPr>
              <a:defRPr/>
            </a:pPr>
            <a:r>
              <a:rPr lang="en-US"/>
              <a:t>PMG</a:t>
            </a:r>
            <a:endParaRPr lang="en-US" dirty="0"/>
          </a:p>
        </p:txBody>
      </p:sp>
      <p:sp>
        <p:nvSpPr>
          <p:cNvPr id="6" name="Slide Number Placeholder 5">
            <a:extLst>
              <a:ext uri="{FF2B5EF4-FFF2-40B4-BE49-F238E27FC236}">
                <a16:creationId xmlns:a16="http://schemas.microsoft.com/office/drawing/2014/main" xmlns="" id="{6C9ABA4B-D0DF-4D8D-8AE2-DA0EF5B6B39A}"/>
              </a:ext>
            </a:extLst>
          </p:cNvPr>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
        <p:nvSpPr>
          <p:cNvPr id="3" name="TextBox 2">
            <a:extLst>
              <a:ext uri="{FF2B5EF4-FFF2-40B4-BE49-F238E27FC236}">
                <a16:creationId xmlns:a16="http://schemas.microsoft.com/office/drawing/2014/main" xmlns="" id="{369AC639-51E8-42D2-B106-9A0AFBD1CE49}"/>
              </a:ext>
            </a:extLst>
          </p:cNvPr>
          <p:cNvSpPr txBox="1"/>
          <p:nvPr/>
        </p:nvSpPr>
        <p:spPr>
          <a:xfrm>
            <a:off x="533400" y="4059019"/>
            <a:ext cx="8077200" cy="646331"/>
          </a:xfrm>
          <a:prstGeom prst="rect">
            <a:avLst/>
          </a:prstGeom>
          <a:noFill/>
          <a:ln>
            <a:solidFill>
              <a:schemeClr val="accent1"/>
            </a:solidFill>
          </a:ln>
        </p:spPr>
        <p:txBody>
          <a:bodyPr wrap="square" rtlCol="0">
            <a:spAutoFit/>
          </a:bodyPr>
          <a:lstStyle/>
          <a:p>
            <a:r>
              <a:rPr lang="en-US" dirty="0"/>
              <a:t>TPC, EMCal and OHCal on-detector electronics are installed as part of detector fabrication</a:t>
            </a:r>
          </a:p>
        </p:txBody>
      </p:sp>
    </p:spTree>
    <p:extLst>
      <p:ext uri="{BB962C8B-B14F-4D97-AF65-F5344CB8AC3E}">
        <p14:creationId xmlns:p14="http://schemas.microsoft.com/office/powerpoint/2010/main" val="23305271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2.X Labor Profile - CAD</a:t>
            </a:r>
            <a:endParaRPr lang="en-US" dirty="0"/>
          </a:p>
        </p:txBody>
      </p:sp>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5</a:t>
            </a:fld>
            <a:endParaRPr lang="en-US" altLang="en-US" dirty="0"/>
          </a:p>
        </p:txBody>
      </p:sp>
      <p:pic>
        <p:nvPicPr>
          <p:cNvPr id="6" name="Picture 5" descr="Screen Shot 2020-12-16 at 9.36.5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1" y="666751"/>
            <a:ext cx="7702809" cy="4476749"/>
          </a:xfrm>
          <a:prstGeom prst="rect">
            <a:avLst/>
          </a:prstGeom>
        </p:spPr>
      </p:pic>
      <p:sp>
        <p:nvSpPr>
          <p:cNvPr id="7" name="TextBox 6"/>
          <p:cNvSpPr txBox="1"/>
          <p:nvPr/>
        </p:nvSpPr>
        <p:spPr>
          <a:xfrm>
            <a:off x="6172200" y="666750"/>
            <a:ext cx="2971800" cy="738664"/>
          </a:xfrm>
          <a:prstGeom prst="rect">
            <a:avLst/>
          </a:prstGeom>
          <a:noFill/>
          <a:ln>
            <a:solidFill>
              <a:srgbClr val="0080FF"/>
            </a:solidFill>
          </a:ln>
        </p:spPr>
        <p:txBody>
          <a:bodyPr wrap="square" rtlCol="0">
            <a:spAutoFit/>
          </a:bodyPr>
          <a:lstStyle/>
          <a:p>
            <a:r>
              <a:rPr lang="en-US" sz="1400" b="1" dirty="0" smtClean="0"/>
              <a:t>Includes labor for Magnet (Cryo, controls, power), 1008 infrastructure, sPHENIX installation and trades</a:t>
            </a:r>
            <a:endParaRPr lang="en-US" sz="1400" b="1" dirty="0"/>
          </a:p>
        </p:txBody>
      </p:sp>
    </p:spTree>
    <p:extLst>
      <p:ext uri="{BB962C8B-B14F-4D97-AF65-F5344CB8AC3E}">
        <p14:creationId xmlns:p14="http://schemas.microsoft.com/office/powerpoint/2010/main" val="34512430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8229600" cy="546497"/>
          </a:xfrm>
        </p:spPr>
        <p:txBody>
          <a:bodyPr>
            <a:normAutofit fontScale="90000"/>
          </a:bodyPr>
          <a:lstStyle/>
          <a:p>
            <a:r>
              <a:rPr lang="en-US" sz="4000" dirty="0" smtClean="0"/>
              <a:t>sPHENIX </a:t>
            </a:r>
            <a:r>
              <a:rPr lang="en-US" dirty="0" smtClean="0"/>
              <a:t>Challenges</a:t>
            </a:r>
            <a:endParaRPr lang="en-US" sz="4000" dirty="0"/>
          </a:p>
        </p:txBody>
      </p:sp>
      <p:sp>
        <p:nvSpPr>
          <p:cNvPr id="3" name="Content Placeholder 2"/>
          <p:cNvSpPr>
            <a:spLocks noGrp="1"/>
          </p:cNvSpPr>
          <p:nvPr>
            <p:ph idx="1"/>
          </p:nvPr>
        </p:nvSpPr>
        <p:spPr>
          <a:xfrm>
            <a:off x="319" y="576582"/>
            <a:ext cx="8907227" cy="4338326"/>
          </a:xfrm>
        </p:spPr>
        <p:txBody>
          <a:bodyPr>
            <a:normAutofit/>
          </a:bodyPr>
          <a:lstStyle/>
          <a:p>
            <a:r>
              <a:rPr lang="en-US" sz="2000" dirty="0" smtClean="0">
                <a:effectLst>
                  <a:outerShdw sx="0" sy="0">
                    <a:srgbClr val="000000"/>
                  </a:outerShdw>
                </a:effectLst>
              </a:rPr>
              <a:t>We have ~$11M in procurements to make over the next 12 months  including  </a:t>
            </a:r>
            <a:r>
              <a:rPr lang="en-US" sz="2000" dirty="0" smtClean="0">
                <a:effectLst>
                  <a:outerShdw sx="0" sy="0">
                    <a:srgbClr val="000000"/>
                  </a:outerShdw>
                </a:effectLst>
              </a:rPr>
              <a:t>$2M  </a:t>
            </a:r>
            <a:r>
              <a:rPr lang="en-US" sz="2000" dirty="0" smtClean="0">
                <a:effectLst>
                  <a:outerShdw sx="0" sy="0">
                    <a:srgbClr val="000000"/>
                  </a:outerShdw>
                </a:effectLst>
              </a:rPr>
              <a:t>in the </a:t>
            </a:r>
            <a:r>
              <a:rPr lang="en-US" sz="2000" dirty="0">
                <a:effectLst>
                  <a:outerShdw sx="0" sy="0">
                    <a:srgbClr val="000000"/>
                  </a:outerShdw>
                </a:effectLst>
              </a:rPr>
              <a:t>B</a:t>
            </a:r>
            <a:r>
              <a:rPr lang="en-US" sz="2000" dirty="0" smtClean="0">
                <a:effectLst>
                  <a:outerShdw sx="0" sy="0">
                    <a:srgbClr val="000000"/>
                  </a:outerShdw>
                </a:effectLst>
              </a:rPr>
              <a:t>NL procurement system right now. PPM released &gt;$1M in orders within the last month. </a:t>
            </a:r>
            <a:r>
              <a:rPr lang="en-US" sz="2000" dirty="0" smtClean="0">
                <a:effectLst>
                  <a:outerShdw sx="0" sy="0">
                    <a:srgbClr val="000000"/>
                  </a:outerShdw>
                </a:effectLst>
              </a:rPr>
              <a:t> </a:t>
            </a:r>
            <a:endParaRPr lang="en-US" sz="2000" b="1" dirty="0" smtClean="0"/>
          </a:p>
          <a:p>
            <a:pPr marL="0" indent="0">
              <a:buNone/>
            </a:pPr>
            <a:endParaRPr lang="en-US" sz="2000" b="1" dirty="0" smtClean="0"/>
          </a:p>
          <a:p>
            <a:r>
              <a:rPr lang="en-US" sz="2000" dirty="0" smtClean="0"/>
              <a:t>Concern that additional COVID delays will result in a delay to the RHIC 2021 and 2022 Run </a:t>
            </a:r>
            <a:r>
              <a:rPr lang="en-US" sz="2000" dirty="0" smtClean="0"/>
              <a:t>schedule and/or the sPHENIX construction schedule.  I am </a:t>
            </a:r>
            <a:r>
              <a:rPr lang="en-US" sz="2000" dirty="0" smtClean="0"/>
              <a:t>pa</a:t>
            </a:r>
            <a:r>
              <a:rPr lang="en-US" sz="2000" dirty="0" smtClean="0"/>
              <a:t>rticularly concerned about a 2</a:t>
            </a:r>
            <a:r>
              <a:rPr lang="en-US" sz="2000" baseline="30000" dirty="0" smtClean="0"/>
              <a:t>nd</a:t>
            </a:r>
            <a:r>
              <a:rPr lang="en-US" sz="2000" dirty="0" smtClean="0"/>
              <a:t> BNL shutdown and its schedule impact. Any </a:t>
            </a:r>
            <a:r>
              <a:rPr lang="en-US" sz="2000" dirty="0" smtClean="0"/>
              <a:t>additional RHIC Run delays will delay sPHENIX installation and impact</a:t>
            </a:r>
            <a:r>
              <a:rPr lang="en-US" sz="2000" b="1" dirty="0" smtClean="0"/>
              <a:t> </a:t>
            </a:r>
            <a:r>
              <a:rPr lang="en-US" sz="2000" dirty="0" smtClean="0"/>
              <a:t>the start of RHIC Run 2023.</a:t>
            </a:r>
          </a:p>
          <a:p>
            <a:pPr marL="0" indent="0">
              <a:buNone/>
            </a:pPr>
            <a:endParaRPr lang="en-US" sz="1400" dirty="0"/>
          </a:p>
          <a:p>
            <a:pPr marL="0" indent="0">
              <a:buNone/>
            </a:pPr>
            <a:endParaRPr lang="en-US" sz="1800"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
        <p:nvSpPr>
          <p:cNvPr id="8" name="Footer Placeholder 4"/>
          <p:cNvSpPr txBox="1">
            <a:spLocks/>
          </p:cNvSpPr>
          <p:nvPr/>
        </p:nvSpPr>
        <p:spPr>
          <a:xfrm>
            <a:off x="3171031" y="4914908"/>
            <a:ext cx="2895600" cy="2071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smtClean="0">
                <a:latin typeface="Calibri"/>
                <a:cs typeface="Calibri"/>
              </a:rPr>
              <a:t>POB</a:t>
            </a:r>
            <a:endParaRPr lang="en-US" sz="1200" dirty="0">
              <a:latin typeface="Calibri"/>
              <a:cs typeface="Calibri"/>
            </a:endParaRPr>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530366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5B23DA-F427-4C15-9A68-87438D6D4DE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 xmlns:a16="http://schemas.microsoft.com/office/drawing/2014/main" id="{722890C7-8D07-4E85-A6D6-0B3AD58C6EB1}"/>
              </a:ext>
            </a:extLst>
          </p:cNvPr>
          <p:cNvSpPr>
            <a:spLocks noGrp="1"/>
          </p:cNvSpPr>
          <p:nvPr>
            <p:ph idx="1"/>
          </p:nvPr>
        </p:nvSpPr>
        <p:spPr>
          <a:xfrm>
            <a:off x="304800" y="666750"/>
            <a:ext cx="8382000" cy="3927876"/>
          </a:xfrm>
          <a:ln>
            <a:noFill/>
          </a:ln>
        </p:spPr>
        <p:txBody>
          <a:bodyPr/>
          <a:lstStyle/>
          <a:p>
            <a:r>
              <a:rPr lang="en-US" sz="1800" dirty="0" smtClean="0"/>
              <a:t>100%</a:t>
            </a:r>
            <a:r>
              <a:rPr lang="en-US" sz="1800" dirty="0" smtClean="0"/>
              <a:t> OHCal tiles from Russian vendor Uniplast delivered. Yield  98.7%</a:t>
            </a:r>
          </a:p>
          <a:p>
            <a:r>
              <a:rPr lang="en-US" sz="1800" dirty="0" smtClean="0"/>
              <a:t>Carriage/cradle complete at </a:t>
            </a:r>
            <a:r>
              <a:rPr lang="en-US" sz="1800" dirty="0" err="1" smtClean="0"/>
              <a:t>Streck’s</a:t>
            </a:r>
            <a:r>
              <a:rPr lang="en-US" sz="1800" dirty="0" smtClean="0"/>
              <a:t>. Final inspection this week.</a:t>
            </a:r>
            <a:r>
              <a:rPr lang="en-US" sz="1800" dirty="0" smtClean="0"/>
              <a:t> </a:t>
            </a:r>
          </a:p>
          <a:p>
            <a:r>
              <a:rPr lang="en-US" sz="1800" dirty="0" smtClean="0"/>
              <a:t>MIE and I&amp;F early completion dates unchanged for November 11.5 months of float for MIE, 3.5 months of float for I&amp;F. </a:t>
            </a:r>
            <a:endParaRPr lang="en-US" sz="1800" dirty="0"/>
          </a:p>
          <a:p>
            <a:pPr lvl="1"/>
            <a:r>
              <a:rPr lang="en-US" sz="1600" dirty="0" smtClean="0"/>
              <a:t>RHIC Run-2022 schedule is not linked with I&amp;F schedule in P6 </a:t>
            </a:r>
            <a:endParaRPr lang="en-US" sz="1600" dirty="0" smtClean="0"/>
          </a:p>
          <a:p>
            <a:r>
              <a:rPr lang="en-US" sz="1800" dirty="0" smtClean="0"/>
              <a:t>We have </a:t>
            </a:r>
            <a:r>
              <a:rPr lang="en-US" sz="1800" dirty="0"/>
              <a:t>80% of </a:t>
            </a:r>
            <a:r>
              <a:rPr lang="en-US" sz="1800" dirty="0" smtClean="0"/>
              <a:t>sPHENIX  </a:t>
            </a:r>
            <a:r>
              <a:rPr lang="en-US" sz="1800" dirty="0"/>
              <a:t>technical staff  on site and working.  sPHENIX </a:t>
            </a:r>
            <a:r>
              <a:rPr lang="en-US" sz="1800" dirty="0" smtClean="0"/>
              <a:t>Visitors </a:t>
            </a:r>
            <a:r>
              <a:rPr lang="en-US" sz="1800" dirty="0"/>
              <a:t>also approved </a:t>
            </a:r>
            <a:r>
              <a:rPr lang="en-US" sz="1800" dirty="0" smtClean="0"/>
              <a:t>via ROOP process to </a:t>
            </a:r>
            <a:r>
              <a:rPr lang="en-US" sz="1800" dirty="0"/>
              <a:t>be on </a:t>
            </a:r>
            <a:r>
              <a:rPr lang="en-US" sz="1800" dirty="0" smtClean="0"/>
              <a:t>site (</a:t>
            </a:r>
            <a:r>
              <a:rPr lang="en-US" sz="1800" dirty="0"/>
              <a:t>SBU, Baruch, Rutgers, </a:t>
            </a:r>
            <a:r>
              <a:rPr lang="en-US" sz="1800" dirty="0" smtClean="0"/>
              <a:t>Lehigh, UColorado, ISU) </a:t>
            </a:r>
            <a:endParaRPr lang="en-US" sz="1800" dirty="0"/>
          </a:p>
          <a:p>
            <a:r>
              <a:rPr lang="en-US" sz="1800" dirty="0"/>
              <a:t>We have a large team of engineers, designers and </a:t>
            </a:r>
            <a:r>
              <a:rPr lang="en-US" sz="1800" dirty="0" smtClean="0"/>
              <a:t>managers</a:t>
            </a:r>
            <a:r>
              <a:rPr lang="en-US" sz="1800" dirty="0" smtClean="0"/>
              <a:t> working remotely  on sPHENIX activities.</a:t>
            </a:r>
            <a:endParaRPr lang="en-US" sz="1800" dirty="0"/>
          </a:p>
          <a:p>
            <a:pPr marL="57133" indent="0">
              <a:buNone/>
            </a:pPr>
            <a:endParaRPr lang="en-US" sz="1800" dirty="0"/>
          </a:p>
          <a:p>
            <a:pPr marL="57133" indent="0">
              <a:buNone/>
            </a:pPr>
            <a:r>
              <a:rPr lang="en-US" sz="2000" b="1" dirty="0" smtClean="0"/>
              <a:t> </a:t>
            </a:r>
            <a:endParaRPr lang="en-US" sz="1800" dirty="0"/>
          </a:p>
          <a:p>
            <a:pPr marL="57134" indent="0">
              <a:buNone/>
            </a:pPr>
            <a:endParaRPr lang="en-US" sz="1800" dirty="0"/>
          </a:p>
        </p:txBody>
      </p:sp>
      <p:sp>
        <p:nvSpPr>
          <p:cNvPr id="4" name="Date Placeholder 3">
            <a:extLst>
              <a:ext uri="{FF2B5EF4-FFF2-40B4-BE49-F238E27FC236}">
                <a16:creationId xmlns="" xmlns:a16="http://schemas.microsoft.com/office/drawing/2014/main" id="{1EDEA6B9-F432-40ED-9374-71491A0015E3}"/>
              </a:ext>
            </a:extLst>
          </p:cNvPr>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a:extLst>
              <a:ext uri="{FF2B5EF4-FFF2-40B4-BE49-F238E27FC236}">
                <a16:creationId xmlns="" xmlns:a16="http://schemas.microsoft.com/office/drawing/2014/main" id="{9A5D36BB-D5C3-44B8-A0FE-466398498030}"/>
              </a:ext>
            </a:extLst>
          </p:cNvPr>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Tree>
    <p:extLst>
      <p:ext uri="{BB962C8B-B14F-4D97-AF65-F5344CB8AC3E}">
        <p14:creationId xmlns:p14="http://schemas.microsoft.com/office/powerpoint/2010/main" val="41422309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00" y="0"/>
            <a:ext cx="8229600" cy="546497"/>
          </a:xfrm>
        </p:spPr>
        <p:txBody>
          <a:bodyPr/>
          <a:lstStyle/>
          <a:p>
            <a:r>
              <a:rPr lang="en-US" sz="3200" dirty="0" smtClean="0"/>
              <a:t>Back Up – EV and Variance Reports</a:t>
            </a:r>
            <a:endParaRPr lang="en-US" sz="3200" dirty="0"/>
          </a:p>
        </p:txBody>
      </p:sp>
      <p:sp>
        <p:nvSpPr>
          <p:cNvPr id="4" name="Date Placeholder 3"/>
          <p:cNvSpPr>
            <a:spLocks noGrp="1"/>
          </p:cNvSpPr>
          <p:nvPr>
            <p:ph type="dt" sz="half" idx="10"/>
          </p:nvPr>
        </p:nvSpPr>
        <p:spPr/>
        <p:txBody>
          <a:bodyPr/>
          <a:lstStyle/>
          <a:p>
            <a:pPr>
              <a:defRPr/>
            </a:pPr>
            <a:r>
              <a:rPr lang="en-US" altLang="en-US" smtClean="0"/>
              <a:t>12/17/2020</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a:xfrm>
            <a:off x="8609806" y="4869657"/>
            <a:ext cx="534194" cy="273844"/>
          </a:xfrm>
        </p:spPr>
        <p:txBody>
          <a:bodyPr/>
          <a:lstStyle/>
          <a:p>
            <a:fld id="{4B932B3A-BA38-40C7-ADEE-2A1902CEB265}" type="slidenum">
              <a:rPr lang="en-US" altLang="en-US" smtClean="0"/>
              <a:pPr/>
              <a:t>8</a:t>
            </a:fld>
            <a:endParaRPr lang="en-US" altLang="en-US" dirty="0"/>
          </a:p>
        </p:txBody>
      </p:sp>
    </p:spTree>
    <p:extLst>
      <p:ext uri="{BB962C8B-B14F-4D97-AF65-F5344CB8AC3E}">
        <p14:creationId xmlns:p14="http://schemas.microsoft.com/office/powerpoint/2010/main" val="190409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2.X Labor Profile - Physics</a:t>
            </a:r>
            <a:endParaRPr lang="en-US" dirty="0"/>
          </a:p>
        </p:txBody>
      </p:sp>
      <p:sp>
        <p:nvSpPr>
          <p:cNvPr id="3" name="Date Placeholder 2"/>
          <p:cNvSpPr>
            <a:spLocks noGrp="1"/>
          </p:cNvSpPr>
          <p:nvPr>
            <p:ph type="dt" sz="half" idx="10"/>
          </p:nvPr>
        </p:nvSpPr>
        <p:spPr/>
        <p:txBody>
          <a:bodyPr/>
          <a:lstStyle/>
          <a:p>
            <a:pPr>
              <a:defRPr/>
            </a:pPr>
            <a:r>
              <a:rPr lang="en-US" altLang="en-US" smtClean="0"/>
              <a:t>12/17/2020</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9</a:t>
            </a:fld>
            <a:endParaRPr lang="en-US" altLang="en-US" dirty="0"/>
          </a:p>
        </p:txBody>
      </p:sp>
      <p:pic>
        <p:nvPicPr>
          <p:cNvPr id="6" name="Picture 5" descr="Screen Shot 2020-12-16 at 9.32.4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54350"/>
            <a:ext cx="7899400" cy="4476327"/>
          </a:xfrm>
          <a:prstGeom prst="rect">
            <a:avLst/>
          </a:prstGeom>
        </p:spPr>
      </p:pic>
    </p:spTree>
    <p:extLst>
      <p:ext uri="{BB962C8B-B14F-4D97-AF65-F5344CB8AC3E}">
        <p14:creationId xmlns:p14="http://schemas.microsoft.com/office/powerpoint/2010/main" val="27478990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91148</TotalTime>
  <Words>1093</Words>
  <Application>Microsoft Macintosh PowerPoint</Application>
  <PresentationFormat>On-screen Show (16:9)</PresentationFormat>
  <Paragraphs>259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sPHENIX PMG Meeting</vt:lpstr>
      <vt:lpstr>PMG Agenda</vt:lpstr>
      <vt:lpstr>OuterHCal and EMCal Installation</vt:lpstr>
      <vt:lpstr>TPC and Electronics Installation</vt:lpstr>
      <vt:lpstr>2.X Labor Profile - CAD</vt:lpstr>
      <vt:lpstr>sPHENIX Challenges</vt:lpstr>
      <vt:lpstr>Summary</vt:lpstr>
      <vt:lpstr>Back Up – EV and Variance Reports</vt:lpstr>
      <vt:lpstr>2.X Labor Profile - Physics</vt:lpstr>
      <vt:lpstr>Performance Indices – sPHENIX MIE</vt:lpstr>
      <vt:lpstr>Cost Performance Report (CPR) – sPHENIX MIE</vt:lpstr>
      <vt:lpstr>Performance Indices – 1008 Infra and Facility Upgrade</vt:lpstr>
      <vt:lpstr>Cost Performance Report (CPR) – 1008 Infra and Facility Upgrade</vt:lpstr>
      <vt:lpstr>Milestones Status – sPHENIX MIE</vt:lpstr>
      <vt:lpstr>Milestones Status – 1008 Infra and Facility Upgrade</vt:lpstr>
      <vt:lpstr>Summary Schedule – sPHENIX MIE</vt:lpstr>
      <vt:lpstr>Summary Schedule – sPHENIX MIE and 1008 Infra and Facility Upgrade</vt:lpstr>
      <vt:lpstr>EAC and Contingency Profile – sPHENIX MIE</vt:lpstr>
      <vt:lpstr>Baseline/Contingency Log - MIE</vt:lpstr>
      <vt:lpstr>EAC and Contingency Profile – 1008 Infra and Facility Upgrade </vt:lpstr>
      <vt:lpstr>Baseline/Contingency Log - 1008 Infra and Facility Upgrade </vt:lpstr>
      <vt:lpstr>Critical Path (1x, 2x and 3x Combined)</vt:lpstr>
      <vt:lpstr>Critical Path (1x, 2x and 3x Combined)</vt:lpstr>
      <vt:lpstr>Critical Path (1x, 2x and 3x Combined)</vt:lpstr>
      <vt:lpstr>Variance Report – TPC  </vt:lpstr>
      <vt:lpstr>VarianceReport - HCal</vt:lpstr>
      <vt:lpstr>Variance Report – Calorimeter Electronics</vt:lpstr>
      <vt:lpstr>Variance Report –Calorimeter Electronics </vt:lpstr>
      <vt:lpstr>Variance Report –Calorimeter Electronics</vt:lpstr>
      <vt:lpstr>Variance Report –DAQ/Trigger</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Edward O'Brien</cp:lastModifiedBy>
  <cp:revision>1004</cp:revision>
  <cp:lastPrinted>2017-10-23T16:33:50Z</cp:lastPrinted>
  <dcterms:created xsi:type="dcterms:W3CDTF">2015-10-24T00:32:43Z</dcterms:created>
  <dcterms:modified xsi:type="dcterms:W3CDTF">2020-12-17T04:07:43Z</dcterms:modified>
</cp:coreProperties>
</file>