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912" r:id="rId2"/>
    <p:sldId id="913" r:id="rId3"/>
    <p:sldId id="918" r:id="rId4"/>
    <p:sldId id="917" r:id="rId5"/>
    <p:sldId id="915" r:id="rId6"/>
    <p:sldId id="890" r:id="rId7"/>
    <p:sldId id="891" r:id="rId8"/>
    <p:sldId id="892" r:id="rId9"/>
    <p:sldId id="894" r:id="rId10"/>
    <p:sldId id="895" r:id="rId11"/>
    <p:sldId id="889" r:id="rId12"/>
    <p:sldId id="861" r:id="rId13"/>
    <p:sldId id="860" r:id="rId14"/>
    <p:sldId id="896" r:id="rId15"/>
    <p:sldId id="897" r:id="rId16"/>
    <p:sldId id="898" r:id="rId17"/>
    <p:sldId id="899" r:id="rId18"/>
    <p:sldId id="900" r:id="rId19"/>
    <p:sldId id="901" r:id="rId20"/>
    <p:sldId id="902" r:id="rId21"/>
    <p:sldId id="903" r:id="rId22"/>
    <p:sldId id="904" r:id="rId23"/>
    <p:sldId id="905" r:id="rId24"/>
    <p:sldId id="906" r:id="rId25"/>
    <p:sldId id="907" r:id="rId26"/>
    <p:sldId id="908" r:id="rId27"/>
    <p:sldId id="909" r:id="rId28"/>
    <p:sldId id="910" r:id="rId29"/>
    <p:sldId id="911" r:id="rId30"/>
    <p:sldId id="919" r:id="rId31"/>
    <p:sldId id="881" r:id="rId32"/>
    <p:sldId id="882" r:id="rId33"/>
    <p:sldId id="883" r:id="rId34"/>
    <p:sldId id="884" r:id="rId35"/>
    <p:sldId id="885" r:id="rId36"/>
    <p:sldId id="920" r:id="rId37"/>
    <p:sldId id="921" r:id="rId38"/>
    <p:sldId id="922" r:id="rId39"/>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06"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19"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28"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43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544" algn="l" defTabSz="914219" rtl="0" eaLnBrk="1" latinLnBrk="0" hangingPunct="1">
      <a:defRPr kern="1200">
        <a:solidFill>
          <a:schemeClr val="tx1"/>
        </a:solidFill>
        <a:latin typeface="Calibri" pitchFamily="34" charset="0"/>
        <a:ea typeface="MS PGothic" pitchFamily="34" charset="-128"/>
        <a:cs typeface="+mn-cs"/>
      </a:defRPr>
    </a:lvl6pPr>
    <a:lvl7pPr marL="2742650" algn="l" defTabSz="914219" rtl="0" eaLnBrk="1" latinLnBrk="0" hangingPunct="1">
      <a:defRPr kern="1200">
        <a:solidFill>
          <a:schemeClr val="tx1"/>
        </a:solidFill>
        <a:latin typeface="Calibri" pitchFamily="34" charset="0"/>
        <a:ea typeface="MS PGothic" pitchFamily="34" charset="-128"/>
        <a:cs typeface="+mn-cs"/>
      </a:defRPr>
    </a:lvl7pPr>
    <a:lvl8pPr marL="3199760" algn="l" defTabSz="914219" rtl="0" eaLnBrk="1" latinLnBrk="0" hangingPunct="1">
      <a:defRPr kern="1200">
        <a:solidFill>
          <a:schemeClr val="tx1"/>
        </a:solidFill>
        <a:latin typeface="Calibri" pitchFamily="34" charset="0"/>
        <a:ea typeface="MS PGothic" pitchFamily="34" charset="-128"/>
        <a:cs typeface="+mn-cs"/>
      </a:defRPr>
    </a:lvl8pPr>
    <a:lvl9pPr marL="3656869" algn="l" defTabSz="914219"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01"/>
    <a:srgbClr val="0080FF"/>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6" autoAdjust="0"/>
    <p:restoredTop sz="99805" autoAdjust="0"/>
  </p:normalViewPr>
  <p:slideViewPr>
    <p:cSldViewPr>
      <p:cViewPr varScale="1">
        <p:scale>
          <a:sx n="122" d="100"/>
          <a:sy n="122" d="100"/>
        </p:scale>
        <p:origin x="-1800" y="-11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1/21/21</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1/21/21</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06"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1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328"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43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544" algn="l" defTabSz="914219" rtl="0" eaLnBrk="1" latinLnBrk="0" hangingPunct="1">
      <a:defRPr sz="1200" kern="1200">
        <a:solidFill>
          <a:schemeClr val="tx1"/>
        </a:solidFill>
        <a:latin typeface="+mn-lt"/>
        <a:ea typeface="+mn-ea"/>
        <a:cs typeface="+mn-cs"/>
      </a:defRPr>
    </a:lvl6pPr>
    <a:lvl7pPr marL="2742650" algn="l" defTabSz="914219" rtl="0" eaLnBrk="1" latinLnBrk="0" hangingPunct="1">
      <a:defRPr sz="1200" kern="1200">
        <a:solidFill>
          <a:schemeClr val="tx1"/>
        </a:solidFill>
        <a:latin typeface="+mn-lt"/>
        <a:ea typeface="+mn-ea"/>
        <a:cs typeface="+mn-cs"/>
      </a:defRPr>
    </a:lvl7pPr>
    <a:lvl8pPr marL="3199760" algn="l" defTabSz="914219" rtl="0" eaLnBrk="1" latinLnBrk="0" hangingPunct="1">
      <a:defRPr sz="1200" kern="1200">
        <a:solidFill>
          <a:schemeClr val="tx1"/>
        </a:solidFill>
        <a:latin typeface="+mn-lt"/>
        <a:ea typeface="+mn-ea"/>
        <a:cs typeface="+mn-cs"/>
      </a:defRPr>
    </a:lvl8pPr>
    <a:lvl9pPr marL="3656869" algn="l" defTabSz="91421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11"/>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06" indent="0" algn="ctr">
              <a:buNone/>
              <a:defRPr>
                <a:solidFill>
                  <a:schemeClr val="tx1">
                    <a:tint val="75000"/>
                  </a:schemeClr>
                </a:solidFill>
              </a:defRPr>
            </a:lvl2pPr>
            <a:lvl3pPr marL="914219"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90"/>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06" indent="0">
              <a:buNone/>
              <a:defRPr sz="1800">
                <a:solidFill>
                  <a:schemeClr val="tx1">
                    <a:tint val="75000"/>
                  </a:schemeClr>
                </a:solidFill>
              </a:defRPr>
            </a:lvl2pPr>
            <a:lvl3pPr marL="914219"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19"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9" y="1151335"/>
            <a:ext cx="4041775" cy="479822"/>
          </a:xfrm>
        </p:spPr>
        <p:txBody>
          <a:bodyPr anchor="b"/>
          <a:lstStyle>
            <a:lvl1pPr marL="0" indent="0">
              <a:buNone/>
              <a:defRPr sz="2400" b="1"/>
            </a:lvl1pPr>
            <a:lvl2pPr marL="457106" indent="0">
              <a:buNone/>
              <a:defRPr sz="2000" b="1"/>
            </a:lvl2pPr>
            <a:lvl3pPr marL="914219"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6" y="1076339"/>
            <a:ext cx="3008313" cy="3518297"/>
          </a:xfrm>
        </p:spPr>
        <p:txBody>
          <a:bodyPr/>
          <a:lstStyle>
            <a:lvl1pPr marL="0" indent="0">
              <a:buNone/>
              <a:defRPr sz="1400"/>
            </a:lvl1pPr>
            <a:lvl2pPr marL="457106" indent="0">
              <a:buNone/>
              <a:defRPr sz="1200"/>
            </a:lvl2pPr>
            <a:lvl3pPr marL="914219"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06" indent="0">
              <a:buNone/>
              <a:defRPr sz="2800"/>
            </a:lvl2pPr>
            <a:lvl3pPr marL="914219"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pPr lvl="0"/>
            <a:endParaRPr lang="en-US" noProof="0" dirty="0"/>
          </a:p>
        </p:txBody>
      </p:sp>
      <p:sp>
        <p:nvSpPr>
          <p:cNvPr id="4" name="Text Placeholder 3"/>
          <p:cNvSpPr>
            <a:spLocks noGrp="1"/>
          </p:cNvSpPr>
          <p:nvPr>
            <p:ph type="body" sz="half" idx="2"/>
          </p:nvPr>
        </p:nvSpPr>
        <p:spPr>
          <a:xfrm>
            <a:off x="1828800" y="4229113"/>
            <a:ext cx="5486400" cy="603647"/>
          </a:xfrm>
        </p:spPr>
        <p:txBody>
          <a:bodyPr/>
          <a:lstStyle>
            <a:lvl1pPr marL="0" indent="0">
              <a:buNone/>
              <a:defRPr sz="1400"/>
            </a:lvl1pPr>
            <a:lvl2pPr marL="457106" indent="0">
              <a:buNone/>
              <a:defRPr sz="1200"/>
            </a:lvl2pPr>
            <a:lvl3pPr marL="914219"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1/21/2021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6"/>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3" tIns="45712" rIns="91423" bIns="45712"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1/21/2021</a:t>
            </a:r>
            <a:endParaRPr lang="en-US" altLang="en-US" dirty="0"/>
          </a:p>
        </p:txBody>
      </p:sp>
      <p:sp>
        <p:nvSpPr>
          <p:cNvPr id="5" name="Footer Placeholder 4"/>
          <p:cNvSpPr>
            <a:spLocks noGrp="1"/>
          </p:cNvSpPr>
          <p:nvPr>
            <p:ph type="ftr" sz="quarter" idx="3"/>
          </p:nvPr>
        </p:nvSpPr>
        <p:spPr>
          <a:xfrm>
            <a:off x="3171031" y="4914911"/>
            <a:ext cx="2895600" cy="207169"/>
          </a:xfrm>
          <a:prstGeom prst="rect">
            <a:avLst/>
          </a:prstGeom>
        </p:spPr>
        <p:txBody>
          <a:bodyPr vert="horz" lIns="91423" tIns="45712" rIns="91423" bIns="45712"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PMG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3" tIns="45712" rIns="91423" bIns="45712"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5"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 xmlns:a16="http://schemas.microsoft.com/office/drawing/2014/main" id="{E21E0E1C-C51F-4944-BAEC-913171417A8F}"/>
              </a:ext>
            </a:extLst>
          </p:cNvPr>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06" algn="ctr" rtl="0" fontAlgn="base">
        <a:spcBef>
          <a:spcPct val="0"/>
        </a:spcBef>
        <a:spcAft>
          <a:spcPct val="0"/>
        </a:spcAft>
        <a:defRPr sz="4400">
          <a:solidFill>
            <a:schemeClr val="tx1"/>
          </a:solidFill>
          <a:latin typeface="Calibri" charset="0"/>
          <a:ea typeface="ＭＳ Ｐゴシック" charset="0"/>
        </a:defRPr>
      </a:lvl6pPr>
      <a:lvl7pPr marL="914219" algn="ctr" rtl="0" fontAlgn="base">
        <a:spcBef>
          <a:spcPct val="0"/>
        </a:spcBef>
        <a:spcAft>
          <a:spcPct val="0"/>
        </a:spcAft>
        <a:defRPr sz="4400">
          <a:solidFill>
            <a:schemeClr val="tx1"/>
          </a:solidFill>
          <a:latin typeface="Calibri" charset="0"/>
          <a:ea typeface="ＭＳ Ｐゴシック" charset="0"/>
        </a:defRPr>
      </a:lvl7pPr>
      <a:lvl8pPr marL="1371328" algn="ctr" rtl="0" fontAlgn="base">
        <a:spcBef>
          <a:spcPct val="0"/>
        </a:spcBef>
        <a:spcAft>
          <a:spcPct val="0"/>
        </a:spcAft>
        <a:defRPr sz="4400">
          <a:solidFill>
            <a:schemeClr val="tx1"/>
          </a:solidFill>
          <a:latin typeface="Calibri" charset="0"/>
          <a:ea typeface="ＭＳ Ｐゴシック" charset="0"/>
        </a:defRPr>
      </a:lvl8pPr>
      <a:lvl9pPr marL="1828439" algn="ctr" rtl="0" fontAlgn="base">
        <a:spcBef>
          <a:spcPct val="0"/>
        </a:spcBef>
        <a:spcAft>
          <a:spcPct val="0"/>
        </a:spcAft>
        <a:defRPr sz="4400">
          <a:solidFill>
            <a:schemeClr val="tx1"/>
          </a:solidFill>
          <a:latin typeface="Calibri" charset="0"/>
          <a:ea typeface="ＭＳ Ｐゴシック" charset="0"/>
        </a:defRPr>
      </a:lvl9pPr>
    </p:titleStyle>
    <p:bodyStyle>
      <a:lvl1pPr marL="342830" indent="-34283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05" indent="-285694"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773" indent="-228554"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599880" indent="-228554"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6991" indent="-228554"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096"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7"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6"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4"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9" rtl="0" eaLnBrk="1" latinLnBrk="0" hangingPunct="1">
        <a:defRPr sz="1800" kern="1200">
          <a:solidFill>
            <a:schemeClr val="tx1"/>
          </a:solidFill>
          <a:latin typeface="+mn-lt"/>
          <a:ea typeface="+mn-ea"/>
          <a:cs typeface="+mn-cs"/>
        </a:defRPr>
      </a:lvl1pPr>
      <a:lvl2pPr marL="457106" algn="l" defTabSz="914219" rtl="0" eaLnBrk="1" latinLnBrk="0" hangingPunct="1">
        <a:defRPr sz="1800" kern="1200">
          <a:solidFill>
            <a:schemeClr val="tx1"/>
          </a:solidFill>
          <a:latin typeface="+mn-lt"/>
          <a:ea typeface="+mn-ea"/>
          <a:cs typeface="+mn-cs"/>
        </a:defRPr>
      </a:lvl2pPr>
      <a:lvl3pPr marL="914219" algn="l" defTabSz="914219" rtl="0" eaLnBrk="1" latinLnBrk="0" hangingPunct="1">
        <a:defRPr sz="1800" kern="1200">
          <a:solidFill>
            <a:schemeClr val="tx1"/>
          </a:solidFill>
          <a:latin typeface="+mn-lt"/>
          <a:ea typeface="+mn-ea"/>
          <a:cs typeface="+mn-cs"/>
        </a:defRPr>
      </a:lvl3pPr>
      <a:lvl4pPr marL="1371328" algn="l" defTabSz="914219" rtl="0" eaLnBrk="1" latinLnBrk="0" hangingPunct="1">
        <a:defRPr sz="1800" kern="1200">
          <a:solidFill>
            <a:schemeClr val="tx1"/>
          </a:solidFill>
          <a:latin typeface="+mn-lt"/>
          <a:ea typeface="+mn-ea"/>
          <a:cs typeface="+mn-cs"/>
        </a:defRPr>
      </a:lvl4pPr>
      <a:lvl5pPr marL="1828439" algn="l" defTabSz="914219" rtl="0" eaLnBrk="1" latinLnBrk="0" hangingPunct="1">
        <a:defRPr sz="1800" kern="1200">
          <a:solidFill>
            <a:schemeClr val="tx1"/>
          </a:solidFill>
          <a:latin typeface="+mn-lt"/>
          <a:ea typeface="+mn-ea"/>
          <a:cs typeface="+mn-cs"/>
        </a:defRPr>
      </a:lvl5pPr>
      <a:lvl6pPr marL="2285544" algn="l" defTabSz="914219" rtl="0" eaLnBrk="1" latinLnBrk="0" hangingPunct="1">
        <a:defRPr sz="1800" kern="1200">
          <a:solidFill>
            <a:schemeClr val="tx1"/>
          </a:solidFill>
          <a:latin typeface="+mn-lt"/>
          <a:ea typeface="+mn-ea"/>
          <a:cs typeface="+mn-cs"/>
        </a:defRPr>
      </a:lvl6pPr>
      <a:lvl7pPr marL="2742650" algn="l" defTabSz="914219" rtl="0" eaLnBrk="1" latinLnBrk="0" hangingPunct="1">
        <a:defRPr sz="1800" kern="1200">
          <a:solidFill>
            <a:schemeClr val="tx1"/>
          </a:solidFill>
          <a:latin typeface="+mn-lt"/>
          <a:ea typeface="+mn-ea"/>
          <a:cs typeface="+mn-cs"/>
        </a:defRPr>
      </a:lvl7pPr>
      <a:lvl8pPr marL="3199760" algn="l" defTabSz="914219" rtl="0" eaLnBrk="1" latinLnBrk="0" hangingPunct="1">
        <a:defRPr sz="1800" kern="1200">
          <a:solidFill>
            <a:schemeClr val="tx1"/>
          </a:solidFill>
          <a:latin typeface="+mn-lt"/>
          <a:ea typeface="+mn-ea"/>
          <a:cs typeface="+mn-cs"/>
        </a:defRPr>
      </a:lvl8pPr>
      <a:lvl9pPr marL="3656869" algn="l" defTabSz="9142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sPHENIX Ca</a:t>
            </a:r>
            <a:r>
              <a:rPr lang="en-US" dirty="0"/>
              <a:t>l</a:t>
            </a:r>
            <a:r>
              <a:rPr lang="en-US" dirty="0" smtClean="0"/>
              <a:t>endar</a:t>
            </a:r>
            <a:endParaRPr lang="en-US" dirty="0"/>
          </a:p>
        </p:txBody>
      </p:sp>
      <p:sp>
        <p:nvSpPr>
          <p:cNvPr id="3" name="Content Placeholder 2"/>
          <p:cNvSpPr>
            <a:spLocks noGrp="1"/>
          </p:cNvSpPr>
          <p:nvPr>
            <p:ph idx="1"/>
          </p:nvPr>
        </p:nvSpPr>
        <p:spPr>
          <a:xfrm>
            <a:off x="228600" y="742950"/>
            <a:ext cx="8458200" cy="3851676"/>
          </a:xfrm>
        </p:spPr>
        <p:txBody>
          <a:bodyPr/>
          <a:lstStyle/>
          <a:p>
            <a:r>
              <a:rPr lang="en-US" sz="2000" dirty="0" smtClean="0"/>
              <a:t>PRR IHCal tile PRR				Jan 12</a:t>
            </a:r>
          </a:p>
          <a:p>
            <a:r>
              <a:rPr lang="en-US" sz="2000" dirty="0" smtClean="0"/>
              <a:t>FDR/PRR EMCal/HCal signal cables		Jan 13</a:t>
            </a:r>
          </a:p>
          <a:p>
            <a:r>
              <a:rPr lang="en-US" sz="2000" dirty="0" smtClean="0"/>
              <a:t>Construction Planning meeting			Jan 15</a:t>
            </a:r>
          </a:p>
          <a:p>
            <a:r>
              <a:rPr lang="en-US" sz="2000" dirty="0" smtClean="0"/>
              <a:t>sPHENIX Collaboration Meeting			Jan 21-22</a:t>
            </a:r>
          </a:p>
          <a:p>
            <a:r>
              <a:rPr lang="en-US" sz="2000" dirty="0"/>
              <a:t>PRR Large Support Rings and Magnet Supports	Jan </a:t>
            </a:r>
            <a:r>
              <a:rPr lang="en-US" sz="2000" dirty="0" smtClean="0"/>
              <a:t>25</a:t>
            </a:r>
          </a:p>
          <a:p>
            <a:r>
              <a:rPr lang="en-US" sz="2000" dirty="0" smtClean="0"/>
              <a:t>DOE Monthly					Jan 27</a:t>
            </a:r>
          </a:p>
          <a:p>
            <a:endParaRPr lang="en-US" sz="2000" dirty="0"/>
          </a:p>
          <a:p>
            <a:pPr marL="0" indent="0">
              <a:buNone/>
            </a:pPr>
            <a:r>
              <a:rPr lang="en-US" sz="2000" dirty="0" smtClean="0"/>
              <a:t> </a:t>
            </a:r>
          </a:p>
          <a:p>
            <a:endParaRPr lang="en-US" sz="2000" dirty="0" smtClean="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Tree>
    <p:extLst>
      <p:ext uri="{BB962C8B-B14F-4D97-AF65-F5344CB8AC3E}">
        <p14:creationId xmlns:p14="http://schemas.microsoft.com/office/powerpoint/2010/main" val="30539313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 xmlns:a16="http://schemas.microsoft.com/office/drawing/2014/main" id="{932ACF34-8EA6-294F-9657-D96CEBE265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65803" y="2173842"/>
            <a:ext cx="3663598" cy="2747699"/>
          </a:xfrm>
          <a:prstGeom prst="rect">
            <a:avLst/>
          </a:prstGeom>
        </p:spPr>
      </p:pic>
      <p:sp>
        <p:nvSpPr>
          <p:cNvPr id="7" name="Title 6"/>
          <p:cNvSpPr>
            <a:spLocks noGrp="1"/>
          </p:cNvSpPr>
          <p:nvPr>
            <p:ph type="title"/>
          </p:nvPr>
        </p:nvSpPr>
        <p:spPr/>
        <p:txBody>
          <a:bodyPr/>
          <a:lstStyle/>
          <a:p>
            <a:r>
              <a:rPr lang="en-US" dirty="0"/>
              <a:t>OHCal </a:t>
            </a:r>
            <a:r>
              <a:rPr lang="en-US" dirty="0" smtClean="0"/>
              <a:t>Status (33% complete)</a:t>
            </a:r>
            <a:endParaRPr lang="en-US"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10</a:t>
            </a:fld>
            <a:endParaRPr lang="en-US" altLang="en-US" dirty="0"/>
          </a:p>
        </p:txBody>
      </p:sp>
      <p:sp>
        <p:nvSpPr>
          <p:cNvPr id="12" name="TextBox 11">
            <a:extLst>
              <a:ext uri="{FF2B5EF4-FFF2-40B4-BE49-F238E27FC236}">
                <a16:creationId xmlns="" xmlns:a16="http://schemas.microsoft.com/office/drawing/2014/main" id="{4F7CC80C-555C-9D4D-94B1-954505A2AE04}"/>
              </a:ext>
            </a:extLst>
          </p:cNvPr>
          <p:cNvSpPr txBox="1"/>
          <p:nvPr/>
        </p:nvSpPr>
        <p:spPr>
          <a:xfrm>
            <a:off x="7215691" y="2522118"/>
            <a:ext cx="1674935" cy="338552"/>
          </a:xfrm>
          <a:prstGeom prst="rect">
            <a:avLst/>
          </a:prstGeom>
          <a:noFill/>
          <a:ln>
            <a:solidFill>
              <a:schemeClr val="accent1"/>
            </a:solidFill>
          </a:ln>
        </p:spPr>
        <p:txBody>
          <a:bodyPr wrap="square" lIns="91438" tIns="45719" rIns="91438" bIns="45719" rtlCol="0">
            <a:spAutoFit/>
          </a:bodyPr>
          <a:lstStyle/>
          <a:p>
            <a:r>
              <a:rPr lang="en-US" sz="1600" dirty="0"/>
              <a:t>#3 </a:t>
            </a:r>
            <a:r>
              <a:rPr lang="en-US" sz="1600" dirty="0" smtClean="0"/>
              <a:t>needs tiles</a:t>
            </a:r>
            <a:endParaRPr lang="en-US" sz="1600" dirty="0"/>
          </a:p>
        </p:txBody>
      </p:sp>
      <p:cxnSp>
        <p:nvCxnSpPr>
          <p:cNvPr id="13" name="Straight Arrow Connector 12">
            <a:extLst>
              <a:ext uri="{FF2B5EF4-FFF2-40B4-BE49-F238E27FC236}">
                <a16:creationId xmlns="" xmlns:a16="http://schemas.microsoft.com/office/drawing/2014/main" id="{53B6CC94-7039-DC4D-AC3C-5B0DD24CA0E3}"/>
              </a:ext>
            </a:extLst>
          </p:cNvPr>
          <p:cNvCxnSpPr>
            <a:cxnSpLocks/>
            <a:stCxn id="12" idx="1"/>
          </p:cNvCxnSpPr>
          <p:nvPr/>
        </p:nvCxnSpPr>
        <p:spPr>
          <a:xfrm flipH="1" flipV="1">
            <a:off x="4648203" y="2522769"/>
            <a:ext cx="2567488" cy="16862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6FC057FF-1DDF-0B47-BFCE-5CAFC215DBDD}"/>
              </a:ext>
            </a:extLst>
          </p:cNvPr>
          <p:cNvSpPr txBox="1"/>
          <p:nvPr/>
        </p:nvSpPr>
        <p:spPr>
          <a:xfrm>
            <a:off x="7206137" y="2856773"/>
            <a:ext cx="1861663" cy="338552"/>
          </a:xfrm>
          <a:prstGeom prst="rect">
            <a:avLst/>
          </a:prstGeom>
          <a:noFill/>
          <a:ln>
            <a:solidFill>
              <a:schemeClr val="accent1"/>
            </a:solidFill>
          </a:ln>
        </p:spPr>
        <p:txBody>
          <a:bodyPr wrap="square" lIns="91438" tIns="45719" rIns="91438" bIns="45719" rtlCol="0">
            <a:spAutoFit/>
          </a:bodyPr>
          <a:lstStyle/>
          <a:p>
            <a:r>
              <a:rPr lang="en-US" sz="1600" dirty="0"/>
              <a:t>#</a:t>
            </a:r>
            <a:r>
              <a:rPr lang="en-US" sz="1600" dirty="0" smtClean="0"/>
              <a:t>1 tile install begun  </a:t>
            </a:r>
            <a:endParaRPr lang="en-US" sz="1600" dirty="0"/>
          </a:p>
        </p:txBody>
      </p:sp>
      <p:cxnSp>
        <p:nvCxnSpPr>
          <p:cNvPr id="15" name="Straight Arrow Connector 14">
            <a:extLst>
              <a:ext uri="{FF2B5EF4-FFF2-40B4-BE49-F238E27FC236}">
                <a16:creationId xmlns="" xmlns:a16="http://schemas.microsoft.com/office/drawing/2014/main" id="{C78FC4EA-2F1F-DA4A-BB7A-A805B5207751}"/>
              </a:ext>
            </a:extLst>
          </p:cNvPr>
          <p:cNvCxnSpPr>
            <a:cxnSpLocks/>
            <a:stCxn id="14" idx="1"/>
          </p:cNvCxnSpPr>
          <p:nvPr/>
        </p:nvCxnSpPr>
        <p:spPr>
          <a:xfrm flipH="1" flipV="1">
            <a:off x="4703757" y="2581674"/>
            <a:ext cx="2502380" cy="44437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75B2A4B5-03A5-1349-968B-F495D3BF390B}"/>
              </a:ext>
            </a:extLst>
          </p:cNvPr>
          <p:cNvSpPr txBox="1"/>
          <p:nvPr/>
        </p:nvSpPr>
        <p:spPr>
          <a:xfrm>
            <a:off x="7210032" y="3223251"/>
            <a:ext cx="1674935" cy="338552"/>
          </a:xfrm>
          <a:prstGeom prst="rect">
            <a:avLst/>
          </a:prstGeom>
          <a:noFill/>
          <a:ln>
            <a:solidFill>
              <a:schemeClr val="accent1"/>
            </a:solidFill>
          </a:ln>
        </p:spPr>
        <p:txBody>
          <a:bodyPr wrap="square" lIns="91438" tIns="45719" rIns="91438" bIns="45719" rtlCol="0">
            <a:spAutoFit/>
          </a:bodyPr>
          <a:lstStyle/>
          <a:p>
            <a:r>
              <a:rPr lang="en-US" sz="1600" dirty="0"/>
              <a:t>#2 </a:t>
            </a:r>
            <a:r>
              <a:rPr lang="en-US" sz="1600" dirty="0" smtClean="0"/>
              <a:t>needs tiles</a:t>
            </a:r>
            <a:endParaRPr lang="en-US" sz="1600" dirty="0"/>
          </a:p>
        </p:txBody>
      </p:sp>
      <p:cxnSp>
        <p:nvCxnSpPr>
          <p:cNvPr id="17" name="Straight Arrow Connector 16">
            <a:extLst>
              <a:ext uri="{FF2B5EF4-FFF2-40B4-BE49-F238E27FC236}">
                <a16:creationId xmlns="" xmlns:a16="http://schemas.microsoft.com/office/drawing/2014/main" id="{069FAD55-48AC-324F-9627-D499A347D265}"/>
              </a:ext>
            </a:extLst>
          </p:cNvPr>
          <p:cNvCxnSpPr>
            <a:cxnSpLocks/>
            <a:stCxn id="16" idx="1"/>
          </p:cNvCxnSpPr>
          <p:nvPr/>
        </p:nvCxnSpPr>
        <p:spPr>
          <a:xfrm flipH="1" flipV="1">
            <a:off x="4723610" y="2649578"/>
            <a:ext cx="2486422" cy="74294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F5731A85-98AA-DC46-B609-FA00931DFE02}"/>
              </a:ext>
            </a:extLst>
          </p:cNvPr>
          <p:cNvSpPr txBox="1"/>
          <p:nvPr/>
        </p:nvSpPr>
        <p:spPr>
          <a:xfrm>
            <a:off x="7229886" y="3562276"/>
            <a:ext cx="1674935" cy="338552"/>
          </a:xfrm>
          <a:prstGeom prst="rect">
            <a:avLst/>
          </a:prstGeom>
          <a:noFill/>
          <a:ln>
            <a:solidFill>
              <a:schemeClr val="accent1"/>
            </a:solidFill>
          </a:ln>
        </p:spPr>
        <p:txBody>
          <a:bodyPr wrap="square" lIns="91438" tIns="45719" rIns="91438" bIns="45719" rtlCol="0">
            <a:spAutoFit/>
          </a:bodyPr>
          <a:lstStyle/>
          <a:p>
            <a:r>
              <a:rPr lang="en-US" sz="1600" dirty="0"/>
              <a:t>#10 </a:t>
            </a:r>
            <a:r>
              <a:rPr lang="en-US" sz="1600" dirty="0" smtClean="0"/>
              <a:t>needs tiles</a:t>
            </a:r>
            <a:endParaRPr lang="en-US" sz="1600" dirty="0">
              <a:solidFill>
                <a:srgbClr val="FF0000"/>
              </a:solidFill>
            </a:endParaRPr>
          </a:p>
        </p:txBody>
      </p:sp>
      <p:cxnSp>
        <p:nvCxnSpPr>
          <p:cNvPr id="19" name="Straight Arrow Connector 18">
            <a:extLst>
              <a:ext uri="{FF2B5EF4-FFF2-40B4-BE49-F238E27FC236}">
                <a16:creationId xmlns="" xmlns:a16="http://schemas.microsoft.com/office/drawing/2014/main" id="{0E064362-BBA7-1048-979E-D1A9A59E61D4}"/>
              </a:ext>
            </a:extLst>
          </p:cNvPr>
          <p:cNvCxnSpPr>
            <a:cxnSpLocks/>
            <a:stCxn id="18" idx="1"/>
          </p:cNvCxnSpPr>
          <p:nvPr/>
        </p:nvCxnSpPr>
        <p:spPr>
          <a:xfrm flipH="1" flipV="1">
            <a:off x="4800604" y="2735561"/>
            <a:ext cx="2429282" cy="99599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59FA1078-75C2-0A44-BD43-185EB9803C0F}"/>
              </a:ext>
            </a:extLst>
          </p:cNvPr>
          <p:cNvSpPr txBox="1"/>
          <p:nvPr/>
        </p:nvSpPr>
        <p:spPr>
          <a:xfrm>
            <a:off x="7225801" y="3930941"/>
            <a:ext cx="1918199" cy="369330"/>
          </a:xfrm>
          <a:prstGeom prst="rect">
            <a:avLst/>
          </a:prstGeom>
          <a:noFill/>
          <a:ln>
            <a:solidFill>
              <a:schemeClr val="accent1"/>
            </a:solidFill>
          </a:ln>
        </p:spPr>
        <p:txBody>
          <a:bodyPr wrap="square" lIns="91438" tIns="45719" rIns="91438" bIns="45719" rtlCol="0">
            <a:spAutoFit/>
          </a:bodyPr>
          <a:lstStyle/>
          <a:p>
            <a:r>
              <a:rPr lang="en-US" dirty="0"/>
              <a:t>#</a:t>
            </a:r>
            <a:r>
              <a:rPr lang="en-US" sz="1600" dirty="0"/>
              <a:t>11 </a:t>
            </a:r>
            <a:r>
              <a:rPr lang="en-US" sz="1600" dirty="0" smtClean="0"/>
              <a:t>tile install begun  </a:t>
            </a:r>
            <a:endParaRPr lang="en-US" sz="1600" dirty="0"/>
          </a:p>
        </p:txBody>
      </p:sp>
      <p:cxnSp>
        <p:nvCxnSpPr>
          <p:cNvPr id="21" name="Straight Arrow Connector 20">
            <a:extLst>
              <a:ext uri="{FF2B5EF4-FFF2-40B4-BE49-F238E27FC236}">
                <a16:creationId xmlns="" xmlns:a16="http://schemas.microsoft.com/office/drawing/2014/main" id="{74F3E4F7-B54C-6949-B20A-CC2E8082FE36}"/>
              </a:ext>
            </a:extLst>
          </p:cNvPr>
          <p:cNvCxnSpPr>
            <a:cxnSpLocks/>
          </p:cNvCxnSpPr>
          <p:nvPr/>
        </p:nvCxnSpPr>
        <p:spPr>
          <a:xfrm flipH="1" flipV="1">
            <a:off x="5272149" y="2914910"/>
            <a:ext cx="1910242" cy="112149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46B852B0-C6B1-9A4F-B30E-8C177C68B600}"/>
              </a:ext>
            </a:extLst>
          </p:cNvPr>
          <p:cNvSpPr txBox="1"/>
          <p:nvPr/>
        </p:nvSpPr>
        <p:spPr>
          <a:xfrm>
            <a:off x="7239000" y="4400550"/>
            <a:ext cx="1905000" cy="584773"/>
          </a:xfrm>
          <a:prstGeom prst="rect">
            <a:avLst/>
          </a:prstGeom>
          <a:noFill/>
          <a:ln>
            <a:solidFill>
              <a:schemeClr val="accent1"/>
            </a:solidFill>
          </a:ln>
        </p:spPr>
        <p:txBody>
          <a:bodyPr wrap="square" lIns="91438" tIns="45719" rIns="91438" bIns="45719" rtlCol="0">
            <a:spAutoFit/>
          </a:bodyPr>
          <a:lstStyle/>
          <a:p>
            <a:r>
              <a:rPr lang="en-US" sz="1600" dirty="0"/>
              <a:t>#32 (chimney) </a:t>
            </a:r>
            <a:r>
              <a:rPr lang="en-US" sz="1600" dirty="0" smtClean="0"/>
              <a:t>needs tiles</a:t>
            </a:r>
            <a:endParaRPr lang="en-US" sz="1600" dirty="0"/>
          </a:p>
        </p:txBody>
      </p:sp>
      <p:cxnSp>
        <p:nvCxnSpPr>
          <p:cNvPr id="23" name="Straight Arrow Connector 22">
            <a:extLst>
              <a:ext uri="{FF2B5EF4-FFF2-40B4-BE49-F238E27FC236}">
                <a16:creationId xmlns="" xmlns:a16="http://schemas.microsoft.com/office/drawing/2014/main" id="{CBCCED45-FAAB-0B44-8B25-DE11F5E70A57}"/>
              </a:ext>
            </a:extLst>
          </p:cNvPr>
          <p:cNvCxnSpPr>
            <a:cxnSpLocks/>
          </p:cNvCxnSpPr>
          <p:nvPr/>
        </p:nvCxnSpPr>
        <p:spPr>
          <a:xfrm flipH="1" flipV="1">
            <a:off x="5406686" y="3076264"/>
            <a:ext cx="1809005" cy="150457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B382B61E-8274-6544-999E-F4B0C209F428}"/>
              </a:ext>
            </a:extLst>
          </p:cNvPr>
          <p:cNvSpPr txBox="1"/>
          <p:nvPr/>
        </p:nvSpPr>
        <p:spPr>
          <a:xfrm>
            <a:off x="826884" y="3279639"/>
            <a:ext cx="1677018" cy="369330"/>
          </a:xfrm>
          <a:prstGeom prst="rect">
            <a:avLst/>
          </a:prstGeom>
          <a:noFill/>
          <a:ln>
            <a:solidFill>
              <a:schemeClr val="accent1"/>
            </a:solidFill>
          </a:ln>
        </p:spPr>
        <p:txBody>
          <a:bodyPr wrap="square" lIns="91438" tIns="45719" rIns="91438" bIns="45719" rtlCol="0">
            <a:spAutoFit/>
          </a:bodyPr>
          <a:lstStyle/>
          <a:p>
            <a:r>
              <a:rPr lang="en-US" dirty="0"/>
              <a:t>#6 testing</a:t>
            </a:r>
          </a:p>
        </p:txBody>
      </p:sp>
      <p:cxnSp>
        <p:nvCxnSpPr>
          <p:cNvPr id="25" name="Straight Arrow Connector 24">
            <a:extLst>
              <a:ext uri="{FF2B5EF4-FFF2-40B4-BE49-F238E27FC236}">
                <a16:creationId xmlns="" xmlns:a16="http://schemas.microsoft.com/office/drawing/2014/main" id="{1F768759-5083-3544-9CAA-9FDAFACE5111}"/>
              </a:ext>
            </a:extLst>
          </p:cNvPr>
          <p:cNvCxnSpPr>
            <a:cxnSpLocks/>
            <a:stCxn id="24" idx="3"/>
          </p:cNvCxnSpPr>
          <p:nvPr/>
        </p:nvCxnSpPr>
        <p:spPr>
          <a:xfrm flipV="1">
            <a:off x="2503902" y="3305381"/>
            <a:ext cx="1095854" cy="15892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DF8B9B9D-A404-3141-9A27-2B3DE1404602}"/>
              </a:ext>
            </a:extLst>
          </p:cNvPr>
          <p:cNvSpPr txBox="1"/>
          <p:nvPr/>
        </p:nvSpPr>
        <p:spPr>
          <a:xfrm>
            <a:off x="806743" y="3684876"/>
            <a:ext cx="1674935" cy="369330"/>
          </a:xfrm>
          <a:prstGeom prst="rect">
            <a:avLst/>
          </a:prstGeom>
          <a:noFill/>
          <a:ln>
            <a:solidFill>
              <a:schemeClr val="accent1"/>
            </a:solidFill>
          </a:ln>
        </p:spPr>
        <p:txBody>
          <a:bodyPr wrap="square" lIns="91438" tIns="45719" rIns="91438" bIns="45719" rtlCol="0">
            <a:spAutoFit/>
          </a:bodyPr>
          <a:lstStyle/>
          <a:p>
            <a:r>
              <a:rPr lang="en-US" dirty="0"/>
              <a:t>#23 testing</a:t>
            </a:r>
          </a:p>
        </p:txBody>
      </p:sp>
      <p:cxnSp>
        <p:nvCxnSpPr>
          <p:cNvPr id="27" name="Straight Arrow Connector 26">
            <a:extLst>
              <a:ext uri="{FF2B5EF4-FFF2-40B4-BE49-F238E27FC236}">
                <a16:creationId xmlns="" xmlns:a16="http://schemas.microsoft.com/office/drawing/2014/main" id="{C7532546-2065-F042-8D8F-000870893B0D}"/>
              </a:ext>
            </a:extLst>
          </p:cNvPr>
          <p:cNvCxnSpPr>
            <a:cxnSpLocks/>
          </p:cNvCxnSpPr>
          <p:nvPr/>
        </p:nvCxnSpPr>
        <p:spPr>
          <a:xfrm flipV="1">
            <a:off x="2509075" y="3556729"/>
            <a:ext cx="1096742" cy="28203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7AB516A5-A684-BD4A-8C20-F97EDE7D2330}"/>
              </a:ext>
            </a:extLst>
          </p:cNvPr>
          <p:cNvSpPr txBox="1"/>
          <p:nvPr/>
        </p:nvSpPr>
        <p:spPr>
          <a:xfrm>
            <a:off x="806743" y="4096669"/>
            <a:ext cx="1674935" cy="369330"/>
          </a:xfrm>
          <a:prstGeom prst="rect">
            <a:avLst/>
          </a:prstGeom>
          <a:noFill/>
          <a:ln>
            <a:solidFill>
              <a:schemeClr val="accent1"/>
            </a:solidFill>
          </a:ln>
        </p:spPr>
        <p:txBody>
          <a:bodyPr wrap="square" lIns="91438" tIns="45719" rIns="91438" bIns="45719" rtlCol="0">
            <a:spAutoFit/>
          </a:bodyPr>
          <a:lstStyle/>
          <a:p>
            <a:r>
              <a:rPr lang="en-US" dirty="0"/>
              <a:t>#25 testing</a:t>
            </a:r>
          </a:p>
        </p:txBody>
      </p:sp>
      <p:cxnSp>
        <p:nvCxnSpPr>
          <p:cNvPr id="29" name="Straight Arrow Connector 28">
            <a:extLst>
              <a:ext uri="{FF2B5EF4-FFF2-40B4-BE49-F238E27FC236}">
                <a16:creationId xmlns="" xmlns:a16="http://schemas.microsoft.com/office/drawing/2014/main" id="{E3B8A5FF-5751-E04A-88F6-EC1ED27B1324}"/>
              </a:ext>
            </a:extLst>
          </p:cNvPr>
          <p:cNvCxnSpPr>
            <a:cxnSpLocks/>
          </p:cNvCxnSpPr>
          <p:nvPr/>
        </p:nvCxnSpPr>
        <p:spPr>
          <a:xfrm flipV="1">
            <a:off x="2483916" y="4425981"/>
            <a:ext cx="942362" cy="24477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4578DB08-269B-B24F-A623-A8B873B49C3E}"/>
              </a:ext>
            </a:extLst>
          </p:cNvPr>
          <p:cNvSpPr txBox="1"/>
          <p:nvPr/>
        </p:nvSpPr>
        <p:spPr>
          <a:xfrm>
            <a:off x="806743" y="4516866"/>
            <a:ext cx="1674935" cy="369330"/>
          </a:xfrm>
          <a:prstGeom prst="rect">
            <a:avLst/>
          </a:prstGeom>
          <a:noFill/>
          <a:ln>
            <a:solidFill>
              <a:schemeClr val="accent1"/>
            </a:solidFill>
          </a:ln>
        </p:spPr>
        <p:txBody>
          <a:bodyPr wrap="square" lIns="91438" tIns="45719" rIns="91438" bIns="45719" rtlCol="0">
            <a:spAutoFit/>
          </a:bodyPr>
          <a:lstStyle/>
          <a:p>
            <a:r>
              <a:rPr lang="en-US" dirty="0"/>
              <a:t>#26 testing</a:t>
            </a:r>
          </a:p>
        </p:txBody>
      </p:sp>
      <p:cxnSp>
        <p:nvCxnSpPr>
          <p:cNvPr id="31" name="Straight Arrow Connector 30">
            <a:extLst>
              <a:ext uri="{FF2B5EF4-FFF2-40B4-BE49-F238E27FC236}">
                <a16:creationId xmlns="" xmlns:a16="http://schemas.microsoft.com/office/drawing/2014/main" id="{B033802E-D34E-9F47-A4DC-B7AEE143A8D4}"/>
              </a:ext>
            </a:extLst>
          </p:cNvPr>
          <p:cNvCxnSpPr>
            <a:cxnSpLocks/>
          </p:cNvCxnSpPr>
          <p:nvPr/>
        </p:nvCxnSpPr>
        <p:spPr>
          <a:xfrm flipV="1">
            <a:off x="2503902" y="3866859"/>
            <a:ext cx="950440" cy="38135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FC36D80C-BF15-E947-908A-D127BA8F2C20}"/>
              </a:ext>
            </a:extLst>
          </p:cNvPr>
          <p:cNvSpPr txBox="1"/>
          <p:nvPr/>
        </p:nvSpPr>
        <p:spPr>
          <a:xfrm>
            <a:off x="1273838" y="1442210"/>
            <a:ext cx="184662" cy="369330"/>
          </a:xfrm>
          <a:prstGeom prst="rect">
            <a:avLst/>
          </a:prstGeom>
          <a:noFill/>
        </p:spPr>
        <p:txBody>
          <a:bodyPr wrap="none" lIns="91438" tIns="45719" rIns="91438" bIns="45719" rtlCol="0">
            <a:spAutoFit/>
          </a:bodyPr>
          <a:lstStyle/>
          <a:p>
            <a:endParaRPr lang="en-US" dirty="0"/>
          </a:p>
        </p:txBody>
      </p:sp>
      <p:sp>
        <p:nvSpPr>
          <p:cNvPr id="50" name="TextBox 49">
            <a:extLst>
              <a:ext uri="{FF2B5EF4-FFF2-40B4-BE49-F238E27FC236}">
                <a16:creationId xmlns="" xmlns:a16="http://schemas.microsoft.com/office/drawing/2014/main" id="{B5791FC9-4ADB-124A-B19D-9031D06AE40C}"/>
              </a:ext>
            </a:extLst>
          </p:cNvPr>
          <p:cNvSpPr txBox="1"/>
          <p:nvPr/>
        </p:nvSpPr>
        <p:spPr>
          <a:xfrm>
            <a:off x="148994" y="902282"/>
            <a:ext cx="2822806" cy="2031323"/>
          </a:xfrm>
          <a:prstGeom prst="rect">
            <a:avLst/>
          </a:prstGeom>
          <a:noFill/>
        </p:spPr>
        <p:txBody>
          <a:bodyPr wrap="square" lIns="91438" tIns="45719" rIns="91438" bIns="45719" rtlCol="0">
            <a:spAutoFit/>
          </a:bodyPr>
          <a:lstStyle/>
          <a:p>
            <a:pPr marL="285743" indent="-285743">
              <a:buFont typeface="Arial" charset="0"/>
              <a:buChar char="•"/>
            </a:pPr>
            <a:r>
              <a:rPr lang="en-US" b="1" dirty="0">
                <a:solidFill>
                  <a:srgbClr val="0080FF"/>
                </a:solidFill>
              </a:rPr>
              <a:t>11/32 sectors </a:t>
            </a:r>
            <a:r>
              <a:rPr lang="en-US" b="1" dirty="0" smtClean="0">
                <a:solidFill>
                  <a:srgbClr val="0080FF"/>
                </a:solidFill>
              </a:rPr>
              <a:t>complete </a:t>
            </a:r>
            <a:r>
              <a:rPr lang="en-US" b="1" dirty="0">
                <a:solidFill>
                  <a:srgbClr val="0080FF"/>
                </a:solidFill>
              </a:rPr>
              <a:t>and in </a:t>
            </a:r>
            <a:r>
              <a:rPr lang="en-US" b="1" dirty="0" smtClean="0">
                <a:solidFill>
                  <a:srgbClr val="0080FF"/>
                </a:solidFill>
              </a:rPr>
              <a:t>storage.  </a:t>
            </a:r>
            <a:endParaRPr lang="en-US" b="1" dirty="0">
              <a:solidFill>
                <a:srgbClr val="0080FF"/>
              </a:solidFill>
            </a:endParaRPr>
          </a:p>
          <a:p>
            <a:pPr marL="285743" indent="-285743">
              <a:buFont typeface="Arial" charset="0"/>
              <a:buChar char="•"/>
            </a:pPr>
            <a:r>
              <a:rPr lang="en-US" b="1" dirty="0"/>
              <a:t>10/32 sectors on tables</a:t>
            </a:r>
          </a:p>
          <a:p>
            <a:pPr marL="742931" lvl="1" indent="-285743">
              <a:buFont typeface="Arial" charset="0"/>
              <a:buChar char="•"/>
            </a:pPr>
            <a:r>
              <a:rPr lang="en-US" dirty="0"/>
              <a:t>4 fully assembled, undergoing testing</a:t>
            </a:r>
          </a:p>
          <a:p>
            <a:pPr marL="742931" lvl="1" indent="-285743">
              <a:buFont typeface="Arial" charset="0"/>
              <a:buChar char="•"/>
            </a:pPr>
            <a:r>
              <a:rPr lang="en-US" dirty="0"/>
              <a:t>6 undergoing tile installation</a:t>
            </a:r>
          </a:p>
        </p:txBody>
      </p:sp>
      <p:pic>
        <p:nvPicPr>
          <p:cNvPr id="58" name="Picture 57">
            <a:extLst>
              <a:ext uri="{FF2B5EF4-FFF2-40B4-BE49-F238E27FC236}">
                <a16:creationId xmlns="" xmlns:a16="http://schemas.microsoft.com/office/drawing/2014/main" id="{14013A90-7BD9-E449-A7E9-B3273BAD09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23496" y="646149"/>
            <a:ext cx="2058104" cy="1543578"/>
          </a:xfrm>
          <a:prstGeom prst="rect">
            <a:avLst/>
          </a:prstGeom>
        </p:spPr>
      </p:pic>
      <p:cxnSp>
        <p:nvCxnSpPr>
          <p:cNvPr id="51" name="Straight Arrow Connector 50">
            <a:extLst>
              <a:ext uri="{FF2B5EF4-FFF2-40B4-BE49-F238E27FC236}">
                <a16:creationId xmlns="" xmlns:a16="http://schemas.microsoft.com/office/drawing/2014/main" id="{E82AFAB6-8AAC-8249-9446-1E2585CB61E2}"/>
              </a:ext>
            </a:extLst>
          </p:cNvPr>
          <p:cNvCxnSpPr>
            <a:cxnSpLocks/>
          </p:cNvCxnSpPr>
          <p:nvPr/>
        </p:nvCxnSpPr>
        <p:spPr>
          <a:xfrm>
            <a:off x="2924279" y="1088754"/>
            <a:ext cx="614449" cy="3496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 xmlns:a16="http://schemas.microsoft.com/office/drawing/2014/main" id="{E205E1EA-C6F5-FD49-B82C-49B056E947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99523" y="646152"/>
            <a:ext cx="2057237" cy="1542928"/>
          </a:xfrm>
          <a:prstGeom prst="rect">
            <a:avLst/>
          </a:prstGeom>
        </p:spPr>
      </p:pic>
      <p:cxnSp>
        <p:nvCxnSpPr>
          <p:cNvPr id="52" name="Straight Arrow Connector 51">
            <a:extLst>
              <a:ext uri="{FF2B5EF4-FFF2-40B4-BE49-F238E27FC236}">
                <a16:creationId xmlns="" xmlns:a16="http://schemas.microsoft.com/office/drawing/2014/main" id="{0B67EC77-9897-4348-8167-05E6904ABFEC}"/>
              </a:ext>
            </a:extLst>
          </p:cNvPr>
          <p:cNvCxnSpPr>
            <a:cxnSpLocks/>
          </p:cNvCxnSpPr>
          <p:nvPr/>
        </p:nvCxnSpPr>
        <p:spPr>
          <a:xfrm>
            <a:off x="2946503" y="1106647"/>
            <a:ext cx="2768246" cy="44573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317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8229600" cy="546497"/>
          </a:xfrm>
        </p:spPr>
        <p:txBody>
          <a:bodyPr>
            <a:normAutofit fontScale="90000"/>
          </a:bodyPr>
          <a:lstStyle/>
          <a:p>
            <a:r>
              <a:rPr lang="en-US" sz="4000" dirty="0"/>
              <a:t>sPHENIX </a:t>
            </a:r>
            <a:r>
              <a:rPr lang="en-US" dirty="0" smtClean="0"/>
              <a:t>Challenges</a:t>
            </a:r>
            <a:endParaRPr lang="en-US" sz="4000" dirty="0"/>
          </a:p>
        </p:txBody>
      </p:sp>
      <p:sp>
        <p:nvSpPr>
          <p:cNvPr id="3" name="Content Placeholder 2"/>
          <p:cNvSpPr>
            <a:spLocks noGrp="1"/>
          </p:cNvSpPr>
          <p:nvPr>
            <p:ph idx="1"/>
          </p:nvPr>
        </p:nvSpPr>
        <p:spPr>
          <a:xfrm>
            <a:off x="322" y="576583"/>
            <a:ext cx="8907227" cy="4338326"/>
          </a:xfrm>
        </p:spPr>
        <p:txBody>
          <a:bodyPr>
            <a:normAutofit fontScale="85000" lnSpcReduction="10000"/>
          </a:bodyPr>
          <a:lstStyle/>
          <a:p>
            <a:r>
              <a:rPr lang="en-US" sz="2000" dirty="0" smtClean="0">
                <a:effectLst>
                  <a:outerShdw sx="0" sy="0">
                    <a:srgbClr val="000000"/>
                  </a:outerShdw>
                </a:effectLst>
              </a:rPr>
              <a:t>Schedule slippage due to many factors, especially COVID, have resulted In a low SPI for Dec 2020. Overall the MIE early completion date has only slipped 3 weeks since Aug 2020. However the schedule for items off the critical path are  being delayed.</a:t>
            </a:r>
          </a:p>
          <a:p>
            <a:endParaRPr lang="en-US" sz="2000" dirty="0">
              <a:effectLst>
                <a:outerShdw sx="0" sy="0">
                  <a:srgbClr val="000000"/>
                </a:outerShdw>
              </a:effectLst>
            </a:endParaRPr>
          </a:p>
          <a:p>
            <a:r>
              <a:rPr lang="en-US" sz="2000" dirty="0" smtClean="0">
                <a:effectLst>
                  <a:outerShdw sx="0" sy="0">
                    <a:srgbClr val="000000"/>
                  </a:outerShdw>
                </a:effectLst>
              </a:rPr>
              <a:t>sPHENIX FTE threshold of 30 people  at BNL will be challenged by additional sPHENIX visitors arriving to work on testing of EMCal, HCal and electronics components and labor added to work in the EMCal and HCal factories.  We will request an increase in the FTE threshold to 35. </a:t>
            </a:r>
          </a:p>
          <a:p>
            <a:pPr marL="0" indent="0">
              <a:buNone/>
            </a:pPr>
            <a:endParaRPr lang="en-US" sz="2000" dirty="0" smtClean="0">
              <a:effectLst>
                <a:outerShdw sx="0" sy="0">
                  <a:srgbClr val="000000"/>
                </a:outerShdw>
              </a:effectLst>
            </a:endParaRPr>
          </a:p>
          <a:p>
            <a:r>
              <a:rPr lang="en-US" sz="2000" dirty="0" smtClean="0">
                <a:effectLst>
                  <a:outerShdw sx="0" sy="0">
                    <a:srgbClr val="000000"/>
                  </a:outerShdw>
                </a:effectLst>
              </a:rPr>
              <a:t>We </a:t>
            </a:r>
            <a:r>
              <a:rPr lang="en-US" sz="2000" dirty="0">
                <a:effectLst>
                  <a:outerShdw sx="0" sy="0">
                    <a:srgbClr val="000000"/>
                  </a:outerShdw>
                </a:effectLst>
              </a:rPr>
              <a:t>have ~</a:t>
            </a:r>
            <a:r>
              <a:rPr lang="en-US" sz="2000" dirty="0" smtClean="0">
                <a:effectLst>
                  <a:outerShdw sx="0" sy="0">
                    <a:srgbClr val="000000"/>
                  </a:outerShdw>
                </a:effectLst>
              </a:rPr>
              <a:t>$9 M </a:t>
            </a:r>
            <a:r>
              <a:rPr lang="en-US" sz="2000" dirty="0">
                <a:effectLst>
                  <a:outerShdw sx="0" sy="0">
                    <a:srgbClr val="000000"/>
                  </a:outerShdw>
                </a:effectLst>
              </a:rPr>
              <a:t>in procurements to make over the next 12 months  including  $</a:t>
            </a:r>
            <a:r>
              <a:rPr lang="en-US" sz="2000" dirty="0" smtClean="0">
                <a:effectLst>
                  <a:outerShdw sx="0" sy="0">
                    <a:srgbClr val="000000"/>
                  </a:outerShdw>
                </a:effectLst>
              </a:rPr>
              <a:t>2M  </a:t>
            </a:r>
            <a:r>
              <a:rPr lang="en-US" sz="2000" dirty="0">
                <a:effectLst>
                  <a:outerShdw sx="0" sy="0">
                    <a:srgbClr val="000000"/>
                  </a:outerShdw>
                </a:effectLst>
              </a:rPr>
              <a:t>in the BNL procurement system right now. PPM released &gt;$1M in orders within the last month.  </a:t>
            </a:r>
            <a:endParaRPr lang="en-US" sz="2000" b="1" dirty="0"/>
          </a:p>
          <a:p>
            <a:pPr marL="0" indent="0">
              <a:buNone/>
            </a:pPr>
            <a:endParaRPr lang="en-US" sz="2000" b="1" dirty="0"/>
          </a:p>
          <a:p>
            <a:r>
              <a:rPr lang="en-US" sz="2000" dirty="0"/>
              <a:t>Concern that additional COVID delays will result in a delay to the RHIC 2021 and 2022 Run schedule and/or the sPHENIX construction schedule.  I am particularly concerned about a 2</a:t>
            </a:r>
            <a:r>
              <a:rPr lang="en-US" sz="2000" baseline="30000" dirty="0"/>
              <a:t>nd</a:t>
            </a:r>
            <a:r>
              <a:rPr lang="en-US" sz="2000" dirty="0"/>
              <a:t> BNL shutdown and its schedule impact. Any additional RHIC Run delays will delay sPHENIX installation and impact</a:t>
            </a:r>
            <a:r>
              <a:rPr lang="en-US" sz="2000" b="1" dirty="0"/>
              <a:t> </a:t>
            </a:r>
            <a:r>
              <a:rPr lang="en-US" sz="2000" dirty="0"/>
              <a:t>the start of RHIC Run 2023.</a:t>
            </a:r>
          </a:p>
          <a:p>
            <a:pPr marL="0" indent="0">
              <a:buNone/>
            </a:pPr>
            <a:endParaRPr lang="en-US" sz="1400" dirty="0"/>
          </a:p>
          <a:p>
            <a:pPr marL="0" indent="0">
              <a:buNone/>
            </a:pPr>
            <a:endParaRPr lang="en-US" sz="1800"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11</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a:xfrm>
            <a:off x="2895600" y="4936331"/>
            <a:ext cx="2895600" cy="207169"/>
          </a:xfrm>
        </p:spPr>
        <p:txBody>
          <a:bodyPr/>
          <a:lstStyle/>
          <a:p>
            <a:pPr>
              <a:defRPr/>
            </a:pPr>
            <a:r>
              <a:rPr lang="en-US" dirty="0" smtClean="0"/>
              <a:t>PMG</a:t>
            </a:r>
            <a:endParaRPr lang="en-US" dirty="0"/>
          </a:p>
        </p:txBody>
      </p:sp>
    </p:spTree>
    <p:extLst>
      <p:ext uri="{BB962C8B-B14F-4D97-AF65-F5344CB8AC3E}">
        <p14:creationId xmlns:p14="http://schemas.microsoft.com/office/powerpoint/2010/main" val="5303667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B23DA-F427-4C15-9A68-87438D6D4DE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xmlns="" id="{722890C7-8D07-4E85-A6D6-0B3AD58C6EB1}"/>
              </a:ext>
            </a:extLst>
          </p:cNvPr>
          <p:cNvSpPr>
            <a:spLocks noGrp="1"/>
          </p:cNvSpPr>
          <p:nvPr>
            <p:ph idx="1"/>
          </p:nvPr>
        </p:nvSpPr>
        <p:spPr>
          <a:xfrm>
            <a:off x="304800" y="666750"/>
            <a:ext cx="8382000" cy="3927876"/>
          </a:xfrm>
          <a:ln>
            <a:noFill/>
          </a:ln>
        </p:spPr>
        <p:txBody>
          <a:bodyPr/>
          <a:lstStyle/>
          <a:p>
            <a:r>
              <a:rPr lang="en-US" sz="1800" dirty="0" smtClean="0"/>
              <a:t>All 2020 RHIC shutdown tasks completed in 1008 w/ exception of Track reinforcement which will begin in Assembly Hall in February.</a:t>
            </a:r>
          </a:p>
          <a:p>
            <a:r>
              <a:rPr lang="en-US" sz="1800" dirty="0" smtClean="0"/>
              <a:t>Continued great progress in sPHENIX factories. 33% OHCal sectors and EMCal blocks complete. EMCal Sectors, TPC, electronics all making good progress.</a:t>
            </a:r>
            <a:endParaRPr lang="en-US" sz="1800" dirty="0"/>
          </a:p>
          <a:p>
            <a:r>
              <a:rPr lang="en-US" sz="1800" dirty="0" smtClean="0"/>
              <a:t>MIE early complete date has slipped 2 weeks in December but remains unchanged for the 1008 I&amp;F. COVID mitigation is working at BNL to date. Vendors are seeing COVID impact on their delivery schedules. </a:t>
            </a:r>
            <a:endParaRPr lang="en-US" sz="1600" dirty="0"/>
          </a:p>
          <a:p>
            <a:r>
              <a:rPr lang="en-US" sz="1800" dirty="0"/>
              <a:t>We have 80% of sPHENIX  technical staff  on site and working.  sPHENIX Visitors also approved via ROOP process to be on site (SBU, Baruch, Rutgers, Lehigh, UColorado, ISU</a:t>
            </a:r>
            <a:r>
              <a:rPr lang="en-US" sz="1800" dirty="0" smtClean="0"/>
              <a:t>). Will ask BNL to increase the FTE threshold to accommodate visitors and new hires.</a:t>
            </a:r>
            <a:endParaRPr lang="en-US" sz="1800" dirty="0"/>
          </a:p>
          <a:p>
            <a:r>
              <a:rPr lang="en-US" sz="1800" dirty="0"/>
              <a:t>We have a large team of engineers, designers and managers working remotely  on sPHENIX activities.</a:t>
            </a:r>
          </a:p>
          <a:p>
            <a:pPr marL="57131" indent="0">
              <a:buNone/>
            </a:pPr>
            <a:endParaRPr lang="en-US" sz="1800" dirty="0"/>
          </a:p>
          <a:p>
            <a:pPr marL="57131" indent="0">
              <a:buNone/>
            </a:pPr>
            <a:r>
              <a:rPr lang="en-US" sz="2000" b="1" dirty="0"/>
              <a:t> </a:t>
            </a:r>
            <a:endParaRPr lang="en-US" sz="1800" dirty="0"/>
          </a:p>
          <a:p>
            <a:pPr marL="57133" indent="0">
              <a:buNone/>
            </a:pPr>
            <a:endParaRPr lang="en-US" sz="1800" dirty="0"/>
          </a:p>
        </p:txBody>
      </p:sp>
      <p:sp>
        <p:nvSpPr>
          <p:cNvPr id="4" name="Date Placeholder 3">
            <a:extLst>
              <a:ext uri="{FF2B5EF4-FFF2-40B4-BE49-F238E27FC236}">
                <a16:creationId xmlns:a16="http://schemas.microsoft.com/office/drawing/2014/main" xmlns="" id="{1EDEA6B9-F432-40ED-9374-71491A0015E3}"/>
              </a:ext>
            </a:extLst>
          </p:cNvPr>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a:extLst>
              <a:ext uri="{FF2B5EF4-FFF2-40B4-BE49-F238E27FC236}">
                <a16:creationId xmlns:a16="http://schemas.microsoft.com/office/drawing/2014/main" xmlns="" id="{9A5D36BB-D5C3-44B8-A0FE-466398498030}"/>
              </a:ext>
            </a:extLst>
          </p:cNvPr>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12</a:t>
            </a:fld>
            <a:endParaRPr lang="en-US" altLang="en-US" dirty="0"/>
          </a:p>
        </p:txBody>
      </p:sp>
    </p:spTree>
    <p:extLst>
      <p:ext uri="{BB962C8B-B14F-4D97-AF65-F5344CB8AC3E}">
        <p14:creationId xmlns:p14="http://schemas.microsoft.com/office/powerpoint/2010/main" val="4142230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00" y="2"/>
            <a:ext cx="8229600" cy="546497"/>
          </a:xfrm>
        </p:spPr>
        <p:txBody>
          <a:bodyPr/>
          <a:lstStyle/>
          <a:p>
            <a:r>
              <a:rPr lang="en-US" sz="3200" dirty="0"/>
              <a:t>Back Up – EV and Variance Reports</a:t>
            </a:r>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a:xfrm>
            <a:off x="8609806" y="4869657"/>
            <a:ext cx="534194" cy="273844"/>
          </a:xfrm>
        </p:spPr>
        <p:txBody>
          <a:bodyPr/>
          <a:lstStyle/>
          <a:p>
            <a:fld id="{4B932B3A-BA38-40C7-ADEE-2A1902CEB265}" type="slidenum">
              <a:rPr lang="en-US" altLang="en-US" smtClean="0"/>
              <a:pPr/>
              <a:t>13</a:t>
            </a:fld>
            <a:endParaRPr lang="en-US" altLang="en-US" dirty="0"/>
          </a:p>
        </p:txBody>
      </p:sp>
    </p:spTree>
    <p:extLst>
      <p:ext uri="{BB962C8B-B14F-4D97-AF65-F5344CB8AC3E}">
        <p14:creationId xmlns:p14="http://schemas.microsoft.com/office/powerpoint/2010/main" val="19040979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Performance Indices – sPHENIX MIE</a:t>
            </a:r>
          </a:p>
        </p:txBody>
      </p:sp>
      <p:sp>
        <p:nvSpPr>
          <p:cNvPr id="7" name="TextBox 6">
            <a:extLst>
              <a:ext uri="{FF2B5EF4-FFF2-40B4-BE49-F238E27FC236}">
                <a16:creationId xmlns="" xmlns:a16="http://schemas.microsoft.com/office/drawing/2014/main" id="{3F5D4301-D3F7-4152-A349-91E55DAEF760}"/>
              </a:ext>
            </a:extLst>
          </p:cNvPr>
          <p:cNvSpPr txBox="1"/>
          <p:nvPr/>
        </p:nvSpPr>
        <p:spPr>
          <a:xfrm>
            <a:off x="511341" y="3562350"/>
            <a:ext cx="2431884" cy="94641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p:txBody>
      </p:sp>
      <p:sp>
        <p:nvSpPr>
          <p:cNvPr id="9" name="Oval 8">
            <a:extLst>
              <a:ext uri="{FF2B5EF4-FFF2-40B4-BE49-F238E27FC236}">
                <a16:creationId xmlns="" xmlns:a16="http://schemas.microsoft.com/office/drawing/2014/main" id="{C50F335E-82B0-441A-8DED-50C1D0D22B78}"/>
              </a:ext>
            </a:extLst>
          </p:cNvPr>
          <p:cNvSpPr/>
          <p:nvPr/>
        </p:nvSpPr>
        <p:spPr>
          <a:xfrm>
            <a:off x="511342" y="3826242"/>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3AAAA70B-D131-43A7-90FA-0B360C8DD32D}"/>
              </a:ext>
            </a:extLst>
          </p:cNvPr>
          <p:cNvSpPr/>
          <p:nvPr/>
        </p:nvSpPr>
        <p:spPr>
          <a:xfrm>
            <a:off x="511342" y="3936615"/>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 xmlns:a16="http://schemas.microsoft.com/office/drawing/2014/main" id="{298FED93-97FA-4BCA-AAC6-BFAFA8C7CFD7}"/>
              </a:ext>
            </a:extLst>
          </p:cNvPr>
          <p:cNvSpPr/>
          <p:nvPr/>
        </p:nvSpPr>
        <p:spPr>
          <a:xfrm>
            <a:off x="511340" y="4056861"/>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0" name="Table 9">
            <a:extLst>
              <a:ext uri="{FF2B5EF4-FFF2-40B4-BE49-F238E27FC236}">
                <a16:creationId xmlns="" xmlns:a16="http://schemas.microsoft.com/office/drawing/2014/main" id="{CB00AF92-DBFE-4EDC-BB53-94F83627E7B7}"/>
              </a:ext>
            </a:extLst>
          </p:cNvPr>
          <p:cNvGraphicFramePr>
            <a:graphicFrameLocks noGrp="1"/>
          </p:cNvGraphicFramePr>
          <p:nvPr>
            <p:extLst>
              <p:ext uri="{D42A27DB-BD31-4B8C-83A1-F6EECF244321}">
                <p14:modId xmlns:p14="http://schemas.microsoft.com/office/powerpoint/2010/main" val="3249562030"/>
              </p:ext>
            </p:extLst>
          </p:nvPr>
        </p:nvGraphicFramePr>
        <p:xfrm>
          <a:off x="511341" y="3122455"/>
          <a:ext cx="2431884" cy="354330"/>
        </p:xfrm>
        <a:graphic>
          <a:graphicData uri="http://schemas.openxmlformats.org/drawingml/2006/table">
            <a:tbl>
              <a:tblPr firstRow="1" bandRow="1">
                <a:tableStyleId>{5C22544A-7EE6-4342-B048-85BDC9FD1C3A}</a:tableStyleId>
              </a:tblPr>
              <a:tblGrid>
                <a:gridCol w="1215942">
                  <a:extLst>
                    <a:ext uri="{9D8B030D-6E8A-4147-A177-3AD203B41FA5}">
                      <a16:colId xmlns="" xmlns:a16="http://schemas.microsoft.com/office/drawing/2014/main" val="256262324"/>
                    </a:ext>
                  </a:extLst>
                </a:gridCol>
                <a:gridCol w="1215942">
                  <a:extLst>
                    <a:ext uri="{9D8B030D-6E8A-4147-A177-3AD203B41FA5}">
                      <a16:colId xmlns="" xmlns:a16="http://schemas.microsoft.com/office/drawing/2014/main" val="2362584969"/>
                    </a:ext>
                  </a:extLst>
                </a:gridCol>
              </a:tblGrid>
              <a:tr h="177165">
                <a:tc>
                  <a:txBody>
                    <a:bodyPr/>
                    <a:lstStyle/>
                    <a:p>
                      <a:pPr algn="ctr"/>
                      <a:r>
                        <a:rPr lang="en-US" sz="800" b="0" dirty="0">
                          <a:solidFill>
                            <a:schemeClr val="tx1"/>
                          </a:solidFill>
                        </a:rPr>
                        <a:t>Cumulative SPI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Cumulative CPI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887522"/>
                  </a:ext>
                </a:extLst>
              </a:tr>
              <a:tr h="177165">
                <a:tc>
                  <a:txBody>
                    <a:bodyPr/>
                    <a:lstStyle/>
                    <a:p>
                      <a:pPr algn="ctr"/>
                      <a:r>
                        <a:rPr lang="en-US" sz="800" b="0" dirty="0">
                          <a:solidFill>
                            <a:schemeClr val="tx1"/>
                          </a:solidFill>
                        </a:rPr>
                        <a:t>0.85</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1.02</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9021835"/>
                  </a:ext>
                </a:extLst>
              </a:tr>
            </a:tbl>
          </a:graphicData>
        </a:graphic>
      </p:graphicFrame>
      <p:graphicFrame>
        <p:nvGraphicFramePr>
          <p:cNvPr id="14" name="Table 13">
            <a:extLst>
              <a:ext uri="{FF2B5EF4-FFF2-40B4-BE49-F238E27FC236}">
                <a16:creationId xmlns="" xmlns:a16="http://schemas.microsoft.com/office/drawing/2014/main" id="{5A082FD5-392D-44AC-ACA7-9ADD8EF7EFE5}"/>
              </a:ext>
            </a:extLst>
          </p:cNvPr>
          <p:cNvGraphicFramePr>
            <a:graphicFrameLocks noGrp="1"/>
          </p:cNvGraphicFramePr>
          <p:nvPr>
            <p:extLst>
              <p:ext uri="{D42A27DB-BD31-4B8C-83A1-F6EECF244321}">
                <p14:modId xmlns:p14="http://schemas.microsoft.com/office/powerpoint/2010/main" val="3028230395"/>
              </p:ext>
            </p:extLst>
          </p:nvPr>
        </p:nvGraphicFramePr>
        <p:xfrm>
          <a:off x="5048294" y="3122455"/>
          <a:ext cx="2748171" cy="709809"/>
        </p:xfrm>
        <a:graphic>
          <a:graphicData uri="http://schemas.openxmlformats.org/drawingml/2006/table">
            <a:tbl>
              <a:tblPr firstRow="1" bandRow="1">
                <a:tableStyleId>{5C22544A-7EE6-4342-B048-85BDC9FD1C3A}</a:tableStyleId>
              </a:tblPr>
              <a:tblGrid>
                <a:gridCol w="1952205">
                  <a:extLst>
                    <a:ext uri="{9D8B030D-6E8A-4147-A177-3AD203B41FA5}">
                      <a16:colId xmlns="" xmlns:a16="http://schemas.microsoft.com/office/drawing/2014/main" val="2785976325"/>
                    </a:ext>
                  </a:extLst>
                </a:gridCol>
                <a:gridCol w="795966">
                  <a:extLst>
                    <a:ext uri="{9D8B030D-6E8A-4147-A177-3AD203B41FA5}">
                      <a16:colId xmlns="" xmlns:a16="http://schemas.microsoft.com/office/drawing/2014/main" val="1842318650"/>
                    </a:ext>
                  </a:extLst>
                </a:gridCol>
              </a:tblGrid>
              <a:tr h="236603">
                <a:tc>
                  <a:txBody>
                    <a:bodyPr/>
                    <a:lstStyle/>
                    <a:p>
                      <a:r>
                        <a:rPr lang="en-US" sz="800" b="0" dirty="0">
                          <a:solidFill>
                            <a:schemeClr val="tx1"/>
                          </a:solidFill>
                        </a:rPr>
                        <a:t>Cumulative BCWS (Scheduled)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0" dirty="0">
                          <a:solidFill>
                            <a:schemeClr val="tx1"/>
                          </a:solidFill>
                        </a:rPr>
                        <a:t>$17,338,141</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766966"/>
                  </a:ext>
                </a:extLst>
              </a:tr>
              <a:tr h="236603">
                <a:tc>
                  <a:txBody>
                    <a:bodyPr/>
                    <a:lstStyle/>
                    <a:p>
                      <a:r>
                        <a:rPr lang="en-US" sz="800" b="0" dirty="0">
                          <a:solidFill>
                            <a:schemeClr val="tx1"/>
                          </a:solidFill>
                        </a:rPr>
                        <a:t>Cumulative BCWP (Performed)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0" dirty="0">
                          <a:solidFill>
                            <a:schemeClr val="tx1"/>
                          </a:solidFill>
                        </a:rPr>
                        <a:t>$14,779,328</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7875247"/>
                  </a:ext>
                </a:extLst>
              </a:tr>
              <a:tr h="236603">
                <a:tc>
                  <a:txBody>
                    <a:bodyPr/>
                    <a:lstStyle/>
                    <a:p>
                      <a:r>
                        <a:rPr lang="en-US" sz="800" b="0" dirty="0">
                          <a:solidFill>
                            <a:schemeClr val="tx1"/>
                          </a:solidFill>
                        </a:rPr>
                        <a:t>Cumulative ACWP (Actual)</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0" dirty="0">
                          <a:solidFill>
                            <a:schemeClr val="tx1"/>
                          </a:solidFill>
                        </a:rPr>
                        <a:t>$14,439,729</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30756"/>
                  </a:ext>
                </a:extLst>
              </a:tr>
            </a:tbl>
          </a:graphicData>
        </a:graphic>
      </p:graphicFrame>
      <p:sp>
        <p:nvSpPr>
          <p:cNvPr id="15" name="Oval 14">
            <a:extLst>
              <a:ext uri="{FF2B5EF4-FFF2-40B4-BE49-F238E27FC236}">
                <a16:creationId xmlns="" xmlns:a16="http://schemas.microsoft.com/office/drawing/2014/main" id="{8328C4F8-4735-4AFC-917F-B459ECF0EBDA}"/>
              </a:ext>
            </a:extLst>
          </p:cNvPr>
          <p:cNvSpPr/>
          <p:nvPr/>
        </p:nvSpPr>
        <p:spPr>
          <a:xfrm>
            <a:off x="1347536" y="3344328"/>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 xmlns:a16="http://schemas.microsoft.com/office/drawing/2014/main" id="{6AA8877B-2DFB-48DC-BB5D-6196FC1BF6BC}"/>
              </a:ext>
            </a:extLst>
          </p:cNvPr>
          <p:cNvSpPr/>
          <p:nvPr/>
        </p:nvSpPr>
        <p:spPr>
          <a:xfrm>
            <a:off x="2568742" y="3344328"/>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Slide Number Placeholder 19">
            <a:extLst>
              <a:ext uri="{FF2B5EF4-FFF2-40B4-BE49-F238E27FC236}">
                <a16:creationId xmlns="" xmlns:a16="http://schemas.microsoft.com/office/drawing/2014/main" id="{9B0114B7-40C8-4089-A9B9-CD2D41043857}"/>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14</a:t>
            </a:fld>
            <a:endParaRPr lang="en-US" altLang="en-US" dirty="0"/>
          </a:p>
        </p:txBody>
      </p:sp>
      <p:sp>
        <p:nvSpPr>
          <p:cNvPr id="18" name="Footer Placeholder 2">
            <a:extLst>
              <a:ext uri="{FF2B5EF4-FFF2-40B4-BE49-F238E27FC236}">
                <a16:creationId xmlns="" xmlns:a16="http://schemas.microsoft.com/office/drawing/2014/main" id="{E0F9F878-5B26-4649-8D53-8DAA42BD0163}"/>
              </a:ext>
            </a:extLst>
          </p:cNvPr>
          <p:cNvSpPr>
            <a:spLocks noGrp="1"/>
          </p:cNvSpPr>
          <p:nvPr>
            <p:ph type="ftr" sz="quarter" idx="11"/>
          </p:nvPr>
        </p:nvSpPr>
        <p:spPr>
          <a:xfrm>
            <a:off x="1059680" y="4963113"/>
            <a:ext cx="7899495" cy="155377"/>
          </a:xfrm>
        </p:spPr>
        <p:txBody>
          <a:bodyPr/>
          <a:lstStyle/>
          <a:p>
            <a:pPr>
              <a:defRPr/>
            </a:pPr>
            <a:r>
              <a:rPr lang="en-US" smtClean="0"/>
              <a:t>PMG</a:t>
            </a:r>
            <a:endParaRPr lang="en-US" dirty="0"/>
          </a:p>
        </p:txBody>
      </p:sp>
      <p:pic>
        <p:nvPicPr>
          <p:cNvPr id="4" name="Picture 3" descr="Chart&#10;&#10;Description automatically generated">
            <a:extLst>
              <a:ext uri="{FF2B5EF4-FFF2-40B4-BE49-F238E27FC236}">
                <a16:creationId xmlns="" xmlns:a16="http://schemas.microsoft.com/office/drawing/2014/main" id="{CA800FA0-8EF4-4BE8-9AE4-AACAEF90534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79703"/>
            <a:ext cx="9144000" cy="2258850"/>
          </a:xfrm>
          <a:prstGeom prst="rect">
            <a:avLst/>
          </a:prstGeom>
        </p:spPr>
      </p:pic>
      <p:sp>
        <p:nvSpPr>
          <p:cNvPr id="3" name="Date Placeholder 2"/>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14460879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 xmlns:a16="http://schemas.microsoft.com/office/drawing/2014/main" id="{AC76AEDE-E5E3-4962-ABE5-D6468EF304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3477"/>
            <a:ext cx="9144000" cy="3876547"/>
          </a:xfrm>
          <a:prstGeom prst="rect">
            <a:avLst/>
          </a:prstGeom>
        </p:spPr>
      </p:pic>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Cost Performance Report (CPR) – sPHENIX MIE</a:t>
            </a:r>
          </a:p>
        </p:txBody>
      </p:sp>
      <p:sp>
        <p:nvSpPr>
          <p:cNvPr id="16" name="Slide Number Placeholder 15">
            <a:extLst>
              <a:ext uri="{FF2B5EF4-FFF2-40B4-BE49-F238E27FC236}">
                <a16:creationId xmlns="" xmlns:a16="http://schemas.microsoft.com/office/drawing/2014/main" id="{D4FAFB7A-3A35-4A07-A80C-26F5DB8CDD09}"/>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15</a:t>
            </a:fld>
            <a:endParaRPr lang="en-US" altLang="en-US" dirty="0"/>
          </a:p>
        </p:txBody>
      </p:sp>
      <p:sp>
        <p:nvSpPr>
          <p:cNvPr id="13" name="Footer Placeholder 2">
            <a:extLst>
              <a:ext uri="{FF2B5EF4-FFF2-40B4-BE49-F238E27FC236}">
                <a16:creationId xmlns="" xmlns:a16="http://schemas.microsoft.com/office/drawing/2014/main" id="{BC9F6491-7C19-44C3-B9D8-0064F367ABC1}"/>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sp>
        <p:nvSpPr>
          <p:cNvPr id="9" name="TextBox 8">
            <a:extLst>
              <a:ext uri="{FF2B5EF4-FFF2-40B4-BE49-F238E27FC236}">
                <a16:creationId xmlns="" xmlns:a16="http://schemas.microsoft.com/office/drawing/2014/main" id="{486B556E-4F11-43E1-9E35-BE09EBA3995D}"/>
              </a:ext>
            </a:extLst>
          </p:cNvPr>
          <p:cNvSpPr txBox="1"/>
          <p:nvPr/>
        </p:nvSpPr>
        <p:spPr>
          <a:xfrm>
            <a:off x="7181205" y="3366522"/>
            <a:ext cx="1886595" cy="1338828"/>
          </a:xfrm>
          <a:prstGeom prst="rect">
            <a:avLst/>
          </a:prstGeom>
          <a:solidFill>
            <a:srgbClr val="FFFFFF"/>
          </a:solid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a:p>
            <a:r>
              <a:rPr lang="en-US" sz="750" dirty="0"/>
              <a:t>*Highlights in table above takes variance $ into consideration, not just Indices</a:t>
            </a:r>
          </a:p>
        </p:txBody>
      </p:sp>
      <p:grpSp>
        <p:nvGrpSpPr>
          <p:cNvPr id="3" name="Group 2"/>
          <p:cNvGrpSpPr/>
          <p:nvPr/>
        </p:nvGrpSpPr>
        <p:grpSpPr>
          <a:xfrm>
            <a:off x="7265068" y="3790950"/>
            <a:ext cx="126332" cy="323894"/>
            <a:chOff x="7265068" y="3790950"/>
            <a:chExt cx="126332" cy="323894"/>
          </a:xfrm>
        </p:grpSpPr>
        <p:sp>
          <p:nvSpPr>
            <p:cNvPr id="10" name="Oval 9">
              <a:extLst>
                <a:ext uri="{FF2B5EF4-FFF2-40B4-BE49-F238E27FC236}">
                  <a16:creationId xmlns="" xmlns:a16="http://schemas.microsoft.com/office/drawing/2014/main" id="{A603BB0E-C5D4-4D9D-9A0B-9C6ED4302350}"/>
                </a:ext>
              </a:extLst>
            </p:cNvPr>
            <p:cNvSpPr/>
            <p:nvPr/>
          </p:nvSpPr>
          <p:spPr>
            <a:xfrm>
              <a:off x="7265068" y="3790950"/>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 xmlns:a16="http://schemas.microsoft.com/office/drawing/2014/main" id="{F16B8F53-657B-4EA6-8B18-9A57FCEF642B}"/>
                </a:ext>
              </a:extLst>
            </p:cNvPr>
            <p:cNvSpPr/>
            <p:nvPr/>
          </p:nvSpPr>
          <p:spPr>
            <a:xfrm>
              <a:off x="7265068" y="3909747"/>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6FA953B8-B3C0-4651-A2E3-115D6ABDE3D4}"/>
                </a:ext>
              </a:extLst>
            </p:cNvPr>
            <p:cNvSpPr/>
            <p:nvPr/>
          </p:nvSpPr>
          <p:spPr>
            <a:xfrm>
              <a:off x="7265068" y="4039771"/>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 name="Date Placeholder 5"/>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6763014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Performance Indices – 1008 Infra and Facility Upgrade</a:t>
            </a:r>
          </a:p>
        </p:txBody>
      </p:sp>
      <p:sp>
        <p:nvSpPr>
          <p:cNvPr id="7" name="TextBox 6">
            <a:extLst>
              <a:ext uri="{FF2B5EF4-FFF2-40B4-BE49-F238E27FC236}">
                <a16:creationId xmlns="" xmlns:a16="http://schemas.microsoft.com/office/drawing/2014/main" id="{3F5D4301-D3F7-4152-A349-91E55DAEF760}"/>
              </a:ext>
            </a:extLst>
          </p:cNvPr>
          <p:cNvSpPr txBox="1"/>
          <p:nvPr/>
        </p:nvSpPr>
        <p:spPr>
          <a:xfrm>
            <a:off x="511341" y="3562350"/>
            <a:ext cx="2431884" cy="94641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p:txBody>
      </p:sp>
      <p:sp>
        <p:nvSpPr>
          <p:cNvPr id="9" name="Oval 8">
            <a:extLst>
              <a:ext uri="{FF2B5EF4-FFF2-40B4-BE49-F238E27FC236}">
                <a16:creationId xmlns="" xmlns:a16="http://schemas.microsoft.com/office/drawing/2014/main" id="{C50F335E-82B0-441A-8DED-50C1D0D22B78}"/>
              </a:ext>
            </a:extLst>
          </p:cNvPr>
          <p:cNvSpPr/>
          <p:nvPr/>
        </p:nvSpPr>
        <p:spPr>
          <a:xfrm>
            <a:off x="511342" y="3826242"/>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3AAAA70B-D131-43A7-90FA-0B360C8DD32D}"/>
              </a:ext>
            </a:extLst>
          </p:cNvPr>
          <p:cNvSpPr/>
          <p:nvPr/>
        </p:nvSpPr>
        <p:spPr>
          <a:xfrm>
            <a:off x="511342" y="3936615"/>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 xmlns:a16="http://schemas.microsoft.com/office/drawing/2014/main" id="{298FED93-97FA-4BCA-AAC6-BFAFA8C7CFD7}"/>
              </a:ext>
            </a:extLst>
          </p:cNvPr>
          <p:cNvSpPr/>
          <p:nvPr/>
        </p:nvSpPr>
        <p:spPr>
          <a:xfrm>
            <a:off x="511340" y="4056861"/>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0" name="Table 9">
            <a:extLst>
              <a:ext uri="{FF2B5EF4-FFF2-40B4-BE49-F238E27FC236}">
                <a16:creationId xmlns="" xmlns:a16="http://schemas.microsoft.com/office/drawing/2014/main" id="{CB00AF92-DBFE-4EDC-BB53-94F83627E7B7}"/>
              </a:ext>
            </a:extLst>
          </p:cNvPr>
          <p:cNvGraphicFramePr>
            <a:graphicFrameLocks noGrp="1"/>
          </p:cNvGraphicFramePr>
          <p:nvPr>
            <p:extLst>
              <p:ext uri="{D42A27DB-BD31-4B8C-83A1-F6EECF244321}">
                <p14:modId xmlns:p14="http://schemas.microsoft.com/office/powerpoint/2010/main" val="3481316862"/>
              </p:ext>
            </p:extLst>
          </p:nvPr>
        </p:nvGraphicFramePr>
        <p:xfrm>
          <a:off x="511341" y="3122455"/>
          <a:ext cx="2431884" cy="354330"/>
        </p:xfrm>
        <a:graphic>
          <a:graphicData uri="http://schemas.openxmlformats.org/drawingml/2006/table">
            <a:tbl>
              <a:tblPr firstRow="1" bandRow="1">
                <a:tableStyleId>{5C22544A-7EE6-4342-B048-85BDC9FD1C3A}</a:tableStyleId>
              </a:tblPr>
              <a:tblGrid>
                <a:gridCol w="1215942">
                  <a:extLst>
                    <a:ext uri="{9D8B030D-6E8A-4147-A177-3AD203B41FA5}">
                      <a16:colId xmlns="" xmlns:a16="http://schemas.microsoft.com/office/drawing/2014/main" val="256262324"/>
                    </a:ext>
                  </a:extLst>
                </a:gridCol>
                <a:gridCol w="1215942">
                  <a:extLst>
                    <a:ext uri="{9D8B030D-6E8A-4147-A177-3AD203B41FA5}">
                      <a16:colId xmlns="" xmlns:a16="http://schemas.microsoft.com/office/drawing/2014/main" val="2362584969"/>
                    </a:ext>
                  </a:extLst>
                </a:gridCol>
              </a:tblGrid>
              <a:tr h="177165">
                <a:tc>
                  <a:txBody>
                    <a:bodyPr/>
                    <a:lstStyle/>
                    <a:p>
                      <a:pPr algn="ctr"/>
                      <a:r>
                        <a:rPr lang="en-US" sz="800" b="0" dirty="0">
                          <a:solidFill>
                            <a:schemeClr val="tx1"/>
                          </a:solidFill>
                        </a:rPr>
                        <a:t>Cumulative SPI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Cumulative CPI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01887522"/>
                  </a:ext>
                </a:extLst>
              </a:tr>
              <a:tr h="177165">
                <a:tc>
                  <a:txBody>
                    <a:bodyPr/>
                    <a:lstStyle/>
                    <a:p>
                      <a:pPr algn="ctr"/>
                      <a:r>
                        <a:rPr lang="en-US" sz="800" b="0" dirty="0">
                          <a:solidFill>
                            <a:schemeClr val="tx1"/>
                          </a:solidFill>
                        </a:rPr>
                        <a:t>0.93</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1.17</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9021835"/>
                  </a:ext>
                </a:extLst>
              </a:tr>
            </a:tbl>
          </a:graphicData>
        </a:graphic>
      </p:graphicFrame>
      <p:graphicFrame>
        <p:nvGraphicFramePr>
          <p:cNvPr id="14" name="Table 13">
            <a:extLst>
              <a:ext uri="{FF2B5EF4-FFF2-40B4-BE49-F238E27FC236}">
                <a16:creationId xmlns="" xmlns:a16="http://schemas.microsoft.com/office/drawing/2014/main" id="{5A082FD5-392D-44AC-ACA7-9ADD8EF7EFE5}"/>
              </a:ext>
            </a:extLst>
          </p:cNvPr>
          <p:cNvGraphicFramePr>
            <a:graphicFrameLocks noGrp="1"/>
          </p:cNvGraphicFramePr>
          <p:nvPr>
            <p:extLst>
              <p:ext uri="{D42A27DB-BD31-4B8C-83A1-F6EECF244321}">
                <p14:modId xmlns:p14="http://schemas.microsoft.com/office/powerpoint/2010/main" val="944386628"/>
              </p:ext>
            </p:extLst>
          </p:nvPr>
        </p:nvGraphicFramePr>
        <p:xfrm>
          <a:off x="4779170" y="3275522"/>
          <a:ext cx="2431884" cy="625794"/>
        </p:xfrm>
        <a:graphic>
          <a:graphicData uri="http://schemas.openxmlformats.org/drawingml/2006/table">
            <a:tbl>
              <a:tblPr firstRow="1" bandRow="1">
                <a:tableStyleId>{5C22544A-7EE6-4342-B048-85BDC9FD1C3A}</a:tableStyleId>
              </a:tblPr>
              <a:tblGrid>
                <a:gridCol w="1663741">
                  <a:extLst>
                    <a:ext uri="{9D8B030D-6E8A-4147-A177-3AD203B41FA5}">
                      <a16:colId xmlns="" xmlns:a16="http://schemas.microsoft.com/office/drawing/2014/main" val="2785976325"/>
                    </a:ext>
                  </a:extLst>
                </a:gridCol>
                <a:gridCol w="768143">
                  <a:extLst>
                    <a:ext uri="{9D8B030D-6E8A-4147-A177-3AD203B41FA5}">
                      <a16:colId xmlns="" xmlns:a16="http://schemas.microsoft.com/office/drawing/2014/main" val="1842318650"/>
                    </a:ext>
                  </a:extLst>
                </a:gridCol>
              </a:tblGrid>
              <a:tr h="208598">
                <a:tc>
                  <a:txBody>
                    <a:bodyPr/>
                    <a:lstStyle/>
                    <a:p>
                      <a:r>
                        <a:rPr lang="en-US" sz="700" b="0" dirty="0">
                          <a:solidFill>
                            <a:schemeClr val="tx1"/>
                          </a:solidFill>
                        </a:rPr>
                        <a:t>Cumulative BCWS (Scheduled)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rPr>
                        <a:t>$17,109,493</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766966"/>
                  </a:ext>
                </a:extLst>
              </a:tr>
              <a:tr h="208598">
                <a:tc>
                  <a:txBody>
                    <a:bodyPr/>
                    <a:lstStyle/>
                    <a:p>
                      <a:r>
                        <a:rPr lang="en-US" sz="700" b="0" dirty="0">
                          <a:solidFill>
                            <a:schemeClr val="tx1"/>
                          </a:solidFill>
                        </a:rPr>
                        <a:t>Cumulative BCWP (Performed)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rPr>
                        <a:t>$15,982,465</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7875247"/>
                  </a:ext>
                </a:extLst>
              </a:tr>
              <a:tr h="208598">
                <a:tc>
                  <a:txBody>
                    <a:bodyPr/>
                    <a:lstStyle/>
                    <a:p>
                      <a:r>
                        <a:rPr lang="en-US" sz="700" b="0" dirty="0">
                          <a:solidFill>
                            <a:schemeClr val="tx1"/>
                          </a:solidFill>
                        </a:rPr>
                        <a:t>Cumulative ACWP (Actual)</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rPr>
                        <a:t>$13,702,269</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57030756"/>
                  </a:ext>
                </a:extLst>
              </a:tr>
            </a:tbl>
          </a:graphicData>
        </a:graphic>
      </p:graphicFrame>
      <p:sp>
        <p:nvSpPr>
          <p:cNvPr id="15" name="Oval 14">
            <a:extLst>
              <a:ext uri="{FF2B5EF4-FFF2-40B4-BE49-F238E27FC236}">
                <a16:creationId xmlns="" xmlns:a16="http://schemas.microsoft.com/office/drawing/2014/main" id="{8328C4F8-4735-4AFC-917F-B459ECF0EBDA}"/>
              </a:ext>
            </a:extLst>
          </p:cNvPr>
          <p:cNvSpPr/>
          <p:nvPr/>
        </p:nvSpPr>
        <p:spPr>
          <a:xfrm>
            <a:off x="1347536" y="3344328"/>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 xmlns:a16="http://schemas.microsoft.com/office/drawing/2014/main" id="{6AA8877B-2DFB-48DC-BB5D-6196FC1BF6BC}"/>
              </a:ext>
            </a:extLst>
          </p:cNvPr>
          <p:cNvSpPr/>
          <p:nvPr/>
        </p:nvSpPr>
        <p:spPr>
          <a:xfrm>
            <a:off x="2568742" y="3344328"/>
            <a:ext cx="126332" cy="75073"/>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Slide Number Placeholder 19">
            <a:extLst>
              <a:ext uri="{FF2B5EF4-FFF2-40B4-BE49-F238E27FC236}">
                <a16:creationId xmlns="" xmlns:a16="http://schemas.microsoft.com/office/drawing/2014/main" id="{9B0114B7-40C8-4089-A9B9-CD2D41043857}"/>
              </a:ext>
            </a:extLst>
          </p:cNvPr>
          <p:cNvSpPr>
            <a:spLocks noGrp="1"/>
          </p:cNvSpPr>
          <p:nvPr>
            <p:ph type="sldNum" sz="quarter" idx="12"/>
          </p:nvPr>
        </p:nvSpPr>
        <p:spPr>
          <a:xfrm>
            <a:off x="8609806" y="4750516"/>
            <a:ext cx="534194" cy="205383"/>
          </a:xfrm>
        </p:spPr>
        <p:txBody>
          <a:bodyPr/>
          <a:lstStyle/>
          <a:p>
            <a:fld id="{4B932B3A-BA38-40C7-ADEE-2A1902CEB265}" type="slidenum">
              <a:rPr lang="en-US" altLang="en-US" smtClean="0"/>
              <a:pPr/>
              <a:t>16</a:t>
            </a:fld>
            <a:endParaRPr lang="en-US" altLang="en-US" dirty="0"/>
          </a:p>
        </p:txBody>
      </p:sp>
      <p:cxnSp>
        <p:nvCxnSpPr>
          <p:cNvPr id="19" name="Straight Connector 18">
            <a:extLst>
              <a:ext uri="{FF2B5EF4-FFF2-40B4-BE49-F238E27FC236}">
                <a16:creationId xmlns="" xmlns:a16="http://schemas.microsoft.com/office/drawing/2014/main" id="{08B44467-2FFC-4B16-9486-8796274BB846}"/>
              </a:ext>
            </a:extLst>
          </p:cNvPr>
          <p:cNvCxnSpPr/>
          <p:nvPr/>
        </p:nvCxnSpPr>
        <p:spPr>
          <a:xfrm>
            <a:off x="363955" y="490851"/>
            <a:ext cx="8416091"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5" name="Rectangle 4">
            <a:extLst>
              <a:ext uri="{FF2B5EF4-FFF2-40B4-BE49-F238E27FC236}">
                <a16:creationId xmlns="" xmlns:a16="http://schemas.microsoft.com/office/drawing/2014/main" id="{C536F481-275E-4967-9FB2-785DDC9D9BD5}"/>
              </a:ext>
            </a:extLst>
          </p:cNvPr>
          <p:cNvSpPr/>
          <p:nvPr/>
        </p:nvSpPr>
        <p:spPr>
          <a:xfrm>
            <a:off x="1714501" y="826899"/>
            <a:ext cx="491987" cy="73214"/>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 xmlns:a16="http://schemas.microsoft.com/office/drawing/2014/main" id="{929EDEE2-8E4B-4AA0-B8F6-C673C223797F}"/>
              </a:ext>
            </a:extLst>
          </p:cNvPr>
          <p:cNvPicPr>
            <a:picLocks noChangeAspect="1"/>
          </p:cNvPicPr>
          <p:nvPr/>
        </p:nvPicPr>
        <p:blipFill>
          <a:blip r:embed="rId2"/>
          <a:stretch>
            <a:fillRect/>
          </a:stretch>
        </p:blipFill>
        <p:spPr>
          <a:xfrm>
            <a:off x="6434442" y="819712"/>
            <a:ext cx="454039" cy="73214"/>
          </a:xfrm>
          <a:prstGeom prst="rect">
            <a:avLst/>
          </a:prstGeom>
        </p:spPr>
      </p:pic>
      <p:sp>
        <p:nvSpPr>
          <p:cNvPr id="21" name="Footer Placeholder 2">
            <a:extLst>
              <a:ext uri="{FF2B5EF4-FFF2-40B4-BE49-F238E27FC236}">
                <a16:creationId xmlns="" xmlns:a16="http://schemas.microsoft.com/office/drawing/2014/main" id="{F65CA21E-1AAC-4F53-B810-43BBD7CAD9DB}"/>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sp>
        <p:nvSpPr>
          <p:cNvPr id="3" name="Rectangle 2">
            <a:extLst>
              <a:ext uri="{FF2B5EF4-FFF2-40B4-BE49-F238E27FC236}">
                <a16:creationId xmlns="" xmlns:a16="http://schemas.microsoft.com/office/drawing/2014/main" id="{7E73D606-8311-4657-9102-984A5355E587}"/>
              </a:ext>
            </a:extLst>
          </p:cNvPr>
          <p:cNvSpPr/>
          <p:nvPr/>
        </p:nvSpPr>
        <p:spPr>
          <a:xfrm>
            <a:off x="1706857" y="745833"/>
            <a:ext cx="491987" cy="1176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249C138B-776E-46CC-B984-403850FB55F5}"/>
              </a:ext>
            </a:extLst>
          </p:cNvPr>
          <p:cNvSpPr/>
          <p:nvPr/>
        </p:nvSpPr>
        <p:spPr>
          <a:xfrm>
            <a:off x="6434442" y="798870"/>
            <a:ext cx="454039" cy="940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hart, scatter chart&#10;&#10;Description automatically generated">
            <a:extLst>
              <a:ext uri="{FF2B5EF4-FFF2-40B4-BE49-F238E27FC236}">
                <a16:creationId xmlns="" xmlns:a16="http://schemas.microsoft.com/office/drawing/2014/main" id="{D0AC7A46-AB45-45AA-9BA5-9A778F26C3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55070"/>
            <a:ext cx="9144000" cy="2331071"/>
          </a:xfrm>
          <a:prstGeom prst="rect">
            <a:avLst/>
          </a:prstGeom>
        </p:spPr>
      </p:pic>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30883967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 xmlns:a16="http://schemas.microsoft.com/office/drawing/2014/main" id="{1A0C8AD7-ACD3-4060-B7D2-2116C7FD9E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3588"/>
            <a:ext cx="9144000" cy="3340451"/>
          </a:xfrm>
          <a:prstGeom prst="rect">
            <a:avLst/>
          </a:prstGeom>
        </p:spPr>
      </p:pic>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13258" y="67202"/>
            <a:ext cx="8229600" cy="409873"/>
          </a:xfrm>
        </p:spPr>
        <p:txBody>
          <a:bodyPr/>
          <a:lstStyle/>
          <a:p>
            <a:r>
              <a:rPr lang="en-US" sz="2100" dirty="0"/>
              <a:t>Cost Performance Report (CPR) – 1008 Infra and Facility Upgrade</a:t>
            </a:r>
          </a:p>
        </p:txBody>
      </p:sp>
      <p:sp>
        <p:nvSpPr>
          <p:cNvPr id="16" name="Slide Number Placeholder 15">
            <a:extLst>
              <a:ext uri="{FF2B5EF4-FFF2-40B4-BE49-F238E27FC236}">
                <a16:creationId xmlns="" xmlns:a16="http://schemas.microsoft.com/office/drawing/2014/main" id="{D4FAFB7A-3A35-4A07-A80C-26F5DB8CDD09}"/>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17</a:t>
            </a:fld>
            <a:endParaRPr lang="en-US" altLang="en-US" dirty="0"/>
          </a:p>
        </p:txBody>
      </p:sp>
      <p:cxnSp>
        <p:nvCxnSpPr>
          <p:cNvPr id="5" name="Straight Connector 4">
            <a:extLst>
              <a:ext uri="{FF2B5EF4-FFF2-40B4-BE49-F238E27FC236}">
                <a16:creationId xmlns="" xmlns:a16="http://schemas.microsoft.com/office/drawing/2014/main" id="{54DEBCEE-64AC-4883-911D-6C8B25D8385E}"/>
              </a:ext>
            </a:extLst>
          </p:cNvPr>
          <p:cNvCxnSpPr/>
          <p:nvPr/>
        </p:nvCxnSpPr>
        <p:spPr>
          <a:xfrm>
            <a:off x="305854" y="477074"/>
            <a:ext cx="8730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 xmlns:a16="http://schemas.microsoft.com/office/drawing/2014/main" id="{F289F0CC-CC89-4D29-89AB-39F3D43038A2}"/>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grpSp>
        <p:nvGrpSpPr>
          <p:cNvPr id="6" name="Group 5"/>
          <p:cNvGrpSpPr/>
          <p:nvPr/>
        </p:nvGrpSpPr>
        <p:grpSpPr>
          <a:xfrm>
            <a:off x="7149420" y="2849255"/>
            <a:ext cx="1886595" cy="1246495"/>
            <a:chOff x="7149420" y="3562350"/>
            <a:chExt cx="1886595" cy="1246495"/>
          </a:xfrm>
        </p:grpSpPr>
        <p:sp>
          <p:nvSpPr>
            <p:cNvPr id="9" name="TextBox 8">
              <a:extLst>
                <a:ext uri="{FF2B5EF4-FFF2-40B4-BE49-F238E27FC236}">
                  <a16:creationId xmlns="" xmlns:a16="http://schemas.microsoft.com/office/drawing/2014/main" id="{486B556E-4F11-43E1-9E35-BE09EBA3995D}"/>
                </a:ext>
              </a:extLst>
            </p:cNvPr>
            <p:cNvSpPr txBox="1"/>
            <p:nvPr/>
          </p:nvSpPr>
          <p:spPr>
            <a:xfrm>
              <a:off x="7149420" y="3562350"/>
              <a:ext cx="1886595" cy="1246495"/>
            </a:xfrm>
            <a:prstGeom prst="rect">
              <a:avLst/>
            </a:prstGeom>
            <a:solidFill>
              <a:srgbClr val="FFFFFF"/>
            </a:solid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r>
                <a:rPr lang="en-US" sz="750" dirty="0"/>
                <a:t>*Highlights in table above takes variance $ into consideration, not just Indices</a:t>
              </a:r>
            </a:p>
            <a:p>
              <a:endParaRPr lang="en-US" sz="750" dirty="0"/>
            </a:p>
          </p:txBody>
        </p:sp>
        <p:grpSp>
          <p:nvGrpSpPr>
            <p:cNvPr id="3" name="Group 2"/>
            <p:cNvGrpSpPr/>
            <p:nvPr/>
          </p:nvGrpSpPr>
          <p:grpSpPr>
            <a:xfrm>
              <a:off x="7200900" y="3969885"/>
              <a:ext cx="126332" cy="298983"/>
              <a:chOff x="7200900" y="3969885"/>
              <a:chExt cx="126332" cy="298983"/>
            </a:xfrm>
          </p:grpSpPr>
          <p:sp>
            <p:nvSpPr>
              <p:cNvPr id="10" name="Oval 9">
                <a:extLst>
                  <a:ext uri="{FF2B5EF4-FFF2-40B4-BE49-F238E27FC236}">
                    <a16:creationId xmlns="" xmlns:a16="http://schemas.microsoft.com/office/drawing/2014/main" id="{A603BB0E-C5D4-4D9D-9A0B-9C6ED4302350}"/>
                  </a:ext>
                </a:extLst>
              </p:cNvPr>
              <p:cNvSpPr/>
              <p:nvPr/>
            </p:nvSpPr>
            <p:spPr>
              <a:xfrm>
                <a:off x="7200900" y="3969885"/>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p:txBody>
          </p:sp>
          <p:sp>
            <p:nvSpPr>
              <p:cNvPr id="11" name="Oval 10">
                <a:extLst>
                  <a:ext uri="{FF2B5EF4-FFF2-40B4-BE49-F238E27FC236}">
                    <a16:creationId xmlns="" xmlns:a16="http://schemas.microsoft.com/office/drawing/2014/main" id="{F16B8F53-657B-4EA6-8B18-9A57FCEF642B}"/>
                  </a:ext>
                </a:extLst>
              </p:cNvPr>
              <p:cNvSpPr/>
              <p:nvPr/>
            </p:nvSpPr>
            <p:spPr>
              <a:xfrm>
                <a:off x="7200900" y="4086760"/>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 xmlns:a16="http://schemas.microsoft.com/office/drawing/2014/main" id="{6FA953B8-B3C0-4651-A2E3-115D6ABDE3D4}"/>
                  </a:ext>
                </a:extLst>
              </p:cNvPr>
              <p:cNvSpPr/>
              <p:nvPr/>
            </p:nvSpPr>
            <p:spPr>
              <a:xfrm>
                <a:off x="7200900" y="4193795"/>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7" name="Date Placeholder 6"/>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36146059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69918"/>
            <a:ext cx="8229600" cy="409873"/>
          </a:xfrm>
        </p:spPr>
        <p:txBody>
          <a:bodyPr/>
          <a:lstStyle/>
          <a:p>
            <a:r>
              <a:rPr lang="en-US" sz="2400" dirty="0"/>
              <a:t>Milestones Status – sPHENIX MIE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18</a:t>
            </a:fld>
            <a:endParaRPr lang="en-US" altLang="en-US" dirty="0"/>
          </a:p>
        </p:txBody>
      </p:sp>
      <p:sp>
        <p:nvSpPr>
          <p:cNvPr id="9" name="Footer Placeholder 2">
            <a:extLst>
              <a:ext uri="{FF2B5EF4-FFF2-40B4-BE49-F238E27FC236}">
                <a16:creationId xmlns="" xmlns:a16="http://schemas.microsoft.com/office/drawing/2014/main" id="{E2730F8C-314B-4DE9-9F5B-B6AB0AF074B6}"/>
              </a:ext>
            </a:extLst>
          </p:cNvPr>
          <p:cNvSpPr>
            <a:spLocks noGrp="1"/>
          </p:cNvSpPr>
          <p:nvPr>
            <p:ph type="ftr" sz="quarter" idx="11"/>
          </p:nvPr>
        </p:nvSpPr>
        <p:spPr>
          <a:xfrm>
            <a:off x="3687510" y="4900545"/>
            <a:ext cx="1768979" cy="155377"/>
          </a:xfrm>
        </p:spPr>
        <p:txBody>
          <a:bodyPr/>
          <a:lstStyle/>
          <a:p>
            <a:pPr>
              <a:defRPr/>
            </a:pPr>
            <a:r>
              <a:rPr lang="en-US" smtClean="0"/>
              <a:t>PMG</a:t>
            </a:r>
            <a:endParaRPr lang="en-US" dirty="0"/>
          </a:p>
        </p:txBody>
      </p:sp>
      <p:pic>
        <p:nvPicPr>
          <p:cNvPr id="4" name="Picture 3" descr="Table&#10;&#10;Description automatically generated">
            <a:extLst>
              <a:ext uri="{FF2B5EF4-FFF2-40B4-BE49-F238E27FC236}">
                <a16:creationId xmlns="" xmlns:a16="http://schemas.microsoft.com/office/drawing/2014/main" id="{E5698C2F-BC1E-4098-AC13-60119D3835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9100" y="648228"/>
            <a:ext cx="8267700" cy="4407694"/>
          </a:xfrm>
          <a:prstGeom prst="rect">
            <a:avLst/>
          </a:prstGeom>
        </p:spPr>
      </p:pic>
      <p:sp>
        <p:nvSpPr>
          <p:cNvPr id="2" name="Date Placeholder 1"/>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31837057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141816"/>
            <a:ext cx="8229600" cy="409873"/>
          </a:xfrm>
        </p:spPr>
        <p:txBody>
          <a:bodyPr/>
          <a:lstStyle/>
          <a:p>
            <a:r>
              <a:rPr lang="en-US" sz="2400" dirty="0"/>
              <a:t>Milestones Status – 1008 Infra and Facility Upgrade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19</a:t>
            </a:fld>
            <a:endParaRPr lang="en-US" altLang="en-US" dirty="0"/>
          </a:p>
        </p:txBody>
      </p:sp>
      <p:cxnSp>
        <p:nvCxnSpPr>
          <p:cNvPr id="10" name="Straight Connector 9">
            <a:extLst>
              <a:ext uri="{FF2B5EF4-FFF2-40B4-BE49-F238E27FC236}">
                <a16:creationId xmlns="" xmlns:a16="http://schemas.microsoft.com/office/drawing/2014/main" id="{F670B067-67E8-41BA-BE06-21ADFCBF3854}"/>
              </a:ext>
            </a:extLst>
          </p:cNvPr>
          <p:cNvCxnSpPr/>
          <p:nvPr/>
        </p:nvCxnSpPr>
        <p:spPr>
          <a:xfrm>
            <a:off x="366358" y="551688"/>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 xmlns:a16="http://schemas.microsoft.com/office/drawing/2014/main" id="{B3EFBABC-14F0-4AEB-8BB0-200481F835F5}"/>
              </a:ext>
            </a:extLst>
          </p:cNvPr>
          <p:cNvSpPr>
            <a:spLocks noGrp="1"/>
          </p:cNvSpPr>
          <p:nvPr>
            <p:ph type="ftr" sz="quarter" idx="11"/>
          </p:nvPr>
        </p:nvSpPr>
        <p:spPr>
          <a:xfrm>
            <a:off x="1264779" y="4963113"/>
            <a:ext cx="6716993" cy="155377"/>
          </a:xfrm>
        </p:spPr>
        <p:txBody>
          <a:bodyPr/>
          <a:lstStyle/>
          <a:p>
            <a:pPr>
              <a:defRPr/>
            </a:pPr>
            <a:r>
              <a:rPr lang="en-US" smtClean="0"/>
              <a:t>PMG</a:t>
            </a:r>
            <a:endParaRPr lang="en-US" dirty="0"/>
          </a:p>
        </p:txBody>
      </p:sp>
      <p:pic>
        <p:nvPicPr>
          <p:cNvPr id="4" name="Picture 3" descr="Table&#10;&#10;Description automatically generated">
            <a:extLst>
              <a:ext uri="{FF2B5EF4-FFF2-40B4-BE49-F238E27FC236}">
                <a16:creationId xmlns="" xmlns:a16="http://schemas.microsoft.com/office/drawing/2014/main" id="{78FEF122-8046-4ADB-B968-56CE7EAE12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9811"/>
            <a:ext cx="9144000" cy="3403879"/>
          </a:xfrm>
          <a:prstGeom prst="rect">
            <a:avLst/>
          </a:prstGeom>
        </p:spPr>
      </p:pic>
      <p:sp>
        <p:nvSpPr>
          <p:cNvPr id="2" name="Date Placeholder 1"/>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22611394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 Priority Issues</a:t>
            </a:r>
            <a:endParaRPr lang="en-US" dirty="0"/>
          </a:p>
        </p:txBody>
      </p:sp>
      <p:sp>
        <p:nvSpPr>
          <p:cNvPr id="3" name="Content Placeholder 2"/>
          <p:cNvSpPr>
            <a:spLocks noGrp="1"/>
          </p:cNvSpPr>
          <p:nvPr>
            <p:ph idx="1"/>
          </p:nvPr>
        </p:nvSpPr>
        <p:spPr>
          <a:xfrm>
            <a:off x="-4983" y="590550"/>
            <a:ext cx="9067800" cy="4114800"/>
          </a:xfrm>
        </p:spPr>
        <p:txBody>
          <a:bodyPr/>
          <a:lstStyle/>
          <a:p>
            <a:r>
              <a:rPr lang="en-US" sz="2000" b="1" dirty="0" smtClean="0"/>
              <a:t>We need to keep the EMCal and OHCal on schedule</a:t>
            </a:r>
          </a:p>
          <a:p>
            <a:r>
              <a:rPr lang="en-US" sz="2000" b="1" dirty="0"/>
              <a:t>P</a:t>
            </a:r>
            <a:r>
              <a:rPr lang="en-US" sz="2000" b="1" dirty="0" smtClean="0"/>
              <a:t>rep for installation of the HCal sectors on the carriage in the late spring 2021.</a:t>
            </a:r>
          </a:p>
          <a:p>
            <a:pPr lvl="1"/>
            <a:r>
              <a:rPr lang="en-US" sz="1600" dirty="0" smtClean="0"/>
              <a:t>Includes completion of 1008 Track reinforcement for both Assembly Hall and IR.</a:t>
            </a:r>
          </a:p>
          <a:p>
            <a:pPr lvl="1"/>
            <a:r>
              <a:rPr lang="en-US" sz="1600" dirty="0" smtClean="0"/>
              <a:t>Tied to BNL PEMP notable.</a:t>
            </a:r>
          </a:p>
          <a:p>
            <a:pPr lvl="1"/>
            <a:r>
              <a:rPr lang="en-US" sz="1600" b="1" dirty="0" smtClean="0"/>
              <a:t>Award of Track reinforcement contract expected to happen by end of January. (with BNL Legal for approval)</a:t>
            </a:r>
          </a:p>
          <a:p>
            <a:r>
              <a:rPr lang="en-US" sz="2000" dirty="0" smtClean="0"/>
              <a:t>Complete remaining  engineering design tasks  and order components</a:t>
            </a:r>
          </a:p>
          <a:p>
            <a:pPr lvl="1"/>
            <a:r>
              <a:rPr lang="en-US" sz="1600" dirty="0" smtClean="0"/>
              <a:t>We must finish the designs and move our attention to assembly, installation and testing.</a:t>
            </a:r>
          </a:p>
          <a:p>
            <a:pPr lvl="1"/>
            <a:r>
              <a:rPr lang="en-US" sz="1600" dirty="0" smtClean="0"/>
              <a:t>Can’t allow the final design tasks to get delayed.  </a:t>
            </a:r>
          </a:p>
          <a:p>
            <a:r>
              <a:rPr lang="en-US" sz="2000" dirty="0" smtClean="0"/>
              <a:t>Schedule </a:t>
            </a:r>
            <a:r>
              <a:rPr lang="en-US" sz="2000" dirty="0"/>
              <a:t>and hold remaining reviews</a:t>
            </a:r>
          </a:p>
          <a:p>
            <a:r>
              <a:rPr lang="en-US" sz="2000" b="0" dirty="0" smtClean="0"/>
              <a:t>Place Remaining procurements</a:t>
            </a:r>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Tree>
    <p:extLst>
      <p:ext uri="{BB962C8B-B14F-4D97-AF65-F5344CB8AC3E}">
        <p14:creationId xmlns:p14="http://schemas.microsoft.com/office/powerpoint/2010/main" val="28815740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AF36360-83C2-4913-8A95-B933CB4304EC}"/>
              </a:ext>
            </a:extLst>
          </p:cNvPr>
          <p:cNvSpPr>
            <a:spLocks noGrp="1"/>
          </p:cNvSpPr>
          <p:nvPr>
            <p:ph type="title"/>
          </p:nvPr>
        </p:nvSpPr>
        <p:spPr>
          <a:xfrm>
            <a:off x="457200" y="69917"/>
            <a:ext cx="8229600" cy="409873"/>
          </a:xfrm>
        </p:spPr>
        <p:txBody>
          <a:bodyPr/>
          <a:lstStyle/>
          <a:p>
            <a:r>
              <a:rPr lang="en-US" sz="2400" dirty="0"/>
              <a:t>Summary Schedule – sPHENIX MIE</a:t>
            </a:r>
          </a:p>
        </p:txBody>
      </p:sp>
      <p:sp>
        <p:nvSpPr>
          <p:cNvPr id="17" name="Slide Number Placeholder 16">
            <a:extLst>
              <a:ext uri="{FF2B5EF4-FFF2-40B4-BE49-F238E27FC236}">
                <a16:creationId xmlns="" xmlns:a16="http://schemas.microsoft.com/office/drawing/2014/main"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20</a:t>
            </a:fld>
            <a:endParaRPr lang="en-US" altLang="en-US" dirty="0"/>
          </a:p>
        </p:txBody>
      </p:sp>
      <p:sp>
        <p:nvSpPr>
          <p:cNvPr id="8" name="Footer Placeholder 2">
            <a:extLst>
              <a:ext uri="{FF2B5EF4-FFF2-40B4-BE49-F238E27FC236}">
                <a16:creationId xmlns="" xmlns:a16="http://schemas.microsoft.com/office/drawing/2014/main" id="{A94A588E-76FC-46B8-915D-9551A95DAD2D}"/>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pic>
        <p:nvPicPr>
          <p:cNvPr id="3" name="Picture 2" descr="Graphical user interface, application&#10;&#10;Description automatically generated">
            <a:extLst>
              <a:ext uri="{FF2B5EF4-FFF2-40B4-BE49-F238E27FC236}">
                <a16:creationId xmlns="" xmlns:a16="http://schemas.microsoft.com/office/drawing/2014/main" id="{26DF4540-FBBC-451C-9F39-C92E4F89D5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9768"/>
            <a:ext cx="9144000" cy="3423965"/>
          </a:xfrm>
          <a:prstGeom prst="rect">
            <a:avLst/>
          </a:prstGeom>
        </p:spPr>
      </p:pic>
      <p:sp>
        <p:nvSpPr>
          <p:cNvPr id="2" name="Date Placeholder 1"/>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35632279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57200" y="25012"/>
            <a:ext cx="8229600" cy="434309"/>
          </a:xfrm>
        </p:spPr>
        <p:txBody>
          <a:bodyPr/>
          <a:lstStyle/>
          <a:p>
            <a:r>
              <a:rPr lang="en-US" sz="2100" dirty="0"/>
              <a:t>Summary Schedule – sPHENIX MIE and 1008 Infra and Facility Upgrade</a:t>
            </a:r>
          </a:p>
        </p:txBody>
      </p:sp>
      <p:sp>
        <p:nvSpPr>
          <p:cNvPr id="11" name="Slide Number Placeholder 10">
            <a:extLst>
              <a:ext uri="{FF2B5EF4-FFF2-40B4-BE49-F238E27FC236}">
                <a16:creationId xmlns="" xmlns:a16="http://schemas.microsoft.com/office/drawing/2014/main" id="{F36AEA68-9766-481A-A7DB-7E2DDE8EE300}"/>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21</a:t>
            </a:fld>
            <a:endParaRPr lang="en-US" altLang="en-US" dirty="0"/>
          </a:p>
        </p:txBody>
      </p:sp>
      <p:cxnSp>
        <p:nvCxnSpPr>
          <p:cNvPr id="7" name="Straight Connector 6">
            <a:extLst>
              <a:ext uri="{FF2B5EF4-FFF2-40B4-BE49-F238E27FC236}">
                <a16:creationId xmlns="" xmlns:a16="http://schemas.microsoft.com/office/drawing/2014/main" id="{2EA95CDE-3397-44D4-BD4F-72BE3296D1EE}"/>
              </a:ext>
            </a:extLst>
          </p:cNvPr>
          <p:cNvCxnSpPr/>
          <p:nvPr/>
        </p:nvCxnSpPr>
        <p:spPr>
          <a:xfrm>
            <a:off x="198522" y="459320"/>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 xmlns:a16="http://schemas.microsoft.com/office/drawing/2014/main" id="{93681FF0-27A1-4A83-A9ED-B229082B29C6}"/>
              </a:ext>
            </a:extLst>
          </p:cNvPr>
          <p:cNvSpPr>
            <a:spLocks noGrp="1"/>
          </p:cNvSpPr>
          <p:nvPr>
            <p:ph type="ftr" sz="quarter" idx="11"/>
          </p:nvPr>
        </p:nvSpPr>
        <p:spPr>
          <a:xfrm>
            <a:off x="7084465" y="4963113"/>
            <a:ext cx="2059536" cy="155377"/>
          </a:xfrm>
        </p:spPr>
        <p:txBody>
          <a:bodyPr/>
          <a:lstStyle/>
          <a:p>
            <a:pPr>
              <a:defRPr/>
            </a:pPr>
            <a:r>
              <a:rPr lang="en-US" smtClean="0"/>
              <a:t>PMG</a:t>
            </a:r>
            <a:endParaRPr lang="en-US" dirty="0"/>
          </a:p>
        </p:txBody>
      </p:sp>
      <p:pic>
        <p:nvPicPr>
          <p:cNvPr id="4" name="Picture 3" descr="Timeline&#10;&#10;Description automatically generated">
            <a:extLst>
              <a:ext uri="{FF2B5EF4-FFF2-40B4-BE49-F238E27FC236}">
                <a16:creationId xmlns="" xmlns:a16="http://schemas.microsoft.com/office/drawing/2014/main" id="{C638FA90-B5A4-4B04-89E3-63C6B0C1F0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084" y="418375"/>
            <a:ext cx="8411284" cy="4710319"/>
          </a:xfrm>
          <a:prstGeom prst="rect">
            <a:avLst/>
          </a:prstGeom>
        </p:spPr>
      </p:pic>
      <p:sp>
        <p:nvSpPr>
          <p:cNvPr id="3" name="Date Placeholder 2"/>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18856623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EAC and Contingency Profile – sPHENIX MIE</a:t>
            </a:r>
          </a:p>
        </p:txBody>
      </p:sp>
      <p:sp>
        <p:nvSpPr>
          <p:cNvPr id="10" name="Slide Number Placeholder 9">
            <a:extLst>
              <a:ext uri="{FF2B5EF4-FFF2-40B4-BE49-F238E27FC236}">
                <a16:creationId xmlns="" xmlns:a16="http://schemas.microsoft.com/office/drawing/2014/main" id="{D724BA2F-AD11-4658-967B-CA655EA648F1}"/>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22</a:t>
            </a:fld>
            <a:endParaRPr lang="en-US" altLang="en-US" dirty="0"/>
          </a:p>
        </p:txBody>
      </p:sp>
      <p:sp>
        <p:nvSpPr>
          <p:cNvPr id="3" name="Footer Placeholder 2">
            <a:extLst>
              <a:ext uri="{FF2B5EF4-FFF2-40B4-BE49-F238E27FC236}">
                <a16:creationId xmlns="" xmlns:a16="http://schemas.microsoft.com/office/drawing/2014/main" id="{4B148875-9830-4005-9075-C7A1D289408E}"/>
              </a:ext>
            </a:extLst>
          </p:cNvPr>
          <p:cNvSpPr>
            <a:spLocks noGrp="1"/>
          </p:cNvSpPr>
          <p:nvPr>
            <p:ph type="ftr" sz="quarter" idx="11"/>
          </p:nvPr>
        </p:nvSpPr>
        <p:spPr>
          <a:xfrm>
            <a:off x="3201445" y="4749641"/>
            <a:ext cx="3108960" cy="207169"/>
          </a:xfrm>
        </p:spPr>
        <p:txBody>
          <a:bodyPr/>
          <a:lstStyle/>
          <a:p>
            <a:pPr>
              <a:defRPr/>
            </a:pPr>
            <a:r>
              <a:rPr lang="en-US" smtClean="0"/>
              <a:t>PMG</a:t>
            </a:r>
            <a:endParaRPr lang="en-US" dirty="0"/>
          </a:p>
        </p:txBody>
      </p:sp>
      <p:pic>
        <p:nvPicPr>
          <p:cNvPr id="11" name="Picture 10" descr="Chart&#10;&#10;Description automatically generated">
            <a:extLst>
              <a:ext uri="{FF2B5EF4-FFF2-40B4-BE49-F238E27FC236}">
                <a16:creationId xmlns="" xmlns:a16="http://schemas.microsoft.com/office/drawing/2014/main" id="{D72155E2-FDA3-4404-8482-8B5DF478A0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6238" y="621506"/>
            <a:ext cx="8391525" cy="3900488"/>
          </a:xfrm>
          <a:prstGeom prst="rect">
            <a:avLst/>
          </a:prstGeom>
        </p:spPr>
      </p:pic>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20697307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400" dirty="0"/>
              <a:t>Baseline/Contingency Log - MIE</a:t>
            </a:r>
          </a:p>
        </p:txBody>
      </p:sp>
      <p:sp>
        <p:nvSpPr>
          <p:cNvPr id="10" name="Slide Number Placeholder 9">
            <a:extLst>
              <a:ext uri="{FF2B5EF4-FFF2-40B4-BE49-F238E27FC236}">
                <a16:creationId xmlns="" xmlns:a16="http://schemas.microsoft.com/office/drawing/2014/main" id="{2C5DB0BB-2D2F-4180-ADC9-2DCA1574582C}"/>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23</a:t>
            </a:fld>
            <a:endParaRPr lang="en-US" altLang="en-US" dirty="0"/>
          </a:p>
        </p:txBody>
      </p:sp>
      <p:sp>
        <p:nvSpPr>
          <p:cNvPr id="4" name="Footer Placeholder 3">
            <a:extLst>
              <a:ext uri="{FF2B5EF4-FFF2-40B4-BE49-F238E27FC236}">
                <a16:creationId xmlns="" xmlns:a16="http://schemas.microsoft.com/office/drawing/2014/main" id="{382C8243-708D-482A-A30D-09AC54D69CCF}"/>
              </a:ext>
            </a:extLst>
          </p:cNvPr>
          <p:cNvSpPr>
            <a:spLocks noGrp="1"/>
          </p:cNvSpPr>
          <p:nvPr>
            <p:ph type="ftr" sz="quarter" idx="11"/>
          </p:nvPr>
        </p:nvSpPr>
        <p:spPr>
          <a:xfrm>
            <a:off x="3239398" y="4813486"/>
            <a:ext cx="3108960" cy="207169"/>
          </a:xfrm>
        </p:spPr>
        <p:txBody>
          <a:bodyPr/>
          <a:lstStyle/>
          <a:p>
            <a:pPr>
              <a:defRPr/>
            </a:pPr>
            <a:r>
              <a:rPr lang="en-US" smtClean="0"/>
              <a:t>PMG</a:t>
            </a:r>
            <a:endParaRPr lang="en-US" dirty="0"/>
          </a:p>
        </p:txBody>
      </p:sp>
      <p:pic>
        <p:nvPicPr>
          <p:cNvPr id="5" name="Picture 4" descr="Table&#10;&#10;Description automatically generated">
            <a:extLst>
              <a:ext uri="{FF2B5EF4-FFF2-40B4-BE49-F238E27FC236}">
                <a16:creationId xmlns="" xmlns:a16="http://schemas.microsoft.com/office/drawing/2014/main" id="{E150DAD6-C97B-4B09-85FF-4582657299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86963"/>
            <a:ext cx="9144000" cy="1711331"/>
          </a:xfrm>
          <a:prstGeom prst="rect">
            <a:avLst/>
          </a:prstGeom>
        </p:spPr>
      </p:pic>
      <p:sp>
        <p:nvSpPr>
          <p:cNvPr id="3" name="Date Placeholder 2"/>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5748342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2100" dirty="0"/>
              <a:t>EAC and Contingency Profile – 1008 Infra and Facility Upgrade </a:t>
            </a:r>
          </a:p>
        </p:txBody>
      </p:sp>
      <p:sp>
        <p:nvSpPr>
          <p:cNvPr id="10" name="Slide Number Placeholder 9">
            <a:extLst>
              <a:ext uri="{FF2B5EF4-FFF2-40B4-BE49-F238E27FC236}">
                <a16:creationId xmlns="" xmlns:a16="http://schemas.microsoft.com/office/drawing/2014/main" id="{D724BA2F-AD11-4658-967B-CA655EA648F1}"/>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24</a:t>
            </a:fld>
            <a:endParaRPr lang="en-US" altLang="en-US" dirty="0"/>
          </a:p>
        </p:txBody>
      </p:sp>
      <p:cxnSp>
        <p:nvCxnSpPr>
          <p:cNvPr id="6" name="Straight Connector 5">
            <a:extLst>
              <a:ext uri="{FF2B5EF4-FFF2-40B4-BE49-F238E27FC236}">
                <a16:creationId xmlns="" xmlns:a16="http://schemas.microsoft.com/office/drawing/2014/main" id="{B470AD2A-EA14-43B0-A898-782F8E026DEA}"/>
              </a:ext>
            </a:extLst>
          </p:cNvPr>
          <p:cNvCxnSpPr/>
          <p:nvPr/>
        </p:nvCxnSpPr>
        <p:spPr>
          <a:xfrm>
            <a:off x="275516" y="477892"/>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 xmlns:a16="http://schemas.microsoft.com/office/drawing/2014/main" id="{8387F027-F700-4C12-AA18-519652BD0C1C}"/>
              </a:ext>
            </a:extLst>
          </p:cNvPr>
          <p:cNvSpPr>
            <a:spLocks noGrp="1"/>
          </p:cNvSpPr>
          <p:nvPr>
            <p:ph type="ftr" sz="quarter" idx="11"/>
          </p:nvPr>
        </p:nvSpPr>
        <p:spPr>
          <a:xfrm>
            <a:off x="3017520" y="4853662"/>
            <a:ext cx="3108960" cy="207169"/>
          </a:xfrm>
        </p:spPr>
        <p:txBody>
          <a:bodyPr/>
          <a:lstStyle/>
          <a:p>
            <a:pPr>
              <a:defRPr/>
            </a:pPr>
            <a:r>
              <a:rPr lang="en-US" smtClean="0"/>
              <a:t>PMG</a:t>
            </a:r>
            <a:endParaRPr lang="en-US" dirty="0"/>
          </a:p>
        </p:txBody>
      </p:sp>
      <p:pic>
        <p:nvPicPr>
          <p:cNvPr id="5" name="Picture 4" descr="Chart, line chart&#10;&#10;Description automatically generated">
            <a:extLst>
              <a:ext uri="{FF2B5EF4-FFF2-40B4-BE49-F238E27FC236}">
                <a16:creationId xmlns="" xmlns:a16="http://schemas.microsoft.com/office/drawing/2014/main" id="{7185F4C3-067E-4592-8055-9C6908C33D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1500" y="607219"/>
            <a:ext cx="8001000" cy="3929063"/>
          </a:xfrm>
          <a:prstGeom prst="rect">
            <a:avLst/>
          </a:prstGeom>
        </p:spPr>
      </p:pic>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36169333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a:xfrm>
            <a:off x="457200" y="25012"/>
            <a:ext cx="8229600" cy="476901"/>
          </a:xfrm>
        </p:spPr>
        <p:txBody>
          <a:bodyPr/>
          <a:lstStyle/>
          <a:p>
            <a:r>
              <a:rPr lang="en-US" sz="2400" dirty="0"/>
              <a:t>Baseline/Contingency Log - </a:t>
            </a:r>
            <a:r>
              <a:rPr lang="en-US" sz="2100" dirty="0"/>
              <a:t>1008 Infra and Facility Upgrade </a:t>
            </a:r>
          </a:p>
        </p:txBody>
      </p:sp>
      <p:sp>
        <p:nvSpPr>
          <p:cNvPr id="10" name="Slide Number Placeholder 9">
            <a:extLst>
              <a:ext uri="{FF2B5EF4-FFF2-40B4-BE49-F238E27FC236}">
                <a16:creationId xmlns="" xmlns:a16="http://schemas.microsoft.com/office/drawing/2014/main" id="{2C5DB0BB-2D2F-4180-ADC9-2DCA1574582C}"/>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25</a:t>
            </a:fld>
            <a:endParaRPr lang="en-US" altLang="en-US" dirty="0"/>
          </a:p>
        </p:txBody>
      </p:sp>
      <p:cxnSp>
        <p:nvCxnSpPr>
          <p:cNvPr id="5" name="Straight Connector 4">
            <a:extLst>
              <a:ext uri="{FF2B5EF4-FFF2-40B4-BE49-F238E27FC236}">
                <a16:creationId xmlns="" xmlns:a16="http://schemas.microsoft.com/office/drawing/2014/main" id="{4A62159B-AE89-4D4E-8F10-C625480F9557}"/>
              </a:ext>
            </a:extLst>
          </p:cNvPr>
          <p:cNvCxnSpPr/>
          <p:nvPr/>
        </p:nvCxnSpPr>
        <p:spPr>
          <a:xfrm>
            <a:off x="432197" y="501912"/>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 xmlns:a16="http://schemas.microsoft.com/office/drawing/2014/main" id="{5C805D0B-EDE5-417B-92AB-1036AFCBEE05}"/>
              </a:ext>
            </a:extLst>
          </p:cNvPr>
          <p:cNvSpPr>
            <a:spLocks noGrp="1"/>
          </p:cNvSpPr>
          <p:nvPr>
            <p:ph type="ftr" sz="quarter" idx="11"/>
          </p:nvPr>
        </p:nvSpPr>
        <p:spPr>
          <a:xfrm>
            <a:off x="3017520" y="4833632"/>
            <a:ext cx="3108960" cy="207169"/>
          </a:xfrm>
        </p:spPr>
        <p:txBody>
          <a:bodyPr/>
          <a:lstStyle/>
          <a:p>
            <a:pPr>
              <a:defRPr/>
            </a:pPr>
            <a:r>
              <a:rPr lang="en-US" smtClean="0"/>
              <a:t>PMG</a:t>
            </a:r>
            <a:endParaRPr lang="en-US" dirty="0"/>
          </a:p>
        </p:txBody>
      </p:sp>
      <p:pic>
        <p:nvPicPr>
          <p:cNvPr id="7" name="Picture 6">
            <a:extLst>
              <a:ext uri="{FF2B5EF4-FFF2-40B4-BE49-F238E27FC236}">
                <a16:creationId xmlns="" xmlns:a16="http://schemas.microsoft.com/office/drawing/2014/main" id="{7F992054-28E5-45D8-B2B0-1633DCE552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77512"/>
            <a:ext cx="9144000" cy="1588477"/>
          </a:xfrm>
          <a:prstGeom prst="rect">
            <a:avLst/>
          </a:prstGeom>
        </p:spPr>
      </p:pic>
      <p:sp>
        <p:nvSpPr>
          <p:cNvPr id="3" name="Date Placeholder 2"/>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36033734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26</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 xmlns:a16="http://schemas.microsoft.com/office/drawing/2014/main" id="{AF94F4F5-EA43-470D-9854-EF41C371D6E0}"/>
              </a:ext>
            </a:extLst>
          </p:cNvPr>
          <p:cNvSpPr>
            <a:spLocks noGrp="1"/>
          </p:cNvSpPr>
          <p:nvPr>
            <p:ph type="ftr" sz="quarter" idx="11"/>
          </p:nvPr>
        </p:nvSpPr>
        <p:spPr>
          <a:xfrm>
            <a:off x="3085574" y="4885050"/>
            <a:ext cx="3108960" cy="207169"/>
          </a:xfrm>
        </p:spPr>
        <p:txBody>
          <a:bodyPr/>
          <a:lstStyle/>
          <a:p>
            <a:pPr>
              <a:defRPr/>
            </a:pPr>
            <a:r>
              <a:rPr lang="en-US" smtClean="0"/>
              <a:t>PMG</a:t>
            </a:r>
            <a:endParaRPr lang="en-US" dirty="0"/>
          </a:p>
        </p:txBody>
      </p:sp>
      <p:pic>
        <p:nvPicPr>
          <p:cNvPr id="6" name="Picture 5" descr="Chart&#10;&#10;Description automatically generated">
            <a:extLst>
              <a:ext uri="{FF2B5EF4-FFF2-40B4-BE49-F238E27FC236}">
                <a16:creationId xmlns="" xmlns:a16="http://schemas.microsoft.com/office/drawing/2014/main" id="{CF49E029-58E3-4CA0-BD11-BDED5608F2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14634"/>
            <a:ext cx="9144000" cy="4314232"/>
          </a:xfrm>
          <a:prstGeom prst="rect">
            <a:avLst/>
          </a:prstGeom>
        </p:spPr>
      </p:pic>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41368981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27</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 xmlns:a16="http://schemas.microsoft.com/office/drawing/2014/main" id="{36977F58-3A10-434C-99AC-50338FB7CF17}"/>
              </a:ext>
            </a:extLst>
          </p:cNvPr>
          <p:cNvSpPr>
            <a:spLocks noGrp="1"/>
          </p:cNvSpPr>
          <p:nvPr>
            <p:ph type="ftr" sz="quarter" idx="11"/>
          </p:nvPr>
        </p:nvSpPr>
        <p:spPr>
          <a:xfrm>
            <a:off x="2957387" y="4833632"/>
            <a:ext cx="3108960" cy="207169"/>
          </a:xfrm>
        </p:spPr>
        <p:txBody>
          <a:bodyPr/>
          <a:lstStyle/>
          <a:p>
            <a:pPr>
              <a:defRPr/>
            </a:pPr>
            <a:r>
              <a:rPr lang="en-US" smtClean="0"/>
              <a:t>PMG</a:t>
            </a:r>
            <a:endParaRPr lang="en-US" dirty="0"/>
          </a:p>
        </p:txBody>
      </p:sp>
      <p:pic>
        <p:nvPicPr>
          <p:cNvPr id="6" name="Picture 5">
            <a:extLst>
              <a:ext uri="{FF2B5EF4-FFF2-40B4-BE49-F238E27FC236}">
                <a16:creationId xmlns="" xmlns:a16="http://schemas.microsoft.com/office/drawing/2014/main" id="{FBFF7FDC-41A2-43B8-80E7-550134C8C5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27990"/>
            <a:ext cx="9144000" cy="4287520"/>
          </a:xfrm>
          <a:prstGeom prst="rect">
            <a:avLst/>
          </a:prstGeom>
        </p:spPr>
      </p:pic>
      <p:sp>
        <p:nvSpPr>
          <p:cNvPr id="3" name="Date Placeholder 2"/>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14366002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28</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 xmlns:a16="http://schemas.microsoft.com/office/drawing/2014/main" id="{2C0C2F28-87FB-4D48-991D-26A23C457477}"/>
              </a:ext>
            </a:extLst>
          </p:cNvPr>
          <p:cNvSpPr>
            <a:spLocks noGrp="1"/>
          </p:cNvSpPr>
          <p:nvPr>
            <p:ph type="ftr" sz="quarter" idx="11"/>
          </p:nvPr>
        </p:nvSpPr>
        <p:spPr>
          <a:xfrm>
            <a:off x="2790988" y="4807361"/>
            <a:ext cx="3108960" cy="207169"/>
          </a:xfrm>
        </p:spPr>
        <p:txBody>
          <a:bodyPr/>
          <a:lstStyle/>
          <a:p>
            <a:pPr>
              <a:defRPr/>
            </a:pPr>
            <a:r>
              <a:rPr lang="en-US" smtClean="0"/>
              <a:t>PMG</a:t>
            </a:r>
            <a:endParaRPr lang="en-US" dirty="0"/>
          </a:p>
        </p:txBody>
      </p:sp>
      <p:pic>
        <p:nvPicPr>
          <p:cNvPr id="6" name="Picture 5" descr="Table&#10;&#10;Description automatically generated">
            <a:extLst>
              <a:ext uri="{FF2B5EF4-FFF2-40B4-BE49-F238E27FC236}">
                <a16:creationId xmlns="" xmlns:a16="http://schemas.microsoft.com/office/drawing/2014/main" id="{AEF1C796-6D67-4B58-8F3B-6363569B3D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43843"/>
            <a:ext cx="9144000" cy="4255815"/>
          </a:xfrm>
          <a:prstGeom prst="rect">
            <a:avLst/>
          </a:prstGeom>
        </p:spPr>
      </p:pic>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35187872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 xmlns:a16="http://schemas.microsoft.com/office/drawing/2014/main"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29</a:t>
            </a:fld>
            <a:endParaRPr lang="en-US" altLang="en-US" dirty="0"/>
          </a:p>
        </p:txBody>
      </p:sp>
      <p:cxnSp>
        <p:nvCxnSpPr>
          <p:cNvPr id="11" name="Straight Connector 10">
            <a:extLst>
              <a:ext uri="{FF2B5EF4-FFF2-40B4-BE49-F238E27FC236}">
                <a16:creationId xmlns="" xmlns:a16="http://schemas.microsoft.com/office/drawing/2014/main"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 xmlns:a16="http://schemas.microsoft.com/office/drawing/2014/main" id="{2C0C2F28-87FB-4D48-991D-26A23C457477}"/>
              </a:ext>
            </a:extLst>
          </p:cNvPr>
          <p:cNvSpPr>
            <a:spLocks noGrp="1"/>
          </p:cNvSpPr>
          <p:nvPr>
            <p:ph type="ftr" sz="quarter" idx="11"/>
          </p:nvPr>
        </p:nvSpPr>
        <p:spPr>
          <a:xfrm>
            <a:off x="2790988" y="4807361"/>
            <a:ext cx="3108960" cy="207169"/>
          </a:xfrm>
        </p:spPr>
        <p:txBody>
          <a:bodyPr/>
          <a:lstStyle/>
          <a:p>
            <a:pPr>
              <a:defRPr/>
            </a:pPr>
            <a:r>
              <a:rPr lang="en-US" smtClean="0"/>
              <a:t>PMG</a:t>
            </a:r>
            <a:endParaRPr lang="en-US" dirty="0"/>
          </a:p>
        </p:txBody>
      </p:sp>
      <p:pic>
        <p:nvPicPr>
          <p:cNvPr id="5" name="Picture 4">
            <a:extLst>
              <a:ext uri="{FF2B5EF4-FFF2-40B4-BE49-F238E27FC236}">
                <a16:creationId xmlns="" xmlns:a16="http://schemas.microsoft.com/office/drawing/2014/main" id="{4477D3E4-00D7-4627-A4A3-6AD7648B91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71508"/>
            <a:ext cx="9144000" cy="742781"/>
          </a:xfrm>
          <a:prstGeom prst="rect">
            <a:avLst/>
          </a:prstGeom>
        </p:spPr>
      </p:pic>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Tree>
    <p:extLst>
      <p:ext uri="{BB962C8B-B14F-4D97-AF65-F5344CB8AC3E}">
        <p14:creationId xmlns:p14="http://schemas.microsoft.com/office/powerpoint/2010/main" val="36619129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Shutdown Tasks</a:t>
            </a:r>
          </a:p>
        </p:txBody>
      </p:sp>
      <p:sp>
        <p:nvSpPr>
          <p:cNvPr id="3" name="Content Placeholder 2"/>
          <p:cNvSpPr>
            <a:spLocks noGrp="1"/>
          </p:cNvSpPr>
          <p:nvPr>
            <p:ph idx="1"/>
          </p:nvPr>
        </p:nvSpPr>
        <p:spPr>
          <a:xfrm>
            <a:off x="304800" y="666750"/>
            <a:ext cx="8763000" cy="3927876"/>
          </a:xfrm>
        </p:spPr>
        <p:txBody>
          <a:bodyPr/>
          <a:lstStyle/>
          <a:p>
            <a:pPr marL="0" indent="0">
              <a:buNone/>
            </a:pPr>
            <a:r>
              <a:rPr lang="en-US" sz="2000" dirty="0"/>
              <a:t>RHIC 2020 shutdown </a:t>
            </a:r>
            <a:r>
              <a:rPr lang="en-US" sz="2000" dirty="0" smtClean="0"/>
              <a:t> nearly complete</a:t>
            </a:r>
            <a:endParaRPr lang="en-US" sz="2000" dirty="0"/>
          </a:p>
          <a:p>
            <a:pPr marL="457133" lvl="1" indent="0">
              <a:buNone/>
            </a:pPr>
            <a:r>
              <a:rPr lang="en-US" sz="1600" dirty="0"/>
              <a:t>Tasks to complete during the 2020 shutdown include:</a:t>
            </a:r>
          </a:p>
          <a:p>
            <a:pPr lvl="1"/>
            <a:r>
              <a:rPr lang="en-US" sz="1800" dirty="0"/>
              <a:t>Clean services off west wall </a:t>
            </a:r>
            <a:r>
              <a:rPr lang="en-US" sz="1800" dirty="0">
                <a:solidFill>
                  <a:srgbClr val="0080FF"/>
                </a:solidFill>
              </a:rPr>
              <a:t>(Done)</a:t>
            </a:r>
          </a:p>
          <a:p>
            <a:pPr lvl="1"/>
            <a:r>
              <a:rPr lang="en-US" sz="1800" dirty="0"/>
              <a:t>Installing the cryo deck  </a:t>
            </a:r>
            <a:r>
              <a:rPr lang="en-US" sz="1800" dirty="0">
                <a:solidFill>
                  <a:srgbClr val="0080FF"/>
                </a:solidFill>
              </a:rPr>
              <a:t>(Done)</a:t>
            </a:r>
          </a:p>
          <a:p>
            <a:pPr lvl="1"/>
            <a:r>
              <a:rPr lang="en-US" sz="1800" dirty="0"/>
              <a:t>Installing and welding cryo spools in the 1008 IR and 1008 B </a:t>
            </a:r>
            <a:r>
              <a:rPr lang="en-US" sz="1800" dirty="0">
                <a:solidFill>
                  <a:srgbClr val="0080FF"/>
                </a:solidFill>
              </a:rPr>
              <a:t> (Done)</a:t>
            </a:r>
          </a:p>
          <a:p>
            <a:pPr lvl="1"/>
            <a:r>
              <a:rPr lang="en-US" sz="1800" dirty="0"/>
              <a:t>Adding track gussets in IR </a:t>
            </a:r>
            <a:r>
              <a:rPr lang="en-US" sz="1800" dirty="0">
                <a:solidFill>
                  <a:srgbClr val="0080FF"/>
                </a:solidFill>
              </a:rPr>
              <a:t>(Done)</a:t>
            </a:r>
          </a:p>
          <a:p>
            <a:pPr lvl="1"/>
            <a:r>
              <a:rPr lang="en-US" sz="1800" dirty="0"/>
              <a:t>Remove excess tracks </a:t>
            </a:r>
            <a:r>
              <a:rPr lang="en-US" sz="1800" dirty="0">
                <a:solidFill>
                  <a:srgbClr val="0080FF"/>
                </a:solidFill>
              </a:rPr>
              <a:t>(Done)</a:t>
            </a:r>
          </a:p>
          <a:p>
            <a:pPr lvl="1"/>
            <a:r>
              <a:rPr lang="en-US" sz="1800" dirty="0"/>
              <a:t>1008 Beam Pipe (Aluminum) installed in preparation for RHIC Run 2021 </a:t>
            </a:r>
            <a:r>
              <a:rPr lang="en-US" sz="1800" dirty="0">
                <a:solidFill>
                  <a:srgbClr val="0080FF"/>
                </a:solidFill>
              </a:rPr>
              <a:t>(Done</a:t>
            </a:r>
            <a:r>
              <a:rPr lang="en-US" sz="1800" dirty="0" smtClean="0">
                <a:solidFill>
                  <a:srgbClr val="0080FF"/>
                </a:solidFill>
              </a:rPr>
              <a:t>)</a:t>
            </a:r>
          </a:p>
          <a:p>
            <a:pPr lvl="1"/>
            <a:r>
              <a:rPr lang="en-US" sz="1800" dirty="0" smtClean="0"/>
              <a:t>1008 Shield wall being assembled this week.</a:t>
            </a:r>
            <a:endParaRPr lang="en-US" sz="1800" dirty="0"/>
          </a:p>
          <a:p>
            <a:pPr lvl="1"/>
            <a:r>
              <a:rPr lang="en-US" sz="1800" dirty="0"/>
              <a:t>Reinforcing the tracks in  1008 </a:t>
            </a:r>
            <a:r>
              <a:rPr lang="en-US" sz="1800" dirty="0">
                <a:solidFill>
                  <a:srgbClr val="0080FF"/>
                </a:solidFill>
              </a:rPr>
              <a:t> (Work starts in Assembly Hall in Feb)</a:t>
            </a:r>
          </a:p>
          <a:p>
            <a:pPr lvl="2"/>
            <a:r>
              <a:rPr lang="en-US" sz="1600" dirty="0"/>
              <a:t>Includes reinforcement in both IR and Assembly Hall</a:t>
            </a:r>
            <a:endParaRPr lang="en-US" sz="1800" dirty="0">
              <a:solidFill>
                <a:srgbClr val="0080FF"/>
              </a:solidFill>
            </a:endParaRPr>
          </a:p>
          <a:p>
            <a:pPr lvl="1"/>
            <a:r>
              <a:rPr lang="en-US" sz="1800" dirty="0"/>
              <a:t>Shield wall closes Jan 27. Run ends mid-July</a:t>
            </a:r>
            <a:r>
              <a:rPr lang="en-US" sz="1800" dirty="0" smtClean="0"/>
              <a:t>.</a:t>
            </a:r>
          </a:p>
          <a:p>
            <a:pPr marL="457111" lvl="1" indent="0">
              <a:buNone/>
            </a:pPr>
            <a:r>
              <a:rPr lang="en-US" sz="1800" dirty="0" smtClean="0"/>
              <a:t>Thanks to CAD and PO personnel for completing all of the 1008 shutdown work</a:t>
            </a:r>
            <a:endParaRPr lang="en-US" sz="1800" dirty="0"/>
          </a:p>
          <a:p>
            <a:pPr marL="457133" lvl="1" indent="0">
              <a:buNone/>
            </a:pPr>
            <a:endParaRPr lang="en-US" sz="1600" dirty="0"/>
          </a:p>
          <a:p>
            <a:endParaRPr lang="en-US" sz="2000" dirty="0"/>
          </a:p>
          <a:p>
            <a:endParaRPr lang="en-US"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32288422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Report</a:t>
            </a:r>
            <a:endParaRPr lang="en-US" dirty="0"/>
          </a:p>
        </p:txBody>
      </p:sp>
      <p:sp>
        <p:nvSpPr>
          <p:cNvPr id="3" name="Content Placeholder 2"/>
          <p:cNvSpPr>
            <a:spLocks noGrp="1"/>
          </p:cNvSpPr>
          <p:nvPr>
            <p:ph idx="1"/>
          </p:nvPr>
        </p:nvSpPr>
        <p:spPr>
          <a:xfrm>
            <a:off x="228600" y="666750"/>
            <a:ext cx="8458200" cy="3927876"/>
          </a:xfrm>
        </p:spPr>
        <p:txBody>
          <a:bodyPr/>
          <a:lstStyle/>
          <a:p>
            <a:pPr marL="0" indent="0">
              <a:buNone/>
            </a:pPr>
            <a:r>
              <a:rPr lang="en-US" sz="1200" b="1" u="sng" dirty="0"/>
              <a:t>SV Report for WBS 1.0 sPHENIX MIE Project</a:t>
            </a:r>
            <a:endParaRPr lang="en-US" sz="1200" dirty="0"/>
          </a:p>
          <a:p>
            <a:pPr marL="0" indent="0">
              <a:buNone/>
            </a:pPr>
            <a:r>
              <a:rPr lang="en-US" sz="1200" dirty="0"/>
              <a:t>December 2020</a:t>
            </a:r>
          </a:p>
          <a:p>
            <a:pPr marL="0" indent="0">
              <a:buNone/>
            </a:pPr>
            <a:r>
              <a:rPr lang="en-US" sz="1200" dirty="0"/>
              <a:t>Cumulative BCWS $17,338,141</a:t>
            </a:r>
          </a:p>
          <a:p>
            <a:pPr marL="0" indent="0">
              <a:buNone/>
            </a:pPr>
            <a:r>
              <a:rPr lang="en-US" sz="1200" dirty="0"/>
              <a:t>Cumulative BCWP $14,779,328</a:t>
            </a:r>
          </a:p>
          <a:p>
            <a:pPr marL="0" indent="0">
              <a:buNone/>
            </a:pPr>
            <a:r>
              <a:rPr lang="en-US" sz="1200" dirty="0"/>
              <a:t>Cumulative ACWP $14,439,729</a:t>
            </a:r>
          </a:p>
          <a:p>
            <a:pPr marL="0" indent="0">
              <a:buNone/>
            </a:pPr>
            <a:r>
              <a:rPr lang="en-US" sz="1200" dirty="0"/>
              <a:t/>
            </a:r>
            <a:br>
              <a:rPr lang="en-US" sz="1200" dirty="0"/>
            </a:br>
            <a:r>
              <a:rPr lang="en-US" sz="1200" dirty="0"/>
              <a:t>SV = -$2,558,813</a:t>
            </a:r>
          </a:p>
          <a:p>
            <a:pPr marL="0" indent="0">
              <a:buNone/>
            </a:pPr>
            <a:r>
              <a:rPr lang="en-US" sz="1200" dirty="0"/>
              <a:t>CV = +$267,637</a:t>
            </a:r>
            <a:br>
              <a:rPr lang="en-US" sz="1200" dirty="0"/>
            </a:br>
            <a:r>
              <a:rPr lang="en-US" sz="1200" dirty="0"/>
              <a:t/>
            </a:r>
            <a:br>
              <a:rPr lang="en-US" sz="1200" dirty="0"/>
            </a:br>
            <a:r>
              <a:rPr lang="en-US" sz="1200" dirty="0"/>
              <a:t>SPI = 0.8524</a:t>
            </a:r>
          </a:p>
          <a:p>
            <a:pPr marL="0" indent="0">
              <a:buNone/>
            </a:pPr>
            <a:r>
              <a:rPr lang="en-US" sz="1200" dirty="0"/>
              <a:t>CPI = 1.0185</a:t>
            </a:r>
          </a:p>
          <a:p>
            <a:pPr marL="0" indent="0">
              <a:buNone/>
            </a:pPr>
            <a:r>
              <a:rPr lang="en-US" sz="1200" dirty="0"/>
              <a:t> </a:t>
            </a:r>
          </a:p>
          <a:p>
            <a:pPr marL="0" indent="0">
              <a:buNone/>
            </a:pPr>
            <a:r>
              <a:rPr lang="en-US" sz="1200" dirty="0"/>
              <a:t>The following report discusses the major sources of schedule variance, including all items comprising 2% of the total schedule variance, plus a few select other items, and discusses the impact as well as the corrective actions taken. The analysis is done at level 3 of the Work Breakdown Structure. An accompanying Excel file shows BCWS, BCWP, SV and status for the various item noted in the following text.</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30</a:t>
            </a:fld>
            <a:endParaRPr lang="en-US" altLang="en-US" dirty="0"/>
          </a:p>
        </p:txBody>
      </p:sp>
    </p:spTree>
    <p:extLst>
      <p:ext uri="{BB962C8B-B14F-4D97-AF65-F5344CB8AC3E}">
        <p14:creationId xmlns:p14="http://schemas.microsoft.com/office/powerpoint/2010/main" val="3635177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Report – TPC  </a:t>
            </a:r>
            <a:endParaRPr lang="en-US" dirty="0"/>
          </a:p>
        </p:txBody>
      </p:sp>
      <p:sp>
        <p:nvSpPr>
          <p:cNvPr id="3" name="Content Placeholder 2"/>
          <p:cNvSpPr>
            <a:spLocks noGrp="1"/>
          </p:cNvSpPr>
          <p:nvPr>
            <p:ph idx="1"/>
          </p:nvPr>
        </p:nvSpPr>
        <p:spPr>
          <a:xfrm>
            <a:off x="0" y="666750"/>
            <a:ext cx="9067800" cy="4476750"/>
          </a:xfrm>
        </p:spPr>
        <p:txBody>
          <a:bodyPr/>
          <a:lstStyle/>
          <a:p>
            <a:pPr marL="0" indent="0">
              <a:buNone/>
            </a:pPr>
            <a:endParaRPr lang="en-US" sz="1300" dirty="0"/>
          </a:p>
          <a:p>
            <a:pPr marL="0" indent="0">
              <a:buNone/>
            </a:pPr>
            <a:r>
              <a:rPr lang="en-US" sz="1200" b="1" dirty="0" smtClean="0"/>
              <a:t>WBS </a:t>
            </a:r>
            <a:r>
              <a:rPr lang="en-US" sz="1200" b="1" dirty="0"/>
              <a:t>1.2.1 TPC Mechanics</a:t>
            </a:r>
            <a:endParaRPr lang="en-US" sz="1200" dirty="0"/>
          </a:p>
          <a:p>
            <a:pPr marL="0" indent="0">
              <a:buNone/>
            </a:pPr>
            <a:r>
              <a:rPr lang="en-US" sz="1200" b="1" dirty="0"/>
              <a:t>Description</a:t>
            </a:r>
            <a:r>
              <a:rPr lang="en-US" sz="1200" dirty="0"/>
              <a:t> – One activity, S120100 Production of GEM foils, has an SV of -$74,602, due to late delivery of GEM foils manufactured at CERN. The delay is due to a COVID-related shutdown of the CERN factory and a subsequent four-month delay in GEM foil manufacture.</a:t>
            </a:r>
          </a:p>
          <a:p>
            <a:pPr marL="0" indent="0">
              <a:buNone/>
            </a:pPr>
            <a:r>
              <a:rPr lang="en-US" sz="1200" b="1" dirty="0"/>
              <a:t>Impact</a:t>
            </a:r>
            <a:r>
              <a:rPr lang="en-US" sz="1200" dirty="0"/>
              <a:t> – None as yet. All delivered GEM foils, some 20% to date, have been mounted on frames and prepared for assembly into readout modules for the TPC.</a:t>
            </a:r>
          </a:p>
          <a:p>
            <a:pPr marL="0" indent="0">
              <a:buNone/>
            </a:pPr>
            <a:r>
              <a:rPr lang="en-US" sz="1200" b="1" dirty="0"/>
              <a:t>Corrective</a:t>
            </a:r>
            <a:r>
              <a:rPr lang="en-US" sz="1200" dirty="0"/>
              <a:t> – The order remains in progress. We are supporting a full-time technician at CERN to speed manufacture of remaining foils. The revised delivery schedule provided by CERN will meet our assembly schedule for the TPC readout modules.</a:t>
            </a:r>
          </a:p>
          <a:p>
            <a:pPr marL="0" indent="0">
              <a:buNone/>
            </a:pPr>
            <a:r>
              <a:rPr lang="en-US" sz="1200" dirty="0"/>
              <a:t> </a:t>
            </a:r>
          </a:p>
          <a:p>
            <a:pPr marL="0" indent="0">
              <a:buNone/>
            </a:pPr>
            <a:r>
              <a:rPr lang="en-US" sz="1200" b="1" dirty="0"/>
              <a:t>WBS 1.2.2 TPC GEM Modules R1</a:t>
            </a:r>
            <a:endParaRPr lang="en-US" sz="1200" dirty="0"/>
          </a:p>
          <a:p>
            <a:pPr marL="0" indent="0">
              <a:buNone/>
            </a:pPr>
            <a:r>
              <a:rPr lang="en-US" sz="1200" b="1" dirty="0"/>
              <a:t>Description</a:t>
            </a:r>
            <a:r>
              <a:rPr lang="en-US" sz="1200" dirty="0"/>
              <a:t> – One activity S125100 TPC R1 </a:t>
            </a:r>
            <a:r>
              <a:rPr lang="en-US" sz="1200" dirty="0" err="1"/>
              <a:t>padplanes</a:t>
            </a:r>
            <a:r>
              <a:rPr lang="en-US" sz="1200" dirty="0"/>
              <a:t> is not complete, with an SV of -$50,113. This in turn delays two successor activities, S125500 TPC R1 modules build, with SV = -$32,044 and S125600 TPC R1 Modules test, with SV = -$27,074. The total SV resulting is -$109,232.  The layout of the R1 </a:t>
            </a:r>
            <a:r>
              <a:rPr lang="en-US" sz="1200" dirty="0" err="1"/>
              <a:t>padplane</a:t>
            </a:r>
            <a:r>
              <a:rPr lang="en-US" sz="1200" dirty="0"/>
              <a:t>, the smallest of the three types, was hampered by signal trace routing issues which did not conform to design rules required by the printed-circuit board manufacturer. </a:t>
            </a:r>
          </a:p>
          <a:p>
            <a:pPr marL="0" indent="0">
              <a:buNone/>
            </a:pPr>
            <a:r>
              <a:rPr lang="en-US" sz="1200" b="1" dirty="0"/>
              <a:t>Impact</a:t>
            </a:r>
            <a:r>
              <a:rPr lang="en-US" sz="1200" dirty="0"/>
              <a:t> – None as yet. The rest of R1 module construction is proceeding. Pad planes are to be attached to the modules as a late step in the module assembly sequence. Positive float remains.</a:t>
            </a:r>
            <a:br>
              <a:rPr lang="en-US" sz="1200" dirty="0"/>
            </a:br>
            <a:r>
              <a:rPr lang="en-US" sz="1200" b="1" dirty="0"/>
              <a:t>Corrective</a:t>
            </a:r>
            <a:r>
              <a:rPr lang="en-US" sz="1200" dirty="0"/>
              <a:t> – the signal trace routing issue has been resolved and the routing of the board is nearly complete, lacking only final check of ground plane coverage. Manufacture of the pad-plane circuit cards will then happen at the same vendor who successfully built all the pad-plane circuit cards for R2 and R3 modules.</a:t>
            </a:r>
          </a:p>
          <a:p>
            <a:pPr marL="0" indent="0">
              <a:buNone/>
            </a:pPr>
            <a:endParaRPr lang="en-US" sz="1300" dirty="0"/>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31</a:t>
            </a:fld>
            <a:endParaRPr lang="en-US" altLang="en-US" dirty="0"/>
          </a:p>
        </p:txBody>
      </p:sp>
    </p:spTree>
    <p:extLst>
      <p:ext uri="{BB962C8B-B14F-4D97-AF65-F5344CB8AC3E}">
        <p14:creationId xmlns:p14="http://schemas.microsoft.com/office/powerpoint/2010/main" val="19039541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Report - TPC</a:t>
            </a:r>
            <a:endParaRPr lang="en-US" dirty="0"/>
          </a:p>
        </p:txBody>
      </p:sp>
      <p:sp>
        <p:nvSpPr>
          <p:cNvPr id="3" name="Content Placeholder 2"/>
          <p:cNvSpPr>
            <a:spLocks noGrp="1"/>
          </p:cNvSpPr>
          <p:nvPr>
            <p:ph idx="1"/>
          </p:nvPr>
        </p:nvSpPr>
        <p:spPr>
          <a:xfrm>
            <a:off x="228600" y="666750"/>
            <a:ext cx="8915400" cy="3927876"/>
          </a:xfrm>
        </p:spPr>
        <p:txBody>
          <a:bodyPr/>
          <a:lstStyle/>
          <a:p>
            <a:pPr marL="0" indent="0">
              <a:buNone/>
            </a:pPr>
            <a:r>
              <a:rPr lang="en-US" sz="1200" b="1" dirty="0"/>
              <a:t>WBS 1.2.5 TPC Front End Electronics.</a:t>
            </a:r>
            <a:r>
              <a:rPr lang="en-US" sz="1200" dirty="0"/>
              <a:t/>
            </a:r>
            <a:br>
              <a:rPr lang="en-US" sz="1200" dirty="0"/>
            </a:br>
            <a:r>
              <a:rPr lang="en-US" sz="1200" b="1" dirty="0"/>
              <a:t>Description</a:t>
            </a:r>
            <a:r>
              <a:rPr lang="en-US" sz="1200" dirty="0"/>
              <a:t> – There are four activities with significant SV, one of which is positive. They are activity S136500 TPC FEE Cooling System, SV = -$69,821, </a:t>
            </a:r>
          </a:p>
          <a:p>
            <a:pPr marL="0" indent="0">
              <a:buNone/>
            </a:pPr>
            <a:r>
              <a:rPr lang="en-US" sz="1200" dirty="0"/>
              <a:t>activity S141800 TPC FEE Production Components, SV = $247,638, </a:t>
            </a:r>
          </a:p>
          <a:p>
            <a:pPr marL="0" indent="0">
              <a:buNone/>
            </a:pPr>
            <a:r>
              <a:rPr lang="en-US" sz="1200" dirty="0"/>
              <a:t>activity S142500 TPC FEE Low Voltage Power system, SV = -$220,595, </a:t>
            </a:r>
            <a:r>
              <a:rPr lang="en-US" sz="1200" dirty="0" smtClean="0"/>
              <a:t>and </a:t>
            </a:r>
            <a:endParaRPr lang="en-US" sz="1200" dirty="0"/>
          </a:p>
          <a:p>
            <a:pPr marL="0" indent="0">
              <a:buNone/>
            </a:pPr>
            <a:r>
              <a:rPr lang="en-US" sz="1200" dirty="0"/>
              <a:t>activity S143250, TPC FEE protective elements/diodes, SV = -$36,479. </a:t>
            </a:r>
          </a:p>
          <a:p>
            <a:pPr marL="0" indent="0">
              <a:buNone/>
            </a:pPr>
            <a:r>
              <a:rPr lang="en-US" sz="1200" dirty="0"/>
              <a:t>The net SV is -$79,257.</a:t>
            </a:r>
          </a:p>
          <a:p>
            <a:pPr marL="0" indent="0">
              <a:buNone/>
            </a:pPr>
            <a:r>
              <a:rPr lang="en-US" sz="1200" b="1" dirty="0"/>
              <a:t>Impact</a:t>
            </a:r>
            <a:r>
              <a:rPr lang="en-US" sz="1200" dirty="0"/>
              <a:t> – None as yet. The key activity is the FEE Production, which is ahead of schedule.</a:t>
            </a:r>
          </a:p>
          <a:p>
            <a:pPr marL="0" indent="0">
              <a:buNone/>
            </a:pPr>
            <a:r>
              <a:rPr lang="en-US" sz="1200" b="1" dirty="0"/>
              <a:t>Corrective</a:t>
            </a:r>
            <a:r>
              <a:rPr lang="en-US" sz="1200" dirty="0"/>
              <a:t> – All the items covered by these activities are being ordered; required design and procurement reviews are complete. The cooling system requires a series of machined parts, for which the procurement is started. The TPC FEE production components are ahead of schedule. The TPC FEE Low Voltage power supplies are under contract with the vendor scheduling all deliveries over the next three months. The TPC FEE Protection elements/diodes are on order and scheduled to be delivered in February.</a:t>
            </a:r>
          </a:p>
          <a:p>
            <a:pPr marL="0" indent="0">
              <a:buNone/>
            </a:pPr>
            <a:r>
              <a:rPr lang="en-US" sz="1200" dirty="0"/>
              <a:t> </a:t>
            </a:r>
          </a:p>
          <a:p>
            <a:pPr marL="0" indent="0">
              <a:buNone/>
            </a:pPr>
            <a:r>
              <a:rPr lang="en-US" sz="1200" b="1" dirty="0"/>
              <a:t>WBS 1.2.6 TPC Data Aggregator Modules</a:t>
            </a:r>
            <a:endParaRPr lang="en-US" sz="1200" dirty="0"/>
          </a:p>
          <a:p>
            <a:pPr marL="0" indent="0">
              <a:buNone/>
            </a:pPr>
            <a:r>
              <a:rPr lang="en-US" sz="1200" b="1" dirty="0"/>
              <a:t>Description </a:t>
            </a:r>
            <a:r>
              <a:rPr lang="en-US" sz="1200" dirty="0"/>
              <a:t>– Activity S147300 FELIX 2.0 production board is ahead of schedule, SV = $105,916.</a:t>
            </a:r>
          </a:p>
          <a:p>
            <a:pPr marL="0" indent="0">
              <a:buNone/>
            </a:pPr>
            <a:r>
              <a:rPr lang="en-US" sz="1200" b="1" dirty="0"/>
              <a:t>Impact </a:t>
            </a:r>
            <a:r>
              <a:rPr lang="en-US" sz="1200" dirty="0"/>
              <a:t>– None</a:t>
            </a:r>
          </a:p>
          <a:p>
            <a:pPr marL="0" indent="0">
              <a:buNone/>
            </a:pPr>
            <a:r>
              <a:rPr lang="en-US" sz="1200" b="1" dirty="0"/>
              <a:t>Corrective</a:t>
            </a:r>
            <a:r>
              <a:rPr lang="en-US" sz="1200" dirty="0"/>
              <a:t> – None needed, the activity is ahead of schedule.</a:t>
            </a:r>
          </a:p>
          <a:p>
            <a:pPr marL="0" indent="0">
              <a:buNone/>
            </a:pPr>
            <a:r>
              <a:rPr lang="en-US" sz="1100" dirty="0"/>
              <a:t> </a:t>
            </a:r>
          </a:p>
          <a:p>
            <a:pPr marL="0" indent="0">
              <a:buNone/>
            </a:pPr>
            <a:endParaRPr lang="en-US" sz="1100" dirty="0"/>
          </a:p>
          <a:p>
            <a:pPr marL="0" indent="0">
              <a:buNone/>
            </a:pPr>
            <a:r>
              <a:rPr lang="en-US" sz="1600" b="1" dirty="0" smtClean="0"/>
              <a:t> </a:t>
            </a:r>
            <a:endParaRPr lang="en-US" sz="1600" dirty="0"/>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32</a:t>
            </a:fld>
            <a:endParaRPr lang="en-US" altLang="en-US" dirty="0"/>
          </a:p>
        </p:txBody>
      </p:sp>
    </p:spTree>
    <p:extLst>
      <p:ext uri="{BB962C8B-B14F-4D97-AF65-F5344CB8AC3E}">
        <p14:creationId xmlns:p14="http://schemas.microsoft.com/office/powerpoint/2010/main" val="30204362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6"/>
            <a:ext cx="8686800" cy="546497"/>
          </a:xfrm>
        </p:spPr>
        <p:txBody>
          <a:bodyPr/>
          <a:lstStyle/>
          <a:p>
            <a:r>
              <a:rPr lang="en-US" dirty="0"/>
              <a:t>Variance Report – </a:t>
            </a:r>
            <a:r>
              <a:rPr lang="en-US" dirty="0" smtClean="0"/>
              <a:t>TPC</a:t>
            </a:r>
            <a:endParaRPr lang="en-US" dirty="0"/>
          </a:p>
        </p:txBody>
      </p:sp>
      <p:sp>
        <p:nvSpPr>
          <p:cNvPr id="3" name="Content Placeholder 2"/>
          <p:cNvSpPr>
            <a:spLocks noGrp="1"/>
          </p:cNvSpPr>
          <p:nvPr>
            <p:ph idx="1"/>
          </p:nvPr>
        </p:nvSpPr>
        <p:spPr>
          <a:xfrm>
            <a:off x="228600" y="666750"/>
            <a:ext cx="8915400" cy="3962400"/>
          </a:xfrm>
        </p:spPr>
        <p:txBody>
          <a:bodyPr/>
          <a:lstStyle/>
          <a:p>
            <a:pPr marL="0" indent="0">
              <a:buNone/>
            </a:pPr>
            <a:r>
              <a:rPr lang="en-US" sz="1200" b="1" dirty="0"/>
              <a:t>WBS 1.2.7 TPC Support Systems</a:t>
            </a:r>
            <a:endParaRPr lang="en-US" sz="1200" dirty="0"/>
          </a:p>
          <a:p>
            <a:pPr marL="0" indent="0">
              <a:buNone/>
            </a:pPr>
            <a:r>
              <a:rPr lang="en-US" sz="1200" b="1" dirty="0"/>
              <a:t>Description</a:t>
            </a:r>
            <a:r>
              <a:rPr lang="en-US" sz="1200" dirty="0"/>
              <a:t> – There are three areas of effort. The TPC Lasers delivery has started but only the first article has been delivered, SV =-$260,337. The TPC Gas System has procured and received 30% of the components but still needs to place requisitions for the balance, SV =-$61,204. The TPC Cooling system has not procured the high value elements including the chiller, SV =-$76,175. </a:t>
            </a:r>
          </a:p>
          <a:p>
            <a:pPr marL="0" indent="0">
              <a:buNone/>
            </a:pPr>
            <a:r>
              <a:rPr lang="en-US" sz="1200" dirty="0"/>
              <a:t>The total SV for these key items is -$397,716.</a:t>
            </a:r>
          </a:p>
          <a:p>
            <a:pPr marL="0" indent="0">
              <a:buNone/>
            </a:pPr>
            <a:r>
              <a:rPr lang="en-US" sz="1200" b="1" dirty="0"/>
              <a:t>Impact</a:t>
            </a:r>
            <a:r>
              <a:rPr lang="en-US" sz="1200" dirty="0"/>
              <a:t> – These are all items being procured well ahead of their needed installation in order to allow for more time to test them on the bench and adjust settings.</a:t>
            </a:r>
          </a:p>
          <a:p>
            <a:pPr marL="0" indent="0">
              <a:buNone/>
            </a:pPr>
            <a:r>
              <a:rPr lang="en-US" sz="1200" b="1" dirty="0"/>
              <a:t>Corrective</a:t>
            </a:r>
            <a:r>
              <a:rPr lang="en-US" sz="1200" dirty="0"/>
              <a:t> – The Preliminary Design reviews are complete and all three of these subsystems have moved to acquiring first articles. Proper operation is to be demonstrated prior to holding the Final Design reviews and the Procurement Readiness reviews, which are expected by March.</a:t>
            </a:r>
          </a:p>
          <a:p>
            <a:pPr marL="0" indent="0">
              <a:buNone/>
            </a:pPr>
            <a:endParaRPr lang="en-US" sz="1400" dirty="0"/>
          </a:p>
          <a:p>
            <a:pPr marL="0" indent="0">
              <a:buNone/>
            </a:pPr>
            <a:r>
              <a:rPr lang="en-US" sz="1400" b="1" dirty="0" smtClean="0"/>
              <a:t> </a:t>
            </a:r>
            <a:endParaRPr lang="en-US" sz="1400"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33</a:t>
            </a:fld>
            <a:endParaRPr lang="en-US" altLang="en-US" dirty="0"/>
          </a:p>
        </p:txBody>
      </p:sp>
    </p:spTree>
    <p:extLst>
      <p:ext uri="{BB962C8B-B14F-4D97-AF65-F5344CB8AC3E}">
        <p14:creationId xmlns:p14="http://schemas.microsoft.com/office/powerpoint/2010/main" val="23375813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6"/>
            <a:ext cx="8686800" cy="546497"/>
          </a:xfrm>
        </p:spPr>
        <p:txBody>
          <a:bodyPr/>
          <a:lstStyle/>
          <a:p>
            <a:r>
              <a:rPr lang="en-US" dirty="0"/>
              <a:t>Variance Report </a:t>
            </a:r>
            <a:r>
              <a:rPr lang="en-US" dirty="0" smtClean="0"/>
              <a:t>–</a:t>
            </a:r>
            <a:r>
              <a:rPr lang="en-US" dirty="0"/>
              <a:t> </a:t>
            </a:r>
            <a:r>
              <a:rPr lang="en-US" dirty="0" smtClean="0"/>
              <a:t>EMCal </a:t>
            </a:r>
            <a:endParaRPr lang="en-US" dirty="0"/>
          </a:p>
        </p:txBody>
      </p:sp>
      <p:sp>
        <p:nvSpPr>
          <p:cNvPr id="3" name="Content Placeholder 2"/>
          <p:cNvSpPr>
            <a:spLocks noGrp="1"/>
          </p:cNvSpPr>
          <p:nvPr>
            <p:ph idx="1"/>
          </p:nvPr>
        </p:nvSpPr>
        <p:spPr>
          <a:xfrm>
            <a:off x="152400" y="666750"/>
            <a:ext cx="8991600" cy="4476750"/>
          </a:xfrm>
        </p:spPr>
        <p:txBody>
          <a:bodyPr/>
          <a:lstStyle/>
          <a:p>
            <a:pPr marL="0" indent="0">
              <a:buNone/>
            </a:pPr>
            <a:r>
              <a:rPr lang="en-US" sz="1200" b="1" dirty="0"/>
              <a:t>WBS 1.3.1 EMCal Blocks</a:t>
            </a:r>
            <a:endParaRPr lang="en-US" sz="1200" dirty="0"/>
          </a:p>
          <a:p>
            <a:pPr marL="0" indent="0">
              <a:buNone/>
            </a:pPr>
            <a:r>
              <a:rPr lang="en-US" sz="1200" b="1" dirty="0"/>
              <a:t>Description</a:t>
            </a:r>
            <a:r>
              <a:rPr lang="en-US" sz="1200" dirty="0"/>
              <a:t> – There are three main items causing the SV. The S171021 Scintillating Fiber Batch #21, the 21</a:t>
            </a:r>
            <a:r>
              <a:rPr lang="en-US" sz="1200" baseline="30000" dirty="0"/>
              <a:t>st</a:t>
            </a:r>
            <a:r>
              <a:rPr lang="en-US" sz="1200" dirty="0"/>
              <a:t> of the 23 scheduled deliveries of fibers, was not delivered due to year-end shipping delays, causing SV =-$40,858. These fibers are needed for summer 2021 Block production. The S171800 Epoxy is only 60% complete, SV =-$23,990. The S173700-S175200 Blocks for Sectors 20-35 are not complete, SV =-$79,838. </a:t>
            </a:r>
          </a:p>
          <a:p>
            <a:pPr marL="0" indent="0">
              <a:buNone/>
            </a:pPr>
            <a:r>
              <a:rPr lang="en-US" sz="1200" dirty="0"/>
              <a:t>The total SV for these items is -$144,686.</a:t>
            </a:r>
          </a:p>
          <a:p>
            <a:pPr marL="0" indent="0">
              <a:buNone/>
            </a:pPr>
            <a:r>
              <a:rPr lang="en-US" sz="1200" b="1" dirty="0"/>
              <a:t>Impact </a:t>
            </a:r>
            <a:r>
              <a:rPr lang="en-US" sz="1200" dirty="0"/>
              <a:t>– None</a:t>
            </a:r>
          </a:p>
          <a:p>
            <a:pPr marL="0" indent="0">
              <a:buNone/>
            </a:pPr>
            <a:r>
              <a:rPr lang="en-US" sz="1200" b="1" dirty="0"/>
              <a:t>Corrective</a:t>
            </a:r>
            <a:r>
              <a:rPr lang="en-US" sz="1200" dirty="0"/>
              <a:t> – The Batch 21 of Scintillating Fibers was delivered January 4, removing this variance. The Epoxy must be bought within a few weeks of use, due to shelf-life issues. It is a commodity item and is purchased on an as-needed basis. The delayed Blocks were caused by personnel absences due to the COVID-19 pandemic. Block production resumed over the summer of 2020 and returned to planned production rates in the Fall. This particular SV will persist until about 2 weeks before the Project is complete, at which time Block production will be complete.</a:t>
            </a:r>
          </a:p>
          <a:p>
            <a:pPr marL="0" indent="0">
              <a:buNone/>
            </a:pPr>
            <a:r>
              <a:rPr lang="en-US" sz="1200" dirty="0"/>
              <a:t> </a:t>
            </a:r>
          </a:p>
          <a:p>
            <a:pPr marL="0" indent="0">
              <a:buNone/>
            </a:pPr>
            <a:r>
              <a:rPr lang="en-US" sz="1200" b="1" dirty="0"/>
              <a:t>WBS 1.3.2 EMCal Modules and Sectors</a:t>
            </a:r>
            <a:endParaRPr lang="en-US" sz="1200" dirty="0"/>
          </a:p>
          <a:p>
            <a:pPr marL="0" indent="0">
              <a:buNone/>
            </a:pPr>
            <a:r>
              <a:rPr lang="en-US" sz="1200" b="1" dirty="0"/>
              <a:t>Description</a:t>
            </a:r>
            <a:r>
              <a:rPr lang="en-US" sz="1200" dirty="0"/>
              <a:t> – The S187400 Production Light Guide contract is not complete, SV = -$235,327. The S195400 Mechanical parts for Final Sectors are being delivered ahead of schedule, SV = $189,635. Total SV in this area is -$45,692.</a:t>
            </a:r>
          </a:p>
          <a:p>
            <a:pPr marL="0" indent="0">
              <a:buNone/>
            </a:pPr>
            <a:r>
              <a:rPr lang="en-US" sz="1200" b="1" dirty="0"/>
              <a:t>Impact</a:t>
            </a:r>
            <a:r>
              <a:rPr lang="en-US" sz="1200" dirty="0"/>
              <a:t> – None</a:t>
            </a:r>
          </a:p>
          <a:p>
            <a:pPr marL="0" indent="0">
              <a:buNone/>
            </a:pPr>
            <a:r>
              <a:rPr lang="en-US" sz="1200" b="1" dirty="0"/>
              <a:t>Corrective </a:t>
            </a:r>
            <a:r>
              <a:rPr lang="en-US" sz="1200" dirty="0"/>
              <a:t>– The light guide production was suspended at the vendor until QA and tooling-fixture issues were examined and resolved. These issues were addressed over October-December and production deliveries have resumed at the planned rate and ahead of when they are needed to produce sectors. The light guide vendor has qualified more machine shops supplying him to further improve his delivery rate in the future. The mechanical parts are being delivered somewhat ahead of schedule.</a:t>
            </a:r>
          </a:p>
          <a:p>
            <a:pPr marL="0" indent="0">
              <a:buNone/>
            </a:pPr>
            <a:r>
              <a:rPr lang="en-US" sz="1200" dirty="0"/>
              <a:t/>
            </a:r>
            <a:br>
              <a:rPr lang="en-US" sz="1200" dirty="0"/>
            </a:br>
            <a:r>
              <a:rPr lang="en-US" sz="1200" dirty="0" smtClean="0"/>
              <a:t> </a:t>
            </a:r>
            <a:endParaRPr lang="en-US" sz="1200"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34</a:t>
            </a:fld>
            <a:endParaRPr lang="en-US" altLang="en-US" dirty="0"/>
          </a:p>
        </p:txBody>
      </p:sp>
    </p:spTree>
    <p:extLst>
      <p:ext uri="{BB962C8B-B14F-4D97-AF65-F5344CB8AC3E}">
        <p14:creationId xmlns:p14="http://schemas.microsoft.com/office/powerpoint/2010/main" val="23492565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 Report </a:t>
            </a:r>
            <a:r>
              <a:rPr lang="en-US" dirty="0" smtClean="0"/>
              <a:t>–</a:t>
            </a:r>
            <a:r>
              <a:rPr lang="en-US" dirty="0"/>
              <a:t> </a:t>
            </a:r>
            <a:r>
              <a:rPr lang="en-US" dirty="0" smtClean="0"/>
              <a:t>HCal</a:t>
            </a:r>
            <a:endParaRPr lang="en-US"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35</a:t>
            </a:fld>
            <a:endParaRPr lang="en-US" altLang="en-US" dirty="0"/>
          </a:p>
        </p:txBody>
      </p:sp>
      <p:sp>
        <p:nvSpPr>
          <p:cNvPr id="7" name="Rectangle 6"/>
          <p:cNvSpPr/>
          <p:nvPr/>
        </p:nvSpPr>
        <p:spPr>
          <a:xfrm>
            <a:off x="210457" y="742950"/>
            <a:ext cx="8915400" cy="276999"/>
          </a:xfrm>
          <a:prstGeom prst="rect">
            <a:avLst/>
          </a:prstGeom>
        </p:spPr>
        <p:txBody>
          <a:bodyPr wrap="square">
            <a:spAutoFit/>
          </a:bodyPr>
          <a:lstStyle/>
          <a:p>
            <a:r>
              <a:rPr lang="en-US" sz="1200" b="1" dirty="0" smtClean="0"/>
              <a:t> </a:t>
            </a:r>
            <a:endParaRPr lang="en-US" sz="1200" dirty="0"/>
          </a:p>
        </p:txBody>
      </p:sp>
      <p:sp>
        <p:nvSpPr>
          <p:cNvPr id="8" name="Content Placeholder 7"/>
          <p:cNvSpPr>
            <a:spLocks noGrp="1"/>
          </p:cNvSpPr>
          <p:nvPr>
            <p:ph idx="1"/>
          </p:nvPr>
        </p:nvSpPr>
        <p:spPr>
          <a:xfrm>
            <a:off x="304800" y="819150"/>
            <a:ext cx="8229600" cy="3394472"/>
          </a:xfrm>
        </p:spPr>
        <p:txBody>
          <a:bodyPr/>
          <a:lstStyle/>
          <a:p>
            <a:pPr marL="0" indent="0">
              <a:buNone/>
            </a:pPr>
            <a:r>
              <a:rPr lang="en-US" sz="1200" b="1" dirty="0" smtClean="0"/>
              <a:t>Outer HCal Structure </a:t>
            </a:r>
          </a:p>
          <a:p>
            <a:pPr marL="0" indent="0">
              <a:buNone/>
            </a:pPr>
            <a:endParaRPr lang="en-US" sz="1200" b="1" dirty="0" smtClean="0"/>
          </a:p>
          <a:p>
            <a:pPr marL="0" indent="0">
              <a:buNone/>
            </a:pPr>
            <a:r>
              <a:rPr lang="en-US" sz="1200" b="1" dirty="0" smtClean="0"/>
              <a:t>Description</a:t>
            </a:r>
            <a:r>
              <a:rPr lang="en-US" sz="1200" dirty="0" smtClean="0"/>
              <a:t> </a:t>
            </a:r>
            <a:r>
              <a:rPr lang="en-US" sz="1200" dirty="0"/>
              <a:t>– The S205100 Splice Plates are not yet delivered, SV = -$303,325.</a:t>
            </a:r>
          </a:p>
          <a:p>
            <a:pPr marL="0" indent="0">
              <a:buNone/>
            </a:pPr>
            <a:endParaRPr lang="en-US" sz="1200" dirty="0"/>
          </a:p>
          <a:p>
            <a:pPr marL="0" indent="0">
              <a:buNone/>
            </a:pPr>
            <a:r>
              <a:rPr lang="en-US" sz="1200" b="1" dirty="0"/>
              <a:t>Impact</a:t>
            </a:r>
            <a:r>
              <a:rPr lang="en-US" sz="1200" dirty="0"/>
              <a:t> – None, the current delivery schedule is still 4 months ahead of need.</a:t>
            </a:r>
          </a:p>
          <a:p>
            <a:pPr marL="0" indent="0">
              <a:buNone/>
            </a:pPr>
            <a:endParaRPr lang="en-US" sz="1200" dirty="0"/>
          </a:p>
          <a:p>
            <a:pPr marL="0" indent="0">
              <a:buNone/>
            </a:pPr>
            <a:r>
              <a:rPr lang="en-US" sz="1200" b="1" dirty="0"/>
              <a:t>Corrective</a:t>
            </a:r>
            <a:r>
              <a:rPr lang="en-US" sz="1200" dirty="0"/>
              <a:t> – Continued contact with the vendor. The vendor had to reject some of the initial parts due to an issue of cracks developing in the steel after heat treating and subsequent machining. The technique for heat treating was changed, a different method of machining the precision holes was selected and employed, and the problem has not recurred. Delivery of first parts is planned for February and delivery of the balance of the contract is planned for March.</a:t>
            </a:r>
          </a:p>
          <a:p>
            <a:pPr marL="0" indent="0">
              <a:buNone/>
            </a:pPr>
            <a:endParaRPr lang="en-US" sz="1200" dirty="0"/>
          </a:p>
        </p:txBody>
      </p:sp>
    </p:spTree>
    <p:extLst>
      <p:ext uri="{BB962C8B-B14F-4D97-AF65-F5344CB8AC3E}">
        <p14:creationId xmlns:p14="http://schemas.microsoft.com/office/powerpoint/2010/main" val="31007644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6"/>
            <a:ext cx="8686800" cy="546497"/>
          </a:xfrm>
        </p:spPr>
        <p:txBody>
          <a:bodyPr/>
          <a:lstStyle/>
          <a:p>
            <a:r>
              <a:rPr lang="en-US" sz="3200" dirty="0"/>
              <a:t>Variance Report </a:t>
            </a:r>
            <a:r>
              <a:rPr lang="en-US" sz="3200" dirty="0" smtClean="0"/>
              <a:t>–</a:t>
            </a:r>
            <a:r>
              <a:rPr lang="en-US" sz="3200" dirty="0"/>
              <a:t> </a:t>
            </a:r>
            <a:r>
              <a:rPr lang="en-US" sz="3200" dirty="0" smtClean="0"/>
              <a:t>Calorimeter Electronics</a:t>
            </a:r>
            <a:endParaRPr lang="en-US" sz="3200" dirty="0"/>
          </a:p>
        </p:txBody>
      </p:sp>
      <p:sp>
        <p:nvSpPr>
          <p:cNvPr id="3" name="Content Placeholder 2"/>
          <p:cNvSpPr>
            <a:spLocks noGrp="1"/>
          </p:cNvSpPr>
          <p:nvPr>
            <p:ph idx="1"/>
          </p:nvPr>
        </p:nvSpPr>
        <p:spPr>
          <a:xfrm>
            <a:off x="152400" y="590550"/>
            <a:ext cx="8991600" cy="4419600"/>
          </a:xfrm>
        </p:spPr>
        <p:txBody>
          <a:bodyPr/>
          <a:lstStyle/>
          <a:p>
            <a:pPr marL="0" indent="0">
              <a:buNone/>
            </a:pPr>
            <a:r>
              <a:rPr lang="en-US" sz="1400" dirty="0"/>
              <a:t/>
            </a:r>
            <a:br>
              <a:rPr lang="en-US" sz="1400" dirty="0"/>
            </a:br>
            <a:r>
              <a:rPr lang="en-US" sz="1200" b="1" dirty="0"/>
              <a:t>WBS 1.5.2 Calorimeter Front End Electronics</a:t>
            </a:r>
            <a:endParaRPr lang="en-US" sz="1200" dirty="0"/>
          </a:p>
          <a:p>
            <a:pPr marL="0" indent="0">
              <a:buNone/>
            </a:pPr>
            <a:r>
              <a:rPr lang="en-US" sz="1200" dirty="0"/>
              <a:t>Description – Seven separate activities contribute substantially to this SV. They are:</a:t>
            </a:r>
          </a:p>
          <a:p>
            <a:pPr marL="0" indent="0">
              <a:buNone/>
            </a:pPr>
            <a:r>
              <a:rPr lang="en-US" sz="1200" dirty="0"/>
              <a:t>activity S229300 EMCal preamplifiers are not delivered, SV = -$549,642,</a:t>
            </a:r>
          </a:p>
          <a:p>
            <a:pPr marL="0" indent="0">
              <a:buNone/>
            </a:pPr>
            <a:r>
              <a:rPr lang="en-US" sz="1200" dirty="0"/>
              <a:t>activity S231000 EMCal controller boards completed early, SV = $92,155,</a:t>
            </a:r>
          </a:p>
          <a:p>
            <a:pPr marL="0" indent="0">
              <a:buNone/>
            </a:pPr>
            <a:r>
              <a:rPr lang="en-US" sz="1200" dirty="0"/>
              <a:t>activity S231800 EMCal internal cables are only 30% complete, SV = -$187,326,</a:t>
            </a:r>
          </a:p>
          <a:p>
            <a:pPr marL="0" indent="0">
              <a:buNone/>
            </a:pPr>
            <a:r>
              <a:rPr lang="en-US" sz="1200" dirty="0"/>
              <a:t>activity S233250 EMCal trunk signal cables are not complete, SV = -$101,861,</a:t>
            </a:r>
          </a:p>
          <a:p>
            <a:pPr marL="0" indent="0">
              <a:buNone/>
            </a:pPr>
            <a:r>
              <a:rPr lang="en-US" sz="1200" dirty="0"/>
              <a:t>activity S239100 HCal SiPM </a:t>
            </a:r>
            <a:r>
              <a:rPr lang="en-US" sz="1200" dirty="0" err="1"/>
              <a:t>daughtercards</a:t>
            </a:r>
            <a:r>
              <a:rPr lang="en-US" sz="1200" dirty="0"/>
              <a:t> completed early, SV = $110,822,</a:t>
            </a:r>
          </a:p>
          <a:p>
            <a:pPr marL="0" indent="0">
              <a:buNone/>
            </a:pPr>
            <a:r>
              <a:rPr lang="en-US" sz="1200" dirty="0"/>
              <a:t>activity S243700 HCal Internal cables completed early, SV = $94,395, and</a:t>
            </a:r>
          </a:p>
          <a:p>
            <a:pPr marL="0" indent="0">
              <a:buNone/>
            </a:pPr>
            <a:r>
              <a:rPr lang="en-US" sz="1200" dirty="0"/>
              <a:t>activity S244400 HCal External cables are only 20% complete, SV = -$81,552.</a:t>
            </a:r>
            <a:br>
              <a:rPr lang="en-US" sz="1200" dirty="0"/>
            </a:br>
            <a:r>
              <a:rPr lang="en-US" sz="1200" dirty="0"/>
              <a:t>The total SV for these activities is -$623,009.</a:t>
            </a:r>
          </a:p>
          <a:p>
            <a:pPr marL="0" indent="0">
              <a:buNone/>
            </a:pPr>
            <a:r>
              <a:rPr lang="en-US" sz="1200" dirty="0"/>
              <a:t>Impact – none except for the EMCal preamps, which will be needed by the EMCal sector production line starting in early March.</a:t>
            </a:r>
          </a:p>
          <a:p>
            <a:pPr marL="0" indent="0">
              <a:buNone/>
            </a:pPr>
            <a:r>
              <a:rPr lang="en-US" sz="1200" dirty="0"/>
              <a:t>Correctives – The contract is placed for the EMCal preamplifiers. We have negotiated with the vendor to deliver a first batch, adequate to instrument more than 3 sectors, as soon as possible to help with completion of EMCal sectors. The vendor anticipates being able to meet the March schedule for these first preamplifier units using parts in hand. The vendor is also currently obtaining all the long-lead-time parts for the main EMCal preamplifier production</a:t>
            </a:r>
            <a:r>
              <a:rPr lang="en-US" sz="1200" dirty="0" smtClean="0"/>
              <a:t>.</a:t>
            </a:r>
            <a:r>
              <a:rPr lang="en-US" sz="1400" dirty="0"/>
              <a:t> </a:t>
            </a:r>
            <a:r>
              <a:rPr lang="en-US" sz="1200" dirty="0" smtClean="0"/>
              <a:t>The </a:t>
            </a:r>
            <a:r>
              <a:rPr lang="en-US" sz="1200" dirty="0"/>
              <a:t>vendor for the EMCal internal cables has been delivering them regularly on a schedule well in advance of the need for them during EMCal sector construction. The Procurement readiness review was held in January for the two external cable orders, EMCal and HCal, and procurement documents are being prepared. Potential vendors indicate they can meet the requested delivery schedule for these cables.</a:t>
            </a:r>
          </a:p>
          <a:p>
            <a:pPr marL="0" indent="0">
              <a:buNone/>
            </a:pPr>
            <a:r>
              <a:rPr lang="en-US" sz="1400" dirty="0"/>
              <a:t/>
            </a:r>
            <a:br>
              <a:rPr lang="en-US" sz="1400" dirty="0"/>
            </a:br>
            <a:endParaRPr lang="en-US" sz="1400" dirty="0"/>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36</a:t>
            </a:fld>
            <a:endParaRPr lang="en-US" altLang="en-US" dirty="0"/>
          </a:p>
        </p:txBody>
      </p:sp>
    </p:spTree>
    <p:extLst>
      <p:ext uri="{BB962C8B-B14F-4D97-AF65-F5344CB8AC3E}">
        <p14:creationId xmlns:p14="http://schemas.microsoft.com/office/powerpoint/2010/main" val="42415457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46497"/>
          </a:xfrm>
        </p:spPr>
        <p:txBody>
          <a:bodyPr/>
          <a:lstStyle/>
          <a:p>
            <a:r>
              <a:rPr lang="en-US" sz="3200" dirty="0"/>
              <a:t>Variance Report </a:t>
            </a:r>
            <a:r>
              <a:rPr lang="en-US" sz="3200" dirty="0" smtClean="0"/>
              <a:t>–</a:t>
            </a:r>
            <a:r>
              <a:rPr lang="en-US" sz="3200" dirty="0"/>
              <a:t> </a:t>
            </a:r>
            <a:r>
              <a:rPr lang="en-US" sz="3200" dirty="0" smtClean="0"/>
              <a:t> Calorimeter Electronics</a:t>
            </a:r>
            <a:endParaRPr lang="en-US" sz="3200" dirty="0"/>
          </a:p>
        </p:txBody>
      </p:sp>
      <p:sp>
        <p:nvSpPr>
          <p:cNvPr id="3" name="Content Placeholder 2"/>
          <p:cNvSpPr>
            <a:spLocks noGrp="1"/>
          </p:cNvSpPr>
          <p:nvPr>
            <p:ph idx="1"/>
          </p:nvPr>
        </p:nvSpPr>
        <p:spPr>
          <a:xfrm>
            <a:off x="304800" y="666750"/>
            <a:ext cx="8229600" cy="3394472"/>
          </a:xfrm>
        </p:spPr>
        <p:txBody>
          <a:bodyPr/>
          <a:lstStyle/>
          <a:p>
            <a:pPr marL="0" indent="0">
              <a:buNone/>
            </a:pPr>
            <a:r>
              <a:rPr lang="en-US" sz="1200" b="1" dirty="0"/>
              <a:t>WBS 1.5.3 Calorimeter Digitizers</a:t>
            </a:r>
            <a:endParaRPr lang="en-US" sz="1200" dirty="0"/>
          </a:p>
          <a:p>
            <a:pPr marL="0" indent="0">
              <a:buNone/>
            </a:pPr>
            <a:r>
              <a:rPr lang="en-US" sz="1200" b="1" dirty="0"/>
              <a:t>Description</a:t>
            </a:r>
            <a:r>
              <a:rPr lang="en-US" sz="1200" dirty="0"/>
              <a:t> – There are two activities contributing to this SV. One is S252700 Digitizer Parts, SV = -$678,538 and the other is S252800 Digitizer Boards, SV = - $149,785.</a:t>
            </a:r>
            <a:br>
              <a:rPr lang="en-US" sz="1200" dirty="0"/>
            </a:br>
            <a:endParaRPr lang="en-US" sz="1200" dirty="0" smtClean="0"/>
          </a:p>
          <a:p>
            <a:pPr marL="0" indent="0">
              <a:buNone/>
            </a:pPr>
            <a:r>
              <a:rPr lang="en-US" sz="1200" b="1" dirty="0" smtClean="0"/>
              <a:t>Impact</a:t>
            </a:r>
            <a:r>
              <a:rPr lang="en-US" sz="1200" dirty="0" smtClean="0"/>
              <a:t> </a:t>
            </a:r>
            <a:r>
              <a:rPr lang="en-US" sz="1200" dirty="0"/>
              <a:t>– None presently.  The EMCal and OHCal sector production lines have an adequate number of digitizers to perform all needed QA during remaining detector construction. Thus the remaining digitizers are only needed by the completion of the MIE project</a:t>
            </a:r>
            <a:r>
              <a:rPr lang="en-US" sz="1200" dirty="0" smtClean="0"/>
              <a:t>.</a:t>
            </a:r>
          </a:p>
          <a:p>
            <a:endParaRPr lang="en-US" sz="1200" dirty="0"/>
          </a:p>
          <a:p>
            <a:pPr marL="0" indent="0">
              <a:buNone/>
            </a:pPr>
            <a:r>
              <a:rPr lang="en-US" sz="1200" b="1" dirty="0"/>
              <a:t>Corrective</a:t>
            </a:r>
            <a:r>
              <a:rPr lang="en-US" sz="1200" dirty="0"/>
              <a:t> – The contract for the production digitizers is placed. The vendor indicates they are placing orders for production quantities of all parts but that world-wide supply chains have led to more lead time than foreseen pre-COVID. We continue to monitor the progress by this vendor</a:t>
            </a:r>
            <a:r>
              <a:rPr lang="en-US" sz="1200" dirty="0" smtClean="0"/>
              <a:t>. </a:t>
            </a:r>
            <a:endParaRPr lang="en-US" sz="1200"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37</a:t>
            </a:fld>
            <a:endParaRPr lang="en-US" altLang="en-US" dirty="0"/>
          </a:p>
        </p:txBody>
      </p:sp>
    </p:spTree>
    <p:extLst>
      <p:ext uri="{BB962C8B-B14F-4D97-AF65-F5344CB8AC3E}">
        <p14:creationId xmlns:p14="http://schemas.microsoft.com/office/powerpoint/2010/main" val="42415457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6"/>
            <a:ext cx="8686800" cy="546497"/>
          </a:xfrm>
        </p:spPr>
        <p:txBody>
          <a:bodyPr/>
          <a:lstStyle/>
          <a:p>
            <a:r>
              <a:rPr lang="en-US" sz="3200" dirty="0"/>
              <a:t>Variance Report </a:t>
            </a:r>
            <a:r>
              <a:rPr lang="en-US" sz="3200" dirty="0" smtClean="0"/>
              <a:t>–</a:t>
            </a:r>
            <a:r>
              <a:rPr lang="en-US" sz="3200" dirty="0"/>
              <a:t> </a:t>
            </a:r>
            <a:r>
              <a:rPr lang="en-US" sz="3200" dirty="0" smtClean="0"/>
              <a:t>DAQ/Trigger</a:t>
            </a:r>
            <a:endParaRPr lang="en-US" sz="3200" dirty="0"/>
          </a:p>
        </p:txBody>
      </p:sp>
      <p:sp>
        <p:nvSpPr>
          <p:cNvPr id="3" name="Content Placeholder 2"/>
          <p:cNvSpPr>
            <a:spLocks noGrp="1"/>
          </p:cNvSpPr>
          <p:nvPr>
            <p:ph idx="1"/>
          </p:nvPr>
        </p:nvSpPr>
        <p:spPr>
          <a:xfrm>
            <a:off x="152400" y="590550"/>
            <a:ext cx="8991600" cy="4419600"/>
          </a:xfrm>
        </p:spPr>
        <p:txBody>
          <a:bodyPr/>
          <a:lstStyle/>
          <a:p>
            <a:pPr marL="0" indent="0">
              <a:buNone/>
            </a:pPr>
            <a:r>
              <a:rPr lang="en-US" sz="1400" dirty="0" smtClean="0"/>
              <a:t> </a:t>
            </a:r>
            <a:r>
              <a:rPr lang="en-US" sz="1400" b="1" dirty="0" smtClean="0"/>
              <a:t>WBS </a:t>
            </a:r>
            <a:r>
              <a:rPr lang="en-US" sz="1400" b="1" dirty="0"/>
              <a:t>1.6.1 Data Acquisition</a:t>
            </a:r>
            <a:endParaRPr lang="en-US" sz="1400" dirty="0"/>
          </a:p>
          <a:p>
            <a:pPr marL="0" indent="0">
              <a:buNone/>
            </a:pPr>
            <a:r>
              <a:rPr lang="en-US" sz="1400" b="1" dirty="0"/>
              <a:t>Description</a:t>
            </a:r>
            <a:r>
              <a:rPr lang="en-US" sz="1400" dirty="0"/>
              <a:t> – Three activities have been completed ahead of schedule, resulting in a positive SV = $203,950. These activities are S257600 Sub-Event-Buffer board production, SV = $47,634, S258400 Assembly and Trigger Processor board production, SV = $113,823, and finally S259500 Buffer Box procurement, SV = $41,513.</a:t>
            </a:r>
          </a:p>
          <a:p>
            <a:pPr marL="0" indent="0">
              <a:buNone/>
            </a:pPr>
            <a:r>
              <a:rPr lang="en-US" sz="1400" b="1" dirty="0"/>
              <a:t>Impact</a:t>
            </a:r>
            <a:r>
              <a:rPr lang="en-US" sz="1400" dirty="0"/>
              <a:t> – None</a:t>
            </a:r>
          </a:p>
          <a:p>
            <a:pPr marL="0" indent="0">
              <a:buNone/>
            </a:pPr>
            <a:r>
              <a:rPr lang="en-US" sz="1400" b="1" dirty="0"/>
              <a:t>Corrective</a:t>
            </a:r>
            <a:r>
              <a:rPr lang="en-US" sz="1400" dirty="0"/>
              <a:t> – None, activities were completed early.</a:t>
            </a:r>
          </a:p>
          <a:p>
            <a:pPr marL="0" indent="0">
              <a:buNone/>
            </a:pPr>
            <a:r>
              <a:rPr lang="en-US" sz="1400" dirty="0"/>
              <a:t> </a:t>
            </a:r>
          </a:p>
          <a:p>
            <a:pPr marL="0" indent="0">
              <a:buNone/>
            </a:pPr>
            <a:r>
              <a:rPr lang="en-US" sz="1400" b="1" dirty="0"/>
              <a:t>WBS 1.6.2 Local Level-1 Trigger</a:t>
            </a:r>
            <a:endParaRPr lang="en-US" sz="1400" dirty="0"/>
          </a:p>
          <a:p>
            <a:pPr marL="0" indent="0">
              <a:buNone/>
            </a:pPr>
            <a:r>
              <a:rPr lang="en-US" sz="1400" b="1" dirty="0"/>
              <a:t>Description</a:t>
            </a:r>
            <a:r>
              <a:rPr lang="en-US" sz="1400" dirty="0"/>
              <a:t> – Activity, S263600 Preproduction Local Level-1 trigger, is not complete, resulting in SV = -$69,641.</a:t>
            </a:r>
          </a:p>
          <a:p>
            <a:pPr marL="0" indent="0">
              <a:buNone/>
            </a:pPr>
            <a:r>
              <a:rPr lang="en-US" sz="1400" b="1" dirty="0"/>
              <a:t>Impact </a:t>
            </a:r>
            <a:r>
              <a:rPr lang="en-US" sz="1400" dirty="0"/>
              <a:t>– None</a:t>
            </a:r>
          </a:p>
          <a:p>
            <a:pPr marL="0" indent="0">
              <a:buNone/>
            </a:pPr>
            <a:r>
              <a:rPr lang="en-US" sz="1400" b="1" dirty="0"/>
              <a:t>Corrective</a:t>
            </a:r>
            <a:r>
              <a:rPr lang="en-US" sz="1400" dirty="0"/>
              <a:t> – The prototype Local Level-1 trigger board has been under full-speed testing for several months. Results to date indicate it will meet all requirements, completing the above activity. It is anticipated the tests will continue until late February, at which point a review will be conducted. It is expected based on results to date that this review will determine that the production Local Level-1 trigger boards can be manufactured during 2021 based on the present design using the existing board assembly house and Bill of Materials. That production will complete this level-3 WBS.</a:t>
            </a:r>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38</a:t>
            </a:fld>
            <a:endParaRPr lang="en-US" altLang="en-US" dirty="0"/>
          </a:p>
        </p:txBody>
      </p:sp>
    </p:spTree>
    <p:extLst>
      <p:ext uri="{BB962C8B-B14F-4D97-AF65-F5344CB8AC3E}">
        <p14:creationId xmlns:p14="http://schemas.microsoft.com/office/powerpoint/2010/main" val="42415457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3" y="33569"/>
            <a:ext cx="8229600" cy="546497"/>
          </a:xfrm>
        </p:spPr>
        <p:txBody>
          <a:bodyPr/>
          <a:lstStyle/>
          <a:p>
            <a:r>
              <a:rPr lang="en-US" sz="3200" dirty="0"/>
              <a:t>sPHENIX  Status  </a:t>
            </a:r>
          </a:p>
        </p:txBody>
      </p:sp>
      <p:sp>
        <p:nvSpPr>
          <p:cNvPr id="3" name="Content Placeholder 2"/>
          <p:cNvSpPr>
            <a:spLocks noGrp="1"/>
          </p:cNvSpPr>
          <p:nvPr>
            <p:ph idx="1"/>
          </p:nvPr>
        </p:nvSpPr>
        <p:spPr>
          <a:xfrm>
            <a:off x="0" y="571500"/>
            <a:ext cx="9144000" cy="4572000"/>
          </a:xfrm>
          <a:solidFill>
            <a:srgbClr val="FFFFFF"/>
          </a:solidFill>
        </p:spPr>
        <p:txBody>
          <a:bodyPr>
            <a:normAutofit lnSpcReduction="10000"/>
          </a:bodyPr>
          <a:lstStyle/>
          <a:p>
            <a:r>
              <a:rPr lang="en-US" sz="1400" b="1" dirty="0"/>
              <a:t> sPHENIX MIE </a:t>
            </a:r>
            <a:r>
              <a:rPr lang="en-US" sz="1400" b="1" dirty="0" smtClean="0"/>
              <a:t>early </a:t>
            </a:r>
            <a:r>
              <a:rPr lang="en-US" sz="1400" b="1" dirty="0"/>
              <a:t>completion dates </a:t>
            </a:r>
            <a:r>
              <a:rPr lang="en-US" sz="1400" b="1" dirty="0" smtClean="0"/>
              <a:t>slipped  </a:t>
            </a:r>
            <a:r>
              <a:rPr lang="en-US" sz="1400" b="1" dirty="0"/>
              <a:t>2</a:t>
            </a:r>
            <a:r>
              <a:rPr lang="en-US" sz="1400" b="1" dirty="0" smtClean="0"/>
              <a:t> weeks </a:t>
            </a:r>
            <a:r>
              <a:rPr lang="en-US" sz="1400" b="1" dirty="0"/>
              <a:t>this month. </a:t>
            </a:r>
            <a:r>
              <a:rPr lang="en-US" sz="1400" b="1" dirty="0" smtClean="0"/>
              <a:t>I&amp;F early completion date unchanged but does not include Run-22. 11 </a:t>
            </a:r>
            <a:r>
              <a:rPr lang="en-US" sz="1400" b="1" dirty="0"/>
              <a:t>months of float for MIE, 3.5 months of float for the I&amp;F.</a:t>
            </a:r>
          </a:p>
          <a:p>
            <a:pPr lvl="1"/>
            <a:r>
              <a:rPr lang="en-US" sz="1400" dirty="0"/>
              <a:t> COVID </a:t>
            </a:r>
            <a:r>
              <a:rPr lang="en-US" sz="1400" dirty="0" smtClean="0"/>
              <a:t>has some impact on the  </a:t>
            </a:r>
            <a:r>
              <a:rPr lang="en-US" sz="1400" dirty="0"/>
              <a:t>schedule </a:t>
            </a:r>
            <a:r>
              <a:rPr lang="en-US" sz="1400" dirty="0" smtClean="0"/>
              <a:t>though EC slippage has been small since (3 weeks) August 2020.</a:t>
            </a:r>
            <a:endParaRPr lang="en-US" sz="1400" dirty="0"/>
          </a:p>
          <a:p>
            <a:r>
              <a:rPr lang="en-US" sz="1400" dirty="0"/>
              <a:t>Long lead procurements received: </a:t>
            </a:r>
            <a:r>
              <a:rPr lang="en-US" sz="1400" b="1" dirty="0"/>
              <a:t>100% of SiPMs, 100% of tungsten powder, 100% of scintillator tiles, </a:t>
            </a:r>
            <a:r>
              <a:rPr lang="en-US" sz="1400" b="1" dirty="0" smtClean="0"/>
              <a:t>91% </a:t>
            </a:r>
            <a:r>
              <a:rPr lang="en-US" sz="1400" b="1" dirty="0"/>
              <a:t>of scintillating fibers</a:t>
            </a:r>
            <a:endParaRPr lang="en-US" sz="1400" dirty="0"/>
          </a:p>
          <a:p>
            <a:r>
              <a:rPr lang="en-US" sz="1400" dirty="0" smtClean="0"/>
              <a:t> 4 </a:t>
            </a:r>
            <a:r>
              <a:rPr lang="en-US" sz="1400" b="1" dirty="0" smtClean="0"/>
              <a:t>TPC Fee preproduction boards </a:t>
            </a:r>
            <a:r>
              <a:rPr lang="en-US" sz="1400" dirty="0" smtClean="0"/>
              <a:t>at BNL for testing expect </a:t>
            </a:r>
            <a:r>
              <a:rPr lang="en-US" sz="1400" b="1" dirty="0" smtClean="0"/>
              <a:t>29 additional Fee boards </a:t>
            </a:r>
            <a:r>
              <a:rPr lang="en-US" sz="1400" dirty="0" smtClean="0"/>
              <a:t>at BNL next week in preparation for slice test.</a:t>
            </a:r>
            <a:endParaRPr lang="en-US" sz="1400" dirty="0"/>
          </a:p>
          <a:p>
            <a:r>
              <a:rPr lang="en-US" sz="1400" dirty="0"/>
              <a:t>All </a:t>
            </a:r>
            <a:r>
              <a:rPr lang="en-US" sz="1400" b="1" dirty="0"/>
              <a:t>Calorimeter Digitizer preproduction boards </a:t>
            </a:r>
            <a:r>
              <a:rPr lang="en-US" sz="1400" dirty="0"/>
              <a:t>(20%) at </a:t>
            </a:r>
            <a:r>
              <a:rPr lang="en-US" sz="1400" b="1" dirty="0"/>
              <a:t>Columbia U/Nevis </a:t>
            </a:r>
            <a:r>
              <a:rPr lang="en-US" sz="1400" dirty="0"/>
              <a:t>for testing.</a:t>
            </a:r>
          </a:p>
          <a:p>
            <a:r>
              <a:rPr lang="en-US" sz="1400" b="1" dirty="0"/>
              <a:t>EMCal</a:t>
            </a:r>
            <a:r>
              <a:rPr lang="en-US" sz="1400" dirty="0"/>
              <a:t> </a:t>
            </a:r>
            <a:r>
              <a:rPr lang="en-US" sz="1400" b="1" dirty="0"/>
              <a:t>blocks</a:t>
            </a:r>
            <a:r>
              <a:rPr lang="en-US" sz="1400" dirty="0"/>
              <a:t> for 1</a:t>
            </a:r>
            <a:r>
              <a:rPr lang="en-US" sz="1400" baseline="30000" dirty="0"/>
              <a:t>st</a:t>
            </a:r>
            <a:r>
              <a:rPr lang="en-US" sz="1400" dirty="0"/>
              <a:t> </a:t>
            </a:r>
            <a:r>
              <a:rPr lang="en-US" sz="1400" dirty="0" smtClean="0"/>
              <a:t>20/</a:t>
            </a:r>
            <a:r>
              <a:rPr lang="en-US" sz="1400" dirty="0"/>
              <a:t>64 sectors  complete, blocks for sector </a:t>
            </a:r>
            <a:r>
              <a:rPr lang="en-US" sz="1400" dirty="0" smtClean="0"/>
              <a:t>21 </a:t>
            </a:r>
            <a:r>
              <a:rPr lang="en-US" sz="1400" dirty="0"/>
              <a:t>&amp; </a:t>
            </a:r>
            <a:r>
              <a:rPr lang="en-US" sz="1400" dirty="0" smtClean="0"/>
              <a:t>22 </a:t>
            </a:r>
            <a:r>
              <a:rPr lang="en-US" sz="1400" dirty="0"/>
              <a:t>underway. </a:t>
            </a:r>
            <a:r>
              <a:rPr lang="en-US" sz="1400" b="1" dirty="0"/>
              <a:t>EMCal  Sectors 1</a:t>
            </a:r>
            <a:r>
              <a:rPr lang="en-US" sz="1400" b="1" dirty="0" smtClean="0"/>
              <a:t>-10 </a:t>
            </a:r>
            <a:r>
              <a:rPr lang="en-US" sz="1400" b="1" dirty="0"/>
              <a:t>assembled</a:t>
            </a:r>
            <a:r>
              <a:rPr lang="en-US" sz="1400" dirty="0"/>
              <a:t>, </a:t>
            </a:r>
            <a:r>
              <a:rPr lang="en-US" sz="1400" dirty="0" smtClean="0"/>
              <a:t>assembly of sectors 11-13 underway</a:t>
            </a:r>
            <a:r>
              <a:rPr lang="en-US" sz="1400" dirty="0"/>
              <a:t>. High eta blocks from Fudan continue to arrive at BNL.  </a:t>
            </a:r>
          </a:p>
          <a:p>
            <a:r>
              <a:rPr lang="en-US" sz="1400" b="1" dirty="0"/>
              <a:t>100% OHCal tile testing at GSU complete. Yield = 98.6%</a:t>
            </a:r>
            <a:endParaRPr lang="en-US" sz="1400" dirty="0"/>
          </a:p>
          <a:p>
            <a:r>
              <a:rPr lang="en-US" sz="1400" b="1" dirty="0" smtClean="0"/>
              <a:t>11/</a:t>
            </a:r>
            <a:r>
              <a:rPr lang="en-US" sz="1400" b="1" dirty="0"/>
              <a:t>32</a:t>
            </a:r>
            <a:r>
              <a:rPr lang="en-US" sz="1400" dirty="0"/>
              <a:t> </a:t>
            </a:r>
            <a:r>
              <a:rPr lang="en-US" sz="1400" b="1" dirty="0"/>
              <a:t>OHCal sectors </a:t>
            </a:r>
            <a:r>
              <a:rPr lang="en-US" sz="1400" dirty="0" smtClean="0"/>
              <a:t>complete and tested</a:t>
            </a:r>
            <a:r>
              <a:rPr lang="en-US" sz="1400" b="1" dirty="0" smtClean="0"/>
              <a:t>.  </a:t>
            </a:r>
            <a:r>
              <a:rPr lang="en-US" sz="1400" dirty="0" smtClean="0"/>
              <a:t> </a:t>
            </a:r>
            <a:r>
              <a:rPr lang="en-US" sz="1400" b="1" dirty="0"/>
              <a:t>Assembly ongoing </a:t>
            </a:r>
            <a:r>
              <a:rPr lang="en-US" sz="1400" dirty="0"/>
              <a:t>on </a:t>
            </a:r>
            <a:r>
              <a:rPr lang="en-US" sz="1400" b="1" dirty="0"/>
              <a:t>OHCal Sectors </a:t>
            </a:r>
            <a:r>
              <a:rPr lang="en-US" sz="1400" b="1" dirty="0" smtClean="0"/>
              <a:t>12-21</a:t>
            </a:r>
            <a:r>
              <a:rPr lang="en-US" sz="1400" dirty="0" smtClean="0"/>
              <a:t>.</a:t>
            </a:r>
            <a:endParaRPr lang="en-US" sz="1400" dirty="0"/>
          </a:p>
          <a:p>
            <a:r>
              <a:rPr lang="en-US" sz="1400" dirty="0"/>
              <a:t>All </a:t>
            </a:r>
            <a:r>
              <a:rPr lang="en-US" sz="1400" b="1" dirty="0"/>
              <a:t>MVTX</a:t>
            </a:r>
            <a:r>
              <a:rPr lang="en-US" sz="1400" dirty="0"/>
              <a:t> Readout Units </a:t>
            </a:r>
            <a:r>
              <a:rPr lang="en-US" sz="1400" dirty="0" smtClean="0"/>
              <a:t>tested at </a:t>
            </a:r>
            <a:r>
              <a:rPr lang="en-US" sz="1400" b="1" dirty="0" smtClean="0"/>
              <a:t>ORNL</a:t>
            </a:r>
            <a:r>
              <a:rPr lang="en-US" sz="1400" dirty="0" smtClean="0"/>
              <a:t>. Minor RU debugging underway. </a:t>
            </a:r>
            <a:r>
              <a:rPr lang="en-US" sz="1400" b="1" dirty="0" smtClean="0"/>
              <a:t>49/</a:t>
            </a:r>
            <a:r>
              <a:rPr lang="en-US" sz="1400" b="1" dirty="0"/>
              <a:t>84 of staves </a:t>
            </a:r>
            <a:r>
              <a:rPr lang="en-US" sz="1400" b="1" dirty="0" smtClean="0"/>
              <a:t>completed  with </a:t>
            </a:r>
            <a:r>
              <a:rPr lang="en-US" sz="1400" b="1" dirty="0"/>
              <a:t>additional </a:t>
            </a:r>
            <a:r>
              <a:rPr lang="en-US" sz="1400" b="1" dirty="0" smtClean="0"/>
              <a:t> 11 undergoing testing at CERN (48 working staves needed). </a:t>
            </a:r>
            <a:r>
              <a:rPr lang="en-US" sz="1400" b="1" dirty="0" smtClean="0">
                <a:solidFill>
                  <a:srgbClr val="3399FF"/>
                </a:solidFill>
              </a:rPr>
              <a:t>(</a:t>
            </a:r>
            <a:r>
              <a:rPr lang="en-US" sz="1400" b="1" dirty="0">
                <a:solidFill>
                  <a:srgbClr val="3399FF"/>
                </a:solidFill>
              </a:rPr>
              <a:t>MVTX)</a:t>
            </a:r>
          </a:p>
          <a:p>
            <a:r>
              <a:rPr lang="en-US" sz="1400" b="1" dirty="0"/>
              <a:t>All Cryo spools installed/welded/leak checked in 1008.  </a:t>
            </a:r>
            <a:r>
              <a:rPr lang="en-US" sz="1400" b="1" dirty="0">
                <a:solidFill>
                  <a:srgbClr val="3399FF"/>
                </a:solidFill>
              </a:rPr>
              <a:t>(1008 I&amp;F)</a:t>
            </a:r>
          </a:p>
          <a:p>
            <a:r>
              <a:rPr lang="en-US" sz="1400" b="1" dirty="0"/>
              <a:t>Carriage/cradle inspected by BNL at vendor. Meets design specifications.  </a:t>
            </a:r>
            <a:r>
              <a:rPr lang="en-US" sz="1400" b="1" dirty="0">
                <a:solidFill>
                  <a:srgbClr val="0080FF"/>
                </a:solidFill>
              </a:rPr>
              <a:t>(1008 I&amp;F)</a:t>
            </a:r>
          </a:p>
          <a:p>
            <a:r>
              <a:rPr lang="en-US" sz="1400" b="1" dirty="0"/>
              <a:t>sPHENIX Beam Pipe at vendor for modification. </a:t>
            </a:r>
            <a:r>
              <a:rPr lang="en-US" sz="1400" b="1" dirty="0">
                <a:solidFill>
                  <a:srgbClr val="0080FF"/>
                </a:solidFill>
              </a:rPr>
              <a:t>(1008 I&amp;F)</a:t>
            </a:r>
            <a:endParaRPr lang="en-US" sz="1400" b="1" dirty="0"/>
          </a:p>
          <a:p>
            <a:r>
              <a:rPr lang="en-US" sz="1400" b="1" dirty="0"/>
              <a:t>LN2 piping, XY Carriage tables, Carriage Hydraulics, Track reinforcement, Pole </a:t>
            </a:r>
            <a:r>
              <a:rPr lang="en-US" sz="1400" b="1" dirty="0" smtClean="0"/>
              <a:t>Tips, Platform  </a:t>
            </a:r>
            <a:r>
              <a:rPr lang="en-US" sz="1400" b="1" dirty="0"/>
              <a:t>ordered or in BNL Procurement system </a:t>
            </a:r>
            <a:r>
              <a:rPr lang="en-US" sz="1400" b="1" dirty="0">
                <a:solidFill>
                  <a:srgbClr val="0080FF"/>
                </a:solidFill>
              </a:rPr>
              <a:t>(1008 I&amp;F)</a:t>
            </a:r>
          </a:p>
          <a:p>
            <a:pPr marL="0" indent="0">
              <a:buNone/>
            </a:pPr>
            <a:endParaRPr lang="en-US" sz="1800" b="1" dirty="0"/>
          </a:p>
          <a:p>
            <a:pPr marL="0" indent="0">
              <a:buNone/>
            </a:pPr>
            <a:endParaRPr lang="en-US" sz="1800" dirty="0"/>
          </a:p>
          <a:p>
            <a:pPr marL="0" indent="0">
              <a:buNone/>
            </a:pPr>
            <a:endParaRPr lang="en-US" sz="1400" dirty="0"/>
          </a:p>
          <a:p>
            <a:pPr marL="0" indent="0">
              <a:buNone/>
            </a:pPr>
            <a:endParaRPr lang="en-US" sz="1400" dirty="0"/>
          </a:p>
          <a:p>
            <a:pPr marL="0" indent="0">
              <a:buNone/>
            </a:pPr>
            <a:endParaRPr lang="en-US" sz="1800" dirty="0"/>
          </a:p>
          <a:p>
            <a:pPr marL="0" indent="0">
              <a:buNone/>
            </a:pP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4547069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4" y="20758"/>
            <a:ext cx="8229600" cy="546497"/>
          </a:xfrm>
        </p:spPr>
        <p:txBody>
          <a:bodyPr/>
          <a:lstStyle/>
          <a:p>
            <a:r>
              <a:rPr lang="en-US" sz="4000" dirty="0" smtClean="0"/>
              <a:t>Reviews to Go  </a:t>
            </a:r>
            <a:endParaRPr lang="en-US" sz="4000" dirty="0"/>
          </a:p>
        </p:txBody>
      </p:sp>
      <p:sp>
        <p:nvSpPr>
          <p:cNvPr id="3" name="Content Placeholder 2"/>
          <p:cNvSpPr>
            <a:spLocks noGrp="1"/>
          </p:cNvSpPr>
          <p:nvPr>
            <p:ph idx="1"/>
          </p:nvPr>
        </p:nvSpPr>
        <p:spPr>
          <a:xfrm>
            <a:off x="228600" y="666750"/>
            <a:ext cx="8458200" cy="4476750"/>
          </a:xfrm>
        </p:spPr>
        <p:txBody>
          <a:bodyPr/>
          <a:lstStyle/>
          <a:p>
            <a:r>
              <a:rPr lang="en-US" sz="1600" dirty="0" smtClean="0"/>
              <a:t>FDR</a:t>
            </a:r>
            <a:r>
              <a:rPr lang="en-US" sz="1600" dirty="0"/>
              <a:t>/PRR </a:t>
            </a:r>
            <a:r>
              <a:rPr lang="en-US" sz="1600" dirty="0" smtClean="0"/>
              <a:t>MBD D/S electronics</a:t>
            </a:r>
          </a:p>
          <a:p>
            <a:r>
              <a:rPr lang="en-US" sz="1600" dirty="0" smtClean="0"/>
              <a:t>FDR/PRR TPC Fee boards</a:t>
            </a:r>
          </a:p>
          <a:p>
            <a:r>
              <a:rPr lang="en-US" sz="1600" dirty="0" smtClean="0"/>
              <a:t>FDR LL1 trigger boards</a:t>
            </a:r>
          </a:p>
          <a:p>
            <a:r>
              <a:rPr lang="en-US" sz="1600" dirty="0" smtClean="0"/>
              <a:t>FDR/PRR TPC Laser/Gas system</a:t>
            </a:r>
          </a:p>
          <a:p>
            <a:r>
              <a:rPr lang="en-US" sz="1600" dirty="0" smtClean="0"/>
              <a:t>FDR/PRR for Magnet Mapping</a:t>
            </a:r>
          </a:p>
          <a:p>
            <a:r>
              <a:rPr lang="en-US" sz="1600" dirty="0" smtClean="0"/>
              <a:t>FDR for INTT</a:t>
            </a:r>
          </a:p>
          <a:p>
            <a:r>
              <a:rPr lang="en-US" sz="1600" dirty="0" smtClean="0"/>
              <a:t>PRR for magnet supports, Large Rings, EMCal installation fixture.</a:t>
            </a:r>
          </a:p>
          <a:p>
            <a:r>
              <a:rPr lang="en-US" sz="1600" dirty="0" smtClean="0"/>
              <a:t>FDR/PRR for IHCal and TPC installation tooling</a:t>
            </a:r>
          </a:p>
          <a:p>
            <a:r>
              <a:rPr lang="en-US" sz="1600" dirty="0" smtClean="0"/>
              <a:t>FDR/PRR for beam pipe support</a:t>
            </a:r>
          </a:p>
          <a:p>
            <a:r>
              <a:rPr lang="en-US" sz="1600" dirty="0" smtClean="0"/>
              <a:t>FDR for sPHENIX water and gas distribution</a:t>
            </a:r>
          </a:p>
          <a:p>
            <a:r>
              <a:rPr lang="en-US" sz="1600" dirty="0" smtClean="0"/>
              <a:t>CAD Safety Review and ORR Magnet Cool Down &amp; Magnet Power-up</a:t>
            </a:r>
          </a:p>
          <a:p>
            <a:r>
              <a:rPr lang="en-US" sz="1600" dirty="0" smtClean="0"/>
              <a:t>CAD Safety Review for carriage/cradle, pole tip, platform assembly</a:t>
            </a:r>
          </a:p>
          <a:p>
            <a:r>
              <a:rPr lang="en-US" sz="1600" b="1" dirty="0" smtClean="0"/>
              <a:t>CAD Safety Review for each sPHENIX subsystem installation procedure</a:t>
            </a:r>
          </a:p>
          <a:p>
            <a:r>
              <a:rPr lang="en-US" sz="1600" b="1" dirty="0" smtClean="0"/>
              <a:t>Safety reviews for each subsystem with the CAD ESRC.</a:t>
            </a:r>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sp>
        <p:nvSpPr>
          <p:cNvPr id="7" name="Footer Placeholder 6"/>
          <p:cNvSpPr>
            <a:spLocks noGrp="1"/>
          </p:cNvSpPr>
          <p:nvPr>
            <p:ph type="ftr" sz="quarter" idx="11"/>
          </p:nvPr>
        </p:nvSpPr>
        <p:spPr/>
        <p:txBody>
          <a:bodyPr/>
          <a:lstStyle/>
          <a:p>
            <a:pPr>
              <a:defRPr/>
            </a:pPr>
            <a:r>
              <a:rPr lang="en-US" smtClean="0"/>
              <a:t>PMG</a:t>
            </a:r>
            <a:endParaRPr lang="en-US" dirty="0"/>
          </a:p>
        </p:txBody>
      </p:sp>
      <p:sp>
        <p:nvSpPr>
          <p:cNvPr id="5" name="TextBox 4"/>
          <p:cNvSpPr txBox="1"/>
          <p:nvPr/>
        </p:nvSpPr>
        <p:spPr>
          <a:xfrm>
            <a:off x="3733800" y="1047750"/>
            <a:ext cx="5147563" cy="369332"/>
          </a:xfrm>
          <a:prstGeom prst="rect">
            <a:avLst/>
          </a:prstGeom>
          <a:solidFill>
            <a:srgbClr val="0080FF"/>
          </a:solidFill>
        </p:spPr>
        <p:txBody>
          <a:bodyPr wrap="none" rtlCol="0">
            <a:spAutoFit/>
          </a:bodyPr>
          <a:lstStyle/>
          <a:p>
            <a:r>
              <a:rPr lang="en-US" b="1" dirty="0" smtClean="0">
                <a:solidFill>
                  <a:schemeClr val="bg1"/>
                </a:solidFill>
              </a:rPr>
              <a:t>Many reviews to schedule in the next 12-18 months</a:t>
            </a:r>
            <a:endParaRPr lang="en-US" b="1" dirty="0">
              <a:solidFill>
                <a:schemeClr val="bg1"/>
              </a:solidFill>
            </a:endParaRPr>
          </a:p>
        </p:txBody>
      </p:sp>
    </p:spTree>
    <p:extLst>
      <p:ext uri="{BB962C8B-B14F-4D97-AF65-F5344CB8AC3E}">
        <p14:creationId xmlns:p14="http://schemas.microsoft.com/office/powerpoint/2010/main" val="3612408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5016"/>
            <a:ext cx="8686800" cy="546497"/>
          </a:xfrm>
        </p:spPr>
        <p:txBody>
          <a:bodyPr/>
          <a:lstStyle/>
          <a:p>
            <a:r>
              <a:rPr lang="en-US" sz="3200" dirty="0"/>
              <a:t>EMCal Block Production Status at UIUC</a:t>
            </a:r>
          </a:p>
        </p:txBody>
      </p:sp>
      <p:sp>
        <p:nvSpPr>
          <p:cNvPr id="4" name="Date Placeholder 3"/>
          <p:cNvSpPr>
            <a:spLocks noGrp="1"/>
          </p:cNvSpPr>
          <p:nvPr>
            <p:ph type="dt" sz="half" idx="10"/>
          </p:nvPr>
        </p:nvSpPr>
        <p:spPr/>
        <p:txBody>
          <a:bodyPr/>
          <a:lstStyle/>
          <a:p>
            <a:pPr>
              <a:defRPr/>
            </a:pPr>
            <a:r>
              <a:rPr lang="en-US" altLang="en-US" smtClean="0"/>
              <a:t>1/21/2021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pic>
        <p:nvPicPr>
          <p:cNvPr id="8" name="Picture 7" descr="Screen Shot 2021-01-20 at 6.06.31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95400" y="666752"/>
            <a:ext cx="7099300" cy="4266883"/>
          </a:xfrm>
          <a:prstGeom prst="rect">
            <a:avLst/>
          </a:prstGeom>
        </p:spPr>
      </p:pic>
      <p:sp>
        <p:nvSpPr>
          <p:cNvPr id="2" name="TextBox 1"/>
          <p:cNvSpPr txBox="1"/>
          <p:nvPr/>
        </p:nvSpPr>
        <p:spPr>
          <a:xfrm>
            <a:off x="6019800" y="819150"/>
            <a:ext cx="2166128" cy="923330"/>
          </a:xfrm>
          <a:prstGeom prst="rect">
            <a:avLst/>
          </a:prstGeom>
          <a:noFill/>
        </p:spPr>
        <p:txBody>
          <a:bodyPr wrap="none" rtlCol="0">
            <a:spAutoFit/>
          </a:bodyPr>
          <a:lstStyle/>
          <a:p>
            <a:r>
              <a:rPr lang="en-US" dirty="0" smtClean="0"/>
              <a:t>34% Blocks complete</a:t>
            </a:r>
          </a:p>
          <a:p>
            <a:r>
              <a:rPr lang="en-US" dirty="0" smtClean="0"/>
              <a:t>38% Started</a:t>
            </a:r>
          </a:p>
          <a:p>
            <a:r>
              <a:rPr lang="en-US" dirty="0" smtClean="0"/>
              <a:t>28% </a:t>
            </a:r>
            <a:r>
              <a:rPr lang="en-US" dirty="0" err="1" smtClean="0"/>
              <a:t>Unstarted</a:t>
            </a:r>
            <a:endParaRPr lang="en-US" dirty="0"/>
          </a:p>
        </p:txBody>
      </p:sp>
    </p:spTree>
    <p:extLst>
      <p:ext uri="{BB962C8B-B14F-4D97-AF65-F5344CB8AC3E}">
        <p14:creationId xmlns:p14="http://schemas.microsoft.com/office/powerpoint/2010/main" val="3541015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EMCal Block Production Rate at UIUC</a:t>
            </a:r>
          </a:p>
        </p:txBody>
      </p:sp>
      <p:sp>
        <p:nvSpPr>
          <p:cNvPr id="3" name="Date Placeholder 2"/>
          <p:cNvSpPr>
            <a:spLocks noGrp="1"/>
          </p:cNvSpPr>
          <p:nvPr>
            <p:ph type="dt" sz="half" idx="10"/>
          </p:nvPr>
        </p:nvSpPr>
        <p:spPr/>
        <p:txBody>
          <a:bodyPr/>
          <a:lstStyle/>
          <a:p>
            <a:pPr>
              <a:defRPr/>
            </a:pPr>
            <a:r>
              <a:rPr lang="en-US" altLang="en-US" smtClean="0"/>
              <a:t>1/21/2021</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7</a:t>
            </a:fld>
            <a:endParaRPr lang="en-US" altLang="en-US" dirty="0"/>
          </a:p>
        </p:txBody>
      </p:sp>
      <p:pic>
        <p:nvPicPr>
          <p:cNvPr id="6" name="Picture 5" descr="Screen Shot 2021-01-20 at 6.10.28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0600" y="654628"/>
            <a:ext cx="6934200" cy="4488872"/>
          </a:xfrm>
          <a:prstGeom prst="rect">
            <a:avLst/>
          </a:prstGeom>
        </p:spPr>
      </p:pic>
      <p:sp>
        <p:nvSpPr>
          <p:cNvPr id="7" name="Oval 6"/>
          <p:cNvSpPr/>
          <p:nvPr/>
        </p:nvSpPr>
        <p:spPr>
          <a:xfrm>
            <a:off x="5105400" y="2419350"/>
            <a:ext cx="1066800" cy="609600"/>
          </a:xfrm>
          <a:prstGeom prst="ellipse">
            <a:avLst/>
          </a:prstGeom>
          <a:noFill/>
          <a:ln w="38100" cmpd="sng">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553200" y="1809750"/>
            <a:ext cx="2590800" cy="1077218"/>
          </a:xfrm>
          <a:prstGeom prst="rect">
            <a:avLst/>
          </a:prstGeom>
          <a:solidFill>
            <a:srgbClr val="FFFFFF"/>
          </a:solidFill>
          <a:ln>
            <a:solidFill>
              <a:srgbClr val="0080FF"/>
            </a:solidFill>
          </a:ln>
        </p:spPr>
        <p:txBody>
          <a:bodyPr wrap="square" rtlCol="0">
            <a:spAutoFit/>
          </a:bodyPr>
          <a:lstStyle/>
          <a:p>
            <a:r>
              <a:rPr lang="en-US" sz="1600" dirty="0" smtClean="0">
                <a:solidFill>
                  <a:srgbClr val="000000"/>
                </a:solidFill>
              </a:rPr>
              <a:t>Rate of block production good. Needs small increase in slope to meet early completion date</a:t>
            </a:r>
            <a:endParaRPr lang="en-US" sz="1600" dirty="0">
              <a:solidFill>
                <a:srgbClr val="000000"/>
              </a:solidFill>
            </a:endParaRPr>
          </a:p>
        </p:txBody>
      </p:sp>
    </p:spTree>
    <p:extLst>
      <p:ext uri="{BB962C8B-B14F-4D97-AF65-F5344CB8AC3E}">
        <p14:creationId xmlns:p14="http://schemas.microsoft.com/office/powerpoint/2010/main" val="23802952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A63C2AB-FCFC-45AF-91ED-90FF3CDC9FD4}"/>
              </a:ext>
            </a:extLst>
          </p:cNvPr>
          <p:cNvSpPr>
            <a:spLocks noGrp="1"/>
          </p:cNvSpPr>
          <p:nvPr>
            <p:ph type="dt" sz="half" idx="10"/>
          </p:nvPr>
        </p:nvSpPr>
        <p:spPr/>
        <p:txBody>
          <a:bodyPr/>
          <a:lstStyle/>
          <a:p>
            <a:pPr>
              <a:defRPr/>
            </a:pPr>
            <a:r>
              <a:rPr lang="en-US" altLang="en-US" smtClean="0"/>
              <a:t>1/21/2021</a:t>
            </a:r>
            <a:endParaRPr lang="en-US" altLang="en-US" dirty="0"/>
          </a:p>
        </p:txBody>
      </p:sp>
      <p:sp>
        <p:nvSpPr>
          <p:cNvPr id="3" name="Footer Placeholder 2">
            <a:extLst>
              <a:ext uri="{FF2B5EF4-FFF2-40B4-BE49-F238E27FC236}">
                <a16:creationId xmlns="" xmlns:a16="http://schemas.microsoft.com/office/drawing/2014/main" id="{1D042002-2974-4271-9C06-60EED9704903}"/>
              </a:ext>
            </a:extLst>
          </p:cNvPr>
          <p:cNvSpPr>
            <a:spLocks noGrp="1"/>
          </p:cNvSpPr>
          <p:nvPr>
            <p:ph type="ftr" sz="quarter" idx="11"/>
          </p:nvPr>
        </p:nvSpPr>
        <p:spPr/>
        <p:txBody>
          <a:bodyPr/>
          <a:lstStyle/>
          <a:p>
            <a:pPr>
              <a:defRPr/>
            </a:pPr>
            <a:r>
              <a:rPr lang="en-US" smtClean="0"/>
              <a:t>PMG</a:t>
            </a:r>
            <a:endParaRPr lang="en-US" dirty="0"/>
          </a:p>
        </p:txBody>
      </p:sp>
      <p:sp>
        <p:nvSpPr>
          <p:cNvPr id="4" name="Slide Number Placeholder 3">
            <a:extLst>
              <a:ext uri="{FF2B5EF4-FFF2-40B4-BE49-F238E27FC236}">
                <a16:creationId xmlns="" xmlns:a16="http://schemas.microsoft.com/office/drawing/2014/main" id="{67AEB28E-8A82-421B-A51B-B961A7ADD34B}"/>
              </a:ext>
            </a:extLst>
          </p:cNvPr>
          <p:cNvSpPr>
            <a:spLocks noGrp="1"/>
          </p:cNvSpPr>
          <p:nvPr>
            <p:ph type="sldNum" sz="quarter" idx="12"/>
          </p:nvPr>
        </p:nvSpPr>
        <p:spPr/>
        <p:txBody>
          <a:bodyPr/>
          <a:lstStyle/>
          <a:p>
            <a:fld id="{07AE5DAE-5A25-4D93-A5BA-3F3E3A62C8C6}" type="slidenum">
              <a:rPr lang="en-US" altLang="en-US" smtClean="0"/>
              <a:pPr/>
              <a:t>8</a:t>
            </a:fld>
            <a:endParaRPr lang="en-US" altLang="en-US"/>
          </a:p>
        </p:txBody>
      </p:sp>
      <p:sp>
        <p:nvSpPr>
          <p:cNvPr id="6" name="TextBox 5">
            <a:extLst>
              <a:ext uri="{FF2B5EF4-FFF2-40B4-BE49-F238E27FC236}">
                <a16:creationId xmlns="" xmlns:a16="http://schemas.microsoft.com/office/drawing/2014/main" id="{4AA2C34F-3D37-47D3-9AF5-34D4834543DE}"/>
              </a:ext>
            </a:extLst>
          </p:cNvPr>
          <p:cNvSpPr txBox="1"/>
          <p:nvPr/>
        </p:nvSpPr>
        <p:spPr>
          <a:xfrm>
            <a:off x="284731" y="124456"/>
            <a:ext cx="5049247" cy="438580"/>
          </a:xfrm>
          <a:prstGeom prst="rect">
            <a:avLst/>
          </a:prstGeom>
          <a:noFill/>
        </p:spPr>
        <p:txBody>
          <a:bodyPr wrap="none" lIns="68579" tIns="34289" rIns="68579" bIns="34289" rtlCol="0">
            <a:spAutoFit/>
          </a:bodyPr>
          <a:lstStyle/>
          <a:p>
            <a:r>
              <a:rPr lang="en-US" sz="2400" dirty="0"/>
              <a:t>Progress Tracking – Module Production</a:t>
            </a:r>
          </a:p>
        </p:txBody>
      </p:sp>
      <p:pic>
        <p:nvPicPr>
          <p:cNvPr id="13" name="Picture 2">
            <a:extLst>
              <a:ext uri="{FF2B5EF4-FFF2-40B4-BE49-F238E27FC236}">
                <a16:creationId xmlns="" xmlns:a16="http://schemas.microsoft.com/office/drawing/2014/main" id="{18B9C244-AE46-47B5-9E37-FB8AD91D0A0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45042" y="752003"/>
            <a:ext cx="2731863" cy="1891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 xmlns:a16="http://schemas.microsoft.com/office/drawing/2014/main" id="{B8CE30B9-6561-4270-ADFE-BCD95BD2A9EE}"/>
              </a:ext>
            </a:extLst>
          </p:cNvPr>
          <p:cNvPicPr>
            <a:picLocks noChangeAspect="1"/>
          </p:cNvPicPr>
          <p:nvPr/>
        </p:nvPicPr>
        <p:blipFill>
          <a:blip r:embed="rId3"/>
          <a:stretch>
            <a:fillRect/>
          </a:stretch>
        </p:blipFill>
        <p:spPr>
          <a:xfrm>
            <a:off x="5905954" y="2866722"/>
            <a:ext cx="3083612" cy="179048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 xmlns:a16="http://schemas.microsoft.com/office/drawing/2014/main" id="{03D7E391-B192-4717-97D1-A28C0DEF6396}"/>
              </a:ext>
            </a:extLst>
          </p:cNvPr>
          <p:cNvPicPr>
            <a:picLocks noChangeAspect="1"/>
          </p:cNvPicPr>
          <p:nvPr/>
        </p:nvPicPr>
        <p:blipFill>
          <a:blip r:embed="rId4"/>
          <a:stretch>
            <a:fillRect/>
          </a:stretch>
        </p:blipFill>
        <p:spPr>
          <a:xfrm>
            <a:off x="293311" y="1454914"/>
            <a:ext cx="5411300" cy="3707636"/>
          </a:xfrm>
          <a:prstGeom prst="rect">
            <a:avLst/>
          </a:prstGeom>
          <a:ln>
            <a:noFill/>
          </a:ln>
          <a:effectLst>
            <a:outerShdw blurRad="292100" dist="139700" dir="2700000" algn="tl" rotWithShape="0">
              <a:srgbClr val="333333">
                <a:alpha val="65000"/>
              </a:srgbClr>
            </a:outerShdw>
          </a:effectLst>
        </p:spPr>
      </p:pic>
      <p:cxnSp>
        <p:nvCxnSpPr>
          <p:cNvPr id="9" name="Straight Connector 8">
            <a:extLst>
              <a:ext uri="{FF2B5EF4-FFF2-40B4-BE49-F238E27FC236}">
                <a16:creationId xmlns="" xmlns:a16="http://schemas.microsoft.com/office/drawing/2014/main" id="{6013A996-B294-4194-886B-095E6BA32454}"/>
              </a:ext>
            </a:extLst>
          </p:cNvPr>
          <p:cNvCxnSpPr>
            <a:cxnSpLocks/>
          </p:cNvCxnSpPr>
          <p:nvPr/>
        </p:nvCxnSpPr>
        <p:spPr>
          <a:xfrm flipV="1">
            <a:off x="3848466" y="1461575"/>
            <a:ext cx="1291701" cy="34072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590550"/>
            <a:ext cx="6400800" cy="523220"/>
          </a:xfrm>
          <a:prstGeom prst="rect">
            <a:avLst/>
          </a:prstGeom>
          <a:solidFill>
            <a:srgbClr val="FFFFFF"/>
          </a:solidFill>
        </p:spPr>
        <p:txBody>
          <a:bodyPr wrap="square" rtlCol="0">
            <a:spAutoFit/>
          </a:bodyPr>
          <a:lstStyle/>
          <a:p>
            <a:r>
              <a:rPr lang="en-US" sz="1400" b="1" dirty="0" smtClean="0">
                <a:solidFill>
                  <a:srgbClr val="FF0000"/>
                </a:solidFill>
              </a:rPr>
              <a:t>Red line represents the module assembly slope  needed to meet P6 early completion date. Have recently added 3-4 FTEs to EMC Factory to increase rate. </a:t>
            </a:r>
            <a:endParaRPr lang="en-US" sz="1400" b="1" dirty="0">
              <a:solidFill>
                <a:srgbClr val="FF0000"/>
              </a:solidFill>
            </a:endParaRPr>
          </a:p>
        </p:txBody>
      </p:sp>
    </p:spTree>
    <p:extLst>
      <p:ext uri="{BB962C8B-B14F-4D97-AF65-F5344CB8AC3E}">
        <p14:creationId xmlns:p14="http://schemas.microsoft.com/office/powerpoint/2010/main" val="544554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A63C2AB-FCFC-45AF-91ED-90FF3CDC9FD4}"/>
              </a:ext>
            </a:extLst>
          </p:cNvPr>
          <p:cNvSpPr>
            <a:spLocks noGrp="1"/>
          </p:cNvSpPr>
          <p:nvPr>
            <p:ph type="dt" sz="half" idx="10"/>
          </p:nvPr>
        </p:nvSpPr>
        <p:spPr/>
        <p:txBody>
          <a:bodyPr/>
          <a:lstStyle/>
          <a:p>
            <a:pPr>
              <a:defRPr/>
            </a:pPr>
            <a:r>
              <a:rPr lang="en-US" altLang="en-US" smtClean="0"/>
              <a:t>1/21/2021</a:t>
            </a:r>
            <a:endParaRPr lang="en-US" altLang="en-US" dirty="0"/>
          </a:p>
        </p:txBody>
      </p:sp>
      <p:sp>
        <p:nvSpPr>
          <p:cNvPr id="3" name="Footer Placeholder 2">
            <a:extLst>
              <a:ext uri="{FF2B5EF4-FFF2-40B4-BE49-F238E27FC236}">
                <a16:creationId xmlns="" xmlns:a16="http://schemas.microsoft.com/office/drawing/2014/main" id="{1D042002-2974-4271-9C06-60EED9704903}"/>
              </a:ext>
            </a:extLst>
          </p:cNvPr>
          <p:cNvSpPr>
            <a:spLocks noGrp="1"/>
          </p:cNvSpPr>
          <p:nvPr>
            <p:ph type="ftr" sz="quarter" idx="11"/>
          </p:nvPr>
        </p:nvSpPr>
        <p:spPr/>
        <p:txBody>
          <a:bodyPr/>
          <a:lstStyle/>
          <a:p>
            <a:pPr>
              <a:defRPr/>
            </a:pPr>
            <a:r>
              <a:rPr lang="en-US" smtClean="0"/>
              <a:t>PMG</a:t>
            </a:r>
            <a:endParaRPr lang="en-US" dirty="0"/>
          </a:p>
        </p:txBody>
      </p:sp>
      <p:sp>
        <p:nvSpPr>
          <p:cNvPr id="4" name="Slide Number Placeholder 3">
            <a:extLst>
              <a:ext uri="{FF2B5EF4-FFF2-40B4-BE49-F238E27FC236}">
                <a16:creationId xmlns="" xmlns:a16="http://schemas.microsoft.com/office/drawing/2014/main" id="{67AEB28E-8A82-421B-A51B-B961A7ADD34B}"/>
              </a:ext>
            </a:extLst>
          </p:cNvPr>
          <p:cNvSpPr>
            <a:spLocks noGrp="1"/>
          </p:cNvSpPr>
          <p:nvPr>
            <p:ph type="sldNum" sz="quarter" idx="12"/>
          </p:nvPr>
        </p:nvSpPr>
        <p:spPr/>
        <p:txBody>
          <a:bodyPr/>
          <a:lstStyle/>
          <a:p>
            <a:fld id="{07AE5DAE-5A25-4D93-A5BA-3F3E3A62C8C6}" type="slidenum">
              <a:rPr lang="en-US" altLang="en-US" smtClean="0"/>
              <a:pPr/>
              <a:t>9</a:t>
            </a:fld>
            <a:endParaRPr lang="en-US" altLang="en-US"/>
          </a:p>
        </p:txBody>
      </p:sp>
      <p:sp>
        <p:nvSpPr>
          <p:cNvPr id="6" name="TextBox 5">
            <a:extLst>
              <a:ext uri="{FF2B5EF4-FFF2-40B4-BE49-F238E27FC236}">
                <a16:creationId xmlns="" xmlns:a16="http://schemas.microsoft.com/office/drawing/2014/main" id="{4AA2C34F-3D37-47D3-9AF5-34D4834543DE}"/>
              </a:ext>
            </a:extLst>
          </p:cNvPr>
          <p:cNvSpPr txBox="1"/>
          <p:nvPr/>
        </p:nvSpPr>
        <p:spPr>
          <a:xfrm>
            <a:off x="284728" y="124456"/>
            <a:ext cx="4691026" cy="438580"/>
          </a:xfrm>
          <a:prstGeom prst="rect">
            <a:avLst/>
          </a:prstGeom>
          <a:noFill/>
        </p:spPr>
        <p:txBody>
          <a:bodyPr wrap="none" lIns="68579" tIns="34289" rIns="68579" bIns="34289" rtlCol="0">
            <a:spAutoFit/>
          </a:bodyPr>
          <a:lstStyle/>
          <a:p>
            <a:r>
              <a:rPr lang="en-US" sz="2400" dirty="0"/>
              <a:t>Progress Tracking – Sector Assembly</a:t>
            </a:r>
          </a:p>
        </p:txBody>
      </p:sp>
      <p:pic>
        <p:nvPicPr>
          <p:cNvPr id="14" name="Picture 13">
            <a:extLst>
              <a:ext uri="{FF2B5EF4-FFF2-40B4-BE49-F238E27FC236}">
                <a16:creationId xmlns="" xmlns:a16="http://schemas.microsoft.com/office/drawing/2014/main" id="{24603499-F950-4A19-A849-4F1F9EA7DE1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6372112" y="899925"/>
            <a:ext cx="2363590" cy="199531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 xmlns:a16="http://schemas.microsoft.com/office/drawing/2014/main" id="{65C9C64C-A899-4777-9EFC-7085CCC602F1}"/>
              </a:ext>
            </a:extLst>
          </p:cNvPr>
          <p:cNvPicPr>
            <a:picLocks noChangeAspect="1"/>
          </p:cNvPicPr>
          <p:nvPr/>
        </p:nvPicPr>
        <p:blipFill>
          <a:blip r:embed="rId3"/>
          <a:stretch>
            <a:fillRect/>
          </a:stretch>
        </p:blipFill>
        <p:spPr>
          <a:xfrm>
            <a:off x="6391097" y="3266904"/>
            <a:ext cx="2392572" cy="160636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 xmlns:a16="http://schemas.microsoft.com/office/drawing/2014/main" id="{390274D3-6899-4514-A084-584A7FA45FB9}"/>
              </a:ext>
            </a:extLst>
          </p:cNvPr>
          <p:cNvPicPr>
            <a:picLocks noChangeAspect="1"/>
          </p:cNvPicPr>
          <p:nvPr/>
        </p:nvPicPr>
        <p:blipFill>
          <a:blip r:embed="rId4"/>
          <a:stretch>
            <a:fillRect/>
          </a:stretch>
        </p:blipFill>
        <p:spPr>
          <a:xfrm>
            <a:off x="360331" y="1033462"/>
            <a:ext cx="5585328" cy="4129088"/>
          </a:xfrm>
          <a:prstGeom prst="rect">
            <a:avLst/>
          </a:prstGeom>
          <a:ln>
            <a:noFill/>
          </a:ln>
          <a:effectLst>
            <a:outerShdw blurRad="292100" dist="139700" dir="2700000" algn="tl" rotWithShape="0">
              <a:srgbClr val="333333">
                <a:alpha val="65000"/>
              </a:srgbClr>
            </a:outerShdw>
          </a:effectLst>
        </p:spPr>
      </p:pic>
      <p:cxnSp>
        <p:nvCxnSpPr>
          <p:cNvPr id="9" name="Straight Connector 8">
            <a:extLst>
              <a:ext uri="{FF2B5EF4-FFF2-40B4-BE49-F238E27FC236}">
                <a16:creationId xmlns="" xmlns:a16="http://schemas.microsoft.com/office/drawing/2014/main" id="{D56D17F6-0473-4933-9BEF-D83F7459B304}"/>
              </a:ext>
            </a:extLst>
          </p:cNvPr>
          <p:cNvCxnSpPr>
            <a:cxnSpLocks/>
          </p:cNvCxnSpPr>
          <p:nvPr/>
        </p:nvCxnSpPr>
        <p:spPr>
          <a:xfrm flipV="1">
            <a:off x="4392235" y="1434327"/>
            <a:ext cx="1291701" cy="34072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590550"/>
            <a:ext cx="6400800" cy="523220"/>
          </a:xfrm>
          <a:prstGeom prst="rect">
            <a:avLst/>
          </a:prstGeom>
          <a:solidFill>
            <a:srgbClr val="FFFFFF"/>
          </a:solidFill>
        </p:spPr>
        <p:txBody>
          <a:bodyPr wrap="square" rtlCol="0">
            <a:spAutoFit/>
          </a:bodyPr>
          <a:lstStyle/>
          <a:p>
            <a:r>
              <a:rPr lang="en-US" sz="1400" b="1" dirty="0" smtClean="0">
                <a:solidFill>
                  <a:srgbClr val="FF0000"/>
                </a:solidFill>
              </a:rPr>
              <a:t>Red line represents the sector assembly slope  needed to meet P6 early completion date. Have recently added 3-4 FTEs to EMC Factory to increase rate. </a:t>
            </a:r>
            <a:endParaRPr lang="en-US" sz="1400" b="1" dirty="0">
              <a:solidFill>
                <a:srgbClr val="FF0000"/>
              </a:solidFill>
            </a:endParaRPr>
          </a:p>
        </p:txBody>
      </p:sp>
    </p:spTree>
    <p:extLst>
      <p:ext uri="{BB962C8B-B14F-4D97-AF65-F5344CB8AC3E}">
        <p14:creationId xmlns:p14="http://schemas.microsoft.com/office/powerpoint/2010/main" val="35107907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91527</TotalTime>
  <Words>2668</Words>
  <Application>Microsoft Macintosh PowerPoint</Application>
  <PresentationFormat>On-screen Show (16:9)</PresentationFormat>
  <Paragraphs>375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sPHENIX Calendar</vt:lpstr>
      <vt:lpstr> High Priority Issues</vt:lpstr>
      <vt:lpstr>2020 Shutdown Tasks</vt:lpstr>
      <vt:lpstr>sPHENIX  Status  </vt:lpstr>
      <vt:lpstr>Reviews to Go  </vt:lpstr>
      <vt:lpstr>EMCal Block Production Status at UIUC</vt:lpstr>
      <vt:lpstr>EMCal Block Production Rate at UIUC</vt:lpstr>
      <vt:lpstr>PowerPoint Presentation</vt:lpstr>
      <vt:lpstr>PowerPoint Presentation</vt:lpstr>
      <vt:lpstr>OHCal Status (33% complete)</vt:lpstr>
      <vt:lpstr>sPHENIX Challenges</vt:lpstr>
      <vt:lpstr>Summary</vt:lpstr>
      <vt:lpstr>Back Up – EV and Variance Reports</vt:lpstr>
      <vt:lpstr>Performance Indices – sPHENIX MIE</vt:lpstr>
      <vt:lpstr>Cost Performance Report (CPR) – sPHENIX MIE</vt:lpstr>
      <vt:lpstr>Performance Indices – 1008 Infra and Facility Upgrade</vt:lpstr>
      <vt:lpstr>Cost Performance Report (CPR) – 1008 Infra and Facility Upgrade</vt:lpstr>
      <vt:lpstr>Milestones Status – sPHENIX MIE</vt:lpstr>
      <vt:lpstr>Milestones Status – 1008 Infra and Facility Upgrade</vt:lpstr>
      <vt:lpstr>Summary Schedule – sPHENIX MIE</vt:lpstr>
      <vt:lpstr>Summary Schedule – sPHENIX MIE and 1008 Infra and Facility Upgrade</vt:lpstr>
      <vt:lpstr>EAC and Contingency Profile – sPHENIX MIE</vt:lpstr>
      <vt:lpstr>Baseline/Contingency Log - MIE</vt:lpstr>
      <vt:lpstr>EAC and Contingency Profile – 1008 Infra and Facility Upgrade </vt:lpstr>
      <vt:lpstr>Baseline/Contingency Log - 1008 Infra and Facility Upgrade </vt:lpstr>
      <vt:lpstr>Critical Path (1x, 2x and 3x Combined)</vt:lpstr>
      <vt:lpstr>Critical Path (1x, 2x and 3x Combined)</vt:lpstr>
      <vt:lpstr>Critical Path (1x, 2x and 3x Combined)</vt:lpstr>
      <vt:lpstr>Critical Path (1x, 2x and 3x Combined)</vt:lpstr>
      <vt:lpstr>Variance Report</vt:lpstr>
      <vt:lpstr>Variance Report – TPC  </vt:lpstr>
      <vt:lpstr>Variance Report - TPC</vt:lpstr>
      <vt:lpstr>Variance Report – TPC</vt:lpstr>
      <vt:lpstr>Variance Report – EMCal </vt:lpstr>
      <vt:lpstr>Variance Report – HCal</vt:lpstr>
      <vt:lpstr>Variance Report – Calorimeter Electronics</vt:lpstr>
      <vt:lpstr>Variance Report –  Calorimeter Electronics</vt:lpstr>
      <vt:lpstr>Variance Report – DAQ/Trigger</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Ann O'Brien</cp:lastModifiedBy>
  <cp:revision>1023</cp:revision>
  <cp:lastPrinted>2017-10-23T16:33:50Z</cp:lastPrinted>
  <dcterms:created xsi:type="dcterms:W3CDTF">2015-10-24T00:32:43Z</dcterms:created>
  <dcterms:modified xsi:type="dcterms:W3CDTF">2021-01-21T05:44:29Z</dcterms:modified>
</cp:coreProperties>
</file>