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tif" ContentType="image/t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embeddings/Microsoft_Equation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4" r:id="rId2"/>
  </p:sldMasterIdLst>
  <p:notesMasterIdLst>
    <p:notesMasterId r:id="rId43"/>
  </p:notesMasterIdLst>
  <p:handoutMasterIdLst>
    <p:handoutMasterId r:id="rId44"/>
  </p:handoutMasterIdLst>
  <p:sldIdLst>
    <p:sldId id="854" r:id="rId3"/>
    <p:sldId id="930" r:id="rId4"/>
    <p:sldId id="934" r:id="rId5"/>
    <p:sldId id="972" r:id="rId6"/>
    <p:sldId id="950" r:id="rId7"/>
    <p:sldId id="971" r:id="rId8"/>
    <p:sldId id="926" r:id="rId9"/>
    <p:sldId id="958" r:id="rId10"/>
    <p:sldId id="876" r:id="rId11"/>
    <p:sldId id="959" r:id="rId12"/>
    <p:sldId id="960" r:id="rId13"/>
    <p:sldId id="967" r:id="rId14"/>
    <p:sldId id="952" r:id="rId15"/>
    <p:sldId id="968" r:id="rId16"/>
    <p:sldId id="980" r:id="rId17"/>
    <p:sldId id="965" r:id="rId18"/>
    <p:sldId id="973" r:id="rId19"/>
    <p:sldId id="975" r:id="rId20"/>
    <p:sldId id="974" r:id="rId21"/>
    <p:sldId id="976" r:id="rId22"/>
    <p:sldId id="927" r:id="rId23"/>
    <p:sldId id="970" r:id="rId24"/>
    <p:sldId id="978" r:id="rId25"/>
    <p:sldId id="969" r:id="rId26"/>
    <p:sldId id="979" r:id="rId27"/>
    <p:sldId id="718" r:id="rId28"/>
    <p:sldId id="932" r:id="rId29"/>
    <p:sldId id="931" r:id="rId30"/>
    <p:sldId id="977" r:id="rId31"/>
    <p:sldId id="954" r:id="rId32"/>
    <p:sldId id="956" r:id="rId33"/>
    <p:sldId id="938" r:id="rId34"/>
    <p:sldId id="940" r:id="rId35"/>
    <p:sldId id="937" r:id="rId36"/>
    <p:sldId id="944" r:id="rId37"/>
    <p:sldId id="924" r:id="rId38"/>
    <p:sldId id="949" r:id="rId39"/>
    <p:sldId id="939" r:id="rId40"/>
    <p:sldId id="955" r:id="rId41"/>
    <p:sldId id="928" r:id="rId42"/>
  </p:sldIdLst>
  <p:sldSz cx="9144000" cy="6858000" type="letter"/>
  <p:notesSz cx="6951663" cy="9240838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85000"/>
      <a:buFont typeface="Monotype Sorts" charset="2"/>
      <a:buChar char="l"/>
      <a:defRPr sz="2800" b="1" kern="1200">
        <a:solidFill>
          <a:schemeClr val="hlink"/>
        </a:solidFill>
        <a:latin typeface="Times New Roman" charset="0"/>
        <a:ea typeface="+mn-ea"/>
        <a:cs typeface="+mn-cs"/>
      </a:defRPr>
    </a:lvl1pPr>
    <a:lvl2pPr marL="457177"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85000"/>
      <a:buFont typeface="Monotype Sorts" charset="2"/>
      <a:buChar char="l"/>
      <a:defRPr sz="2800" b="1" kern="1200">
        <a:solidFill>
          <a:schemeClr val="hlink"/>
        </a:solidFill>
        <a:latin typeface="Times New Roman" charset="0"/>
        <a:ea typeface="+mn-ea"/>
        <a:cs typeface="+mn-cs"/>
      </a:defRPr>
    </a:lvl2pPr>
    <a:lvl3pPr marL="914353"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85000"/>
      <a:buFont typeface="Monotype Sorts" charset="2"/>
      <a:buChar char="l"/>
      <a:defRPr sz="2800" b="1" kern="1200">
        <a:solidFill>
          <a:schemeClr val="hlink"/>
        </a:solidFill>
        <a:latin typeface="Times New Roman" charset="0"/>
        <a:ea typeface="+mn-ea"/>
        <a:cs typeface="+mn-cs"/>
      </a:defRPr>
    </a:lvl3pPr>
    <a:lvl4pPr marL="1371530"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85000"/>
      <a:buFont typeface="Monotype Sorts" charset="2"/>
      <a:buChar char="l"/>
      <a:defRPr sz="2800" b="1" kern="1200">
        <a:solidFill>
          <a:schemeClr val="hlink"/>
        </a:solidFill>
        <a:latin typeface="Times New Roman" charset="0"/>
        <a:ea typeface="+mn-ea"/>
        <a:cs typeface="+mn-cs"/>
      </a:defRPr>
    </a:lvl4pPr>
    <a:lvl5pPr marL="1828706"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85000"/>
      <a:buFont typeface="Monotype Sorts" charset="2"/>
      <a:buChar char="l"/>
      <a:defRPr sz="2800" b="1" kern="1200">
        <a:solidFill>
          <a:schemeClr val="hlink"/>
        </a:solidFill>
        <a:latin typeface="Times New Roman" charset="0"/>
        <a:ea typeface="+mn-ea"/>
        <a:cs typeface="+mn-cs"/>
      </a:defRPr>
    </a:lvl5pPr>
    <a:lvl6pPr marL="2285883" algn="l" defTabSz="457177" rtl="0" eaLnBrk="1" latinLnBrk="0" hangingPunct="1">
      <a:defRPr sz="2800" b="1" kern="1200">
        <a:solidFill>
          <a:schemeClr val="hlink"/>
        </a:solidFill>
        <a:latin typeface="Times New Roman" charset="0"/>
        <a:ea typeface="+mn-ea"/>
        <a:cs typeface="+mn-cs"/>
      </a:defRPr>
    </a:lvl6pPr>
    <a:lvl7pPr marL="2743060" algn="l" defTabSz="457177" rtl="0" eaLnBrk="1" latinLnBrk="0" hangingPunct="1">
      <a:defRPr sz="2800" b="1" kern="1200">
        <a:solidFill>
          <a:schemeClr val="hlink"/>
        </a:solidFill>
        <a:latin typeface="Times New Roman" charset="0"/>
        <a:ea typeface="+mn-ea"/>
        <a:cs typeface="+mn-cs"/>
      </a:defRPr>
    </a:lvl7pPr>
    <a:lvl8pPr marL="3200236" algn="l" defTabSz="457177" rtl="0" eaLnBrk="1" latinLnBrk="0" hangingPunct="1">
      <a:defRPr sz="2800" b="1" kern="1200">
        <a:solidFill>
          <a:schemeClr val="hlink"/>
        </a:solidFill>
        <a:latin typeface="Times New Roman" charset="0"/>
        <a:ea typeface="+mn-ea"/>
        <a:cs typeface="+mn-cs"/>
      </a:defRPr>
    </a:lvl8pPr>
    <a:lvl9pPr marL="3657413" algn="l" defTabSz="457177" rtl="0" eaLnBrk="1" latinLnBrk="0" hangingPunct="1">
      <a:defRPr sz="2800" b="1" kern="1200">
        <a:solidFill>
          <a:schemeClr val="hlink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F9F9"/>
    <a:srgbClr val="D5EEEE"/>
    <a:srgbClr val="800000"/>
    <a:srgbClr val="23AD66"/>
    <a:srgbClr val="17AE3A"/>
    <a:srgbClr val="ED4654"/>
    <a:srgbClr val="E6D4DE"/>
    <a:srgbClr val="A300A0"/>
    <a:srgbClr val="E1EAEA"/>
    <a:srgbClr val="E2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4" autoAdjust="0"/>
    <p:restoredTop sz="99851" autoAdjust="0"/>
  </p:normalViewPr>
  <p:slideViewPr>
    <p:cSldViewPr snapToGrid="0" snapToObjects="1">
      <p:cViewPr>
        <p:scale>
          <a:sx n="120" d="100"/>
          <a:sy n="120" d="100"/>
        </p:scale>
        <p:origin x="-1184" y="-328"/>
      </p:cViewPr>
      <p:guideLst>
        <p:guide orient="horz" pos="2160"/>
        <p:guide pos="2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30" tIns="46717" rIns="93430" bIns="46717" numCol="1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Palatino" charset="0"/>
              </a:defRPr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8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30" tIns="46717" rIns="93430" bIns="46717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Palatino" charset="0"/>
              </a:defRPr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8875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30" tIns="46717" rIns="93430" bIns="46717" numCol="1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Palatino" charset="0"/>
              </a:defRPr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8" y="8778875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30" tIns="46717" rIns="93430" bIns="46717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Palatino" charset="0"/>
              </a:defRPr>
            </a:lvl1pPr>
          </a:lstStyle>
          <a:p>
            <a:fld id="{0799D35D-8185-9C46-B285-B6A91DF3AC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856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30" tIns="46717" rIns="93430" bIns="46717" numCol="1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588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30" tIns="46717" rIns="93430" bIns="46717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9988" y="692150"/>
            <a:ext cx="4624387" cy="3468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91025"/>
            <a:ext cx="5103813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30" tIns="46717" rIns="93430" bIns="46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8875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30" tIns="46717" rIns="93430" bIns="46717" numCol="1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588" y="8778875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30" tIns="46717" rIns="93430" bIns="46717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fld id="{8A773CB4-8E44-054C-B5F4-9C010CEF18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930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1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3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5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70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5883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691987-EBF7-0E47-BA35-7C1ACCC3B34A}" type="slidenum">
              <a:rPr lang="en-US"/>
              <a:pPr/>
              <a:t>1</a:t>
            </a:fld>
            <a:endParaRPr lang="en-US"/>
          </a:p>
        </p:txBody>
      </p:sp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2150"/>
            <a:ext cx="4624387" cy="3468688"/>
          </a:xfrm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59acd7523_0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3738"/>
            <a:ext cx="4618037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559acd7523_0_423:notes"/>
          <p:cNvSpPr txBox="1">
            <a:spLocks noGrp="1"/>
          </p:cNvSpPr>
          <p:nvPr>
            <p:ph type="body" idx="1"/>
          </p:nvPr>
        </p:nvSpPr>
        <p:spPr>
          <a:xfrm>
            <a:off x="695167" y="4389398"/>
            <a:ext cx="5561330" cy="4158377"/>
          </a:xfrm>
          <a:prstGeom prst="rect">
            <a:avLst/>
          </a:prstGeom>
        </p:spPr>
        <p:txBody>
          <a:bodyPr spcFirstLastPara="1" wrap="square" lIns="92513" tIns="92513" rIns="92513" bIns="9251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E4C5D1-F508-114A-9407-A45A6B429513}" type="slidenum">
              <a:rPr lang="en-US"/>
              <a:pPr/>
              <a:t>24</a:t>
            </a:fld>
            <a:endParaRPr lang="en-US"/>
          </a:p>
        </p:txBody>
      </p:sp>
      <p:sp>
        <p:nvSpPr>
          <p:cNvPr id="97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4D6565-CF29-2047-87CF-5D24BD0E9599}" type="slidenum">
              <a:rPr lang="en-US"/>
              <a:pPr/>
              <a:t>26</a:t>
            </a:fld>
            <a:endParaRPr lang="en-US"/>
          </a:p>
        </p:txBody>
      </p:sp>
      <p:sp>
        <p:nvSpPr>
          <p:cNvPr id="94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2150"/>
            <a:ext cx="4624387" cy="3468688"/>
          </a:xfrm>
          <a:ln/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Relationship Id="rId3" Type="http://schemas.openxmlformats.org/officeDocument/2006/relationships/image" Target="../media/image2.tif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4" Type="http://schemas.openxmlformats.org/officeDocument/2006/relationships/image" Target="../media/image4.tif"/><Relationship Id="rId5" Type="http://schemas.openxmlformats.org/officeDocument/2006/relationships/image" Target="../media/image5.tif"/><Relationship Id="rId6" Type="http://schemas.openxmlformats.org/officeDocument/2006/relationships/image" Target="../media/image2.tif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4" Type="http://schemas.openxmlformats.org/officeDocument/2006/relationships/image" Target="../media/image5.tif"/><Relationship Id="rId5" Type="http://schemas.openxmlformats.org/officeDocument/2006/relationships/image" Target="../media/image2.tif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ti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4" Type="http://schemas.openxmlformats.org/officeDocument/2006/relationships/image" Target="../media/image5.tif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ti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4" Type="http://schemas.openxmlformats.org/officeDocument/2006/relationships/image" Target="../media/image5.tif"/><Relationship Id="rId5" Type="http://schemas.openxmlformats.org/officeDocument/2006/relationships/image" Target="../media/image2.tif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ti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4" Type="http://schemas.openxmlformats.org/officeDocument/2006/relationships/image" Target="../media/image5.tif"/><Relationship Id="rId5" Type="http://schemas.openxmlformats.org/officeDocument/2006/relationships/image" Target="../media/image2.tif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ti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Relationship Id="rId3" Type="http://schemas.openxmlformats.org/officeDocument/2006/relationships/image" Target="../media/image2.tif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4" Type="http://schemas.openxmlformats.org/officeDocument/2006/relationships/image" Target="../media/image4.tif"/><Relationship Id="rId5" Type="http://schemas.openxmlformats.org/officeDocument/2006/relationships/image" Target="../media/image5.tif"/><Relationship Id="rId6" Type="http://schemas.openxmlformats.org/officeDocument/2006/relationships/image" Target="../media/image2.tif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4" Type="http://schemas.openxmlformats.org/officeDocument/2006/relationships/image" Target="../media/image5.tif"/><Relationship Id="rId5" Type="http://schemas.openxmlformats.org/officeDocument/2006/relationships/image" Target="../media/image2.tif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ti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4" Type="http://schemas.openxmlformats.org/officeDocument/2006/relationships/image" Target="../media/image5.tif"/><Relationship Id="rId5" Type="http://schemas.openxmlformats.org/officeDocument/2006/relationships/image" Target="../media/image2.tif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ti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4" Type="http://schemas.openxmlformats.org/officeDocument/2006/relationships/image" Target="../media/image4.tif"/><Relationship Id="rId5" Type="http://schemas.openxmlformats.org/officeDocument/2006/relationships/image" Target="../media/image5.tif"/><Relationship Id="rId6" Type="http://schemas.openxmlformats.org/officeDocument/2006/relationships/image" Target="../media/image2.tif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4" Type="http://schemas.openxmlformats.org/officeDocument/2006/relationships/image" Target="../media/image5.tif"/><Relationship Id="rId5" Type="http://schemas.openxmlformats.org/officeDocument/2006/relationships/image" Target="../media/image2.tif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t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6064" y="228600"/>
            <a:ext cx="8618537" cy="762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3500" y="2209801"/>
            <a:ext cx="6400800" cy="525142"/>
          </a:xfrm>
        </p:spPr>
        <p:txBody>
          <a:bodyPr/>
          <a:lstStyle>
            <a:lvl1pPr marL="0" indent="0">
              <a:defRPr sz="2800" b="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890644" y="990600"/>
            <a:ext cx="9344082" cy="20145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4C1D597-74ED-D546-952C-60A3443567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33350"/>
            <a:ext cx="1943100" cy="2851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81758" y="133350"/>
            <a:ext cx="3480943" cy="2851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C7DB743-4FED-6F40-BFB3-0774660451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Placeholder"/>
          <p:cNvSpPr txBox="1">
            <a:spLocks noGrp="1"/>
          </p:cNvSpPr>
          <p:nvPr>
            <p:ph sz="quarter" idx="3"/>
          </p:nvPr>
        </p:nvSpPr>
        <p:spPr>
          <a:xfrm>
            <a:off x="891540" y="891540"/>
            <a:ext cx="4503106" cy="1752601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3000"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qcd3.jpg" descr="qcd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50792" y="-2353014"/>
            <a:ext cx="11025063" cy="11564028"/>
          </a:xfrm>
          <a:prstGeom prst="rect">
            <a:avLst/>
          </a:prstGeom>
          <a:ln w="12700"/>
        </p:spPr>
      </p:pic>
      <p:sp>
        <p:nvSpPr>
          <p:cNvPr id="26" name="Text"/>
          <p:cNvSpPr txBox="1"/>
          <p:nvPr/>
        </p:nvSpPr>
        <p:spPr>
          <a:xfrm>
            <a:off x="8356836" y="1"/>
            <a:ext cx="785699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8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 marL="40639" marR="40639" eaLnBrk="1" fontAlgn="auto">
              <a:spcAft>
                <a:spcPts val="0"/>
              </a:spcAft>
              <a:buClrTx/>
              <a:buSzTx/>
              <a:buFontTx/>
              <a:buNone/>
            </a:pPr>
            <a:r>
              <a:rPr b="0" ker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27" name="Bernd Surrow"/>
          <p:cNvSpPr txBox="1"/>
          <p:nvPr/>
        </p:nvSpPr>
        <p:spPr>
          <a:xfrm>
            <a:off x="8161878" y="6433185"/>
            <a:ext cx="973327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40639" marR="40639" eaLnBrk="1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="0" kern="0"/>
              <a:t>Bernd Surrow</a:t>
            </a:r>
          </a:p>
        </p:txBody>
      </p:sp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xfrm>
            <a:off x="1149962" y="1092200"/>
            <a:ext cx="6801566" cy="1295400"/>
          </a:xfrm>
          <a:prstGeom prst="rect">
            <a:avLst/>
          </a:prstGeom>
          <a:gradFill>
            <a:gsLst>
              <a:gs pos="0">
                <a:srgbClr val="FFE3A5"/>
              </a:gs>
              <a:gs pos="100000">
                <a:srgbClr val="FFFFFF"/>
              </a:gs>
            </a:gsLst>
            <a:lin ang="0"/>
          </a:gradFill>
        </p:spPr>
        <p:txBody>
          <a:bodyPr anchor="b"/>
          <a:lstStyle>
            <a:lvl1pPr>
              <a:defRPr b="1">
                <a:effectLst>
                  <a:outerShdw blurRad="12700" dist="25400" dir="2700000" rotWithShape="0">
                    <a:srgbClr val="FFFFFF"/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02137" y="12701"/>
            <a:ext cx="252122" cy="25648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0" name="Hard Probes 2020 International Conference…"/>
          <p:cNvSpPr txBox="1"/>
          <p:nvPr/>
        </p:nvSpPr>
        <p:spPr>
          <a:xfrm>
            <a:off x="-5402" y="6433185"/>
            <a:ext cx="2676451" cy="414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eaLnBrk="1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00" b="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Hard Probes 2020 International Conference</a:t>
            </a:r>
          </a:p>
          <a:p>
            <a:pPr marL="40639" marR="40639" eaLnBrk="1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00" b="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Online / Philadelphia, PA, May 31, 2020</a:t>
            </a:r>
          </a:p>
        </p:txBody>
      </p:sp>
      <p:pic>
        <p:nvPicPr>
          <p:cNvPr id="31" name="temple_201_4c.tiff" descr="temple_201_4c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229" y="44757"/>
            <a:ext cx="336415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55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qcd3.jpg" descr="qcd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40531" y="-2353014"/>
            <a:ext cx="11025062" cy="11564028"/>
          </a:xfrm>
          <a:prstGeom prst="rect">
            <a:avLst/>
          </a:prstGeom>
          <a:ln w="12700"/>
        </p:spPr>
      </p:pic>
      <p:sp>
        <p:nvSpPr>
          <p:cNvPr id="39" name="Text"/>
          <p:cNvSpPr txBox="1"/>
          <p:nvPr/>
        </p:nvSpPr>
        <p:spPr>
          <a:xfrm>
            <a:off x="8358302" y="1"/>
            <a:ext cx="785698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8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 marL="40639" marR="40639" eaLnBrk="1" fontAlgn="auto">
              <a:spcAft>
                <a:spcPts val="0"/>
              </a:spcAft>
              <a:buClrTx/>
              <a:buSzTx/>
              <a:buFontTx/>
              <a:buNone/>
            </a:pPr>
            <a:r>
              <a:rPr b="0" ker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40" name="Bernd Surrow"/>
          <p:cNvSpPr txBox="1"/>
          <p:nvPr/>
        </p:nvSpPr>
        <p:spPr>
          <a:xfrm>
            <a:off x="8161878" y="6438900"/>
            <a:ext cx="973327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40639" marR="40639" eaLnBrk="1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="0" kern="0"/>
              <a:t>Bernd Surrow</a:t>
            </a:r>
          </a:p>
        </p:txBody>
      </p:sp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0722" y="709613"/>
            <a:ext cx="4116119" cy="2501901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4"/>
              </a:buBlip>
            </a:lvl2pPr>
            <a:lvl3pPr>
              <a:buBlip>
                <a:blip r:embed="rId5"/>
              </a:buBlip>
            </a:lvl3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44" name="temple_201_4c.tiff" descr="temple_201_4c.tif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229" y="44757"/>
            <a:ext cx="336415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55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45" name="Hard Probes 2020 International Conference…"/>
          <p:cNvSpPr txBox="1"/>
          <p:nvPr/>
        </p:nvSpPr>
        <p:spPr>
          <a:xfrm>
            <a:off x="-5402" y="6433185"/>
            <a:ext cx="2676451" cy="414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eaLnBrk="1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00" b="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Hard Probes 2020 International Conference</a:t>
            </a:r>
          </a:p>
          <a:p>
            <a:pPr marL="40639" marR="40639" eaLnBrk="1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00" b="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Online / Philadelphia, PA, May 31, 2020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"/>
          <p:cNvSpPr txBox="1"/>
          <p:nvPr/>
        </p:nvSpPr>
        <p:spPr>
          <a:xfrm>
            <a:off x="8358302" y="1"/>
            <a:ext cx="785698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8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 marL="40639" marR="40639" eaLnBrk="1" fontAlgn="auto">
              <a:spcAft>
                <a:spcPts val="0"/>
              </a:spcAft>
              <a:buClrTx/>
              <a:buSzTx/>
              <a:buFontTx/>
              <a:buNone/>
            </a:pPr>
            <a:r>
              <a:rPr b="0" ker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53" name="Bernd Surrow"/>
          <p:cNvSpPr txBox="1"/>
          <p:nvPr/>
        </p:nvSpPr>
        <p:spPr>
          <a:xfrm>
            <a:off x="8161878" y="6438900"/>
            <a:ext cx="973327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40639" marR="40639" eaLnBrk="1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="0" kern="0"/>
              <a:t>Bernd Surrow</a:t>
            </a:r>
          </a:p>
        </p:txBody>
      </p:sp>
      <p:sp>
        <p:nvSpPr>
          <p:cNvPr id="5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0722" y="709613"/>
            <a:ext cx="4116119" cy="2501901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4"/>
              </a:buBlip>
            </a:lvl3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57" name="temple_201_4c.tiff" descr="temple_201_4c.tif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229" y="44757"/>
            <a:ext cx="336415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55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58" name="Hard Probes 2020 International Conference…"/>
          <p:cNvSpPr txBox="1"/>
          <p:nvPr/>
        </p:nvSpPr>
        <p:spPr>
          <a:xfrm>
            <a:off x="-5402" y="6433185"/>
            <a:ext cx="2676451" cy="414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eaLnBrk="1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00" b="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Hard Probes 2020 International Conference</a:t>
            </a:r>
          </a:p>
          <a:p>
            <a:pPr marL="40639" marR="40639" eaLnBrk="1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00" b="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Online / Philadelphia, PA, May 31, 2020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"/>
          <p:cNvSpPr txBox="1"/>
          <p:nvPr/>
        </p:nvSpPr>
        <p:spPr>
          <a:xfrm>
            <a:off x="8358302" y="1"/>
            <a:ext cx="785698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8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 marL="40639" marR="40639" eaLnBrk="1" fontAlgn="auto">
              <a:spcAft>
                <a:spcPts val="0"/>
              </a:spcAft>
              <a:buClrTx/>
              <a:buSzTx/>
              <a:buFontTx/>
              <a:buNone/>
            </a:pPr>
            <a:r>
              <a:rPr b="0" ker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66" name="Bernd Surrow"/>
          <p:cNvSpPr txBox="1"/>
          <p:nvPr/>
        </p:nvSpPr>
        <p:spPr>
          <a:xfrm>
            <a:off x="8161878" y="6438900"/>
            <a:ext cx="973327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40639" marR="40639" eaLnBrk="1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="0" kern="0"/>
              <a:t>Bernd Surrow</a:t>
            </a:r>
          </a:p>
        </p:txBody>
      </p:sp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0722" y="709613"/>
            <a:ext cx="4116119" cy="2501901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4"/>
              </a:buBlip>
            </a:lvl3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70" name="Picture 7" descr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9" y="31862"/>
            <a:ext cx="39638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Hard Probes 2020 International Conference…"/>
          <p:cNvSpPr txBox="1"/>
          <p:nvPr/>
        </p:nvSpPr>
        <p:spPr>
          <a:xfrm>
            <a:off x="-5402" y="6433185"/>
            <a:ext cx="2676451" cy="414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eaLnBrk="1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00" b="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Hard Probes 2020 International Conference</a:t>
            </a:r>
          </a:p>
          <a:p>
            <a:pPr marL="40639" marR="40639" eaLnBrk="1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00" b="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Online / Philadelphia, PA, May 31, 2020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"/>
          <p:cNvSpPr txBox="1"/>
          <p:nvPr/>
        </p:nvSpPr>
        <p:spPr>
          <a:xfrm>
            <a:off x="8358302" y="1"/>
            <a:ext cx="785698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8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 marL="40639" marR="40639" eaLnBrk="1" fontAlgn="auto">
              <a:spcAft>
                <a:spcPts val="0"/>
              </a:spcAft>
              <a:buClrTx/>
              <a:buSzTx/>
              <a:buFontTx/>
              <a:buNone/>
            </a:pPr>
            <a:r>
              <a:rPr b="0" ker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79" name="Bernd Surrow"/>
          <p:cNvSpPr txBox="1"/>
          <p:nvPr/>
        </p:nvSpPr>
        <p:spPr>
          <a:xfrm>
            <a:off x="8161878" y="6438900"/>
            <a:ext cx="973327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40639" marR="40639" eaLnBrk="1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="0" kern="0"/>
              <a:t>Bernd Surrow</a:t>
            </a:r>
          </a:p>
        </p:txBody>
      </p:sp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0722" y="709613"/>
            <a:ext cx="4116119" cy="2501901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4"/>
              </a:buBlip>
            </a:lvl3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83" name="temple_201_4c.tiff" descr="temple_201_4c.tif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229" y="44757"/>
            <a:ext cx="336415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55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84" name="Hard Probes 2020 International Conference…"/>
          <p:cNvSpPr txBox="1"/>
          <p:nvPr/>
        </p:nvSpPr>
        <p:spPr>
          <a:xfrm>
            <a:off x="-5402" y="6433185"/>
            <a:ext cx="2676451" cy="414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eaLnBrk="1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00" b="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Hard Probes 2020 International Conference</a:t>
            </a:r>
          </a:p>
          <a:p>
            <a:pPr marL="40639" marR="40639" eaLnBrk="1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00" b="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Online / Philadelphia, PA, May 31, 2020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"/>
          <p:cNvSpPr txBox="1"/>
          <p:nvPr/>
        </p:nvSpPr>
        <p:spPr>
          <a:xfrm>
            <a:off x="8358302" y="1"/>
            <a:ext cx="785698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8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 marL="40639" marR="40639" eaLnBrk="1" fontAlgn="auto">
              <a:spcAft>
                <a:spcPts val="0"/>
              </a:spcAft>
              <a:buClrTx/>
              <a:buSzTx/>
              <a:buFontTx/>
              <a:buNone/>
            </a:pPr>
            <a:r>
              <a:rPr b="0" ker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92" name="Bernd Surrow"/>
          <p:cNvSpPr txBox="1"/>
          <p:nvPr/>
        </p:nvSpPr>
        <p:spPr>
          <a:xfrm>
            <a:off x="8161878" y="6438900"/>
            <a:ext cx="973327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40639" marR="40639" eaLnBrk="1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="0" kern="0"/>
              <a:t>Bernd Surrow</a:t>
            </a:r>
          </a:p>
        </p:txBody>
      </p:sp>
      <p:sp>
        <p:nvSpPr>
          <p:cNvPr id="9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0722" y="709613"/>
            <a:ext cx="4116119" cy="2501901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4"/>
              </a:buBlip>
            </a:lvl3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96" name="temple_201_4c.tiff" descr="temple_201_4c.tif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229" y="44757"/>
            <a:ext cx="336415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55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97" name="Hard Probes 2020 International Conference…"/>
          <p:cNvSpPr txBox="1"/>
          <p:nvPr/>
        </p:nvSpPr>
        <p:spPr>
          <a:xfrm>
            <a:off x="-5402" y="6433185"/>
            <a:ext cx="2676451" cy="414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eaLnBrk="1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00" b="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Hard Probes 2020 International Conference</a:t>
            </a:r>
          </a:p>
          <a:p>
            <a:pPr marL="40639" marR="40639" eaLnBrk="1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00" b="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Online / Philadelphia, PA, May 31, 2020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qcd3.jpg" descr="qcd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48593" y="-2353014"/>
            <a:ext cx="11025062" cy="11564028"/>
          </a:xfrm>
          <a:prstGeom prst="rect">
            <a:avLst/>
          </a:prstGeom>
          <a:ln w="12700"/>
        </p:spPr>
      </p:pic>
      <p:sp>
        <p:nvSpPr>
          <p:cNvPr id="105" name="Text"/>
          <p:cNvSpPr txBox="1"/>
          <p:nvPr/>
        </p:nvSpPr>
        <p:spPr>
          <a:xfrm>
            <a:off x="8358302" y="1"/>
            <a:ext cx="785698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8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 marL="40639" marR="40639" eaLnBrk="1" fontAlgn="auto">
              <a:spcAft>
                <a:spcPts val="0"/>
              </a:spcAft>
              <a:buClrTx/>
              <a:buSzTx/>
              <a:buFontTx/>
              <a:buNone/>
            </a:pPr>
            <a:r>
              <a:rPr b="0" ker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106" name="Bernd Surrow"/>
          <p:cNvSpPr txBox="1"/>
          <p:nvPr/>
        </p:nvSpPr>
        <p:spPr>
          <a:xfrm>
            <a:off x="8157813" y="6436360"/>
            <a:ext cx="973328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40639" marR="40639" eaLnBrk="1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="0" kern="0"/>
              <a:t>Bernd Surrow</a:t>
            </a:r>
          </a:p>
        </p:txBody>
      </p:sp>
      <p:sp>
        <p:nvSpPr>
          <p:cNvPr id="107" name="Object Placeholder"/>
          <p:cNvSpPr txBox="1">
            <a:spLocks noGrp="1"/>
          </p:cNvSpPr>
          <p:nvPr>
            <p:ph sz="quarter" idx="3"/>
          </p:nvPr>
        </p:nvSpPr>
        <p:spPr>
          <a:xfrm>
            <a:off x="891540" y="891540"/>
            <a:ext cx="4503106" cy="1752601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3000"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0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110" name="temple_201_4c.tiff" descr="temple_201_4c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229" y="44757"/>
            <a:ext cx="336415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55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11" name="Hard Probes 2020 International Conference…"/>
          <p:cNvSpPr txBox="1"/>
          <p:nvPr/>
        </p:nvSpPr>
        <p:spPr>
          <a:xfrm>
            <a:off x="-5402" y="6433185"/>
            <a:ext cx="2676451" cy="414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eaLnBrk="1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00" b="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Hard Probes 2020 International Conference</a:t>
            </a:r>
          </a:p>
          <a:p>
            <a:pPr marL="40639" marR="40639" eaLnBrk="1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00" b="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Online / Philadelphia, PA, May 31, 2020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F32C35-A59D-324F-B965-907F37F001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qcd3.jpg" descr="qcd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40531" y="-2353014"/>
            <a:ext cx="11025062" cy="11564028"/>
          </a:xfrm>
          <a:prstGeom prst="rect">
            <a:avLst/>
          </a:prstGeom>
          <a:ln w="12700"/>
        </p:spPr>
      </p:pic>
      <p:sp>
        <p:nvSpPr>
          <p:cNvPr id="119" name="Text"/>
          <p:cNvSpPr txBox="1"/>
          <p:nvPr/>
        </p:nvSpPr>
        <p:spPr>
          <a:xfrm>
            <a:off x="8358302" y="1"/>
            <a:ext cx="785698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8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 marL="40639" marR="40639" eaLnBrk="1" fontAlgn="auto">
              <a:spcAft>
                <a:spcPts val="0"/>
              </a:spcAft>
              <a:buClrTx/>
              <a:buSzTx/>
              <a:buFontTx/>
              <a:buNone/>
            </a:pPr>
            <a:r>
              <a:rPr b="0" ker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120" name="Bernd Surrow"/>
          <p:cNvSpPr txBox="1"/>
          <p:nvPr/>
        </p:nvSpPr>
        <p:spPr>
          <a:xfrm>
            <a:off x="8161878" y="6438900"/>
            <a:ext cx="973327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40639" marR="40639" eaLnBrk="1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="0" kern="0"/>
              <a:t>Bernd Surrow</a:t>
            </a:r>
          </a:p>
        </p:txBody>
      </p:sp>
      <p:sp>
        <p:nvSpPr>
          <p:cNvPr id="12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0722" y="709613"/>
            <a:ext cx="4116119" cy="2501901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4"/>
              </a:buBlip>
            </a:lvl2pPr>
            <a:lvl3pPr>
              <a:buBlip>
                <a:blip r:embed="rId5"/>
              </a:buBlip>
            </a:lvl3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124" name="temple_201_4c.tiff" descr="temple_201_4c.tif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229" y="44757"/>
            <a:ext cx="336415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55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25" name="Hard Probes 2020 International Conference…"/>
          <p:cNvSpPr txBox="1"/>
          <p:nvPr/>
        </p:nvSpPr>
        <p:spPr>
          <a:xfrm>
            <a:off x="-5402" y="6433185"/>
            <a:ext cx="2676451" cy="414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eaLnBrk="1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00" b="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Hard Probes 2020 International Conference</a:t>
            </a:r>
          </a:p>
          <a:p>
            <a:pPr marL="40639" marR="40639" eaLnBrk="1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00" b="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Online / Philadelphia, PA, May 31, 2020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"/>
          <p:cNvSpPr txBox="1"/>
          <p:nvPr/>
        </p:nvSpPr>
        <p:spPr>
          <a:xfrm>
            <a:off x="8358302" y="1"/>
            <a:ext cx="785698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8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 marL="40639" marR="40639" eaLnBrk="1" fontAlgn="auto">
              <a:spcAft>
                <a:spcPts val="0"/>
              </a:spcAft>
              <a:buClrTx/>
              <a:buSzTx/>
              <a:buFontTx/>
              <a:buNone/>
            </a:pPr>
            <a:r>
              <a:rPr b="0" ker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133" name="Bernd Surrow"/>
          <p:cNvSpPr txBox="1"/>
          <p:nvPr/>
        </p:nvSpPr>
        <p:spPr>
          <a:xfrm>
            <a:off x="8161878" y="6438900"/>
            <a:ext cx="973327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40639" marR="40639" eaLnBrk="1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="0" kern="0"/>
              <a:t>Bernd Surrow</a:t>
            </a:r>
          </a:p>
        </p:txBody>
      </p:sp>
      <p:sp>
        <p:nvSpPr>
          <p:cNvPr id="13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0722" y="709613"/>
            <a:ext cx="4116119" cy="2501901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4"/>
              </a:buBlip>
            </a:lvl3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137" name="temple_201_4c.tiff" descr="temple_201_4c.tif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229" y="44757"/>
            <a:ext cx="336415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55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38" name="Hard Probes 2020 International Conference…"/>
          <p:cNvSpPr txBox="1"/>
          <p:nvPr/>
        </p:nvSpPr>
        <p:spPr>
          <a:xfrm>
            <a:off x="-5402" y="6433185"/>
            <a:ext cx="2676451" cy="414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eaLnBrk="1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00" b="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Hard Probes 2020 International Conference</a:t>
            </a:r>
          </a:p>
          <a:p>
            <a:pPr marL="40639" marR="40639" eaLnBrk="1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00" b="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Online / Philadelphia, PA, May 31, 2020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"/>
          <p:cNvSpPr txBox="1"/>
          <p:nvPr/>
        </p:nvSpPr>
        <p:spPr>
          <a:xfrm>
            <a:off x="8358302" y="1"/>
            <a:ext cx="785698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8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 marL="40639" marR="40639" eaLnBrk="1" fontAlgn="auto">
              <a:spcAft>
                <a:spcPts val="0"/>
              </a:spcAft>
              <a:buClrTx/>
              <a:buSzTx/>
              <a:buFontTx/>
              <a:buNone/>
            </a:pPr>
            <a:r>
              <a:rPr b="0" ker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146" name="Bernd Surrow"/>
          <p:cNvSpPr txBox="1"/>
          <p:nvPr/>
        </p:nvSpPr>
        <p:spPr>
          <a:xfrm>
            <a:off x="8161878" y="6438900"/>
            <a:ext cx="973327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40639" marR="40639" eaLnBrk="1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="0" kern="0"/>
              <a:t>Bernd Surrow</a:t>
            </a:r>
          </a:p>
        </p:txBody>
      </p:sp>
      <p:sp>
        <p:nvSpPr>
          <p:cNvPr id="1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0722" y="709613"/>
            <a:ext cx="4116119" cy="2501901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4"/>
              </a:buBlip>
            </a:lvl3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150" name="temple_201_4c.tiff" descr="temple_201_4c.tif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229" y="44757"/>
            <a:ext cx="336415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55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51" name="Hard Probes 2020 International Conference…"/>
          <p:cNvSpPr txBox="1"/>
          <p:nvPr/>
        </p:nvSpPr>
        <p:spPr>
          <a:xfrm>
            <a:off x="-5402" y="6433185"/>
            <a:ext cx="2676451" cy="414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eaLnBrk="1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00" b="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Hard Probes 2020 International Conference</a:t>
            </a:r>
          </a:p>
          <a:p>
            <a:pPr marL="40639" marR="40639" eaLnBrk="1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00" b="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Online / Philadelphia, PA, May 31, 2020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qcd3.jpg" descr="qcd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40531" y="-2353014"/>
            <a:ext cx="11025062" cy="11564028"/>
          </a:xfrm>
          <a:prstGeom prst="rect">
            <a:avLst/>
          </a:prstGeom>
          <a:ln w="12700"/>
        </p:spPr>
      </p:pic>
      <p:sp>
        <p:nvSpPr>
          <p:cNvPr id="159" name="Text"/>
          <p:cNvSpPr txBox="1"/>
          <p:nvPr/>
        </p:nvSpPr>
        <p:spPr>
          <a:xfrm>
            <a:off x="8358302" y="1"/>
            <a:ext cx="785698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8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 marL="40639" marR="40639" eaLnBrk="1" fontAlgn="auto">
              <a:spcAft>
                <a:spcPts val="0"/>
              </a:spcAft>
              <a:buClrTx/>
              <a:buSzTx/>
              <a:buFontTx/>
              <a:buNone/>
            </a:pPr>
            <a:r>
              <a:rPr b="0" ker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160" name="Bernd Surrow"/>
          <p:cNvSpPr txBox="1"/>
          <p:nvPr/>
        </p:nvSpPr>
        <p:spPr>
          <a:xfrm>
            <a:off x="8161878" y="6438900"/>
            <a:ext cx="973327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40639" marR="40639" eaLnBrk="1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="0" kern="0"/>
              <a:t>Bernd Surrow</a:t>
            </a:r>
          </a:p>
        </p:txBody>
      </p:sp>
      <p:sp>
        <p:nvSpPr>
          <p:cNvPr id="16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0722" y="709613"/>
            <a:ext cx="4116119" cy="2501901"/>
          </a:xfrm>
          <a:prstGeom prst="rect">
            <a:avLst/>
          </a:prstGeom>
        </p:spPr>
        <p:txBody>
          <a:bodyPr/>
          <a:lstStyle>
            <a:lvl1pPr>
              <a:buFont typeface="Helvetica"/>
              <a:buBlip>
                <a:blip r:embed="rId3"/>
              </a:buBlip>
            </a:lvl1pPr>
            <a:lvl2pPr>
              <a:buBlip>
                <a:blip r:embed="rId4"/>
              </a:buBlip>
            </a:lvl2pPr>
            <a:lvl3pPr>
              <a:buBlip>
                <a:blip r:embed="rId5"/>
              </a:buBlip>
            </a:lvl3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164" name="temple_201_4c.tiff" descr="temple_201_4c.tif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229" y="44757"/>
            <a:ext cx="336415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55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65" name="Hard Probes 2020 International Conference…"/>
          <p:cNvSpPr txBox="1"/>
          <p:nvPr/>
        </p:nvSpPr>
        <p:spPr>
          <a:xfrm>
            <a:off x="-5402" y="6433185"/>
            <a:ext cx="2676451" cy="414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eaLnBrk="1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00" b="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Hard Probes 2020 International Conference</a:t>
            </a:r>
          </a:p>
          <a:p>
            <a:pPr marL="40639" marR="40639" eaLnBrk="1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00" b="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Online / Philadelphia, PA, May 31, 2020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"/>
          <p:cNvSpPr txBox="1"/>
          <p:nvPr/>
        </p:nvSpPr>
        <p:spPr>
          <a:xfrm>
            <a:off x="8358302" y="1"/>
            <a:ext cx="785698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8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 marL="40639" marR="40639" eaLnBrk="1" fontAlgn="auto">
              <a:spcAft>
                <a:spcPts val="0"/>
              </a:spcAft>
              <a:buClrTx/>
              <a:buSzTx/>
              <a:buFontTx/>
              <a:buNone/>
            </a:pPr>
            <a:r>
              <a:rPr b="0" ker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173" name="Bernd Surrow"/>
          <p:cNvSpPr txBox="1"/>
          <p:nvPr/>
        </p:nvSpPr>
        <p:spPr>
          <a:xfrm>
            <a:off x="8161878" y="6438900"/>
            <a:ext cx="973327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40639" marR="40639" eaLnBrk="1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="0" kern="0"/>
              <a:t>Bernd Surrow</a:t>
            </a:r>
          </a:p>
        </p:txBody>
      </p:sp>
      <p:sp>
        <p:nvSpPr>
          <p:cNvPr id="17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0722" y="709613"/>
            <a:ext cx="4116119" cy="2501901"/>
          </a:xfrm>
          <a:prstGeom prst="rect">
            <a:avLst/>
          </a:prstGeom>
        </p:spPr>
        <p:txBody>
          <a:bodyPr/>
          <a:lstStyle>
            <a:lvl1pPr>
              <a:buFont typeface="Helvetica"/>
              <a:buBlip>
                <a:blip r:embed="rId2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4"/>
              </a:buBlip>
            </a:lvl3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177" name="temple_201_4c.tiff" descr="temple_201_4c.tif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229" y="44757"/>
            <a:ext cx="336415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55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78" name="Hard Probes 2020 International Conference…"/>
          <p:cNvSpPr txBox="1"/>
          <p:nvPr/>
        </p:nvSpPr>
        <p:spPr>
          <a:xfrm>
            <a:off x="-5402" y="6433185"/>
            <a:ext cx="2676451" cy="414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eaLnBrk="1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00" b="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Hard Probes 2020 International Conference</a:t>
            </a:r>
          </a:p>
          <a:p>
            <a:pPr marL="40639" marR="40639" eaLnBrk="1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00" b="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Online / Philadelphia, PA, May 31, 2020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06798"/>
            <a:ext cx="7772400" cy="40010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F0563434-CAA8-ED42-9CA6-0E8AC4F2EB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9" y="990600"/>
            <a:ext cx="3810000" cy="22601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9" y="990600"/>
            <a:ext cx="3810000" cy="22601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F495EB2B-E4F9-C54F-B7D3-99D73223EB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6765"/>
            <a:ext cx="4040188" cy="8281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9704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46765"/>
            <a:ext cx="4041775" cy="8281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19704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5B483B1-531C-714C-BC99-8D500E5E5A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6A7CBFB9-AA81-2041-82F0-E35C8C4E38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C2B4CC7B-3343-B74C-A97C-C7C24CA701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25723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308737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7002254-3D0E-264C-87A8-AF3C85E51E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590064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308737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6F1D28CF-05E5-C342-8BE6-899A0B0CFD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5" Type="http://schemas.openxmlformats.org/officeDocument/2006/relationships/image" Target="../media/image1.jpeg"/><Relationship Id="rId16" Type="http://schemas.openxmlformats.org/officeDocument/2006/relationships/image" Target="../media/image2.tiff"/><Relationship Id="rId17" Type="http://schemas.openxmlformats.org/officeDocument/2006/relationships/image" Target="../media/image3.tif"/><Relationship Id="rId18" Type="http://schemas.openxmlformats.org/officeDocument/2006/relationships/image" Target="../media/image4.tif"/><Relationship Id="rId19" Type="http://schemas.openxmlformats.org/officeDocument/2006/relationships/image" Target="../media/image5.tif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rgbClr val="DDDD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335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9" y="990600"/>
            <a:ext cx="7772400" cy="201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685800" y="152401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sz="3200" u="sng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04000" y="6229350"/>
            <a:ext cx="1828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fld id="{568A1186-8F50-DD40-B112-53824F9DBA2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AED4A-152D-D44D-A460-9451D0405014}" type="datetimeFigureOut">
              <a:rPr lang="en-US" smtClean="0"/>
              <a:t>9/26/21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accent2"/>
          </a:solidFill>
          <a:latin typeface="Arial" charset="0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accent2"/>
          </a:solidFill>
          <a:latin typeface="Arial" charset="0"/>
        </a:defRPr>
      </a:lvl6pPr>
      <a:lvl7pPr marL="914353"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accent2"/>
          </a:solidFill>
          <a:latin typeface="Arial" charset="0"/>
        </a:defRPr>
      </a:lvl7pPr>
      <a:lvl8pPr marL="1371530"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accent2"/>
          </a:solidFill>
          <a:latin typeface="Arial" charset="0"/>
        </a:defRPr>
      </a:lvl8pPr>
      <a:lvl9pPr marL="1828706"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accent2"/>
          </a:solidFill>
          <a:latin typeface="Arial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Monotype Sorts" charset="2"/>
        <a:buChar char="l"/>
        <a:defRPr sz="2400" b="1">
          <a:solidFill>
            <a:schemeClr val="hlink"/>
          </a:solidFill>
          <a:latin typeface="+mn-lt"/>
          <a:ea typeface="+mn-ea"/>
          <a:cs typeface="+mn-cs"/>
        </a:defRPr>
      </a:lvl1pPr>
      <a:lvl2pPr marL="742912" indent="-285736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SzPct val="60000"/>
        <a:buFont typeface="Monotype Sorts" charset="2"/>
        <a:defRPr sz="2400" b="1">
          <a:solidFill>
            <a:schemeClr val="hlink"/>
          </a:solidFill>
          <a:latin typeface="+mn-lt"/>
          <a:ea typeface="ＭＳ Ｐゴシック" charset="-128"/>
        </a:defRPr>
      </a:lvl2pPr>
      <a:lvl3pPr marL="1142942" indent="-2285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 b="1">
          <a:solidFill>
            <a:srgbClr val="00FF00"/>
          </a:solidFill>
          <a:latin typeface="+mn-lt"/>
          <a:ea typeface="ＭＳ Ｐゴシック" charset="-128"/>
        </a:defRPr>
      </a:lvl3pPr>
      <a:lvl4pPr marL="1600118" indent="-2285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–"/>
        <a:defRPr sz="2400" b="1">
          <a:solidFill>
            <a:srgbClr val="00FF00"/>
          </a:solidFill>
          <a:latin typeface="+mn-lt"/>
          <a:ea typeface="ＭＳ Ｐゴシック" charset="-128"/>
        </a:defRPr>
      </a:lvl4pPr>
      <a:lvl5pPr marL="2057295" indent="-2285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2400" b="1">
          <a:solidFill>
            <a:srgbClr val="00FF00"/>
          </a:solidFill>
          <a:latin typeface="+mn-lt"/>
          <a:ea typeface="ＭＳ Ｐゴシック" charset="-128"/>
        </a:defRPr>
      </a:lvl5pPr>
      <a:lvl6pPr marL="2514471" indent="-2285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2400" b="1">
          <a:solidFill>
            <a:srgbClr val="00FF00"/>
          </a:solidFill>
          <a:latin typeface="+mn-lt"/>
          <a:ea typeface="ＭＳ Ｐゴシック" charset="-128"/>
        </a:defRPr>
      </a:lvl6pPr>
      <a:lvl7pPr marL="2971648" indent="-2285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2400" b="1">
          <a:solidFill>
            <a:srgbClr val="00FF00"/>
          </a:solidFill>
          <a:latin typeface="+mn-lt"/>
          <a:ea typeface="ＭＳ Ｐゴシック" charset="-128"/>
        </a:defRPr>
      </a:lvl7pPr>
      <a:lvl8pPr marL="3428825" indent="-2285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2400" b="1">
          <a:solidFill>
            <a:srgbClr val="00FF00"/>
          </a:solidFill>
          <a:latin typeface="+mn-lt"/>
          <a:ea typeface="ＭＳ Ｐゴシック" charset="-128"/>
        </a:defRPr>
      </a:lvl8pPr>
      <a:lvl9pPr marL="3886001" indent="-2285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2400" b="1">
          <a:solidFill>
            <a:srgbClr val="00FF00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d3.jpg" descr="qcd3.jp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-948593" y="-2353014"/>
            <a:ext cx="11025062" cy="11564028"/>
          </a:xfrm>
          <a:prstGeom prst="rect">
            <a:avLst/>
          </a:prstGeom>
          <a:ln w="12700"/>
        </p:spPr>
      </p:pic>
      <p:sp>
        <p:nvSpPr>
          <p:cNvPr id="3" name="Text"/>
          <p:cNvSpPr txBox="1"/>
          <p:nvPr/>
        </p:nvSpPr>
        <p:spPr>
          <a:xfrm>
            <a:off x="8358302" y="1"/>
            <a:ext cx="785698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8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 marL="40639" marR="40639" eaLnBrk="1" fontAlgn="auto">
              <a:spcAft>
                <a:spcPts val="0"/>
              </a:spcAft>
              <a:buClrTx/>
              <a:buSzTx/>
              <a:buFontTx/>
              <a:buNone/>
            </a:pPr>
            <a:r>
              <a:rPr b="0" ker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4" name="Bernd Surrow"/>
          <p:cNvSpPr txBox="1"/>
          <p:nvPr/>
        </p:nvSpPr>
        <p:spPr>
          <a:xfrm>
            <a:off x="8157813" y="6436360"/>
            <a:ext cx="973328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40639" marR="40639" eaLnBrk="1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="0" kern="0"/>
              <a:t>Bernd Surrow</a:t>
            </a:r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1092794" y="69850"/>
            <a:ext cx="6942288" cy="546100"/>
          </a:xfrm>
          <a:prstGeom prst="rect">
            <a:avLst/>
          </a:prstGeom>
          <a:gradFill>
            <a:gsLst>
              <a:gs pos="0">
                <a:srgbClr val="FFE3A5"/>
              </a:gs>
              <a:gs pos="100000">
                <a:srgbClr val="F1F4F3"/>
              </a:gs>
            </a:gsLst>
            <a:lin ang="10800000"/>
          </a:gradFill>
          <a:ln w="38100">
            <a:solidFill>
              <a:srgbClr val="E6E6E6"/>
            </a:solidFill>
            <a:miter lim="400000"/>
          </a:ln>
          <a:effectLst>
            <a:outerShdw blurRad="63500" dist="101600" dir="2700000" rotWithShape="0">
              <a:srgbClr val="60606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r>
              <a:t>Title Text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13864" y="0"/>
            <a:ext cx="252122" cy="25648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marL="0" marR="0" algn="ctr" defTabSz="457200">
              <a:defRPr sz="1000">
                <a:solidFill>
                  <a:srgbClr val="000000"/>
                </a:solidFill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86CB4B4D-7CA3-9044-876B-883B54F8677D}" type="slidenum">
              <a:rPr b="0" kern="0">
                <a:uFill>
                  <a:solidFill>
                    <a:srgbClr val="D5F0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pPr eaLnBrk="1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b="0" kern="0">
              <a:uFill>
                <a:solidFill>
                  <a:srgbClr val="D5F0FF"/>
                </a:solidFill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Electrons for the LHC - LHeC / FCCeh and Perle Workshop…"/>
          <p:cNvSpPr txBox="1"/>
          <p:nvPr/>
        </p:nvSpPr>
        <p:spPr>
          <a:xfrm>
            <a:off x="-5402" y="6433185"/>
            <a:ext cx="4610633" cy="414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eaLnBrk="1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00" b="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Electrons for the LHC - LHeC / FCCeh and Perle Workshop </a:t>
            </a:r>
          </a:p>
          <a:p>
            <a:pPr marL="40639" marR="40639" eaLnBrk="1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00" b="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LAL-Orsay, France, June 27-29, 2018</a:t>
            </a:r>
          </a:p>
        </p:txBody>
      </p:sp>
      <p:pic>
        <p:nvPicPr>
          <p:cNvPr id="8" name="temple_201_4c.tiff" descr="temple_201_4c.tiff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229" y="44757"/>
            <a:ext cx="336415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55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9" name="Body Level One…"/>
          <p:cNvSpPr txBox="1">
            <a:spLocks noGrp="1"/>
          </p:cNvSpPr>
          <p:nvPr>
            <p:ph type="body" idx="1"/>
          </p:nvPr>
        </p:nvSpPr>
        <p:spPr>
          <a:xfrm>
            <a:off x="668430" y="1039813"/>
            <a:ext cx="6954013" cy="459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buBlip>
                <a:blip r:embed="rId17"/>
              </a:buBlip>
            </a:lvl1pPr>
            <a:lvl2pPr marL="854665" indent="-360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Wingdings"/>
              <a:buBlip>
                <a:blip r:embed="rId18"/>
              </a:buBlip>
              <a:defRPr sz="1600">
                <a:solidFill>
                  <a:srgbClr val="011279"/>
                </a:solidFill>
                <a:uFill>
                  <a:solidFill>
                    <a:srgbClr val="011279"/>
                  </a:solidFill>
                </a:uFill>
              </a:defRPr>
            </a:lvl2pPr>
            <a:lvl3pPr marL="1259477" indent="-360000">
              <a:lnSpc>
                <a:spcPct val="100000"/>
              </a:lnSpc>
              <a:spcBef>
                <a:spcPts val="400"/>
              </a:spcBef>
              <a:buClr>
                <a:srgbClr val="FF2600"/>
              </a:buClr>
              <a:buFont typeface="Times Roman"/>
              <a:buBlip>
                <a:blip r:embed="rId19"/>
              </a:buBlip>
              <a:defRPr sz="1400">
                <a:solidFill>
                  <a:srgbClr val="011279"/>
                </a:solidFill>
                <a:uFill>
                  <a:solidFill>
                    <a:srgbClr val="011279"/>
                  </a:solidFill>
                </a:uFill>
              </a:defRPr>
            </a:lvl3pPr>
            <a:lvl4pPr marL="1529714" indent="-293687">
              <a:lnSpc>
                <a:spcPct val="100000"/>
              </a:lnSpc>
              <a:spcBef>
                <a:spcPts val="800"/>
              </a:spcBef>
              <a:buClr>
                <a:srgbClr val="004100"/>
              </a:buClr>
              <a:buChar char=""/>
              <a:defRPr sz="1200">
                <a:solidFill>
                  <a:srgbClr val="011279"/>
                </a:solidFill>
                <a:uFill>
                  <a:solidFill>
                    <a:srgbClr val="011279"/>
                  </a:solidFill>
                </a:uFill>
              </a:defRPr>
            </a:lvl4pPr>
            <a:lvl5pPr marL="1980564" indent="-336550">
              <a:lnSpc>
                <a:spcPct val="100000"/>
              </a:lnSpc>
              <a:spcBef>
                <a:spcPts val="200"/>
              </a:spcBef>
              <a:buClr>
                <a:srgbClr val="004100"/>
              </a:buClr>
              <a:buChar char=""/>
              <a:defRPr sz="1000">
                <a:solidFill>
                  <a:srgbClr val="011279"/>
                </a:solidFill>
                <a:uFill>
                  <a:solidFill>
                    <a:srgbClr val="011279"/>
                  </a:solidFill>
                </a:u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 xmlns:p14="http://schemas.microsoft.com/office/powerpoint/2010/main" spd="med"/>
  <p:txStyles>
    <p:titleStyle>
      <a:lvl1pPr marL="40639" marR="40639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1pPr>
      <a:lvl2pPr marL="40639" marR="40639" indent="228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2pPr>
      <a:lvl3pPr marL="40639" marR="40639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3pPr>
      <a:lvl4pPr marL="40639" marR="40639" indent="685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4pPr>
      <a:lvl5pPr marL="40639" marR="40639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5pPr>
      <a:lvl6pPr marL="40639" marR="40639" indent="1143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6pPr>
      <a:lvl7pPr marL="40639" marR="40639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7pPr>
      <a:lvl8pPr marL="40639" marR="40639" indent="1600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8pPr>
      <a:lvl9pPr marL="40639" marR="40639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9pPr>
    </p:titleStyle>
    <p:bodyStyle>
      <a:lvl1pPr marL="400640" marR="40639" indent="-360000" algn="l" defTabSz="914400" rtl="0" latinLnBrk="0">
        <a:lnSpc>
          <a:spcPct val="75000"/>
        </a:lnSpc>
        <a:spcBef>
          <a:spcPts val="600"/>
        </a:spcBef>
        <a:spcAft>
          <a:spcPts val="0"/>
        </a:spcAft>
        <a:buClr>
          <a:srgbClr val="4353FF"/>
        </a:buClr>
        <a:buSzPct val="50000"/>
        <a:buFont typeface="Monotype Sorts"/>
        <a:buBlip>
          <a:blip r:embed="rId17"/>
        </a:buBlip>
        <a:tabLst/>
        <a:defRPr sz="1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1pPr>
      <a:lvl2pPr marL="899665" marR="40639" indent="-405000" algn="l" defTabSz="914400" rtl="0" latinLnBrk="0">
        <a:lnSpc>
          <a:spcPct val="75000"/>
        </a:lnSpc>
        <a:spcBef>
          <a:spcPts val="600"/>
        </a:spcBef>
        <a:spcAft>
          <a:spcPts val="0"/>
        </a:spcAft>
        <a:buClr>
          <a:srgbClr val="4353FF"/>
        </a:buClr>
        <a:buSzPct val="50000"/>
        <a:buFont typeface="Monotype Sorts"/>
        <a:buBlip>
          <a:blip r:embed="rId17"/>
        </a:buBlip>
        <a:tabLst/>
        <a:defRPr sz="1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2pPr>
      <a:lvl3pPr marL="1362334" marR="40639" indent="-462857" algn="l" defTabSz="914400" rtl="0" latinLnBrk="0">
        <a:lnSpc>
          <a:spcPct val="75000"/>
        </a:lnSpc>
        <a:spcBef>
          <a:spcPts val="600"/>
        </a:spcBef>
        <a:spcAft>
          <a:spcPts val="0"/>
        </a:spcAft>
        <a:buClr>
          <a:srgbClr val="4353FF"/>
        </a:buClr>
        <a:buSzPct val="50000"/>
        <a:buFont typeface="Monotype Sorts"/>
        <a:buBlip>
          <a:blip r:embed="rId17"/>
        </a:buBlip>
        <a:tabLst/>
        <a:defRPr sz="1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3pPr>
      <a:lvl4pPr marL="1676558" marR="40639" indent="-440531" algn="l" defTabSz="914400" rtl="0" latinLnBrk="0">
        <a:lnSpc>
          <a:spcPct val="75000"/>
        </a:lnSpc>
        <a:spcBef>
          <a:spcPts val="600"/>
        </a:spcBef>
        <a:spcAft>
          <a:spcPts val="0"/>
        </a:spcAft>
        <a:buClr>
          <a:srgbClr val="4353FF"/>
        </a:buClr>
        <a:buSzPct val="150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4pPr>
      <a:lvl5pPr marL="2249804" marR="40639" indent="-605789" algn="l" defTabSz="914400" rtl="0" latinLnBrk="0">
        <a:lnSpc>
          <a:spcPct val="75000"/>
        </a:lnSpc>
        <a:spcBef>
          <a:spcPts val="600"/>
        </a:spcBef>
        <a:spcAft>
          <a:spcPts val="0"/>
        </a:spcAft>
        <a:buClr>
          <a:srgbClr val="4353FF"/>
        </a:buClr>
        <a:buSzPct val="150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5pPr>
      <a:lvl6pPr marL="2786328" marR="40639" indent="-792428" algn="l" defTabSz="914400" rtl="0" latinLnBrk="0">
        <a:lnSpc>
          <a:spcPct val="75000"/>
        </a:lnSpc>
        <a:spcBef>
          <a:spcPts val="600"/>
        </a:spcBef>
        <a:spcAft>
          <a:spcPts val="0"/>
        </a:spcAft>
        <a:buClr>
          <a:srgbClr val="4353FF"/>
        </a:buClr>
        <a:buSzPct val="171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6pPr>
      <a:lvl7pPr marL="3141928" marR="40639" indent="-792428" algn="l" defTabSz="914400" rtl="0" latinLnBrk="0">
        <a:lnSpc>
          <a:spcPct val="75000"/>
        </a:lnSpc>
        <a:spcBef>
          <a:spcPts val="600"/>
        </a:spcBef>
        <a:spcAft>
          <a:spcPts val="0"/>
        </a:spcAft>
        <a:buClr>
          <a:srgbClr val="4353FF"/>
        </a:buClr>
        <a:buSzPct val="171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7pPr>
      <a:lvl8pPr marL="3497528" marR="40639" indent="-792428" algn="l" defTabSz="914400" rtl="0" latinLnBrk="0">
        <a:lnSpc>
          <a:spcPct val="75000"/>
        </a:lnSpc>
        <a:spcBef>
          <a:spcPts val="600"/>
        </a:spcBef>
        <a:spcAft>
          <a:spcPts val="0"/>
        </a:spcAft>
        <a:buClr>
          <a:srgbClr val="4353FF"/>
        </a:buClr>
        <a:buSzPct val="171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8pPr>
      <a:lvl9pPr marL="3853128" marR="40639" indent="-792428" algn="l" defTabSz="914400" rtl="0" latinLnBrk="0">
        <a:lnSpc>
          <a:spcPct val="75000"/>
        </a:lnSpc>
        <a:spcBef>
          <a:spcPts val="600"/>
        </a:spcBef>
        <a:spcAft>
          <a:spcPts val="0"/>
        </a:spcAft>
        <a:buClr>
          <a:srgbClr val="4353FF"/>
        </a:buClr>
        <a:buSzPct val="171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omic Sans MS"/>
        </a:defRPr>
      </a:lvl9pPr>
    </p:bodyStyle>
    <p:otherStyle>
      <a:lvl1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>
            <a:solidFill>
              <a:srgbClr val="D5F0FF"/>
            </a:solidFill>
          </a:uFill>
          <a:latin typeface="+mn-lt"/>
          <a:ea typeface="+mn-ea"/>
          <a:cs typeface="+mn-cs"/>
          <a:sym typeface="Times New Roman"/>
        </a:defRPr>
      </a:lvl1pPr>
      <a:lvl2pPr marL="0" marR="0" indent="228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>
            <a:solidFill>
              <a:srgbClr val="D5F0FF"/>
            </a:solidFill>
          </a:uFill>
          <a:latin typeface="+mn-lt"/>
          <a:ea typeface="+mn-ea"/>
          <a:cs typeface="+mn-cs"/>
          <a:sym typeface="Times New Roman"/>
        </a:defRPr>
      </a:lvl2pPr>
      <a:lvl3pPr marL="0" marR="0" indent="457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>
            <a:solidFill>
              <a:srgbClr val="D5F0FF"/>
            </a:solidFill>
          </a:uFill>
          <a:latin typeface="+mn-lt"/>
          <a:ea typeface="+mn-ea"/>
          <a:cs typeface="+mn-cs"/>
          <a:sym typeface="Times New Roman"/>
        </a:defRPr>
      </a:lvl3pPr>
      <a:lvl4pPr marL="0" marR="0" indent="685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>
            <a:solidFill>
              <a:srgbClr val="D5F0FF"/>
            </a:solidFill>
          </a:uFill>
          <a:latin typeface="+mn-lt"/>
          <a:ea typeface="+mn-ea"/>
          <a:cs typeface="+mn-cs"/>
          <a:sym typeface="Times New Roman"/>
        </a:defRPr>
      </a:lvl4pPr>
      <a:lvl5pPr marL="0" marR="0" indent="9144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>
            <a:solidFill>
              <a:srgbClr val="D5F0FF"/>
            </a:solidFill>
          </a:uFill>
          <a:latin typeface="+mn-lt"/>
          <a:ea typeface="+mn-ea"/>
          <a:cs typeface="+mn-cs"/>
          <a:sym typeface="Times New Roman"/>
        </a:defRPr>
      </a:lvl5pPr>
      <a:lvl6pPr marL="0" marR="0" indent="11430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>
            <a:solidFill>
              <a:srgbClr val="D5F0FF"/>
            </a:solidFill>
          </a:uFill>
          <a:latin typeface="+mn-lt"/>
          <a:ea typeface="+mn-ea"/>
          <a:cs typeface="+mn-cs"/>
          <a:sym typeface="Times New Roman"/>
        </a:defRPr>
      </a:lvl6pPr>
      <a:lvl7pPr marL="0" marR="0" indent="1371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>
            <a:solidFill>
              <a:srgbClr val="D5F0FF"/>
            </a:solidFill>
          </a:uFill>
          <a:latin typeface="+mn-lt"/>
          <a:ea typeface="+mn-ea"/>
          <a:cs typeface="+mn-cs"/>
          <a:sym typeface="Times New Roman"/>
        </a:defRPr>
      </a:lvl7pPr>
      <a:lvl8pPr marL="0" marR="0" indent="1600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>
            <a:solidFill>
              <a:srgbClr val="D5F0FF"/>
            </a:solidFill>
          </a:uFill>
          <a:latin typeface="+mn-lt"/>
          <a:ea typeface="+mn-ea"/>
          <a:cs typeface="+mn-cs"/>
          <a:sym typeface="Times New Roman"/>
        </a:defRPr>
      </a:lvl8pPr>
      <a:lvl9pPr marL="0" marR="0" indent="1828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>
            <a:solidFill>
              <a:srgbClr val="D5F0FF"/>
            </a:solidFill>
          </a:uFill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47.png"/><Relationship Id="rId5" Type="http://schemas.openxmlformats.org/officeDocument/2006/relationships/oleObject" Target="../embeddings/Microsoft_Equation1.bin"/><Relationship Id="rId6" Type="http://schemas.openxmlformats.org/officeDocument/2006/relationships/image" Target="../media/image4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Relationship Id="rId3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4" Type="http://schemas.openxmlformats.org/officeDocument/2006/relationships/image" Target="../media/image69.jpeg"/><Relationship Id="rId5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4.t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hyperlink" Target="http://arxiv.org/abs/1207.1303" TargetMode="External"/><Relationship Id="rId7" Type="http://schemas.openxmlformats.org/officeDocument/2006/relationships/image" Target="../media/image80.png"/><Relationship Id="rId8" Type="http://schemas.openxmlformats.org/officeDocument/2006/relationships/image" Target="../media/image81.png"/><Relationship Id="rId9" Type="http://schemas.openxmlformats.org/officeDocument/2006/relationships/image" Target="../media/image82.png"/><Relationship Id="rId10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Relationship Id="rId3" Type="http://schemas.openxmlformats.org/officeDocument/2006/relationships/image" Target="../media/image8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89.png"/><Relationship Id="rId5" Type="http://schemas.openxmlformats.org/officeDocument/2006/relationships/hyperlink" Target="https://arxiv.org/abs/1212.1701" TargetMode="External"/><Relationship Id="rId6" Type="http://schemas.openxmlformats.org/officeDocument/2006/relationships/image" Target="../media/image90.png"/><Relationship Id="rId7" Type="http://schemas.openxmlformats.org/officeDocument/2006/relationships/image" Target="../media/image91.png"/><Relationship Id="rId8" Type="http://schemas.openxmlformats.org/officeDocument/2006/relationships/image" Target="../media/image92.png"/><Relationship Id="rId9" Type="http://schemas.openxmlformats.org/officeDocument/2006/relationships/image" Target="../media/image93.png"/><Relationship Id="rId10" Type="http://schemas.openxmlformats.org/officeDocument/2006/relationships/image" Target="../media/image830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t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ng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4.png"/><Relationship Id="rId12" Type="http://schemas.openxmlformats.org/officeDocument/2006/relationships/image" Target="../media/image105.png"/><Relationship Id="rId13" Type="http://schemas.openxmlformats.org/officeDocument/2006/relationships/image" Target="../media/image4.t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png"/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5" Type="http://schemas.openxmlformats.org/officeDocument/2006/relationships/image" Target="../media/image98.png"/><Relationship Id="rId6" Type="http://schemas.openxmlformats.org/officeDocument/2006/relationships/image" Target="../media/image99.png"/><Relationship Id="rId7" Type="http://schemas.openxmlformats.org/officeDocument/2006/relationships/image" Target="../media/image100.png"/><Relationship Id="rId8" Type="http://schemas.openxmlformats.org/officeDocument/2006/relationships/image" Target="../media/image101.png"/><Relationship Id="rId9" Type="http://schemas.openxmlformats.org/officeDocument/2006/relationships/image" Target="../media/image102.png"/><Relationship Id="rId10" Type="http://schemas.openxmlformats.org/officeDocument/2006/relationships/image" Target="../media/image10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5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93801" y="392206"/>
            <a:ext cx="6210300" cy="762000"/>
          </a:xfrm>
        </p:spPr>
        <p:txBody>
          <a:bodyPr/>
          <a:lstStyle/>
          <a:p>
            <a:r>
              <a:rPr lang="en-US" sz="3200" dirty="0" smtClean="0"/>
              <a:t>Jets and small-x physics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831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8031" y="4879189"/>
            <a:ext cx="8505920" cy="1348057"/>
          </a:xfrm>
        </p:spPr>
        <p:txBody>
          <a:bodyPr/>
          <a:lstStyle/>
          <a:p>
            <a:pPr>
              <a:buNone/>
            </a:pPr>
            <a:r>
              <a:rPr lang="en-US" sz="2400" b="1" i="1" dirty="0" smtClean="0"/>
              <a:t>	 	 Barbara Jacak </a:t>
            </a:r>
          </a:p>
          <a:p>
            <a:pPr>
              <a:buFont typeface="Monotype Sorts" charset="2"/>
              <a:buNone/>
            </a:pPr>
            <a:r>
              <a:rPr lang="en-US" sz="2400" b="1" i="1" dirty="0" smtClean="0"/>
              <a:t>		UC Berkeley &amp; LBNL</a:t>
            </a:r>
            <a:r>
              <a:rPr lang="en-US" sz="2400" b="1" i="1" dirty="0"/>
              <a:t>	</a:t>
            </a:r>
            <a:r>
              <a:rPr lang="en-US" sz="2400" dirty="0"/>
              <a:t>            </a:t>
            </a:r>
            <a:endParaRPr lang="en-US" sz="2400" dirty="0" smtClean="0"/>
          </a:p>
          <a:p>
            <a:pPr>
              <a:buFont typeface="Monotype Sorts" charset="2"/>
              <a:buNone/>
            </a:pPr>
            <a:r>
              <a:rPr lang="en-US" sz="2400" dirty="0" smtClean="0"/>
              <a:t>  		</a:t>
            </a:r>
            <a:r>
              <a:rPr lang="en-US" sz="2400" b="1" i="1" dirty="0" smtClean="0"/>
              <a:t>Sept. 27, </a:t>
            </a:r>
            <a:r>
              <a:rPr lang="en-US" sz="2400" b="1" i="1" dirty="0" smtClean="0"/>
              <a:t>2021</a:t>
            </a:r>
            <a:endParaRPr lang="en-US" sz="2400" b="1" i="1" dirty="0"/>
          </a:p>
        </p:txBody>
      </p:sp>
      <p:pic>
        <p:nvPicPr>
          <p:cNvPr id="6" name="Picture 5" descr="lbnl_atnight.jpg"/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4900" y="5196688"/>
            <a:ext cx="2953454" cy="1661317"/>
          </a:xfrm>
          <a:prstGeom prst="rect">
            <a:avLst/>
          </a:prstGeom>
        </p:spPr>
      </p:pic>
      <p:pic>
        <p:nvPicPr>
          <p:cNvPr id="2" name="Picture 1" descr="UC_Berkeley_Seal_80px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321300"/>
            <a:ext cx="1536700" cy="1536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2031" y="1772845"/>
            <a:ext cx="3111500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i="1" dirty="0" smtClean="0">
                <a:solidFill>
                  <a:srgbClr val="000090"/>
                </a:solidFill>
                <a:latin typeface="+mn-lt"/>
              </a:rPr>
              <a:t>focus on </a:t>
            </a:r>
          </a:p>
          <a:p>
            <a:pPr>
              <a:buNone/>
            </a:pPr>
            <a:r>
              <a:rPr lang="en-US" i="1" dirty="0" err="1" smtClean="0">
                <a:solidFill>
                  <a:srgbClr val="000090"/>
                </a:solidFill>
                <a:latin typeface="+mn-lt"/>
              </a:rPr>
              <a:t>e</a:t>
            </a:r>
            <a:r>
              <a:rPr lang="en-US" i="1" dirty="0" err="1">
                <a:solidFill>
                  <a:srgbClr val="000090"/>
                </a:solidFill>
                <a:latin typeface="+mn-lt"/>
              </a:rPr>
              <a:t>+A</a:t>
            </a:r>
            <a:r>
              <a:rPr lang="en-US" i="1" dirty="0">
                <a:solidFill>
                  <a:srgbClr val="000090"/>
                </a:solidFill>
                <a:latin typeface="+mn-lt"/>
              </a:rPr>
              <a:t> </a:t>
            </a:r>
            <a:r>
              <a:rPr lang="en-US" i="1" dirty="0" smtClean="0">
                <a:solidFill>
                  <a:srgbClr val="000090"/>
                </a:solidFill>
                <a:latin typeface="+mn-lt"/>
              </a:rPr>
              <a:t>collisions </a:t>
            </a:r>
          </a:p>
          <a:p>
            <a:pPr>
              <a:buNone/>
            </a:pPr>
            <a:r>
              <a:rPr lang="en-US" i="1" dirty="0" smtClean="0">
                <a:solidFill>
                  <a:srgbClr val="000090"/>
                </a:solidFill>
                <a:latin typeface="+mn-lt"/>
              </a:rPr>
              <a:t>at the EIC</a:t>
            </a:r>
            <a:endParaRPr lang="en-US" i="1" dirty="0">
              <a:solidFill>
                <a:srgbClr val="000090"/>
              </a:solidFill>
              <a:latin typeface="+mn-lt"/>
            </a:endParaRPr>
          </a:p>
        </p:txBody>
      </p:sp>
      <p:pic>
        <p:nvPicPr>
          <p:cNvPr id="40" name="Picture 7" descr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4331" y="840891"/>
            <a:ext cx="4669367" cy="42192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7976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Parton shower evolution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5EB2B-E4F9-C54F-B7D3-99D73223EB6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88" y="814916"/>
            <a:ext cx="7362561" cy="56409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3271" y="6044684"/>
            <a:ext cx="191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1" dirty="0" smtClean="0">
                <a:solidFill>
                  <a:srgbClr val="000000"/>
                </a:solidFill>
                <a:latin typeface="+mn-lt"/>
              </a:rPr>
              <a:t>Rey Cruz Torres</a:t>
            </a:r>
            <a:endParaRPr lang="en-US" sz="1800" b="0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5004" y="5509168"/>
            <a:ext cx="203550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i="1" dirty="0" smtClean="0">
                <a:solidFill>
                  <a:srgbClr val="000000"/>
                </a:solidFill>
                <a:latin typeface="+mn-lt"/>
              </a:rPr>
              <a:t>Calculable in </a:t>
            </a:r>
            <a:r>
              <a:rPr lang="en-US" sz="1600" b="0" i="1" dirty="0" err="1" smtClean="0">
                <a:solidFill>
                  <a:srgbClr val="000000"/>
                </a:solidFill>
                <a:latin typeface="+mn-lt"/>
              </a:rPr>
              <a:t>pQCD</a:t>
            </a:r>
            <a:endParaRPr lang="en-US" sz="1600" b="0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3945" y="5513457"/>
            <a:ext cx="2366225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i="1" dirty="0" smtClean="0">
                <a:solidFill>
                  <a:srgbClr val="FF0000"/>
                </a:solidFill>
                <a:latin typeface="+mn-lt"/>
              </a:rPr>
              <a:t>Not calculable in </a:t>
            </a:r>
            <a:r>
              <a:rPr lang="en-US" sz="1600" b="0" i="1" dirty="0" err="1" smtClean="0">
                <a:solidFill>
                  <a:srgbClr val="FF0000"/>
                </a:solidFill>
                <a:latin typeface="+mn-lt"/>
              </a:rPr>
              <a:t>pQCD</a:t>
            </a:r>
            <a:endParaRPr lang="en-US" sz="1600" b="0" i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034438" y="814916"/>
            <a:ext cx="3048356" cy="3580596"/>
            <a:chOff x="6034438" y="814916"/>
            <a:chExt cx="3048356" cy="3580596"/>
          </a:xfrm>
        </p:grpSpPr>
        <p:grpSp>
          <p:nvGrpSpPr>
            <p:cNvPr id="11" name="Group 10"/>
            <p:cNvGrpSpPr/>
            <p:nvPr/>
          </p:nvGrpSpPr>
          <p:grpSpPr>
            <a:xfrm>
              <a:off x="6034438" y="814916"/>
              <a:ext cx="3048355" cy="1957917"/>
              <a:chOff x="4518728" y="3622073"/>
              <a:chExt cx="3964872" cy="2607277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8291"/>
              <a:stretch/>
            </p:blipFill>
            <p:spPr>
              <a:xfrm>
                <a:off x="4518729" y="3622073"/>
                <a:ext cx="3964871" cy="2607277"/>
              </a:xfrm>
              <a:prstGeom prst="rect">
                <a:avLst/>
              </a:prstGeom>
            </p:spPr>
          </p:pic>
          <p:sp>
            <p:nvSpPr>
              <p:cNvPr id="13" name="Oval 12"/>
              <p:cNvSpPr/>
              <p:nvPr/>
            </p:nvSpPr>
            <p:spPr bwMode="auto">
              <a:xfrm flipH="1">
                <a:off x="4518728" y="3622073"/>
                <a:ext cx="2428171" cy="812800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marR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Monotype Sorts" charset="2"/>
                  <a:buChar char="l"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hlink"/>
                  </a:solidFill>
                  <a:effectLst/>
                  <a:latin typeface="Times New Roman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514168" y="2776607"/>
              <a:ext cx="1568626" cy="161890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Modified by medium interactions in AA, </a:t>
              </a:r>
              <a:r>
                <a:rPr lang="en-US" sz="1600" dirty="0" err="1" smtClean="0">
                  <a:solidFill>
                    <a:schemeClr val="tx1"/>
                  </a:solidFill>
                  <a:latin typeface="+mn-lt"/>
                </a:rPr>
                <a:t>pA</a:t>
              </a: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, </a:t>
              </a:r>
              <a:r>
                <a:rPr lang="en-US" sz="1600" dirty="0" err="1">
                  <a:solidFill>
                    <a:schemeClr val="tx1"/>
                  </a:solidFill>
                  <a:latin typeface="+mn-lt"/>
                </a:rPr>
                <a:t>e+</a:t>
              </a:r>
              <a:r>
                <a:rPr lang="en-US" sz="1600" dirty="0" err="1" smtClean="0">
                  <a:solidFill>
                    <a:schemeClr val="tx1"/>
                  </a:solidFill>
                  <a:latin typeface="+mn-lt"/>
                </a:rPr>
                <a:t>A</a:t>
              </a:r>
              <a:endParaRPr lang="en-US" sz="1600" dirty="0" smtClean="0">
                <a:solidFill>
                  <a:schemeClr val="tx1"/>
                </a:solidFill>
                <a:latin typeface="+mn-lt"/>
              </a:endParaRPr>
            </a:p>
            <a:p>
              <a:pPr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(some parts calculable)</a:t>
              </a:r>
              <a:endParaRPr lang="en-US" sz="1600" dirty="0">
                <a:solidFill>
                  <a:schemeClr val="tx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3875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observables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0400" y="821266"/>
            <a:ext cx="7772400" cy="5632307"/>
          </a:xfrm>
        </p:spPr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ragmentation function</a:t>
            </a:r>
          </a:p>
          <a:p>
            <a:pPr marL="0" indent="0">
              <a:buNone/>
            </a:pPr>
            <a:r>
              <a:rPr lang="en-US" dirty="0" smtClean="0"/>
              <a:t>      z =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T,hadron</a:t>
            </a:r>
            <a:r>
              <a:rPr lang="en-US" dirty="0" smtClean="0"/>
              <a:t>/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T,jet</a:t>
            </a:r>
            <a:endParaRPr lang="en-US" baseline="-25000" dirty="0" smtClean="0"/>
          </a:p>
          <a:p>
            <a:pPr marL="0" indent="0">
              <a:buNone/>
            </a:pPr>
            <a:r>
              <a:rPr lang="en-US" baseline="-25000" dirty="0"/>
              <a:t> </a:t>
            </a:r>
            <a:r>
              <a:rPr lang="en-US" baseline="-25000" dirty="0" smtClean="0"/>
              <a:t>   </a:t>
            </a:r>
            <a:r>
              <a:rPr lang="en-US" dirty="0" smtClean="0"/>
              <a:t>     or </a:t>
            </a:r>
            <a:r>
              <a:rPr lang="en-US" dirty="0" err="1" smtClean="0"/>
              <a:t>p</a:t>
            </a:r>
            <a:r>
              <a:rPr lang="en-US" baseline="-25000" dirty="0" err="1">
                <a:latin typeface="Symbol" charset="2"/>
                <a:cs typeface="Symbol" charset="2"/>
              </a:rPr>
              <a:t>g</a:t>
            </a:r>
            <a:r>
              <a:rPr lang="en-US" dirty="0" smtClean="0"/>
              <a:t>/</a:t>
            </a:r>
            <a:r>
              <a:rPr lang="en-US" dirty="0" err="1"/>
              <a:t>p</a:t>
            </a:r>
            <a:r>
              <a:rPr lang="en-US" baseline="-25000" dirty="0" err="1"/>
              <a:t>T,</a:t>
            </a:r>
            <a:r>
              <a:rPr lang="en-US" baseline="-25000" dirty="0" err="1" smtClean="0"/>
              <a:t>jet</a:t>
            </a:r>
            <a:r>
              <a:rPr lang="en-US" baseline="-25000" dirty="0" smtClean="0"/>
              <a:t> </a:t>
            </a:r>
            <a:r>
              <a:rPr lang="en-US" dirty="0" smtClean="0"/>
              <a:t>in </a:t>
            </a:r>
            <a:r>
              <a:rPr lang="en-US" dirty="0" err="1" smtClean="0"/>
              <a:t>pp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-hadron</a:t>
            </a:r>
          </a:p>
          <a:p>
            <a:pPr marL="0" indent="0">
              <a:buNone/>
            </a:pPr>
            <a:endParaRPr lang="en-US" baseline="-25000" dirty="0"/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</a:rPr>
              <a:t>Needs better precision!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</a:rPr>
              <a:t>Do via hadron-in-jet at EIC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</a:rPr>
              <a:t>-&gt; </a:t>
            </a:r>
            <a:r>
              <a:rPr lang="en-US" i="1" dirty="0" err="1" smtClean="0">
                <a:solidFill>
                  <a:srgbClr val="000000"/>
                </a:solidFill>
              </a:rPr>
              <a:t>hadronization</a:t>
            </a:r>
            <a:r>
              <a:rPr lang="en-US" i="1" dirty="0" smtClean="0">
                <a:solidFill>
                  <a:srgbClr val="000000"/>
                </a:solidFill>
              </a:rPr>
              <a:t> corrections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other jet evolution observables: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i="1" dirty="0" smtClean="0">
                <a:solidFill>
                  <a:srgbClr val="A300A0"/>
                </a:solidFill>
              </a:rPr>
              <a:t>(see talk by Rey Cruz Torres)</a:t>
            </a:r>
            <a:endParaRPr lang="en-US" i="1" dirty="0">
              <a:solidFill>
                <a:srgbClr val="A300A0"/>
              </a:solidFill>
            </a:endParaRPr>
          </a:p>
          <a:p>
            <a:r>
              <a:rPr lang="en-US" dirty="0" smtClean="0"/>
              <a:t>Angularity</a:t>
            </a:r>
          </a:p>
          <a:p>
            <a:r>
              <a:rPr lang="en-US" dirty="0" smtClean="0"/>
              <a:t>(groomed) </a:t>
            </a:r>
            <a:r>
              <a:rPr lang="en-US" dirty="0"/>
              <a:t>J</a:t>
            </a:r>
            <a:r>
              <a:rPr lang="en-US" dirty="0" smtClean="0"/>
              <a:t>et substructure e.g. jet mass,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g</a:t>
            </a:r>
            <a:endParaRPr lang="en-US" baseline="-25000" dirty="0" smtClean="0"/>
          </a:p>
          <a:p>
            <a:r>
              <a:rPr lang="en-US" dirty="0" smtClean="0"/>
              <a:t>Jet axis differences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CBFB9-AA81-2041-82F0-E35C8C4E386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050" y="990600"/>
            <a:ext cx="3759200" cy="26721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934" y="2378806"/>
            <a:ext cx="681567" cy="85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64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100" y="203200"/>
            <a:ext cx="6235700" cy="457200"/>
          </a:xfrm>
        </p:spPr>
        <p:txBody>
          <a:bodyPr/>
          <a:lstStyle/>
          <a:p>
            <a:r>
              <a:rPr lang="en-US" dirty="0" smtClean="0"/>
              <a:t>Parton energy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012" y="813124"/>
            <a:ext cx="7772400" cy="5473802"/>
          </a:xfrm>
        </p:spPr>
        <p:txBody>
          <a:bodyPr/>
          <a:lstStyle/>
          <a:p>
            <a:r>
              <a:rPr lang="en-US" dirty="0" smtClean="0"/>
              <a:t>Quantify using q-hat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For a 10 </a:t>
            </a:r>
            <a:r>
              <a:rPr lang="en-US" dirty="0" err="1"/>
              <a:t>GeV</a:t>
            </a:r>
            <a:r>
              <a:rPr lang="en-US" dirty="0"/>
              <a:t> </a:t>
            </a:r>
            <a:r>
              <a:rPr lang="en-US" dirty="0" err="1" smtClean="0"/>
              <a:t>parton</a:t>
            </a:r>
            <a:endParaRPr lang="en-US" dirty="0" smtClean="0"/>
          </a:p>
          <a:p>
            <a:pPr lvl="1"/>
            <a:r>
              <a:rPr lang="en-US" dirty="0" smtClean="0"/>
              <a:t>q = </a:t>
            </a:r>
            <a:r>
              <a:rPr lang="en-US" dirty="0"/>
              <a:t>1.9 +/- 0.7 GeV</a:t>
            </a:r>
            <a:r>
              <a:rPr lang="en-US" baseline="30000" dirty="0"/>
              <a:t>2</a:t>
            </a:r>
            <a:r>
              <a:rPr lang="en-US" dirty="0"/>
              <a:t>/</a:t>
            </a:r>
            <a:r>
              <a:rPr lang="en-US" dirty="0" err="1" smtClean="0"/>
              <a:t>fm</a:t>
            </a:r>
            <a:r>
              <a:rPr lang="en-US" dirty="0" smtClean="0"/>
              <a:t> @ T</a:t>
            </a:r>
            <a:r>
              <a:rPr lang="en-US" dirty="0"/>
              <a:t>=470 </a:t>
            </a:r>
            <a:r>
              <a:rPr lang="en-US" dirty="0" smtClean="0"/>
              <a:t>MeV</a:t>
            </a:r>
            <a:endParaRPr lang="en-US" dirty="0"/>
          </a:p>
          <a:p>
            <a:pPr lvl="1"/>
            <a:r>
              <a:rPr lang="en-US" dirty="0" smtClean="0"/>
              <a:t>       1.2 </a:t>
            </a:r>
            <a:r>
              <a:rPr lang="en-US" dirty="0"/>
              <a:t>+/-0.3 </a:t>
            </a:r>
            <a:r>
              <a:rPr lang="en-US" dirty="0" smtClean="0"/>
              <a:t> GeV</a:t>
            </a:r>
            <a:r>
              <a:rPr lang="en-US" baseline="30000" dirty="0" smtClean="0"/>
              <a:t>2</a:t>
            </a:r>
            <a:r>
              <a:rPr lang="en-US" dirty="0"/>
              <a:t>/</a:t>
            </a:r>
            <a:r>
              <a:rPr lang="en-US" dirty="0" err="1" smtClean="0"/>
              <a:t>fm</a:t>
            </a:r>
            <a:r>
              <a:rPr lang="en-US" dirty="0" smtClean="0"/>
              <a:t> @ T</a:t>
            </a:r>
            <a:r>
              <a:rPr lang="en-US" dirty="0"/>
              <a:t>=370 MeV </a:t>
            </a:r>
            <a:endParaRPr lang="en-US" dirty="0" smtClean="0"/>
          </a:p>
          <a:p>
            <a:pPr lvl="2"/>
            <a:r>
              <a:rPr lang="en-US" sz="2000" b="0" i="1" dirty="0" smtClean="0">
                <a:solidFill>
                  <a:srgbClr val="000000"/>
                </a:solidFill>
              </a:rPr>
              <a:t>		JET </a:t>
            </a:r>
            <a:r>
              <a:rPr lang="en-US" sz="2000" b="0" i="1" dirty="0">
                <a:solidFill>
                  <a:srgbClr val="000000"/>
                </a:solidFill>
              </a:rPr>
              <a:t>Collaboration  PRC90, 014909 (2014</a:t>
            </a:r>
            <a:r>
              <a:rPr lang="en-US" sz="2000" b="0" i="1" dirty="0" smtClean="0">
                <a:solidFill>
                  <a:srgbClr val="000000"/>
                </a:solidFill>
              </a:rPr>
              <a:t>) </a:t>
            </a:r>
            <a:endParaRPr lang="en-US" sz="2000" b="0" i="1" dirty="0">
              <a:solidFill>
                <a:srgbClr val="000000"/>
              </a:solidFill>
            </a:endParaRPr>
          </a:p>
          <a:p>
            <a:pPr lvl="1"/>
            <a:r>
              <a:rPr lang="en-US" dirty="0" smtClean="0"/>
              <a:t>       0.38 </a:t>
            </a:r>
            <a:r>
              <a:rPr lang="en-US" dirty="0"/>
              <a:t>GeV</a:t>
            </a:r>
            <a:r>
              <a:rPr lang="en-US" baseline="30000" dirty="0"/>
              <a:t>2</a:t>
            </a:r>
            <a:r>
              <a:rPr lang="en-US" dirty="0"/>
              <a:t>/</a:t>
            </a:r>
            <a:r>
              <a:rPr lang="en-US" dirty="0" err="1"/>
              <a:t>fm</a:t>
            </a:r>
            <a:r>
              <a:rPr lang="en-US" dirty="0"/>
              <a:t> </a:t>
            </a:r>
            <a:r>
              <a:rPr lang="en-US" dirty="0" smtClean="0"/>
              <a:t>@ </a:t>
            </a:r>
            <a:r>
              <a:rPr lang="en-US" dirty="0"/>
              <a:t>150 </a:t>
            </a:r>
            <a:r>
              <a:rPr lang="en-US" dirty="0" smtClean="0"/>
              <a:t>MeV (</a:t>
            </a:r>
            <a:r>
              <a:rPr lang="en-US" dirty="0"/>
              <a:t>hot hadron gas</a:t>
            </a:r>
            <a:r>
              <a:rPr lang="en-US" dirty="0" smtClean="0"/>
              <a:t>)</a:t>
            </a:r>
          </a:p>
          <a:p>
            <a:pPr lvl="1"/>
            <a:r>
              <a:rPr lang="en-US" sz="2000" b="0" i="1" dirty="0" smtClean="0">
                <a:solidFill>
                  <a:srgbClr val="000000"/>
                </a:solidFill>
              </a:rPr>
              <a:t>			arXiv</a:t>
            </a:r>
            <a:r>
              <a:rPr lang="en-US" sz="2000" b="0" i="1" dirty="0">
                <a:solidFill>
                  <a:srgbClr val="000000"/>
                </a:solidFill>
              </a:rPr>
              <a:t>:</a:t>
            </a:r>
            <a:r>
              <a:rPr lang="en-US" sz="2000" b="0" i="1" dirty="0" smtClean="0">
                <a:solidFill>
                  <a:srgbClr val="000000"/>
                </a:solidFill>
              </a:rPr>
              <a:t>1910.07027:  </a:t>
            </a:r>
            <a:r>
              <a:rPr lang="en-US" sz="2000" b="0" i="1" dirty="0" err="1">
                <a:solidFill>
                  <a:srgbClr val="000000"/>
                </a:solidFill>
              </a:rPr>
              <a:t>Dorau</a:t>
            </a:r>
            <a:r>
              <a:rPr lang="en-US" sz="2000" b="0" i="1" dirty="0">
                <a:solidFill>
                  <a:srgbClr val="000000"/>
                </a:solidFill>
              </a:rPr>
              <a:t>, Rose, </a:t>
            </a:r>
            <a:r>
              <a:rPr lang="en-US" sz="2000" b="0" i="1" dirty="0" err="1">
                <a:solidFill>
                  <a:srgbClr val="000000"/>
                </a:solidFill>
              </a:rPr>
              <a:t>Pablos</a:t>
            </a:r>
            <a:r>
              <a:rPr lang="en-US" sz="2000" b="0" i="1" dirty="0">
                <a:solidFill>
                  <a:srgbClr val="000000"/>
                </a:solidFill>
              </a:rPr>
              <a:t> &amp; </a:t>
            </a:r>
            <a:r>
              <a:rPr lang="en-US" sz="2000" b="0" i="1" dirty="0" err="1" smtClean="0">
                <a:solidFill>
                  <a:srgbClr val="000000"/>
                </a:solidFill>
              </a:rPr>
              <a:t>Elfner</a:t>
            </a:r>
            <a:endParaRPr lang="en-US" sz="2000" b="0" i="1" dirty="0"/>
          </a:p>
          <a:p>
            <a:r>
              <a:rPr lang="en-US" dirty="0" smtClean="0"/>
              <a:t>In cold nuclear matter</a:t>
            </a:r>
          </a:p>
          <a:p>
            <a:pPr lvl="1"/>
            <a:r>
              <a:rPr lang="en-US" dirty="0" smtClean="0"/>
              <a:t>q ~ 0.02 </a:t>
            </a:r>
            <a:r>
              <a:rPr lang="en-US" dirty="0"/>
              <a:t>GeV</a:t>
            </a:r>
            <a:r>
              <a:rPr lang="en-US" baseline="30000" dirty="0"/>
              <a:t>2</a:t>
            </a:r>
            <a:r>
              <a:rPr lang="en-US" dirty="0"/>
              <a:t>/</a:t>
            </a:r>
            <a:r>
              <a:rPr lang="en-US" dirty="0" err="1" smtClean="0"/>
              <a:t>fm</a:t>
            </a:r>
            <a:endParaRPr lang="en-US" dirty="0" smtClean="0"/>
          </a:p>
          <a:p>
            <a:pPr lvl="1"/>
            <a:r>
              <a:rPr lang="en-US" dirty="0" smtClean="0"/>
              <a:t>		 	</a:t>
            </a:r>
            <a:r>
              <a:rPr lang="en-US" sz="2000" b="0" i="1" dirty="0" smtClean="0">
                <a:solidFill>
                  <a:srgbClr val="000000"/>
                </a:solidFill>
              </a:rPr>
              <a:t>arXiv:1907.11808: </a:t>
            </a:r>
          </a:p>
          <a:p>
            <a:pPr lvl="1"/>
            <a:r>
              <a:rPr lang="en-US" sz="2000" b="0" i="1" dirty="0">
                <a:solidFill>
                  <a:srgbClr val="000000"/>
                </a:solidFill>
              </a:rPr>
              <a:t>	</a:t>
            </a:r>
            <a:r>
              <a:rPr lang="en-US" sz="2000" b="0" i="1" dirty="0" smtClean="0">
                <a:solidFill>
                  <a:srgbClr val="000000"/>
                </a:solidFill>
              </a:rPr>
              <a:t>		 </a:t>
            </a:r>
            <a:r>
              <a:rPr lang="en-US" sz="2000" b="0" i="1" dirty="0" err="1" smtClean="0">
                <a:solidFill>
                  <a:srgbClr val="000000"/>
                </a:solidFill>
              </a:rPr>
              <a:t>Ru</a:t>
            </a:r>
            <a:r>
              <a:rPr lang="en-US" sz="2000" b="0" i="1" dirty="0" smtClean="0">
                <a:solidFill>
                  <a:srgbClr val="000000"/>
                </a:solidFill>
              </a:rPr>
              <a:t>, Kang, Wang, </a:t>
            </a:r>
          </a:p>
          <a:p>
            <a:pPr lvl="1"/>
            <a:r>
              <a:rPr lang="en-US" sz="2000" b="0" i="1" dirty="0">
                <a:solidFill>
                  <a:srgbClr val="000000"/>
                </a:solidFill>
              </a:rPr>
              <a:t> </a:t>
            </a:r>
            <a:r>
              <a:rPr lang="en-US" sz="2000" b="0" i="1" dirty="0" smtClean="0">
                <a:solidFill>
                  <a:srgbClr val="000000"/>
                </a:solidFill>
              </a:rPr>
              <a:t>                   Xing &amp; Zhang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5832" y="4626960"/>
            <a:ext cx="517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Lucida Grande"/>
                <a:ea typeface="Lucida Grande"/>
                <a:cs typeface="Lucida Grande"/>
              </a:rPr>
              <a:t>⌃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5832" y="2386620"/>
            <a:ext cx="517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Lucida Grande"/>
                <a:ea typeface="Lucida Grande"/>
                <a:cs typeface="Lucida Grande"/>
              </a:rPr>
              <a:t>⌃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2700" y="1149674"/>
            <a:ext cx="8571577" cy="1010868"/>
            <a:chOff x="93126" y="1376684"/>
            <a:chExt cx="8571577" cy="1010868"/>
          </a:xfrm>
        </p:grpSpPr>
        <p:sp>
          <p:nvSpPr>
            <p:cNvPr id="7" name="Rectangle 6"/>
            <p:cNvSpPr/>
            <p:nvPr/>
          </p:nvSpPr>
          <p:spPr>
            <a:xfrm>
              <a:off x="93126" y="1421134"/>
              <a:ext cx="8571577" cy="9664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>
                <a:buFont typeface="Symbol" pitchFamily="-110" charset="2"/>
                <a:buChar char=" "/>
              </a:pPr>
              <a:r>
                <a:rPr lang="en-US" dirty="0">
                  <a:solidFill>
                    <a:srgbClr val="660066"/>
                  </a:solidFill>
                </a:rPr>
                <a:t>q= √</a:t>
              </a:r>
              <a:r>
                <a:rPr lang="en-US" dirty="0">
                  <a:solidFill>
                    <a:srgbClr val="660066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baseline="30000" dirty="0">
                  <a:solidFill>
                    <a:srgbClr val="660066"/>
                  </a:solidFill>
                  <a:latin typeface="Symbol" charset="2"/>
                  <a:cs typeface="Symbol" charset="2"/>
                </a:rPr>
                <a:t>2</a:t>
              </a:r>
              <a:r>
                <a:rPr lang="en-US" dirty="0">
                  <a:solidFill>
                    <a:srgbClr val="660066"/>
                  </a:solidFill>
                  <a:latin typeface="Symbol" charset="2"/>
                  <a:cs typeface="Symbol" charset="2"/>
                </a:rPr>
                <a:t>/</a:t>
              </a:r>
              <a:r>
                <a:rPr lang="en-US" dirty="0" smtClean="0">
                  <a:solidFill>
                    <a:srgbClr val="660066"/>
                  </a:solidFill>
                  <a:latin typeface="Symbol" charset="2"/>
                  <a:cs typeface="Symbol" charset="2"/>
                </a:rPr>
                <a:t>l   </a:t>
              </a:r>
              <a:r>
                <a:rPr lang="en-US" sz="2400" dirty="0" smtClean="0">
                  <a:solidFill>
                    <a:srgbClr val="660066"/>
                  </a:solidFill>
                  <a:latin typeface="Symbol" charset="2"/>
                  <a:cs typeface="Symbol" charset="2"/>
                </a:rPr>
                <a:t>l</a:t>
              </a:r>
              <a:r>
                <a:rPr lang="en-US" sz="2400" dirty="0" smtClean="0">
                  <a:solidFill>
                    <a:srgbClr val="660066"/>
                  </a:solidFill>
                  <a:cs typeface="Symbol" charset="2"/>
                </a:rPr>
                <a:t>=mean free path; </a:t>
              </a:r>
              <a:r>
                <a:rPr lang="en-US" sz="2400" dirty="0" smtClean="0">
                  <a:solidFill>
                    <a:srgbClr val="660066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sz="2400" dirty="0">
                  <a:solidFill>
                    <a:srgbClr val="660066"/>
                  </a:solidFill>
                  <a:latin typeface="Symbol" charset="2"/>
                  <a:cs typeface="Symbol" charset="2"/>
                </a:rPr>
                <a:t>=</a:t>
              </a:r>
              <a:r>
                <a:rPr lang="en-US" sz="2400" dirty="0">
                  <a:solidFill>
                    <a:srgbClr val="660066"/>
                  </a:solidFill>
                  <a:cs typeface="Symbol" charset="2"/>
                </a:rPr>
                <a:t>typical </a:t>
              </a:r>
              <a:r>
                <a:rPr lang="en-US" sz="2400" dirty="0" err="1">
                  <a:solidFill>
                    <a:srgbClr val="660066"/>
                  </a:solidFill>
                  <a:cs typeface="Symbol" charset="2"/>
                </a:rPr>
                <a:t>p</a:t>
              </a:r>
              <a:r>
                <a:rPr lang="en-US" sz="2400" baseline="-25000" dirty="0" err="1">
                  <a:solidFill>
                    <a:srgbClr val="660066"/>
                  </a:solidFill>
                  <a:cs typeface="Symbol" charset="2"/>
                </a:rPr>
                <a:t>T</a:t>
              </a:r>
              <a:r>
                <a:rPr lang="en-US" sz="2400" dirty="0">
                  <a:solidFill>
                    <a:srgbClr val="660066"/>
                  </a:solidFill>
                  <a:cs typeface="Symbol" charset="2"/>
                </a:rPr>
                <a:t> transfer </a:t>
              </a:r>
              <a:r>
                <a:rPr lang="en-US" sz="2400" dirty="0" smtClean="0">
                  <a:solidFill>
                    <a:srgbClr val="660066"/>
                  </a:solidFill>
                  <a:cs typeface="Symbol" charset="2"/>
                </a:rPr>
                <a:t>per scatter</a:t>
              </a:r>
            </a:p>
            <a:p>
              <a:pPr lvl="1">
                <a:buFont typeface="Symbol" pitchFamily="-110" charset="2"/>
                <a:buChar char=" "/>
              </a:pPr>
              <a:r>
                <a:rPr lang="en-US" sz="2400" dirty="0">
                  <a:solidFill>
                    <a:srgbClr val="660066"/>
                  </a:solidFill>
                  <a:cs typeface="Symbol" charset="2"/>
                </a:rPr>
                <a:t> </a:t>
              </a:r>
              <a:r>
                <a:rPr lang="en-US" sz="2400" dirty="0" smtClean="0">
                  <a:solidFill>
                    <a:srgbClr val="660066"/>
                  </a:solidFill>
                  <a:cs typeface="Symbol" charset="2"/>
                </a:rPr>
                <a:t>    ~ k</a:t>
              </a:r>
              <a:r>
                <a:rPr lang="en-US" sz="2400" baseline="-25000" dirty="0" smtClean="0">
                  <a:solidFill>
                    <a:srgbClr val="660066"/>
                  </a:solidFill>
                  <a:cs typeface="Symbol" charset="2"/>
                </a:rPr>
                <a:t>T</a:t>
              </a:r>
              <a:r>
                <a:rPr lang="en-US" sz="2400" baseline="30000" dirty="0" smtClean="0">
                  <a:solidFill>
                    <a:srgbClr val="660066"/>
                  </a:solidFill>
                  <a:cs typeface="Symbol" charset="2"/>
                </a:rPr>
                <a:t>2</a:t>
              </a:r>
              <a:r>
                <a:rPr lang="en-US" sz="2400" dirty="0" smtClean="0">
                  <a:solidFill>
                    <a:srgbClr val="660066"/>
                  </a:solidFill>
                  <a:cs typeface="Symbol" charset="2"/>
                </a:rPr>
                <a:t>/l</a:t>
              </a: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620723" y="1309999"/>
              <a:ext cx="38985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dirty="0">
                  <a:solidFill>
                    <a:srgbClr val="660066"/>
                  </a:solidFill>
                </a:rPr>
                <a:t>&lt;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350" y="4343086"/>
            <a:ext cx="3270250" cy="248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2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184"/>
            <a:ext cx="7772400" cy="457200"/>
          </a:xfrm>
        </p:spPr>
        <p:txBody>
          <a:bodyPr/>
          <a:lstStyle/>
          <a:p>
            <a:r>
              <a:rPr lang="en-US" sz="2800" dirty="0" smtClean="0"/>
              <a:t>EIC e</a:t>
            </a:r>
            <a:r>
              <a:rPr lang="en-US" sz="2800" dirty="0" smtClean="0"/>
              <a:t>nergy </a:t>
            </a:r>
            <a:r>
              <a:rPr lang="en-US" sz="2800" dirty="0" smtClean="0"/>
              <a:t>loss </a:t>
            </a:r>
            <a:r>
              <a:rPr lang="en-US" sz="2800" dirty="0" smtClean="0"/>
              <a:t>&amp; medium modification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603250"/>
            <a:ext cx="7772400" cy="4902877"/>
          </a:xfrm>
        </p:spPr>
        <p:txBody>
          <a:bodyPr/>
          <a:lstStyle/>
          <a:p>
            <a:r>
              <a:rPr lang="en-US" dirty="0" smtClean="0"/>
              <a:t>Energy balance</a:t>
            </a:r>
          </a:p>
          <a:p>
            <a:pPr marL="400030" lvl="1" indent="0"/>
            <a:r>
              <a:rPr lang="en-US" dirty="0"/>
              <a:t> </a:t>
            </a:r>
            <a:r>
              <a:rPr lang="en-US" dirty="0" smtClean="0"/>
              <a:t>via lepton-jet </a:t>
            </a:r>
            <a:r>
              <a:rPr lang="en-US" dirty="0" smtClean="0"/>
              <a:t>correlations</a:t>
            </a:r>
            <a:endParaRPr lang="en-US" dirty="0" smtClean="0"/>
          </a:p>
          <a:p>
            <a:r>
              <a:rPr lang="en-US" dirty="0"/>
              <a:t>medium effects </a:t>
            </a:r>
            <a:r>
              <a:rPr lang="en-US" dirty="0" smtClean="0"/>
              <a:t>-&gt; jet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 </a:t>
            </a:r>
            <a:r>
              <a:rPr lang="en-US" dirty="0" smtClean="0"/>
              <a:t>broadening </a:t>
            </a:r>
            <a:endParaRPr lang="en-US" dirty="0" smtClean="0"/>
          </a:p>
          <a:p>
            <a:pPr lvl="1"/>
            <a:r>
              <a:rPr lang="en-US" dirty="0" smtClean="0"/>
              <a:t> multiple scatter/induced radiation</a:t>
            </a:r>
          </a:p>
          <a:p>
            <a:pPr lvl="1"/>
            <a:r>
              <a:rPr lang="en-US" dirty="0" smtClean="0"/>
              <a:t> fragmentation function modified </a:t>
            </a:r>
            <a:endParaRPr lang="en-US" dirty="0" smtClean="0"/>
          </a:p>
          <a:p>
            <a:r>
              <a:rPr lang="en-US" dirty="0" smtClean="0"/>
              <a:t>Jet </a:t>
            </a:r>
            <a:r>
              <a:rPr lang="en-US" dirty="0" smtClean="0"/>
              <a:t>substructure</a:t>
            </a:r>
          </a:p>
          <a:p>
            <a:pPr lvl="1"/>
            <a:r>
              <a:rPr lang="en-US" dirty="0" smtClean="0"/>
              <a:t>Jet angularities</a:t>
            </a:r>
          </a:p>
          <a:p>
            <a:pPr lvl="1"/>
            <a:r>
              <a:rPr lang="en-US" dirty="0"/>
              <a:t>Energy flow/shower development </a:t>
            </a:r>
            <a:endParaRPr lang="en-US" dirty="0" smtClean="0"/>
          </a:p>
          <a:p>
            <a:pPr lvl="1"/>
            <a:r>
              <a:rPr lang="en-US" dirty="0" smtClean="0"/>
              <a:t>Hadron </a:t>
            </a:r>
            <a:r>
              <a:rPr lang="en-US" dirty="0" smtClean="0"/>
              <a:t>formation in </a:t>
            </a:r>
            <a:r>
              <a:rPr lang="en-US" dirty="0" smtClean="0"/>
              <a:t>jets</a:t>
            </a:r>
            <a:endParaRPr lang="en-US" dirty="0" smtClean="0"/>
          </a:p>
          <a:p>
            <a:pPr lvl="1"/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/>
              <a:t>Di-jet correlations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800" y="4691692"/>
            <a:ext cx="5664200" cy="216630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774384" y="6406122"/>
            <a:ext cx="1367631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  <a:spAutoFit/>
          </a:bodyPr>
          <a:lstStyle>
            <a:lvl1pPr marL="342882" indent="-34288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Monotype Sorts" charset="2"/>
              <a:buChar char="l"/>
              <a:defRPr sz="24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12" indent="-285736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Monotype Sorts" charset="2"/>
              <a:defRPr sz="2400" b="1">
                <a:solidFill>
                  <a:schemeClr val="hlink"/>
                </a:solidFill>
                <a:latin typeface="+mn-lt"/>
                <a:ea typeface="ＭＳ Ｐゴシック" charset="-128"/>
              </a:defRPr>
            </a:lvl2pPr>
            <a:lvl3pPr marL="1142942" indent="-2285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00FF00"/>
                </a:solidFill>
                <a:latin typeface="+mn-lt"/>
                <a:ea typeface="ＭＳ Ｐゴシック" charset="-128"/>
              </a:defRPr>
            </a:lvl3pPr>
            <a:lvl4pPr marL="1600118" indent="-2285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0FF00"/>
                </a:solidFill>
                <a:latin typeface="+mn-lt"/>
                <a:ea typeface="ＭＳ Ｐゴシック" charset="-128"/>
              </a:defRPr>
            </a:lvl4pPr>
            <a:lvl5pPr marL="2057295" indent="-2285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FF00"/>
                </a:solidFill>
                <a:latin typeface="+mn-lt"/>
                <a:ea typeface="ＭＳ Ｐゴシック" charset="-128"/>
              </a:defRPr>
            </a:lvl5pPr>
            <a:lvl6pPr marL="2514471" indent="-2285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FF00"/>
                </a:solidFill>
                <a:latin typeface="+mn-lt"/>
                <a:ea typeface="ＭＳ Ｐゴシック" charset="-128"/>
              </a:defRPr>
            </a:lvl6pPr>
            <a:lvl7pPr marL="2971648" indent="-2285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FF00"/>
                </a:solidFill>
                <a:latin typeface="+mn-lt"/>
                <a:ea typeface="ＭＳ Ｐゴシック" charset="-128"/>
              </a:defRPr>
            </a:lvl7pPr>
            <a:lvl8pPr marL="3428825" indent="-2285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FF00"/>
                </a:solidFill>
                <a:latin typeface="+mn-lt"/>
                <a:ea typeface="ＭＳ Ｐゴシック" charset="-128"/>
              </a:defRPr>
            </a:lvl8pPr>
            <a:lvl9pPr marL="3886001" indent="-2285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FF00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400"/>
              </a:spcBef>
              <a:buNone/>
            </a:pPr>
            <a:r>
              <a:rPr lang="en-US" sz="1800" b="0" dirty="0" err="1" smtClean="0">
                <a:solidFill>
                  <a:srgbClr val="000000"/>
                </a:solidFill>
              </a:rPr>
              <a:t>Breit</a:t>
            </a:r>
            <a:r>
              <a:rPr lang="en-US" sz="1800" b="0" dirty="0" smtClean="0">
                <a:solidFill>
                  <a:srgbClr val="000000"/>
                </a:solidFill>
              </a:rPr>
              <a:t> frame</a:t>
            </a:r>
            <a:endParaRPr lang="en-US" sz="1600" b="0" dirty="0" smtClean="0">
              <a:solidFill>
                <a:srgbClr val="000000"/>
              </a:solidFill>
            </a:endParaRPr>
          </a:p>
        </p:txBody>
      </p:sp>
      <p:pic>
        <p:nvPicPr>
          <p:cNvPr id="7" name="lepton_jet_theory.pdf" descr="lepton_jet_theory.pdf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3900" y="641350"/>
            <a:ext cx="3249214" cy="28003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</p:pic>
      <p:sp>
        <p:nvSpPr>
          <p:cNvPr id="8" name="Rectangle 7"/>
          <p:cNvSpPr/>
          <p:nvPr/>
        </p:nvSpPr>
        <p:spPr>
          <a:xfrm>
            <a:off x="7317900" y="603250"/>
            <a:ext cx="17352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b="0" i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PRL </a:t>
            </a:r>
            <a:r>
              <a:rPr lang="en-US" sz="1600" b="0" i="1" dirty="0">
                <a:solidFill>
                  <a:prstClr val="black"/>
                </a:solidFill>
                <a:latin typeface="Georgia" panose="02040502050405020303" pitchFamily="18" charset="0"/>
              </a:rPr>
              <a:t>122 192003</a:t>
            </a:r>
          </a:p>
        </p:txBody>
      </p:sp>
    </p:spTree>
    <p:extLst>
      <p:ext uri="{BB962C8B-B14F-4D97-AF65-F5344CB8AC3E}">
        <p14:creationId xmlns:p14="http://schemas.microsoft.com/office/powerpoint/2010/main" val="2003170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237" y="133350"/>
            <a:ext cx="7772400" cy="457200"/>
          </a:xfrm>
        </p:spPr>
        <p:txBody>
          <a:bodyPr/>
          <a:lstStyle/>
          <a:p>
            <a:pPr algn="l"/>
            <a:r>
              <a:rPr lang="en-US" dirty="0" smtClean="0"/>
              <a:t>Lepton-jet correlations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69" y="740835"/>
            <a:ext cx="3069297" cy="3014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600" y="3734415"/>
            <a:ext cx="3178701" cy="30738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84750" y="82718"/>
            <a:ext cx="41592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2000" b="0" dirty="0">
                <a:solidFill>
                  <a:prstClr val="black"/>
                </a:solidFill>
                <a:latin typeface="+mn-lt"/>
              </a:rPr>
              <a:t>Imbalance due to intrinsic quark </a:t>
            </a:r>
            <a:r>
              <a:rPr lang="en-US" sz="2000" b="0" dirty="0" err="1">
                <a:solidFill>
                  <a:prstClr val="black"/>
                </a:solidFill>
                <a:latin typeface="+mn-lt"/>
              </a:rPr>
              <a:t>k</a:t>
            </a:r>
            <a:r>
              <a:rPr lang="en-US" sz="2000" b="0" baseline="-25000" dirty="0" err="1">
                <a:solidFill>
                  <a:prstClr val="black"/>
                </a:solidFill>
                <a:latin typeface="+mn-lt"/>
                <a:cs typeface="Trebuchet MS"/>
              </a:rPr>
              <a:t>T</a:t>
            </a:r>
            <a:r>
              <a:rPr lang="en-US" sz="2000" b="0" baseline="-25000" dirty="0">
                <a:solidFill>
                  <a:prstClr val="black"/>
                </a:solidFill>
                <a:latin typeface="+mn-lt"/>
                <a:cs typeface="Trebuchet MS"/>
              </a:rPr>
              <a:t> </a:t>
            </a:r>
            <a:r>
              <a:rPr lang="en-US" sz="2000" b="0" dirty="0" smtClean="0">
                <a:solidFill>
                  <a:prstClr val="black"/>
                </a:solidFill>
                <a:latin typeface="+mn-lt"/>
                <a:cs typeface="Trebuchet MS"/>
              </a:rPr>
              <a:t> </a:t>
            </a:r>
            <a:r>
              <a:rPr lang="en-US" sz="2000" b="0" dirty="0" smtClean="0">
                <a:solidFill>
                  <a:prstClr val="black"/>
                </a:solidFill>
                <a:latin typeface="+mn-lt"/>
              </a:rPr>
              <a:t>and </a:t>
            </a:r>
            <a:r>
              <a:rPr lang="en-US" sz="2000" b="0" dirty="0">
                <a:solidFill>
                  <a:prstClr val="black"/>
                </a:solidFill>
                <a:latin typeface="+mn-lt"/>
              </a:rPr>
              <a:t>soft radiation</a:t>
            </a:r>
            <a:r>
              <a:rPr lang="en-US" sz="2000" b="0" dirty="0" smtClean="0">
                <a:solidFill>
                  <a:prstClr val="black"/>
                </a:solidFill>
                <a:latin typeface="+mn-lt"/>
              </a:rPr>
              <a:t>.</a:t>
            </a:r>
            <a:endParaRPr lang="en-US" sz="2000" b="0" dirty="0">
              <a:solidFill>
                <a:prstClr val="black"/>
              </a:solidFill>
              <a:latin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1237" y="3755581"/>
            <a:ext cx="3126315" cy="2933700"/>
            <a:chOff x="3421592" y="3755581"/>
            <a:chExt cx="3126315" cy="2933700"/>
          </a:xfrm>
        </p:grpSpPr>
        <p:grpSp>
          <p:nvGrpSpPr>
            <p:cNvPr id="8" name="Group 7"/>
            <p:cNvGrpSpPr/>
            <p:nvPr/>
          </p:nvGrpSpPr>
          <p:grpSpPr>
            <a:xfrm>
              <a:off x="3421592" y="3755581"/>
              <a:ext cx="3126315" cy="2933700"/>
              <a:chOff x="1" y="846666"/>
              <a:chExt cx="6349794" cy="4826001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4"/>
              <a:srcRect t="4214" r="5701" b="3085"/>
              <a:stretch/>
            </p:blipFill>
            <p:spPr>
              <a:xfrm>
                <a:off x="1" y="846666"/>
                <a:ext cx="6349794" cy="4826001"/>
              </a:xfrm>
              <a:prstGeom prst="rect">
                <a:avLst/>
              </a:prstGeom>
            </p:spPr>
          </p:pic>
          <p:sp>
            <p:nvSpPr>
              <p:cNvPr id="10" name="Oval 9"/>
              <p:cNvSpPr/>
              <p:nvPr/>
            </p:nvSpPr>
            <p:spPr bwMode="auto">
              <a:xfrm>
                <a:off x="3522132" y="2065868"/>
                <a:ext cx="2235201" cy="491067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marR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Monotype Sorts" charset="2"/>
                  <a:buChar char="l"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hlink"/>
                  </a:solidFill>
                  <a:effectLst/>
                  <a:latin typeface="Times New Roman" charset="0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4335990" y="4997619"/>
              <a:ext cx="221191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r>
                <a:rPr lang="en-US" sz="1600" b="0" i="1" dirty="0" smtClean="0">
                  <a:solidFill>
                    <a:srgbClr val="A300A0"/>
                  </a:solidFill>
                  <a:latin typeface="+mn-lt"/>
                </a:rPr>
                <a:t>Sensitivity ~ 20%</a:t>
              </a:r>
              <a:endParaRPr lang="en-US" sz="1600" b="0" i="1" dirty="0">
                <a:solidFill>
                  <a:srgbClr val="A300A0"/>
                </a:solidFill>
                <a:latin typeface="+mn-lt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4803" y="790605"/>
            <a:ext cx="3089198" cy="26525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27500" y="3305556"/>
            <a:ext cx="2021417" cy="369332"/>
          </a:xfrm>
          <a:prstGeom prst="rect">
            <a:avLst/>
          </a:prstGeom>
          <a:solidFill>
            <a:srgbClr val="D5EEEE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|</a:t>
            </a:r>
            <a:r>
              <a:rPr lang="en-US" sz="180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Df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| = |</a:t>
            </a:r>
            <a:r>
              <a:rPr lang="en-US" sz="1800" dirty="0" err="1">
                <a:solidFill>
                  <a:schemeClr val="tx1"/>
                </a:solidFill>
                <a:latin typeface="Symbol" charset="2"/>
                <a:cs typeface="Symbol" charset="2"/>
              </a:rPr>
              <a:t>f</a:t>
            </a:r>
            <a:r>
              <a:rPr lang="en-US" sz="1800" baseline="30000" dirty="0" err="1" smtClean="0">
                <a:solidFill>
                  <a:schemeClr val="tx1"/>
                </a:solidFill>
                <a:latin typeface="+mn-lt"/>
              </a:rPr>
              <a:t>jet</a:t>
            </a:r>
            <a:r>
              <a:rPr lang="en-US" sz="1800" baseline="30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mr-IN" sz="1800" dirty="0" smtClean="0">
                <a:solidFill>
                  <a:schemeClr val="tx1"/>
                </a:solidFill>
                <a:latin typeface="+mn-lt"/>
              </a:rPr>
              <a:t>–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f</a:t>
            </a:r>
            <a:r>
              <a:rPr lang="en-US" sz="1800" baseline="30000" dirty="0" err="1" smtClean="0">
                <a:solidFill>
                  <a:schemeClr val="tx1"/>
                </a:solidFill>
                <a:latin typeface="+mn-lt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- </a:t>
            </a:r>
            <a:r>
              <a:rPr lang="en-US" sz="180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p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|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25386" y="130008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6</a:t>
            </a:r>
            <a:endParaRPr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3614170" y="1875821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b="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4</a:t>
            </a:r>
            <a:endParaRPr lang="en-US" sz="1800" b="0" dirty="0"/>
          </a:p>
        </p:txBody>
      </p:sp>
      <p:sp>
        <p:nvSpPr>
          <p:cNvPr id="18" name="Rectangle 17"/>
          <p:cNvSpPr/>
          <p:nvPr/>
        </p:nvSpPr>
        <p:spPr>
          <a:xfrm>
            <a:off x="3453597" y="79060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8</a:t>
            </a:r>
            <a:endParaRPr lang="en-US" sz="1800" dirty="0"/>
          </a:p>
        </p:txBody>
      </p:sp>
      <p:sp>
        <p:nvSpPr>
          <p:cNvPr id="19" name="Rectangle 18"/>
          <p:cNvSpPr/>
          <p:nvPr/>
        </p:nvSpPr>
        <p:spPr>
          <a:xfrm>
            <a:off x="4984750" y="1521878"/>
            <a:ext cx="2767053" cy="70788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Charged jets with EIC detector response</a:t>
            </a:r>
            <a:endParaRPr lang="en-US" sz="20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99938" y="4063614"/>
            <a:ext cx="25748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2000" b="0" dirty="0" smtClean="0">
                <a:solidFill>
                  <a:prstClr val="black"/>
                </a:solidFill>
                <a:latin typeface="+mn-lt"/>
              </a:rPr>
              <a:t>Soft </a:t>
            </a:r>
            <a:r>
              <a:rPr lang="en-US" sz="2000" b="0" dirty="0" smtClean="0">
                <a:solidFill>
                  <a:prstClr val="black"/>
                </a:solidFill>
                <a:latin typeface="Symbol" charset="2"/>
                <a:cs typeface="Symbol" charset="2"/>
              </a:rPr>
              <a:t>g</a:t>
            </a:r>
            <a:r>
              <a:rPr lang="en-US" sz="2000" b="0" dirty="0" smtClean="0">
                <a:solidFill>
                  <a:prstClr val="black"/>
                </a:solidFill>
                <a:latin typeface="+mn-lt"/>
              </a:rPr>
              <a:t>-jet at LHC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2000" b="0" dirty="0">
              <a:solidFill>
                <a:prstClr val="black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2000" b="0" dirty="0" smtClean="0">
              <a:solidFill>
                <a:prstClr val="black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2000" b="0" dirty="0" smtClean="0">
                <a:solidFill>
                  <a:prstClr val="black"/>
                </a:solidFill>
                <a:latin typeface="+mn-lt"/>
              </a:rPr>
              <a:t>Precision at EIC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2000" b="0" dirty="0" smtClean="0">
                <a:solidFill>
                  <a:prstClr val="black"/>
                </a:solidFill>
                <a:latin typeface="+mn-lt"/>
              </a:rPr>
              <a:t>(statistics)</a:t>
            </a:r>
            <a:endParaRPr lang="en-US" sz="2000" b="0" dirty="0">
              <a:solidFill>
                <a:prstClr val="black"/>
              </a:solidFill>
              <a:latin typeface="+mn-lt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>
            <a:off x="3238501" y="4496727"/>
            <a:ext cx="1015999" cy="2985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4910667" y="5387053"/>
            <a:ext cx="1587500" cy="34911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6498167" y="808625"/>
            <a:ext cx="2645833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0" i="1" dirty="0" smtClean="0">
                <a:solidFill>
                  <a:srgbClr val="000000"/>
                </a:solidFill>
                <a:latin typeface="+mn-lt"/>
              </a:rPr>
              <a:t>Fernando </a:t>
            </a:r>
            <a:r>
              <a:rPr lang="en-US" sz="1600" b="0" i="1" dirty="0" err="1" smtClean="0">
                <a:solidFill>
                  <a:srgbClr val="000000"/>
                </a:solidFill>
                <a:latin typeface="+mn-lt"/>
              </a:rPr>
              <a:t>Torales</a:t>
            </a:r>
            <a:r>
              <a:rPr lang="en-US" sz="1600" b="0" i="1" dirty="0" smtClean="0">
                <a:solidFill>
                  <a:srgbClr val="000000"/>
                </a:solidFill>
                <a:latin typeface="+mn-lt"/>
              </a:rPr>
              <a:t> Acosta</a:t>
            </a:r>
            <a:endParaRPr lang="en-US" sz="1600" b="0" i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3920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0"/>
            <a:ext cx="9144000" cy="50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833" y="582084"/>
            <a:ext cx="3511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err="1" smtClean="0">
                <a:solidFill>
                  <a:srgbClr val="0000FF"/>
                </a:solidFill>
                <a:latin typeface="+mn-lt"/>
              </a:rPr>
              <a:t>Weiyao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  <a:latin typeface="+mn-lt"/>
              </a:rPr>
              <a:t>Ke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, UC Berkeley/LBNL</a:t>
            </a:r>
            <a:endParaRPr lang="en-US" sz="1800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1898" y="201088"/>
            <a:ext cx="1540933" cy="802591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 bwMode="auto">
          <a:xfrm>
            <a:off x="1185334" y="3238500"/>
            <a:ext cx="730250" cy="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609164" y="4688668"/>
            <a:ext cx="3064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+ Y. He, H. Xing, X-N Wang</a:t>
            </a:r>
            <a:endParaRPr lang="en-US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1647" y="6221840"/>
            <a:ext cx="5849519" cy="400110"/>
          </a:xfrm>
          <a:prstGeom prst="rect">
            <a:avLst/>
          </a:prstGeom>
          <a:solidFill>
            <a:srgbClr val="CEF9F9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i="1" dirty="0" smtClean="0">
                <a:solidFill>
                  <a:schemeClr val="tx1"/>
                </a:solidFill>
                <a:latin typeface="+mn-lt"/>
              </a:rPr>
              <a:t>NB: jet broadening observed in AA collisions</a:t>
            </a:r>
            <a:endParaRPr lang="en-US" sz="200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47" y="5026251"/>
            <a:ext cx="5518149" cy="72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23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184"/>
            <a:ext cx="7772400" cy="457200"/>
          </a:xfrm>
        </p:spPr>
        <p:txBody>
          <a:bodyPr/>
          <a:lstStyle/>
          <a:p>
            <a:r>
              <a:rPr lang="en-US" dirty="0"/>
              <a:t>J</a:t>
            </a:r>
            <a:r>
              <a:rPr lang="en-US" dirty="0" smtClean="0"/>
              <a:t>et angularity: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3320" b="13744"/>
          <a:stretch/>
        </p:blipFill>
        <p:spPr>
          <a:xfrm>
            <a:off x="264584" y="630768"/>
            <a:ext cx="8667750" cy="28723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9988" t="86731" r="30086"/>
          <a:stretch/>
        </p:blipFill>
        <p:spPr>
          <a:xfrm>
            <a:off x="5588000" y="590550"/>
            <a:ext cx="3460750" cy="473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61" y="3503081"/>
            <a:ext cx="6371167" cy="33146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50162" y="4657865"/>
            <a:ext cx="2788216" cy="338554"/>
          </a:xfrm>
          <a:prstGeom prst="rect">
            <a:avLst/>
          </a:prstGeom>
          <a:solidFill>
            <a:srgbClr val="D5EEE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i="1" dirty="0" smtClean="0">
                <a:solidFill>
                  <a:srgbClr val="000000"/>
                </a:solidFill>
                <a:latin typeface="+mn-lt"/>
              </a:rPr>
              <a:t>(shape) </a:t>
            </a:r>
            <a:r>
              <a:rPr lang="en-US" sz="1600" b="0" i="1" dirty="0">
                <a:solidFill>
                  <a:srgbClr val="000000"/>
                </a:solidFill>
                <a:latin typeface="+mn-lt"/>
              </a:rPr>
              <a:t>C</a:t>
            </a:r>
            <a:r>
              <a:rPr lang="en-US" sz="1600" b="0" i="1" dirty="0" smtClean="0">
                <a:solidFill>
                  <a:srgbClr val="000000"/>
                </a:solidFill>
                <a:latin typeface="+mn-lt"/>
              </a:rPr>
              <a:t>alculable in </a:t>
            </a:r>
            <a:r>
              <a:rPr lang="en-US" sz="1600" b="0" i="1" dirty="0" err="1" smtClean="0">
                <a:solidFill>
                  <a:srgbClr val="000000"/>
                </a:solidFill>
                <a:latin typeface="+mn-lt"/>
              </a:rPr>
              <a:t>pQCD</a:t>
            </a:r>
            <a:endParaRPr lang="en-US" sz="1600" b="0" i="1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5789085" y="5028169"/>
            <a:ext cx="1238251" cy="26349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720428" y="5466432"/>
            <a:ext cx="2328322" cy="584776"/>
          </a:xfrm>
          <a:prstGeom prst="rect">
            <a:avLst/>
          </a:prstGeom>
          <a:solidFill>
            <a:srgbClr val="D5EEE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0" i="1" dirty="0" smtClean="0">
                <a:solidFill>
                  <a:srgbClr val="000000"/>
                </a:solidFill>
                <a:latin typeface="+mn-lt"/>
              </a:rPr>
              <a:t>Grooming improves agreement with NLL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30768"/>
            <a:ext cx="325803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1" dirty="0" smtClean="0">
                <a:solidFill>
                  <a:srgbClr val="000000"/>
                </a:solidFill>
                <a:latin typeface="+mn-lt"/>
              </a:rPr>
              <a:t>Ezra Lesser, Rey Cruz Torres</a:t>
            </a:r>
            <a:endParaRPr lang="en-US" sz="1800" b="0" i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7728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Angularity at the EIC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585" y="662523"/>
            <a:ext cx="8837083" cy="1735856"/>
          </a:xfrm>
        </p:spPr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igher precision - study QCD &amp; tune models using </a:t>
            </a:r>
            <a:r>
              <a:rPr lang="en-US" dirty="0" err="1" smtClean="0"/>
              <a:t>e+p</a:t>
            </a:r>
            <a:endParaRPr lang="en-US" dirty="0" smtClean="0"/>
          </a:p>
          <a:p>
            <a:r>
              <a:rPr lang="en-US" dirty="0" smtClean="0"/>
              <a:t>Grooming much smaller </a:t>
            </a:r>
            <a:r>
              <a:rPr lang="en-US" dirty="0"/>
              <a:t>effect </a:t>
            </a:r>
            <a:r>
              <a:rPr lang="en-US" dirty="0" smtClean="0"/>
              <a:t>(</a:t>
            </a:r>
            <a:r>
              <a:rPr lang="en-US" strike="sngStrike" dirty="0" smtClean="0"/>
              <a:t>underlying event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Pin down non-</a:t>
            </a:r>
            <a:r>
              <a:rPr lang="en-US" dirty="0" err="1" smtClean="0"/>
              <a:t>perturbative</a:t>
            </a:r>
            <a:r>
              <a:rPr lang="en-US" dirty="0" smtClean="0"/>
              <a:t> effects (ISR, </a:t>
            </a:r>
            <a:r>
              <a:rPr lang="en-US" dirty="0" err="1" smtClean="0"/>
              <a:t>hadronization</a:t>
            </a:r>
            <a:r>
              <a:rPr lang="en-US" dirty="0" smtClean="0"/>
              <a:t>)</a:t>
            </a:r>
          </a:p>
          <a:p>
            <a:r>
              <a:rPr lang="en-US" dirty="0"/>
              <a:t>S</a:t>
            </a:r>
            <a:r>
              <a:rPr lang="en-US" dirty="0" smtClean="0"/>
              <a:t>ensitivity for small medium modifications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069"/>
          <a:stretch/>
        </p:blipFill>
        <p:spPr>
          <a:xfrm>
            <a:off x="10577" y="2468221"/>
            <a:ext cx="9144000" cy="438977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7905749" y="3132666"/>
            <a:ext cx="656167" cy="6350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Monotype Sorts" charset="2"/>
              <a:buChar char="l"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70937" y="2866077"/>
            <a:ext cx="11724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i="1" dirty="0" smtClean="0">
                <a:solidFill>
                  <a:schemeClr val="tx1"/>
                </a:solidFill>
                <a:latin typeface="+mn-lt"/>
              </a:rPr>
              <a:t>NP effects</a:t>
            </a:r>
            <a:endParaRPr lang="en-US" sz="1600" b="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3750" y="2527523"/>
            <a:ext cx="1777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dirty="0" smtClean="0">
                <a:solidFill>
                  <a:srgbClr val="3366FF"/>
                </a:solidFill>
                <a:latin typeface="+mn-lt"/>
              </a:rPr>
              <a:t>arXiv:1910.11460</a:t>
            </a:r>
            <a:endParaRPr lang="en-US" sz="1600" b="0" dirty="0">
              <a:solidFill>
                <a:srgbClr val="3366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1823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54849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920749" y="6021917"/>
            <a:ext cx="1153583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63417" y="267787"/>
            <a:ext cx="1910915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1" dirty="0" smtClean="0">
                <a:solidFill>
                  <a:srgbClr val="000000"/>
                </a:solidFill>
                <a:latin typeface="+mn-lt"/>
              </a:rPr>
              <a:t>Rey Cruz Torres</a:t>
            </a:r>
            <a:endParaRPr lang="en-US" sz="1800" b="0" i="1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639232" y="5444068"/>
            <a:ext cx="1153583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19190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666" y="139700"/>
            <a:ext cx="6468533" cy="457200"/>
          </a:xfrm>
        </p:spPr>
        <p:txBody>
          <a:bodyPr/>
          <a:lstStyle/>
          <a:p>
            <a:r>
              <a:rPr lang="en-US" dirty="0" smtClean="0"/>
              <a:t>Insights*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5752" y="901474"/>
            <a:ext cx="8572499" cy="5660006"/>
          </a:xfrm>
        </p:spPr>
        <p:txBody>
          <a:bodyPr/>
          <a:lstStyle/>
          <a:p>
            <a:r>
              <a:rPr lang="en-US" dirty="0" smtClean="0"/>
              <a:t>Axes have different sensitivity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to non-</a:t>
            </a:r>
            <a:r>
              <a:rPr lang="en-US" dirty="0" err="1" smtClean="0"/>
              <a:t>perturbative</a:t>
            </a:r>
            <a:r>
              <a:rPr lang="en-US" dirty="0" smtClean="0"/>
              <a:t> physics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Standard </a:t>
            </a:r>
            <a:r>
              <a:rPr lang="en-US" dirty="0"/>
              <a:t>&amp;</a:t>
            </a:r>
            <a:r>
              <a:rPr lang="en-US" dirty="0" smtClean="0"/>
              <a:t> groomed (Soft Drop) axes very similar</a:t>
            </a:r>
          </a:p>
          <a:p>
            <a:pPr lvl="1"/>
            <a:r>
              <a:rPr lang="en-US" dirty="0" err="1" smtClean="0"/>
              <a:t>Hadronization</a:t>
            </a:r>
            <a:r>
              <a:rPr lang="en-US" dirty="0" smtClean="0"/>
              <a:t> correction is important!</a:t>
            </a:r>
          </a:p>
          <a:p>
            <a:pPr lvl="1"/>
            <a:r>
              <a:rPr lang="en-US" dirty="0" smtClean="0"/>
              <a:t>Axis difference sensitive to </a:t>
            </a:r>
            <a:r>
              <a:rPr lang="en-US" dirty="0" err="1" smtClean="0"/>
              <a:t>hadronization</a:t>
            </a:r>
            <a:r>
              <a:rPr lang="en-US" dirty="0" smtClean="0"/>
              <a:t> model</a:t>
            </a:r>
          </a:p>
          <a:p>
            <a:pPr lvl="1"/>
            <a:r>
              <a:rPr lang="en-US" dirty="0" smtClean="0"/>
              <a:t>Stronger grooming     larger difference </a:t>
            </a:r>
          </a:p>
          <a:p>
            <a:pPr lvl="1"/>
            <a:r>
              <a:rPr lang="en-US" dirty="0" smtClean="0"/>
              <a:t>   </a:t>
            </a:r>
            <a:r>
              <a:rPr lang="en-US" i="1" dirty="0" smtClean="0">
                <a:solidFill>
                  <a:srgbClr val="000000"/>
                </a:solidFill>
              </a:rPr>
              <a:t> tune on precision EIC data in </a:t>
            </a:r>
            <a:r>
              <a:rPr lang="en-US" i="1" dirty="0" err="1" smtClean="0">
                <a:solidFill>
                  <a:srgbClr val="000000"/>
                </a:solidFill>
              </a:rPr>
              <a:t>ep</a:t>
            </a:r>
            <a:r>
              <a:rPr lang="en-US" i="1" dirty="0" smtClean="0">
                <a:solidFill>
                  <a:srgbClr val="000000"/>
                </a:solidFill>
              </a:rPr>
              <a:t> collisions!</a:t>
            </a:r>
          </a:p>
          <a:p>
            <a:pPr lvl="1"/>
            <a:endParaRPr lang="en-US" i="1" dirty="0" smtClean="0">
              <a:solidFill>
                <a:srgbClr val="000000"/>
              </a:solidFill>
            </a:endParaRPr>
          </a:p>
          <a:p>
            <a:r>
              <a:rPr lang="en-US" dirty="0" smtClean="0"/>
              <a:t>WTA axis is less aligned with standard axis</a:t>
            </a:r>
          </a:p>
          <a:p>
            <a:pPr lvl="1"/>
            <a:r>
              <a:rPr lang="en-US" dirty="0" smtClean="0"/>
              <a:t>Difference insensitive to grooming</a:t>
            </a:r>
          </a:p>
          <a:p>
            <a:pPr lvl="1"/>
            <a:r>
              <a:rPr lang="en-US" i="1" dirty="0" smtClean="0">
                <a:solidFill>
                  <a:srgbClr val="000000"/>
                </a:solidFill>
              </a:rPr>
              <a:t>   WTA </a:t>
            </a:r>
            <a:r>
              <a:rPr lang="mr-IN" i="1" dirty="0" smtClean="0">
                <a:solidFill>
                  <a:srgbClr val="000000"/>
                </a:solidFill>
              </a:rPr>
              <a:t>–</a:t>
            </a:r>
            <a:r>
              <a:rPr lang="en-US" i="1" dirty="0" smtClean="0">
                <a:solidFill>
                  <a:srgbClr val="000000"/>
                </a:solidFill>
              </a:rPr>
              <a:t> standard can probe medium-induced jet structure modification in soft region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* See talk by Rey Cruz Torres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/>
              <a:pPr/>
              <a:t>19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3661834" y="3608914"/>
            <a:ext cx="328084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504" y="0"/>
            <a:ext cx="3971496" cy="168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12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Questions for small 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38" y="850900"/>
            <a:ext cx="8170862" cy="4902877"/>
          </a:xfrm>
        </p:spPr>
        <p:txBody>
          <a:bodyPr/>
          <a:lstStyle/>
          <a:p>
            <a:r>
              <a:rPr lang="en-US" dirty="0" smtClean="0"/>
              <a:t>Does the gluon density saturate?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How does a </a:t>
            </a:r>
            <a:r>
              <a:rPr lang="en-US" dirty="0" err="1" smtClean="0"/>
              <a:t>parton</a:t>
            </a:r>
            <a:r>
              <a:rPr lang="en-US" dirty="0" smtClean="0"/>
              <a:t> shower evolve? </a:t>
            </a:r>
          </a:p>
          <a:p>
            <a:pPr lvl="1"/>
            <a:r>
              <a:rPr lang="en-US" i="1" dirty="0" smtClean="0">
                <a:solidFill>
                  <a:schemeClr val="tx1"/>
                </a:solidFill>
              </a:rPr>
              <a:t>Use precision of EIC </a:t>
            </a:r>
            <a:r>
              <a:rPr lang="en-US" i="1" dirty="0" err="1" smtClean="0">
                <a:solidFill>
                  <a:schemeClr val="tx1"/>
                </a:solidFill>
              </a:rPr>
              <a:t>e+p</a:t>
            </a:r>
            <a:r>
              <a:rPr lang="en-US" i="1" dirty="0" smtClean="0">
                <a:solidFill>
                  <a:schemeClr val="tx1"/>
                </a:solidFill>
              </a:rPr>
              <a:t> to study QCD</a:t>
            </a:r>
          </a:p>
          <a:p>
            <a:pPr lvl="1"/>
            <a:endParaRPr lang="en-US" i="1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How </a:t>
            </a:r>
            <a:r>
              <a:rPr lang="en-US" dirty="0" smtClean="0"/>
              <a:t>do </a:t>
            </a:r>
            <a:r>
              <a:rPr lang="en-US" dirty="0" err="1" smtClean="0"/>
              <a:t>partons</a:t>
            </a:r>
            <a:r>
              <a:rPr lang="en-US" dirty="0" smtClean="0"/>
              <a:t> interact inside dense QCD matter?</a:t>
            </a:r>
          </a:p>
          <a:p>
            <a:pPr lvl="1"/>
            <a:r>
              <a:rPr lang="en-US" i="1" dirty="0">
                <a:solidFill>
                  <a:srgbClr val="000000"/>
                </a:solidFill>
              </a:rPr>
              <a:t>Energy loss &amp; transport in dense QCD </a:t>
            </a:r>
            <a:r>
              <a:rPr lang="en-US" i="1" dirty="0" smtClean="0">
                <a:solidFill>
                  <a:srgbClr val="000000"/>
                </a:solidFill>
              </a:rPr>
              <a:t>matter</a:t>
            </a:r>
          </a:p>
          <a:p>
            <a:pPr lvl="1"/>
            <a:r>
              <a:rPr lang="en-US" i="1" dirty="0" smtClean="0">
                <a:solidFill>
                  <a:srgbClr val="000000"/>
                </a:solidFill>
              </a:rPr>
              <a:t>Medium modification of jet substructure</a:t>
            </a:r>
          </a:p>
          <a:p>
            <a:pPr lvl="1"/>
            <a:r>
              <a:rPr lang="en-US" i="1" dirty="0" smtClean="0">
                <a:solidFill>
                  <a:srgbClr val="000000"/>
                </a:solidFill>
              </a:rPr>
              <a:t>Heavy flavor jets for exquisite control</a:t>
            </a:r>
          </a:p>
          <a:p>
            <a:pPr lvl="1"/>
            <a:endParaRPr lang="en-US" i="1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How do hadrons emerge from a bunch of </a:t>
            </a:r>
            <a:r>
              <a:rPr lang="en-US" dirty="0" err="1" smtClean="0">
                <a:solidFill>
                  <a:srgbClr val="FF0000"/>
                </a:solidFill>
              </a:rPr>
              <a:t>partons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en-US" i="1" dirty="0" smtClean="0">
                <a:solidFill>
                  <a:srgbClr val="000000"/>
                </a:solidFill>
              </a:rPr>
              <a:t>Use nuclei as a variable size filter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77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0000FF"/>
                </a:solidFill>
              </a:rPr>
              <a:t>Probe early gluon splitting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01351" y="780110"/>
            <a:ext cx="5035849" cy="2280899"/>
            <a:chOff x="1136351" y="1160801"/>
            <a:chExt cx="6215869" cy="333987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6351" y="1160801"/>
              <a:ext cx="6215869" cy="3339870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 bwMode="auto">
            <a:xfrm flipH="1">
              <a:off x="4432300" y="2273300"/>
              <a:ext cx="1193800" cy="651688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Monotype Sorts" charset="2"/>
                <a:buChar char="l"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hlink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 flipH="1">
              <a:off x="4292600" y="3035300"/>
              <a:ext cx="1193800" cy="651688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Monotype Sorts" charset="2"/>
                <a:buChar char="l"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hlink"/>
                </a:solidFill>
                <a:effectLst/>
                <a:latin typeface="Times New Roman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00" y="3175000"/>
            <a:ext cx="6883400" cy="3441700"/>
          </a:xfrm>
          <a:prstGeom prst="rect">
            <a:avLst/>
          </a:prstGeom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240751"/>
              </p:ext>
            </p:extLst>
          </p:nvPr>
        </p:nvGraphicFramePr>
        <p:xfrm>
          <a:off x="6110610" y="1506381"/>
          <a:ext cx="2248107" cy="110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Equation" r:id="rId5" imgW="876300" imgH="431800" progId="Equation.3">
                  <p:embed/>
                </p:oleObj>
              </mc:Choice>
              <mc:Fallback>
                <p:oleObj name="Equation" r:id="rId5" imgW="8763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10610" y="1506381"/>
                        <a:ext cx="2248107" cy="1107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Oval 15"/>
          <p:cNvSpPr/>
          <p:nvPr/>
        </p:nvSpPr>
        <p:spPr bwMode="auto">
          <a:xfrm rot="871241" flipH="1">
            <a:off x="5575300" y="5346700"/>
            <a:ext cx="1426982" cy="57492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Monotype Sorts" charset="2"/>
              <a:buChar char="l"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89666" y="3083276"/>
            <a:ext cx="1960852" cy="2677656"/>
          </a:xfrm>
          <a:prstGeom prst="rect">
            <a:avLst/>
          </a:prstGeom>
          <a:solidFill>
            <a:srgbClr val="D5E6E6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0" i="1" dirty="0">
                <a:solidFill>
                  <a:srgbClr val="FF0000"/>
                </a:solidFill>
                <a:latin typeface="+mn-lt"/>
              </a:rPr>
              <a:t>D</a:t>
            </a:r>
            <a:r>
              <a:rPr lang="en-US" sz="2000" b="0" i="1" dirty="0" smtClean="0">
                <a:solidFill>
                  <a:srgbClr val="FF0000"/>
                </a:solidFill>
                <a:latin typeface="+mn-lt"/>
              </a:rPr>
              <a:t>ata can help quantify </a:t>
            </a:r>
            <a:r>
              <a:rPr lang="en-US" sz="2000" b="0" i="1" dirty="0">
                <a:solidFill>
                  <a:srgbClr val="FF0000"/>
                </a:solidFill>
                <a:latin typeface="+mn-lt"/>
              </a:rPr>
              <a:t>energy, </a:t>
            </a:r>
            <a:r>
              <a:rPr lang="en-US" sz="2000" b="0" i="1" dirty="0" err="1" smtClean="0">
                <a:solidFill>
                  <a:srgbClr val="FF0000"/>
                </a:solidFill>
                <a:latin typeface="+mn-lt"/>
              </a:rPr>
              <a:t>p</a:t>
            </a:r>
            <a:r>
              <a:rPr lang="en-US" sz="2000" b="0" i="1" baseline="-25000" dirty="0" err="1" smtClean="0">
                <a:solidFill>
                  <a:srgbClr val="FF0000"/>
                </a:solidFill>
                <a:latin typeface="+mn-lt"/>
              </a:rPr>
              <a:t>T</a:t>
            </a:r>
            <a:r>
              <a:rPr lang="en-US" sz="2000" b="0" i="1" dirty="0" smtClean="0">
                <a:solidFill>
                  <a:srgbClr val="FF0000"/>
                </a:solidFill>
                <a:latin typeface="+mn-lt"/>
              </a:rPr>
              <a:t> transport.</a:t>
            </a:r>
          </a:p>
          <a:p>
            <a:pPr>
              <a:buNone/>
            </a:pPr>
            <a:r>
              <a:rPr lang="en-US" sz="2000" b="0" i="1" dirty="0" smtClean="0">
                <a:solidFill>
                  <a:srgbClr val="FF0000"/>
                </a:solidFill>
                <a:latin typeface="+mn-lt"/>
              </a:rPr>
              <a:t>Confusing dependence on jet E, grooming.</a:t>
            </a:r>
          </a:p>
          <a:p>
            <a:pPr>
              <a:buNone/>
            </a:pPr>
            <a:r>
              <a:rPr lang="en-US" sz="2000" b="0" i="1" dirty="0" smtClean="0">
                <a:solidFill>
                  <a:srgbClr val="FF0000"/>
                </a:solidFill>
                <a:latin typeface="+mn-lt"/>
              </a:rPr>
              <a:t>Sort out @ EIC.</a:t>
            </a:r>
            <a:r>
              <a:rPr lang="en-US" sz="2000" b="0" i="1" dirty="0" smtClean="0">
                <a:solidFill>
                  <a:srgbClr val="FF0000"/>
                </a:solidFill>
                <a:latin typeface="+mn-lt"/>
              </a:rPr>
              <a:t> </a:t>
            </a:r>
            <a:endParaRPr lang="en-US" sz="2000" b="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23898" y="765074"/>
            <a:ext cx="3226619" cy="769441"/>
          </a:xfrm>
          <a:prstGeom prst="rect">
            <a:avLst/>
          </a:prstGeom>
          <a:solidFill>
            <a:srgbClr val="CEF9F9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i="1" dirty="0" err="1" smtClean="0">
                <a:solidFill>
                  <a:schemeClr val="tx1"/>
                </a:solidFill>
                <a:latin typeface="+mn-lt"/>
              </a:rPr>
              <a:t>Recluster</a:t>
            </a:r>
            <a:r>
              <a:rPr lang="en-US" sz="2000" i="1" dirty="0" smtClean="0">
                <a:solidFill>
                  <a:schemeClr val="tx1"/>
                </a:solidFill>
                <a:latin typeface="+mn-lt"/>
              </a:rPr>
              <a:t> &amp; groom jet</a:t>
            </a:r>
          </a:p>
          <a:p>
            <a:pPr>
              <a:buNone/>
            </a:pPr>
            <a:r>
              <a:rPr lang="en-US" sz="2000" i="1" dirty="0" smtClean="0">
                <a:solidFill>
                  <a:schemeClr val="tx1"/>
                </a:solidFill>
                <a:latin typeface="+mn-lt"/>
              </a:rPr>
              <a:t>Use 2 leading clusters</a:t>
            </a:r>
            <a:endParaRPr lang="en-US" sz="200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6321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ea typeface="Georgia"/>
                <a:cs typeface="Georgia"/>
                <a:sym typeface="Georgia"/>
              </a:rPr>
              <a:t>In e </a:t>
            </a:r>
            <a:r>
              <a:rPr lang="en-US" dirty="0" smtClean="0">
                <a:ea typeface="Georgia"/>
                <a:cs typeface="Georgia"/>
                <a:sym typeface="Georgia"/>
              </a:rPr>
              <a:t>+ p </a:t>
            </a:r>
            <a:r>
              <a:rPr lang="en-US" dirty="0" smtClean="0">
                <a:ea typeface="Georgia"/>
                <a:cs typeface="Georgia"/>
                <a:sym typeface="Georgia"/>
              </a:rPr>
              <a:t>events @ EIC</a:t>
            </a:r>
            <a:endParaRPr dirty="0">
              <a:ea typeface="Georgia"/>
              <a:cs typeface="Georgia"/>
              <a:sym typeface="Georgia"/>
            </a:endParaRPr>
          </a:p>
        </p:txBody>
      </p:sp>
      <p:pic>
        <p:nvPicPr>
          <p:cNvPr id="181" name="Google Shape;18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1084788"/>
            <a:ext cx="4829025" cy="4783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4823" y="1135596"/>
            <a:ext cx="4550226" cy="45551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451404" y="861418"/>
            <a:ext cx="16544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1" dirty="0" smtClean="0">
                <a:solidFill>
                  <a:schemeClr val="tx1"/>
                </a:solidFill>
                <a:latin typeface="+mn-lt"/>
              </a:rPr>
              <a:t>Miguel </a:t>
            </a:r>
            <a:r>
              <a:rPr lang="en-US" sz="1800" b="0" i="1" dirty="0" err="1" smtClean="0">
                <a:solidFill>
                  <a:schemeClr val="tx1"/>
                </a:solidFill>
                <a:latin typeface="+mn-lt"/>
              </a:rPr>
              <a:t>Arratia</a:t>
            </a:r>
            <a:endParaRPr lang="en-US" sz="1800" b="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183077" y="5868729"/>
            <a:ext cx="70190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i="1" dirty="0" smtClean="0">
                <a:latin typeface="+mn-lt"/>
              </a:rPr>
              <a:t>High statistical precision, small grooming effect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i="1" dirty="0" smtClean="0">
                <a:latin typeface="+mn-lt"/>
              </a:rPr>
              <a:t>NB: no detector response in these plots</a:t>
            </a:r>
            <a:endParaRPr lang="en-US" sz="2000" i="1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884" y="4184970"/>
            <a:ext cx="2563283" cy="69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6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heavy quark energy </a:t>
            </a:r>
            <a:r>
              <a:rPr lang="en-US" dirty="0" smtClean="0"/>
              <a:t>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426" y="704339"/>
            <a:ext cx="5382082" cy="3333216"/>
          </a:xfrm>
        </p:spPr>
        <p:txBody>
          <a:bodyPr/>
          <a:lstStyle/>
          <a:p>
            <a:r>
              <a:rPr lang="en-US" dirty="0" smtClean="0"/>
              <a:t>Soft gluon radiation spectrum </a:t>
            </a:r>
          </a:p>
          <a:p>
            <a:endParaRPr lang="en-US" dirty="0"/>
          </a:p>
          <a:p>
            <a:pPr lvl="1"/>
            <a:endParaRPr lang="en-US" i="1" dirty="0"/>
          </a:p>
          <a:p>
            <a:pPr marL="0" indent="0">
              <a:buNone/>
            </a:pPr>
            <a:r>
              <a:rPr lang="en-US" i="1" dirty="0" smtClean="0"/>
              <a:t>Large </a:t>
            </a:r>
            <a:r>
              <a:rPr lang="en-US" i="1" dirty="0" smtClean="0"/>
              <a:t>M suppresses small angle radiation (phase space </a:t>
            </a:r>
            <a:r>
              <a:rPr lang="en-US" i="1" dirty="0" smtClean="0"/>
              <a:t>effect</a:t>
            </a:r>
            <a:r>
              <a:rPr lang="en-US" i="1" dirty="0" smtClean="0"/>
              <a:t>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Known </a:t>
            </a:r>
            <a:r>
              <a:rPr lang="en-US" dirty="0" smtClean="0">
                <a:solidFill>
                  <a:schemeClr val="tx1"/>
                </a:solidFill>
              </a:rPr>
              <a:t>as “dead cone effect”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66" y="1127757"/>
            <a:ext cx="4635500" cy="8890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397500" y="1648856"/>
            <a:ext cx="36947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ALICE D-tagged vs. inclusive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jets 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in </a:t>
            </a:r>
            <a:r>
              <a:rPr lang="en-US" sz="2400" dirty="0" err="1" smtClean="0">
                <a:solidFill>
                  <a:srgbClr val="000000"/>
                </a:solidFill>
                <a:latin typeface="+mn-lt"/>
              </a:rPr>
              <a:t>p</a:t>
            </a:r>
            <a:r>
              <a:rPr lang="en-US" sz="2400" dirty="0" err="1">
                <a:solidFill>
                  <a:srgbClr val="000000"/>
                </a:solidFill>
                <a:latin typeface="+mn-lt"/>
              </a:rPr>
              <a:t>+</a:t>
            </a:r>
            <a:r>
              <a:rPr lang="en-US" sz="2400" dirty="0" err="1" smtClean="0">
                <a:solidFill>
                  <a:srgbClr val="000000"/>
                </a:solidFill>
                <a:latin typeface="+mn-lt"/>
              </a:rPr>
              <a:t>p</a:t>
            </a:r>
            <a:endParaRPr 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583508" y="850228"/>
            <a:ext cx="3508693" cy="498598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200" b="0" i="1" dirty="0" err="1" smtClean="0">
                <a:solidFill>
                  <a:srgbClr val="000000"/>
                </a:solidFill>
                <a:latin typeface="+mn-lt"/>
              </a:rPr>
              <a:t>Dokshitzer</a:t>
            </a:r>
            <a:r>
              <a:rPr lang="it-IT" sz="1200" b="0" i="1" dirty="0" smtClean="0">
                <a:solidFill>
                  <a:srgbClr val="000000"/>
                </a:solidFill>
                <a:latin typeface="+mn-lt"/>
              </a:rPr>
              <a:t>, et al</a:t>
            </a:r>
            <a:r>
              <a:rPr lang="it-IT" sz="1200" b="0" i="1" dirty="0" smtClean="0">
                <a:solidFill>
                  <a:schemeClr val="tx1"/>
                </a:solidFill>
                <a:latin typeface="+mn-lt"/>
              </a:rPr>
              <a:t>. </a:t>
            </a:r>
            <a:r>
              <a:rPr lang="is-IS" sz="1200" b="0" i="1" dirty="0" smtClean="0">
                <a:solidFill>
                  <a:schemeClr val="tx1"/>
                </a:solidFill>
                <a:latin typeface="+mn-lt"/>
              </a:rPr>
              <a:t>J.Phys.G17,1602</a:t>
            </a:r>
            <a:r>
              <a:rPr lang="is-IS" sz="1200" b="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is-IS" sz="1200" b="0" i="1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is-IS" sz="1200" b="0" i="1" dirty="0">
                <a:solidFill>
                  <a:schemeClr val="tx1"/>
                </a:solidFill>
                <a:latin typeface="+mn-lt"/>
              </a:rPr>
              <a:t>1991</a:t>
            </a:r>
            <a:r>
              <a:rPr lang="is-IS" sz="1200" b="0" i="1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>
              <a:buNone/>
            </a:pPr>
            <a:r>
              <a:rPr lang="is-IS" sz="1200" b="0" i="1" dirty="0" smtClean="0">
                <a:solidFill>
                  <a:schemeClr val="tx1"/>
                </a:solidFill>
                <a:latin typeface="+mn-lt"/>
              </a:rPr>
              <a:t>Dokshitzer &amp; Kharzeev, PL B519, 199 (2001) </a:t>
            </a:r>
            <a:endParaRPr lang="is-IS" sz="12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666" y="3158218"/>
            <a:ext cx="7768167" cy="368919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0896" y="2479853"/>
            <a:ext cx="2006021" cy="678365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833964" y="4856086"/>
            <a:ext cx="466794" cy="461665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dirty="0" err="1">
                <a:solidFill>
                  <a:srgbClr val="000000"/>
                </a:solidFill>
                <a:latin typeface="Symbol" charset="2"/>
                <a:cs typeface="Symbol" charset="2"/>
              </a:rPr>
              <a:t>q</a:t>
            </a:r>
            <a:r>
              <a:rPr lang="en-US" sz="2400" baseline="-25000" dirty="0" err="1">
                <a:solidFill>
                  <a:srgbClr val="000000"/>
                </a:solidFill>
              </a:rPr>
              <a:t>g</a:t>
            </a:r>
            <a:endParaRPr lang="en-US" sz="2400" baseline="-25000" dirty="0">
              <a:solidFill>
                <a:srgbClr val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rot="16200000">
            <a:off x="-185966" y="4983409"/>
            <a:ext cx="1766755" cy="400110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+mn-lt"/>
                <a:cs typeface="Symbol" charset="2"/>
              </a:rPr>
              <a:t>HF/ inclusive</a:t>
            </a:r>
            <a:endParaRPr lang="en-US" sz="2000" baseline="-250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3502" y="5574749"/>
            <a:ext cx="531283" cy="66518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300759" y="6547316"/>
            <a:ext cx="1937742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b="0" i="1" dirty="0" smtClean="0">
                <a:solidFill>
                  <a:srgbClr val="0000FF"/>
                </a:solidFill>
                <a:latin typeface="+mn-lt"/>
              </a:rPr>
              <a:t>a</a:t>
            </a:r>
            <a:r>
              <a:rPr lang="is-IS" sz="1400" b="0" i="1" dirty="0" smtClean="0">
                <a:solidFill>
                  <a:srgbClr val="0000FF"/>
                </a:solidFill>
                <a:latin typeface="+mn-lt"/>
              </a:rPr>
              <a:t>rXiv:2106.05713</a:t>
            </a:r>
            <a:endParaRPr lang="is-IS" sz="1400" b="0" i="1" dirty="0" smtClean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1309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 animBg="1"/>
      <p:bldP spid="32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Heavy Flavor at EIC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813827"/>
            <a:ext cx="2984500" cy="20140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201" y="790430"/>
            <a:ext cx="2749550" cy="20374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668" y="1059532"/>
            <a:ext cx="1629832" cy="824841"/>
          </a:xfrm>
          <a:prstGeom prst="rect">
            <a:avLst/>
          </a:prstGeom>
          <a:solidFill>
            <a:srgbClr val="D5EEE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0" i="1" dirty="0" smtClean="0">
                <a:solidFill>
                  <a:srgbClr val="000000"/>
                </a:solidFill>
                <a:latin typeface="+mn-lt"/>
              </a:rPr>
              <a:t>Open HF</a:t>
            </a:r>
          </a:p>
          <a:p>
            <a:pPr>
              <a:buNone/>
            </a:pPr>
            <a:r>
              <a:rPr lang="en-US" sz="1400" b="0" i="1" dirty="0" err="1" smtClean="0">
                <a:solidFill>
                  <a:srgbClr val="000000"/>
                </a:solidFill>
                <a:latin typeface="+mn-lt"/>
              </a:rPr>
              <a:t>Vitev</a:t>
            </a:r>
            <a:r>
              <a:rPr lang="en-US" sz="1400" b="0" i="1" dirty="0" smtClean="0">
                <a:solidFill>
                  <a:srgbClr val="000000"/>
                </a:solidFill>
                <a:latin typeface="+mn-lt"/>
              </a:rPr>
              <a:t>, et al.</a:t>
            </a:r>
          </a:p>
          <a:p>
            <a:pPr>
              <a:buNone/>
            </a:pPr>
            <a:r>
              <a:rPr lang="en-US" sz="1400" b="0" i="1" dirty="0" smtClean="0">
                <a:solidFill>
                  <a:srgbClr val="000000"/>
                </a:solidFill>
                <a:latin typeface="+mn-lt"/>
              </a:rPr>
              <a:t>arXiv:2007.10994</a:t>
            </a:r>
            <a:endParaRPr lang="en-US" sz="1400" b="0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14168" y="930240"/>
            <a:ext cx="162983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Frag. Function modification measurable in forward eta</a:t>
            </a:r>
            <a:endParaRPr lang="en-US" sz="1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0" y="2827866"/>
            <a:ext cx="2984500" cy="38840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035" y="2910853"/>
            <a:ext cx="2749550" cy="38413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4668" y="3868348"/>
            <a:ext cx="1629832" cy="824841"/>
          </a:xfrm>
          <a:prstGeom prst="rect">
            <a:avLst/>
          </a:prstGeom>
          <a:solidFill>
            <a:srgbClr val="D5EEE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0" i="1" dirty="0" smtClean="0">
                <a:solidFill>
                  <a:srgbClr val="000000"/>
                </a:solidFill>
                <a:latin typeface="+mn-lt"/>
              </a:rPr>
              <a:t>HF jets</a:t>
            </a:r>
          </a:p>
          <a:p>
            <a:pPr>
              <a:buNone/>
            </a:pPr>
            <a:r>
              <a:rPr lang="en-US" sz="1400" b="0" i="1" dirty="0" err="1" smtClean="0">
                <a:solidFill>
                  <a:srgbClr val="000000"/>
                </a:solidFill>
                <a:latin typeface="+mn-lt"/>
              </a:rPr>
              <a:t>Vitev</a:t>
            </a:r>
            <a:r>
              <a:rPr lang="en-US" sz="1400" b="0" i="1" dirty="0" smtClean="0">
                <a:solidFill>
                  <a:srgbClr val="000000"/>
                </a:solidFill>
                <a:latin typeface="+mn-lt"/>
              </a:rPr>
              <a:t>, et al.</a:t>
            </a:r>
          </a:p>
          <a:p>
            <a:pPr>
              <a:buNone/>
            </a:pPr>
            <a:r>
              <a:rPr lang="en-US" sz="1400" b="0" i="1" dirty="0" smtClean="0">
                <a:solidFill>
                  <a:srgbClr val="000000"/>
                </a:solidFill>
                <a:latin typeface="+mn-lt"/>
              </a:rPr>
              <a:t>arXiv:2108.07809</a:t>
            </a:r>
            <a:endParaRPr lang="en-US" sz="1400" b="0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24751" y="2924576"/>
            <a:ext cx="1629832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Clever ratio of jet sizes reduces systematics for heavy flavor jets</a:t>
            </a:r>
            <a:endParaRPr lang="en-US" sz="1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03585" y="4818557"/>
            <a:ext cx="162983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Not such small x, but very sensitive to the medium!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2369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DC050-EEE7-154B-BC6F-AF0A715E280E}" type="slidenum">
              <a:rPr lang="en-US"/>
              <a:pPr/>
              <a:t>24</a:t>
            </a:fld>
            <a:endParaRPr lang="en-US"/>
          </a:p>
        </p:txBody>
      </p:sp>
      <p:sp>
        <p:nvSpPr>
          <p:cNvPr id="95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133350"/>
            <a:ext cx="8458200" cy="457200"/>
          </a:xfrm>
        </p:spPr>
        <p:txBody>
          <a:bodyPr/>
          <a:lstStyle/>
          <a:p>
            <a:r>
              <a:rPr lang="en-US" dirty="0" err="1" smtClean="0"/>
              <a:t>Hadronization</a:t>
            </a:r>
            <a:r>
              <a:rPr lang="en-US" dirty="0" smtClean="0"/>
              <a:t> of quark gluon plasma</a:t>
            </a:r>
            <a:endParaRPr lang="en-US" dirty="0"/>
          </a:p>
        </p:txBody>
      </p:sp>
      <p:pic>
        <p:nvPicPr>
          <p:cNvPr id="957445" name="Picture 5" descr="v2KE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994" y="790575"/>
            <a:ext cx="6003925" cy="4113213"/>
          </a:xfrm>
          <a:prstGeom prst="rect">
            <a:avLst/>
          </a:prstGeom>
          <a:noFill/>
        </p:spPr>
      </p:pic>
      <p:sp>
        <p:nvSpPr>
          <p:cNvPr id="957446" name="Text Box 6"/>
          <p:cNvSpPr txBox="1">
            <a:spLocks noChangeArrowheads="1"/>
          </p:cNvSpPr>
          <p:nvPr/>
        </p:nvSpPr>
        <p:spPr bwMode="auto">
          <a:xfrm>
            <a:off x="1981891" y="4444284"/>
            <a:ext cx="1722438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rgbClr val="4D4D4D"/>
                </a:solidFill>
                <a:latin typeface="Arial" pitchFamily="-110" charset="0"/>
              </a:rPr>
              <a:t>transverse KE</a:t>
            </a:r>
          </a:p>
        </p:txBody>
      </p:sp>
      <p:sp>
        <p:nvSpPr>
          <p:cNvPr id="957447" name="Text Box 7"/>
          <p:cNvSpPr txBox="1">
            <a:spLocks noChangeArrowheads="1"/>
          </p:cNvSpPr>
          <p:nvPr/>
        </p:nvSpPr>
        <p:spPr bwMode="auto">
          <a:xfrm>
            <a:off x="377825" y="4903788"/>
            <a:ext cx="8588375" cy="1815882"/>
          </a:xfrm>
          <a:prstGeom prst="rect">
            <a:avLst/>
          </a:prstGeom>
          <a:solidFill>
            <a:srgbClr val="D5E6E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0"/>
              </a:spcBef>
              <a:buClrTx/>
              <a:buSzPct val="90000"/>
              <a:buFont typeface="Wingdings" charset="2"/>
              <a:buChar char="u"/>
            </a:pPr>
            <a:r>
              <a:rPr lang="en-US" sz="2200" i="1" dirty="0" smtClean="0">
                <a:solidFill>
                  <a:schemeClr val="tx1"/>
                </a:solidFill>
                <a:latin typeface="+mn-lt"/>
              </a:rPr>
              <a:t>dressed </a:t>
            </a:r>
            <a:r>
              <a:rPr lang="en-US" sz="2200" i="1" dirty="0">
                <a:solidFill>
                  <a:schemeClr val="tx1"/>
                </a:solidFill>
                <a:latin typeface="+mn-lt"/>
              </a:rPr>
              <a:t>quarks are born of flowing field</a:t>
            </a:r>
          </a:p>
          <a:p>
            <a:pPr marL="342900" indent="-342900">
              <a:spcBef>
                <a:spcPct val="0"/>
              </a:spcBef>
              <a:buClrTx/>
              <a:buSzPct val="90000"/>
              <a:buFont typeface="Wingdings" charset="2"/>
              <a:buChar char="u"/>
            </a:pPr>
            <a:r>
              <a:rPr lang="en-US" sz="2200" i="1" dirty="0" err="1" smtClean="0">
                <a:solidFill>
                  <a:schemeClr val="tx1"/>
                </a:solidFill>
                <a:latin typeface="+mn-lt"/>
              </a:rPr>
              <a:t>hadronize</a:t>
            </a:r>
            <a:r>
              <a:rPr lang="en-US" sz="2200" i="1" dirty="0" smtClean="0">
                <a:solidFill>
                  <a:schemeClr val="tx1"/>
                </a:solidFill>
                <a:latin typeface="+mn-lt"/>
              </a:rPr>
              <a:t> by (simple) coalescence of co-moving quarks</a:t>
            </a:r>
          </a:p>
          <a:p>
            <a:pPr marL="342900" indent="-342900">
              <a:spcBef>
                <a:spcPct val="0"/>
              </a:spcBef>
              <a:buClrTx/>
              <a:buSzPct val="90000"/>
              <a:buFont typeface="Wingdings" charset="2"/>
              <a:buChar char="u"/>
            </a:pPr>
            <a:r>
              <a:rPr lang="en-US" sz="2200" i="1" dirty="0" smtClean="0">
                <a:solidFill>
                  <a:schemeClr val="tx1"/>
                </a:solidFill>
                <a:latin typeface="+mn-lt"/>
              </a:rPr>
              <a:t>quarks somehow (miraculously?) dressed by gluons</a:t>
            </a:r>
          </a:p>
          <a:p>
            <a:pPr>
              <a:spcBef>
                <a:spcPct val="0"/>
              </a:spcBef>
              <a:buClrTx/>
              <a:buSzPct val="110000"/>
              <a:buNone/>
            </a:pPr>
            <a:endParaRPr lang="en-US" sz="2200" i="1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Pct val="110000"/>
              <a:buNone/>
            </a:pPr>
            <a:r>
              <a:rPr lang="en-US" sz="2400" i="1" u="sng" dirty="0" smtClean="0">
                <a:solidFill>
                  <a:srgbClr val="FF0000"/>
                </a:solidFill>
                <a:latin typeface="+mn-lt"/>
              </a:rPr>
              <a:t>Is phase space coalescence how hadrons form?</a:t>
            </a:r>
            <a:endParaRPr lang="en-US" sz="2400" i="1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157244" y="792163"/>
            <a:ext cx="248828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>
                <a:latin typeface="+mn-lt"/>
              </a:rPr>
              <a:t>valence quarks, not hadrons, are </a:t>
            </a:r>
            <a:r>
              <a:rPr lang="en-US" sz="2000" i="1" dirty="0" smtClean="0">
                <a:latin typeface="+mn-lt"/>
              </a:rPr>
              <a:t>present when collective flow develops </a:t>
            </a:r>
            <a:endParaRPr lang="en-US" sz="2000" i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2697789"/>
            <a:ext cx="2895600" cy="125572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i="1" dirty="0" smtClean="0">
                <a:solidFill>
                  <a:schemeClr val="tx1"/>
                </a:solidFill>
                <a:latin typeface="+mn-lt"/>
              </a:rPr>
              <a:t>Recombination from thermal distribution:</a:t>
            </a:r>
          </a:p>
          <a:p>
            <a:pPr>
              <a:buNone/>
            </a:pPr>
            <a:r>
              <a:rPr lang="en-US" sz="1400" i="1" dirty="0" smtClean="0">
                <a:solidFill>
                  <a:schemeClr val="tx1"/>
                </a:solidFill>
                <a:latin typeface="+mn-lt"/>
              </a:rPr>
              <a:t>Fries, Mueller, </a:t>
            </a:r>
            <a:r>
              <a:rPr lang="en-US" sz="1400" i="1" dirty="0" err="1" smtClean="0">
                <a:solidFill>
                  <a:schemeClr val="tx1"/>
                </a:solidFill>
                <a:latin typeface="+mn-lt"/>
              </a:rPr>
              <a:t>Nonaka</a:t>
            </a:r>
            <a:r>
              <a:rPr lang="en-US" sz="14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i="1" dirty="0" smtClean="0">
                <a:solidFill>
                  <a:schemeClr val="tx1"/>
                </a:solidFill>
                <a:latin typeface="+mn-lt"/>
              </a:rPr>
              <a:t>&amp; Bass, PRC68, 044902 (2003) </a:t>
            </a:r>
          </a:p>
          <a:p>
            <a:pPr>
              <a:buNone/>
            </a:pPr>
            <a:r>
              <a:rPr lang="en-US" sz="1400" i="1" dirty="0" smtClean="0">
                <a:solidFill>
                  <a:schemeClr val="tx1"/>
                </a:solidFill>
                <a:latin typeface="+mn-lt"/>
              </a:rPr>
              <a:t>Fries, J. Phys. G32, S151 (2006)</a:t>
            </a:r>
            <a:endParaRPr lang="en-US" sz="140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0362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74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74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it out at EIC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CBFB9-AA81-2041-82F0-E35C8C4E3864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8122" y="730250"/>
            <a:ext cx="5986712" cy="4720166"/>
            <a:chOff x="490271" y="814916"/>
            <a:chExt cx="7362561" cy="56409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0271" y="814916"/>
              <a:ext cx="7362561" cy="5640917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 bwMode="auto">
            <a:xfrm>
              <a:off x="5418669" y="1492250"/>
              <a:ext cx="2233082" cy="4138083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Monotype Sorts" charset="2"/>
                <a:buChar char="l"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hlink"/>
                </a:solidFill>
                <a:effectLst/>
                <a:latin typeface="Times New Roman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8843" t="16810" r="5092" b="9054"/>
          <a:stretch/>
        </p:blipFill>
        <p:spPr>
          <a:xfrm>
            <a:off x="6117166" y="1117100"/>
            <a:ext cx="2872279" cy="3462635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421827" y="730250"/>
            <a:ext cx="2182423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i="1" dirty="0" smtClean="0">
                <a:latin typeface="+mn-lt"/>
              </a:rPr>
              <a:t>Hadron yields</a:t>
            </a:r>
            <a:endParaRPr lang="en-US" sz="2000" i="1" dirty="0">
              <a:latin typeface="+mn-lt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275777" y="5050306"/>
            <a:ext cx="2328473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i="1" dirty="0" smtClean="0">
                <a:latin typeface="+mn-lt"/>
              </a:rPr>
              <a:t>And correlations</a:t>
            </a:r>
            <a:endParaRPr lang="en-US" sz="20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0215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9795" name="Rectangle 3"/>
          <p:cNvSpPr>
            <a:spLocks noGrp="1" noChangeArrowheads="1"/>
          </p:cNvSpPr>
          <p:nvPr>
            <p:ph idx="1"/>
          </p:nvPr>
        </p:nvSpPr>
        <p:spPr>
          <a:xfrm>
            <a:off x="681039" y="990600"/>
            <a:ext cx="7772400" cy="457200"/>
          </a:xfrm>
        </p:spPr>
        <p:txBody>
          <a:bodyPr/>
          <a:lstStyle/>
          <a:p>
            <a:r>
              <a:rPr lang="en-US"/>
              <a:t>Backup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3BE80-42E4-BD4E-890F-E8C76406BCC3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basics on kinematics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3625906"/>
            <a:ext cx="1479550" cy="400105"/>
          </a:xfrm>
        </p:spPr>
        <p:txBody>
          <a:bodyPr/>
          <a:lstStyle/>
          <a:p>
            <a:pPr marL="0" indent="0">
              <a:buNone/>
            </a:pPr>
            <a:r>
              <a:rPr lang="en-US" sz="2000" b="0" dirty="0" smtClean="0"/>
              <a:t>Structure functions:</a:t>
            </a:r>
            <a:endParaRPr lang="en-US" sz="2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660401"/>
            <a:ext cx="8547100" cy="236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2472036"/>
            <a:ext cx="135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0" dirty="0" smtClean="0">
                <a:solidFill>
                  <a:srgbClr val="000000"/>
                </a:solidFill>
                <a:latin typeface="+mn-lt"/>
              </a:rPr>
              <a:t>inelasticity</a:t>
            </a:r>
            <a:endParaRPr lang="en-US" sz="1800" b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46700" y="2480272"/>
            <a:ext cx="34925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0" dirty="0" smtClean="0">
                <a:solidFill>
                  <a:srgbClr val="000000"/>
                </a:solidFill>
                <a:latin typeface="+mn-lt"/>
              </a:rPr>
              <a:t>= 1 </a:t>
            </a:r>
            <a:r>
              <a:rPr lang="mr-IN" sz="1800" b="0" dirty="0" smtClean="0">
                <a:solidFill>
                  <a:srgbClr val="000000"/>
                </a:solidFill>
                <a:latin typeface="+mn-lt"/>
              </a:rPr>
              <a:t>–</a:t>
            </a:r>
            <a:r>
              <a:rPr lang="en-US" sz="1800" b="0" dirty="0" smtClean="0">
                <a:solidFill>
                  <a:srgbClr val="000000"/>
                </a:solidFill>
                <a:latin typeface="+mn-lt"/>
              </a:rPr>
              <a:t> E</a:t>
            </a:r>
            <a:r>
              <a:rPr lang="en-US" sz="1800" b="0" baseline="-25000" dirty="0" smtClean="0">
                <a:solidFill>
                  <a:srgbClr val="000000"/>
                </a:solidFill>
                <a:latin typeface="+mn-lt"/>
              </a:rPr>
              <a:t>l</a:t>
            </a:r>
            <a:r>
              <a:rPr lang="en-US" sz="1800" b="0" dirty="0" smtClean="0">
                <a:solidFill>
                  <a:srgbClr val="000000"/>
                </a:solidFill>
                <a:latin typeface="+mn-lt"/>
              </a:rPr>
              <a:t>’/E</a:t>
            </a:r>
            <a:r>
              <a:rPr lang="en-US" sz="1800" b="0" baseline="-25000" dirty="0" smtClean="0">
                <a:solidFill>
                  <a:srgbClr val="000000"/>
                </a:solidFill>
                <a:latin typeface="+mn-lt"/>
              </a:rPr>
              <a:t>l </a:t>
            </a:r>
            <a:r>
              <a:rPr lang="en-US" sz="1800" b="0" dirty="0" smtClean="0">
                <a:solidFill>
                  <a:srgbClr val="000000"/>
                </a:solidFill>
                <a:latin typeface="+mn-lt"/>
              </a:rPr>
              <a:t>(in N rest frame)</a:t>
            </a:r>
            <a:endParaRPr lang="en-US" sz="1800" b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8450" y="1328688"/>
            <a:ext cx="47307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0" dirty="0" smtClean="0">
                <a:solidFill>
                  <a:srgbClr val="000000"/>
                </a:solidFill>
                <a:latin typeface="+mn-lt"/>
              </a:rPr>
              <a:t>(cm energy for </a:t>
            </a:r>
            <a:r>
              <a:rPr lang="en-US" sz="1800" b="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g</a:t>
            </a:r>
            <a:r>
              <a:rPr lang="en-US" sz="1800" b="0" dirty="0" err="1" smtClean="0">
                <a:solidFill>
                  <a:srgbClr val="000000"/>
                </a:solidFill>
                <a:latin typeface="+mn-lt"/>
              </a:rPr>
              <a:t>N</a:t>
            </a:r>
            <a:r>
              <a:rPr lang="en-US" sz="1800" b="0" dirty="0" smtClean="0">
                <a:solidFill>
                  <a:srgbClr val="000000"/>
                </a:solidFill>
                <a:latin typeface="+mn-lt"/>
              </a:rPr>
              <a:t> system, p = N momentum)</a:t>
            </a:r>
            <a:endParaRPr lang="en-US" sz="1800" b="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" y="1334354"/>
            <a:ext cx="3416300" cy="31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3022602"/>
            <a:ext cx="85344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0" dirty="0" smtClean="0">
                <a:solidFill>
                  <a:srgbClr val="A300A0"/>
                </a:solidFill>
                <a:latin typeface="+mn-lt"/>
              </a:rPr>
              <a:t>In lab frame all of these can be calculated from N &amp; e in/outgoing info (DIS works!) </a:t>
            </a:r>
            <a:endParaRPr lang="en-US" sz="1800" b="0" dirty="0">
              <a:solidFill>
                <a:srgbClr val="A300A0"/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200" y="3522412"/>
            <a:ext cx="7675538" cy="31323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2399" y="1841500"/>
            <a:ext cx="1154793" cy="482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3309" y="1892300"/>
            <a:ext cx="1242283" cy="31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679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9850"/>
            <a:ext cx="7772400" cy="457200"/>
          </a:xfrm>
        </p:spPr>
        <p:txBody>
          <a:bodyPr/>
          <a:lstStyle/>
          <a:p>
            <a:r>
              <a:rPr lang="en-US" dirty="0" smtClean="0"/>
              <a:t>Processes in e + p/A scattering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1" y="609918"/>
            <a:ext cx="6159499" cy="624638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6515101" y="609918"/>
            <a:ext cx="520700" cy="64918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Monotype Sorts" charset="2"/>
              <a:buChar char="l"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Times New Roman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775450" y="2857819"/>
            <a:ext cx="692149" cy="73574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Monotype Sorts" charset="2"/>
              <a:buChar char="l"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Times New Roman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407150" y="3899219"/>
            <a:ext cx="1060448" cy="91408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Monotype Sorts" charset="2"/>
              <a:buChar char="l"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Times New Roman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229351" y="5397818"/>
            <a:ext cx="1390649" cy="145848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Monotype Sorts" charset="2"/>
              <a:buChar char="l"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7598" y="914402"/>
            <a:ext cx="1676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i="1" dirty="0" smtClean="0">
                <a:latin typeface="+mn-lt"/>
              </a:rPr>
              <a:t>What is measured</a:t>
            </a:r>
            <a:endParaRPr lang="en-US" sz="2400" i="1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397000" y="609918"/>
            <a:ext cx="2286000" cy="523220"/>
          </a:xfrm>
          <a:prstGeom prst="rect">
            <a:avLst/>
          </a:prstGeom>
          <a:solidFill>
            <a:srgbClr val="E6D4DE">
              <a:alpha val="42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Monotype Sorts" charset="2"/>
              <a:buChar char="l"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Times New Roman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384300" y="2222818"/>
            <a:ext cx="2387600" cy="523220"/>
          </a:xfrm>
          <a:prstGeom prst="rect">
            <a:avLst/>
          </a:prstGeom>
          <a:solidFill>
            <a:srgbClr val="E6D4DE">
              <a:alpha val="42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Monotype Sorts" charset="2"/>
              <a:buChar char="l"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Times New Roman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58901" y="3899218"/>
            <a:ext cx="1536700" cy="523220"/>
          </a:xfrm>
          <a:prstGeom prst="rect">
            <a:avLst/>
          </a:prstGeom>
          <a:solidFill>
            <a:srgbClr val="E6D4DE">
              <a:alpha val="42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Monotype Sorts" charset="2"/>
              <a:buChar char="l"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Times New Roman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358901" y="5486718"/>
            <a:ext cx="1130300" cy="523220"/>
          </a:xfrm>
          <a:prstGeom prst="rect">
            <a:avLst/>
          </a:prstGeom>
          <a:solidFill>
            <a:srgbClr val="E6D4DE">
              <a:alpha val="42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Monotype Sorts" charset="2"/>
              <a:buChar char="l"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Times New Roman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 flipV="1">
            <a:off x="241300" y="4127498"/>
            <a:ext cx="912283" cy="1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62562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49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goes where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901700"/>
            <a:ext cx="87884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85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700"/>
            <a:ext cx="9144000" cy="4325888"/>
          </a:xfrm>
          <a:prstGeom prst="rect">
            <a:avLst/>
          </a:prstGeom>
        </p:spPr>
      </p:pic>
      <p:pic>
        <p:nvPicPr>
          <p:cNvPr id="9" name="Picture 8" descr="ATHENA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53068"/>
            <a:ext cx="2247899" cy="1904931"/>
          </a:xfrm>
          <a:prstGeom prst="rect">
            <a:avLst/>
          </a:prstGeom>
        </p:spPr>
      </p:pic>
      <p:pic>
        <p:nvPicPr>
          <p:cNvPr id="10" name="Picture 9" descr="CORE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299" y="4960888"/>
            <a:ext cx="3568701" cy="1905051"/>
          </a:xfrm>
          <a:prstGeom prst="rect">
            <a:avLst/>
          </a:prstGeom>
        </p:spPr>
      </p:pic>
      <p:pic>
        <p:nvPicPr>
          <p:cNvPr id="11" name="Picture 10" descr="ECCE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4930197"/>
            <a:ext cx="2387600" cy="192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85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3120850"/>
          </a:xfrm>
        </p:spPr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verarching science </a:t>
            </a:r>
            <a:r>
              <a:rPr lang="en-US" dirty="0" smtClean="0"/>
              <a:t>goals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Kinematic considerations to probe low-x</a:t>
            </a:r>
          </a:p>
          <a:p>
            <a:endParaRPr lang="en-US" dirty="0"/>
          </a:p>
          <a:p>
            <a:r>
              <a:rPr lang="en-US" dirty="0"/>
              <a:t>Reconstructing jets at the </a:t>
            </a:r>
            <a:r>
              <a:rPr lang="en-US" dirty="0" smtClean="0"/>
              <a:t>EIC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we know/want to measure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66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will know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17500" y="804906"/>
            <a:ext cx="8562946" cy="2895660"/>
            <a:chOff x="73053" y="1427205"/>
            <a:chExt cx="8994746" cy="2923117"/>
          </a:xfrm>
        </p:grpSpPr>
        <p:pic>
          <p:nvPicPr>
            <p:cNvPr id="5" name="Plot4c.pdf" descr="Plot4c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9008" y="1452605"/>
              <a:ext cx="2968791" cy="2897717"/>
            </a:xfrm>
            <a:prstGeom prst="rect">
              <a:avLst/>
            </a:prstGeom>
            <a:ln w="12700"/>
          </p:spPr>
        </p:pic>
        <p:pic>
          <p:nvPicPr>
            <p:cNvPr id="6" name="Plot4b.pdf" descr="Plot4b.pd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1164" y="1427205"/>
              <a:ext cx="3008843" cy="2895660"/>
            </a:xfrm>
            <a:prstGeom prst="rect">
              <a:avLst/>
            </a:prstGeom>
            <a:ln w="12700"/>
          </p:spPr>
        </p:pic>
        <p:pic>
          <p:nvPicPr>
            <p:cNvPr id="7" name="Plot4a.pdf" descr="Plot4a.pdf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53" y="1427205"/>
              <a:ext cx="2987647" cy="2897717"/>
            </a:xfrm>
            <a:prstGeom prst="rect">
              <a:avLst/>
            </a:prstGeom>
            <a:ln w="12700"/>
          </p:spPr>
        </p:pic>
      </p:grpSp>
      <p:sp>
        <p:nvSpPr>
          <p:cNvPr id="8" name="Arrow"/>
          <p:cNvSpPr/>
          <p:nvPr/>
        </p:nvSpPr>
        <p:spPr>
          <a:xfrm rot="16200000">
            <a:off x="1251944" y="3601105"/>
            <a:ext cx="573049" cy="428948"/>
          </a:xfrm>
          <a:prstGeom prst="rightArrow">
            <a:avLst>
              <a:gd name="adj1" fmla="val 28156"/>
              <a:gd name="adj2" fmla="val 61205"/>
            </a:avLst>
          </a:prstGeom>
          <a:gradFill>
            <a:gsLst>
              <a:gs pos="0">
                <a:srgbClr val="9DF9EC"/>
              </a:gs>
              <a:gs pos="100000">
                <a:srgbClr val="060A8D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" name="Arrow"/>
          <p:cNvSpPr/>
          <p:nvPr/>
        </p:nvSpPr>
        <p:spPr>
          <a:xfrm rot="16200000">
            <a:off x="4575627" y="3601105"/>
            <a:ext cx="573049" cy="428948"/>
          </a:xfrm>
          <a:prstGeom prst="rightArrow">
            <a:avLst>
              <a:gd name="adj1" fmla="val 22234"/>
              <a:gd name="adj2" fmla="val 61205"/>
            </a:avLst>
          </a:prstGeom>
          <a:gradFill>
            <a:gsLst>
              <a:gs pos="0">
                <a:srgbClr val="9DF9EC"/>
              </a:gs>
              <a:gs pos="100000">
                <a:srgbClr val="060A8D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" name="Arrow"/>
          <p:cNvSpPr/>
          <p:nvPr/>
        </p:nvSpPr>
        <p:spPr>
          <a:xfrm rot="16200000">
            <a:off x="8583049" y="3617354"/>
            <a:ext cx="573049" cy="396453"/>
          </a:xfrm>
          <a:prstGeom prst="rightArrow">
            <a:avLst>
              <a:gd name="adj1" fmla="val 28156"/>
              <a:gd name="adj2" fmla="val 61205"/>
            </a:avLst>
          </a:prstGeom>
          <a:gradFill>
            <a:gsLst>
              <a:gs pos="0">
                <a:srgbClr val="9DF9EC"/>
              </a:gs>
              <a:gs pos="100000">
                <a:srgbClr val="060A8D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" name="Quark Spin"/>
          <p:cNvSpPr txBox="1"/>
          <p:nvPr/>
        </p:nvSpPr>
        <p:spPr>
          <a:xfrm>
            <a:off x="1625940" y="3609662"/>
            <a:ext cx="1275265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0" algn="ctr">
              <a:lnSpc>
                <a:spcPct val="170000"/>
              </a:lnSpc>
              <a:spcBef>
                <a:spcPts val="500"/>
              </a:spcBef>
              <a:buClr>
                <a:srgbClr val="000000"/>
              </a:buClr>
              <a:buFont typeface="Wingdings"/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lvl1pPr>
          </a:lstStyle>
          <a:p>
            <a:pPr>
              <a:buNone/>
            </a:pPr>
            <a:r>
              <a:rPr dirty="0"/>
              <a:t>Quark Spin</a:t>
            </a:r>
          </a:p>
        </p:txBody>
      </p:sp>
      <p:sp>
        <p:nvSpPr>
          <p:cNvPr id="12" name="Gluon Spin"/>
          <p:cNvSpPr txBox="1"/>
          <p:nvPr/>
        </p:nvSpPr>
        <p:spPr>
          <a:xfrm>
            <a:off x="3568090" y="3609661"/>
            <a:ext cx="1330258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0" algn="ctr">
              <a:lnSpc>
                <a:spcPct val="170000"/>
              </a:lnSpc>
              <a:spcBef>
                <a:spcPts val="500"/>
              </a:spcBef>
              <a:buClr>
                <a:srgbClr val="000000"/>
              </a:buClr>
              <a:buFont typeface="Wingdings"/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lvl1pPr>
          </a:lstStyle>
          <a:p>
            <a:pPr>
              <a:buNone/>
            </a:pPr>
            <a:r>
              <a:rPr dirty="0"/>
              <a:t>Gluon Spin</a:t>
            </a:r>
          </a:p>
        </p:txBody>
      </p:sp>
      <p:sp>
        <p:nvSpPr>
          <p:cNvPr id="13" name="Orbital Angular Momentum"/>
          <p:cNvSpPr txBox="1"/>
          <p:nvPr/>
        </p:nvSpPr>
        <p:spPr>
          <a:xfrm>
            <a:off x="5746750" y="3796480"/>
            <a:ext cx="3133695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0" algn="ctr">
              <a:lnSpc>
                <a:spcPct val="170000"/>
              </a:lnSpc>
              <a:spcBef>
                <a:spcPts val="500"/>
              </a:spcBef>
              <a:buClr>
                <a:srgbClr val="000000"/>
              </a:buClr>
              <a:buFont typeface="Wingdings"/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dirty="0"/>
              <a:t>Orbital </a:t>
            </a:r>
            <a:r>
              <a:rPr dirty="0" smtClean="0"/>
              <a:t>Angular</a:t>
            </a:r>
            <a:r>
              <a:rPr lang="en-US" dirty="0" smtClean="0"/>
              <a:t> </a:t>
            </a:r>
            <a:r>
              <a:rPr dirty="0" smtClean="0"/>
              <a:t>Momentum</a:t>
            </a:r>
            <a:endParaRPr dirty="0"/>
          </a:p>
        </p:txBody>
      </p:sp>
      <p:sp>
        <p:nvSpPr>
          <p:cNvPr id="14" name="E. Aschenauer, R. Sassot and M. Stratmann, Phys. Rev. D92 (2015) 094030."/>
          <p:cNvSpPr txBox="1"/>
          <p:nvPr/>
        </p:nvSpPr>
        <p:spPr>
          <a:xfrm>
            <a:off x="3522505" y="610216"/>
            <a:ext cx="5545294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buNone/>
            </a:pPr>
            <a:r>
              <a:rPr dirty="0"/>
              <a:t>E. Aschenauer, R. Sassot and M. Stratmann, Phys. Rev. D92 (2015) 094030. </a:t>
            </a:r>
          </a:p>
        </p:txBody>
      </p:sp>
      <p:sp>
        <p:nvSpPr>
          <p:cNvPr id="21" name="Orbital Angular Momentum"/>
          <p:cNvSpPr txBox="1"/>
          <p:nvPr/>
        </p:nvSpPr>
        <p:spPr>
          <a:xfrm>
            <a:off x="685800" y="4371119"/>
            <a:ext cx="8089899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0" algn="ctr">
              <a:lnSpc>
                <a:spcPct val="170000"/>
              </a:lnSpc>
              <a:spcBef>
                <a:spcPts val="500"/>
              </a:spcBef>
              <a:buClr>
                <a:srgbClr val="000000"/>
              </a:buClr>
              <a:buFont typeface="Wingdings"/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lvl1pPr>
          </a:lstStyle>
          <a:p>
            <a:pPr algn="l">
              <a:lnSpc>
                <a:spcPct val="100000"/>
              </a:lnSpc>
              <a:buNone/>
            </a:pPr>
            <a:r>
              <a:rPr lang="en-US" sz="1800" i="1" dirty="0" smtClean="0">
                <a:solidFill>
                  <a:srgbClr val="000090"/>
                </a:solidFill>
              </a:rPr>
              <a:t>At EIC, inclusive DIS double spin asymmetry</a:t>
            </a:r>
            <a:r>
              <a:rPr lang="en-US" sz="1800" i="1" baseline="-25000" dirty="0" smtClean="0">
                <a:solidFill>
                  <a:srgbClr val="000090"/>
                </a:solidFill>
              </a:rPr>
              <a:t> </a:t>
            </a:r>
            <a:r>
              <a:rPr lang="en-US" sz="1800" i="1" dirty="0" smtClean="0">
                <a:solidFill>
                  <a:srgbClr val="000090"/>
                </a:solidFill>
              </a:rPr>
              <a:t>(with both beams polarized)  gives the virtual photon asymmetry A</a:t>
            </a:r>
            <a:r>
              <a:rPr lang="en-US" sz="1800" i="1" baseline="-25000" dirty="0" smtClean="0">
                <a:solidFill>
                  <a:srgbClr val="000090"/>
                </a:solidFill>
              </a:rPr>
              <a:t>1</a:t>
            </a:r>
            <a:r>
              <a:rPr lang="en-US" sz="1800" i="1" dirty="0" smtClean="0">
                <a:solidFill>
                  <a:srgbClr val="000090"/>
                </a:solidFill>
              </a:rPr>
              <a:t>. Moments of spin structure function g</a:t>
            </a:r>
            <a:r>
              <a:rPr lang="en-US" sz="1800" i="1" baseline="-25000" dirty="0" smtClean="0">
                <a:solidFill>
                  <a:srgbClr val="000090"/>
                </a:solidFill>
              </a:rPr>
              <a:t>1</a:t>
            </a:r>
            <a:r>
              <a:rPr lang="en-US" sz="1800" i="1" dirty="0" smtClean="0">
                <a:solidFill>
                  <a:srgbClr val="000090"/>
                </a:solidFill>
              </a:rPr>
              <a:t>(x) allow us to disentangle </a:t>
            </a:r>
            <a:r>
              <a:rPr lang="en-US" sz="1800" i="1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DS</a:t>
            </a:r>
            <a:r>
              <a:rPr lang="en-US" sz="1800" i="1" dirty="0" smtClean="0">
                <a:solidFill>
                  <a:srgbClr val="000090"/>
                </a:solidFill>
              </a:rPr>
              <a:t> and </a:t>
            </a:r>
            <a:r>
              <a:rPr lang="en-US" sz="1800" i="1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D</a:t>
            </a:r>
            <a:r>
              <a:rPr lang="en-US" sz="1800" i="1" dirty="0" smtClean="0">
                <a:solidFill>
                  <a:srgbClr val="000090"/>
                </a:solidFill>
                <a:cs typeface="Symbol" charset="2"/>
              </a:rPr>
              <a:t>G</a:t>
            </a:r>
            <a:endParaRPr lang="en-US" sz="1800" i="1" baseline="-25000" dirty="0" smtClean="0">
              <a:solidFill>
                <a:srgbClr val="000090"/>
              </a:solidFill>
              <a:cs typeface="Symbol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5394724"/>
            <a:ext cx="7543800" cy="1301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0639" indent="-269999"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50000"/>
              <a:buFont typeface="Wingdings"/>
              <a:buBlip>
                <a:blip r:embed="rId5"/>
              </a:buBlip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pPr>
            <a:r>
              <a:rPr lang="en-US" sz="1800" i="1" dirty="0">
                <a:solidFill>
                  <a:srgbClr val="A4233A"/>
                </a:solidFill>
                <a:uFill>
                  <a:solidFill>
                    <a:srgbClr val="000000"/>
                  </a:solidFill>
                </a:uFill>
                <a:sym typeface="Comic Sans MS"/>
              </a:rPr>
              <a:t>EIC </a:t>
            </a:r>
            <a:r>
              <a:rPr lang="en-US" sz="1800" i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sym typeface="Comic Sans MS"/>
              </a:rPr>
              <a:t>impact on </a:t>
            </a:r>
            <a:r>
              <a:rPr lang="en-US" sz="1800" i="1" dirty="0" err="1">
                <a:solidFill>
                  <a:srgbClr val="A4233A"/>
                </a:solidFill>
                <a:uFill>
                  <a:solidFill>
                    <a:srgbClr val="000000"/>
                  </a:solidFill>
                </a:uFill>
                <a:sym typeface="Comic Sans MS"/>
              </a:rPr>
              <a:t>helicity</a:t>
            </a:r>
            <a:r>
              <a:rPr lang="en-US" sz="1800" i="1" dirty="0">
                <a:solidFill>
                  <a:srgbClr val="A4233A"/>
                </a:solidFill>
                <a:uFill>
                  <a:solidFill>
                    <a:srgbClr val="000000"/>
                  </a:solidFill>
                </a:uFill>
                <a:sym typeface="Comic Sans MS"/>
              </a:rPr>
              <a:t> distributions of anti-u, anti-d and s quarks </a:t>
            </a:r>
            <a:r>
              <a:rPr lang="en-US" sz="1800" i="1" dirty="0" smtClean="0">
                <a:solidFill>
                  <a:srgbClr val="A4233A"/>
                </a:solidFill>
                <a:uFill>
                  <a:solidFill>
                    <a:srgbClr val="000000"/>
                  </a:solidFill>
                </a:uFill>
                <a:sym typeface="Comic Sans MS"/>
              </a:rPr>
              <a:t>as well as gluons will be very large!</a:t>
            </a:r>
            <a:endParaRPr lang="en-US" sz="1800" i="1" dirty="0">
              <a:solidFill>
                <a:srgbClr val="A4233A"/>
              </a:solidFill>
              <a:uFill>
                <a:solidFill>
                  <a:srgbClr val="000000"/>
                </a:solidFill>
              </a:uFill>
              <a:sym typeface="Comic Sans MS"/>
            </a:endParaRPr>
          </a:p>
          <a:p>
            <a:pPr marL="310639" indent="-269999"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50000"/>
              <a:buFont typeface="Wingdings"/>
              <a:buBlip>
                <a:blip r:embed="rId5"/>
              </a:buBlip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pPr>
            <a:r>
              <a:rPr lang="en-US" sz="1800" i="1" dirty="0" smtClean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sym typeface="Comic Sans MS"/>
              </a:rPr>
              <a:t>Will get </a:t>
            </a:r>
            <a:r>
              <a:rPr lang="en-US" sz="1800" i="1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sym typeface="Comic Sans MS"/>
              </a:rPr>
              <a:t>at neutron spin via polarized d beam</a:t>
            </a:r>
          </a:p>
        </p:txBody>
      </p:sp>
    </p:spTree>
    <p:extLst>
      <p:ext uri="{BB962C8B-B14F-4D97-AF65-F5344CB8AC3E}">
        <p14:creationId xmlns:p14="http://schemas.microsoft.com/office/powerpoint/2010/main" val="345897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7950"/>
            <a:ext cx="8051800" cy="457200"/>
          </a:xfrm>
        </p:spPr>
        <p:txBody>
          <a:bodyPr/>
          <a:lstStyle/>
          <a:p>
            <a:r>
              <a:rPr lang="en-US" dirty="0" smtClean="0"/>
              <a:t>Closing in on orbital angular momenta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908051"/>
            <a:ext cx="5253579" cy="3829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1" y="4737100"/>
            <a:ext cx="7661399" cy="198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6562" y="1498600"/>
            <a:ext cx="3579638" cy="26416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9" name="Right Triangle 8"/>
          <p:cNvSpPr/>
          <p:nvPr/>
        </p:nvSpPr>
        <p:spPr bwMode="auto">
          <a:xfrm flipH="1">
            <a:off x="5727700" y="3175000"/>
            <a:ext cx="1079500" cy="609600"/>
          </a:xfrm>
          <a:prstGeom prst="rtTriangle">
            <a:avLst/>
          </a:prstGeom>
          <a:solidFill>
            <a:srgbClr val="FF0000">
              <a:alpha val="28000"/>
            </a:srgbClr>
          </a:solidFill>
          <a:ln w="28575" cap="flat" cmpd="sng" algn="ctr">
            <a:solidFill>
              <a:srgbClr val="ED465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Monotype Sorts" charset="2"/>
              <a:buChar char="l"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334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Parton distributions: longitudinal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DIS - Parton structure: Unpolarized"/>
          <p:cNvSpPr txBox="1">
            <a:spLocks/>
          </p:cNvSpPr>
          <p:nvPr/>
        </p:nvSpPr>
        <p:spPr bwMode="auto">
          <a:xfrm>
            <a:off x="152400" y="709612"/>
            <a:ext cx="4457700" cy="70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  <a:spAutoFit/>
          </a:bodyPr>
          <a:lstStyle>
            <a:lvl1pPr marL="342882" indent="-34288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Monotype Sorts" charset="2"/>
              <a:buBlip>
                <a:blip r:embed="rId2"/>
              </a:buBlip>
              <a:defRPr sz="24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12" indent="-285736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Monotype Sorts" charset="2"/>
              <a:defRPr sz="2400" b="1">
                <a:solidFill>
                  <a:schemeClr val="hlink"/>
                </a:solidFill>
                <a:latin typeface="+mn-lt"/>
                <a:ea typeface="ＭＳ Ｐゴシック" charset="-128"/>
              </a:defRPr>
            </a:lvl2pPr>
            <a:lvl3pPr marL="1142942" indent="-2285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00FF00"/>
                </a:solidFill>
                <a:latin typeface="+mn-lt"/>
                <a:ea typeface="ＭＳ Ｐゴシック" charset="-128"/>
              </a:defRPr>
            </a:lvl3pPr>
            <a:lvl4pPr marL="1600118" indent="-2285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0FF00"/>
                </a:solidFill>
                <a:latin typeface="+mn-lt"/>
                <a:ea typeface="ＭＳ Ｐゴシック" charset="-128"/>
              </a:defRPr>
            </a:lvl4pPr>
            <a:lvl5pPr marL="2057295" indent="-2285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FF00"/>
                </a:solidFill>
                <a:latin typeface="+mn-lt"/>
                <a:ea typeface="ＭＳ Ｐゴシック" charset="-128"/>
              </a:defRPr>
            </a:lvl5pPr>
            <a:lvl6pPr marL="2514471" indent="-2285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FF00"/>
                </a:solidFill>
                <a:latin typeface="+mn-lt"/>
                <a:ea typeface="ＭＳ Ｐゴシック" charset="-128"/>
              </a:defRPr>
            </a:lvl6pPr>
            <a:lvl7pPr marL="2971648" indent="-2285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FF00"/>
                </a:solidFill>
                <a:latin typeface="+mn-lt"/>
                <a:ea typeface="ＭＳ Ｐゴシック" charset="-128"/>
              </a:defRPr>
            </a:lvl7pPr>
            <a:lvl8pPr marL="3428825" indent="-2285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FF00"/>
                </a:solidFill>
                <a:latin typeface="+mn-lt"/>
                <a:ea typeface="ＭＳ Ｐゴシック" charset="-128"/>
              </a:defRPr>
            </a:lvl8pPr>
            <a:lvl9pPr marL="3886001" indent="-2285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FF00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Inclusive DIS: Parton structure </a:t>
            </a:r>
            <a:r>
              <a:rPr lang="en-US" sz="2000" dirty="0" err="1" smtClean="0"/>
              <a:t>Unpolarized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grpSp>
        <p:nvGrpSpPr>
          <p:cNvPr id="6" name="Group"/>
          <p:cNvGrpSpPr/>
          <p:nvPr/>
        </p:nvGrpSpPr>
        <p:grpSpPr>
          <a:xfrm>
            <a:off x="24967" y="1070945"/>
            <a:ext cx="4305733" cy="5646709"/>
            <a:chOff x="0" y="-61245"/>
            <a:chExt cx="4199443" cy="5257782"/>
          </a:xfrm>
          <a:solidFill>
            <a:schemeClr val="bg1"/>
          </a:solidFill>
        </p:grpSpPr>
        <p:pic>
          <p:nvPicPr>
            <p:cNvPr id="7" name="F2-Structure-Function.pdf" descr="F2-Structure-Function.pd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13" y="331000"/>
              <a:ext cx="4176816" cy="4265442"/>
            </a:xfrm>
            <a:prstGeom prst="rect">
              <a:avLst/>
            </a:prstGeom>
            <a:grpFill/>
            <a:ln w="12700" cap="flat">
              <a:noFill/>
              <a:round/>
            </a:ln>
            <a:effectLst/>
          </p:spPr>
        </p:pic>
        <p:sp>
          <p:nvSpPr>
            <p:cNvPr id="8" name="H1 and ZEUS Collaborations (H. Abramowicz et al.), Eur.Phys.J. C75 (2015) no.12, 580."/>
            <p:cNvSpPr txBox="1"/>
            <p:nvPr/>
          </p:nvSpPr>
          <p:spPr>
            <a:xfrm>
              <a:off x="0" y="-61245"/>
              <a:ext cx="4199443" cy="434292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0" marR="0" defTabSz="457200">
                <a:defRPr sz="1000">
                  <a:solidFill>
                    <a:srgbClr val="000000"/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>
                <a:buNone/>
                <a:defRPr>
                  <a:solidFill>
                    <a:srgbClr val="FFFFFF"/>
                  </a:solidFill>
                </a:defRPr>
              </a:pPr>
              <a:r>
                <a:rPr dirty="0">
                  <a:solidFill>
                    <a:srgbClr val="000000"/>
                  </a:solidFill>
                </a:rPr>
                <a:t>H1 and ZEUS Collaborations (H. Abramowicz et al.), Eur.Phys.J. C75 (2015) no.12, 580.</a:t>
              </a:r>
            </a:p>
          </p:txBody>
        </p:sp>
        <p:pic>
          <p:nvPicPr>
            <p:cNvPr id="9" name="latex-image-1.pdf" descr="latex-image-1.pd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291" y="4710867"/>
              <a:ext cx="3007419" cy="485670"/>
            </a:xfrm>
            <a:prstGeom prst="rect">
              <a:avLst/>
            </a:prstGeom>
            <a:grpFill/>
            <a:ln w="12700" cap="flat">
              <a:noFill/>
              <a:round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10" name="Group"/>
          <p:cNvGrpSpPr/>
          <p:nvPr/>
        </p:nvGrpSpPr>
        <p:grpSpPr>
          <a:xfrm>
            <a:off x="4604679" y="3472736"/>
            <a:ext cx="4305115" cy="3244918"/>
            <a:chOff x="0" y="2753"/>
            <a:chExt cx="4014882" cy="3093978"/>
          </a:xfrm>
          <a:solidFill>
            <a:srgbClr val="FFFFFF"/>
          </a:solidFill>
        </p:grpSpPr>
        <p:pic>
          <p:nvPicPr>
            <p:cNvPr id="11" name="fig9-2_c.pdf" descr="fig9-2_c.pdf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31614"/>
              <a:ext cx="4014882" cy="2865117"/>
            </a:xfrm>
            <a:prstGeom prst="rect">
              <a:avLst/>
            </a:prstGeom>
            <a:grpFill/>
            <a:ln w="12700" cap="flat">
              <a:noFill/>
              <a:round/>
            </a:ln>
            <a:effectLst/>
          </p:spPr>
        </p:pic>
        <p:sp>
          <p:nvSpPr>
            <p:cNvPr id="12" name="R. D. Ball et al., arXiv:1207.1303."/>
            <p:cNvSpPr txBox="1"/>
            <p:nvPr/>
          </p:nvSpPr>
          <p:spPr>
            <a:xfrm>
              <a:off x="160360" y="2753"/>
              <a:ext cx="2389407" cy="2738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0" marR="0" defTabSz="457200">
                <a:buNone/>
                <a:defRPr sz="1200">
                  <a:solidFill>
                    <a:srgbClr val="000000"/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R. D. Ball et al., </a:t>
              </a:r>
              <a:r>
                <a:rPr>
                  <a:hlinkClick r:id="rId6"/>
                </a:rPr>
                <a:t>arXiv:1207.1303</a:t>
              </a:r>
              <a:r>
                <a:t>.</a:t>
              </a:r>
            </a:p>
          </p:txBody>
        </p:sp>
      </p:grpSp>
      <p:grpSp>
        <p:nvGrpSpPr>
          <p:cNvPr id="13" name="Group"/>
          <p:cNvGrpSpPr/>
          <p:nvPr/>
        </p:nvGrpSpPr>
        <p:grpSpPr>
          <a:xfrm>
            <a:off x="7559236" y="704850"/>
            <a:ext cx="1584764" cy="2778978"/>
            <a:chOff x="0" y="0"/>
            <a:chExt cx="1584763" cy="2778976"/>
          </a:xfrm>
        </p:grpSpPr>
        <p:sp>
          <p:nvSpPr>
            <p:cNvPr id="14" name="Line"/>
            <p:cNvSpPr/>
            <p:nvPr/>
          </p:nvSpPr>
          <p:spPr>
            <a:xfrm rot="16200000" flipH="1">
              <a:off x="663223" y="570912"/>
              <a:ext cx="124104" cy="1201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96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15635" y="10800"/>
                    <a:pt x="21600" y="10800"/>
                  </a:cubicBezTo>
                  <a:cubicBezTo>
                    <a:pt x="1563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5965" y="21600"/>
                    <a:pt x="0" y="2160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grpSp>
          <p:nvGrpSpPr>
            <p:cNvPr id="15" name="Group"/>
            <p:cNvGrpSpPr/>
            <p:nvPr/>
          </p:nvGrpSpPr>
          <p:grpSpPr>
            <a:xfrm>
              <a:off x="0" y="0"/>
              <a:ext cx="1450551" cy="942646"/>
              <a:chOff x="0" y="0"/>
              <a:chExt cx="1450550" cy="942645"/>
            </a:xfrm>
          </p:grpSpPr>
          <p:sp>
            <p:nvSpPr>
              <p:cNvPr id="17" name="Line"/>
              <p:cNvSpPr/>
              <p:nvPr/>
            </p:nvSpPr>
            <p:spPr>
              <a:xfrm flipH="1" flipV="1">
                <a:off x="288222" y="451070"/>
                <a:ext cx="262512" cy="35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defTabSz="457200">
                  <a:defRPr sz="1200">
                    <a:solidFill>
                      <a:srgbClr val="000000"/>
                    </a:solidFill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200"/>
              </a:p>
            </p:txBody>
          </p:sp>
          <p:pic>
            <p:nvPicPr>
              <p:cNvPr id="18" name="droppedImage.pdf" descr="droppedImage.pdf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4357" y="0"/>
                <a:ext cx="456940" cy="165369"/>
              </a:xfrm>
              <a:prstGeom prst="rect">
                <a:avLst/>
              </a:prstGeom>
              <a:ln w="12700" cap="flat">
                <a:noFill/>
                <a:round/>
              </a:ln>
              <a:effectLst/>
            </p:spPr>
          </p:pic>
          <p:pic>
            <p:nvPicPr>
              <p:cNvPr id="19" name="droppedImage.pdf" descr="droppedImage.pdf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3864" y="752190"/>
                <a:ext cx="1054474" cy="190456"/>
              </a:xfrm>
              <a:prstGeom prst="rect">
                <a:avLst/>
              </a:prstGeom>
              <a:ln w="12700" cap="flat">
                <a:noFill/>
                <a:round/>
              </a:ln>
              <a:effectLst/>
            </p:spPr>
          </p:pic>
          <p:pic>
            <p:nvPicPr>
              <p:cNvPr id="20" name="droppedImage.pdf" descr="droppedImage.pdf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3773" y="379610"/>
                <a:ext cx="140597" cy="152313"/>
              </a:xfrm>
              <a:prstGeom prst="rect">
                <a:avLst/>
              </a:prstGeom>
              <a:ln w="12700" cap="flat">
                <a:noFill/>
                <a:round/>
              </a:ln>
              <a:effectLst/>
            </p:spPr>
          </p:pic>
          <p:sp>
            <p:nvSpPr>
              <p:cNvPr id="21" name="Circle"/>
              <p:cNvSpPr/>
              <p:nvPr/>
            </p:nvSpPr>
            <p:spPr>
              <a:xfrm>
                <a:off x="0" y="302282"/>
                <a:ext cx="304441" cy="3044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100000">
                    <a:srgbClr val="797979"/>
                  </a:gs>
                </a:gsLst>
                <a:lin ang="0" scaled="0"/>
              </a:gra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2" name="Line"/>
              <p:cNvSpPr/>
              <p:nvPr/>
            </p:nvSpPr>
            <p:spPr>
              <a:xfrm flipH="1" flipV="1">
                <a:off x="59615" y="451070"/>
                <a:ext cx="202897" cy="354"/>
              </a:xfrm>
              <a:prstGeom prst="line">
                <a:avLst/>
              </a:prstGeom>
              <a:noFill/>
              <a:ln w="25400" cap="flat">
                <a:solidFill>
                  <a:srgbClr val="A3EA17"/>
                </a:solidFill>
                <a:prstDash val="solid"/>
                <a:round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defTabSz="457200">
                  <a:defRPr sz="1200">
                    <a:solidFill>
                      <a:srgbClr val="000000"/>
                    </a:solidFill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200"/>
              </a:p>
            </p:txBody>
          </p:sp>
          <p:sp>
            <p:nvSpPr>
              <p:cNvPr id="23" name="Circle"/>
              <p:cNvSpPr/>
              <p:nvPr/>
            </p:nvSpPr>
            <p:spPr>
              <a:xfrm>
                <a:off x="42178" y="414759"/>
                <a:ext cx="79710" cy="79709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797979"/>
                  </a:gs>
                </a:gsLst>
                <a:lin ang="0" scaled="0"/>
              </a:gradFill>
              <a:ln w="25400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4" name="Line"/>
              <p:cNvSpPr/>
              <p:nvPr/>
            </p:nvSpPr>
            <p:spPr>
              <a:xfrm flipH="1" flipV="1">
                <a:off x="1188039" y="451070"/>
                <a:ext cx="262512" cy="35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defTabSz="457200">
                  <a:defRPr sz="1200">
                    <a:solidFill>
                      <a:srgbClr val="000000"/>
                    </a:solidFill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200"/>
              </a:p>
            </p:txBody>
          </p:sp>
          <p:sp>
            <p:nvSpPr>
              <p:cNvPr id="25" name="Circle"/>
              <p:cNvSpPr/>
              <p:nvPr/>
            </p:nvSpPr>
            <p:spPr>
              <a:xfrm flipH="1">
                <a:off x="899816" y="302282"/>
                <a:ext cx="304442" cy="3044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100000">
                    <a:srgbClr val="797979"/>
                  </a:gs>
                </a:gsLst>
                <a:lin ang="0" scaled="0"/>
              </a:gra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6" name="Line"/>
              <p:cNvSpPr/>
              <p:nvPr/>
            </p:nvSpPr>
            <p:spPr>
              <a:xfrm flipV="1">
                <a:off x="941746" y="451070"/>
                <a:ext cx="202897" cy="354"/>
              </a:xfrm>
              <a:prstGeom prst="line">
                <a:avLst/>
              </a:prstGeom>
              <a:noFill/>
              <a:ln w="25400" cap="flat">
                <a:solidFill>
                  <a:srgbClr val="A3EA17"/>
                </a:solidFill>
                <a:prstDash val="solid"/>
                <a:round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defTabSz="457200">
                  <a:defRPr sz="1200">
                    <a:solidFill>
                      <a:srgbClr val="000000"/>
                    </a:solidFill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200"/>
              </a:p>
            </p:txBody>
          </p:sp>
          <p:sp>
            <p:nvSpPr>
              <p:cNvPr id="27" name="Circle"/>
              <p:cNvSpPr/>
              <p:nvPr/>
            </p:nvSpPr>
            <p:spPr>
              <a:xfrm flipH="1">
                <a:off x="1082370" y="414759"/>
                <a:ext cx="79709" cy="79709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797979"/>
                  </a:gs>
                </a:gsLst>
                <a:lin ang="0" scaled="0"/>
              </a:gradFill>
              <a:ln w="25400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6" name="Measure of probability to find parton f with longitudinal momentum fraction x"/>
            <p:cNvSpPr txBox="1"/>
            <p:nvPr/>
          </p:nvSpPr>
          <p:spPr>
            <a:xfrm>
              <a:off x="28443" y="1125191"/>
              <a:ext cx="1556320" cy="16537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Comic Sans MS"/>
                </a:defRPr>
              </a:lvl1pPr>
            </a:lstStyle>
            <a:p>
              <a:pPr>
                <a:buNone/>
              </a:pPr>
              <a:r>
                <a:rPr sz="1400" dirty="0"/>
                <a:t>Measure of probability to find parton f with longitudinal momentum fraction </a:t>
              </a:r>
              <a:r>
                <a:rPr sz="1400" dirty="0" smtClean="0"/>
                <a:t>x</a:t>
              </a:r>
              <a:endParaRPr lang="en-US" sz="1400" dirty="0" smtClean="0"/>
            </a:p>
            <a:p>
              <a:pPr>
                <a:buNone/>
              </a:pPr>
              <a:r>
                <a:rPr lang="en-US" sz="1400" i="1" dirty="0" smtClean="0">
                  <a:solidFill>
                    <a:srgbClr val="FF0000"/>
                  </a:solidFill>
                </a:rPr>
                <a:t>1-dimension</a:t>
              </a:r>
              <a:endParaRPr sz="1400" i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8" name="feyn_qpm.pdf" descr="feyn_qpm.pd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4679" y="853459"/>
            <a:ext cx="2466485" cy="2111878"/>
          </a:xfrm>
          <a:prstGeom prst="rect">
            <a:avLst/>
          </a:prstGeom>
          <a:ln w="12700"/>
        </p:spPr>
      </p:pic>
      <p:sp>
        <p:nvSpPr>
          <p:cNvPr id="3" name="Oval 2"/>
          <p:cNvSpPr/>
          <p:nvPr/>
        </p:nvSpPr>
        <p:spPr bwMode="auto">
          <a:xfrm>
            <a:off x="6350000" y="704850"/>
            <a:ext cx="749300" cy="75219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Monotype Sorts" charset="2"/>
              <a:buChar char="l"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540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measure the TMD’s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647701"/>
            <a:ext cx="8763000" cy="2439125"/>
          </a:xfrm>
        </p:spPr>
        <p:txBody>
          <a:bodyPr/>
          <a:lstStyle/>
          <a:p>
            <a:r>
              <a:rPr lang="en-US" sz="2000" dirty="0" smtClean="0"/>
              <a:t>SIDIS with combinations of e &amp; p polarization</a:t>
            </a:r>
          </a:p>
          <a:p>
            <a:pPr lvl="1"/>
            <a:r>
              <a:rPr lang="en-US" sz="2000" dirty="0" smtClean="0"/>
              <a:t>To get at the transverse quark polarizations</a:t>
            </a:r>
          </a:p>
          <a:p>
            <a:r>
              <a:rPr lang="en-US" sz="2000" i="1" dirty="0" smtClean="0">
                <a:solidFill>
                  <a:srgbClr val="000000"/>
                </a:solidFill>
              </a:rPr>
              <a:t>Identify produced hadron to tag quark flavor</a:t>
            </a:r>
          </a:p>
          <a:p>
            <a:pPr lvl="1"/>
            <a:r>
              <a:rPr lang="en-US" sz="2000" i="1" dirty="0" smtClean="0">
                <a:solidFill>
                  <a:srgbClr val="000000"/>
                </a:solidFill>
              </a:rPr>
              <a:t>Di-hadrons, di-jets, charm for gluon TMD’s</a:t>
            </a:r>
          </a:p>
          <a:p>
            <a:pPr lvl="1"/>
            <a:r>
              <a:rPr lang="en-US" sz="2000" i="1" dirty="0" smtClean="0">
                <a:solidFill>
                  <a:srgbClr val="000000"/>
                </a:solidFill>
              </a:rPr>
              <a:t>Neutron (d beam) as well as proton measurements</a:t>
            </a:r>
          </a:p>
          <a:p>
            <a:r>
              <a:rPr lang="en-US" sz="2000" dirty="0" smtClean="0"/>
              <a:t>Large range of Q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and x to map out the functions</a:t>
            </a:r>
          </a:p>
          <a:p>
            <a:pPr lvl="1"/>
            <a:r>
              <a:rPr lang="en-US" sz="2000" i="1" dirty="0" smtClean="0">
                <a:solidFill>
                  <a:srgbClr val="FF0000"/>
                </a:solidFill>
              </a:rPr>
              <a:t>Also map in hadron z to separate PDF, FF and evolution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4964"/>
            <a:ext cx="5994400" cy="351303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927599" y="4267200"/>
            <a:ext cx="4216399" cy="2533120"/>
            <a:chOff x="4140011" y="3975100"/>
            <a:chExt cx="5003988" cy="283189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40011" y="3975100"/>
              <a:ext cx="5003988" cy="2768600"/>
            </a:xfrm>
            <a:prstGeom prst="rect">
              <a:avLst/>
            </a:prstGeom>
          </p:spPr>
        </p:pic>
        <p:sp>
          <p:nvSpPr>
            <p:cNvPr id="7" name="Measure of probability to find parton f with longitudinal momentum fraction x"/>
            <p:cNvSpPr txBox="1"/>
            <p:nvPr/>
          </p:nvSpPr>
          <p:spPr>
            <a:xfrm>
              <a:off x="7346378" y="5969740"/>
              <a:ext cx="1556321" cy="8372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Comic Sans MS"/>
                </a:defRPr>
              </a:lvl1pPr>
            </a:lstStyle>
            <a:p>
              <a:pPr algn="r">
                <a:buNone/>
              </a:pPr>
              <a:r>
                <a:rPr lang="en-US" sz="1400" dirty="0" err="1" smtClean="0"/>
                <a:t>Sivers</a:t>
              </a:r>
              <a:r>
                <a:rPr lang="en-US" sz="1400" dirty="0" smtClean="0"/>
                <a:t> Function improvement</a:t>
              </a:r>
              <a:endParaRPr sz="1400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Measure of probability to find parton f with longitudinal momentum fraction x"/>
          <p:cNvSpPr txBox="1"/>
          <p:nvPr/>
        </p:nvSpPr>
        <p:spPr>
          <a:xfrm>
            <a:off x="2777908" y="3367892"/>
            <a:ext cx="1857591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ctr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Comic Sans MS"/>
              </a:defRPr>
            </a:lvl1pPr>
          </a:lstStyle>
          <a:p>
            <a:pPr>
              <a:buNone/>
            </a:pPr>
            <a:r>
              <a:rPr lang="en-US" sz="1400" dirty="0" smtClean="0"/>
              <a:t>Pion production</a:t>
            </a:r>
            <a:endParaRPr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059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1" y="152401"/>
            <a:ext cx="7772400" cy="457200"/>
          </a:xfrm>
        </p:spPr>
        <p:txBody>
          <a:bodyPr/>
          <a:lstStyle/>
          <a:p>
            <a:r>
              <a:rPr lang="en-US" dirty="0" smtClean="0"/>
              <a:t>Nuclear PDF’s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1" y="488950"/>
            <a:ext cx="7772400" cy="1502202"/>
          </a:xfrm>
        </p:spPr>
        <p:txBody>
          <a:bodyPr/>
          <a:lstStyle/>
          <a:p>
            <a:pPr lvl="2">
              <a:spcBef>
                <a:spcPts val="400"/>
              </a:spcBef>
            </a:pPr>
            <a:endParaRPr lang="en-US" sz="1900" dirty="0">
              <a:solidFill>
                <a:schemeClr val="tx1"/>
              </a:solidFill>
            </a:endParaRPr>
          </a:p>
          <a:p>
            <a:pPr>
              <a:spcBef>
                <a:spcPts val="400"/>
              </a:spcBef>
            </a:pPr>
            <a:r>
              <a:rPr lang="en-US" sz="2200" dirty="0">
                <a:solidFill>
                  <a:schemeClr val="tx1"/>
                </a:solidFill>
              </a:rPr>
              <a:t>I</a:t>
            </a:r>
            <a:r>
              <a:rPr lang="en-US" sz="2300" dirty="0" smtClean="0">
                <a:solidFill>
                  <a:schemeClr val="tx1"/>
                </a:solidFill>
              </a:rPr>
              <a:t>nside nucleus: densities modified</a:t>
            </a:r>
          </a:p>
          <a:p>
            <a:pPr lvl="1">
              <a:spcBef>
                <a:spcPts val="4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q, g from different nucleons interact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7" name="Picture 6" descr="Image result for nuclear shadowing">
            <a:extLst>
              <a:ext uri="{FF2B5EF4-FFF2-40B4-BE49-F238E27FC236}">
                <a16:creationId xmlns="" xmlns:a16="http://schemas.microsoft.com/office/drawing/2014/main" id="{18A874E0-692B-8446-9C12-56B8B0962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7701" y="0"/>
            <a:ext cx="34163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lot3.pdf" descr="Plot3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" y="1991152"/>
            <a:ext cx="6104230" cy="4866848"/>
          </a:xfrm>
          <a:prstGeom prst="rect">
            <a:avLst/>
          </a:prstGeom>
          <a:solidFill>
            <a:srgbClr val="FFFFFF"/>
          </a:solidFill>
          <a:ln w="12700"/>
        </p:spPr>
      </p:pic>
      <p:sp>
        <p:nvSpPr>
          <p:cNvPr id="9" name="arXiv:1708.01527"/>
          <p:cNvSpPr txBox="1"/>
          <p:nvPr/>
        </p:nvSpPr>
        <p:spPr>
          <a:xfrm>
            <a:off x="25400" y="1741224"/>
            <a:ext cx="1343316" cy="28725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buNone/>
            </a:pPr>
            <a:r>
              <a:rPr dirty="0"/>
              <a:t>arXiv:1708.01527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273800" y="3282950"/>
            <a:ext cx="2814930" cy="121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  <a:spAutoFit/>
          </a:bodyPr>
          <a:lstStyle>
            <a:lvl1pPr marL="342882" indent="-34288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Monotype Sorts" charset="2"/>
              <a:buChar char="l"/>
              <a:defRPr sz="24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12" indent="-285736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Monotype Sorts" charset="2"/>
              <a:defRPr sz="2400" b="1">
                <a:solidFill>
                  <a:schemeClr val="hlink"/>
                </a:solidFill>
                <a:latin typeface="+mn-lt"/>
                <a:ea typeface="ＭＳ Ｐゴシック" charset="-128"/>
              </a:defRPr>
            </a:lvl2pPr>
            <a:lvl3pPr marL="1142942" indent="-2285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00FF00"/>
                </a:solidFill>
                <a:latin typeface="+mn-lt"/>
                <a:ea typeface="ＭＳ Ｐゴシック" charset="-128"/>
              </a:defRPr>
            </a:lvl3pPr>
            <a:lvl4pPr marL="1600118" indent="-2285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0FF00"/>
                </a:solidFill>
                <a:latin typeface="+mn-lt"/>
                <a:ea typeface="ＭＳ Ｐゴシック" charset="-128"/>
              </a:defRPr>
            </a:lvl4pPr>
            <a:lvl5pPr marL="2057295" indent="-2285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FF00"/>
                </a:solidFill>
                <a:latin typeface="+mn-lt"/>
                <a:ea typeface="ＭＳ Ｐゴシック" charset="-128"/>
              </a:defRPr>
            </a:lvl5pPr>
            <a:lvl6pPr marL="2514471" indent="-2285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FF00"/>
                </a:solidFill>
                <a:latin typeface="+mn-lt"/>
                <a:ea typeface="ＭＳ Ｐゴシック" charset="-128"/>
              </a:defRPr>
            </a:lvl6pPr>
            <a:lvl7pPr marL="2971648" indent="-2285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FF00"/>
                </a:solidFill>
                <a:latin typeface="+mn-lt"/>
                <a:ea typeface="ＭＳ Ｐゴシック" charset="-128"/>
              </a:defRPr>
            </a:lvl7pPr>
            <a:lvl8pPr marL="3428825" indent="-2285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FF00"/>
                </a:solidFill>
                <a:latin typeface="+mn-lt"/>
                <a:ea typeface="ＭＳ Ｐゴシック" charset="-128"/>
              </a:defRPr>
            </a:lvl8pPr>
            <a:lvl9pPr marL="3886001" indent="-2285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FF00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400"/>
              </a:spcBef>
              <a:buNone/>
            </a:pPr>
            <a:r>
              <a:rPr lang="en-US" sz="2200" i="1" dirty="0" smtClean="0">
                <a:solidFill>
                  <a:srgbClr val="000000"/>
                </a:solidFill>
              </a:rPr>
              <a:t>Inclusive DIS off nuclear beams</a:t>
            </a:r>
            <a:endParaRPr lang="en-US" sz="2000" i="1" dirty="0" smtClean="0">
              <a:solidFill>
                <a:srgbClr val="000000"/>
              </a:solidFill>
            </a:endParaRPr>
          </a:p>
          <a:p>
            <a:endParaRPr lang="en-US" i="1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2432" y="4048903"/>
            <a:ext cx="2983469" cy="208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64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Text"/>
          <p:cNvSpPr txBox="1"/>
          <p:nvPr/>
        </p:nvSpPr>
        <p:spPr>
          <a:xfrm>
            <a:off x="8358302" y="1"/>
            <a:ext cx="785698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8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 marL="40639" marR="40639" eaLnBrk="1" fontAlgn="auto">
              <a:spcAft>
                <a:spcPts val="0"/>
              </a:spcAft>
              <a:buClrTx/>
              <a:buSzTx/>
              <a:buFontTx/>
              <a:buNone/>
            </a:pPr>
            <a:r>
              <a:rPr b="0" ker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622" name="Bernd Surrow"/>
          <p:cNvSpPr txBox="1"/>
          <p:nvPr/>
        </p:nvSpPr>
        <p:spPr>
          <a:xfrm>
            <a:off x="8161879" y="6438900"/>
            <a:ext cx="973327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40639" marR="40639" eaLnBrk="1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="0" kern="0"/>
              <a:t>Bernd Surrow</a:t>
            </a:r>
          </a:p>
        </p:txBody>
      </p:sp>
      <p:sp>
        <p:nvSpPr>
          <p:cNvPr id="623" name="Luminosity /       / Kinematic coverage"/>
          <p:cNvSpPr txBox="1"/>
          <p:nvPr/>
        </p:nvSpPr>
        <p:spPr>
          <a:xfrm>
            <a:off x="140723" y="709614"/>
            <a:ext cx="4370047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marL="360000" indent="-360000">
              <a:lnSpc>
                <a:spcPct val="75000"/>
              </a:lnSpc>
              <a:spcBef>
                <a:spcPts val="600"/>
              </a:spcBef>
              <a:buClr>
                <a:srgbClr val="4353FF"/>
              </a:buClr>
              <a:buSzPct val="50000"/>
              <a:buFont typeface="Monotype Sorts"/>
              <a:buBlip>
                <a:blip r:embed="rId2"/>
              </a:buBlip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lvl1pPr>
          </a:lstStyle>
          <a:p>
            <a:pPr marR="40639" eaLnBrk="1" fontAlgn="auto">
              <a:spcAft>
                <a:spcPts val="0"/>
              </a:spcAft>
            </a:pPr>
            <a:r>
              <a:rPr b="0" kern="0">
                <a:latin typeface="Comic Sans MS"/>
                <a:ea typeface="Comic Sans MS"/>
                <a:cs typeface="Comic Sans MS"/>
              </a:rPr>
              <a:t>Luminosity /       / Kinematic coverage </a:t>
            </a:r>
          </a:p>
        </p:txBody>
      </p:sp>
      <p:sp>
        <p:nvSpPr>
          <p:cNvPr id="624" name="Spinning Glue: QCD and Spi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Spinning Glue: QCD and Spin</a:t>
            </a:r>
          </a:p>
        </p:txBody>
      </p:sp>
      <p:pic>
        <p:nvPicPr>
          <p:cNvPr id="626" name="temple_201_4c.tiff" descr="temple_201_4c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230" y="44759"/>
            <a:ext cx="336415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55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627" name="Hard Probes 2020 International Conference…"/>
          <p:cNvSpPr txBox="1"/>
          <p:nvPr/>
        </p:nvSpPr>
        <p:spPr>
          <a:xfrm>
            <a:off x="-5401" y="6433187"/>
            <a:ext cx="2676451" cy="414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eaLnBrk="1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00" b="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Hard Probes 2020 International Conference</a:t>
            </a:r>
          </a:p>
          <a:p>
            <a:pPr marL="40639" marR="40639" eaLnBrk="1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00" b="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Online / Philadelphia, PA, May 31, 2020</a:t>
            </a:r>
          </a:p>
        </p:txBody>
      </p:sp>
      <p:sp>
        <p:nvSpPr>
          <p:cNvPr id="628" name="EIC Physics Pillars"/>
          <p:cNvSpPr txBox="1"/>
          <p:nvPr/>
        </p:nvSpPr>
        <p:spPr>
          <a:xfrm>
            <a:off x="1092794" y="69850"/>
            <a:ext cx="6942288" cy="546100"/>
          </a:xfrm>
          <a:prstGeom prst="rect">
            <a:avLst/>
          </a:prstGeom>
          <a:gradFill>
            <a:gsLst>
              <a:gs pos="0">
                <a:srgbClr val="FFE3A5"/>
              </a:gs>
              <a:gs pos="100000">
                <a:srgbClr val="F1F4F3"/>
              </a:gs>
            </a:gsLst>
            <a:lin ang="10800000"/>
          </a:gradFill>
          <a:ln w="38100">
            <a:solidFill>
              <a:srgbClr val="E6E6E6"/>
            </a:solidFill>
            <a:miter lim="400000"/>
          </a:ln>
          <a:effectLst>
            <a:outerShdw blurRad="63500" dist="101600" dir="2700000" rotWithShape="0">
              <a:srgbClr val="60606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ctr"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lvl1pPr>
          </a:lstStyle>
          <a:p>
            <a:pPr marL="40639" marR="40639" eaLnBrk="1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sz="2400" b="0" kern="0" dirty="0">
                <a:latin typeface="Comic Sans MS"/>
                <a:ea typeface="Comic Sans MS"/>
                <a:cs typeface="Comic Sans MS"/>
              </a:rPr>
              <a:t>EIC </a:t>
            </a:r>
            <a:r>
              <a:rPr lang="en-US" sz="2400" b="0" kern="0" dirty="0" smtClean="0">
                <a:latin typeface="Comic Sans MS"/>
                <a:ea typeface="Comic Sans MS"/>
                <a:cs typeface="Comic Sans MS"/>
              </a:rPr>
              <a:t>kinematic reach</a:t>
            </a:r>
            <a:endParaRPr sz="2400" b="0" kern="0" dirty="0">
              <a:latin typeface="Comic Sans MS"/>
              <a:ea typeface="Comic Sans MS"/>
              <a:cs typeface="Comic Sans MS"/>
            </a:endParaRPr>
          </a:p>
        </p:txBody>
      </p:sp>
      <p:pic>
        <p:nvPicPr>
          <p:cNvPr id="629" name="c1.pdf" descr="c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4890" y="1247615"/>
            <a:ext cx="4370048" cy="5130173"/>
          </a:xfrm>
          <a:prstGeom prst="rect">
            <a:avLst/>
          </a:prstGeom>
          <a:ln w="12700">
            <a:miter lim="400000"/>
          </a:ln>
        </p:spPr>
      </p:pic>
      <p:sp>
        <p:nvSpPr>
          <p:cNvPr id="630" name="Text"/>
          <p:cNvSpPr txBox="1"/>
          <p:nvPr/>
        </p:nvSpPr>
        <p:spPr>
          <a:xfrm>
            <a:off x="4001204" y="6429257"/>
            <a:ext cx="102592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 u="sng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  <a:hlinkClick r:id="rId5"/>
              </a:defRPr>
            </a:lvl1pPr>
          </a:lstStyle>
          <a:p>
            <a:pPr marL="40639" marR="40639" eaLnBrk="1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u="none"/>
            </a:pPr>
            <a:r>
              <a:rPr b="0" kern="0">
                <a:uFill>
                  <a:solidFill>
                    <a:srgbClr val="D5F0FF"/>
                  </a:solidFill>
                </a:uFill>
              </a:rPr>
              <a:t> </a:t>
            </a:r>
          </a:p>
        </p:txBody>
      </p:sp>
      <p:grpSp>
        <p:nvGrpSpPr>
          <p:cNvPr id="633" name="Group"/>
          <p:cNvGrpSpPr/>
          <p:nvPr/>
        </p:nvGrpSpPr>
        <p:grpSpPr>
          <a:xfrm>
            <a:off x="4689087" y="3739083"/>
            <a:ext cx="4152646" cy="2732623"/>
            <a:chOff x="0" y="0"/>
            <a:chExt cx="4497257" cy="2732621"/>
          </a:xfrm>
        </p:grpSpPr>
        <p:sp>
          <p:nvSpPr>
            <p:cNvPr id="631" name="ep"/>
            <p:cNvSpPr txBox="1"/>
            <p:nvPr/>
          </p:nvSpPr>
          <p:spPr>
            <a:xfrm>
              <a:off x="4066721" y="934689"/>
              <a:ext cx="43053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 marL="40639" marR="40639" eaLnBrk="1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sz="2400" b="0" kern="0">
                  <a:uFill>
                    <a:solidFill>
                      <a:srgbClr val="D5F0FF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ep</a:t>
              </a:r>
            </a:p>
          </p:txBody>
        </p:sp>
        <p:pic>
          <p:nvPicPr>
            <p:cNvPr id="632" name="Kin-ep.pdf" descr="Kin-ep.pdf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3695175" cy="2732621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</p:grpSp>
      <p:grpSp>
        <p:nvGrpSpPr>
          <p:cNvPr id="640" name="Group"/>
          <p:cNvGrpSpPr/>
          <p:nvPr/>
        </p:nvGrpSpPr>
        <p:grpSpPr>
          <a:xfrm>
            <a:off x="4695283" y="848422"/>
            <a:ext cx="4179306" cy="2942706"/>
            <a:chOff x="0" y="0"/>
            <a:chExt cx="4526130" cy="2942704"/>
          </a:xfrm>
        </p:grpSpPr>
        <p:sp>
          <p:nvSpPr>
            <p:cNvPr id="634" name="eA"/>
            <p:cNvSpPr txBox="1"/>
            <p:nvPr/>
          </p:nvSpPr>
          <p:spPr>
            <a:xfrm>
              <a:off x="4026153" y="917549"/>
              <a:ext cx="499977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 marL="40639" marR="40639" eaLnBrk="1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sz="2400" b="0" kern="0">
                  <a:uFill>
                    <a:solidFill>
                      <a:srgbClr val="D5F0FF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eA</a:t>
              </a:r>
            </a:p>
          </p:txBody>
        </p:sp>
        <p:pic>
          <p:nvPicPr>
            <p:cNvPr id="635" name="Kin-eA.pdf" descr="Kin-eA.pdf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3734854" cy="2622129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636" name="Rectangle"/>
            <p:cNvSpPr/>
            <p:nvPr/>
          </p:nvSpPr>
          <p:spPr>
            <a:xfrm>
              <a:off x="118593" y="774990"/>
              <a:ext cx="177801" cy="107214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eaLnBrk="1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sz="2400" b="0" kern="0">
                <a:solidFill>
                  <a:srgbClr val="D5F0FF"/>
                </a:solidFill>
                <a:uFill>
                  <a:solidFill>
                    <a:srgbClr val="D5F0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637" name="Kin-ep.pdf" descr="Kin-ep.pdf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497" y="210082"/>
              <a:ext cx="275465" cy="2732622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638" name="Rectangle"/>
            <p:cNvSpPr/>
            <p:nvPr/>
          </p:nvSpPr>
          <p:spPr>
            <a:xfrm>
              <a:off x="1926563" y="2479176"/>
              <a:ext cx="177801" cy="20280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eaLnBrk="1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sz="2400" b="0" kern="0">
                <a:solidFill>
                  <a:srgbClr val="D5F0FF"/>
                </a:solidFill>
                <a:uFill>
                  <a:solidFill>
                    <a:srgbClr val="D5F0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639" name="Kin-ep.pdf" descr="Kin-ep.pdf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28931" y="2377576"/>
              <a:ext cx="271275" cy="202960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1" name="Equation"/>
              <p:cNvSpPr txBox="1"/>
              <p:nvPr/>
            </p:nvSpPr>
            <p:spPr>
              <a:xfrm>
                <a:off x="1775350" y="754665"/>
                <a:ext cx="325547" cy="276999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fontAlgn="auto" latinLnBrk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  <a:uFillTx/>
                  </a:defRPr>
                </a:pPr>
                <a:endParaRPr sz="2200" b="0" kern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mc:Choice>
        <mc:Fallback xmlns="">
          <p:sp>
            <p:nvSpPr>
              <p:cNvPr id="641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350" y="754665"/>
                <a:ext cx="325547" cy="276999"/>
              </a:xfrm>
              <a:prstGeom prst="rect">
                <a:avLst/>
              </a:prstGeom>
              <a:blipFill rotWithShape="1">
                <a:blip r:embed="rId10"/>
                <a:stretch>
                  <a:fillRect l="-12963" t="-8511" r="-1852" b="-8511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5" name="Group"/>
          <p:cNvGrpSpPr/>
          <p:nvPr/>
        </p:nvGrpSpPr>
        <p:grpSpPr>
          <a:xfrm>
            <a:off x="2602574" y="3863835"/>
            <a:ext cx="1754025" cy="1487388"/>
            <a:chOff x="0" y="0"/>
            <a:chExt cx="1899583" cy="1487387"/>
          </a:xfrm>
        </p:grpSpPr>
        <p:sp>
          <p:nvSpPr>
            <p:cNvPr id="642" name="Line"/>
            <p:cNvSpPr/>
            <p:nvPr/>
          </p:nvSpPr>
          <p:spPr>
            <a:xfrm flipV="1">
              <a:off x="51665" y="0"/>
              <a:ext cx="1" cy="1487387"/>
            </a:xfrm>
            <a:prstGeom prst="line">
              <a:avLst/>
            </a:prstGeom>
            <a:noFill/>
            <a:ln w="25400" cap="flat">
              <a:solidFill>
                <a:srgbClr val="B31937"/>
              </a:solidFill>
              <a:prstDash val="solid"/>
              <a:round/>
              <a:tailEnd type="arrow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40639" marR="40639" eaLnBrk="1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sz="2400" b="0" kern="0">
                <a:solidFill>
                  <a:srgbClr val="D5F0FF"/>
                </a:solidFill>
                <a:uFill>
                  <a:solidFill>
                    <a:srgbClr val="D5F0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43" name="102 - 103 increase     in luminosity:"/>
            <p:cNvSpPr txBox="1"/>
            <p:nvPr/>
          </p:nvSpPr>
          <p:spPr>
            <a:xfrm>
              <a:off x="0" y="147365"/>
              <a:ext cx="1054100" cy="11951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40639" marR="40639" eaLnBrk="1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200">
                  <a:solidFill>
                    <a:srgbClr val="B31937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1200" b="0" kern="0">
                  <a:solidFill>
                    <a:srgbClr val="B31937"/>
                  </a:solidFill>
                  <a:uFill>
                    <a:solidFill>
                      <a:srgbClr val="D5F0FF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rPr>
                <a:t>10</a:t>
              </a:r>
              <a:r>
                <a:rPr sz="1200" b="0" kern="0" baseline="31999">
                  <a:solidFill>
                    <a:srgbClr val="B31937"/>
                  </a:solidFill>
                  <a:uFill>
                    <a:solidFill>
                      <a:srgbClr val="D5F0FF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rPr>
                <a:t>2</a:t>
              </a:r>
              <a:r>
                <a:rPr sz="1200" b="0" kern="0">
                  <a:solidFill>
                    <a:srgbClr val="B31937"/>
                  </a:solidFill>
                  <a:uFill>
                    <a:solidFill>
                      <a:srgbClr val="D5F0FF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rPr>
                <a:t> - 10</a:t>
              </a:r>
              <a:r>
                <a:rPr sz="1200" b="0" kern="0" baseline="31999">
                  <a:solidFill>
                    <a:srgbClr val="B31937"/>
                  </a:solidFill>
                  <a:uFill>
                    <a:solidFill>
                      <a:srgbClr val="D5F0FF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rPr>
                <a:t>3</a:t>
              </a:r>
              <a:r>
                <a:rPr sz="1200" b="0" kern="0">
                  <a:solidFill>
                    <a:srgbClr val="B31937"/>
                  </a:solidFill>
                  <a:uFill>
                    <a:solidFill>
                      <a:srgbClr val="D5F0FF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rPr>
                <a:t> increase     in luminosity: </a:t>
              </a:r>
            </a:p>
          </p:txBody>
        </p:sp>
        <p:sp>
          <p:nvSpPr>
            <p:cNvPr id="644" name="HERA to EIC"/>
            <p:cNvSpPr txBox="1"/>
            <p:nvPr/>
          </p:nvSpPr>
          <p:spPr>
            <a:xfrm>
              <a:off x="736365" y="968578"/>
              <a:ext cx="1163218" cy="364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50000"/>
                </a:lnSpc>
                <a:defRPr sz="1200">
                  <a:solidFill>
                    <a:srgbClr val="B31937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marL="40639" marR="40639" eaLnBrk="1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b="0" kern="0">
                  <a:uFill>
                    <a:solidFill>
                      <a:srgbClr val="D5F0FF"/>
                    </a:solidFill>
                  </a:uFill>
                </a:rPr>
                <a:t>HERA to EIC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" grpId="0" animBg="1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Nucleon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628651"/>
            <a:ext cx="8547100" cy="6075505"/>
          </a:xfrm>
        </p:spPr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eavy </a:t>
            </a:r>
            <a:r>
              <a:rPr lang="en-US" dirty="0" err="1" smtClean="0"/>
              <a:t>quarkonia</a:t>
            </a:r>
            <a:r>
              <a:rPr lang="en-US" dirty="0" smtClean="0"/>
              <a:t> production (near threshold) to probe gluon exchange with hadrons @twist 4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Chiral symmetry via meson structure functions and pion EM form factor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1411143"/>
            <a:ext cx="6502400" cy="449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35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5250"/>
            <a:ext cx="7772400" cy="457200"/>
          </a:xfrm>
        </p:spPr>
        <p:txBody>
          <a:bodyPr/>
          <a:lstStyle/>
          <a:p>
            <a:r>
              <a:rPr lang="en-US" dirty="0" smtClean="0"/>
              <a:t>Nucleon spin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roton2.pdf" descr="Proton2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721" y="0"/>
            <a:ext cx="1290958" cy="1520310"/>
          </a:xfrm>
          <a:prstGeom prst="rect">
            <a:avLst/>
          </a:prstGeom>
          <a:ln w="12700"/>
        </p:spPr>
      </p:pic>
      <p:grpSp>
        <p:nvGrpSpPr>
          <p:cNvPr id="6" name="Group"/>
          <p:cNvGrpSpPr/>
          <p:nvPr/>
        </p:nvGrpSpPr>
        <p:grpSpPr>
          <a:xfrm>
            <a:off x="166799" y="615951"/>
            <a:ext cx="5853002" cy="2157293"/>
            <a:chOff x="15875" y="0"/>
            <a:chExt cx="5640697" cy="1967985"/>
          </a:xfrm>
        </p:grpSpPr>
        <p:pic>
          <p:nvPicPr>
            <p:cNvPr id="7" name="droppedImage.pdf" descr="droppedImage.pd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43232" y="92312"/>
              <a:ext cx="2913340" cy="171094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grpSp>
          <p:nvGrpSpPr>
            <p:cNvPr id="8" name="Group"/>
            <p:cNvGrpSpPr/>
            <p:nvPr/>
          </p:nvGrpSpPr>
          <p:grpSpPr>
            <a:xfrm>
              <a:off x="15875" y="0"/>
              <a:ext cx="3695700" cy="1967985"/>
              <a:chOff x="15875" y="0"/>
              <a:chExt cx="3695700" cy="1967984"/>
            </a:xfrm>
          </p:grpSpPr>
          <p:grpSp>
            <p:nvGrpSpPr>
              <p:cNvPr id="11" name="Group"/>
              <p:cNvGrpSpPr/>
              <p:nvPr/>
            </p:nvGrpSpPr>
            <p:grpSpPr>
              <a:xfrm>
                <a:off x="1262062" y="1317624"/>
                <a:ext cx="601664" cy="386376"/>
                <a:chOff x="0" y="0"/>
                <a:chExt cx="601662" cy="386375"/>
              </a:xfrm>
            </p:grpSpPr>
            <p:pic>
              <p:nvPicPr>
                <p:cNvPr id="17" name="droppedImage.pdf" descr="droppedImage.pdf"/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1762" y="206375"/>
                  <a:ext cx="360001" cy="180000"/>
                </a:xfrm>
                <a:prstGeom prst="rect">
                  <a:avLst/>
                </a:prstGeom>
                <a:ln w="12700" cap="flat">
                  <a:noFill/>
                  <a:round/>
                </a:ln>
                <a:effectLst/>
              </p:spPr>
            </p:pic>
            <p:sp>
              <p:nvSpPr>
                <p:cNvPr id="18" name="Line"/>
                <p:cNvSpPr/>
                <p:nvPr/>
              </p:nvSpPr>
              <p:spPr>
                <a:xfrm rot="5400000">
                  <a:off x="229393" y="-229394"/>
                  <a:ext cx="142876" cy="6016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5965" y="0"/>
                        <a:pt x="10800" y="806"/>
                        <a:pt x="10800" y="1800"/>
                      </a:cubicBezTo>
                      <a:lnTo>
                        <a:pt x="10800" y="9000"/>
                      </a:lnTo>
                      <a:cubicBezTo>
                        <a:pt x="10800" y="9994"/>
                        <a:pt x="15635" y="10800"/>
                        <a:pt x="21600" y="10800"/>
                      </a:cubicBezTo>
                      <a:cubicBezTo>
                        <a:pt x="15635" y="10800"/>
                        <a:pt x="10800" y="11606"/>
                        <a:pt x="10800" y="12600"/>
                      </a:cubicBezTo>
                      <a:lnTo>
                        <a:pt x="10800" y="19800"/>
                      </a:lnTo>
                      <a:cubicBezTo>
                        <a:pt x="10800" y="20794"/>
                        <a:pt x="5965" y="21600"/>
                        <a:pt x="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115C2C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buNone/>
                  </a:pPr>
                  <a:endParaRPr/>
                </a:p>
              </p:txBody>
            </p:sp>
          </p:grpSp>
          <p:pic>
            <p:nvPicPr>
              <p:cNvPr id="12" name="droppedImage.pdf" descr="droppedImage.pdf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5625" y="0"/>
                <a:ext cx="508000" cy="501316"/>
              </a:xfrm>
              <a:prstGeom prst="rect">
                <a:avLst/>
              </a:prstGeom>
              <a:ln w="12700" cap="flat">
                <a:noFill/>
                <a:round/>
              </a:ln>
              <a:effectLst/>
            </p:spPr>
          </p:pic>
          <p:sp>
            <p:nvSpPr>
              <p:cNvPr id="13" name="Line"/>
              <p:cNvSpPr/>
              <p:nvPr/>
            </p:nvSpPr>
            <p:spPr>
              <a:xfrm rot="5400000" flipH="1">
                <a:off x="729456" y="300831"/>
                <a:ext cx="142876" cy="601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5965" y="0"/>
                      <a:pt x="10800" y="806"/>
                      <a:pt x="10800" y="1800"/>
                    </a:cubicBezTo>
                    <a:lnTo>
                      <a:pt x="10800" y="9000"/>
                    </a:lnTo>
                    <a:cubicBezTo>
                      <a:pt x="10800" y="9994"/>
                      <a:pt x="15635" y="10800"/>
                      <a:pt x="21600" y="10800"/>
                    </a:cubicBezTo>
                    <a:cubicBezTo>
                      <a:pt x="15635" y="10800"/>
                      <a:pt x="10800" y="11606"/>
                      <a:pt x="10800" y="12600"/>
                    </a:cubicBezTo>
                    <a:lnTo>
                      <a:pt x="10800" y="19800"/>
                    </a:lnTo>
                    <a:cubicBezTo>
                      <a:pt x="10800" y="20794"/>
                      <a:pt x="5965" y="21600"/>
                      <a:pt x="0" y="21600"/>
                    </a:cubicBezTo>
                  </a:path>
                </a:pathLst>
              </a:custGeom>
              <a:noFill/>
              <a:ln w="25400" cap="flat">
                <a:solidFill>
                  <a:srgbClr val="9B6737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buNone/>
                </a:pPr>
                <a:endParaRPr/>
              </a:p>
            </p:txBody>
          </p:sp>
          <p:grpSp>
            <p:nvGrpSpPr>
              <p:cNvPr id="14" name="Group"/>
              <p:cNvGrpSpPr/>
              <p:nvPr/>
            </p:nvGrpSpPr>
            <p:grpSpPr>
              <a:xfrm>
                <a:off x="15875" y="748715"/>
                <a:ext cx="3695700" cy="1219269"/>
                <a:chOff x="15875" y="0"/>
                <a:chExt cx="3695700" cy="1219268"/>
              </a:xfrm>
            </p:grpSpPr>
            <p:pic>
              <p:nvPicPr>
                <p:cNvPr id="15" name="droppedImage.pdf" descr="droppedImage.pdf"/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1125" y="0"/>
                  <a:ext cx="3175000" cy="508815"/>
                </a:xfrm>
                <a:prstGeom prst="rect">
                  <a:avLst/>
                </a:prstGeom>
                <a:ln w="12700" cap="flat">
                  <a:solidFill>
                    <a:srgbClr val="FCDE98"/>
                  </a:solidFill>
                  <a:prstDash val="solid"/>
                  <a:round/>
                </a:ln>
                <a:effectLst/>
              </p:spPr>
            </p:pic>
            <p:sp>
              <p:nvSpPr>
                <p:cNvPr id="16" name="(R.L. Jaffe and A. Manohar, Nucl. Phys. B337, 509 (1990))"/>
                <p:cNvSpPr/>
                <p:nvPr/>
              </p:nvSpPr>
              <p:spPr>
                <a:xfrm>
                  <a:off x="15875" y="985295"/>
                  <a:ext cx="3695700" cy="2339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t">
                  <a:spAutoFit/>
                </a:bodyPr>
                <a:lstStyle>
                  <a:lvl1pPr>
                    <a:spcBef>
                      <a:spcPts val="1100"/>
                    </a:spcBef>
                    <a:defRPr sz="1000">
                      <a:solidFill>
                        <a:srgbClr val="000000"/>
                      </a:solidFill>
                      <a:uFill>
                        <a:solidFill>
                          <a:srgbClr val="000000"/>
                        </a:solidFill>
                      </a:u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>
                    <a:buNone/>
                  </a:pPr>
                  <a:r>
                    <a:rPr dirty="0"/>
                    <a:t>(R.L. Jaffe and A. Manohar, Nucl. Phys. B337, 509 (1990))</a:t>
                  </a:r>
                </a:p>
              </p:txBody>
            </p:sp>
          </p:grpSp>
        </p:grpSp>
        <p:pic>
          <p:nvPicPr>
            <p:cNvPr id="9" name="droppedImage.pdf" descr="droppedImage.pdf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35533" y="488950"/>
              <a:ext cx="2121039" cy="444500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pic>
          <p:nvPicPr>
            <p:cNvPr id="10" name="droppedImage.pdf" descr="droppedImage.pdf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79017" y="1052429"/>
              <a:ext cx="2077555" cy="444501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</p:grpSp>
      <p:sp>
        <p:nvSpPr>
          <p:cNvPr id="28" name="Line"/>
          <p:cNvSpPr/>
          <p:nvPr/>
        </p:nvSpPr>
        <p:spPr>
          <a:xfrm rot="10800000" flipH="1">
            <a:off x="7077967" y="2746678"/>
            <a:ext cx="110394" cy="1366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15635" y="10800"/>
                  <a:pt x="21600" y="10800"/>
                </a:cubicBezTo>
                <a:cubicBezTo>
                  <a:pt x="1563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5965" y="21600"/>
                  <a:pt x="0" y="21600"/>
                </a:cubicBezTo>
              </a:path>
            </a:pathLst>
          </a:custGeom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buNone/>
            </a:pPr>
            <a:endParaRPr/>
          </a:p>
        </p:txBody>
      </p:sp>
      <p:grpSp>
        <p:nvGrpSpPr>
          <p:cNvPr id="29" name="Group"/>
          <p:cNvGrpSpPr/>
          <p:nvPr/>
        </p:nvGrpSpPr>
        <p:grpSpPr>
          <a:xfrm>
            <a:off x="5065285" y="2844672"/>
            <a:ext cx="1909032" cy="1231340"/>
            <a:chOff x="0" y="0"/>
            <a:chExt cx="1909030" cy="1231338"/>
          </a:xfrm>
        </p:grpSpPr>
        <p:pic>
          <p:nvPicPr>
            <p:cNvPr id="30" name="droppedImage.pdf" descr="droppedImage.pdf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272" y="0"/>
              <a:ext cx="693883" cy="195315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pic>
          <p:nvPicPr>
            <p:cNvPr id="31" name="droppedImage.pdf" descr="droppedImage.pdf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797" y="980685"/>
              <a:ext cx="1387764" cy="250654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grpSp>
          <p:nvGrpSpPr>
            <p:cNvPr id="32" name="Group"/>
            <p:cNvGrpSpPr/>
            <p:nvPr/>
          </p:nvGrpSpPr>
          <p:grpSpPr>
            <a:xfrm>
              <a:off x="-1" y="416328"/>
              <a:ext cx="724808" cy="400668"/>
              <a:chOff x="0" y="0"/>
              <a:chExt cx="724806" cy="400666"/>
            </a:xfrm>
          </p:grpSpPr>
          <p:sp>
            <p:nvSpPr>
              <p:cNvPr id="40" name="Line"/>
              <p:cNvSpPr/>
              <p:nvPr/>
            </p:nvSpPr>
            <p:spPr>
              <a:xfrm flipH="1" flipV="1">
                <a:off x="379321" y="195816"/>
                <a:ext cx="345486" cy="465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defTabSz="457200">
                  <a:buNone/>
                  <a:defRPr sz="1200">
                    <a:solidFill>
                      <a:srgbClr val="000000"/>
                    </a:solidFill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1" name="Circle"/>
              <p:cNvSpPr/>
              <p:nvPr/>
            </p:nvSpPr>
            <p:spPr>
              <a:xfrm>
                <a:off x="0" y="0"/>
                <a:ext cx="400667" cy="400667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100000">
                    <a:srgbClr val="797979"/>
                  </a:gs>
                </a:gsLst>
                <a:lin ang="0" scaled="0"/>
              </a:gra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buNone/>
                </a:pPr>
                <a:endParaRPr/>
              </a:p>
            </p:txBody>
          </p:sp>
          <p:sp>
            <p:nvSpPr>
              <p:cNvPr id="42" name="Line"/>
              <p:cNvSpPr/>
              <p:nvPr/>
            </p:nvSpPr>
            <p:spPr>
              <a:xfrm flipH="1" flipV="1">
                <a:off x="78457" y="195816"/>
                <a:ext cx="267028" cy="465"/>
              </a:xfrm>
              <a:prstGeom prst="line">
                <a:avLst/>
              </a:prstGeom>
              <a:noFill/>
              <a:ln w="25400" cap="flat">
                <a:solidFill>
                  <a:srgbClr val="A3EA17"/>
                </a:solidFill>
                <a:prstDash val="solid"/>
                <a:round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defTabSz="457200">
                  <a:buNone/>
                  <a:defRPr sz="1200">
                    <a:solidFill>
                      <a:srgbClr val="000000"/>
                    </a:solidFill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3" name="Circle"/>
              <p:cNvSpPr/>
              <p:nvPr/>
            </p:nvSpPr>
            <p:spPr>
              <a:xfrm>
                <a:off x="55510" y="148028"/>
                <a:ext cx="104903" cy="10490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797979"/>
                  </a:gs>
                </a:gsLst>
                <a:lin ang="0" scaled="0"/>
              </a:gradFill>
              <a:ln w="25400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buNone/>
                </a:pPr>
                <a:endParaRPr/>
              </a:p>
            </p:txBody>
          </p:sp>
        </p:grpSp>
        <p:grpSp>
          <p:nvGrpSpPr>
            <p:cNvPr id="33" name="Group"/>
            <p:cNvGrpSpPr/>
            <p:nvPr/>
          </p:nvGrpSpPr>
          <p:grpSpPr>
            <a:xfrm>
              <a:off x="1184224" y="416328"/>
              <a:ext cx="724807" cy="400668"/>
              <a:chOff x="0" y="0"/>
              <a:chExt cx="724806" cy="400666"/>
            </a:xfrm>
          </p:grpSpPr>
          <p:sp>
            <p:nvSpPr>
              <p:cNvPr id="35" name="Line"/>
              <p:cNvSpPr/>
              <p:nvPr/>
            </p:nvSpPr>
            <p:spPr>
              <a:xfrm flipH="1" flipV="1">
                <a:off x="379321" y="195816"/>
                <a:ext cx="345486" cy="465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defTabSz="457200">
                  <a:buNone/>
                  <a:defRPr sz="1200">
                    <a:solidFill>
                      <a:srgbClr val="000000"/>
                    </a:solidFill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grpSp>
            <p:nvGrpSpPr>
              <p:cNvPr id="36" name="Group"/>
              <p:cNvGrpSpPr/>
              <p:nvPr/>
            </p:nvGrpSpPr>
            <p:grpSpPr>
              <a:xfrm flipH="1">
                <a:off x="0" y="0"/>
                <a:ext cx="400667" cy="400667"/>
                <a:chOff x="0" y="0"/>
                <a:chExt cx="400666" cy="400666"/>
              </a:xfrm>
            </p:grpSpPr>
            <p:sp>
              <p:nvSpPr>
                <p:cNvPr id="37" name="Circle"/>
                <p:cNvSpPr/>
                <p:nvPr/>
              </p:nvSpPr>
              <p:spPr>
                <a:xfrm>
                  <a:off x="0" y="0"/>
                  <a:ext cx="400667" cy="40066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/>
                    </a:gs>
                    <a:gs pos="100000">
                      <a:srgbClr val="797979"/>
                    </a:gs>
                  </a:gsLst>
                  <a:lin ang="0" scaled="0"/>
                </a:gra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buNone/>
                  </a:pPr>
                  <a:endParaRPr/>
                </a:p>
              </p:txBody>
            </p:sp>
            <p:sp>
              <p:nvSpPr>
                <p:cNvPr id="38" name="Line"/>
                <p:cNvSpPr/>
                <p:nvPr/>
              </p:nvSpPr>
              <p:spPr>
                <a:xfrm flipH="1" flipV="1">
                  <a:off x="78457" y="195816"/>
                  <a:ext cx="267028" cy="465"/>
                </a:xfrm>
                <a:prstGeom prst="line">
                  <a:avLst/>
                </a:prstGeom>
                <a:noFill/>
                <a:ln w="25400" cap="flat">
                  <a:solidFill>
                    <a:srgbClr val="A3EA17"/>
                  </a:solidFill>
                  <a:prstDash val="solid"/>
                  <a:round/>
                  <a:head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marL="0" marR="0" defTabSz="457200">
                    <a:buNone/>
                    <a:defRPr sz="1200">
                      <a:solidFill>
                        <a:srgbClr val="000000"/>
                      </a:solidFill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39" name="Circle"/>
                <p:cNvSpPr/>
                <p:nvPr/>
              </p:nvSpPr>
              <p:spPr>
                <a:xfrm>
                  <a:off x="55510" y="148028"/>
                  <a:ext cx="104903" cy="1049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FF"/>
                    </a:gs>
                    <a:gs pos="100000">
                      <a:srgbClr val="797979"/>
                    </a:gs>
                  </a:gsLst>
                  <a:lin ang="0" scaled="0"/>
                </a:gradFill>
                <a:ln w="25400" cap="flat">
                  <a:noFill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buNone/>
                  </a:pPr>
                  <a:endParaRPr/>
                </a:p>
              </p:txBody>
            </p:sp>
          </p:grpSp>
        </p:grpSp>
        <p:pic>
          <p:nvPicPr>
            <p:cNvPr id="34" name="droppedImage.pdf" descr="droppedImage.pdf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0413" y="601364"/>
              <a:ext cx="185036" cy="24136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</p:grpSp>
      <p:sp>
        <p:nvSpPr>
          <p:cNvPr id="44" name="Measure of probability to find parton f with spin aligned to anti-anti-aligned to proton spin at  momentum fraction x"/>
          <p:cNvSpPr txBox="1"/>
          <p:nvPr/>
        </p:nvSpPr>
        <p:spPr>
          <a:xfrm>
            <a:off x="7328731" y="2704844"/>
            <a:ext cx="1640866" cy="1395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Comic Sans MS"/>
              </a:defRPr>
            </a:lvl1pPr>
          </a:lstStyle>
          <a:p>
            <a:pPr>
              <a:buNone/>
            </a:pPr>
            <a:r>
              <a:rPr dirty="0"/>
              <a:t>Measure of probability to find parton f with spin aligned to </a:t>
            </a:r>
            <a:r>
              <a:rPr dirty="0" smtClean="0"/>
              <a:t>anti</a:t>
            </a:r>
            <a:r>
              <a:rPr lang="en-US" dirty="0"/>
              <a:t>-</a:t>
            </a:r>
            <a:r>
              <a:rPr dirty="0" smtClean="0"/>
              <a:t>aligned </a:t>
            </a:r>
            <a:r>
              <a:rPr dirty="0"/>
              <a:t>to proton spin </a:t>
            </a:r>
            <a:r>
              <a:rPr dirty="0" smtClean="0"/>
              <a:t>at  </a:t>
            </a:r>
            <a:r>
              <a:rPr dirty="0"/>
              <a:t>momentum fraction x</a:t>
            </a:r>
          </a:p>
        </p:txBody>
      </p:sp>
      <p:pic>
        <p:nvPicPr>
          <p:cNvPr id="45" name="helicity.pdf" descr="helicity.pdf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883" y="2825930"/>
            <a:ext cx="3825820" cy="3678526"/>
          </a:xfrm>
          <a:prstGeom prst="rect">
            <a:avLst/>
          </a:prstGeom>
          <a:ln w="12700"/>
        </p:spPr>
      </p:pic>
      <p:sp>
        <p:nvSpPr>
          <p:cNvPr id="46" name="g1 stat. uncertainty projections for 10fb-1 for range of CME in comparison to DSSV+ predictions incl. uncertainties…"/>
          <p:cNvSpPr txBox="1"/>
          <p:nvPr/>
        </p:nvSpPr>
        <p:spPr>
          <a:xfrm>
            <a:off x="3818931" y="4415834"/>
            <a:ext cx="5461213" cy="1724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10639" indent="-269999"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50000"/>
              <a:buFont typeface="Wingdings"/>
              <a:buBlip>
                <a:blip r:embed="rId13"/>
              </a:buBlip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pPr>
            <a:r>
              <a:rPr dirty="0">
                <a:solidFill>
                  <a:srgbClr val="A300A0"/>
                </a:solidFill>
              </a:rPr>
              <a:t>g</a:t>
            </a:r>
            <a:r>
              <a:rPr baseline="-5999" dirty="0">
                <a:solidFill>
                  <a:srgbClr val="A300A0"/>
                </a:solidFill>
              </a:rPr>
              <a:t>1</a:t>
            </a:r>
            <a:r>
              <a:rPr dirty="0">
                <a:solidFill>
                  <a:srgbClr val="A300A0"/>
                </a:solidFill>
              </a:rPr>
              <a:t> stat. uncertainty projections for 10fb</a:t>
            </a:r>
            <a:r>
              <a:rPr baseline="31999" dirty="0">
                <a:solidFill>
                  <a:srgbClr val="A300A0"/>
                </a:solidFill>
              </a:rPr>
              <a:t>-1</a:t>
            </a:r>
            <a:r>
              <a:rPr dirty="0">
                <a:solidFill>
                  <a:srgbClr val="A300A0"/>
                </a:solidFill>
              </a:rPr>
              <a:t> for range of CME in comparison to DSSV+ predictions incl. uncertainties</a:t>
            </a:r>
          </a:p>
          <a:p>
            <a:pPr marL="310639" indent="-269999"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50000"/>
              <a:buFont typeface="Wingdings"/>
              <a:buBlip>
                <a:blip r:embed="rId13"/>
              </a:buBlip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pPr>
            <a:r>
              <a:rPr dirty="0">
                <a:solidFill>
                  <a:srgbClr val="A4233A"/>
                </a:solidFill>
              </a:rPr>
              <a:t>EIC impact</a:t>
            </a:r>
            <a:r>
              <a:rPr dirty="0"/>
              <a:t> on </a:t>
            </a:r>
            <a:r>
              <a:rPr dirty="0">
                <a:solidFill>
                  <a:srgbClr val="A4233A"/>
                </a:solidFill>
              </a:rPr>
              <a:t>helicity distributions of anti-u, anti-d and s quarks together with </a:t>
            </a:r>
            <a:r>
              <a:rPr dirty="0" smtClean="0">
                <a:solidFill>
                  <a:srgbClr val="A4233A"/>
                </a:solidFill>
              </a:rPr>
              <a:t>gluons</a:t>
            </a:r>
            <a:endParaRPr lang="en-US" dirty="0" smtClean="0">
              <a:solidFill>
                <a:srgbClr val="A4233A"/>
              </a:solidFill>
            </a:endParaRPr>
          </a:p>
          <a:p>
            <a:pPr marL="310639" indent="-269999">
              <a:lnSpc>
                <a:spcPct val="140000"/>
              </a:lnSpc>
              <a:spcBef>
                <a:spcPts val="500"/>
              </a:spcBef>
              <a:buClr>
                <a:srgbClr val="000000"/>
              </a:buClr>
              <a:buSzPct val="50000"/>
              <a:buFont typeface="Wingdings"/>
              <a:buBlip>
                <a:blip r:embed="rId13"/>
              </a:buBlip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pPr>
            <a:r>
              <a:rPr lang="en-US" dirty="0" smtClean="0">
                <a:solidFill>
                  <a:srgbClr val="0000FF"/>
                </a:solidFill>
              </a:rPr>
              <a:t>Get at neutron spin via polarized d beam</a:t>
            </a:r>
            <a:endParaRPr dirty="0">
              <a:solidFill>
                <a:srgbClr val="0000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305823" y="673959"/>
            <a:ext cx="1114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i="1" dirty="0" smtClean="0"/>
              <a:t>(~30 %)</a:t>
            </a:r>
            <a:endParaRPr lang="en-US" sz="2000" b="0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2046100" y="2142911"/>
            <a:ext cx="1456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i="1" dirty="0" smtClean="0"/>
              <a:t>(~20-30 %)</a:t>
            </a:r>
            <a:endParaRPr lang="en-US" sz="2000" b="0" i="1" dirty="0"/>
          </a:p>
        </p:txBody>
      </p:sp>
    </p:spTree>
    <p:extLst>
      <p:ext uri="{BB962C8B-B14F-4D97-AF65-F5344CB8AC3E}">
        <p14:creationId xmlns:p14="http://schemas.microsoft.com/office/powerpoint/2010/main" val="3898523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60400" y="2355850"/>
            <a:ext cx="7772400" cy="457200"/>
          </a:xfrm>
        </p:spPr>
        <p:txBody>
          <a:bodyPr/>
          <a:lstStyle/>
          <a:p>
            <a:r>
              <a:rPr lang="en-US" u="none" dirty="0" smtClean="0"/>
              <a:t>To probe the small x region at EIC, excite a small x </a:t>
            </a:r>
            <a:r>
              <a:rPr lang="en-US" u="none" dirty="0" err="1" smtClean="0"/>
              <a:t>parton</a:t>
            </a:r>
            <a:r>
              <a:rPr lang="en-US" u="none" dirty="0" smtClean="0"/>
              <a:t> and see how its fate depends on A </a:t>
            </a:r>
            <a:br>
              <a:rPr lang="en-US" u="none" dirty="0" smtClean="0"/>
            </a:br>
            <a:r>
              <a:rPr lang="en-US" u="none" dirty="0" smtClean="0"/>
              <a:t>(</a:t>
            </a:r>
            <a:r>
              <a:rPr lang="en-US" u="none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u="none" dirty="0">
                <a:sym typeface="Wingdings"/>
              </a:rPr>
              <a:t> </a:t>
            </a:r>
            <a:r>
              <a:rPr lang="en-US" u="none" dirty="0" smtClean="0"/>
              <a:t>vary the path length, density)</a:t>
            </a:r>
            <a:br>
              <a:rPr lang="en-US" u="none" dirty="0" smtClean="0"/>
            </a:br>
            <a:r>
              <a:rPr lang="en-US" u="none" dirty="0" smtClean="0"/>
              <a:t> </a:t>
            </a:r>
            <a:br>
              <a:rPr lang="en-US" u="none" dirty="0" smtClean="0"/>
            </a:br>
            <a:r>
              <a:rPr lang="en-US" u="none" dirty="0" smtClean="0"/>
              <a:t>as a function of x and Q</a:t>
            </a:r>
            <a:r>
              <a:rPr lang="en-US" u="none" baseline="30000" dirty="0" smtClean="0"/>
              <a:t>2 </a:t>
            </a:r>
            <a:br>
              <a:rPr lang="en-US" u="none" baseline="30000" dirty="0" smtClean="0"/>
            </a:br>
            <a:r>
              <a:rPr lang="en-US" u="none" dirty="0" smtClean="0"/>
              <a:t>(</a:t>
            </a:r>
            <a:r>
              <a:rPr lang="en-US" u="none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u="none" dirty="0">
                <a:sym typeface="Wingdings"/>
              </a:rPr>
              <a:t> </a:t>
            </a:r>
            <a:r>
              <a:rPr lang="en-US" u="none" dirty="0" smtClean="0"/>
              <a:t>vary medium density &amp; the probe)</a:t>
            </a:r>
            <a:endParaRPr lang="en-US" u="none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65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52400"/>
            <a:ext cx="8166100" cy="457200"/>
          </a:xfrm>
        </p:spPr>
        <p:txBody>
          <a:bodyPr/>
          <a:lstStyle/>
          <a:p>
            <a:r>
              <a:rPr lang="en-US" dirty="0" smtClean="0"/>
              <a:t>Looking differentially inside jets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4708984"/>
            <a:ext cx="8242300" cy="2132888"/>
          </a:xfrm>
          <a:solidFill>
            <a:srgbClr val="DBE2E2"/>
          </a:solidFill>
        </p:spPr>
        <p:txBody>
          <a:bodyPr/>
          <a:lstStyle/>
          <a:p>
            <a:r>
              <a:rPr lang="en-US" dirty="0" smtClean="0"/>
              <a:t>Excess soft particles at large jet radius</a:t>
            </a:r>
          </a:p>
          <a:p>
            <a:r>
              <a:rPr lang="en-US" dirty="0" smtClean="0"/>
              <a:t>Narrowing of higher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particle density</a:t>
            </a:r>
          </a:p>
          <a:p>
            <a:r>
              <a:rPr lang="en-US" dirty="0" smtClean="0"/>
              <a:t>Energy loss vs. medium response? 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	   </a:t>
            </a:r>
            <a:r>
              <a:rPr lang="en-US" b="0" i="1" dirty="0" smtClean="0">
                <a:solidFill>
                  <a:srgbClr val="000000"/>
                </a:solidFill>
              </a:rPr>
              <a:t>quantify: compare theory to the differential data</a:t>
            </a:r>
          </a:p>
          <a:p>
            <a:pPr lvl="1"/>
            <a:r>
              <a:rPr lang="en-US" b="0" i="1" dirty="0">
                <a:solidFill>
                  <a:srgbClr val="000000"/>
                </a:solidFill>
              </a:rPr>
              <a:t>	</a:t>
            </a:r>
            <a:r>
              <a:rPr lang="en-US" b="0" i="1" dirty="0" smtClean="0">
                <a:solidFill>
                  <a:srgbClr val="000000"/>
                </a:solidFill>
              </a:rPr>
              <a:t> 		</a:t>
            </a:r>
            <a:r>
              <a:rPr lang="en-US" b="0" i="1" dirty="0" err="1" smtClean="0">
                <a:solidFill>
                  <a:srgbClr val="000000"/>
                </a:solidFill>
              </a:rPr>
              <a:t>CoLBT</a:t>
            </a:r>
            <a:r>
              <a:rPr lang="en-US" b="0" i="1" dirty="0" smtClean="0">
                <a:solidFill>
                  <a:srgbClr val="000000"/>
                </a:solidFill>
              </a:rPr>
              <a:t>-hydro, Hybrid, SCET</a:t>
            </a:r>
            <a:r>
              <a:rPr lang="en-US" b="0" i="1" baseline="-25000" dirty="0" smtClean="0">
                <a:solidFill>
                  <a:srgbClr val="000000"/>
                </a:solidFill>
              </a:rPr>
              <a:t>G</a:t>
            </a:r>
            <a:endParaRPr lang="en-US" b="0" i="1" baseline="-25000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500" y="660400"/>
            <a:ext cx="5930900" cy="41070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88441" y="717232"/>
            <a:ext cx="1838059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400" b="0" i="1" dirty="0" err="1" smtClean="0">
                <a:solidFill>
                  <a:srgbClr val="000000"/>
                </a:solidFill>
                <a:latin typeface="+mn-lt"/>
              </a:rPr>
              <a:t>arXiv</a:t>
            </a:r>
            <a:r>
              <a:rPr lang="it-IT" sz="1400" b="0" i="1" dirty="0" smtClean="0">
                <a:solidFill>
                  <a:srgbClr val="000000"/>
                </a:solidFill>
                <a:latin typeface="+mn-lt"/>
              </a:rPr>
              <a:t>: 1908.05264</a:t>
            </a:r>
            <a:endParaRPr lang="en-US" sz="1400" b="0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48500" y="1187132"/>
            <a:ext cx="1838059" cy="56630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400" b="0" i="1" dirty="0" err="1" smtClean="0">
                <a:solidFill>
                  <a:srgbClr val="000000"/>
                </a:solidFill>
                <a:latin typeface="+mn-lt"/>
              </a:rPr>
              <a:t>See</a:t>
            </a:r>
            <a:r>
              <a:rPr lang="it-IT" sz="1400" b="0" i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it-IT" sz="1400" b="0" i="1" dirty="0" err="1" smtClean="0">
                <a:solidFill>
                  <a:srgbClr val="000000"/>
                </a:solidFill>
                <a:latin typeface="+mn-lt"/>
              </a:rPr>
              <a:t>also</a:t>
            </a:r>
            <a:r>
              <a:rPr lang="it-IT" sz="1400" b="0" i="1" dirty="0" smtClean="0">
                <a:solidFill>
                  <a:srgbClr val="000000"/>
                </a:solidFill>
                <a:latin typeface="+mn-lt"/>
              </a:rPr>
              <a:t>: CMS</a:t>
            </a:r>
          </a:p>
          <a:p>
            <a:pPr>
              <a:buNone/>
            </a:pPr>
            <a:r>
              <a:rPr lang="it-IT" sz="1400" b="0" i="1" dirty="0" err="1" smtClean="0">
                <a:solidFill>
                  <a:srgbClr val="000000"/>
                </a:solidFill>
                <a:latin typeface="+mn-lt"/>
              </a:rPr>
              <a:t>arXiv</a:t>
            </a:r>
            <a:r>
              <a:rPr lang="it-IT" sz="1400" b="0" i="1" dirty="0" smtClean="0">
                <a:solidFill>
                  <a:srgbClr val="000000"/>
                </a:solidFill>
                <a:latin typeface="+mn-lt"/>
              </a:rPr>
              <a:t>: 1803.00042</a:t>
            </a:r>
            <a:endParaRPr lang="en-US" sz="1400" b="0" i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4142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1450"/>
            <a:ext cx="7772400" cy="457200"/>
          </a:xfrm>
        </p:spPr>
        <p:txBody>
          <a:bodyPr/>
          <a:lstStyle/>
          <a:p>
            <a:r>
              <a:rPr lang="en-US" dirty="0" smtClean="0"/>
              <a:t>SIDIS </a:t>
            </a:r>
            <a:r>
              <a:rPr lang="en-US" dirty="0" smtClean="0"/>
              <a:t>off low-x </a:t>
            </a:r>
            <a:r>
              <a:rPr lang="en-US" dirty="0" err="1" smtClean="0"/>
              <a:t>partons</a:t>
            </a:r>
            <a:r>
              <a:rPr lang="en-US" dirty="0" smtClean="0"/>
              <a:t> -&gt; jets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800" y="965223"/>
            <a:ext cx="3124200" cy="230832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85055" y="2929617"/>
            <a:ext cx="8303508" cy="3814083"/>
            <a:chOff x="685055" y="2929617"/>
            <a:chExt cx="8303508" cy="3814083"/>
          </a:xfrm>
        </p:grpSpPr>
        <p:pic>
          <p:nvPicPr>
            <p:cNvPr id="20" name="Picture 19" descr="eta_jet_vs_x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7349" y="3315718"/>
              <a:ext cx="3652092" cy="3413100"/>
            </a:xfrm>
            <a:prstGeom prst="rect">
              <a:avLst/>
            </a:prstGeom>
          </p:spPr>
        </p:pic>
        <p:pic>
          <p:nvPicPr>
            <p:cNvPr id="18" name="Picture 17" descr="eta_jet_vs_e_jet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8664" y="3298949"/>
              <a:ext cx="3669899" cy="3444751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 bwMode="auto">
            <a:xfrm>
              <a:off x="2157249" y="5356233"/>
              <a:ext cx="1600200" cy="876300"/>
            </a:xfrm>
            <a:prstGeom prst="ellips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Monotype Sorts" charset="2"/>
                <a:buChar char="l"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hlink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5865649" y="5292733"/>
              <a:ext cx="1600200" cy="876300"/>
            </a:xfrm>
            <a:prstGeom prst="ellipse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Monotype Sorts" charset="2"/>
                <a:buChar char="l"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hlink"/>
                </a:solidFill>
                <a:effectLst/>
                <a:latin typeface="Times New Roman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85055" y="3298950"/>
              <a:ext cx="1013517" cy="3163925"/>
              <a:chOff x="178806" y="1003417"/>
              <a:chExt cx="1013517" cy="3163925"/>
            </a:xfrm>
          </p:grpSpPr>
          <p:pic>
            <p:nvPicPr>
              <p:cNvPr id="6" name="Google Shape;113;p19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 rot="16200000">
                <a:off x="-896163" y="2078857"/>
                <a:ext cx="3163925" cy="101304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" name="TextBox 13"/>
              <p:cNvSpPr txBox="1"/>
              <p:nvPr/>
            </p:nvSpPr>
            <p:spPr>
              <a:xfrm rot="16200000">
                <a:off x="99598" y="3718495"/>
                <a:ext cx="420026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100" dirty="0" smtClean="0">
                    <a:solidFill>
                      <a:schemeClr val="accent4">
                        <a:lumMod val="65000"/>
                        <a:lumOff val="35000"/>
                      </a:schemeClr>
                    </a:solidFill>
                    <a:latin typeface="+mn-lt"/>
                  </a:rPr>
                  <a:t>100</a:t>
                </a:r>
                <a:endParaRPr lang="en-US" sz="1100" dirty="0">
                  <a:solidFill>
                    <a:schemeClr val="accent4">
                      <a:lumMod val="65000"/>
                      <a:lumOff val="35000"/>
                    </a:schemeClr>
                  </a:solidFill>
                  <a:latin typeface="+mn-lt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6933194" y="2929617"/>
              <a:ext cx="185963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b="0" i="1" dirty="0" smtClean="0">
                  <a:solidFill>
                    <a:schemeClr val="tx1"/>
                  </a:solidFill>
                  <a:latin typeface="+mn-lt"/>
                </a:rPr>
                <a:t>M. </a:t>
              </a:r>
              <a:r>
                <a:rPr lang="en-US" sz="1800" b="0" i="1" dirty="0" err="1" smtClean="0">
                  <a:solidFill>
                    <a:schemeClr val="tx1"/>
                  </a:solidFill>
                  <a:latin typeface="+mn-lt"/>
                </a:rPr>
                <a:t>Arratia</a:t>
              </a:r>
              <a:r>
                <a:rPr lang="en-US" sz="1800" b="0" i="1" dirty="0" smtClean="0">
                  <a:solidFill>
                    <a:schemeClr val="tx1"/>
                  </a:solidFill>
                  <a:latin typeface="+mn-lt"/>
                </a:rPr>
                <a:t>, et al.</a:t>
              </a:r>
              <a:endParaRPr lang="en-US" sz="1800" b="0" i="1" dirty="0">
                <a:solidFill>
                  <a:schemeClr val="tx1"/>
                </a:solidFill>
                <a:latin typeface="+mn-lt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301572" y="905845"/>
            <a:ext cx="2794000" cy="236770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920494" y="922614"/>
            <a:ext cx="2068069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0" i="1" dirty="0" smtClean="0">
                <a:solidFill>
                  <a:schemeClr val="tx1"/>
                </a:solidFill>
                <a:latin typeface="+mn-lt"/>
                <a:ea typeface="Wingdings"/>
                <a:cs typeface="Wingdings"/>
                <a:sym typeface="Wingdings"/>
              </a:rPr>
              <a:t>Probe </a:t>
            </a:r>
            <a:r>
              <a:rPr lang="en-US" sz="2000" b="0" i="1" dirty="0" err="1" smtClean="0">
                <a:solidFill>
                  <a:schemeClr val="tx1"/>
                </a:solidFill>
                <a:latin typeface="+mn-lt"/>
                <a:ea typeface="Wingdings"/>
                <a:cs typeface="Wingdings"/>
                <a:sym typeface="Wingdings"/>
              </a:rPr>
              <a:t>parton</a:t>
            </a:r>
            <a:r>
              <a:rPr lang="en-US" sz="2000" b="0" i="1" dirty="0" smtClean="0">
                <a:solidFill>
                  <a:schemeClr val="tx1"/>
                </a:solidFill>
                <a:latin typeface="+mn-lt"/>
                <a:ea typeface="Wingdings"/>
                <a:cs typeface="Wingdings"/>
                <a:sym typeface="Wingdings"/>
              </a:rPr>
              <a:t> </a:t>
            </a:r>
            <a:r>
              <a:rPr lang="en-US" sz="2000" b="0" i="1" dirty="0" smtClean="0">
                <a:solidFill>
                  <a:schemeClr val="tx1"/>
                </a:solidFill>
                <a:latin typeface="+mn-lt"/>
                <a:ea typeface="Wingdings"/>
                <a:cs typeface="Wingdings"/>
                <a:sym typeface="Wingdings"/>
              </a:rPr>
              <a:t>at </a:t>
            </a:r>
            <a:r>
              <a:rPr lang="en-US" sz="2000" b="0" i="1" dirty="0" smtClean="0">
                <a:solidFill>
                  <a:schemeClr val="tx1"/>
                </a:solidFill>
                <a:latin typeface="+mn-lt"/>
                <a:ea typeface="Wingdings"/>
                <a:cs typeface="Wingdings"/>
                <a:sym typeface="Wingdings"/>
              </a:rPr>
              <a:t>x=10</a:t>
            </a:r>
            <a:r>
              <a:rPr lang="en-US" sz="2000" b="0" i="1" baseline="30000" dirty="0" smtClean="0">
                <a:solidFill>
                  <a:schemeClr val="tx1"/>
                </a:solidFill>
                <a:latin typeface="+mn-lt"/>
                <a:ea typeface="Wingdings"/>
                <a:cs typeface="Wingdings"/>
                <a:sym typeface="Wingdings"/>
              </a:rPr>
              <a:t>-2</a:t>
            </a:r>
            <a:r>
              <a:rPr lang="en-US" sz="2000" b="0" i="1" dirty="0" smtClean="0">
                <a:solidFill>
                  <a:schemeClr val="tx1"/>
                </a:solidFill>
                <a:latin typeface="+mn-lt"/>
                <a:ea typeface="Wingdings"/>
                <a:cs typeface="Wingdings"/>
                <a:sym typeface="Wingdings"/>
              </a:rPr>
              <a:t> </a:t>
            </a:r>
            <a:r>
              <a:rPr lang="en-US" sz="2000" b="0" i="1" dirty="0" smtClean="0">
                <a:solidFill>
                  <a:schemeClr val="tx1"/>
                </a:solidFill>
                <a:latin typeface="+mn-lt"/>
                <a:ea typeface="Wingdings"/>
                <a:cs typeface="Wingdings"/>
                <a:sym typeface="Wingdings"/>
              </a:rPr>
              <a:t>(</a:t>
            </a:r>
            <a:r>
              <a:rPr lang="en-US" sz="2000" b="0" i="1" dirty="0" smtClean="0">
                <a:solidFill>
                  <a:schemeClr val="tx1"/>
                </a:solidFill>
                <a:latin typeface="+mn-lt"/>
                <a:ea typeface="Wingdings"/>
                <a:cs typeface="Wingdings"/>
                <a:sym typeface="Wingdings"/>
              </a:rPr>
              <a:t>almost a </a:t>
            </a:r>
            <a:r>
              <a:rPr lang="en-US" sz="2000" b="0" i="1" dirty="0" smtClean="0">
                <a:solidFill>
                  <a:schemeClr val="tx1"/>
                </a:solidFill>
                <a:latin typeface="+mn-lt"/>
                <a:ea typeface="Wingdings"/>
                <a:cs typeface="Wingdings"/>
                <a:sym typeface="Wingdings"/>
              </a:rPr>
              <a:t>fixed target)</a:t>
            </a:r>
          </a:p>
          <a:p>
            <a:pPr>
              <a:buNone/>
            </a:pPr>
            <a:r>
              <a:rPr lang="en-US" sz="2000" b="0" i="1" dirty="0" smtClean="0">
                <a:solidFill>
                  <a:schemeClr val="tx1"/>
                </a:solidFill>
                <a:latin typeface="+mn-lt"/>
                <a:ea typeface="Wingdings"/>
                <a:cs typeface="Wingdings"/>
                <a:sym typeface="Wingdings"/>
              </a:rPr>
              <a:t>-&gt; </a:t>
            </a:r>
            <a:r>
              <a:rPr lang="en-US" sz="2000" b="0" i="1" dirty="0" smtClean="0">
                <a:solidFill>
                  <a:schemeClr val="tx1"/>
                </a:solidFill>
                <a:latin typeface="+mn-lt"/>
                <a:ea typeface="Wingdings"/>
                <a:cs typeface="Wingdings"/>
                <a:sym typeface="Wingdings"/>
              </a:rPr>
              <a:t>5</a:t>
            </a:r>
            <a:r>
              <a:rPr lang="en-US" sz="2000" b="0" i="1" dirty="0" smtClean="0">
                <a:solidFill>
                  <a:schemeClr val="tx1"/>
                </a:solidFill>
                <a:latin typeface="+mn-lt"/>
                <a:ea typeface="Wingdings"/>
                <a:cs typeface="Wingdings"/>
                <a:sym typeface="Wingdings"/>
              </a:rPr>
              <a:t>-15 </a:t>
            </a:r>
            <a:r>
              <a:rPr lang="en-US" sz="2000" b="0" i="1" dirty="0" err="1" smtClean="0">
                <a:solidFill>
                  <a:schemeClr val="tx1"/>
                </a:solidFill>
                <a:latin typeface="+mn-lt"/>
                <a:ea typeface="Wingdings"/>
                <a:cs typeface="Wingdings"/>
                <a:sym typeface="Wingdings"/>
              </a:rPr>
              <a:t>GeV</a:t>
            </a:r>
            <a:r>
              <a:rPr lang="en-US" sz="2000" b="0" i="1" dirty="0" smtClean="0">
                <a:solidFill>
                  <a:schemeClr val="tx1"/>
                </a:solidFill>
                <a:latin typeface="+mn-lt"/>
                <a:ea typeface="Wingdings"/>
                <a:cs typeface="Wingdings"/>
                <a:sym typeface="Wingdings"/>
              </a:rPr>
              <a:t> jets  </a:t>
            </a:r>
            <a:endParaRPr lang="en-US" sz="2000" b="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2000250" y="1090083"/>
            <a:ext cx="433917" cy="42333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Monotype Sorts" charset="2"/>
              <a:buChar char="l"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Times New Roman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 flipV="1">
            <a:off x="2353733" y="1965547"/>
            <a:ext cx="609600" cy="64179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Monotype Sorts" charset="2"/>
              <a:buChar char="l"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Times New Roman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69077" y="1048838"/>
            <a:ext cx="305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b="0" i="1" dirty="0" smtClean="0">
                <a:solidFill>
                  <a:schemeClr val="tx1"/>
                </a:solidFill>
                <a:ea typeface="Wingdings"/>
                <a:cs typeface="Wingdings"/>
                <a:sym typeface="Wingdings"/>
              </a:rPr>
              <a:t>e</a:t>
            </a:r>
            <a:endParaRPr lang="en-US" sz="1800" dirty="0"/>
          </a:p>
        </p:txBody>
      </p:sp>
      <p:sp>
        <p:nvSpPr>
          <p:cNvPr id="22" name="Rectangle 21"/>
          <p:cNvSpPr/>
          <p:nvPr/>
        </p:nvSpPr>
        <p:spPr>
          <a:xfrm>
            <a:off x="2441611" y="2017113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b="0" i="1" dirty="0" smtClean="0">
                <a:solidFill>
                  <a:schemeClr val="tx1"/>
                </a:solidFill>
                <a:ea typeface="Wingdings"/>
                <a:cs typeface="Wingdings"/>
                <a:sym typeface="Wingdings"/>
              </a:rPr>
              <a:t>jet</a:t>
            </a:r>
            <a:endParaRPr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3031067" y="3252383"/>
            <a:ext cx="726382" cy="42333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Monotype Sorts" charset="2"/>
              <a:buChar char="l"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260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reach very lowest 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/>
          <a:srcRect r="35497"/>
          <a:stretch/>
        </p:blipFill>
        <p:spPr>
          <a:xfrm>
            <a:off x="685800" y="980016"/>
            <a:ext cx="6352117" cy="54526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122583" y="2204307"/>
            <a:ext cx="2088432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latin typeface="+mn-lt"/>
              </a:rPr>
              <a:t>use single </a:t>
            </a:r>
            <a:r>
              <a:rPr lang="en-US" dirty="0" smtClean="0">
                <a:latin typeface="+mn-lt"/>
              </a:rPr>
              <a:t>hadrons</a:t>
            </a:r>
          </a:p>
          <a:p>
            <a:pPr>
              <a:buNone/>
            </a:pPr>
            <a:endParaRPr lang="en-US" dirty="0">
              <a:latin typeface="+mn-lt"/>
            </a:endParaRPr>
          </a:p>
          <a:p>
            <a:pPr>
              <a:buNone/>
            </a:pPr>
            <a:r>
              <a:rPr lang="en-US" dirty="0" smtClean="0">
                <a:latin typeface="+mn-lt"/>
              </a:rPr>
              <a:t>But jets are better!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5572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tags original jet energy, angle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2595" y="649813"/>
            <a:ext cx="6169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err="1">
                <a:solidFill>
                  <a:schemeClr val="tx1"/>
                </a:solidFill>
                <a:latin typeface="+mn-lt"/>
              </a:rPr>
              <a:t>e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+p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, DIS;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Pythia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8. Require W</a:t>
            </a:r>
            <a:r>
              <a:rPr lang="en-US" sz="2000" baseline="30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&gt; 4 GeV</a:t>
            </a:r>
            <a:r>
              <a:rPr lang="en-US" sz="2000" baseline="30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jet R=1.0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98423" y="4104382"/>
            <a:ext cx="27528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0" i="1" dirty="0" err="1" smtClean="0">
                <a:solidFill>
                  <a:schemeClr val="tx1"/>
                </a:solidFill>
                <a:latin typeface="+mn-lt"/>
              </a:rPr>
              <a:t>Youqi</a:t>
            </a:r>
            <a:r>
              <a:rPr lang="en-US" sz="1800" b="0" i="1" dirty="0" smtClean="0">
                <a:solidFill>
                  <a:schemeClr val="tx1"/>
                </a:solidFill>
                <a:latin typeface="+mn-lt"/>
              </a:rPr>
              <a:t> Song, M. </a:t>
            </a:r>
            <a:r>
              <a:rPr lang="en-US" sz="1800" b="0" i="1" dirty="0" err="1" smtClean="0">
                <a:solidFill>
                  <a:schemeClr val="tx1"/>
                </a:solidFill>
                <a:latin typeface="+mn-lt"/>
              </a:rPr>
              <a:t>Arratia</a:t>
            </a:r>
            <a:endParaRPr lang="en-US" sz="1800" b="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1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66C1BCF-2B30-4BF1-856B-7A8F2A4E8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00" y="1079010"/>
            <a:ext cx="3778687" cy="3154003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68F8968-3161-4BE5-9A4B-0AF5A9C592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787" y="1079010"/>
            <a:ext cx="3821426" cy="30483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611" y="1363076"/>
            <a:ext cx="1244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i="1" dirty="0" smtClean="0">
                <a:solidFill>
                  <a:srgbClr val="0000FF"/>
                </a:solidFill>
                <a:latin typeface="+mn-lt"/>
              </a:rPr>
              <a:t>electron</a:t>
            </a:r>
            <a:endParaRPr lang="en-US" sz="2000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096" y="2944093"/>
            <a:ext cx="106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i="1" dirty="0">
                <a:solidFill>
                  <a:srgbClr val="ED4654"/>
                </a:solidFill>
                <a:latin typeface="+mn-lt"/>
              </a:rPr>
              <a:t>s</a:t>
            </a:r>
            <a:r>
              <a:rPr lang="en-US" sz="2000" i="1" dirty="0" smtClean="0">
                <a:solidFill>
                  <a:srgbClr val="ED4654"/>
                </a:solidFill>
                <a:latin typeface="+mn-lt"/>
              </a:rPr>
              <a:t>truck </a:t>
            </a:r>
            <a:r>
              <a:rPr lang="en-US" sz="2000" i="1" dirty="0" err="1" smtClean="0">
                <a:solidFill>
                  <a:srgbClr val="ED4654"/>
                </a:solidFill>
                <a:latin typeface="+mn-lt"/>
              </a:rPr>
              <a:t>parton</a:t>
            </a:r>
            <a:endParaRPr lang="en-US" sz="2000" i="1" dirty="0">
              <a:solidFill>
                <a:srgbClr val="ED4654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14900" y="3451924"/>
            <a:ext cx="2240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i="1" dirty="0">
                <a:solidFill>
                  <a:srgbClr val="ED4654"/>
                </a:solidFill>
                <a:latin typeface="+mn-lt"/>
              </a:rPr>
              <a:t>r</a:t>
            </a:r>
            <a:r>
              <a:rPr lang="en-US" sz="2000" i="1" dirty="0" smtClean="0">
                <a:solidFill>
                  <a:srgbClr val="ED4654"/>
                </a:solidFill>
                <a:latin typeface="+mn-lt"/>
              </a:rPr>
              <a:t>econstructed jet</a:t>
            </a:r>
            <a:endParaRPr lang="en-US" sz="2000" i="1" dirty="0">
              <a:solidFill>
                <a:srgbClr val="ED4654"/>
              </a:solidFill>
              <a:latin typeface="+mn-lt"/>
            </a:endParaRPr>
          </a:p>
        </p:txBody>
      </p:sp>
      <p:sp>
        <p:nvSpPr>
          <p:cNvPr id="15" name="Up Arrow 14"/>
          <p:cNvSpPr/>
          <p:nvPr/>
        </p:nvSpPr>
        <p:spPr bwMode="auto">
          <a:xfrm rot="2700000" flipH="1">
            <a:off x="2607056" y="1846353"/>
            <a:ext cx="119888" cy="548521"/>
          </a:xfrm>
          <a:prstGeom prst="upArrow">
            <a:avLst/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Monotype Sorts" charset="2"/>
              <a:buChar char="l"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Times New Roman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13159" y="1335588"/>
            <a:ext cx="1656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i="1" dirty="0" smtClean="0">
                <a:solidFill>
                  <a:srgbClr val="008000"/>
                </a:solidFill>
                <a:latin typeface="+mn-lt"/>
              </a:rPr>
              <a:t>momentum</a:t>
            </a:r>
            <a:endParaRPr lang="en-US" sz="2000" i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2596" y="4273659"/>
            <a:ext cx="1650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0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  electron direction</a:t>
            </a:r>
            <a:endParaRPr lang="en-US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90850" y="4305518"/>
            <a:ext cx="1650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0" dirty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roton/ion </a:t>
            </a:r>
            <a:r>
              <a:rPr lang="en-US" sz="2000" b="0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 direction</a:t>
            </a:r>
            <a:endParaRPr lang="en-US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3565" y="5023730"/>
            <a:ext cx="8457705" cy="17912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i="1" dirty="0" smtClean="0">
                <a:solidFill>
                  <a:schemeClr val="tx1"/>
                </a:solidFill>
                <a:latin typeface="+mn-lt"/>
                <a:ea typeface="Wingdings"/>
                <a:cs typeface="Wingdings"/>
                <a:sym typeface="Wingdings"/>
              </a:rPr>
              <a:t>Can 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  <a:ea typeface="Wingdings"/>
                <a:cs typeface="Wingdings"/>
                <a:sym typeface="Wingdings"/>
              </a:rPr>
              <a:t>use R=1 so </a:t>
            </a:r>
            <a:r>
              <a:rPr lang="en-US" sz="2400" i="1" dirty="0" err="1" smtClean="0">
                <a:solidFill>
                  <a:schemeClr val="tx1"/>
                </a:solidFill>
                <a:latin typeface="+mn-lt"/>
                <a:ea typeface="Wingdings"/>
                <a:cs typeface="Wingdings"/>
                <a:sym typeface="Wingdings"/>
              </a:rPr>
              <a:t>hadronization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  <a:ea typeface="Wingdings"/>
                <a:cs typeface="Wingdings"/>
                <a:sym typeface="Wingdings"/>
              </a:rPr>
              <a:t> uncertainties are 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  <a:ea typeface="Wingdings"/>
                <a:cs typeface="Wingdings"/>
                <a:sym typeface="Wingdings"/>
              </a:rPr>
              <a:t>small</a:t>
            </a:r>
          </a:p>
          <a:p>
            <a:pPr>
              <a:buNone/>
            </a:pPr>
            <a:r>
              <a:rPr lang="en-US" sz="2400" i="1" dirty="0" smtClean="0">
                <a:solidFill>
                  <a:schemeClr val="tx1"/>
                </a:solidFill>
                <a:latin typeface="+mn-lt"/>
                <a:ea typeface="Wingdings"/>
                <a:cs typeface="Wingdings"/>
                <a:sym typeface="Wingdings"/>
              </a:rPr>
              <a:t>   jet approximates the </a:t>
            </a:r>
            <a:r>
              <a:rPr lang="en-US" sz="2400" i="1" dirty="0" err="1" smtClean="0">
                <a:solidFill>
                  <a:schemeClr val="tx1"/>
                </a:solidFill>
                <a:latin typeface="+mn-lt"/>
                <a:ea typeface="Wingdings"/>
                <a:cs typeface="Wingdings"/>
                <a:sym typeface="Wingdings"/>
              </a:rPr>
              <a:t>parton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  <a:ea typeface="Wingdings"/>
                <a:cs typeface="Wingdings"/>
                <a:sym typeface="Wingdings"/>
              </a:rPr>
              <a:t> well; calculable with </a:t>
            </a:r>
            <a:r>
              <a:rPr lang="en-US" sz="2400" i="1" dirty="0" err="1" smtClean="0">
                <a:solidFill>
                  <a:schemeClr val="tx1"/>
                </a:solidFill>
                <a:latin typeface="+mn-lt"/>
                <a:ea typeface="Wingdings"/>
                <a:cs typeface="Wingdings"/>
                <a:sym typeface="Wingdings"/>
              </a:rPr>
              <a:t>pQCD</a:t>
            </a:r>
            <a:endParaRPr lang="en-US" sz="2400" i="1" dirty="0" smtClean="0">
              <a:solidFill>
                <a:schemeClr val="tx1"/>
              </a:solidFill>
              <a:latin typeface="+mn-lt"/>
              <a:ea typeface="Wingdings"/>
              <a:cs typeface="Wingdings"/>
              <a:sym typeface="Wingdings"/>
            </a:endParaRPr>
          </a:p>
          <a:p>
            <a:pPr>
              <a:buNone/>
            </a:pPr>
            <a:r>
              <a:rPr lang="en-US" sz="2400" i="1" dirty="0" smtClean="0">
                <a:solidFill>
                  <a:schemeClr val="tx1"/>
                </a:solidFill>
                <a:latin typeface="+mn-lt"/>
                <a:ea typeface="Wingdings"/>
                <a:cs typeface="Wingdings"/>
                <a:sym typeface="Wingdings"/>
              </a:rPr>
              <a:t>Directly m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  <a:ea typeface="Wingdings"/>
                <a:cs typeface="Wingdings"/>
                <a:sym typeface="Wingdings"/>
              </a:rPr>
              <a:t>easure 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  <a:ea typeface="Wingdings"/>
                <a:cs typeface="Wingdings"/>
                <a:sym typeface="Wingdings"/>
              </a:rPr>
              <a:t>energy lost to 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  <a:ea typeface="Wingdings"/>
                <a:cs typeface="Wingdings"/>
                <a:sym typeface="Wingdings"/>
              </a:rPr>
              <a:t>dense matter at small x</a:t>
            </a:r>
          </a:p>
          <a:p>
            <a:pPr>
              <a:buNone/>
            </a:pPr>
            <a:r>
              <a:rPr lang="en-US" sz="2400" i="1" dirty="0" smtClean="0">
                <a:solidFill>
                  <a:schemeClr val="tx1"/>
                </a:solidFill>
                <a:latin typeface="+mn-lt"/>
                <a:ea typeface="Wingdings"/>
                <a:cs typeface="Wingdings"/>
                <a:sym typeface="Wingdings"/>
              </a:rPr>
              <a:t>NB: Q</a:t>
            </a:r>
            <a:r>
              <a:rPr lang="en-US" sz="2400" i="1" baseline="30000" dirty="0" smtClean="0">
                <a:solidFill>
                  <a:schemeClr val="tx1"/>
                </a:solidFill>
                <a:latin typeface="+mn-lt"/>
                <a:ea typeface="Wingdings"/>
                <a:cs typeface="Wingdings"/>
                <a:sym typeface="Wingdings"/>
              </a:rPr>
              <a:t>2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  <a:ea typeface="Wingdings"/>
                <a:cs typeface="Wingdings"/>
                <a:sym typeface="Wingdings"/>
              </a:rPr>
              <a:t> &gt;25 </a:t>
            </a:r>
            <a:r>
              <a:rPr lang="en-US" sz="2400" i="1" dirty="0" err="1" smtClean="0">
                <a:solidFill>
                  <a:schemeClr val="tx1"/>
                </a:solidFill>
                <a:latin typeface="+mn-lt"/>
                <a:ea typeface="Wingdings"/>
                <a:cs typeface="Wingdings"/>
                <a:sym typeface="Wingdings"/>
              </a:rPr>
              <a:t>GeV</a:t>
            </a:r>
            <a:r>
              <a:rPr lang="en-US" sz="2400" i="1" baseline="30000" dirty="0">
                <a:solidFill>
                  <a:schemeClr val="tx1"/>
                </a:solidFill>
                <a:ea typeface="Wingdings"/>
                <a:cs typeface="Wingdings"/>
                <a:sym typeface="Wingdings"/>
              </a:rPr>
              <a:t> </a:t>
            </a:r>
            <a:r>
              <a:rPr lang="en-US" sz="2400" i="1" baseline="30000" dirty="0">
                <a:solidFill>
                  <a:schemeClr val="tx1"/>
                </a:solidFill>
                <a:latin typeface="+mn-lt"/>
                <a:ea typeface="Wingdings"/>
                <a:cs typeface="Wingdings"/>
                <a:sym typeface="Wingdings"/>
              </a:rPr>
              <a:t>2</a:t>
            </a:r>
            <a:endParaRPr lang="en-US" sz="240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4382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these jets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83" y="859366"/>
            <a:ext cx="7772400" cy="5567673"/>
          </a:xfrm>
        </p:spPr>
        <p:txBody>
          <a:bodyPr/>
          <a:lstStyle/>
          <a:p>
            <a:r>
              <a:rPr lang="en-US" dirty="0" smtClean="0"/>
              <a:t>Is easy!</a:t>
            </a:r>
          </a:p>
          <a:p>
            <a:pPr lvl="1"/>
            <a:r>
              <a:rPr lang="en-US" i="1" dirty="0" smtClean="0">
                <a:solidFill>
                  <a:schemeClr val="tx1"/>
                </a:solidFill>
              </a:rPr>
              <a:t>Underlying event is small</a:t>
            </a:r>
          </a:p>
          <a:p>
            <a:pPr lvl="1"/>
            <a:r>
              <a:rPr lang="en-US" i="1" dirty="0" smtClean="0">
                <a:solidFill>
                  <a:schemeClr val="tx1"/>
                </a:solidFill>
              </a:rPr>
              <a:t>MPI effects smaller than </a:t>
            </a:r>
            <a:r>
              <a:rPr lang="en-US" i="1" dirty="0" err="1" smtClean="0">
                <a:solidFill>
                  <a:schemeClr val="tx1"/>
                </a:solidFill>
              </a:rPr>
              <a:t>pp</a:t>
            </a:r>
            <a:r>
              <a:rPr lang="en-US" i="1" dirty="0" smtClean="0">
                <a:solidFill>
                  <a:schemeClr val="tx1"/>
                </a:solidFill>
              </a:rPr>
              <a:t> and </a:t>
            </a:r>
            <a:r>
              <a:rPr lang="en-US" i="1" dirty="0" err="1" smtClean="0">
                <a:solidFill>
                  <a:schemeClr val="tx1"/>
                </a:solidFill>
              </a:rPr>
              <a:t>pA</a:t>
            </a:r>
            <a:endParaRPr lang="en-US" i="1" dirty="0" smtClean="0">
              <a:solidFill>
                <a:schemeClr val="tx1"/>
              </a:solidFill>
            </a:endParaRPr>
          </a:p>
          <a:p>
            <a:pPr lvl="1"/>
            <a:endParaRPr lang="en-US" i="1" dirty="0" smtClean="0">
              <a:solidFill>
                <a:schemeClr val="tx1"/>
              </a:solidFill>
            </a:endParaRPr>
          </a:p>
          <a:p>
            <a:pPr lvl="1"/>
            <a:endParaRPr lang="en-US" i="1" dirty="0" smtClean="0">
              <a:solidFill>
                <a:schemeClr val="tx1"/>
              </a:solidFill>
            </a:endParaRPr>
          </a:p>
          <a:p>
            <a:pPr lvl="1"/>
            <a:endParaRPr lang="en-US" i="1" dirty="0">
              <a:solidFill>
                <a:schemeClr val="tx1"/>
              </a:solidFill>
            </a:endParaRPr>
          </a:p>
          <a:p>
            <a:pPr lvl="1"/>
            <a:endParaRPr lang="en-US" i="1" dirty="0" smtClean="0">
              <a:solidFill>
                <a:schemeClr val="tx1"/>
              </a:solidFill>
            </a:endParaRPr>
          </a:p>
          <a:p>
            <a:pPr lvl="1"/>
            <a:endParaRPr lang="en-US" i="1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Is hard!</a:t>
            </a:r>
          </a:p>
          <a:p>
            <a:pPr lvl="1"/>
            <a:r>
              <a:rPr lang="en-US" i="1" dirty="0" smtClean="0">
                <a:solidFill>
                  <a:schemeClr val="tx1"/>
                </a:solidFill>
              </a:rPr>
              <a:t>The jets are very soft</a:t>
            </a:r>
          </a:p>
          <a:p>
            <a:pPr lvl="1"/>
            <a:r>
              <a:rPr lang="en-US" i="1" dirty="0" smtClean="0">
                <a:solidFill>
                  <a:schemeClr val="tx1"/>
                </a:solidFill>
              </a:rPr>
              <a:t>Small number of constituents</a:t>
            </a:r>
          </a:p>
          <a:p>
            <a:pPr lvl="1"/>
            <a:r>
              <a:rPr lang="en-US" i="1" dirty="0" smtClean="0">
                <a:solidFill>
                  <a:schemeClr val="tx1"/>
                </a:solidFill>
              </a:rPr>
              <a:t>But we have practice at RHIC</a:t>
            </a:r>
          </a:p>
          <a:p>
            <a:pPr lvl="1"/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 - under tougher conditions!</a:t>
            </a:r>
          </a:p>
          <a:p>
            <a:pPr lvl="1"/>
            <a:r>
              <a:rPr lang="en-US" i="1" dirty="0" smtClean="0">
                <a:solidFill>
                  <a:schemeClr val="tx1"/>
                </a:solidFill>
              </a:rPr>
              <a:t>Look at charged &amp; full jets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195"/>
          <a:stretch/>
        </p:blipFill>
        <p:spPr>
          <a:xfrm>
            <a:off x="5929196" y="666750"/>
            <a:ext cx="3034887" cy="2127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68824" y="2424668"/>
            <a:ext cx="109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latin typeface="+mn-lt"/>
              </a:rPr>
              <a:t>hadrons</a:t>
            </a:r>
            <a:endParaRPr lang="en-US" sz="1800" dirty="0"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7503583" y="2042359"/>
            <a:ext cx="582084" cy="48791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>
          <a:xfrm>
            <a:off x="7868824" y="590550"/>
            <a:ext cx="1073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b="0" i="1" dirty="0" err="1">
                <a:solidFill>
                  <a:schemeClr val="tx1"/>
                </a:solidFill>
                <a:latin typeface="+mn-lt"/>
              </a:rPr>
              <a:t>Pythia</a:t>
            </a:r>
            <a:r>
              <a:rPr lang="en-US" sz="1800" b="0" i="1" dirty="0">
                <a:solidFill>
                  <a:schemeClr val="tx1"/>
                </a:solidFill>
                <a:latin typeface="+mn-lt"/>
              </a:rPr>
              <a:t> 8</a:t>
            </a:r>
            <a:endParaRPr lang="en-US" sz="1800" b="0" i="1" dirty="0"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8485" r="68583"/>
          <a:stretch/>
        </p:blipFill>
        <p:spPr>
          <a:xfrm>
            <a:off x="5337202" y="3252991"/>
            <a:ext cx="3120998" cy="2976359"/>
          </a:xfrm>
          <a:prstGeom prst="rect">
            <a:avLst/>
          </a:prstGeom>
        </p:spPr>
      </p:pic>
      <p:pic>
        <p:nvPicPr>
          <p:cNvPr id="12" name="Picture 11" descr="star_even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287" y="2189830"/>
            <a:ext cx="1041399" cy="96342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 bwMode="auto">
          <a:xfrm>
            <a:off x="632886" y="2266030"/>
            <a:ext cx="1473200" cy="825499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632886" y="2259679"/>
            <a:ext cx="1473200" cy="825499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Picture 14" descr="EIC_event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74" b="49728"/>
          <a:stretch/>
        </p:blipFill>
        <p:spPr>
          <a:xfrm>
            <a:off x="2169588" y="2147498"/>
            <a:ext cx="1633036" cy="117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81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2682"/>
            <a:ext cx="7772400" cy="457200"/>
          </a:xfrm>
        </p:spPr>
        <p:txBody>
          <a:bodyPr/>
          <a:lstStyle/>
          <a:p>
            <a:pPr lvl="2"/>
            <a:r>
              <a:rPr lang="en-US" dirty="0" smtClean="0"/>
              <a:t>Does gluon density saturate?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1039" y="990600"/>
            <a:ext cx="3810000" cy="4368884"/>
          </a:xfrm>
        </p:spPr>
        <p:txBody>
          <a:bodyPr/>
          <a:lstStyle/>
          <a:p>
            <a:pPr marL="0" lvl="2" indent="0">
              <a:spcBef>
                <a:spcPts val="900"/>
              </a:spcBef>
              <a:buSzTx/>
            </a:pPr>
            <a:endParaRPr lang="en-US" dirty="0"/>
          </a:p>
          <a:p>
            <a:pPr marL="342900" lvl="2" indent="-342900">
              <a:spcBef>
                <a:spcPts val="900"/>
              </a:spcBef>
              <a:buSzTx/>
              <a:buFont typeface="Wingdings" charset="2"/>
              <a:buChar char="§"/>
            </a:pPr>
            <a:endParaRPr lang="en-US" dirty="0" smtClean="0"/>
          </a:p>
          <a:p>
            <a:pPr marL="342900" lvl="2" indent="-342900">
              <a:spcBef>
                <a:spcPts val="900"/>
              </a:spcBef>
              <a:buSzTx/>
              <a:buFont typeface="Wingdings" charset="2"/>
              <a:buChar char="§"/>
            </a:pPr>
            <a:endParaRPr lang="en-US" dirty="0"/>
          </a:p>
          <a:p>
            <a:pPr marL="342900" lvl="2" indent="-342900">
              <a:spcBef>
                <a:spcPts val="900"/>
              </a:spcBef>
              <a:buSzTx/>
              <a:buFont typeface="Wingdings" charset="2"/>
              <a:buChar char="§"/>
            </a:pPr>
            <a:endParaRPr lang="en-US" dirty="0" smtClean="0"/>
          </a:p>
          <a:p>
            <a:pPr marL="342900" lvl="2" indent="-342900">
              <a:spcBef>
                <a:spcPts val="900"/>
              </a:spcBef>
              <a:buSzTx/>
              <a:buFont typeface="Wingdings" charset="2"/>
              <a:buChar char="§"/>
            </a:pPr>
            <a:endParaRPr lang="en-US" dirty="0"/>
          </a:p>
          <a:p>
            <a:pPr marL="0" lvl="2" indent="0">
              <a:spcBef>
                <a:spcPts val="900"/>
              </a:spcBef>
              <a:buSzTx/>
              <a:buNone/>
            </a:pPr>
            <a:endParaRPr lang="en-US" dirty="0"/>
          </a:p>
          <a:p>
            <a:pPr marL="0" lvl="2" indent="0">
              <a:spcBef>
                <a:spcPts val="900"/>
              </a:spcBef>
              <a:buSzTx/>
              <a:buNone/>
            </a:pPr>
            <a:endParaRPr lang="en-US" dirty="0" smtClean="0"/>
          </a:p>
          <a:p>
            <a:pPr marL="342900" lvl="2" indent="-342900">
              <a:spcBef>
                <a:spcPts val="900"/>
              </a:spcBef>
              <a:buSzTx/>
              <a:buFont typeface="Wingdings" charset="2"/>
              <a:buChar char="§"/>
            </a:pPr>
            <a:endParaRPr lang="en-US" i="1" dirty="0" smtClean="0">
              <a:solidFill>
                <a:srgbClr val="000000"/>
              </a:solidFill>
            </a:endParaRPr>
          </a:p>
          <a:p>
            <a:pPr marL="342900" lvl="2" indent="-342900">
              <a:spcBef>
                <a:spcPts val="900"/>
              </a:spcBef>
              <a:buSzTx/>
              <a:buFont typeface="Wingdings" charset="2"/>
              <a:buChar char="§"/>
            </a:pPr>
            <a:r>
              <a:rPr lang="en-US" sz="2400" i="1" dirty="0" smtClean="0">
                <a:solidFill>
                  <a:srgbClr val="000000"/>
                </a:solidFill>
              </a:rPr>
              <a:t>At </a:t>
            </a:r>
            <a:r>
              <a:rPr lang="en-US" sz="2400" i="1" dirty="0" smtClean="0">
                <a:solidFill>
                  <a:srgbClr val="000000"/>
                </a:solidFill>
              </a:rPr>
              <a:t>high </a:t>
            </a:r>
            <a:r>
              <a:rPr lang="en-US" sz="2400" i="1" dirty="0" smtClean="0">
                <a:solidFill>
                  <a:srgbClr val="000000"/>
                </a:solidFill>
              </a:rPr>
              <a:t>density     </a:t>
            </a:r>
          </a:p>
          <a:p>
            <a:pPr marL="0" lvl="2" indent="0">
              <a:spcBef>
                <a:spcPts val="900"/>
              </a:spcBef>
              <a:buSzTx/>
            </a:pPr>
            <a:r>
              <a:rPr lang="en-US" sz="2400" i="1" dirty="0" smtClean="0">
                <a:solidFill>
                  <a:srgbClr val="000000"/>
                </a:solidFill>
              </a:rPr>
              <a:t>gluon </a:t>
            </a:r>
            <a:r>
              <a:rPr lang="en-US" sz="2400" i="1" dirty="0" smtClean="0">
                <a:solidFill>
                  <a:srgbClr val="000000"/>
                </a:solidFill>
              </a:rPr>
              <a:t># saturates?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endParaRPr lang="en-US" sz="2400" dirty="0"/>
          </a:p>
          <a:p>
            <a:pPr marL="342900" indent="-342900">
              <a:buFont typeface="Wingdings" charset="2"/>
              <a:buChar char="§"/>
            </a:pP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894141" y="632882"/>
            <a:ext cx="5069942" cy="2160587"/>
          </a:xfrm>
        </p:spPr>
        <p:txBody>
          <a:bodyPr/>
          <a:lstStyle/>
          <a:p>
            <a:r>
              <a:rPr lang="en-US" sz="2400" dirty="0" smtClean="0"/>
              <a:t>Di-jets are a tool of choice</a:t>
            </a:r>
          </a:p>
          <a:p>
            <a:pPr marL="0" indent="0">
              <a:buNone/>
            </a:pPr>
            <a:r>
              <a:rPr lang="en-US" sz="2400" dirty="0"/>
              <a:t>SIDIS </a:t>
            </a:r>
            <a:r>
              <a:rPr lang="en-US" sz="2400" dirty="0">
                <a:latin typeface="Symbol" charset="2"/>
                <a:cs typeface="Symbol" charset="2"/>
              </a:rPr>
              <a:t>g</a:t>
            </a:r>
            <a:r>
              <a:rPr lang="en-US" sz="2400" dirty="0"/>
              <a:t> + di-jet </a:t>
            </a:r>
            <a:r>
              <a:rPr lang="en-US" sz="2400" dirty="0" smtClean="0"/>
              <a:t>production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rgbClr val="A300A0"/>
                </a:solidFill>
              </a:rPr>
              <a:t>(see talk by </a:t>
            </a:r>
            <a:r>
              <a:rPr lang="en-US" sz="2400" i="1" dirty="0" err="1" smtClean="0">
                <a:solidFill>
                  <a:srgbClr val="A300A0"/>
                </a:solidFill>
              </a:rPr>
              <a:t>Farid</a:t>
            </a:r>
            <a:r>
              <a:rPr lang="en-US" sz="2400" i="1" dirty="0" smtClean="0">
                <a:solidFill>
                  <a:srgbClr val="A300A0"/>
                </a:solidFill>
              </a:rPr>
              <a:t> Salazar)</a:t>
            </a:r>
            <a:endParaRPr lang="en-US" sz="2400" i="1" dirty="0">
              <a:solidFill>
                <a:srgbClr val="A300A0"/>
              </a:solidFill>
            </a:endParaRPr>
          </a:p>
          <a:p>
            <a:r>
              <a:rPr lang="en-US" sz="2400" dirty="0" smtClean="0"/>
              <a:t>Measure SIDIS jet cross sections vs. Q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 x, A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415095" y="1035759"/>
            <a:ext cx="3086721" cy="2662847"/>
            <a:chOff x="3165527" y="3805226"/>
            <a:chExt cx="2940352" cy="2445577"/>
          </a:xfrm>
        </p:grpSpPr>
        <p:pic>
          <p:nvPicPr>
            <p:cNvPr id="44" name="Picture 43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5527" y="3805226"/>
              <a:ext cx="2387600" cy="2278063"/>
            </a:xfrm>
            <a:prstGeom prst="rect">
              <a:avLst/>
            </a:prstGeom>
            <a:noFill/>
          </p:spPr>
        </p:pic>
        <p:cxnSp>
          <p:nvCxnSpPr>
            <p:cNvPr id="45" name="Straight Arrow Connector 44"/>
            <p:cNvCxnSpPr/>
            <p:nvPr/>
          </p:nvCxnSpPr>
          <p:spPr bwMode="auto">
            <a:xfrm rot="16200000" flipH="1">
              <a:off x="4655002" y="5397373"/>
              <a:ext cx="316770" cy="908119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46" name="TextBox 45"/>
            <p:cNvSpPr txBox="1"/>
            <p:nvPr/>
          </p:nvSpPr>
          <p:spPr>
            <a:xfrm>
              <a:off x="5267447" y="5826807"/>
              <a:ext cx="838432" cy="423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b="1" kern="1200" dirty="0" smtClean="0">
                  <a:solidFill>
                    <a:srgbClr val="800000"/>
                  </a:solidFill>
                </a:rPr>
                <a:t>1/Q</a:t>
              </a:r>
              <a:r>
                <a:rPr lang="en-US" sz="2400" b="1" kern="1200" baseline="-25000" dirty="0" smtClean="0">
                  <a:solidFill>
                    <a:srgbClr val="800000"/>
                  </a:solidFill>
                </a:rPr>
                <a:t>S</a:t>
              </a:r>
              <a:r>
                <a:rPr lang="en-US" sz="2400" b="1" kern="1200" baseline="30000" dirty="0" smtClean="0">
                  <a:solidFill>
                    <a:srgbClr val="800000"/>
                  </a:solidFill>
                </a:rPr>
                <a:t>2</a:t>
              </a:r>
              <a:endParaRPr lang="en-US" sz="2400" b="1" kern="1200" baseline="30000" dirty="0">
                <a:solidFill>
                  <a:srgbClr val="800000"/>
                </a:solidFill>
              </a:endParaRPr>
            </a:p>
          </p:txBody>
        </p:sp>
        <p:sp>
          <p:nvSpPr>
            <p:cNvPr id="47" name="Donut 46"/>
            <p:cNvSpPr/>
            <p:nvPr/>
          </p:nvSpPr>
          <p:spPr bwMode="auto">
            <a:xfrm>
              <a:off x="4135037" y="5483840"/>
              <a:ext cx="372731" cy="367592"/>
            </a:xfrm>
            <a:prstGeom prst="donu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kern="1200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49535" y="5252646"/>
            <a:ext cx="3533465" cy="762000"/>
            <a:chOff x="3220045" y="1210733"/>
            <a:chExt cx="3770760" cy="798512"/>
          </a:xfrm>
          <a:solidFill>
            <a:srgbClr val="CCFFCC"/>
          </a:solidFill>
        </p:grpSpPr>
        <p:pic>
          <p:nvPicPr>
            <p:cNvPr id="49" name="Picture 4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645" y="1210733"/>
              <a:ext cx="1695978" cy="76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3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0045" y="1210733"/>
              <a:ext cx="1424565" cy="79851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" name="TextBox 50"/>
            <p:cNvSpPr txBox="1"/>
            <p:nvPr/>
          </p:nvSpPr>
          <p:spPr>
            <a:xfrm>
              <a:off x="4591645" y="1413200"/>
              <a:ext cx="338554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649045" y="1433562"/>
              <a:ext cx="341760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5"/>
          <a:srcRect r="4848"/>
          <a:stretch/>
        </p:blipFill>
        <p:spPr>
          <a:xfrm>
            <a:off x="7253400" y="4699005"/>
            <a:ext cx="1869431" cy="12902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338" y="6123114"/>
            <a:ext cx="2945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First look with DIS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21667" y="2704310"/>
            <a:ext cx="4572000" cy="39333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2400" i="1" u="sng" dirty="0">
                <a:solidFill>
                  <a:schemeClr val="tx1"/>
                </a:solidFill>
                <a:latin typeface="+mn-lt"/>
              </a:rPr>
              <a:t>other measurement</a:t>
            </a:r>
            <a:r>
              <a:rPr lang="en-US" sz="2400" i="1" u="sng" dirty="0">
                <a:solidFill>
                  <a:srgbClr val="000000"/>
                </a:solidFill>
                <a:latin typeface="+mn-lt"/>
              </a:rPr>
              <a:t>s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:</a:t>
            </a:r>
          </a:p>
          <a:p>
            <a:r>
              <a:rPr lang="en-US" sz="2400" i="1" dirty="0" smtClean="0">
                <a:solidFill>
                  <a:schemeClr val="tx1"/>
                </a:solidFill>
                <a:latin typeface="+mn-lt"/>
              </a:rPr>
              <a:t> Suppression </a:t>
            </a:r>
            <a:r>
              <a:rPr lang="en-US" sz="2400" i="1" dirty="0">
                <a:solidFill>
                  <a:schemeClr val="tx1"/>
                </a:solidFill>
                <a:latin typeface="+mn-lt"/>
              </a:rPr>
              <a:t>of </a:t>
            </a:r>
            <a:r>
              <a:rPr lang="en-US" sz="2400" i="1" dirty="0" err="1">
                <a:solidFill>
                  <a:schemeClr val="tx1"/>
                </a:solidFill>
                <a:latin typeface="+mn-lt"/>
              </a:rPr>
              <a:t>dihadron</a:t>
            </a:r>
            <a:r>
              <a:rPr lang="en-US" sz="2400" i="1" dirty="0">
                <a:solidFill>
                  <a:schemeClr val="tx1"/>
                </a:solidFill>
                <a:latin typeface="+mn-lt"/>
              </a:rPr>
              <a:t>/</a:t>
            </a:r>
            <a:r>
              <a:rPr lang="en-US" sz="2400" i="1" dirty="0" err="1">
                <a:solidFill>
                  <a:schemeClr val="tx1"/>
                </a:solidFill>
                <a:latin typeface="+mn-lt"/>
              </a:rPr>
              <a:t>dijet</a:t>
            </a:r>
            <a:r>
              <a:rPr lang="en-US" sz="2400" i="1" dirty="0">
                <a:solidFill>
                  <a:schemeClr val="tx1"/>
                </a:solidFill>
                <a:latin typeface="+mn-lt"/>
              </a:rPr>
              <a:t> angular correlations in</a:t>
            </a:r>
          </a:p>
          <a:p>
            <a:pPr lvl="1">
              <a:buNone/>
            </a:pPr>
            <a:r>
              <a:rPr lang="en-US" sz="2000" i="1" dirty="0">
                <a:solidFill>
                  <a:schemeClr val="tx1"/>
                </a:solidFill>
                <a:latin typeface="+mn-lt"/>
              </a:rPr>
              <a:t>e + A -&gt; e’ + h</a:t>
            </a:r>
            <a:r>
              <a:rPr lang="en-US" sz="2000" i="1" baseline="-25000" dirty="0">
                <a:solidFill>
                  <a:schemeClr val="tx1"/>
                </a:solidFill>
                <a:latin typeface="+mn-lt"/>
              </a:rPr>
              <a:t>1</a:t>
            </a:r>
            <a:r>
              <a:rPr lang="en-US" sz="2000" i="1" dirty="0">
                <a:solidFill>
                  <a:schemeClr val="tx1"/>
                </a:solidFill>
                <a:latin typeface="+mn-lt"/>
              </a:rPr>
              <a:t> + h</a:t>
            </a:r>
            <a:r>
              <a:rPr lang="en-US" sz="2000" i="1" baseline="-25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2000" i="1" dirty="0">
                <a:solidFill>
                  <a:schemeClr val="tx1"/>
                </a:solidFill>
                <a:latin typeface="+mn-lt"/>
              </a:rPr>
              <a:t> + X</a:t>
            </a:r>
          </a:p>
          <a:p>
            <a:r>
              <a:rPr lang="en-US" sz="2400" i="1" dirty="0" smtClean="0">
                <a:solidFill>
                  <a:schemeClr val="tx1"/>
                </a:solidFill>
                <a:latin typeface="+mn-lt"/>
              </a:rPr>
              <a:t> Coherent </a:t>
            </a:r>
            <a:r>
              <a:rPr lang="en-US" sz="2400" i="1" dirty="0">
                <a:solidFill>
                  <a:schemeClr val="tx1"/>
                </a:solidFill>
                <a:latin typeface="+mn-lt"/>
              </a:rPr>
              <a:t>diffraction</a:t>
            </a:r>
          </a:p>
          <a:p>
            <a:pPr marL="457176" lvl="1" indent="0">
              <a:buNone/>
            </a:pPr>
            <a:r>
              <a:rPr lang="en-US" sz="2000" i="1" dirty="0">
                <a:solidFill>
                  <a:schemeClr val="tx1"/>
                </a:solidFill>
                <a:latin typeface="Symbol" charset="2"/>
                <a:cs typeface="Symbol" charset="2"/>
              </a:rPr>
              <a:t>s</a:t>
            </a:r>
            <a:r>
              <a:rPr lang="en-US" sz="2000" i="1" dirty="0">
                <a:solidFill>
                  <a:schemeClr val="tx1"/>
                </a:solidFill>
                <a:latin typeface="+mn-lt"/>
                <a:cs typeface="Symbol" charset="2"/>
              </a:rPr>
              <a:t> ~ </a:t>
            </a:r>
            <a:r>
              <a:rPr lang="en-US" sz="2000" i="1" dirty="0">
                <a:solidFill>
                  <a:schemeClr val="tx1"/>
                </a:solidFill>
                <a:latin typeface="+mn-lt"/>
              </a:rPr>
              <a:t> g(x, Q</a:t>
            </a:r>
            <a:r>
              <a:rPr lang="en-US" sz="2000" i="1" baseline="30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2000" i="1" dirty="0">
                <a:solidFill>
                  <a:schemeClr val="tx1"/>
                </a:solidFill>
                <a:latin typeface="+mn-lt"/>
              </a:rPr>
              <a:t>)</a:t>
            </a:r>
            <a:r>
              <a:rPr lang="en-US" sz="2000" i="1" baseline="30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2000" i="1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457176" lvl="1" indent="0">
              <a:buNone/>
            </a:pPr>
            <a:r>
              <a:rPr lang="en-US" sz="2000" i="1" dirty="0">
                <a:solidFill>
                  <a:schemeClr val="tx1"/>
                </a:solidFill>
                <a:latin typeface="Symbol" charset="2"/>
                <a:cs typeface="Symbol" charset="2"/>
              </a:rPr>
              <a:t>b</a:t>
            </a:r>
            <a:r>
              <a:rPr lang="en-US" sz="2000" i="1" dirty="0">
                <a:solidFill>
                  <a:schemeClr val="tx1"/>
                </a:solidFill>
                <a:latin typeface="+mn-lt"/>
              </a:rPr>
              <a:t> = Q</a:t>
            </a:r>
            <a:r>
              <a:rPr lang="en-US" sz="2000" i="1" baseline="30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2000" i="1" dirty="0">
                <a:solidFill>
                  <a:schemeClr val="tx1"/>
                </a:solidFill>
                <a:latin typeface="+mn-lt"/>
              </a:rPr>
              <a:t>/(Q</a:t>
            </a:r>
            <a:r>
              <a:rPr lang="en-US" sz="2000" i="1" baseline="30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2000" i="1" dirty="0">
                <a:solidFill>
                  <a:schemeClr val="tx1"/>
                </a:solidFill>
                <a:latin typeface="+mn-lt"/>
              </a:rPr>
              <a:t> + M</a:t>
            </a:r>
            <a:r>
              <a:rPr lang="en-US" sz="2000" i="1" baseline="-25000" dirty="0">
                <a:solidFill>
                  <a:schemeClr val="tx1"/>
                </a:solidFill>
                <a:latin typeface="+mn-lt"/>
              </a:rPr>
              <a:t>X</a:t>
            </a:r>
            <a:r>
              <a:rPr lang="en-US" sz="2000" i="1" baseline="30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2000" i="1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457176" lvl="1" indent="0"/>
            <a:endParaRPr lang="en-US" sz="2000" i="1" dirty="0">
              <a:solidFill>
                <a:schemeClr val="tx1"/>
              </a:solidFill>
              <a:latin typeface="+mn-lt"/>
            </a:endParaRPr>
          </a:p>
          <a:p>
            <a:pPr marL="57146" indent="0">
              <a:buNone/>
            </a:pPr>
            <a:r>
              <a:rPr lang="en-US" sz="2000" i="1" dirty="0">
                <a:solidFill>
                  <a:schemeClr val="tx1"/>
                </a:solidFill>
                <a:latin typeface="+mn-lt"/>
              </a:rPr>
              <a:t>(separate from incoherent </a:t>
            </a:r>
          </a:p>
          <a:p>
            <a:pPr marL="57146" indent="0">
              <a:buNone/>
            </a:pPr>
            <a:r>
              <a:rPr lang="en-US" sz="2000" i="1" dirty="0">
                <a:solidFill>
                  <a:schemeClr val="tx1"/>
                </a:solidFill>
                <a:latin typeface="+mn-lt"/>
              </a:rPr>
              <a:t>by requiring nucleus remnant)</a:t>
            </a:r>
            <a:endParaRPr lang="en-US" sz="200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4573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42DFA"/>
      </a:accent2>
      <a:accent3>
        <a:srgbClr val="FFFFFF"/>
      </a:accent3>
      <a:accent4>
        <a:srgbClr val="000000"/>
      </a:accent4>
      <a:accent5>
        <a:srgbClr val="DCDCDC"/>
      </a:accent5>
      <a:accent6>
        <a:srgbClr val="0328E3"/>
      </a:accent6>
      <a:hlink>
        <a:srgbClr val="F50320"/>
      </a:hlink>
      <a:folHlink>
        <a:srgbClr val="04F415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85000"/>
          <a:buFont typeface="Monotype Sorts" charset="2"/>
          <a:buChar char="l"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85000"/>
          <a:buFont typeface="Monotype Sorts" charset="2"/>
          <a:buChar char="l"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42DFA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328E3"/>
        </a:accent6>
        <a:hlink>
          <a:srgbClr val="F50320"/>
        </a:hlink>
        <a:folHlink>
          <a:srgbClr val="04F41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White">
  <a:themeElements>
    <a:clrScheme name="White">
      <a:dk1>
        <a:srgbClr val="FF772A"/>
      </a:dk1>
      <a:lt1>
        <a:srgbClr val="D5F0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omic Sans MS"/>
        <a:ea typeface="Comic Sans MS"/>
        <a:cs typeface="Comic Sans MS"/>
      </a:majorFont>
      <a:minorFont>
        <a:latin typeface="Comic Sans MS"/>
        <a:ea typeface="Comic Sans MS"/>
        <a:cs typeface="Comic Sans M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7AEFF"/>
        </a:solidFill>
        <a:ln w="12700" cap="flat">
          <a:solidFill>
            <a:srgbClr val="011279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D5F0FF"/>
            </a:solidFill>
            <a:effectLst/>
            <a:uFill>
              <a:solidFill>
                <a:srgbClr val="D5F0FF"/>
              </a:solidFill>
            </a:uFill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11279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D5F0FF"/>
            </a:solidFill>
            <a:effectLst/>
            <a:uFill>
              <a:solidFill>
                <a:srgbClr val="D5F0FF"/>
              </a:solidFill>
            </a:uFill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56154</TotalTime>
  <Words>1751</Words>
  <Application>Microsoft Macintosh PowerPoint</Application>
  <PresentationFormat>Letter Paper (8.5x11 in)</PresentationFormat>
  <Paragraphs>363</Paragraphs>
  <Slides>40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Default Design</vt:lpstr>
      <vt:lpstr>1_White</vt:lpstr>
      <vt:lpstr>Microsoft Equation</vt:lpstr>
      <vt:lpstr>Jets and small-x physics </vt:lpstr>
      <vt:lpstr>The Questions for small x</vt:lpstr>
      <vt:lpstr>What goes where</vt:lpstr>
      <vt:lpstr>To probe the small x region at EIC, excite a small x parton and see how its fate depends on A  ( vary the path length, density)   as a function of x and Q2  ( vary medium density &amp; the probe)</vt:lpstr>
      <vt:lpstr>SIDIS off low-x partons -&gt; jets</vt:lpstr>
      <vt:lpstr>To reach very lowest x</vt:lpstr>
      <vt:lpstr>Electron tags original jet energy, angle</vt:lpstr>
      <vt:lpstr>Measuring these jets</vt:lpstr>
      <vt:lpstr>Does gluon density saturate? </vt:lpstr>
      <vt:lpstr>Parton shower evolution</vt:lpstr>
      <vt:lpstr>Evolution observables</vt:lpstr>
      <vt:lpstr>Parton energy loss</vt:lpstr>
      <vt:lpstr>EIC energy loss &amp; medium modification</vt:lpstr>
      <vt:lpstr>Lepton-jet correlations</vt:lpstr>
      <vt:lpstr>PowerPoint Presentation</vt:lpstr>
      <vt:lpstr>Jet angularity:</vt:lpstr>
      <vt:lpstr>Angularity at the EIC</vt:lpstr>
      <vt:lpstr>PowerPoint Presentation</vt:lpstr>
      <vt:lpstr>Insights*</vt:lpstr>
      <vt:lpstr>Probe early gluon splitting</vt:lpstr>
      <vt:lpstr>In e + p events @ EIC</vt:lpstr>
      <vt:lpstr>heavy quark energy loss</vt:lpstr>
      <vt:lpstr>Heavy Flavor at EIC</vt:lpstr>
      <vt:lpstr>Hadronization of quark gluon plasma</vt:lpstr>
      <vt:lpstr>Figure it out at EIC</vt:lpstr>
      <vt:lpstr>PowerPoint Presentation</vt:lpstr>
      <vt:lpstr>Some basics on kinematics</vt:lpstr>
      <vt:lpstr>Processes in e + p/A scattering</vt:lpstr>
      <vt:lpstr>PowerPoint Presentation</vt:lpstr>
      <vt:lpstr>Experiment requirements</vt:lpstr>
      <vt:lpstr>outline</vt:lpstr>
      <vt:lpstr>What we will know</vt:lpstr>
      <vt:lpstr>Closing in on orbital angular momenta</vt:lpstr>
      <vt:lpstr>Parton distributions: longitudinal</vt:lpstr>
      <vt:lpstr>To measure the TMD’s</vt:lpstr>
      <vt:lpstr>Nuclear PDF’s </vt:lpstr>
      <vt:lpstr>Spinning Glue: QCD and Spin</vt:lpstr>
      <vt:lpstr>Nucleon mass</vt:lpstr>
      <vt:lpstr>Nucleon spin</vt:lpstr>
      <vt:lpstr>Looking differentially inside jets </vt:lpstr>
    </vt:vector>
  </TitlesOfParts>
  <Company>SUNY @ Stony Brook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jacak</dc:creator>
  <cp:lastModifiedBy>Barbara Jacak</cp:lastModifiedBy>
  <cp:revision>2045</cp:revision>
  <cp:lastPrinted>2009-02-09T19:54:30Z</cp:lastPrinted>
  <dcterms:created xsi:type="dcterms:W3CDTF">2014-05-12T12:59:42Z</dcterms:created>
  <dcterms:modified xsi:type="dcterms:W3CDTF">2021-09-27T17:40:05Z</dcterms:modified>
</cp:coreProperties>
</file>