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</p:sldMasterIdLst>
  <p:notesMasterIdLst>
    <p:notesMasterId r:id="rId57"/>
  </p:notesMasterIdLst>
  <p:handoutMasterIdLst>
    <p:handoutMasterId r:id="rId58"/>
  </p:handoutMasterIdLst>
  <p:sldIdLst>
    <p:sldId id="268" r:id="rId3"/>
    <p:sldId id="409" r:id="rId4"/>
    <p:sldId id="463" r:id="rId5"/>
    <p:sldId id="410" r:id="rId6"/>
    <p:sldId id="412" r:id="rId7"/>
    <p:sldId id="413" r:id="rId8"/>
    <p:sldId id="414" r:id="rId9"/>
    <p:sldId id="415" r:id="rId10"/>
    <p:sldId id="416" r:id="rId11"/>
    <p:sldId id="417" r:id="rId12"/>
    <p:sldId id="418" r:id="rId13"/>
    <p:sldId id="419" r:id="rId14"/>
    <p:sldId id="420" r:id="rId15"/>
    <p:sldId id="421" r:id="rId16"/>
    <p:sldId id="422" r:id="rId17"/>
    <p:sldId id="444" r:id="rId18"/>
    <p:sldId id="423" r:id="rId19"/>
    <p:sldId id="424" r:id="rId20"/>
    <p:sldId id="425" r:id="rId21"/>
    <p:sldId id="426" r:id="rId22"/>
    <p:sldId id="427" r:id="rId23"/>
    <p:sldId id="428" r:id="rId24"/>
    <p:sldId id="429" r:id="rId25"/>
    <p:sldId id="431" r:id="rId26"/>
    <p:sldId id="383" r:id="rId27"/>
    <p:sldId id="432" r:id="rId28"/>
    <p:sldId id="487" r:id="rId29"/>
    <p:sldId id="488" r:id="rId30"/>
    <p:sldId id="489" r:id="rId31"/>
    <p:sldId id="490" r:id="rId32"/>
    <p:sldId id="491" r:id="rId33"/>
    <p:sldId id="291" r:id="rId34"/>
    <p:sldId id="442" r:id="rId35"/>
    <p:sldId id="443" r:id="rId36"/>
    <p:sldId id="486" r:id="rId37"/>
    <p:sldId id="445" r:id="rId38"/>
    <p:sldId id="464" r:id="rId39"/>
    <p:sldId id="449" r:id="rId40"/>
    <p:sldId id="451" r:id="rId41"/>
    <p:sldId id="465" r:id="rId42"/>
    <p:sldId id="466" r:id="rId43"/>
    <p:sldId id="467" r:id="rId44"/>
    <p:sldId id="485" r:id="rId45"/>
    <p:sldId id="452" r:id="rId46"/>
    <p:sldId id="454" r:id="rId47"/>
    <p:sldId id="455" r:id="rId48"/>
    <p:sldId id="457" r:id="rId49"/>
    <p:sldId id="475" r:id="rId50"/>
    <p:sldId id="477" r:id="rId51"/>
    <p:sldId id="478" r:id="rId52"/>
    <p:sldId id="479" r:id="rId53"/>
    <p:sldId id="480" r:id="rId54"/>
    <p:sldId id="484" r:id="rId55"/>
    <p:sldId id="482" r:id="rId56"/>
  </p:sldIdLst>
  <p:sldSz cx="9144000" cy="6858000" type="screen4x3"/>
  <p:notesSz cx="6400800" cy="86868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065">
          <p15:clr>
            <a:srgbClr val="A4A3A4"/>
          </p15:clr>
        </p15:guide>
        <p15:guide id="3" orient="horz" pos="3616">
          <p15:clr>
            <a:srgbClr val="A4A3A4"/>
          </p15:clr>
        </p15:guide>
        <p15:guide id="4" orient="horz" pos="476">
          <p15:clr>
            <a:srgbClr val="A4A3A4"/>
          </p15:clr>
        </p15:guide>
        <p15:guide id="5" orient="horz" pos="1443">
          <p15:clr>
            <a:srgbClr val="A4A3A4"/>
          </p15:clr>
        </p15:guide>
        <p15:guide id="6" orient="horz" pos="758">
          <p15:clr>
            <a:srgbClr val="A4A3A4"/>
          </p15:clr>
        </p15:guide>
        <p15:guide id="7" orient="horz" pos="985">
          <p15:clr>
            <a:srgbClr val="A4A3A4"/>
          </p15:clr>
        </p15:guide>
        <p15:guide id="8" orient="horz" pos="1876">
          <p15:clr>
            <a:srgbClr val="A4A3A4"/>
          </p15:clr>
        </p15:guide>
        <p15:guide id="9" pos="5473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37C23"/>
    <a:srgbClr val="33CC33"/>
    <a:srgbClr val="0000FF"/>
    <a:srgbClr val="BC5F2B"/>
    <a:srgbClr val="3C5A77"/>
    <a:srgbClr val="535353"/>
    <a:srgbClr val="32547A"/>
    <a:srgbClr val="B8561A"/>
    <a:srgbClr val="B65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2" autoAdjust="0"/>
    <p:restoredTop sz="99807" autoAdjust="0"/>
  </p:normalViewPr>
  <p:slideViewPr>
    <p:cSldViewPr snapToGrid="0">
      <p:cViewPr varScale="1">
        <p:scale>
          <a:sx n="126" d="100"/>
          <a:sy n="126" d="100"/>
        </p:scale>
        <p:origin x="654" y="120"/>
      </p:cViewPr>
      <p:guideLst>
        <p:guide orient="horz" pos="4204"/>
        <p:guide orient="horz" pos="4065"/>
        <p:guide orient="horz" pos="3616"/>
        <p:guide orient="horz" pos="476"/>
        <p:guide orient="horz" pos="1443"/>
        <p:guide orient="horz" pos="758"/>
        <p:guide orient="horz" pos="985"/>
        <p:guide orient="horz" pos="1876"/>
        <p:guide pos="5473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-2728" y="-120"/>
      </p:cViewPr>
      <p:guideLst>
        <p:guide orient="horz" pos="2736"/>
        <p:guide pos="20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cat>
            <c:strRef>
              <c:f>Sheet1!$A$1:$A$12</c:f>
              <c:strCache>
                <c:ptCount val="12"/>
                <c:pt idx="0">
                  <c:v>USA</c:v>
                </c:pt>
                <c:pt idx="1">
                  <c:v>UK</c:v>
                </c:pt>
                <c:pt idx="2">
                  <c:v>Italy</c:v>
                </c:pt>
                <c:pt idx="3">
                  <c:v>India</c:v>
                </c:pt>
                <c:pt idx="4">
                  <c:v>Other</c:v>
                </c:pt>
                <c:pt idx="5">
                  <c:v>Switzerland</c:v>
                </c:pt>
                <c:pt idx="6">
                  <c:v>Spain</c:v>
                </c:pt>
                <c:pt idx="7">
                  <c:v>France</c:v>
                </c:pt>
                <c:pt idx="8">
                  <c:v>Brazil</c:v>
                </c:pt>
                <c:pt idx="9">
                  <c:v>Americas</c:v>
                </c:pt>
                <c:pt idx="10">
                  <c:v>Poland</c:v>
                </c:pt>
                <c:pt idx="11">
                  <c:v>Czech Republic</c:v>
                </c:pt>
              </c:strCache>
            </c:strRef>
          </c:cat>
          <c:val>
            <c:numRef>
              <c:f>Sheet1!$B$1:$B$12</c:f>
              <c:numCache>
                <c:formatCode>General</c:formatCode>
                <c:ptCount val="12"/>
                <c:pt idx="0">
                  <c:v>476</c:v>
                </c:pt>
                <c:pt idx="1">
                  <c:v>82</c:v>
                </c:pt>
                <c:pt idx="2">
                  <c:v>41</c:v>
                </c:pt>
                <c:pt idx="3">
                  <c:v>40</c:v>
                </c:pt>
                <c:pt idx="4">
                  <c:v>32</c:v>
                </c:pt>
                <c:pt idx="5">
                  <c:v>26</c:v>
                </c:pt>
                <c:pt idx="6">
                  <c:v>19</c:v>
                </c:pt>
                <c:pt idx="7">
                  <c:v>18</c:v>
                </c:pt>
                <c:pt idx="8">
                  <c:v>17</c:v>
                </c:pt>
                <c:pt idx="9">
                  <c:v>7</c:v>
                </c:pt>
                <c:pt idx="10">
                  <c:v>6</c:v>
                </c:pt>
                <c:pt idx="1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789199509445195"/>
          <c:y val="6.77979512080851E-2"/>
          <c:w val="0.29959660193301402"/>
          <c:h val="0.855627854973809"/>
        </c:manualLayout>
      </c:layout>
      <c:overlay val="1"/>
      <c:txPr>
        <a:bodyPr/>
        <a:lstStyle/>
        <a:p>
          <a:pPr>
            <a:defRPr sz="800" baseline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cat>
            <c:strRef>
              <c:f>Sheet2!$A$1:$A$12</c:f>
              <c:strCache>
                <c:ptCount val="12"/>
                <c:pt idx="0">
                  <c:v>USA</c:v>
                </c:pt>
                <c:pt idx="1">
                  <c:v>India</c:v>
                </c:pt>
                <c:pt idx="2">
                  <c:v>Other</c:v>
                </c:pt>
                <c:pt idx="3">
                  <c:v>UK</c:v>
                </c:pt>
                <c:pt idx="4">
                  <c:v>Italy</c:v>
                </c:pt>
                <c:pt idx="5">
                  <c:v>Brazil</c:v>
                </c:pt>
                <c:pt idx="6">
                  <c:v>France</c:v>
                </c:pt>
                <c:pt idx="7">
                  <c:v>Americas</c:v>
                </c:pt>
                <c:pt idx="8">
                  <c:v>Poland</c:v>
                </c:pt>
                <c:pt idx="9">
                  <c:v>Switzerland</c:v>
                </c:pt>
                <c:pt idx="10">
                  <c:v>Spain</c:v>
                </c:pt>
                <c:pt idx="11">
                  <c:v>Czech Republic</c:v>
                </c:pt>
              </c:strCache>
            </c:strRef>
          </c:cat>
          <c:val>
            <c:numRef>
              <c:f>Sheet2!$B$1:$B$12</c:f>
              <c:numCache>
                <c:formatCode>General</c:formatCode>
                <c:ptCount val="12"/>
                <c:pt idx="0">
                  <c:v>66</c:v>
                </c:pt>
                <c:pt idx="1">
                  <c:v>15</c:v>
                </c:pt>
                <c:pt idx="2">
                  <c:v>15</c:v>
                </c:pt>
                <c:pt idx="3">
                  <c:v>13</c:v>
                </c:pt>
                <c:pt idx="4">
                  <c:v>10</c:v>
                </c:pt>
                <c:pt idx="5">
                  <c:v>7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1"/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4340"/>
          </a:xfrm>
          <a:prstGeom prst="rect">
            <a:avLst/>
          </a:prstGeom>
        </p:spPr>
        <p:txBody>
          <a:bodyPr vert="horz" lIns="86210" tIns="43105" rIns="86210" bIns="431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434340"/>
          </a:xfrm>
          <a:prstGeom prst="rect">
            <a:avLst/>
          </a:prstGeom>
        </p:spPr>
        <p:txBody>
          <a:bodyPr vert="horz" lIns="86210" tIns="43105" rIns="86210" bIns="431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10/8/2015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0952"/>
            <a:ext cx="2773680" cy="434340"/>
          </a:xfrm>
          <a:prstGeom prst="rect">
            <a:avLst/>
          </a:prstGeom>
        </p:spPr>
        <p:txBody>
          <a:bodyPr vert="horz" lIns="86210" tIns="43105" rIns="86210" bIns="431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25639" y="8250952"/>
            <a:ext cx="2773680" cy="434340"/>
          </a:xfrm>
          <a:prstGeom prst="rect">
            <a:avLst/>
          </a:prstGeom>
        </p:spPr>
        <p:txBody>
          <a:bodyPr vert="horz" lIns="86210" tIns="43105" rIns="86210" bIns="431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4340"/>
          </a:xfrm>
          <a:prstGeom prst="rect">
            <a:avLst/>
          </a:prstGeom>
        </p:spPr>
        <p:txBody>
          <a:bodyPr vert="horz" lIns="86210" tIns="43105" rIns="86210" bIns="431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434340"/>
          </a:xfrm>
          <a:prstGeom prst="rect">
            <a:avLst/>
          </a:prstGeom>
        </p:spPr>
        <p:txBody>
          <a:bodyPr vert="horz" lIns="86210" tIns="43105" rIns="86210" bIns="431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10/8/2015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210" tIns="43105" rIns="86210" bIns="43105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4126230"/>
            <a:ext cx="5120640" cy="3909060"/>
          </a:xfrm>
          <a:prstGeom prst="rect">
            <a:avLst/>
          </a:prstGeom>
        </p:spPr>
        <p:txBody>
          <a:bodyPr vert="horz" lIns="86210" tIns="43105" rIns="86210" bIns="43105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2"/>
            <a:ext cx="2773680" cy="434340"/>
          </a:xfrm>
          <a:prstGeom prst="rect">
            <a:avLst/>
          </a:prstGeom>
        </p:spPr>
        <p:txBody>
          <a:bodyPr vert="horz" lIns="86210" tIns="43105" rIns="86210" bIns="431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39" y="8250952"/>
            <a:ext cx="2773680" cy="434340"/>
          </a:xfrm>
          <a:prstGeom prst="rect">
            <a:avLst/>
          </a:prstGeom>
        </p:spPr>
        <p:txBody>
          <a:bodyPr vert="horz" lIns="86210" tIns="43105" rIns="86210" bIns="431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38250"/>
            <a:ext cx="8232771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 smtClean="0"/>
              <a:t>Jim Strait | LBNF/DUNE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454029" y="1238250"/>
            <a:ext cx="4002017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4666493" y="1238250"/>
            <a:ext cx="4002017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 smtClean="0"/>
              <a:t>Jim Strait | LBNF/DUNE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37C23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37C23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1"/>
          </p:nvPr>
        </p:nvSpPr>
        <p:spPr>
          <a:xfrm>
            <a:off x="454029" y="1238250"/>
            <a:ext cx="4002017" cy="389910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2"/>
          </p:nvPr>
        </p:nvSpPr>
        <p:spPr>
          <a:xfrm>
            <a:off x="4684783" y="1238250"/>
            <a:ext cx="4002017" cy="389910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 smtClean="0"/>
              <a:t>Jim Strait | LBNF/DUNE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 smtClean="0"/>
              <a:t>Jim Strait | LBNF/DUNE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 smtClean="0"/>
              <a:t>Jim Strait | LBNF/DUNE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37C23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57204" y="1237610"/>
            <a:ext cx="3014278" cy="370920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4959767" cy="485298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 smtClean="0"/>
              <a:t>Jim Strait | LBNF/DUNE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24185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686118"/>
            <a:ext cx="8229596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BC5F2B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93594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93594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93594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 smtClean="0"/>
              <a:t>Jim Strait | LBNF/DUNE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UNElogoFINAL5.6.15_type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3" y="212150"/>
            <a:ext cx="3598105" cy="214097"/>
          </a:xfrm>
          <a:prstGeom prst="rect">
            <a:avLst/>
          </a:prstGeom>
        </p:spPr>
      </p:pic>
      <p:pic>
        <p:nvPicPr>
          <p:cNvPr id="5" name="Picture 4" descr="DUNElogoFINAL5.6.15_noType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33" y="5974039"/>
            <a:ext cx="1370067" cy="557369"/>
          </a:xfrm>
          <a:prstGeom prst="rect">
            <a:avLst/>
          </a:prstGeom>
        </p:spPr>
      </p:pic>
      <p:sp>
        <p:nvSpPr>
          <p:cNvPr id="6" name="Text Placeholder 7"/>
          <p:cNvSpPr txBox="1">
            <a:spLocks/>
          </p:cNvSpPr>
          <p:nvPr userDrawn="1"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Long-Baseline Neutrino Facility</a:t>
            </a:r>
          </a:p>
        </p:txBody>
      </p:sp>
      <p:sp>
        <p:nvSpPr>
          <p:cNvPr id="9" name="Text Placeholder 7"/>
          <p:cNvSpPr txBox="1">
            <a:spLocks/>
          </p:cNvSpPr>
          <p:nvPr userDrawn="1"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LBNF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61108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61108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 smtClean="0"/>
              <a:t>Jim Strait | LBNF/DUNE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61108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477000"/>
            <a:ext cx="82296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DUNElogoFINAL5.6.15_noType-0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01" y="6539294"/>
            <a:ext cx="729277" cy="2966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emf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emf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8096"/>
            <a:ext cx="8218488" cy="1143000"/>
          </a:xfrm>
        </p:spPr>
        <p:txBody>
          <a:bodyPr/>
          <a:lstStyle/>
          <a:p>
            <a:r>
              <a:rPr lang="en-US" sz="4400" dirty="0" smtClean="0"/>
              <a:t>LBNF/DUNE</a:t>
            </a:r>
            <a:r>
              <a:rPr lang="en-US" sz="3600" dirty="0" smtClean="0"/>
              <a:t>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2400" dirty="0" smtClean="0"/>
              <a:t>An </a:t>
            </a:r>
            <a:r>
              <a:rPr lang="en-US" sz="2400" dirty="0"/>
              <a:t>Experimental Program in Neutrino Oscillations, Nucleon Decay and Particle Astrophysics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4025" y="3314047"/>
            <a:ext cx="8221663" cy="2039526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Jim Strait, Fermilab</a:t>
            </a:r>
          </a:p>
          <a:p>
            <a:r>
              <a:rPr lang="en-US" dirty="0" smtClean="0"/>
              <a:t>on behalf of the DUNE Collaboration and LBNF Project Team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>
                <a:solidFill>
                  <a:srgbClr val="2D4359"/>
                </a:solidFill>
              </a:rPr>
              <a:t>Brookhaven Forum 2015</a:t>
            </a:r>
          </a:p>
          <a:p>
            <a:r>
              <a:rPr lang="en-US" dirty="0" smtClean="0"/>
              <a:t>7-9 October 2015</a:t>
            </a:r>
            <a:endParaRPr lang="en-US" dirty="0"/>
          </a:p>
        </p:txBody>
      </p:sp>
      <p:pic>
        <p:nvPicPr>
          <p:cNvPr id="6" name="Picture 13" descr="CERN-logo_outl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56" y="602615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SanfordSURF-horiz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62" y="5981117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lor-Seal_Green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05" y="6076980"/>
            <a:ext cx="2202053" cy="368028"/>
          </a:xfrm>
          <a:prstGeom prst="rect">
            <a:avLst/>
          </a:prstGeom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6116805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7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Neutrino Flavor Mixing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10" name="Rectangle 4"/>
          <p:cNvSpPr txBox="1">
            <a:spLocks noGrp="1" noChangeArrowheads="1"/>
          </p:cNvSpPr>
          <p:nvPr>
            <p:ph idx="4294967295"/>
          </p:nvPr>
        </p:nvSpPr>
        <p:spPr bwMode="auto">
          <a:xfrm>
            <a:off x="228600" y="940770"/>
            <a:ext cx="8672513" cy="49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0"/>
              <a:buChar char="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charset="0"/>
              <a:buChar char=""/>
              <a:defRPr sz="21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charset="0"/>
              <a:buChar char="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 smtClean="0">
                <a:latin typeface="+mj-lt"/>
              </a:rPr>
              <a:t>Neutrino production and detection determined by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flavor eigenstates 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rgbClr val="FF0000"/>
                </a:solidFill>
              </a:rPr>
              <a:t>e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baseline="-25000" dirty="0" err="1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latin typeface="+mj-lt"/>
              </a:rPr>
              <a:t>of the weak interaction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/>
            </a:r>
            <a:br>
              <a:rPr lang="en-US" sz="2000" dirty="0">
                <a:solidFill>
                  <a:srgbClr val="FFFF00"/>
                </a:solidFill>
                <a:latin typeface="+mj-lt"/>
              </a:rPr>
            </a:br>
            <a:r>
              <a:rPr lang="en-US" sz="2000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en-US" sz="2000" dirty="0" smtClean="0">
                <a:solidFill>
                  <a:srgbClr val="FFFF00"/>
                </a:solidFill>
                <a:latin typeface="+mj-lt"/>
              </a:rPr>
            </a:br>
            <a:r>
              <a:rPr lang="en-US" sz="2000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en-US" sz="2000" dirty="0" smtClean="0">
                <a:solidFill>
                  <a:srgbClr val="FFFF00"/>
                </a:solidFill>
                <a:latin typeface="+mj-lt"/>
              </a:rPr>
            </a:br>
            <a:r>
              <a:rPr lang="en-US" sz="2000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en-US" sz="2000" dirty="0" smtClean="0">
                <a:solidFill>
                  <a:srgbClr val="FFFF00"/>
                </a:solidFill>
                <a:latin typeface="+mj-lt"/>
              </a:rPr>
            </a:br>
            <a:r>
              <a:rPr lang="en-US" sz="2000" dirty="0">
                <a:solidFill>
                  <a:srgbClr val="FFFF00"/>
                </a:solidFill>
                <a:latin typeface="+mj-lt"/>
              </a:rPr>
              <a:t/>
            </a:r>
            <a:br>
              <a:rPr lang="en-US" sz="2000" dirty="0">
                <a:solidFill>
                  <a:srgbClr val="FFFF00"/>
                </a:solidFill>
                <a:latin typeface="+mj-lt"/>
              </a:rPr>
            </a:br>
            <a:r>
              <a:rPr lang="en-US" sz="2000" dirty="0" smtClean="0">
                <a:latin typeface="+mj-lt"/>
              </a:rPr>
              <a:t>but propagation through space (and matter) is determined by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mass eigenstates 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rgbClr val="FF0000"/>
                </a:solidFill>
              </a:rPr>
              <a:t>1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rgbClr val="FF0000"/>
                </a:solidFill>
                <a:latin typeface="Symbol" pitchFamily="18" charset="2"/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rgbClr val="FF0000"/>
                </a:solidFill>
                <a:latin typeface="Symbol" pitchFamily="18" charset="2"/>
              </a:rPr>
              <a:t>3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latin typeface="+mj-lt"/>
              </a:rPr>
              <a:t>of the Hamiltonian (</a:t>
            </a:r>
            <a:r>
              <a:rPr lang="en-US" sz="2000" dirty="0" smtClean="0">
                <a:solidFill>
                  <a:srgbClr val="0F6FC6"/>
                </a:solidFill>
                <a:latin typeface="+mj-lt"/>
              </a:rPr>
              <a:t>with masses m</a:t>
            </a:r>
            <a:r>
              <a:rPr lang="en-US" sz="2000" baseline="-25000" dirty="0" smtClean="0">
                <a:solidFill>
                  <a:srgbClr val="0F6FC6"/>
                </a:solidFill>
                <a:latin typeface="+mj-lt"/>
              </a:rPr>
              <a:t>1</a:t>
            </a:r>
            <a:r>
              <a:rPr lang="en-US" sz="2000" dirty="0" smtClean="0">
                <a:solidFill>
                  <a:srgbClr val="0F6FC6"/>
                </a:solidFill>
                <a:latin typeface="+mj-lt"/>
              </a:rPr>
              <a:t>, m</a:t>
            </a:r>
            <a:r>
              <a:rPr lang="en-US" sz="2000" baseline="-25000" dirty="0" smtClean="0">
                <a:solidFill>
                  <a:srgbClr val="0F6FC6"/>
                </a:solidFill>
                <a:latin typeface="+mj-lt"/>
              </a:rPr>
              <a:t>2</a:t>
            </a:r>
            <a:r>
              <a:rPr lang="en-US" sz="2000" dirty="0" smtClean="0">
                <a:solidFill>
                  <a:srgbClr val="0F6FC6"/>
                </a:solidFill>
                <a:latin typeface="+mj-lt"/>
              </a:rPr>
              <a:t>, m</a:t>
            </a:r>
            <a:r>
              <a:rPr lang="en-US" sz="2000" baseline="-25000" dirty="0" smtClean="0">
                <a:solidFill>
                  <a:srgbClr val="0F6FC6"/>
                </a:solidFill>
                <a:latin typeface="+mj-lt"/>
              </a:rPr>
              <a:t>3</a:t>
            </a:r>
            <a:r>
              <a:rPr lang="en-US" sz="2000" dirty="0" smtClean="0">
                <a:solidFill>
                  <a:srgbClr val="0F6FC6"/>
                </a:solidFill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), these can be related by </a:t>
            </a: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r>
              <a:rPr lang="en-US" sz="2000" dirty="0" smtClean="0">
                <a:latin typeface="+mj-lt"/>
              </a:rPr>
              <a:t/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/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/>
            </a:r>
            <a:br>
              <a:rPr lang="en-US" sz="2000" dirty="0" smtClean="0">
                <a:latin typeface="+mj-lt"/>
              </a:rPr>
            </a:br>
            <a:endParaRPr lang="en-US" sz="2000" dirty="0" smtClean="0"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Different masses will lead to interference between the propagating waves that affects the flavor probability at detection as a function of distance - 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“flavor mixing” 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or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“neutrino oscillations” </a:t>
            </a:r>
            <a:endParaRPr lang="en-US" sz="2000" dirty="0" smtClean="0">
              <a:solidFill>
                <a:srgbClr val="FF0000"/>
              </a:solidFill>
              <a:latin typeface="+mj-lt"/>
            </a:endParaRPr>
          </a:p>
          <a:p>
            <a:endParaRPr lang="en-US" sz="2000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47" y="1575813"/>
            <a:ext cx="6487407" cy="1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609993"/>
              </p:ext>
            </p:extLst>
          </p:nvPr>
        </p:nvGraphicFramePr>
        <p:xfrm>
          <a:off x="2666999" y="3500754"/>
          <a:ext cx="3870001" cy="158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Equation" r:id="rId4" imgW="1739510" imgH="711016" progId="Equation.3">
                  <p:embed/>
                </p:oleObj>
              </mc:Choice>
              <mc:Fallback>
                <p:oleObj name="Equation" r:id="rId4" imgW="1739510" imgH="7110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6999" y="3500754"/>
                        <a:ext cx="3870001" cy="15817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580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Neutrino Mixing Matrix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5257800" y="762000"/>
          <a:ext cx="32004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Equation" r:id="rId3" imgW="1739510" imgH="711016" progId="Equation.3">
                  <p:embed/>
                </p:oleObj>
              </mc:Choice>
              <mc:Fallback>
                <p:oleObj name="Equation" r:id="rId3" imgW="1739510" imgH="7110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762000"/>
                        <a:ext cx="3200400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0133" y="4503420"/>
            <a:ext cx="10411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n-US" sz="1600" dirty="0" err="1"/>
              <a:t>s</a:t>
            </a:r>
            <a:r>
              <a:rPr lang="en-US" sz="1600" baseline="-25000" dirty="0" err="1"/>
              <a:t>ij</a:t>
            </a:r>
            <a:r>
              <a:rPr lang="en-US" sz="1600" dirty="0"/>
              <a:t> = sin</a:t>
            </a:r>
            <a:r>
              <a:rPr lang="en-US" sz="1600" dirty="0">
                <a:latin typeface="Symbol" charset="0"/>
              </a:rPr>
              <a:t>q</a:t>
            </a:r>
            <a:r>
              <a:rPr lang="en-US" sz="1600" baseline="-25000" dirty="0"/>
              <a:t>ij</a:t>
            </a:r>
            <a:r>
              <a:rPr lang="en-US" sz="1600" dirty="0"/>
              <a:t> 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c</a:t>
            </a:r>
            <a:r>
              <a:rPr lang="en-US" sz="1600" baseline="-25000" dirty="0" err="1" smtClean="0"/>
              <a:t>ij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err="1"/>
              <a:t>cos</a:t>
            </a:r>
            <a:r>
              <a:rPr lang="en-US" sz="1600" dirty="0" err="1">
                <a:latin typeface="Symbol" charset="0"/>
              </a:rPr>
              <a:t>q</a:t>
            </a:r>
            <a:r>
              <a:rPr lang="en-US" sz="1600" baseline="-25000" dirty="0" err="1"/>
              <a:t>ij</a:t>
            </a:r>
            <a:endParaRPr lang="en-US" sz="1600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348751" y="4503420"/>
            <a:ext cx="11417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ea typeface="+mn-ea"/>
              </a:rPr>
              <a:t>solar and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ea typeface="+mn-ea"/>
              </a:rPr>
              <a:t>  reactor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912863" y="4519148"/>
            <a:ext cx="18133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ea typeface="+mn-ea"/>
              </a:rPr>
              <a:t>  atmospheric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ea typeface="+mn-ea"/>
              </a:rPr>
              <a:t>and accelerator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244869" y="4533656"/>
            <a:ext cx="14136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ea typeface="+mn-ea"/>
              </a:rPr>
              <a:t>reactor and</a:t>
            </a:r>
            <a:br>
              <a:rPr lang="en-US" sz="2000" dirty="0">
                <a:solidFill>
                  <a:srgbClr val="FF0000"/>
                </a:solidFill>
                <a:ea typeface="+mn-ea"/>
              </a:rPr>
            </a:br>
            <a:r>
              <a:rPr lang="en-US" sz="2000" dirty="0">
                <a:solidFill>
                  <a:srgbClr val="FF0000"/>
                </a:solidFill>
                <a:ea typeface="+mn-ea"/>
              </a:rPr>
              <a:t>accelerator 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609600" y="5531951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2400" b="1" dirty="0">
                <a:solidFill>
                  <a:srgbClr val="0000FF"/>
                </a:solidFill>
              </a:rPr>
              <a:t>Phase </a:t>
            </a:r>
            <a:r>
              <a:rPr lang="en-US" sz="2400" b="1" dirty="0">
                <a:solidFill>
                  <a:srgbClr val="0000FF"/>
                </a:solidFill>
                <a:latin typeface="Symbol" pitchFamily="18" charset="2"/>
                <a:cs typeface="Symbol" charset="2"/>
              </a:rPr>
              <a:t>d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for neutrinos is </a:t>
            </a:r>
            <a:r>
              <a:rPr lang="en-US" sz="2400" b="1" dirty="0">
                <a:solidFill>
                  <a:srgbClr val="0000FF"/>
                </a:solidFill>
              </a:rPr>
              <a:t>unknown – related to </a:t>
            </a:r>
            <a:r>
              <a:rPr lang="en-US" sz="2400" b="1" dirty="0" smtClean="0">
                <a:solidFill>
                  <a:srgbClr val="0000FF"/>
                </a:solidFill>
              </a:rPr>
              <a:t>CP-violation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" y="1219200"/>
            <a:ext cx="4602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Pontecorvo-Maki-Nakagawa-</a:t>
            </a:r>
            <a:r>
              <a:rPr lang="en-US" sz="2400" dirty="0"/>
              <a:t>S</a:t>
            </a:r>
            <a:r>
              <a:rPr lang="en-US" sz="2400" dirty="0" smtClean="0"/>
              <a:t>akata</a:t>
            </a:r>
            <a:endParaRPr lang="en-US" sz="2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1202494" y="3055792"/>
            <a:ext cx="6554666" cy="1293817"/>
            <a:chOff x="935794" y="2408169"/>
            <a:chExt cx="6554666" cy="1293817"/>
          </a:xfrm>
        </p:grpSpPr>
        <p:grpSp>
          <p:nvGrpSpPr>
            <p:cNvPr id="26" name="Group 25"/>
            <p:cNvGrpSpPr/>
            <p:nvPr/>
          </p:nvGrpSpPr>
          <p:grpSpPr>
            <a:xfrm>
              <a:off x="1720654" y="2408169"/>
              <a:ext cx="5769806" cy="1293817"/>
              <a:chOff x="1720654" y="2263389"/>
              <a:chExt cx="5769806" cy="129381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720654" y="2263389"/>
                <a:ext cx="1603374" cy="1286197"/>
                <a:chOff x="454026" y="2051363"/>
                <a:chExt cx="1603374" cy="1286197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540684" y="2051363"/>
                  <a:ext cx="1470996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3000"/>
                    </a:lnSpc>
                    <a:tabLst>
                      <a:tab pos="114300" algn="ctr"/>
                      <a:tab pos="571500" algn="ctr"/>
                      <a:tab pos="1028700" algn="ctr"/>
                    </a:tabLst>
                  </a:pP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1   	0   	0</a:t>
                  </a:r>
                </a:p>
                <a:p>
                  <a:pPr>
                    <a:lnSpc>
                      <a:spcPts val="3000"/>
                    </a:lnSpc>
                    <a:tabLst>
                      <a:tab pos="114300" algn="ctr"/>
                      <a:tab pos="571500" algn="ctr"/>
                      <a:tab pos="1028700" algn="ctr"/>
                    </a:tabLst>
                  </a:pP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0   	c</a:t>
                  </a:r>
                  <a:r>
                    <a:rPr lang="en-US" sz="20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23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	s</a:t>
                  </a:r>
                  <a:r>
                    <a:rPr lang="en-US" sz="20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23</a:t>
                  </a:r>
                </a:p>
                <a:p>
                  <a:pPr>
                    <a:lnSpc>
                      <a:spcPts val="3000"/>
                    </a:lnSpc>
                    <a:tabLst>
                      <a:tab pos="114300" algn="ctr"/>
                      <a:tab pos="571500" algn="ctr"/>
                      <a:tab pos="1028700" algn="ctr"/>
                    </a:tabLst>
                  </a:pP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0   	-s</a:t>
                  </a:r>
                  <a:r>
                    <a:rPr lang="en-US" sz="20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23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	c</a:t>
                  </a:r>
                  <a:r>
                    <a:rPr lang="en-US" sz="20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23</a:t>
                  </a:r>
                  <a:endPara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Double Bracket 8"/>
                <p:cNvSpPr/>
                <p:nvPr/>
              </p:nvSpPr>
              <p:spPr>
                <a:xfrm>
                  <a:off x="454026" y="2065020"/>
                  <a:ext cx="1603374" cy="1272540"/>
                </a:xfrm>
                <a:prstGeom prst="bracketPair">
                  <a:avLst>
                    <a:gd name="adj" fmla="val 10679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3435154" y="2271009"/>
                <a:ext cx="2295086" cy="1286197"/>
                <a:chOff x="454026" y="2051363"/>
                <a:chExt cx="1603374" cy="1286197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40684" y="2051363"/>
                  <a:ext cx="1470996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3000"/>
                    </a:lnSpc>
                    <a:tabLst>
                      <a:tab pos="228600" algn="ctr"/>
                      <a:tab pos="914400" algn="ctr"/>
                      <a:tab pos="1600200" algn="ctr"/>
                    </a:tabLst>
                  </a:pP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c</a:t>
                  </a:r>
                  <a:r>
                    <a:rPr lang="en-US" sz="20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	0   	s</a:t>
                  </a:r>
                  <a:r>
                    <a:rPr lang="en-US" sz="20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20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sz="2000" baseline="30000" dirty="0" smtClean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d</a:t>
                  </a:r>
                </a:p>
                <a:p>
                  <a:pPr>
                    <a:lnSpc>
                      <a:spcPts val="3000"/>
                    </a:lnSpc>
                    <a:tabLst>
                      <a:tab pos="228600" algn="ctr"/>
                      <a:tab pos="914400" algn="ctr"/>
                      <a:tab pos="1600200" algn="ctr"/>
                    </a:tabLst>
                  </a:pP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0   	1   	0</a:t>
                  </a:r>
                  <a:endParaRPr lang="en-US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ts val="3000"/>
                    </a:lnSpc>
                    <a:tabLst>
                      <a:tab pos="228600" algn="ctr"/>
                      <a:tab pos="914400" algn="ctr"/>
                      <a:tab pos="1600200" algn="ctr"/>
                    </a:tabLst>
                  </a:pPr>
                  <a:r>
                    <a:rPr lang="en-US" sz="20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-s</a:t>
                  </a:r>
                  <a:r>
                    <a:rPr lang="en-US" sz="20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20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-i</a:t>
                  </a:r>
                  <a:r>
                    <a:rPr lang="en-US" sz="2000" baseline="30000" dirty="0" smtClean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d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	0	c</a:t>
                  </a:r>
                  <a:r>
                    <a:rPr lang="en-US" sz="20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r>
                    <a:rPr lang="en-US" sz="20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endPara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Double Bracket 21"/>
                <p:cNvSpPr/>
                <p:nvPr/>
              </p:nvSpPr>
              <p:spPr>
                <a:xfrm>
                  <a:off x="454026" y="2065020"/>
                  <a:ext cx="1603374" cy="1272540"/>
                </a:xfrm>
                <a:prstGeom prst="bracketPair">
                  <a:avLst>
                    <a:gd name="adj" fmla="val 10679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5812594" y="2263389"/>
                <a:ext cx="1677866" cy="1286197"/>
                <a:chOff x="454026" y="2051363"/>
                <a:chExt cx="1603374" cy="1286197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540684" y="2051363"/>
                  <a:ext cx="1470996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3000"/>
                    </a:lnSpc>
                    <a:tabLst>
                      <a:tab pos="174625" algn="ctr"/>
                      <a:tab pos="685800" algn="ctr"/>
                      <a:tab pos="1203325" algn="ctr"/>
                    </a:tabLst>
                  </a:pP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en-US" sz="20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s</a:t>
                  </a:r>
                  <a:r>
                    <a:rPr lang="en-US" sz="20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	0</a:t>
                  </a:r>
                </a:p>
                <a:p>
                  <a:pPr>
                    <a:lnSpc>
                      <a:spcPts val="3000"/>
                    </a:lnSpc>
                    <a:tabLst>
                      <a:tab pos="174625" algn="ctr"/>
                      <a:tab pos="685800" algn="ctr"/>
                      <a:tab pos="1203325" algn="ctr"/>
                    </a:tabLst>
                  </a:pP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-s</a:t>
                  </a:r>
                  <a:r>
                    <a:rPr lang="en-US" sz="20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	c</a:t>
                  </a:r>
                  <a:r>
                    <a:rPr lang="en-US" sz="20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</a:t>
                  </a: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	0</a:t>
                  </a:r>
                  <a:endParaRPr lang="en-US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ts val="3000"/>
                    </a:lnSpc>
                    <a:tabLst>
                      <a:tab pos="174625" algn="ctr"/>
                      <a:tab pos="685800" algn="ctr"/>
                      <a:tab pos="1203325" algn="ctr"/>
                    </a:tabLst>
                  </a:pPr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0   	0	1</a:t>
                  </a:r>
                  <a:endPara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Double Bracket 24"/>
                <p:cNvSpPr/>
                <p:nvPr/>
              </p:nvSpPr>
              <p:spPr>
                <a:xfrm>
                  <a:off x="454026" y="2065020"/>
                  <a:ext cx="1603374" cy="1272540"/>
                </a:xfrm>
                <a:prstGeom prst="bracketPair">
                  <a:avLst>
                    <a:gd name="adj" fmla="val 10679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TextBox 26"/>
            <p:cNvSpPr txBox="1"/>
            <p:nvPr/>
          </p:nvSpPr>
          <p:spPr>
            <a:xfrm>
              <a:off x="935794" y="2831361"/>
              <a:ext cx="6737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  =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20106" y="2353829"/>
            <a:ext cx="8260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 x 3 unitary rotation matrix – 3 angles, 1 CP-phase (+2 Majorana phases)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47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Neutrino  vs.  Quark Mixing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3798"/>
            <a:ext cx="8001000" cy="2053354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381000" y="3878152"/>
            <a:ext cx="8229600" cy="1676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Strikingly different!</a:t>
            </a:r>
          </a:p>
          <a:p>
            <a:pPr marL="273050" indent="-27305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 smtClean="0">
                <a:solidFill>
                  <a:srgbClr val="000090"/>
                </a:solidFill>
                <a:latin typeface="+mj-lt"/>
                <a:ea typeface="+mn-ea"/>
              </a:rPr>
              <a:t>Is this telling us something fundamental?</a:t>
            </a:r>
          </a:p>
          <a:p>
            <a:pPr marL="914717" lvl="2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n-ea"/>
              </a:rPr>
              <a:t>A different mechanism for mass generation?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8533" y="1230489"/>
            <a:ext cx="741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96975" algn="ctr"/>
                <a:tab pos="5768975" algn="ctr"/>
              </a:tabLst>
            </a:pPr>
            <a:r>
              <a:rPr lang="en-US" sz="2400" dirty="0" smtClean="0"/>
              <a:t>	Neutrinos	Quarks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041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Neutrino Oscillations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806450" algn="l"/>
              </a:tabLst>
            </a:pPr>
            <a:r>
              <a:rPr lang="en-US" sz="2400" dirty="0"/>
              <a:t>In a simplified 2-neutrino model, the probability of a neutrino produced as one flavor to be detected with a different flavor is: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806450" algn="l"/>
              </a:tabLst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tabLst>
                <a:tab pos="806450" algn="l"/>
              </a:tabLst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tabLst>
                <a:tab pos="806450" algn="l"/>
              </a:tabLst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tabLst>
                <a:tab pos="806450" algn="l"/>
              </a:tabLst>
            </a:pPr>
            <a:r>
              <a:rPr lang="en-US" sz="2400" i="1" dirty="0">
                <a:latin typeface="Symbol" pitchFamily="18" charset="2"/>
              </a:rPr>
              <a:t>q</a:t>
            </a:r>
            <a:r>
              <a:rPr lang="en-US" sz="2400" dirty="0"/>
              <a:t>  is the mixing angle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806450" algn="l"/>
              </a:tabLst>
            </a:pPr>
            <a:r>
              <a:rPr lang="en-US" sz="2400" dirty="0">
                <a:latin typeface="Symbol" pitchFamily="18" charset="2"/>
              </a:rPr>
              <a:t>D</a:t>
            </a:r>
            <a:r>
              <a:rPr lang="en-US" sz="2400" i="1" dirty="0"/>
              <a:t>m</a:t>
            </a:r>
            <a:r>
              <a:rPr lang="en-US" sz="2400" i="1" baseline="30000" dirty="0"/>
              <a:t>2</a:t>
            </a:r>
            <a:r>
              <a:rPr lang="en-US" sz="2400" i="1" dirty="0"/>
              <a:t> = </a:t>
            </a:r>
            <a:r>
              <a:rPr lang="en-US" sz="2400" i="1" spc="-200" dirty="0"/>
              <a:t>m</a:t>
            </a:r>
            <a:r>
              <a:rPr lang="en-US" sz="2400" i="1" spc="-600" baseline="-28000" dirty="0">
                <a:latin typeface="Helvetica" pitchFamily="34" charset="0"/>
                <a:cs typeface="Helvetica" pitchFamily="34" charset="0"/>
              </a:rPr>
              <a:t>2</a:t>
            </a:r>
            <a:r>
              <a:rPr lang="en-US" sz="2400" i="1" baseline="30000" dirty="0"/>
              <a:t>2</a:t>
            </a:r>
            <a:r>
              <a:rPr lang="en-US" sz="2400" i="1" dirty="0"/>
              <a:t>  - </a:t>
            </a:r>
            <a:r>
              <a:rPr lang="en-US" sz="2400" i="1" spc="-200" dirty="0"/>
              <a:t>m</a:t>
            </a:r>
            <a:r>
              <a:rPr lang="en-US" sz="2400" i="1" spc="-600" baseline="-28000" dirty="0">
                <a:latin typeface="Helvetica" pitchFamily="34" charset="0"/>
                <a:cs typeface="Helvetica" pitchFamily="34" charset="0"/>
              </a:rPr>
              <a:t>1</a:t>
            </a:r>
            <a:r>
              <a:rPr lang="en-US" sz="2400" i="1" baseline="30000" dirty="0"/>
              <a:t>2</a:t>
            </a:r>
            <a:r>
              <a:rPr lang="en-US" sz="2400" i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806450" algn="l"/>
              </a:tabLst>
            </a:pPr>
            <a:r>
              <a:rPr lang="en-US" sz="2400" i="1" dirty="0"/>
              <a:t>L</a:t>
            </a:r>
            <a:r>
              <a:rPr lang="en-US" sz="2400" dirty="0"/>
              <a:t> = distance traveled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806450" algn="l"/>
              </a:tabLst>
            </a:pPr>
            <a:r>
              <a:rPr lang="en-US" sz="2400" i="1" dirty="0"/>
              <a:t>E</a:t>
            </a:r>
            <a:r>
              <a:rPr lang="en-US" sz="2400" dirty="0"/>
              <a:t> = neutrino energy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78502" y="2232660"/>
            <a:ext cx="7414260" cy="1569660"/>
            <a:chOff x="1378502" y="4922520"/>
            <a:chExt cx="7414260" cy="1569660"/>
          </a:xfrm>
        </p:grpSpPr>
        <p:sp>
          <p:nvSpPr>
            <p:cNvPr id="2" name="TextBox 1"/>
            <p:cNvSpPr txBox="1"/>
            <p:nvPr/>
          </p:nvSpPr>
          <p:spPr>
            <a:xfrm>
              <a:off x="1378502" y="5299439"/>
              <a:ext cx="7414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3200" i="1" baseline="-25000" dirty="0" err="1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en-US" sz="3200" i="1" baseline="-25000" dirty="0" err="1" smtClean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b</a:t>
              </a:r>
              <a:r>
                <a:rPr lang="en-US" sz="3200" i="1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,</a:t>
              </a:r>
              <a:r>
                <a:rPr lang="en-US" sz="3200" i="1" baseline="-25000" dirty="0" err="1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en-US" sz="3200" i="1" baseline="-25000" dirty="0" err="1" smtClean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b</a:t>
              </a:r>
              <a:r>
                <a:rPr lang="en-US" sz="3200" i="1" dirty="0" smtClean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3200" dirty="0" smtClean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sin</a:t>
              </a:r>
              <a:r>
                <a:rPr lang="en-US" sz="32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(2</a:t>
              </a:r>
              <a:r>
                <a:rPr lang="el-GR" sz="3200" i="1" spc="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θ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sin</a:t>
              </a:r>
              <a:r>
                <a:rPr lang="en-US" sz="32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265420" y="4922520"/>
              <a:ext cx="1844040" cy="1569660"/>
              <a:chOff x="5814060" y="4457700"/>
              <a:chExt cx="1844040" cy="156966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902918" y="4457700"/>
                <a:ext cx="175518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(   </a:t>
                </a:r>
                <a:r>
                  <a:rPr lang="en-US" sz="9600" spc="-10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sz="96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)</a:t>
                </a:r>
                <a:endParaRPr lang="en-US" sz="9600" dirty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5814060" y="4673921"/>
                <a:ext cx="1844040" cy="1027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u="sng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en-US" sz="3200" i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200" i="1" u="sng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i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3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4E</a:t>
                </a:r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880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Neutrino Mass </a:t>
            </a:r>
            <a:r>
              <a:rPr lang="en-US" sz="3000" dirty="0" smtClean="0"/>
              <a:t>Ordering</a:t>
            </a:r>
            <a:endParaRPr lang="en-US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4" y="956509"/>
            <a:ext cx="7327384" cy="386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52544" y="4868176"/>
            <a:ext cx="3513222" cy="15273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  <a:tabLst>
                <a:tab pos="974725" algn="l"/>
              </a:tabLst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2200" dirty="0">
                <a:latin typeface="Symbol" pitchFamily="18" charset="2"/>
                <a:cs typeface="Helvetica" pitchFamily="34" charset="0"/>
              </a:rPr>
              <a:t>D</a:t>
            </a:r>
            <a:r>
              <a:rPr lang="en-US" sz="2200" i="1" dirty="0" smtClean="0">
                <a:latin typeface="Helvetica" pitchFamily="34" charset="0"/>
                <a:cs typeface="Helvetica" pitchFamily="34" charset="0"/>
              </a:rPr>
              <a:t>m</a:t>
            </a:r>
            <a:r>
              <a:rPr lang="en-US" sz="2200" i="1" spc="-1600" baseline="32000" dirty="0" smtClean="0">
                <a:latin typeface="Helvetica" pitchFamily="34" charset="0"/>
                <a:cs typeface="Helvetica" pitchFamily="34" charset="0"/>
              </a:rPr>
              <a:t>2</a:t>
            </a:r>
            <a:r>
              <a:rPr lang="en-US" sz="2200" i="1" baseline="-28000" dirty="0" smtClean="0">
                <a:latin typeface="Helvetica" pitchFamily="34" charset="0"/>
                <a:cs typeface="Helvetica" pitchFamily="34" charset="0"/>
              </a:rPr>
              <a:t>21</a:t>
            </a:r>
            <a:r>
              <a:rPr lang="en-US" sz="2200" dirty="0">
                <a:latin typeface="Helvetica" pitchFamily="34" charset="0"/>
                <a:cs typeface="Helvetica" pitchFamily="34" charset="0"/>
              </a:rPr>
              <a:t>	</a:t>
            </a:r>
            <a:r>
              <a:rPr lang="en-US" sz="2200" dirty="0" smtClean="0">
                <a:latin typeface="Helvetica" pitchFamily="34" charset="0"/>
                <a:cs typeface="Helvetica" pitchFamily="34" charset="0"/>
              </a:rPr>
              <a:t>= +7.6 x 10</a:t>
            </a:r>
            <a:r>
              <a:rPr lang="en-US" sz="2200" baseline="30000" dirty="0" smtClean="0">
                <a:latin typeface="Helvetica" pitchFamily="34" charset="0"/>
                <a:cs typeface="Helvetica" pitchFamily="34" charset="0"/>
              </a:rPr>
              <a:t>-5</a:t>
            </a:r>
            <a:r>
              <a:rPr lang="en-US" sz="22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2200" i="1" dirty="0" smtClean="0">
                <a:latin typeface="Helvetica" pitchFamily="34" charset="0"/>
                <a:cs typeface="Helvetica" pitchFamily="34" charset="0"/>
              </a:rPr>
              <a:t>e</a:t>
            </a:r>
            <a:r>
              <a:rPr lang="en-US" sz="2200" i="1" spc="200" dirty="0" smtClean="0">
                <a:latin typeface="Helvetica" pitchFamily="34" charset="0"/>
                <a:cs typeface="Helvetica" pitchFamily="34" charset="0"/>
              </a:rPr>
              <a:t>V</a:t>
            </a:r>
            <a:r>
              <a:rPr lang="en-US" sz="2200" baseline="30000" dirty="0" smtClean="0">
                <a:latin typeface="Helvetica" pitchFamily="34" charset="0"/>
                <a:cs typeface="Helvetica" pitchFamily="34" charset="0"/>
              </a:rPr>
              <a:t>2</a:t>
            </a:r>
          </a:p>
          <a:p>
            <a:pPr marL="0" indent="0">
              <a:spcBef>
                <a:spcPts val="1200"/>
              </a:spcBef>
              <a:buNone/>
              <a:tabLst>
                <a:tab pos="974725" algn="l"/>
              </a:tabLst>
            </a:pPr>
            <a:r>
              <a:rPr lang="en-US" sz="2200" dirty="0" smtClean="0">
                <a:latin typeface="Helvetica" pitchFamily="34" charset="0"/>
                <a:cs typeface="Helvetica" pitchFamily="34" charset="0"/>
              </a:rPr>
              <a:t>|</a:t>
            </a:r>
            <a:r>
              <a:rPr lang="en-US" sz="2200" dirty="0">
                <a:latin typeface="Symbol" pitchFamily="18" charset="2"/>
                <a:cs typeface="Helvetica" pitchFamily="34" charset="0"/>
              </a:rPr>
              <a:t>D</a:t>
            </a:r>
            <a:r>
              <a:rPr lang="en-US" sz="2200" i="1" dirty="0" smtClean="0">
                <a:latin typeface="Helvetica" pitchFamily="34" charset="0"/>
                <a:cs typeface="Helvetica" pitchFamily="34" charset="0"/>
              </a:rPr>
              <a:t>m</a:t>
            </a:r>
            <a:r>
              <a:rPr lang="en-US" sz="2200" i="1" spc="-1600" baseline="32000" dirty="0" smtClean="0">
                <a:latin typeface="Helvetica" pitchFamily="34" charset="0"/>
                <a:cs typeface="Helvetica" pitchFamily="34" charset="0"/>
              </a:rPr>
              <a:t>2</a:t>
            </a:r>
            <a:r>
              <a:rPr lang="en-US" sz="2200" i="1" baseline="-28000" dirty="0" smtClean="0">
                <a:latin typeface="Helvetica" pitchFamily="34" charset="0"/>
                <a:cs typeface="Helvetica" pitchFamily="34" charset="0"/>
              </a:rPr>
              <a:t>32</a:t>
            </a:r>
            <a:r>
              <a:rPr lang="en-US" sz="2200" dirty="0" smtClean="0">
                <a:latin typeface="Helvetica" pitchFamily="34" charset="0"/>
                <a:cs typeface="Helvetica" pitchFamily="34" charset="0"/>
              </a:rPr>
              <a:t>|	=   2.4 </a:t>
            </a:r>
            <a:r>
              <a:rPr lang="en-US" sz="2200" dirty="0">
                <a:latin typeface="Helvetica" pitchFamily="34" charset="0"/>
                <a:cs typeface="Helvetica" pitchFamily="34" charset="0"/>
              </a:rPr>
              <a:t>x </a:t>
            </a:r>
            <a:r>
              <a:rPr lang="en-US" sz="2200" dirty="0" smtClean="0">
                <a:latin typeface="Helvetica" pitchFamily="34" charset="0"/>
                <a:cs typeface="Helvetica" pitchFamily="34" charset="0"/>
              </a:rPr>
              <a:t>10</a:t>
            </a:r>
            <a:r>
              <a:rPr lang="en-US" sz="2200" baseline="30000" dirty="0" smtClean="0">
                <a:latin typeface="Helvetica" pitchFamily="34" charset="0"/>
                <a:cs typeface="Helvetica" pitchFamily="34" charset="0"/>
              </a:rPr>
              <a:t>-3</a:t>
            </a:r>
            <a:r>
              <a:rPr lang="en-US" sz="22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2200" i="1" dirty="0">
                <a:latin typeface="Helvetica" pitchFamily="34" charset="0"/>
                <a:cs typeface="Helvetica" pitchFamily="34" charset="0"/>
              </a:rPr>
              <a:t>e</a:t>
            </a:r>
            <a:r>
              <a:rPr lang="en-US" sz="2200" i="1" spc="200" dirty="0">
                <a:latin typeface="Helvetica" pitchFamily="34" charset="0"/>
                <a:cs typeface="Helvetica" pitchFamily="34" charset="0"/>
              </a:rPr>
              <a:t>V</a:t>
            </a:r>
            <a:r>
              <a:rPr lang="en-US" sz="2200" baseline="30000" dirty="0">
                <a:latin typeface="Helvetica" pitchFamily="34" charset="0"/>
                <a:cs typeface="Helvetica" pitchFamily="34" charset="0"/>
              </a:rPr>
              <a:t>2</a:t>
            </a:r>
          </a:p>
          <a:p>
            <a:pPr marL="0" indent="0">
              <a:spcBef>
                <a:spcPts val="1200"/>
              </a:spcBef>
              <a:buNone/>
              <a:tabLst>
                <a:tab pos="974725" algn="l"/>
              </a:tabLst>
            </a:pPr>
            <a:r>
              <a:rPr lang="en-US" sz="2200" dirty="0" smtClean="0">
                <a:latin typeface="Symbol" pitchFamily="18" charset="2"/>
                <a:cs typeface="Helvetica" pitchFamily="34" charset="0"/>
              </a:rPr>
              <a:t> D</a:t>
            </a:r>
            <a:r>
              <a:rPr lang="en-US" sz="2200" i="1" dirty="0" smtClean="0">
                <a:latin typeface="Helvetica" pitchFamily="34" charset="0"/>
                <a:cs typeface="Helvetica" pitchFamily="34" charset="0"/>
              </a:rPr>
              <a:t>m</a:t>
            </a:r>
            <a:r>
              <a:rPr lang="en-US" sz="2200" i="1" spc="-1600" baseline="32000" dirty="0" smtClean="0">
                <a:latin typeface="Helvetica" pitchFamily="34" charset="0"/>
                <a:cs typeface="Helvetica" pitchFamily="34" charset="0"/>
              </a:rPr>
              <a:t>2</a:t>
            </a:r>
            <a:r>
              <a:rPr lang="en-US" sz="2200" i="1" baseline="-28000" dirty="0" smtClean="0">
                <a:latin typeface="Helvetica" pitchFamily="34" charset="0"/>
                <a:cs typeface="Helvetica" pitchFamily="34" charset="0"/>
              </a:rPr>
              <a:t>21</a:t>
            </a:r>
            <a:r>
              <a:rPr lang="en-US" sz="2200" dirty="0" smtClean="0">
                <a:latin typeface="Helvetica" pitchFamily="34" charset="0"/>
                <a:cs typeface="Helvetica" pitchFamily="34" charset="0"/>
              </a:rPr>
              <a:t> / </a:t>
            </a:r>
            <a:r>
              <a:rPr lang="en-US" sz="2200" dirty="0">
                <a:latin typeface="Helvetica" pitchFamily="34" charset="0"/>
                <a:cs typeface="Helvetica" pitchFamily="34" charset="0"/>
              </a:rPr>
              <a:t>|</a:t>
            </a:r>
            <a:r>
              <a:rPr lang="en-US" sz="2200" dirty="0">
                <a:latin typeface="Symbol" pitchFamily="18" charset="2"/>
                <a:cs typeface="Helvetica" pitchFamily="34" charset="0"/>
              </a:rPr>
              <a:t>D</a:t>
            </a:r>
            <a:r>
              <a:rPr lang="en-US" sz="2200" i="1" dirty="0">
                <a:latin typeface="Helvetica" pitchFamily="34" charset="0"/>
                <a:cs typeface="Helvetica" pitchFamily="34" charset="0"/>
              </a:rPr>
              <a:t>m</a:t>
            </a:r>
            <a:r>
              <a:rPr lang="en-US" sz="2200" i="1" spc="-1600" baseline="32000" dirty="0">
                <a:latin typeface="Helvetica" pitchFamily="34" charset="0"/>
                <a:cs typeface="Helvetica" pitchFamily="34" charset="0"/>
              </a:rPr>
              <a:t>2</a:t>
            </a:r>
            <a:r>
              <a:rPr lang="en-US" sz="2200" i="1" baseline="-28000" dirty="0">
                <a:latin typeface="Helvetica" pitchFamily="34" charset="0"/>
                <a:cs typeface="Helvetica" pitchFamily="34" charset="0"/>
              </a:rPr>
              <a:t>32</a:t>
            </a:r>
            <a:r>
              <a:rPr lang="en-US" sz="2200" dirty="0">
                <a:latin typeface="Helvetica" pitchFamily="34" charset="0"/>
                <a:cs typeface="Helvetica" pitchFamily="34" charset="0"/>
              </a:rPr>
              <a:t>| </a:t>
            </a:r>
            <a:r>
              <a:rPr lang="en-US" sz="2200" dirty="0" smtClean="0">
                <a:latin typeface="Helvetica" pitchFamily="34" charset="0"/>
                <a:cs typeface="Helvetica" pitchFamily="34" charset="0"/>
              </a:rPr>
              <a:t>= 0.03</a:t>
            </a:r>
            <a:endParaRPr lang="en-US" sz="2200" baseline="30000" dirty="0">
              <a:latin typeface="Helvetica" pitchFamily="34" charset="0"/>
              <a:cs typeface="Helvetica" pitchFamily="34" charset="0"/>
            </a:endParaRPr>
          </a:p>
          <a:p>
            <a:pPr marL="0" indent="0">
              <a:buNone/>
              <a:tabLst>
                <a:tab pos="974725" algn="l"/>
              </a:tabLst>
            </a:pPr>
            <a:endParaRPr lang="en-US" baseline="30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47028" y="4868176"/>
            <a:ext cx="4559969" cy="15273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  <a:tabLst>
                <a:tab pos="974725" algn="l"/>
              </a:tabLst>
            </a:pPr>
            <a:r>
              <a:rPr lang="en-US" sz="2200" dirty="0" smtClean="0">
                <a:latin typeface="Helvetica" pitchFamily="34" charset="0"/>
                <a:cs typeface="Helvetica" pitchFamily="34" charset="0"/>
              </a:rPr>
              <a:t>Is third neutrino heavier or lighter than the other two? (MH question)</a:t>
            </a:r>
          </a:p>
          <a:p>
            <a:pPr marL="0" indent="0">
              <a:spcBef>
                <a:spcPts val="1200"/>
              </a:spcBef>
              <a:buNone/>
              <a:tabLst>
                <a:tab pos="974725" algn="l"/>
              </a:tabLst>
            </a:pPr>
            <a:r>
              <a:rPr lang="en-US" sz="2200" dirty="0" smtClean="0">
                <a:latin typeface="Helvetica" pitchFamily="34" charset="0"/>
                <a:cs typeface="Helvetica" pitchFamily="34" charset="0"/>
              </a:rPr>
              <a:t>What is the overall mass scale?  </a:t>
            </a:r>
            <a:endParaRPr lang="en-US" sz="22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07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latin typeface="Symbol" panose="05050102010706020507" pitchFamily="18" charset="2"/>
              </a:rPr>
              <a:t>n</a:t>
            </a:r>
            <a:r>
              <a:rPr lang="en-US" sz="3000" baseline="-25000" dirty="0" smtClean="0"/>
              <a:t>e</a:t>
            </a:r>
            <a:r>
              <a:rPr lang="en-US" sz="3000" dirty="0" smtClean="0"/>
              <a:t> </a:t>
            </a:r>
            <a:r>
              <a:rPr lang="en-US" sz="3000" dirty="0"/>
              <a:t>Appearance in a </a:t>
            </a:r>
            <a:r>
              <a:rPr lang="en-US" sz="3000" dirty="0" smtClean="0">
                <a:latin typeface="Symbol" panose="05050102010706020507" pitchFamily="18" charset="2"/>
              </a:rPr>
              <a:t>n</a:t>
            </a:r>
            <a:r>
              <a:rPr lang="en-US" sz="3000" baseline="-25000" dirty="0" smtClean="0">
                <a:latin typeface="Symbol" panose="05050102010706020507" pitchFamily="18" charset="2"/>
              </a:rPr>
              <a:t>m</a:t>
            </a:r>
            <a:r>
              <a:rPr lang="en-US" sz="3000" dirty="0" smtClean="0"/>
              <a:t> </a:t>
            </a:r>
            <a:r>
              <a:rPr lang="en-US" sz="3000" dirty="0"/>
              <a:t>Beam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864872"/>
            <a:ext cx="6054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000" y="1026672"/>
            <a:ext cx="860152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ea typeface="+mn-ea"/>
              </a:rPr>
              <a:t>Approximation </a:t>
            </a:r>
            <a:r>
              <a:rPr lang="en-US" sz="2400" dirty="0">
                <a:ea typeface="+mn-ea"/>
              </a:rPr>
              <a:t>to 3-flavor vacuum mixing with </a:t>
            </a:r>
            <a:r>
              <a:rPr lang="en-US" sz="2400" dirty="0" smtClean="0">
                <a:ea typeface="+mn-ea"/>
              </a:rPr>
              <a:t>|</a:t>
            </a:r>
            <a:r>
              <a:rPr lang="en-US" sz="2400" dirty="0" smtClean="0">
                <a:latin typeface="Symbol" pitchFamily="18" charset="2"/>
                <a:ea typeface="+mn-ea"/>
                <a:cs typeface="+mn-cs"/>
              </a:rPr>
              <a:t>D</a:t>
            </a:r>
            <a:r>
              <a:rPr lang="en-US" sz="2400" dirty="0" smtClean="0">
                <a:ea typeface="+mn-ea"/>
              </a:rPr>
              <a:t>m</a:t>
            </a:r>
            <a:r>
              <a:rPr lang="en-US" sz="2400" baseline="-25000" dirty="0" smtClean="0">
                <a:ea typeface="+mn-ea"/>
              </a:rPr>
              <a:t>21</a:t>
            </a:r>
            <a:r>
              <a:rPr lang="en-US" sz="2400" baseline="30000" dirty="0" smtClean="0">
                <a:ea typeface="+mn-ea"/>
              </a:rPr>
              <a:t>2</a:t>
            </a:r>
            <a:r>
              <a:rPr lang="en-US" sz="2400" dirty="0" smtClean="0">
                <a:latin typeface="+mj-lt"/>
                <a:ea typeface="+mn-ea"/>
                <a:cs typeface="+mn-cs"/>
              </a:rPr>
              <a:t>| &lt;&lt; |</a:t>
            </a:r>
            <a:r>
              <a:rPr lang="en-US" sz="2400" dirty="0" smtClean="0">
                <a:latin typeface="Symbol" pitchFamily="18" charset="2"/>
                <a:ea typeface="+mn-ea"/>
                <a:cs typeface="+mn-cs"/>
              </a:rPr>
              <a:t>D</a:t>
            </a:r>
            <a:r>
              <a:rPr lang="en-US" sz="2400" dirty="0" smtClean="0">
                <a:ea typeface="+mn-ea"/>
              </a:rPr>
              <a:t>m</a:t>
            </a:r>
            <a:r>
              <a:rPr lang="en-US" sz="2400" baseline="-25000" dirty="0" smtClean="0">
                <a:ea typeface="+mn-ea"/>
              </a:rPr>
              <a:t>31</a:t>
            </a:r>
            <a:r>
              <a:rPr lang="en-US" sz="2400" baseline="30000" dirty="0" smtClean="0">
                <a:ea typeface="+mn-ea"/>
              </a:rPr>
              <a:t>2</a:t>
            </a:r>
            <a:r>
              <a:rPr lang="en-US" sz="2400" dirty="0" smtClean="0"/>
              <a:t>|</a:t>
            </a:r>
            <a:endParaRPr lang="en-US" sz="2400" dirty="0">
              <a:latin typeface="+mj-lt"/>
              <a:ea typeface="+mn-ea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457199" y="4020619"/>
            <a:ext cx="8469493" cy="210345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74320" lvl="1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dirty="0" smtClean="0">
                <a:latin typeface="Calibri" pitchFamily="34" charset="0"/>
                <a:ea typeface="+mn-ea"/>
              </a:rPr>
              <a:t>Effectively 2-flavor mixing since 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m</a:t>
            </a:r>
            <a:r>
              <a:rPr lang="en-US" sz="2000" baseline="-25000" dirty="0"/>
              <a:t>21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smtClean="0">
                <a:sym typeface="Symbol"/>
              </a:rPr>
              <a:t> 0.03</a:t>
            </a:r>
            <a:r>
              <a:rPr lang="en-US" sz="2000" dirty="0" smtClean="0"/>
              <a:t> |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31</a:t>
            </a:r>
            <a:r>
              <a:rPr lang="en-US" sz="2000" baseline="30000" dirty="0" smtClean="0"/>
              <a:t>2</a:t>
            </a:r>
            <a:r>
              <a:rPr lang="en-US" sz="2100" dirty="0" smtClean="0"/>
              <a:t>|</a:t>
            </a:r>
            <a:endParaRPr lang="en-US" sz="2100" dirty="0" smtClean="0">
              <a:latin typeface="Calibri" pitchFamily="34" charset="0"/>
              <a:ea typeface="+mn-ea"/>
            </a:endParaRPr>
          </a:p>
          <a:p>
            <a:pPr marL="274320" lvl="1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dirty="0" smtClean="0">
                <a:latin typeface="Calibri" pitchFamily="34" charset="0"/>
                <a:ea typeface="+mn-ea"/>
              </a:rPr>
              <a:t>Wavelength in L/E ~ 1.2 km/GeV </a:t>
            </a:r>
            <a:br>
              <a:rPr lang="en-US" dirty="0" smtClean="0">
                <a:latin typeface="Calibri" pitchFamily="34" charset="0"/>
                <a:ea typeface="+mn-ea"/>
              </a:rPr>
            </a:br>
            <a:r>
              <a:rPr lang="en-US" dirty="0" smtClean="0">
                <a:latin typeface="Calibri" pitchFamily="34" charset="0"/>
                <a:ea typeface="+mn-ea"/>
              </a:rPr>
              <a:t>=&gt; maximum probability at 600 km for a 1 GeV neutrino</a:t>
            </a:r>
          </a:p>
          <a:p>
            <a:pPr marL="274320" lvl="1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dirty="0" smtClean="0">
                <a:latin typeface="Calibri" pitchFamily="34" charset="0"/>
                <a:ea typeface="+mn-ea"/>
              </a:rPr>
              <a:t>Amplitude proportional to sin</a:t>
            </a:r>
            <a:r>
              <a:rPr lang="en-US" baseline="30000" dirty="0" smtClean="0">
                <a:latin typeface="Calibri" pitchFamily="34" charset="0"/>
                <a:ea typeface="+mn-ea"/>
              </a:rPr>
              <a:t>2</a:t>
            </a:r>
            <a:r>
              <a:rPr lang="en-US" dirty="0" smtClean="0">
                <a:latin typeface="Calibri" pitchFamily="34" charset="0"/>
                <a:ea typeface="+mn-ea"/>
              </a:rPr>
              <a:t>2</a:t>
            </a:r>
            <a:r>
              <a:rPr lang="en-US" dirty="0" smtClean="0">
                <a:latin typeface="Symbol" pitchFamily="18" charset="2"/>
                <a:ea typeface="+mn-ea"/>
              </a:rPr>
              <a:t>q</a:t>
            </a:r>
            <a:r>
              <a:rPr lang="en-US" baseline="-25000" dirty="0" smtClean="0">
                <a:latin typeface="+mj-lt"/>
                <a:ea typeface="+mn-ea"/>
              </a:rPr>
              <a:t>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5800" y="3007872"/>
            <a:ext cx="44308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L – distance from source to detection</a:t>
            </a:r>
          </a:p>
          <a:p>
            <a:r>
              <a:rPr lang="en-US" sz="2200" dirty="0" smtClean="0"/>
              <a:t>E – neutrino energy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664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latin typeface="Symbol" panose="05050102010706020507" pitchFamily="18" charset="2"/>
              </a:rPr>
              <a:t>n</a:t>
            </a:r>
            <a:r>
              <a:rPr lang="en-US" sz="3000" baseline="-25000" dirty="0" smtClean="0"/>
              <a:t>e</a:t>
            </a:r>
            <a:r>
              <a:rPr lang="en-US" sz="3000" dirty="0" smtClean="0"/>
              <a:t> </a:t>
            </a:r>
            <a:r>
              <a:rPr lang="en-US" sz="3000" dirty="0"/>
              <a:t>Appearance in a </a:t>
            </a:r>
            <a:r>
              <a:rPr lang="en-US" sz="3000" dirty="0" smtClean="0">
                <a:latin typeface="Symbol" panose="05050102010706020507" pitchFamily="18" charset="2"/>
              </a:rPr>
              <a:t>n</a:t>
            </a:r>
            <a:r>
              <a:rPr lang="en-US" sz="3000" baseline="-25000" dirty="0" smtClean="0">
                <a:latin typeface="Symbol" panose="05050102010706020507" pitchFamily="18" charset="2"/>
              </a:rPr>
              <a:t>m</a:t>
            </a:r>
            <a:r>
              <a:rPr lang="en-US" sz="3000" dirty="0" smtClean="0"/>
              <a:t> </a:t>
            </a:r>
            <a:r>
              <a:rPr lang="en-US" sz="3000" dirty="0"/>
              <a:t>Beam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864872"/>
            <a:ext cx="6054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000" y="1026672"/>
            <a:ext cx="860152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ea typeface="+mn-ea"/>
              </a:rPr>
              <a:t>Approximation </a:t>
            </a:r>
            <a:r>
              <a:rPr lang="en-US" sz="2400" dirty="0">
                <a:ea typeface="+mn-ea"/>
              </a:rPr>
              <a:t>to 3-flavor vacuum mixing with </a:t>
            </a:r>
            <a:r>
              <a:rPr lang="en-US" sz="2400" dirty="0" smtClean="0">
                <a:ea typeface="+mn-ea"/>
              </a:rPr>
              <a:t>|</a:t>
            </a:r>
            <a:r>
              <a:rPr lang="en-US" sz="2400" dirty="0" smtClean="0">
                <a:latin typeface="Symbol" pitchFamily="18" charset="2"/>
                <a:ea typeface="+mn-ea"/>
                <a:cs typeface="+mn-cs"/>
              </a:rPr>
              <a:t>D</a:t>
            </a:r>
            <a:r>
              <a:rPr lang="en-US" sz="2400" dirty="0" smtClean="0">
                <a:ea typeface="+mn-ea"/>
              </a:rPr>
              <a:t>m</a:t>
            </a:r>
            <a:r>
              <a:rPr lang="en-US" sz="2400" baseline="-25000" dirty="0" smtClean="0">
                <a:ea typeface="+mn-ea"/>
              </a:rPr>
              <a:t>21</a:t>
            </a:r>
            <a:r>
              <a:rPr lang="en-US" sz="2400" baseline="30000" dirty="0" smtClean="0">
                <a:ea typeface="+mn-ea"/>
              </a:rPr>
              <a:t>2</a:t>
            </a:r>
            <a:r>
              <a:rPr lang="en-US" sz="2400" dirty="0" smtClean="0">
                <a:latin typeface="+mj-lt"/>
                <a:ea typeface="+mn-ea"/>
                <a:cs typeface="+mn-cs"/>
              </a:rPr>
              <a:t>| &lt;&lt; |</a:t>
            </a:r>
            <a:r>
              <a:rPr lang="en-US" sz="2400" dirty="0" smtClean="0">
                <a:latin typeface="Symbol" pitchFamily="18" charset="2"/>
                <a:ea typeface="+mn-ea"/>
                <a:cs typeface="+mn-cs"/>
              </a:rPr>
              <a:t>D</a:t>
            </a:r>
            <a:r>
              <a:rPr lang="en-US" sz="2400" dirty="0" smtClean="0">
                <a:ea typeface="+mn-ea"/>
              </a:rPr>
              <a:t>m</a:t>
            </a:r>
            <a:r>
              <a:rPr lang="en-US" sz="2400" baseline="-25000" dirty="0" smtClean="0">
                <a:ea typeface="+mn-ea"/>
              </a:rPr>
              <a:t>31</a:t>
            </a:r>
            <a:r>
              <a:rPr lang="en-US" sz="2400" baseline="30000" dirty="0" smtClean="0">
                <a:ea typeface="+mn-ea"/>
              </a:rPr>
              <a:t>2</a:t>
            </a:r>
            <a:r>
              <a:rPr lang="en-US" sz="2400" dirty="0" smtClean="0"/>
              <a:t>|</a:t>
            </a:r>
            <a:endParaRPr lang="en-US" sz="2400" dirty="0">
              <a:latin typeface="+mj-lt"/>
              <a:ea typeface="+mn-ea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457199" y="4020619"/>
            <a:ext cx="8469493" cy="210345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74320" lvl="1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dirty="0" smtClean="0">
                <a:latin typeface="Calibri" pitchFamily="34" charset="0"/>
                <a:ea typeface="+mn-ea"/>
              </a:rPr>
              <a:t>Effectively 2-flavor mixing since 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m</a:t>
            </a:r>
            <a:r>
              <a:rPr lang="en-US" sz="2000" baseline="-25000" dirty="0"/>
              <a:t>21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smtClean="0">
                <a:sym typeface="Symbol"/>
              </a:rPr>
              <a:t> 0.03</a:t>
            </a:r>
            <a:r>
              <a:rPr lang="en-US" sz="2000" dirty="0" smtClean="0"/>
              <a:t> |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31</a:t>
            </a:r>
            <a:r>
              <a:rPr lang="en-US" sz="2000" baseline="30000" dirty="0" smtClean="0"/>
              <a:t>2</a:t>
            </a:r>
            <a:r>
              <a:rPr lang="en-US" sz="2100" dirty="0" smtClean="0"/>
              <a:t>|</a:t>
            </a:r>
            <a:endParaRPr lang="en-US" sz="2100" dirty="0" smtClean="0">
              <a:latin typeface="Calibri" pitchFamily="34" charset="0"/>
              <a:ea typeface="+mn-ea"/>
            </a:endParaRPr>
          </a:p>
          <a:p>
            <a:pPr marL="274320" lvl="1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dirty="0" smtClean="0">
                <a:latin typeface="Calibri" pitchFamily="34" charset="0"/>
                <a:ea typeface="+mn-ea"/>
              </a:rPr>
              <a:t>Wavelength in L/E ~ 1.2 km/GeV </a:t>
            </a:r>
            <a:br>
              <a:rPr lang="en-US" dirty="0" smtClean="0">
                <a:latin typeface="Calibri" pitchFamily="34" charset="0"/>
                <a:ea typeface="+mn-ea"/>
              </a:rPr>
            </a:br>
            <a:r>
              <a:rPr lang="en-US" dirty="0" smtClean="0">
                <a:latin typeface="Calibri" pitchFamily="34" charset="0"/>
                <a:ea typeface="+mn-ea"/>
              </a:rPr>
              <a:t>=&gt; maximum probability at 600 km for a 1 GeV neutrino</a:t>
            </a:r>
          </a:p>
          <a:p>
            <a:pPr marL="274320" lvl="1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dirty="0" smtClean="0">
                <a:latin typeface="Calibri" pitchFamily="34" charset="0"/>
                <a:ea typeface="+mn-ea"/>
              </a:rPr>
              <a:t>Amplitude proportional to sin</a:t>
            </a:r>
            <a:r>
              <a:rPr lang="en-US" baseline="30000" dirty="0" smtClean="0">
                <a:latin typeface="Calibri" pitchFamily="34" charset="0"/>
                <a:ea typeface="+mn-ea"/>
              </a:rPr>
              <a:t>2</a:t>
            </a:r>
            <a:r>
              <a:rPr lang="en-US" dirty="0" smtClean="0">
                <a:latin typeface="Calibri" pitchFamily="34" charset="0"/>
                <a:ea typeface="+mn-ea"/>
              </a:rPr>
              <a:t>2</a:t>
            </a:r>
            <a:r>
              <a:rPr lang="en-US" dirty="0" smtClean="0">
                <a:latin typeface="Symbol" pitchFamily="18" charset="2"/>
                <a:ea typeface="+mn-ea"/>
              </a:rPr>
              <a:t>q</a:t>
            </a:r>
            <a:r>
              <a:rPr lang="en-US" baseline="-25000" dirty="0" smtClean="0">
                <a:latin typeface="+mj-lt"/>
                <a:ea typeface="+mn-ea"/>
              </a:rPr>
              <a:t>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5800" y="3007872"/>
            <a:ext cx="44308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L – distance from source to detection</a:t>
            </a:r>
          </a:p>
          <a:p>
            <a:r>
              <a:rPr lang="en-US" sz="2200" dirty="0" smtClean="0"/>
              <a:t>E – neutrino energy</a:t>
            </a:r>
            <a:endParaRPr lang="en-US" sz="2200" dirty="0"/>
          </a:p>
        </p:txBody>
      </p:sp>
      <p:sp>
        <p:nvSpPr>
          <p:cNvPr id="14" name="Rectangle 13"/>
          <p:cNvSpPr/>
          <p:nvPr/>
        </p:nvSpPr>
        <p:spPr>
          <a:xfrm>
            <a:off x="228600" y="6001725"/>
            <a:ext cx="866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925" indent="-288925">
              <a:buFont typeface="Arial" pitchFamily="34" charset="0"/>
              <a:buChar char="•"/>
            </a:pPr>
            <a:r>
              <a:rPr lang="en-US" sz="2400" b="1" i="1" dirty="0">
                <a:solidFill>
                  <a:srgbClr val="000090"/>
                </a:solidFill>
              </a:rPr>
              <a:t>Quantum interferometry on a continental </a:t>
            </a:r>
            <a:r>
              <a:rPr lang="en-US" sz="2400" b="1" i="1" dirty="0" smtClean="0">
                <a:solidFill>
                  <a:srgbClr val="000090"/>
                </a:solidFill>
              </a:rPr>
              <a:t>scale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9" y="1747389"/>
            <a:ext cx="5166201" cy="40895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147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ym typeface="Symbol"/>
              </a:rPr>
              <a:t></a:t>
            </a:r>
            <a:r>
              <a:rPr lang="en-US" sz="3200" baseline="-25000" dirty="0">
                <a:sym typeface="Symbol"/>
              </a:rPr>
              <a:t>e</a:t>
            </a:r>
            <a:r>
              <a:rPr lang="en-US" sz="3200" dirty="0">
                <a:sym typeface="Symbol"/>
              </a:rPr>
              <a:t> </a:t>
            </a:r>
            <a:r>
              <a:rPr lang="en-US" sz="3200" dirty="0"/>
              <a:t>Appearance in a </a:t>
            </a:r>
            <a:r>
              <a:rPr lang="en-US" sz="3200" dirty="0">
                <a:sym typeface="Symbol"/>
              </a:rPr>
              <a:t></a:t>
            </a:r>
            <a:r>
              <a:rPr lang="en-US" sz="3200" baseline="-25000" dirty="0">
                <a:sym typeface="Symbol"/>
              </a:rPr>
              <a:t></a:t>
            </a:r>
            <a:r>
              <a:rPr lang="en-US" sz="3200" dirty="0">
                <a:sym typeface="Symbol"/>
              </a:rPr>
              <a:t> </a:t>
            </a:r>
            <a:r>
              <a:rPr lang="en-US" sz="3200" dirty="0"/>
              <a:t>Beam</a:t>
            </a:r>
            <a:endParaRPr lang="en-US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1080329"/>
            <a:ext cx="458490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j-lt"/>
                <a:ea typeface="+mn-ea"/>
                <a:cs typeface="+mn-cs"/>
              </a:rPr>
              <a:t>Full equation for 3-flavor mixing</a:t>
            </a:r>
            <a:endParaRPr lang="en-US" sz="2400" dirty="0">
              <a:latin typeface="+mj-lt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457200" y="4177790"/>
            <a:ext cx="8305800" cy="225913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lvl="1" indent="-274320" fontAlgn="auto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000" dirty="0" smtClean="0"/>
              <a:t>Now includes dependence on phase </a:t>
            </a:r>
            <a:r>
              <a:rPr lang="en-US" sz="2000" dirty="0" smtClean="0">
                <a:latin typeface="Symbol" pitchFamily="18" charset="2"/>
                <a:ea typeface="+mn-ea"/>
              </a:rPr>
              <a:t>d</a:t>
            </a:r>
            <a:r>
              <a:rPr lang="en-US" sz="2000" dirty="0" smtClean="0">
                <a:latin typeface="+mj-lt"/>
                <a:ea typeface="+mn-ea"/>
              </a:rPr>
              <a:t> manifest in interference terms between the two oscillation scales</a:t>
            </a:r>
          </a:p>
          <a:p>
            <a:pPr marL="274320" lvl="1" indent="-274320" fontAlgn="auto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000" dirty="0" smtClean="0">
                <a:latin typeface="+mj-lt"/>
                <a:ea typeface="+mn-ea"/>
              </a:rPr>
              <a:t>Changing </a:t>
            </a:r>
            <a:r>
              <a:rPr lang="en-US" sz="2000" dirty="0" smtClean="0">
                <a:latin typeface="Symbol" pitchFamily="18" charset="2"/>
                <a:ea typeface="+mn-ea"/>
              </a:rPr>
              <a:t>n</a:t>
            </a:r>
            <a:r>
              <a:rPr lang="en-US" sz="2000" dirty="0" smtClean="0">
                <a:latin typeface="+mj-lt"/>
                <a:ea typeface="+mn-ea"/>
              </a:rPr>
              <a:t>  </a:t>
            </a:r>
            <a:r>
              <a:rPr lang="en-US" sz="2000" dirty="0" smtClean="0">
                <a:latin typeface="Symbol" pitchFamily="18" charset="2"/>
                <a:sym typeface="Symbol"/>
              </a:rPr>
              <a:t>  n</a:t>
            </a:r>
            <a:r>
              <a:rPr lang="en-US" sz="2000" dirty="0" smtClean="0">
                <a:latin typeface="Calibri" panose="020F0502020204030204" pitchFamily="34" charset="0"/>
                <a:sym typeface="Symbol"/>
              </a:rPr>
              <a:t>̅</a:t>
            </a:r>
            <a:r>
              <a:rPr lang="en-US" sz="2000" dirty="0" smtClean="0">
                <a:cs typeface="Helvetica"/>
                <a:sym typeface="Symbol"/>
              </a:rPr>
              <a:t>,  </a:t>
            </a:r>
            <a:r>
              <a:rPr lang="en-US" sz="2000" dirty="0" smtClean="0">
                <a:latin typeface="+mj-lt"/>
                <a:ea typeface="+mn-ea"/>
              </a:rPr>
              <a:t> </a:t>
            </a:r>
            <a:r>
              <a:rPr lang="en-US" sz="2000" dirty="0" smtClean="0">
                <a:latin typeface="Symbol" pitchFamily="18" charset="2"/>
                <a:ea typeface="+mn-ea"/>
              </a:rPr>
              <a:t>d  </a:t>
            </a:r>
            <a:r>
              <a:rPr lang="en-US" sz="2000" dirty="0" smtClean="0">
                <a:latin typeface="Symbol" pitchFamily="18" charset="2"/>
                <a:ea typeface="+mn-ea"/>
                <a:sym typeface="Symbol"/>
              </a:rPr>
              <a:t>  </a:t>
            </a:r>
            <a:r>
              <a:rPr lang="en-US" sz="2000" dirty="0" smtClean="0">
                <a:latin typeface="Symbol" pitchFamily="18" charset="2"/>
                <a:ea typeface="+mn-ea"/>
              </a:rPr>
              <a:t>-d </a:t>
            </a:r>
            <a:r>
              <a:rPr lang="en-US" sz="2000" dirty="0">
                <a:latin typeface="+mj-lt"/>
                <a:ea typeface="+mn-ea"/>
              </a:rPr>
              <a:t> </a:t>
            </a:r>
            <a:r>
              <a:rPr lang="en-US" sz="2000" dirty="0" smtClean="0">
                <a:latin typeface="+mj-lt"/>
                <a:ea typeface="+mn-ea"/>
              </a:rPr>
              <a:t/>
            </a:r>
            <a:br>
              <a:rPr lang="en-US" sz="2000" dirty="0" smtClean="0">
                <a:latin typeface="+mj-lt"/>
                <a:ea typeface="+mn-ea"/>
              </a:rPr>
            </a:br>
            <a:r>
              <a:rPr lang="en-US" sz="2000" dirty="0" smtClean="0">
                <a:latin typeface="+mj-lt"/>
                <a:ea typeface="+mn-ea"/>
              </a:rPr>
              <a:t>=&gt; matter/antimatter asymmetry if </a:t>
            </a:r>
            <a:r>
              <a:rPr lang="en-US" sz="2000" dirty="0">
                <a:latin typeface="Symbol" pitchFamily="18" charset="2"/>
              </a:rPr>
              <a:t>d </a:t>
            </a:r>
            <a:r>
              <a:rPr lang="en-US" sz="2000" dirty="0" smtClean="0">
                <a:latin typeface="Symbol" pitchFamily="18" charset="2"/>
                <a:sym typeface="Symbol"/>
              </a:rPr>
              <a:t> </a:t>
            </a:r>
            <a:r>
              <a:rPr lang="en-US" sz="2000" dirty="0" smtClean="0">
                <a:latin typeface="+mj-lt"/>
                <a:ea typeface="+mn-ea"/>
              </a:rPr>
              <a:t>0 or 180°</a:t>
            </a:r>
          </a:p>
          <a:p>
            <a:pPr marL="274320" lvl="1" indent="-274320" fontAlgn="auto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000" dirty="0" smtClean="0">
                <a:latin typeface="+mj-lt"/>
                <a:ea typeface="+mn-ea"/>
              </a:rPr>
              <a:t>Could this difference help explain why the Big Bang produced more matter than antimatter? ... So that we can exist to ask this question?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1000" y="1498016"/>
            <a:ext cx="8324850" cy="2679775"/>
            <a:chOff x="381000" y="1315136"/>
            <a:chExt cx="8324850" cy="2679775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315136"/>
              <a:ext cx="832485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844800" y="3717912"/>
              <a:ext cx="153720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+mj-lt"/>
                  <a:ea typeface="+mn-ea"/>
                  <a:cs typeface="+mn-cs"/>
                </a:rPr>
                <a:t>J. Boehm, thesis 2009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867400" y="3658023"/>
              <a:ext cx="5334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382000" y="2362623"/>
              <a:ext cx="2286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28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Matter Effect</a:t>
            </a:r>
            <a:endParaRPr lang="en-US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47" y="3012486"/>
            <a:ext cx="5895975" cy="340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228600" y="981668"/>
            <a:ext cx="8686800" cy="19170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lvl="1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100" dirty="0" smtClean="0">
                <a:latin typeface="+mj-lt"/>
                <a:ea typeface="+mn-ea"/>
              </a:rPr>
              <a:t>Additional </a:t>
            </a:r>
            <a:r>
              <a:rPr lang="en-US" sz="2100" dirty="0" smtClean="0">
                <a:latin typeface="Symbol" pitchFamily="18" charset="2"/>
                <a:ea typeface="+mn-ea"/>
              </a:rPr>
              <a:t>n</a:t>
            </a:r>
            <a:r>
              <a:rPr lang="en-US" sz="2100" baseline="-25000" dirty="0" smtClean="0">
                <a:latin typeface="+mj-lt"/>
                <a:ea typeface="+mn-ea"/>
              </a:rPr>
              <a:t>e</a:t>
            </a:r>
            <a:r>
              <a:rPr lang="en-US" sz="2100" dirty="0" smtClean="0">
                <a:latin typeface="+mj-lt"/>
                <a:ea typeface="+mn-ea"/>
              </a:rPr>
              <a:t> interaction </a:t>
            </a:r>
            <a:r>
              <a:rPr lang="en-US" sz="2100" dirty="0" smtClean="0">
                <a:latin typeface="+mj-lt"/>
                <a:ea typeface="+mn-ea"/>
                <a:sym typeface="Symbol"/>
              </a:rPr>
              <a:t></a:t>
            </a:r>
            <a:r>
              <a:rPr lang="en-US" sz="2100" dirty="0" smtClean="0">
                <a:latin typeface="+mj-lt"/>
                <a:ea typeface="+mn-ea"/>
              </a:rPr>
              <a:t> mixing angles and mass differences modified by terms proportional to electron density </a:t>
            </a:r>
          </a:p>
          <a:p>
            <a:pPr marL="274320" lvl="1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100" dirty="0" smtClean="0">
                <a:latin typeface="+mj-lt"/>
                <a:ea typeface="+mn-ea"/>
              </a:rPr>
              <a:t>Sign of effect depends on mass ordering =&gt; method to determine the Mass Hierarchy</a:t>
            </a:r>
          </a:p>
          <a:p>
            <a:pPr marL="274320" lvl="1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100" dirty="0" smtClean="0">
                <a:latin typeface="+mj-lt"/>
                <a:ea typeface="+mn-ea"/>
              </a:rPr>
              <a:t>A complication in determining true matter-antimatter difference </a:t>
            </a:r>
          </a:p>
        </p:txBody>
      </p:sp>
    </p:spTree>
    <p:extLst>
      <p:ext uri="{BB962C8B-B14F-4D97-AF65-F5344CB8AC3E}">
        <p14:creationId xmlns:p14="http://schemas.microsoft.com/office/powerpoint/2010/main" val="32743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Is the Three-Neutrino Model Complete?</a:t>
            </a:r>
            <a:endParaRPr lang="en-US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Hints of deviations implying a fourth “sterile” neutrino</a:t>
            </a:r>
          </a:p>
          <a:p>
            <a:pPr lvl="1"/>
            <a:r>
              <a:rPr lang="en-US" sz="2200" dirty="0"/>
              <a:t>Reactor anomaly =&gt; ~7% deficit at short distances</a:t>
            </a:r>
          </a:p>
          <a:p>
            <a:pPr lvl="1"/>
            <a:r>
              <a:rPr lang="en-US" sz="2200" dirty="0"/>
              <a:t>Short-baseline anomaly, a.k.a. “LSND anomaly”</a:t>
            </a:r>
            <a:br>
              <a:rPr lang="en-US" sz="2200" dirty="0"/>
            </a:br>
            <a:r>
              <a:rPr lang="en-US" sz="2200" dirty="0"/>
              <a:t>=&gt; small </a:t>
            </a:r>
            <a:r>
              <a:rPr lang="en-US" sz="2200" dirty="0" err="1" smtClean="0">
                <a:latin typeface="Symbol" panose="05050102010706020507" pitchFamily="18" charset="2"/>
              </a:rPr>
              <a:t>n</a:t>
            </a:r>
            <a:r>
              <a:rPr lang="en-US" sz="2200" dirty="0" err="1" smtClean="0">
                <a:latin typeface="Calibri" panose="020F0502020204030204" pitchFamily="34" charset="0"/>
              </a:rPr>
              <a:t>̅</a:t>
            </a:r>
            <a:r>
              <a:rPr lang="en-US" sz="2200" baseline="-25000" dirty="0" err="1" smtClean="0">
                <a:latin typeface="Symbol" panose="05050102010706020507" pitchFamily="18" charset="2"/>
              </a:rPr>
              <a:t>m</a:t>
            </a:r>
            <a:r>
              <a:rPr lang="en-US" sz="2200" dirty="0" smtClean="0"/>
              <a:t> </a:t>
            </a:r>
            <a:r>
              <a:rPr lang="en-US" sz="2200" dirty="0">
                <a:sym typeface="Symbol" panose="05050102010706020507" pitchFamily="18" charset="2"/>
              </a:rPr>
              <a:t></a:t>
            </a:r>
            <a:r>
              <a:rPr lang="en-US" sz="2200" dirty="0" smtClean="0"/>
              <a:t> </a:t>
            </a:r>
            <a:r>
              <a:rPr lang="en-US" sz="2200" dirty="0" err="1" smtClean="0">
                <a:latin typeface="Symbol" panose="05050102010706020507" pitchFamily="18" charset="2"/>
              </a:rPr>
              <a:t>n</a:t>
            </a:r>
            <a:r>
              <a:rPr lang="en-US" sz="2200" dirty="0" err="1" smtClean="0">
                <a:latin typeface="Calibri" panose="020F0502020204030204" pitchFamily="34" charset="0"/>
              </a:rPr>
              <a:t>̅</a:t>
            </a:r>
            <a:r>
              <a:rPr lang="en-US" sz="2200" baseline="-25000" dirty="0" err="1" smtClean="0"/>
              <a:t>e</a:t>
            </a:r>
            <a:r>
              <a:rPr lang="en-US" sz="2200" dirty="0" smtClean="0"/>
              <a:t> </a:t>
            </a:r>
            <a:r>
              <a:rPr lang="en-US" sz="2200" dirty="0"/>
              <a:t>appearance rate at small L/E</a:t>
            </a:r>
          </a:p>
          <a:p>
            <a:r>
              <a:rPr lang="en-US" sz="2400" dirty="0"/>
              <a:t>These effects can be tested by</a:t>
            </a:r>
          </a:p>
          <a:p>
            <a:pPr lvl="1"/>
            <a:r>
              <a:rPr lang="en-US" sz="2200" dirty="0"/>
              <a:t>Direct searches for sterile neutrino signatures</a:t>
            </a:r>
          </a:p>
          <a:p>
            <a:pPr lvl="1"/>
            <a:r>
              <a:rPr lang="en-US" sz="2200" dirty="0"/>
              <a:t>Over-constraining to PMNS matrix to test it </a:t>
            </a:r>
            <a:r>
              <a:rPr lang="en-US" sz="2200" dirty="0" smtClean="0"/>
              <a:t>unitarity</a:t>
            </a:r>
          </a:p>
          <a:p>
            <a:pPr lvl="1"/>
            <a:endParaRPr lang="en-US" sz="2200" dirty="0"/>
          </a:p>
          <a:p>
            <a:r>
              <a:rPr lang="en-US" sz="2400" dirty="0" smtClean="0"/>
              <a:t>Many neutrino experiments are under way or planned to understand the nature of neutrinos.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98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Brookhaven is a special place for neutrinos</a:t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47" y="1533144"/>
            <a:ext cx="3657600" cy="49164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60" y="1533144"/>
            <a:ext cx="3657600" cy="4911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 flipH="1">
            <a:off x="220810" y="891953"/>
            <a:ext cx="8595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1957 Experiment at Brookhaven determines that neutrinos are left-handed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98580" y="1292063"/>
            <a:ext cx="3953860" cy="4110759"/>
            <a:chOff x="98580" y="1292063"/>
            <a:chExt cx="3953860" cy="41107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" y="1292063"/>
              <a:ext cx="3953860" cy="27550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99" y="4126632"/>
              <a:ext cx="2428571" cy="1276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87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64398"/>
            <a:ext cx="8229600" cy="647102"/>
          </a:xfrm>
        </p:spPr>
        <p:txBody>
          <a:bodyPr/>
          <a:lstStyle/>
          <a:p>
            <a:r>
              <a:rPr lang="en-US" sz="2400" dirty="0" smtClean="0"/>
              <a:t>Current Long-Baseline</a:t>
            </a:r>
            <a:r>
              <a:rPr lang="en-US" sz="2400" dirty="0"/>
              <a:t>, Accelerator-Based Experiments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" y="773732"/>
            <a:ext cx="4392225" cy="329184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1" y="3536752"/>
            <a:ext cx="4392225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96" y="761700"/>
            <a:ext cx="4392224" cy="32918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754880" y="3536752"/>
            <a:ext cx="4389120" cy="3291840"/>
            <a:chOff x="2837436" y="2296943"/>
            <a:chExt cx="4389120" cy="3291840"/>
          </a:xfrm>
        </p:grpSpPr>
        <p:grpSp>
          <p:nvGrpSpPr>
            <p:cNvPr id="14" name="Group 13"/>
            <p:cNvGrpSpPr/>
            <p:nvPr/>
          </p:nvGrpSpPr>
          <p:grpSpPr>
            <a:xfrm>
              <a:off x="2837436" y="2296943"/>
              <a:ext cx="4389120" cy="3291840"/>
              <a:chOff x="4760796" y="3536752"/>
              <a:chExt cx="4389120" cy="329184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760796" y="3536752"/>
                <a:ext cx="4389120" cy="3291840"/>
                <a:chOff x="4760796" y="3536752"/>
                <a:chExt cx="4389120" cy="3291840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4760796" y="3536752"/>
                  <a:ext cx="4389120" cy="329184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" name="Group 18"/>
                <p:cNvGrpSpPr/>
                <p:nvPr/>
              </p:nvGrpSpPr>
              <p:grpSpPr>
                <a:xfrm>
                  <a:off x="4773168" y="3547872"/>
                  <a:ext cx="4370832" cy="2263381"/>
                  <a:chOff x="4773168" y="3547872"/>
                  <a:chExt cx="4370832" cy="2263381"/>
                </a:xfrm>
              </p:grpSpPr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773168" y="3547872"/>
                    <a:ext cx="4370832" cy="2263381"/>
                    <a:chOff x="4773168" y="3547872"/>
                    <a:chExt cx="4370832" cy="2263381"/>
                  </a:xfrm>
                </p:grpSpPr>
                <p:pic>
                  <p:nvPicPr>
                    <p:cNvPr id="22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73168" y="3547872"/>
                      <a:ext cx="4370832" cy="22633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7672387" y="3562740"/>
                      <a:ext cx="1462087" cy="5568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1" name="Rectangle 20"/>
                  <p:cNvSpPr/>
                  <p:nvPr/>
                </p:nvSpPr>
                <p:spPr>
                  <a:xfrm>
                    <a:off x="4773168" y="5171393"/>
                    <a:ext cx="1570371" cy="55682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7" name="TextBox 16"/>
              <p:cNvSpPr txBox="1"/>
              <p:nvPr/>
            </p:nvSpPr>
            <p:spPr>
              <a:xfrm>
                <a:off x="7672387" y="3562740"/>
                <a:ext cx="12519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i="1" dirty="0" smtClean="0"/>
                  <a:t>CNGS</a:t>
                </a:r>
                <a:r>
                  <a:rPr lang="en-US" sz="1800" dirty="0" smtClean="0"/>
                  <a:t>:</a:t>
                </a:r>
                <a:br>
                  <a:rPr lang="en-US" sz="1800" dirty="0" smtClean="0"/>
                </a:br>
                <a:r>
                  <a:rPr lang="en-US" sz="1800" dirty="0" smtClean="0"/>
                  <a:t>ICARUS &amp; OPERA</a:t>
                </a:r>
                <a:endParaRPr lang="en-US" sz="1800" dirty="0"/>
              </a:p>
            </p:txBody>
          </p:sp>
        </p:grp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528" y="4324428"/>
              <a:ext cx="3837432" cy="1212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792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647102"/>
          </a:xfrm>
        </p:spPr>
        <p:txBody>
          <a:bodyPr/>
          <a:lstStyle/>
          <a:p>
            <a:r>
              <a:rPr lang="en-US" sz="2400" dirty="0"/>
              <a:t>Short-Baseline, Accelerator-Based Experiments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683"/>
            <a:ext cx="4392224" cy="329184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67709" y="3544465"/>
            <a:ext cx="4389120" cy="2924915"/>
            <a:chOff x="4644598" y="3237570"/>
            <a:chExt cx="4389120" cy="2924915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598" y="3237570"/>
              <a:ext cx="4389120" cy="292491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4" descr="thum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598" y="3237570"/>
              <a:ext cx="1805415" cy="1354061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753267" y="3339779"/>
              <a:ext cx="15461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MicroBooNE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37" y="1898545"/>
            <a:ext cx="4392224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85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647102"/>
          </a:xfrm>
        </p:spPr>
        <p:txBody>
          <a:bodyPr/>
          <a:lstStyle/>
          <a:p>
            <a:r>
              <a:rPr lang="en-US" sz="2400" dirty="0"/>
              <a:t>Reactor-Based Experiments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03203" y="745403"/>
            <a:ext cx="4392224" cy="3291840"/>
            <a:chOff x="203203" y="745403"/>
            <a:chExt cx="4392224" cy="329184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3" y="745403"/>
              <a:ext cx="4392224" cy="32918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81675" y="1061156"/>
              <a:ext cx="2043747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Short Baseline (~1 km)</a:t>
              </a:r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73143" y="883916"/>
            <a:ext cx="4380545" cy="3829374"/>
            <a:chOff x="4673143" y="457196"/>
            <a:chExt cx="4380545" cy="3829374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4673143" y="457196"/>
              <a:ext cx="4380545" cy="3584221"/>
              <a:chOff x="5030484" y="863601"/>
              <a:chExt cx="4023204" cy="3291840"/>
            </a:xfrm>
          </p:grpSpPr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0484" y="863601"/>
                <a:ext cx="1847751" cy="329184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4011" y="863601"/>
                <a:ext cx="2129677" cy="329184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118580" y="863601"/>
                <a:ext cx="790222" cy="369332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chemeClr val="bg1"/>
                    </a:solidFill>
                  </a:rPr>
                  <a:t>JUNO</a:t>
                </a:r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392201" y="3794127"/>
              <a:ext cx="2043747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Long Baseline (~50 km)</a:t>
              </a:r>
            </a:p>
            <a:p>
              <a:pPr algn="ctr"/>
              <a:r>
                <a:rPr lang="en-US" sz="1600" i="1" dirty="0" smtClean="0"/>
                <a:t>Mass Hierarchy</a:t>
              </a:r>
              <a:endParaRPr lang="en-US" sz="1600" i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3203" y="4555694"/>
            <a:ext cx="5108456" cy="1943002"/>
            <a:chOff x="3991878" y="4406998"/>
            <a:chExt cx="5108456" cy="1943002"/>
          </a:xfrm>
        </p:grpSpPr>
        <p:grpSp>
          <p:nvGrpSpPr>
            <p:cNvPr id="21" name="Group 20"/>
            <p:cNvGrpSpPr/>
            <p:nvPr/>
          </p:nvGrpSpPr>
          <p:grpSpPr>
            <a:xfrm>
              <a:off x="3991878" y="4775200"/>
              <a:ext cx="5077116" cy="1574800"/>
              <a:chOff x="3991878" y="4775200"/>
              <a:chExt cx="5077116" cy="1574800"/>
            </a:xfrm>
          </p:grpSpPr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1878" y="4775200"/>
                <a:ext cx="5077116" cy="1574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7736774" y="4775200"/>
                <a:ext cx="694707" cy="699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734853" y="4406998"/>
              <a:ext cx="2365481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Very Short Baseline (~10 m)</a:t>
              </a:r>
            </a:p>
            <a:p>
              <a:pPr algn="ctr"/>
              <a:r>
                <a:rPr lang="en-US" sz="1600" i="1" dirty="0" smtClean="0"/>
                <a:t>Reactor Source </a:t>
              </a:r>
              <a:r>
                <a:rPr lang="en-US" sz="1600" i="1" dirty="0" err="1" smtClean="0"/>
                <a:t>Anamolies</a:t>
              </a:r>
              <a:endParaRPr 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0429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738664"/>
          </a:xfrm>
        </p:spPr>
        <p:txBody>
          <a:bodyPr>
            <a:spAutoFit/>
          </a:bodyPr>
          <a:lstStyle/>
          <a:p>
            <a:r>
              <a:rPr lang="en-US" sz="2400" dirty="0"/>
              <a:t>Atmospheric and Ultra-High </a:t>
            </a:r>
            <a:br>
              <a:rPr lang="en-US" sz="2400" dirty="0"/>
            </a:br>
            <a:r>
              <a:rPr lang="en-US" sz="2400" dirty="0"/>
              <a:t>Energy Neutrino Experiments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0" y="1199834"/>
            <a:ext cx="3680178" cy="4327416"/>
            <a:chOff x="0" y="887413"/>
            <a:chExt cx="4064000" cy="477874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1" y="887413"/>
              <a:ext cx="2554022" cy="3007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94667"/>
              <a:ext cx="4064000" cy="1771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22" y="-1"/>
            <a:ext cx="4289778" cy="302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2228676" y="1459708"/>
            <a:ext cx="3688552" cy="2579687"/>
            <a:chOff x="3549475" y="378002"/>
            <a:chExt cx="4375325" cy="3060000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475" y="378002"/>
              <a:ext cx="3720569" cy="2808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1719" y="1563335"/>
              <a:ext cx="2493081" cy="187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9" y="1856497"/>
            <a:ext cx="1688738" cy="2377646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4425696" y="3318933"/>
            <a:ext cx="4722094" cy="3539067"/>
            <a:chOff x="4425696" y="3318933"/>
            <a:chExt cx="4722094" cy="3539067"/>
          </a:xfrm>
        </p:grpSpPr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5696" y="3318933"/>
              <a:ext cx="4722094" cy="3539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783580" y="6309422"/>
              <a:ext cx="3221395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FF0000"/>
                  </a:solidFill>
                </a:rPr>
                <a:t>India-based Neutrino Observatory 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0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647102"/>
          </a:xfrm>
        </p:spPr>
        <p:txBody>
          <a:bodyPr/>
          <a:lstStyle/>
          <a:p>
            <a:r>
              <a:rPr lang="en-US" sz="2400" dirty="0"/>
              <a:t>Solar Neutrino Experiments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72171" y="852322"/>
            <a:ext cx="8204467" cy="5379145"/>
            <a:chOff x="472171" y="852322"/>
            <a:chExt cx="8204467" cy="537914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171" y="852322"/>
              <a:ext cx="8204467" cy="5379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839362" y="947276"/>
              <a:ext cx="519778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700" dirty="0" smtClean="0"/>
                <a:t>SNO</a:t>
              </a:r>
              <a:endParaRPr lang="en-US" sz="17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39428" y="0"/>
            <a:ext cx="1804572" cy="3084843"/>
            <a:chOff x="7339428" y="0"/>
            <a:chExt cx="1804572" cy="30848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428" y="0"/>
              <a:ext cx="1804572" cy="3084843"/>
            </a:xfrm>
            <a:prstGeom prst="rect">
              <a:avLst/>
            </a:prstGeom>
            <a:ln w="60325">
              <a:solidFill>
                <a:schemeClr val="bg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991644" y="138358"/>
              <a:ext cx="68499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2200" dirty="0" smtClean="0"/>
                <a:t>SNO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237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The Next-Generation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Long-Baseline Experiment</a:t>
            </a:r>
            <a:r>
              <a:rPr lang="en-US" sz="4000" dirty="0"/>
              <a:t>: 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LBNF </a:t>
            </a:r>
            <a:r>
              <a:rPr lang="en-US" sz="4000" dirty="0"/>
              <a:t>/ DUNE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LBNF/DUNE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2636" y="4117678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n</a:t>
            </a:r>
            <a:endParaRPr lang="en-US" sz="3200" dirty="0">
              <a:solidFill>
                <a:schemeClr val="accent6"/>
              </a:solidFill>
              <a:latin typeface="Symbol" charset="2"/>
              <a:cs typeface="Symbol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5509"/>
            <a:ext cx="9144000" cy="3039165"/>
          </a:xfrm>
          <a:prstGeom prst="rect">
            <a:avLst/>
          </a:prstGeom>
        </p:spPr>
      </p:pic>
      <p:pic>
        <p:nvPicPr>
          <p:cNvPr id="11" name="Picture 10" descr="FarDet-3D-S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" t="5790" r="-1" b="10709"/>
          <a:stretch/>
        </p:blipFill>
        <p:spPr>
          <a:xfrm>
            <a:off x="2338090" y="4551452"/>
            <a:ext cx="1600467" cy="694096"/>
          </a:xfrm>
          <a:prstGeom prst="rect">
            <a:avLst/>
          </a:prstGeom>
          <a:ln w="28575" cmpd="sng">
            <a:solidFill>
              <a:srgbClr val="F37C23"/>
            </a:solidFill>
          </a:ln>
        </p:spPr>
      </p:pic>
      <p:pic>
        <p:nvPicPr>
          <p:cNvPr id="12" name="Picture 11" descr="FGT_Overview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6930" r="10735" b="7111"/>
          <a:stretch/>
        </p:blipFill>
        <p:spPr>
          <a:xfrm>
            <a:off x="4857778" y="4154491"/>
            <a:ext cx="755265" cy="668717"/>
          </a:xfrm>
          <a:prstGeom prst="rect">
            <a:avLst/>
          </a:prstGeom>
          <a:ln w="28575" cmpd="sng">
            <a:solidFill>
              <a:srgbClr val="F37C23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425402" y="4207459"/>
            <a:ext cx="4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37C23"/>
                </a:solidFill>
              </a:rPr>
              <a:t>FD</a:t>
            </a:r>
            <a:endParaRPr lang="en-US" dirty="0">
              <a:solidFill>
                <a:srgbClr val="F37C2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0308" y="4783183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37C23"/>
                </a:solidFill>
              </a:rPr>
              <a:t>N</a:t>
            </a:r>
            <a:r>
              <a:rPr lang="en-US" dirty="0" smtClean="0">
                <a:solidFill>
                  <a:srgbClr val="F37C23"/>
                </a:solidFill>
              </a:rPr>
              <a:t>D</a:t>
            </a:r>
            <a:endParaRPr lang="en-US" dirty="0">
              <a:solidFill>
                <a:srgbClr val="F37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66344"/>
            <a:ext cx="8229600" cy="647102"/>
          </a:xfrm>
        </p:spPr>
        <p:txBody>
          <a:bodyPr/>
          <a:lstStyle/>
          <a:p>
            <a:r>
              <a:rPr lang="en-US" sz="2400" dirty="0"/>
              <a:t>The Next-Generation </a:t>
            </a:r>
            <a:r>
              <a:rPr lang="en-US" sz="2400" dirty="0" smtClean="0"/>
              <a:t>Long-Baseline</a:t>
            </a:r>
            <a:br>
              <a:rPr lang="en-US" sz="2400" dirty="0" smtClean="0"/>
            </a:br>
            <a:r>
              <a:rPr lang="en-US" sz="2400" dirty="0" smtClean="0"/>
              <a:t>Experiment</a:t>
            </a:r>
            <a:r>
              <a:rPr lang="en-US" sz="2400" dirty="0"/>
              <a:t>: </a:t>
            </a:r>
            <a:r>
              <a:rPr lang="en-US" sz="2400" dirty="0" smtClean="0"/>
              <a:t> LBNF / DUNE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4294967295"/>
          </p:nvPr>
        </p:nvSpPr>
        <p:spPr>
          <a:xfrm>
            <a:off x="0" y="4725992"/>
            <a:ext cx="9144000" cy="968402"/>
          </a:xfrm>
          <a:prstGeom prst="rect">
            <a:avLst/>
          </a:prstGeom>
          <a:solidFill>
            <a:schemeClr val="bg1"/>
          </a:solidFill>
        </p:spPr>
        <p:txBody>
          <a:bodyPr lIns="228600" rIns="228600"/>
          <a:lstStyle/>
          <a:p>
            <a:r>
              <a:rPr lang="en-US" sz="2000" dirty="0" smtClean="0"/>
              <a:t>Comprehensive experimental program to determine CP violation, Mass Hierarchy, and make precision measurements of oscillation parameters</a:t>
            </a:r>
          </a:p>
          <a:p>
            <a:r>
              <a:rPr lang="en-US" sz="2000" dirty="0" smtClean="0"/>
              <a:t>Astrophysical neutrinos and proton decay with a massive underground Liquid Argon TPC Far Detector</a:t>
            </a:r>
          </a:p>
          <a:p>
            <a:r>
              <a:rPr lang="en-US" sz="2000" dirty="0" smtClean="0"/>
              <a:t>Precision neutrino scattering measurements with Near Detector</a:t>
            </a:r>
          </a:p>
          <a:p>
            <a:endParaRPr lang="en-US" sz="2000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-60959" y="1173808"/>
            <a:ext cx="6865620" cy="3614143"/>
            <a:chOff x="882557" y="501076"/>
            <a:chExt cx="7430935" cy="3911731"/>
          </a:xfrm>
        </p:grpSpPr>
        <p:grpSp>
          <p:nvGrpSpPr>
            <p:cNvPr id="18" name="Group 17"/>
            <p:cNvGrpSpPr/>
            <p:nvPr/>
          </p:nvGrpSpPr>
          <p:grpSpPr>
            <a:xfrm>
              <a:off x="882557" y="501076"/>
              <a:ext cx="7053683" cy="3785944"/>
              <a:chOff x="882557" y="501076"/>
              <a:chExt cx="7053683" cy="3785944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882557" y="501076"/>
                <a:ext cx="7053683" cy="3785944"/>
                <a:chOff x="882557" y="501076"/>
                <a:chExt cx="7053683" cy="3785944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557" y="501076"/>
                  <a:ext cx="7053683" cy="3785944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14542" y="2843784"/>
                  <a:ext cx="849633" cy="231668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2"/>
              <p:cNvSpPr txBox="1"/>
              <p:nvPr/>
            </p:nvSpPr>
            <p:spPr>
              <a:xfrm>
                <a:off x="4489940" y="2686167"/>
                <a:ext cx="10163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spc="100" dirty="0" smtClean="0">
                    <a:solidFill>
                      <a:srgbClr val="0033CC"/>
                    </a:solidFill>
                    <a:cs typeface="Arial" panose="020B0604020202020204" pitchFamily="34" charset="0"/>
                  </a:rPr>
                  <a:t>32 km</a:t>
                </a:r>
                <a:endParaRPr lang="en-US" b="1" spc="100" dirty="0">
                  <a:solidFill>
                    <a:srgbClr val="0033CC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350" y="2930649"/>
              <a:ext cx="3011142" cy="1296555"/>
            </a:xfrm>
            <a:prstGeom prst="rect">
              <a:avLst/>
            </a:prstGeom>
          </p:spPr>
        </p:pic>
        <p:pic>
          <p:nvPicPr>
            <p:cNvPr id="20" name="Content Placeholder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397" y="3483167"/>
              <a:ext cx="561193" cy="9296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797" y="1958919"/>
              <a:ext cx="2275043" cy="1205291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0" y="0"/>
            <a:ext cx="3390900" cy="3104189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1656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DUNE Primary Science Program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4029" y="1118723"/>
            <a:ext cx="8232771" cy="5243808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Focus on fundamental open questions in particle physics and </a:t>
            </a:r>
            <a:r>
              <a:rPr lang="en-US" sz="2400" b="1" dirty="0" err="1" smtClean="0">
                <a:solidFill>
                  <a:schemeClr val="tx1"/>
                </a:solidFill>
              </a:rPr>
              <a:t>astroparticle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physics: </a:t>
            </a:r>
            <a:endParaRPr lang="en-US" sz="2400" b="1" dirty="0" smtClean="0">
              <a:solidFill>
                <a:srgbClr val="32547A"/>
              </a:solidFill>
            </a:endParaRPr>
          </a:p>
          <a:p>
            <a:pPr lvl="1" indent="0">
              <a:buNone/>
            </a:pPr>
            <a:r>
              <a:rPr lang="en-US" sz="2400" b="1" dirty="0" smtClean="0">
                <a:solidFill>
                  <a:srgbClr val="32547A"/>
                </a:solidFill>
              </a:rPr>
              <a:t>1) Neutrino </a:t>
            </a:r>
            <a:r>
              <a:rPr lang="en-US" sz="2400" b="1" dirty="0">
                <a:solidFill>
                  <a:srgbClr val="32547A"/>
                </a:solidFill>
              </a:rPr>
              <a:t>O</a:t>
            </a:r>
            <a:r>
              <a:rPr lang="en-US" sz="2400" b="1" dirty="0" smtClean="0">
                <a:solidFill>
                  <a:srgbClr val="32547A"/>
                </a:solidFill>
              </a:rPr>
              <a:t>scillation Physics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B65A1F"/>
                </a:solidFill>
              </a:rPr>
              <a:t>CPV in the </a:t>
            </a:r>
            <a:r>
              <a:rPr lang="en-US" sz="2000" dirty="0" err="1" smtClean="0">
                <a:solidFill>
                  <a:srgbClr val="B65A1F"/>
                </a:solidFill>
              </a:rPr>
              <a:t>leptonic</a:t>
            </a:r>
            <a:r>
              <a:rPr lang="en-US" sz="2000" dirty="0" smtClean="0">
                <a:solidFill>
                  <a:srgbClr val="B65A1F"/>
                </a:solidFill>
              </a:rPr>
              <a:t> sector</a:t>
            </a:r>
          </a:p>
          <a:p>
            <a:pPr marL="891540" lvl="3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32547A"/>
                </a:solidFill>
              </a:rPr>
              <a:t>“Our best bet for explaining why there is matter in the universe”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B65A1F"/>
                </a:solidFill>
              </a:rPr>
              <a:t>Mass Hierarchy</a:t>
            </a:r>
            <a:endParaRPr lang="en-US" sz="2000" dirty="0">
              <a:solidFill>
                <a:srgbClr val="B65A1F"/>
              </a:solidFill>
            </a:endParaRP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B65A1F"/>
                </a:solidFill>
              </a:rPr>
              <a:t>Precision Oscillation Physics &amp; testing the 3-flavor paradigm</a:t>
            </a:r>
            <a:endParaRPr lang="en-US" sz="2200" dirty="0">
              <a:solidFill>
                <a:srgbClr val="B65A1F"/>
              </a:solidFill>
            </a:endParaRPr>
          </a:p>
          <a:p>
            <a:pPr lvl="1" indent="0">
              <a:buNone/>
            </a:pPr>
            <a:r>
              <a:rPr lang="en-US" sz="2400" b="1" dirty="0" smtClean="0">
                <a:solidFill>
                  <a:srgbClr val="32547A"/>
                </a:solidFill>
              </a:rPr>
              <a:t>2) Nucleon Decay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B8561A"/>
                </a:solidFill>
              </a:rPr>
              <a:t>Predicted in beyond the Standard Model theories [but not yet seen]</a:t>
            </a:r>
          </a:p>
          <a:p>
            <a:pPr marL="891540" lvl="3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32547A"/>
                </a:solidFill>
              </a:rPr>
              <a:t>e.g. the </a:t>
            </a:r>
            <a:r>
              <a:rPr lang="en-US" sz="2000" dirty="0">
                <a:solidFill>
                  <a:srgbClr val="32547A"/>
                </a:solidFill>
              </a:rPr>
              <a:t>SUSY-</a:t>
            </a:r>
            <a:r>
              <a:rPr lang="en-US" sz="2000" dirty="0" smtClean="0">
                <a:solidFill>
                  <a:srgbClr val="32547A"/>
                </a:solidFill>
              </a:rPr>
              <a:t>favored mode,  </a:t>
            </a:r>
          </a:p>
          <a:p>
            <a:pPr lvl="1" indent="0">
              <a:buNone/>
            </a:pPr>
            <a:r>
              <a:rPr lang="en-US" sz="2400" b="1" dirty="0" smtClean="0">
                <a:solidFill>
                  <a:srgbClr val="32547A"/>
                </a:solidFill>
              </a:rPr>
              <a:t>3) Supernova burst physics &amp; astrophysics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B8561A"/>
                </a:solidFill>
              </a:rPr>
              <a:t>Galactic core </a:t>
            </a:r>
            <a:r>
              <a:rPr lang="en-US" sz="2000" dirty="0">
                <a:solidFill>
                  <a:srgbClr val="B8561A"/>
                </a:solidFill>
              </a:rPr>
              <a:t>collapse </a:t>
            </a:r>
            <a:r>
              <a:rPr lang="en-US" sz="2000" dirty="0" smtClean="0">
                <a:solidFill>
                  <a:srgbClr val="B8561A"/>
                </a:solidFill>
              </a:rPr>
              <a:t>supernova</a:t>
            </a:r>
            <a:r>
              <a:rPr lang="en-US" sz="2000" dirty="0">
                <a:solidFill>
                  <a:srgbClr val="B8561A"/>
                </a:solidFill>
              </a:rPr>
              <a:t>, </a:t>
            </a:r>
            <a:r>
              <a:rPr lang="en-US" sz="2000" dirty="0" smtClean="0">
                <a:solidFill>
                  <a:srgbClr val="B8561A"/>
                </a:solidFill>
              </a:rPr>
              <a:t>sensitivity to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solidFill>
                  <a:srgbClr val="B65A1F"/>
                </a:solidFill>
              </a:rPr>
              <a:t>e</a:t>
            </a:r>
          </a:p>
          <a:p>
            <a:pPr marL="891540" lvl="3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32547A"/>
                </a:solidFill>
              </a:rPr>
              <a:t>Time information on neutron star or even black-hole formation</a:t>
            </a:r>
            <a:endParaRPr lang="en-US" sz="2800" dirty="0" smtClean="0">
              <a:solidFill>
                <a:srgbClr val="32547A"/>
              </a:solidFill>
            </a:endParaRPr>
          </a:p>
          <a:p>
            <a:pPr marL="617220" lvl="2" indent="-342900"/>
            <a:endParaRPr lang="en-US" sz="2200" b="1" dirty="0" smtClean="0"/>
          </a:p>
          <a:p>
            <a:pPr marL="342900" lvl="1" indent="-342900"/>
            <a:endParaRPr lang="en-US" sz="2200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24" y="4720472"/>
            <a:ext cx="1143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8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DUNE Primary Science Program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4029" y="1118723"/>
            <a:ext cx="8232771" cy="5243808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Focus on fundamental open questions in particle physics and </a:t>
            </a:r>
            <a:r>
              <a:rPr lang="en-US" sz="2400" b="1" dirty="0" err="1" smtClean="0">
                <a:solidFill>
                  <a:schemeClr val="tx1"/>
                </a:solidFill>
              </a:rPr>
              <a:t>astroparticle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physics: </a:t>
            </a:r>
            <a:endParaRPr lang="en-US" sz="2400" b="1" dirty="0" smtClean="0">
              <a:solidFill>
                <a:srgbClr val="32547A"/>
              </a:solidFill>
            </a:endParaRPr>
          </a:p>
          <a:p>
            <a:pPr marL="342900" lvl="1" indent="-342900"/>
            <a:r>
              <a:rPr lang="en-US" sz="2400" b="1" dirty="0" smtClean="0">
                <a:solidFill>
                  <a:srgbClr val="32547A"/>
                </a:solidFill>
              </a:rPr>
              <a:t>1) Neutrino </a:t>
            </a:r>
            <a:r>
              <a:rPr lang="en-US" sz="2400" b="1" dirty="0">
                <a:solidFill>
                  <a:srgbClr val="32547A"/>
                </a:solidFill>
              </a:rPr>
              <a:t>O</a:t>
            </a:r>
            <a:r>
              <a:rPr lang="en-US" sz="2400" b="1" dirty="0" smtClean="0">
                <a:solidFill>
                  <a:srgbClr val="32547A"/>
                </a:solidFill>
              </a:rPr>
              <a:t>scillation Physics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B65A1F"/>
                </a:solidFill>
              </a:rPr>
              <a:t>CPV in the </a:t>
            </a:r>
            <a:r>
              <a:rPr lang="en-US" sz="2000" dirty="0" err="1" smtClean="0">
                <a:solidFill>
                  <a:srgbClr val="B65A1F"/>
                </a:solidFill>
              </a:rPr>
              <a:t>leptonic</a:t>
            </a:r>
            <a:r>
              <a:rPr lang="en-US" sz="2000" dirty="0" smtClean="0">
                <a:solidFill>
                  <a:srgbClr val="B65A1F"/>
                </a:solidFill>
              </a:rPr>
              <a:t> sector</a:t>
            </a:r>
          </a:p>
          <a:p>
            <a:pPr marL="891540" lvl="3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32547A"/>
                </a:solidFill>
              </a:rPr>
              <a:t>“Our best bet for explaining why there is matter in the universe”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B65A1F"/>
                </a:solidFill>
              </a:rPr>
              <a:t>Mass Hierarchy</a:t>
            </a:r>
            <a:endParaRPr lang="en-US" sz="2000" dirty="0">
              <a:solidFill>
                <a:srgbClr val="B65A1F"/>
              </a:solidFill>
            </a:endParaRP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B65A1F"/>
                </a:solidFill>
              </a:rPr>
              <a:t>Precision Oscillation Physics &amp; testing the 3-flavor paradigm</a:t>
            </a:r>
            <a:endParaRPr lang="en-US" sz="2200" dirty="0">
              <a:solidFill>
                <a:srgbClr val="B65A1F"/>
              </a:solidFill>
            </a:endParaRPr>
          </a:p>
          <a:p>
            <a:pPr marL="342900" lvl="1" indent="-342900"/>
            <a:r>
              <a:rPr lang="en-US" sz="2400" b="1" dirty="0" smtClean="0">
                <a:solidFill>
                  <a:srgbClr val="32547A"/>
                </a:solidFill>
              </a:rPr>
              <a:t>2) Nucleon Decay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B8561A"/>
                </a:solidFill>
              </a:rPr>
              <a:t>Predicted in beyond the Standard Model theories [but not yet seen]</a:t>
            </a:r>
          </a:p>
          <a:p>
            <a:pPr marL="891540" lvl="3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32547A"/>
                </a:solidFill>
              </a:rPr>
              <a:t>e.g. the </a:t>
            </a:r>
            <a:r>
              <a:rPr lang="en-US" sz="2000" dirty="0">
                <a:solidFill>
                  <a:srgbClr val="32547A"/>
                </a:solidFill>
              </a:rPr>
              <a:t>SUSY-</a:t>
            </a:r>
            <a:r>
              <a:rPr lang="en-US" sz="2000" dirty="0" smtClean="0">
                <a:solidFill>
                  <a:srgbClr val="32547A"/>
                </a:solidFill>
              </a:rPr>
              <a:t>favored mode,  </a:t>
            </a:r>
          </a:p>
          <a:p>
            <a:pPr marL="342900" lvl="1" indent="-342900"/>
            <a:r>
              <a:rPr lang="en-US" sz="2400" b="1" dirty="0" smtClean="0">
                <a:solidFill>
                  <a:srgbClr val="32547A"/>
                </a:solidFill>
              </a:rPr>
              <a:t>3) Supernova burst physics &amp; astrophysics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B8561A"/>
                </a:solidFill>
              </a:rPr>
              <a:t>Galactic core </a:t>
            </a:r>
            <a:r>
              <a:rPr lang="en-US" sz="2000" dirty="0">
                <a:solidFill>
                  <a:srgbClr val="B8561A"/>
                </a:solidFill>
              </a:rPr>
              <a:t>collapse </a:t>
            </a:r>
            <a:r>
              <a:rPr lang="en-US" sz="2000" dirty="0" smtClean="0">
                <a:solidFill>
                  <a:srgbClr val="B8561A"/>
                </a:solidFill>
              </a:rPr>
              <a:t>supernova</a:t>
            </a:r>
            <a:r>
              <a:rPr lang="en-US" sz="2000" dirty="0">
                <a:solidFill>
                  <a:srgbClr val="B8561A"/>
                </a:solidFill>
              </a:rPr>
              <a:t>, </a:t>
            </a:r>
            <a:r>
              <a:rPr lang="en-US" sz="2000" dirty="0" smtClean="0">
                <a:solidFill>
                  <a:srgbClr val="B8561A"/>
                </a:solidFill>
              </a:rPr>
              <a:t>sensitivity to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solidFill>
                  <a:srgbClr val="B65A1F"/>
                </a:solidFill>
              </a:rPr>
              <a:t>e</a:t>
            </a:r>
          </a:p>
          <a:p>
            <a:pPr marL="891540" lvl="3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32547A"/>
                </a:solidFill>
              </a:rPr>
              <a:t>Time information on neutron star or even black-hole formation</a:t>
            </a:r>
            <a:endParaRPr lang="en-US" sz="2800" dirty="0" smtClean="0">
              <a:solidFill>
                <a:srgbClr val="32547A"/>
              </a:solidFill>
            </a:endParaRPr>
          </a:p>
          <a:p>
            <a:pPr marL="617220" lvl="2" indent="-342900"/>
            <a:endParaRPr lang="en-US" sz="2200" b="1" dirty="0" smtClean="0"/>
          </a:p>
          <a:p>
            <a:pPr marL="342900" lvl="1" indent="-342900"/>
            <a:endParaRPr lang="en-US" sz="2200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24" y="4720472"/>
            <a:ext cx="1143000" cy="31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770750">
            <a:off x="87140" y="2858645"/>
            <a:ext cx="8998297" cy="1046440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 cmpd="sng">
            <a:solidFill>
              <a:srgbClr val="B8561A"/>
            </a:solidFill>
          </a:ln>
        </p:spPr>
        <p:txBody>
          <a:bodyPr wrap="none" lIns="182880" tIns="182880" rIns="182880" bIns="182880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  <a:latin typeface="Helvetica"/>
                <a:cs typeface="Helvetica"/>
              </a:rPr>
              <a:t>Any would be a </a:t>
            </a:r>
            <a:r>
              <a:rPr lang="en-US" sz="4400" b="1" u="sng" dirty="0" smtClean="0">
                <a:solidFill>
                  <a:schemeClr val="tx2"/>
                </a:solidFill>
                <a:latin typeface="Helvetica"/>
                <a:cs typeface="Helvetica"/>
              </a:rPr>
              <a:t>major</a:t>
            </a:r>
            <a:r>
              <a:rPr lang="en-US" sz="4400" b="1" dirty="0" smtClean="0">
                <a:solidFill>
                  <a:schemeClr val="tx2"/>
                </a:solidFill>
                <a:latin typeface="Helvetica"/>
                <a:cs typeface="Helvetica"/>
              </a:rPr>
              <a:t> discovery</a:t>
            </a:r>
          </a:p>
        </p:txBody>
      </p:sp>
    </p:spTree>
    <p:extLst>
      <p:ext uri="{BB962C8B-B14F-4D97-AF65-F5344CB8AC3E}">
        <p14:creationId xmlns:p14="http://schemas.microsoft.com/office/powerpoint/2010/main" val="24857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DUNE Ancillary Science Program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4029" y="1118723"/>
            <a:ext cx="8232771" cy="4992218"/>
          </a:xfrm>
        </p:spPr>
        <p:txBody>
          <a:bodyPr/>
          <a:lstStyle/>
          <a:p>
            <a:pPr lvl="1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Enabled by the intense LBNF beam and the DUNE near and far </a:t>
            </a:r>
            <a:r>
              <a:rPr lang="en-US" sz="2400" b="1" dirty="0" smtClean="0">
                <a:solidFill>
                  <a:schemeClr val="tx1"/>
                </a:solidFill>
              </a:rPr>
              <a:t>detectors</a:t>
            </a:r>
            <a:endParaRPr lang="en-US" sz="2400" b="1" dirty="0" smtClean="0"/>
          </a:p>
          <a:p>
            <a:pPr lvl="1"/>
            <a:r>
              <a:rPr lang="en-US" sz="2400" b="1" dirty="0" smtClean="0"/>
              <a:t>Other LBL oscillation </a:t>
            </a:r>
            <a:r>
              <a:rPr lang="en-US" sz="2400" b="1" dirty="0"/>
              <a:t>p</a:t>
            </a:r>
            <a:r>
              <a:rPr lang="en-US" sz="2400" b="1" dirty="0" smtClean="0"/>
              <a:t>hysics with BSM sensitivity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5680AB"/>
                </a:solidFill>
              </a:rPr>
              <a:t>Neutrino non-standard interactions (NSIs)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5680AB"/>
                </a:solidFill>
              </a:rPr>
              <a:t>Sterile Neutrinos at the near and far sites</a:t>
            </a:r>
            <a:endParaRPr lang="en-US" sz="2000" dirty="0">
              <a:solidFill>
                <a:srgbClr val="5680AB"/>
              </a:solidFill>
            </a:endParaRP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5680AB"/>
                </a:solidFill>
              </a:rPr>
              <a:t>Measurements of tau neutrino appearance</a:t>
            </a:r>
            <a:endParaRPr lang="en-US" sz="2200" dirty="0">
              <a:solidFill>
                <a:srgbClr val="5680AB"/>
              </a:solidFill>
            </a:endParaRPr>
          </a:p>
          <a:p>
            <a:pPr marL="342900" lvl="1" indent="-342900"/>
            <a:r>
              <a:rPr lang="en-US" sz="2400" b="1" dirty="0" smtClean="0"/>
              <a:t>Oscillation physics with atmospheric neutrinos</a:t>
            </a:r>
          </a:p>
          <a:p>
            <a:pPr marL="342900" lvl="1" indent="-342900"/>
            <a:r>
              <a:rPr lang="en-US" sz="2400" b="1" dirty="0" smtClean="0">
                <a:solidFill>
                  <a:srgbClr val="B8561A"/>
                </a:solidFill>
              </a:rPr>
              <a:t>Neutrino Physics in the near detector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5680AB"/>
                </a:solidFill>
              </a:rPr>
              <a:t>Neutrino cross section measurements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5680AB"/>
                </a:solidFill>
              </a:rPr>
              <a:t>Studies of nuclear effects, FSI etc.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5680AB"/>
                </a:solidFill>
              </a:rPr>
              <a:t>Measurements of the structure of nucleons</a:t>
            </a:r>
            <a:endParaRPr lang="en-US" sz="2400" b="1" dirty="0" smtClean="0">
              <a:solidFill>
                <a:srgbClr val="5680AB"/>
              </a:solidFill>
            </a:endParaRP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5680AB"/>
                </a:solidFill>
              </a:rPr>
              <a:t>Neutrino-based measurements of </a:t>
            </a:r>
            <a:r>
              <a:rPr lang="en-US" sz="2000" dirty="0" smtClean="0">
                <a:solidFill>
                  <a:schemeClr val="tx1"/>
                </a:solidFill>
              </a:rPr>
              <a:t>sin</a:t>
            </a:r>
            <a:r>
              <a:rPr lang="en-US" sz="2000" baseline="30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q</a:t>
            </a:r>
            <a:r>
              <a:rPr lang="en-US" sz="2000" baseline="-25000" dirty="0" smtClean="0">
                <a:solidFill>
                  <a:schemeClr val="tx1"/>
                </a:solidFill>
              </a:rPr>
              <a:t>W</a:t>
            </a:r>
            <a:endParaRPr lang="en-US" sz="2200" b="1" baseline="-25000" dirty="0" smtClean="0">
              <a:solidFill>
                <a:schemeClr val="tx1"/>
              </a:solidFill>
            </a:endParaRPr>
          </a:p>
          <a:p>
            <a:pPr marL="342900" lvl="1" indent="-342900"/>
            <a:r>
              <a:rPr lang="en-US" sz="2400" b="1" dirty="0"/>
              <a:t>Search for signatures of Dark Matter</a:t>
            </a:r>
          </a:p>
          <a:p>
            <a:pPr marL="342900" lvl="1" indent="-3429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382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Brookhaven is a special place for neutrinos</a:t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41" y="1060531"/>
            <a:ext cx="6865620" cy="316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" y="2038907"/>
            <a:ext cx="2193758" cy="3211776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220811" y="983393"/>
            <a:ext cx="601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1962 Experiment at Brookhaven’s AGS:</a:t>
            </a:r>
          </a:p>
          <a:p>
            <a:pPr marL="342900" indent="-342900">
              <a:buFont typeface="Symbol"/>
              <a:buChar char="Þ"/>
            </a:pPr>
            <a:r>
              <a:rPr lang="en-US" sz="2000" dirty="0"/>
              <a:t>There are two types of neutrinos: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/>
              <a:t>e</a:t>
            </a:r>
            <a:r>
              <a:rPr lang="en-US" sz="2000" dirty="0"/>
              <a:t> and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Symbol" pitchFamily="18" charset="2"/>
              </a:rPr>
              <a:t>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816" y="4133230"/>
            <a:ext cx="5333258" cy="2704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113"/>
            <a:ext cx="3825240" cy="1315882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15741" y="6042555"/>
            <a:ext cx="2193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chemeClr val="bg1"/>
                </a:solidFill>
              </a:rPr>
              <a:t>Nobel Prize  1988</a:t>
            </a:r>
            <a:endParaRPr lang="en-US" sz="2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Neutrino Oscillation Strategy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4029" y="1052267"/>
            <a:ext cx="8514406" cy="2908991"/>
          </a:xfrm>
        </p:spPr>
        <p:txBody>
          <a:bodyPr/>
          <a:lstStyle/>
          <a:p>
            <a:pPr lvl="1" indent="0">
              <a:buNone/>
            </a:pPr>
            <a:r>
              <a:rPr lang="en-US" sz="2300" b="1" dirty="0" smtClean="0">
                <a:solidFill>
                  <a:schemeClr val="tx1"/>
                </a:solidFill>
              </a:rPr>
              <a:t>Measure neutrino spectra at 1300 km in a wide-band beam</a:t>
            </a:r>
            <a:endParaRPr lang="en-US" sz="2300" b="1" dirty="0" smtClean="0"/>
          </a:p>
          <a:p>
            <a:pPr lvl="1"/>
            <a:r>
              <a:rPr lang="en-US" b="1" dirty="0" smtClean="0"/>
              <a:t>Determine MH and </a:t>
            </a:r>
            <a:r>
              <a:rPr lang="en-US" b="1" dirty="0" smtClean="0">
                <a:latin typeface="Symbol" charset="2"/>
                <a:cs typeface="Symbol" charset="2"/>
              </a:rPr>
              <a:t>q</a:t>
            </a:r>
            <a:r>
              <a:rPr lang="en-US" b="1" baseline="-25000" dirty="0" smtClean="0"/>
              <a:t>23 </a:t>
            </a:r>
            <a:r>
              <a:rPr lang="en-US" b="1" dirty="0" smtClean="0"/>
              <a:t>octant, probe CPV, test 3-flavor paradigm       </a:t>
            </a:r>
            <a:r>
              <a:rPr lang="en-US" b="1" dirty="0" smtClean="0">
                <a:solidFill>
                  <a:srgbClr val="FFFFFF"/>
                </a:solidFill>
              </a:rPr>
              <a:t>a </a:t>
            </a:r>
            <a:r>
              <a:rPr lang="en-US" b="1" dirty="0" smtClean="0"/>
              <a:t> and search for </a:t>
            </a:r>
            <a:r>
              <a:rPr lang="en-US" b="1" dirty="0" smtClean="0">
                <a:latin typeface="Symbol" charset="2"/>
                <a:cs typeface="Symbol" charset="2"/>
              </a:rPr>
              <a:t>n</a:t>
            </a:r>
            <a:r>
              <a:rPr lang="en-US" b="1" dirty="0" smtClean="0"/>
              <a:t> NSI in a </a:t>
            </a:r>
            <a:r>
              <a:rPr lang="en-US" b="1" u="sng" dirty="0" smtClean="0">
                <a:solidFill>
                  <a:schemeClr val="tx1"/>
                </a:solidFill>
              </a:rPr>
              <a:t>single experiment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B65A1F"/>
                </a:solidFill>
              </a:rPr>
              <a:t>Long baseline:</a:t>
            </a:r>
          </a:p>
          <a:p>
            <a:pPr marL="891540" lvl="3" indent="-342900">
              <a:spcBef>
                <a:spcPts val="432"/>
              </a:spcBef>
            </a:pPr>
            <a:r>
              <a:rPr lang="en-US" dirty="0" smtClean="0">
                <a:solidFill>
                  <a:srgbClr val="5680AB"/>
                </a:solidFill>
              </a:rPr>
              <a:t>Matter effects are large ~ 40%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B65A1F"/>
                </a:solidFill>
              </a:rPr>
              <a:t>Wide-band beam:</a:t>
            </a:r>
          </a:p>
          <a:p>
            <a:pPr marL="891540" lvl="3" indent="-342900">
              <a:spcBef>
                <a:spcPts val="432"/>
              </a:spcBef>
            </a:pPr>
            <a:r>
              <a:rPr lang="en-US" dirty="0" smtClean="0">
                <a:solidFill>
                  <a:srgbClr val="5680AB"/>
                </a:solidFill>
              </a:rPr>
              <a:t>Measure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B8561A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5680AB"/>
                </a:solidFill>
              </a:rPr>
              <a:t>appearance and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B8561A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5680AB"/>
                </a:solidFill>
              </a:rPr>
              <a:t>disappearance over range of energies</a:t>
            </a:r>
          </a:p>
          <a:p>
            <a:pPr marL="891540" lvl="3" indent="-342900">
              <a:spcBef>
                <a:spcPts val="432"/>
              </a:spcBef>
            </a:pPr>
            <a:r>
              <a:rPr lang="en-US" dirty="0" smtClean="0">
                <a:solidFill>
                  <a:srgbClr val="5680AB"/>
                </a:solidFill>
              </a:rPr>
              <a:t>MH &amp; CPV effects are separable  </a:t>
            </a:r>
            <a:endParaRPr lang="en-US" sz="2200" dirty="0">
              <a:solidFill>
                <a:srgbClr val="5680AB"/>
              </a:solidFill>
            </a:endParaRPr>
          </a:p>
          <a:p>
            <a:pPr lvl="1" indent="0">
              <a:buNone/>
            </a:pP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7007300" y="2466299"/>
            <a:ext cx="1967205" cy="461665"/>
          </a:xfrm>
          <a:prstGeom prst="rect">
            <a:avLst/>
          </a:prstGeom>
          <a:noFill/>
          <a:ln w="28575" cmpd="sng">
            <a:solidFill>
              <a:srgbClr val="B8561A"/>
            </a:solidFill>
          </a:ln>
          <a:effectLst>
            <a:outerShdw blurRad="50800" dist="38100" dir="2700000" algn="tl" rotWithShape="0">
              <a:srgbClr val="7A7A7A">
                <a:alpha val="5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BC5F2B"/>
                </a:solidFill>
                <a:latin typeface="Helvetica"/>
                <a:cs typeface="Helvetica"/>
              </a:rPr>
              <a:t>E ~ few </a:t>
            </a:r>
            <a:r>
              <a:rPr lang="en-US" sz="2400" b="1" dirty="0" err="1" smtClean="0">
                <a:solidFill>
                  <a:srgbClr val="BC5F2B"/>
                </a:solidFill>
                <a:latin typeface="Helvetica"/>
                <a:cs typeface="Helvetica"/>
              </a:rPr>
              <a:t>GeV</a:t>
            </a:r>
            <a:endParaRPr lang="en-US" sz="2400" b="1" dirty="0">
              <a:solidFill>
                <a:srgbClr val="BC5F2B"/>
              </a:solidFill>
              <a:latin typeface="Helvetica"/>
              <a:cs typeface="Helvetica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996731" y="2950116"/>
            <a:ext cx="0" cy="959454"/>
          </a:xfrm>
          <a:prstGeom prst="straightConnector1">
            <a:avLst/>
          </a:prstGeom>
          <a:ln>
            <a:solidFill>
              <a:srgbClr val="B8561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NumuDi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8" y="4225774"/>
            <a:ext cx="2095500" cy="21602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15" y="4225774"/>
            <a:ext cx="2097206" cy="216426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 bwMode="auto">
          <a:xfrm>
            <a:off x="85860" y="3929058"/>
            <a:ext cx="4410939" cy="2447774"/>
          </a:xfrm>
          <a:prstGeom prst="roundRect">
            <a:avLst/>
          </a:prstGeom>
          <a:noFill/>
          <a:ln w="57150" cap="flat" cmpd="sng" algn="ctr">
            <a:solidFill>
              <a:srgbClr val="B856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84" y="4225774"/>
            <a:ext cx="2097206" cy="21642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21" y="4224528"/>
            <a:ext cx="2097206" cy="216426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4644452" y="3924338"/>
            <a:ext cx="4410939" cy="2447774"/>
          </a:xfrm>
          <a:prstGeom prst="roundRect">
            <a:avLst/>
          </a:prstGeom>
          <a:noFill/>
          <a:ln w="57150" cap="flat" cmpd="sng" algn="ctr">
            <a:solidFill>
              <a:srgbClr val="B856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3399" y="3943124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B8561A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3C5A77"/>
                </a:solidFill>
                <a:latin typeface="Symbol" charset="2"/>
                <a:cs typeface="Symbol" charset="2"/>
              </a:rPr>
              <a:t> /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cs typeface="Symbol" charset="2"/>
              </a:rPr>
              <a:t>̅</a:t>
            </a:r>
            <a:r>
              <a:rPr lang="en-US" baseline="-25000" dirty="0" err="1" smtClean="0">
                <a:solidFill>
                  <a:srgbClr val="B8561A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smtClean="0">
                <a:solidFill>
                  <a:srgbClr val="B8561A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3C5A77"/>
                </a:solidFill>
                <a:latin typeface="Helvetica"/>
                <a:cs typeface="Helvetica"/>
              </a:rPr>
              <a:t>disappearance</a:t>
            </a:r>
            <a:endParaRPr lang="en-US" dirty="0">
              <a:solidFill>
                <a:srgbClr val="3C5A77"/>
              </a:solidFill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9737" y="3947844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B8561A"/>
                </a:solidFill>
                <a:latin typeface="Helvetica"/>
                <a:cs typeface="Helvetica"/>
              </a:rPr>
              <a:t>e</a:t>
            </a:r>
            <a:r>
              <a:rPr lang="en-US" dirty="0" smtClean="0">
                <a:solidFill>
                  <a:srgbClr val="3C5A77"/>
                </a:solidFill>
                <a:latin typeface="Symbol" charset="2"/>
                <a:cs typeface="Symbol" charset="2"/>
              </a:rPr>
              <a:t> /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cs typeface="Symbol" charset="2"/>
              </a:rPr>
              <a:t>̅</a:t>
            </a:r>
            <a:r>
              <a:rPr lang="en-US" baseline="-25000" dirty="0" err="1" smtClean="0">
                <a:solidFill>
                  <a:srgbClr val="B8561A"/>
                </a:solidFill>
                <a:latin typeface="Helvetica"/>
                <a:cs typeface="Helvetica"/>
              </a:rPr>
              <a:t>e</a:t>
            </a:r>
            <a:r>
              <a:rPr lang="en-US" baseline="-25000" dirty="0" smtClean="0">
                <a:solidFill>
                  <a:srgbClr val="B8561A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3C5A77"/>
                </a:solidFill>
                <a:latin typeface="Helvetica"/>
                <a:cs typeface="Helvetica"/>
              </a:rPr>
              <a:t>appearance</a:t>
            </a:r>
            <a:endParaRPr lang="en-US" dirty="0">
              <a:solidFill>
                <a:srgbClr val="3C5A77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1375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Nucleon Decay &amp; Supernova </a:t>
            </a:r>
            <a:r>
              <a:rPr lang="en-US" sz="4000" dirty="0" smtClean="0">
                <a:latin typeface="Symbol" charset="2"/>
                <a:cs typeface="Symbol" charset="2"/>
              </a:rPr>
              <a:t>n</a:t>
            </a:r>
            <a:r>
              <a:rPr lang="en-US" sz="4000" dirty="0" smtClean="0"/>
              <a:t>s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4029" y="1052268"/>
            <a:ext cx="8514406" cy="2130288"/>
          </a:xfrm>
        </p:spPr>
        <p:txBody>
          <a:bodyPr/>
          <a:lstStyle/>
          <a:p>
            <a:pPr lvl="1" indent="0">
              <a:spcBef>
                <a:spcPts val="432"/>
              </a:spcBef>
              <a:buNone/>
            </a:pPr>
            <a:r>
              <a:rPr lang="en-US" sz="2300" b="1" dirty="0" smtClean="0">
                <a:solidFill>
                  <a:schemeClr val="tx1"/>
                </a:solidFill>
              </a:rPr>
              <a:t>Nucleon decay </a:t>
            </a:r>
            <a:endParaRPr lang="en-US" sz="2300" b="1" dirty="0" smtClean="0"/>
          </a:p>
          <a:p>
            <a:pPr lvl="1"/>
            <a:r>
              <a:rPr lang="en-US" b="1" dirty="0" smtClean="0"/>
              <a:t>Image particles from nucleon decay</a:t>
            </a:r>
          </a:p>
          <a:p>
            <a:pPr lvl="2"/>
            <a:r>
              <a:rPr lang="en-US" dirty="0" smtClean="0">
                <a:solidFill>
                  <a:srgbClr val="B65A1F"/>
                </a:solidFill>
              </a:rPr>
              <a:t>target sensitivity to </a:t>
            </a:r>
            <a:r>
              <a:rPr lang="en-US" dirty="0" err="1" smtClean="0">
                <a:solidFill>
                  <a:srgbClr val="B65A1F"/>
                </a:solidFill>
              </a:rPr>
              <a:t>kaons</a:t>
            </a:r>
            <a:r>
              <a:rPr lang="en-US" dirty="0" smtClean="0">
                <a:solidFill>
                  <a:srgbClr val="B65A1F"/>
                </a:solidFill>
              </a:rPr>
              <a:t> (from </a:t>
            </a:r>
            <a:r>
              <a:rPr lang="en-US" dirty="0" err="1" smtClean="0">
                <a:solidFill>
                  <a:srgbClr val="B65A1F"/>
                </a:solidFill>
              </a:rPr>
              <a:t>d</a:t>
            </a:r>
            <a:r>
              <a:rPr lang="en-US" i="1" dirty="0" err="1" smtClean="0">
                <a:solidFill>
                  <a:srgbClr val="B65A1F"/>
                </a:solidFill>
              </a:rPr>
              <a:t>E</a:t>
            </a:r>
            <a:r>
              <a:rPr lang="en-US" dirty="0" smtClean="0">
                <a:solidFill>
                  <a:srgbClr val="B65A1F"/>
                </a:solidFill>
              </a:rPr>
              <a:t>/d</a:t>
            </a:r>
            <a:r>
              <a:rPr lang="en-US" i="1" dirty="0" smtClean="0">
                <a:solidFill>
                  <a:srgbClr val="B65A1F"/>
                </a:solidFill>
              </a:rPr>
              <a:t>x</a:t>
            </a:r>
            <a:r>
              <a:rPr lang="en-US" dirty="0" smtClean="0">
                <a:solidFill>
                  <a:srgbClr val="B65A1F"/>
                </a:solidFill>
              </a:rPr>
              <a:t>)</a:t>
            </a:r>
          </a:p>
          <a:p>
            <a:pPr lvl="2" indent="0">
              <a:buNone/>
            </a:pPr>
            <a:r>
              <a:rPr lang="en-US" dirty="0">
                <a:solidFill>
                  <a:srgbClr val="B65A1F"/>
                </a:solidFill>
              </a:rPr>
              <a:t> </a:t>
            </a:r>
            <a:r>
              <a:rPr lang="en-US" dirty="0" smtClean="0">
                <a:solidFill>
                  <a:srgbClr val="B65A1F"/>
                </a:solidFill>
              </a:rPr>
              <a:t>  from SUSY-inspired GUT p-decay modes    </a:t>
            </a:r>
          </a:p>
          <a:p>
            <a:pPr lvl="2" indent="0">
              <a:buNone/>
            </a:pPr>
            <a:endParaRPr lang="en-US" dirty="0" smtClean="0">
              <a:solidFill>
                <a:srgbClr val="B65A1F"/>
              </a:solidFill>
            </a:endParaRPr>
          </a:p>
          <a:p>
            <a:pPr lvl="1" indent="0">
              <a:buNone/>
            </a:pPr>
            <a:endParaRPr lang="en-US" sz="2200" dirty="0"/>
          </a:p>
        </p:txBody>
      </p:sp>
      <p:pic>
        <p:nvPicPr>
          <p:cNvPr id="10" name="Picture 9" descr="Fig14a_kaon-coll_raw_R10599E808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23" y="1333735"/>
            <a:ext cx="2939196" cy="18794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70163" y="2888049"/>
            <a:ext cx="1858201" cy="369332"/>
          </a:xfrm>
          <a:prstGeom prst="rect">
            <a:avLst/>
          </a:prstGeom>
          <a:noFill/>
          <a:ln w="28575" cmpd="sng">
            <a:solidFill>
              <a:srgbClr val="B8561A"/>
            </a:solidFill>
          </a:ln>
          <a:effectLst>
            <a:outerShdw blurRad="50800" dist="38100" dir="2700000" algn="tl" rotWithShape="0">
              <a:srgbClr val="7A7A7A">
                <a:alpha val="5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BC5F2B"/>
                </a:solidFill>
                <a:latin typeface="Helvetica"/>
                <a:cs typeface="Helvetica"/>
              </a:rPr>
              <a:t>E ~ O(200 MeV)</a:t>
            </a:r>
            <a:endParaRPr lang="en-US" b="1" dirty="0">
              <a:solidFill>
                <a:srgbClr val="BC5F2B"/>
              </a:solidFill>
              <a:latin typeface="Helvetica"/>
              <a:cs typeface="Helvetic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028364" y="2887190"/>
            <a:ext cx="967338" cy="188454"/>
          </a:xfrm>
          <a:prstGeom prst="straightConnector1">
            <a:avLst/>
          </a:prstGeom>
          <a:ln>
            <a:solidFill>
              <a:srgbClr val="B8561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arching_energy_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20" y="4365200"/>
            <a:ext cx="2950126" cy="24928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29213" y="3449404"/>
            <a:ext cx="8514406" cy="2130288"/>
          </a:xfrm>
          <a:prstGeom prst="rect">
            <a:avLst/>
          </a:prstGeom>
        </p:spPr>
        <p:txBody>
          <a:bodyPr lIns="0" rIns="0"/>
          <a:lstStyle>
            <a:lvl1pPr marL="0" indent="0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27432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27432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54864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82296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Bef>
                <a:spcPts val="432"/>
              </a:spcBef>
              <a:buFont typeface="Arial"/>
              <a:buNone/>
            </a:pPr>
            <a:r>
              <a:rPr lang="en-US" sz="2300" b="1" dirty="0" smtClean="0">
                <a:solidFill>
                  <a:schemeClr val="tx1"/>
                </a:solidFill>
              </a:rPr>
              <a:t>Supernova burst neutrinos  </a:t>
            </a:r>
            <a:endParaRPr lang="en-US" sz="2300" b="1" dirty="0" smtClean="0"/>
          </a:p>
          <a:p>
            <a:pPr lvl="1">
              <a:spcBef>
                <a:spcPts val="432"/>
              </a:spcBef>
            </a:pPr>
            <a:r>
              <a:rPr lang="en-US" b="1" dirty="0" smtClean="0"/>
              <a:t>Astrophysics </a:t>
            </a:r>
            <a:r>
              <a:rPr lang="en-US" b="1" i="1" u="sng" dirty="0" smtClean="0"/>
              <a:t>and</a:t>
            </a:r>
            <a:r>
              <a:rPr lang="en-US" b="1" dirty="0" smtClean="0"/>
              <a:t> neutrino </a:t>
            </a:r>
            <a:br>
              <a:rPr lang="en-US" b="1" dirty="0" smtClean="0"/>
            </a:br>
            <a:r>
              <a:rPr lang="en-US" b="1" dirty="0" smtClean="0"/>
              <a:t>	physics</a:t>
            </a:r>
          </a:p>
          <a:p>
            <a:pPr lvl="2">
              <a:spcBef>
                <a:spcPts val="432"/>
              </a:spcBef>
            </a:pPr>
            <a:r>
              <a:rPr lang="en-US" dirty="0" smtClean="0">
                <a:solidFill>
                  <a:srgbClr val="B65A1F"/>
                </a:solidFill>
              </a:rPr>
              <a:t>To date only observed </a:t>
            </a:r>
            <a:r>
              <a:rPr lang="en-US" sz="2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Symbol" charset="2"/>
              </a:rPr>
              <a:t>̅</a:t>
            </a:r>
            <a:r>
              <a:rPr lang="en-US" baseline="-25000" dirty="0" err="1" smtClean="0">
                <a:solidFill>
                  <a:srgbClr val="B65A1F"/>
                </a:solidFill>
              </a:rPr>
              <a:t>e</a:t>
            </a:r>
            <a:r>
              <a:rPr lang="en-US" dirty="0" smtClean="0">
                <a:solidFill>
                  <a:srgbClr val="B65A1F"/>
                </a:solidFill>
              </a:rPr>
              <a:t> from single SN</a:t>
            </a:r>
          </a:p>
          <a:p>
            <a:pPr lvl="2">
              <a:spcBef>
                <a:spcPts val="432"/>
              </a:spcBef>
            </a:pPr>
            <a:r>
              <a:rPr lang="en-US" dirty="0" smtClean="0">
                <a:solidFill>
                  <a:srgbClr val="B65A1F"/>
                </a:solidFill>
              </a:rPr>
              <a:t>In argon, the largest sensitivity is to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B65A1F"/>
                </a:solidFill>
              </a:rPr>
              <a:t>e</a:t>
            </a:r>
            <a:r>
              <a:rPr lang="en-US" dirty="0" smtClean="0">
                <a:solidFill>
                  <a:srgbClr val="B65A1F"/>
                </a:solidFill>
              </a:rPr>
              <a:t> </a:t>
            </a:r>
          </a:p>
          <a:p>
            <a:pPr lvl="3">
              <a:spcBef>
                <a:spcPts val="432"/>
              </a:spcBef>
            </a:pPr>
            <a:r>
              <a:rPr lang="en-US" sz="1800" dirty="0" smtClean="0">
                <a:solidFill>
                  <a:srgbClr val="B65A1F"/>
                </a:solidFill>
              </a:rPr>
              <a:t>CC interaction:</a:t>
            </a:r>
            <a:endParaRPr lang="en-US" sz="1800" dirty="0">
              <a:solidFill>
                <a:srgbClr val="B65A1F"/>
              </a:solidFill>
            </a:endParaRPr>
          </a:p>
          <a:p>
            <a:pPr lvl="2" indent="0">
              <a:buNone/>
            </a:pPr>
            <a:r>
              <a:rPr lang="en-US" dirty="0">
                <a:solidFill>
                  <a:srgbClr val="B65A1F"/>
                </a:solidFill>
              </a:rPr>
              <a:t> </a:t>
            </a:r>
          </a:p>
          <a:p>
            <a:pPr lvl="1" indent="0">
              <a:buNone/>
            </a:pPr>
            <a:endParaRPr lang="en-US" b="1" dirty="0" smtClean="0"/>
          </a:p>
          <a:p>
            <a:pPr lvl="2"/>
            <a:endParaRPr lang="en-US" dirty="0" smtClean="0">
              <a:solidFill>
                <a:srgbClr val="B65A1F"/>
              </a:solidFill>
            </a:endParaRPr>
          </a:p>
          <a:p>
            <a:pPr lvl="1" indent="0">
              <a:buFont typeface="Arial"/>
              <a:buNone/>
            </a:pP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2480740" y="5840955"/>
            <a:ext cx="1729961" cy="369332"/>
          </a:xfrm>
          <a:prstGeom prst="rect">
            <a:avLst/>
          </a:prstGeom>
          <a:noFill/>
          <a:ln w="28575" cmpd="sng">
            <a:solidFill>
              <a:srgbClr val="B8561A"/>
            </a:solidFill>
          </a:ln>
          <a:effectLst>
            <a:outerShdw blurRad="50800" dist="38100" dir="2700000" algn="tl" rotWithShape="0">
              <a:srgbClr val="7A7A7A">
                <a:alpha val="5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BC5F2B"/>
                </a:solidFill>
                <a:latin typeface="Helvetica"/>
                <a:cs typeface="Helvetica"/>
              </a:rPr>
              <a:t>E ~ O(10 MeV)</a:t>
            </a:r>
            <a:endParaRPr lang="en-US" b="1" dirty="0">
              <a:solidFill>
                <a:srgbClr val="BC5F2B"/>
              </a:solidFill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>
            <a:endCxn id="15" idx="3"/>
          </p:cNvCxnSpPr>
          <p:nvPr/>
        </p:nvCxnSpPr>
        <p:spPr>
          <a:xfrm flipH="1">
            <a:off x="4210701" y="5745563"/>
            <a:ext cx="2223962" cy="280058"/>
          </a:xfrm>
          <a:prstGeom prst="straightConnector1">
            <a:avLst/>
          </a:prstGeom>
          <a:ln>
            <a:solidFill>
              <a:srgbClr val="B8561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38" y="3443536"/>
            <a:ext cx="2273417" cy="1826187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620766" y="4295669"/>
            <a:ext cx="274320" cy="0"/>
          </a:xfrm>
          <a:prstGeom prst="straightConnector1">
            <a:avLst/>
          </a:prstGeom>
          <a:ln>
            <a:solidFill>
              <a:srgbClr val="B8561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H="1">
            <a:off x="6569206" y="4297680"/>
            <a:ext cx="914400" cy="0"/>
          </a:xfrm>
          <a:prstGeom prst="straightConnector1">
            <a:avLst/>
          </a:prstGeom>
          <a:ln>
            <a:solidFill>
              <a:srgbClr val="B8561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76760" y="4104237"/>
            <a:ext cx="1678665" cy="369332"/>
          </a:xfrm>
          <a:prstGeom prst="rect">
            <a:avLst/>
          </a:prstGeom>
          <a:noFill/>
          <a:ln w="28575" cmpd="sng">
            <a:solidFill>
              <a:srgbClr val="B8561A"/>
            </a:solidFill>
          </a:ln>
          <a:effectLst>
            <a:outerShdw blurRad="50800" dist="38100" dir="2700000" algn="tl" rotWithShape="0">
              <a:srgbClr val="7A7A7A">
                <a:alpha val="5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BC5F2B"/>
                </a:solidFill>
                <a:latin typeface="Symbol" panose="05050102010706020507" pitchFamily="18" charset="2"/>
                <a:cs typeface="Helvetica"/>
              </a:rPr>
              <a:t>d</a:t>
            </a:r>
            <a:r>
              <a:rPr lang="en-US" b="1" dirty="0" err="1" smtClean="0">
                <a:solidFill>
                  <a:srgbClr val="BC5F2B"/>
                </a:solidFill>
                <a:latin typeface="Helvetica"/>
                <a:cs typeface="Helvetica"/>
              </a:rPr>
              <a:t>t</a:t>
            </a:r>
            <a:r>
              <a:rPr lang="en-US" b="1" dirty="0" smtClean="0">
                <a:solidFill>
                  <a:srgbClr val="BC5F2B"/>
                </a:solidFill>
                <a:latin typeface="Helvetica"/>
                <a:cs typeface="Helvetica"/>
              </a:rPr>
              <a:t> ~ O(10 ms)</a:t>
            </a:r>
            <a:endParaRPr lang="en-US" b="1" dirty="0">
              <a:solidFill>
                <a:srgbClr val="BC5F2B"/>
              </a:solidFill>
              <a:latin typeface="Helvetica"/>
              <a:cs typeface="Helvetica"/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63" y="5295464"/>
            <a:ext cx="2755900" cy="3302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57763" y="1169885"/>
            <a:ext cx="21793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/>
              <a:t>ICARUS cosmic-ray event</a:t>
            </a:r>
            <a:endParaRPr lang="en-US" sz="1200" dirty="0"/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220" y="1142893"/>
            <a:ext cx="1143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8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000" dirty="0" smtClean="0"/>
              <a:t>The DUNE Collaboration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br>
              <a:rPr lang="en-US" sz="4000" dirty="0" smtClean="0"/>
            </a:b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5" t="-351" r="473" b="11972"/>
          <a:stretch/>
        </p:blipFill>
        <p:spPr>
          <a:xfrm>
            <a:off x="293782" y="1715089"/>
            <a:ext cx="8475102" cy="5031277"/>
          </a:xfrm>
          <a:prstGeom prst="rect">
            <a:avLst/>
          </a:prstGeom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2774844190"/>
              </p:ext>
            </p:extLst>
          </p:nvPr>
        </p:nvGraphicFramePr>
        <p:xfrm>
          <a:off x="371295" y="2148840"/>
          <a:ext cx="2389947" cy="2894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876660" y="1661983"/>
            <a:ext cx="2734199" cy="812496"/>
          </a:xfrm>
          <a:prstGeom prst="rect">
            <a:avLst/>
          </a:prstGeom>
        </p:spPr>
        <p:txBody>
          <a:bodyPr lIns="0" rIns="0"/>
          <a:lstStyle>
            <a:lvl1pPr marL="0" indent="0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27432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27432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54864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82296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tx1"/>
                </a:solidFill>
              </a:rPr>
              <a:t>782 Collaborators</a:t>
            </a:r>
          </a:p>
          <a:p>
            <a:pPr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144 institutions</a:t>
            </a:r>
          </a:p>
          <a:p>
            <a:pPr marL="617220" lvl="2" indent="-342900">
              <a:spcBef>
                <a:spcPts val="0"/>
              </a:spcBef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35270" y="1835458"/>
            <a:ext cx="2730539" cy="454156"/>
          </a:xfrm>
          <a:prstGeom prst="rect">
            <a:avLst/>
          </a:prstGeom>
        </p:spPr>
        <p:txBody>
          <a:bodyPr lIns="0" rIns="0"/>
          <a:lstStyle>
            <a:lvl1pPr marL="0" indent="0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27432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27432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54864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82296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Pct val="90000"/>
              <a:buFont typeface="Arial"/>
              <a:buNone/>
              <a:tabLst/>
              <a:defRPr/>
            </a:pPr>
            <a:r>
              <a:rPr lang="en-US" b="1" dirty="0">
                <a:solidFill>
                  <a:schemeClr val="tx1"/>
                </a:solidFill>
                <a:cs typeface=""/>
              </a:rPr>
              <a:t>f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"/>
              </a:rPr>
              <a:t>rom</a:t>
            </a:r>
            <a:r>
              <a:rPr lang="en-US" b="1" dirty="0" smtClean="0">
                <a:solidFill>
                  <a:schemeClr val="tx1"/>
                </a:solidFill>
                <a:cs typeface="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"/>
              </a:rPr>
              <a:t>26 Countries</a:t>
            </a:r>
          </a:p>
          <a:p>
            <a:pPr marL="617220" marR="0" lvl="2" indent="-342900" algn="l" defTabSz="457200" rtl="0" eaLnBrk="1" fontAlgn="base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Pct val="88000"/>
              <a:buFont typeface="Lucida Grande"/>
              <a:buChar char="–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Geneva" charset="0"/>
              <a:cs typeface=""/>
            </a:endParaRP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Geneva" charset="0"/>
              <a:cs typeface="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12" y="1071614"/>
            <a:ext cx="8186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Formed this year from the previous LBNE and LBNO collaborations plus many new institutions </a:t>
            </a:r>
            <a:endParaRPr lang="en-US" dirty="0">
              <a:latin typeface="+mj-lt"/>
            </a:endParaRPr>
          </a:p>
        </p:txBody>
      </p:sp>
      <p:sp>
        <p:nvSpPr>
          <p:cNvPr id="13" name="Content Placeholder 10"/>
          <p:cNvSpPr txBox="1">
            <a:spLocks/>
          </p:cNvSpPr>
          <p:nvPr/>
        </p:nvSpPr>
        <p:spPr>
          <a:xfrm>
            <a:off x="5712033" y="2224736"/>
            <a:ext cx="3044952" cy="2596453"/>
          </a:xfrm>
          <a:prstGeom prst="rect">
            <a:avLst/>
          </a:prstGeom>
        </p:spPr>
        <p:txBody>
          <a:bodyPr lIns="0" rIns="0"/>
          <a:lstStyle>
            <a:lvl1pPr marL="0" indent="0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27432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27432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54864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82296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Armenia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Belgium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Brazil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Bulgaria,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Canada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Colombia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Czech Republic, France,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  Germany,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India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FA8E1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Iran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FA8E1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Italy,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Japan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FA8E1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Madagascar,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Mexico,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     Netherlands,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Peru,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Poland,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       Romania, Rus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sia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Spain,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        Switzerland, Tur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key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UK,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 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USA,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Ukraine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BC5F2B"/>
              </a:solidFill>
              <a:effectLst/>
              <a:uLnTx/>
              <a:uFillTx/>
              <a:latin typeface="Helvetica"/>
              <a:ea typeface="Geneva" charset="0"/>
              <a:cs typeface="Geneva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588711" y="4450619"/>
            <a:ext cx="2418130" cy="454156"/>
          </a:xfrm>
          <a:prstGeom prst="rect">
            <a:avLst/>
          </a:prstGeom>
        </p:spPr>
        <p:txBody>
          <a:bodyPr lIns="0" rIns="0"/>
          <a:lstStyle>
            <a:lvl1pPr marL="0" indent="0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27432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27432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54864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82296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Pct val="90000"/>
              <a:buFont typeface="Arial"/>
              <a:buNone/>
              <a:tabLst/>
              <a:defRPr/>
            </a:pPr>
            <a:r>
              <a:rPr lang="en-US" b="1" noProof="0" dirty="0" smtClean="0">
                <a:solidFill>
                  <a:schemeClr val="tx1"/>
                </a:solidFill>
                <a:cs typeface=""/>
              </a:rPr>
              <a:t>on 5 Continents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"/>
            </a:endParaRPr>
          </a:p>
          <a:p>
            <a:pPr marL="617220" marR="0" lvl="2" indent="-342900" algn="l" defTabSz="457200" rtl="0" eaLnBrk="1" fontAlgn="base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Pct val="88000"/>
              <a:buFont typeface="Lucida Grande"/>
              <a:buChar char="–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Geneva" charset="0"/>
              <a:cs typeface=""/>
            </a:endParaRP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Geneva" charset="0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1786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000" dirty="0" smtClean="0"/>
              <a:t>The DUNE Collaboration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br>
              <a:rPr lang="en-US" sz="4000" dirty="0" smtClean="0"/>
            </a:b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5" t="-351" r="473" b="11972"/>
          <a:stretch/>
        </p:blipFill>
        <p:spPr>
          <a:xfrm>
            <a:off x="293782" y="1715089"/>
            <a:ext cx="8475102" cy="503127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76660" y="1661983"/>
            <a:ext cx="2734199" cy="812496"/>
          </a:xfrm>
          <a:prstGeom prst="rect">
            <a:avLst/>
          </a:prstGeom>
        </p:spPr>
        <p:txBody>
          <a:bodyPr lIns="0" rIns="0"/>
          <a:lstStyle>
            <a:lvl1pPr marL="0" indent="0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27432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27432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54864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82296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782 Collaborators</a:t>
            </a:r>
          </a:p>
          <a:p>
            <a:pPr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tx1"/>
                </a:solidFill>
              </a:rPr>
              <a:t>144 institutions</a:t>
            </a:r>
          </a:p>
          <a:p>
            <a:pPr marL="617220" lvl="2" indent="-342900">
              <a:spcBef>
                <a:spcPts val="0"/>
              </a:spcBef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35270" y="1835458"/>
            <a:ext cx="2730539" cy="454156"/>
          </a:xfrm>
          <a:prstGeom prst="rect">
            <a:avLst/>
          </a:prstGeom>
        </p:spPr>
        <p:txBody>
          <a:bodyPr lIns="0" rIns="0"/>
          <a:lstStyle>
            <a:lvl1pPr marL="0" indent="0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27432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27432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54864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82296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Pct val="90000"/>
              <a:buFont typeface="Arial"/>
              <a:buNone/>
              <a:tabLst/>
              <a:defRPr/>
            </a:pPr>
            <a:r>
              <a:rPr lang="en-US" b="1" dirty="0">
                <a:solidFill>
                  <a:schemeClr val="tx1"/>
                </a:solidFill>
                <a:cs typeface=""/>
              </a:rPr>
              <a:t>f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"/>
              </a:rPr>
              <a:t>rom</a:t>
            </a:r>
            <a:r>
              <a:rPr lang="en-US" b="1" dirty="0" smtClean="0">
                <a:solidFill>
                  <a:schemeClr val="tx1"/>
                </a:solidFill>
                <a:cs typeface="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"/>
              </a:rPr>
              <a:t>26 Countries</a:t>
            </a:r>
          </a:p>
          <a:p>
            <a:pPr marL="617220" marR="0" lvl="2" indent="-342900" algn="l" defTabSz="457200" rtl="0" eaLnBrk="1" fontAlgn="base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Pct val="88000"/>
              <a:buFont typeface="Lucida Grande"/>
              <a:buChar char="–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Geneva" charset="0"/>
              <a:cs typeface=""/>
            </a:endParaRP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Geneva" charset="0"/>
              <a:cs typeface="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12" y="1071614"/>
            <a:ext cx="8186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Formed this year from the previous LBNE and LBNO collaborations plus many new institutions </a:t>
            </a:r>
            <a:endParaRPr lang="en-US" dirty="0">
              <a:latin typeface="+mj-lt"/>
            </a:endParaRPr>
          </a:p>
        </p:txBody>
      </p:sp>
      <p:sp>
        <p:nvSpPr>
          <p:cNvPr id="13" name="Content Placeholder 10"/>
          <p:cNvSpPr txBox="1">
            <a:spLocks/>
          </p:cNvSpPr>
          <p:nvPr/>
        </p:nvSpPr>
        <p:spPr>
          <a:xfrm>
            <a:off x="5712033" y="2224736"/>
            <a:ext cx="3044952" cy="2596453"/>
          </a:xfrm>
          <a:prstGeom prst="rect">
            <a:avLst/>
          </a:prstGeom>
        </p:spPr>
        <p:txBody>
          <a:bodyPr lIns="0" rIns="0"/>
          <a:lstStyle>
            <a:lvl1pPr marL="0" indent="0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27432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27432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54864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82296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Armenia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Belgium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Brazil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Bulgaria,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Canada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Colombia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Czech Republic, France,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  Germany,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India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FA8E1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Iran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FA8E1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Italy,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Japan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FA8E1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Madagascar,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Mexico,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     Netherlands,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Peru,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Poland,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       Romania, Rus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sia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Spain,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        Switzerland, Tur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key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, UK,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   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USA,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ea typeface="Geneva" charset="0"/>
                <a:cs typeface="Geneva" charset="0"/>
              </a:rPr>
              <a:t> Ukraine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BC5F2B"/>
              </a:solidFill>
              <a:effectLst/>
              <a:uLnTx/>
              <a:uFillTx/>
              <a:latin typeface="Helvetica"/>
              <a:ea typeface="Geneva" charset="0"/>
              <a:cs typeface="Geneva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588711" y="4450619"/>
            <a:ext cx="2418130" cy="454156"/>
          </a:xfrm>
          <a:prstGeom prst="rect">
            <a:avLst/>
          </a:prstGeom>
        </p:spPr>
        <p:txBody>
          <a:bodyPr lIns="0" rIns="0"/>
          <a:lstStyle>
            <a:lvl1pPr marL="0" indent="0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27432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27432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54864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82296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Pct val="90000"/>
              <a:buFont typeface="Arial"/>
              <a:buNone/>
              <a:tabLst/>
              <a:defRPr/>
            </a:pPr>
            <a:r>
              <a:rPr lang="en-US" b="1" noProof="0" dirty="0" smtClean="0">
                <a:solidFill>
                  <a:schemeClr val="tx1"/>
                </a:solidFill>
                <a:cs typeface=""/>
              </a:rPr>
              <a:t>on 5 Continents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"/>
            </a:endParaRPr>
          </a:p>
          <a:p>
            <a:pPr marL="617220" marR="0" lvl="2" indent="-342900" algn="l" defTabSz="457200" rtl="0" eaLnBrk="1" fontAlgn="base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Pct val="88000"/>
              <a:buFont typeface="Lucida Grande"/>
              <a:buChar char="–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Geneva" charset="0"/>
              <a:cs typeface=""/>
            </a:endParaRP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Geneva" charset="0"/>
              <a:cs typeface=""/>
            </a:endParaRPr>
          </a:p>
        </p:txBody>
      </p:sp>
      <p:graphicFrame>
        <p:nvGraphicFramePr>
          <p:cNvPr id="14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921054"/>
              </p:ext>
            </p:extLst>
          </p:nvPr>
        </p:nvGraphicFramePr>
        <p:xfrm>
          <a:off x="371945" y="2148840"/>
          <a:ext cx="2386584" cy="2898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944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LBNF/DUNE Overview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870679"/>
            <a:ext cx="8437124" cy="4528483"/>
            <a:chOff x="882557" y="492984"/>
            <a:chExt cx="7053683" cy="3785944"/>
          </a:xfrm>
        </p:grpSpPr>
        <p:grpSp>
          <p:nvGrpSpPr>
            <p:cNvPr id="12" name="Group 11"/>
            <p:cNvGrpSpPr/>
            <p:nvPr/>
          </p:nvGrpSpPr>
          <p:grpSpPr>
            <a:xfrm>
              <a:off x="882557" y="492984"/>
              <a:ext cx="7053683" cy="3785944"/>
              <a:chOff x="882557" y="492984"/>
              <a:chExt cx="7053683" cy="378594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57" y="492984"/>
                <a:ext cx="7053683" cy="378594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4542" y="2843784"/>
                <a:ext cx="849633" cy="231668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4542617" y="2659118"/>
              <a:ext cx="1016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pc="100" dirty="0" smtClean="0">
                  <a:solidFill>
                    <a:srgbClr val="0033CC"/>
                  </a:solidFill>
                  <a:cs typeface="Arial" panose="020B0604020202020204" pitchFamily="34" charset="0"/>
                </a:rPr>
                <a:t>32 km</a:t>
              </a:r>
              <a:endParaRPr lang="en-US" b="1" spc="100" dirty="0">
                <a:solidFill>
                  <a:srgbClr val="0033CC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1440" y="2646989"/>
            <a:ext cx="4503420" cy="3029680"/>
            <a:chOff x="91440" y="2624129"/>
            <a:chExt cx="4503420" cy="30296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569" y="2624129"/>
              <a:ext cx="2721248" cy="144168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1440" y="4896679"/>
              <a:ext cx="4503420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bg1"/>
                  </a:solidFill>
                </a:rPr>
                <a:t>40 kt fiducial mass LAr TPC far</a:t>
              </a:r>
              <a:br>
                <a:rPr lang="en-US" sz="2400" dirty="0" smtClean="0">
                  <a:solidFill>
                    <a:schemeClr val="bg1"/>
                  </a:solidFill>
                </a:rPr>
              </a:br>
              <a:r>
                <a:rPr lang="en-US" sz="2400" dirty="0" smtClean="0"/>
                <a:t>detector, 1480 m underground</a:t>
              </a:r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3224" y="3886797"/>
            <a:ext cx="8795143" cy="2184698"/>
            <a:chOff x="93224" y="3863937"/>
            <a:chExt cx="8795143" cy="21846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649" y="3863937"/>
              <a:ext cx="3601718" cy="155084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224" y="5586970"/>
              <a:ext cx="5903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400" dirty="0" smtClean="0"/>
                <a:t>High-power, broad-band </a:t>
              </a:r>
              <a:r>
                <a:rPr lang="en-US" sz="2400" dirty="0" smtClean="0">
                  <a:latin typeface="Symbol" panose="05050102010706020507" pitchFamily="18" charset="2"/>
                </a:rPr>
                <a:t>n</a:t>
              </a:r>
              <a:r>
                <a:rPr lang="en-US" sz="2400" baseline="-25000" dirty="0" smtClean="0">
                  <a:latin typeface="Symbol" panose="05050102010706020507" pitchFamily="18" charset="2"/>
                </a:rPr>
                <a:t>m</a:t>
              </a:r>
              <a:r>
                <a:rPr lang="en-US" sz="2400" dirty="0" smtClean="0"/>
                <a:t>/</a:t>
              </a:r>
              <a:r>
                <a:rPr lang="en-US" sz="2400" dirty="0" err="1" smtClean="0">
                  <a:latin typeface="Symbol" panose="05050102010706020507" pitchFamily="18" charset="2"/>
                </a:rPr>
                <a:t>n</a:t>
              </a:r>
              <a:r>
                <a:rPr lang="en-US" sz="2400" dirty="0" err="1" smtClean="0">
                  <a:latin typeface="Calibri" panose="020F0502020204030204" pitchFamily="34" charset="0"/>
                </a:rPr>
                <a:t>̅</a:t>
              </a:r>
              <a:r>
                <a:rPr lang="en-US" sz="2400" baseline="-25000" dirty="0" err="1" smtClean="0">
                  <a:latin typeface="Symbol" panose="05050102010706020507" pitchFamily="18" charset="2"/>
                </a:rPr>
                <a:t>m</a:t>
              </a:r>
              <a:r>
                <a:rPr lang="en-US" sz="2400" dirty="0" smtClean="0"/>
                <a:t> beam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3224" y="4384670"/>
            <a:ext cx="7442956" cy="2090685"/>
            <a:chOff x="93224" y="4361810"/>
            <a:chExt cx="7442956" cy="2090685"/>
          </a:xfrm>
        </p:grpSpPr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860" y="4361810"/>
              <a:ext cx="746964" cy="123737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3224" y="5990830"/>
              <a:ext cx="74429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400" dirty="0" smtClean="0"/>
                <a:t>Precision near detector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27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Staged Approach to 40 </a:t>
            </a:r>
            <a:r>
              <a:rPr lang="en-US" sz="4000" dirty="0" err="1" smtClean="0"/>
              <a:t>kt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4029" y="1192563"/>
            <a:ext cx="8232771" cy="3229160"/>
          </a:xfrm>
        </p:spPr>
        <p:txBody>
          <a:bodyPr/>
          <a:lstStyle/>
          <a:p>
            <a:pPr lvl="0"/>
            <a:r>
              <a:rPr lang="en-US" sz="2000" b="1" dirty="0" smtClean="0">
                <a:solidFill>
                  <a:srgbClr val="32547A"/>
                </a:solidFill>
              </a:rPr>
              <a:t>Four-Cavern Layout at the Sanford Underground Research Facility (SURF) at the 4850 foot Level (4300 </a:t>
            </a:r>
            <a:r>
              <a:rPr lang="en-US" sz="2000" b="1" dirty="0" err="1" smtClean="0">
                <a:solidFill>
                  <a:srgbClr val="32547A"/>
                </a:solidFill>
              </a:rPr>
              <a:t>m.w.e</a:t>
            </a:r>
            <a:r>
              <a:rPr lang="en-US" sz="2000" b="1" dirty="0" smtClean="0">
                <a:solidFill>
                  <a:srgbClr val="32547A"/>
                </a:solidFill>
              </a:rPr>
              <a:t>.)</a:t>
            </a:r>
          </a:p>
          <a:p>
            <a:pPr marL="631825" lvl="1" indent="0">
              <a:buNone/>
            </a:pPr>
            <a:r>
              <a:rPr lang="en-US" sz="2200" b="1" dirty="0" smtClean="0"/>
              <a:t>four caverns hosting </a:t>
            </a:r>
            <a:r>
              <a:rPr lang="en-US" sz="2200" b="1" dirty="0" smtClean="0">
                <a:solidFill>
                  <a:srgbClr val="B65A1F"/>
                </a:solidFill>
              </a:rPr>
              <a:t>four independent 10-kt (fiducial mass) Far Detector modules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/>
              <a:t>Allows for staged construction of the Far Detector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/>
              <a:t>Gives flexibility for </a:t>
            </a:r>
            <a:r>
              <a:rPr lang="en-US" sz="2000" dirty="0" smtClean="0">
                <a:solidFill>
                  <a:srgbClr val="B65A1F"/>
                </a:solidFill>
              </a:rPr>
              <a:t>evolution </a:t>
            </a:r>
            <a:r>
              <a:rPr lang="en-US" sz="2000" dirty="0" smtClean="0"/>
              <a:t>of </a:t>
            </a:r>
            <a:r>
              <a:rPr lang="en-US" sz="2000" dirty="0" err="1" smtClean="0"/>
              <a:t>LArTPC</a:t>
            </a:r>
            <a:r>
              <a:rPr lang="en-US" sz="2000" dirty="0" smtClean="0"/>
              <a:t> technology design </a:t>
            </a:r>
          </a:p>
          <a:p>
            <a:pPr marL="891540" lvl="3" indent="-342900">
              <a:spcBef>
                <a:spcPts val="432"/>
              </a:spcBef>
            </a:pPr>
            <a:r>
              <a:rPr lang="en-US" sz="2000" dirty="0" smtClean="0"/>
              <a:t>Assume four identical cryostats: </a:t>
            </a:r>
            <a:r>
              <a:rPr lang="en-US" sz="1800" dirty="0">
                <a:solidFill>
                  <a:srgbClr val="5680AB"/>
                </a:solidFill>
              </a:rPr>
              <a:t>15.1 (W) x 14.0 (H) x 62 (L) </a:t>
            </a:r>
            <a:r>
              <a:rPr lang="en-US" sz="1800" dirty="0" smtClean="0">
                <a:solidFill>
                  <a:srgbClr val="5680AB"/>
                </a:solidFill>
              </a:rPr>
              <a:t>m</a:t>
            </a:r>
            <a:r>
              <a:rPr lang="en-US" sz="1800" baseline="30000" dirty="0" smtClean="0">
                <a:solidFill>
                  <a:srgbClr val="5680AB"/>
                </a:solidFill>
              </a:rPr>
              <a:t>3</a:t>
            </a:r>
            <a:endParaRPr lang="en-US" sz="1800" dirty="0" smtClean="0"/>
          </a:p>
          <a:p>
            <a:pPr marL="891540" lvl="3" indent="-342900">
              <a:spcBef>
                <a:spcPts val="432"/>
              </a:spcBef>
            </a:pPr>
            <a:r>
              <a:rPr lang="en-US" sz="2000" dirty="0"/>
              <a:t>A</a:t>
            </a:r>
            <a:r>
              <a:rPr lang="en-US" sz="2000" dirty="0" smtClean="0"/>
              <a:t>ssume the </a:t>
            </a:r>
            <a:r>
              <a:rPr lang="en-US" sz="2000" dirty="0"/>
              <a:t>four 10-kt modules will be </a:t>
            </a:r>
            <a:r>
              <a:rPr lang="en-US" sz="2000" dirty="0" smtClean="0"/>
              <a:t>similar </a:t>
            </a:r>
            <a:r>
              <a:rPr lang="en-US" sz="2000" dirty="0"/>
              <a:t>but </a:t>
            </a:r>
            <a:r>
              <a:rPr lang="en-US" sz="2000" b="1" dirty="0">
                <a:solidFill>
                  <a:srgbClr val="B65A1F"/>
                </a:solidFill>
              </a:rPr>
              <a:t>not </a:t>
            </a:r>
            <a:r>
              <a:rPr lang="en-US" sz="2000" b="1" dirty="0" smtClean="0">
                <a:solidFill>
                  <a:srgbClr val="B65A1F"/>
                </a:solidFill>
              </a:rPr>
              <a:t>identical</a:t>
            </a:r>
            <a:endParaRPr lang="en-US" sz="2000" b="1" dirty="0"/>
          </a:p>
        </p:txBody>
      </p:sp>
      <p:sp>
        <p:nvSpPr>
          <p:cNvPr id="10" name="Right Arrow 9"/>
          <p:cNvSpPr/>
          <p:nvPr/>
        </p:nvSpPr>
        <p:spPr>
          <a:xfrm>
            <a:off x="510499" y="2068712"/>
            <a:ext cx="409739" cy="235710"/>
          </a:xfrm>
          <a:prstGeom prst="rightArrow">
            <a:avLst/>
          </a:prstGeom>
          <a:ln>
            <a:solidFill>
              <a:srgbClr val="B65A1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990090" y="4182143"/>
            <a:ext cx="4677410" cy="2244090"/>
            <a:chOff x="2028190" y="4342163"/>
            <a:chExt cx="4677410" cy="2244090"/>
          </a:xfrm>
        </p:grpSpPr>
        <p:pic>
          <p:nvPicPr>
            <p:cNvPr id="12" name="Picture 11" descr="C:\Users\Strait.JIM-X1\Documents\_Strait\_Temps\ScreenShots\New Picture (11).bmp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190" y="4342163"/>
              <a:ext cx="4677410" cy="22440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210262" y="5089445"/>
              <a:ext cx="416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#1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01048" y="4918816"/>
              <a:ext cx="416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#2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6601" y="6058224"/>
              <a:ext cx="416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#4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52440" y="6216921"/>
              <a:ext cx="416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#3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8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647102"/>
          </a:xfrm>
        </p:spPr>
        <p:txBody>
          <a:bodyPr/>
          <a:lstStyle/>
          <a:p>
            <a:r>
              <a:rPr lang="en-US" sz="2800" dirty="0" smtClean="0"/>
              <a:t>Reference Design:</a:t>
            </a:r>
            <a:br>
              <a:rPr lang="en-US" sz="2800" dirty="0" smtClean="0"/>
            </a:br>
            <a:r>
              <a:rPr lang="en-US" sz="2800" dirty="0" smtClean="0"/>
              <a:t>Single-Phase LAr TPC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pic>
        <p:nvPicPr>
          <p:cNvPr id="10" name="Picture 2" descr="http://www.phy.bnl.gov/wire-cell/home/img/signa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2" y="1358788"/>
            <a:ext cx="3984262" cy="335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88" y="4626154"/>
            <a:ext cx="4785775" cy="2109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702" y="1132689"/>
            <a:ext cx="471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the successful design </a:t>
            </a:r>
            <a:br>
              <a:rPr lang="en-US" dirty="0" smtClean="0"/>
            </a:br>
            <a:r>
              <a:rPr lang="en-US" dirty="0" smtClean="0"/>
              <a:t>pioneered by the ICARUS Collaboration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495801" y="64498"/>
            <a:ext cx="4592203" cy="3201862"/>
            <a:chOff x="4343401" y="3600766"/>
            <a:chExt cx="4592203" cy="3201862"/>
          </a:xfrm>
        </p:grpSpPr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>
              <a:off x="4777317" y="3600766"/>
              <a:ext cx="4158287" cy="2853066"/>
              <a:chOff x="4248253" y="3600765"/>
              <a:chExt cx="4687352" cy="321606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3600765"/>
                <a:ext cx="4363605" cy="3117959"/>
              </a:xfrm>
              <a:prstGeom prst="rect">
                <a:avLst/>
              </a:prstGeom>
            </p:spPr>
          </p:pic>
          <p:cxnSp>
            <p:nvCxnSpPr>
              <p:cNvPr id="15" name="Straight Arrow Connector 14"/>
              <p:cNvCxnSpPr/>
              <p:nvPr/>
            </p:nvCxnSpPr>
            <p:spPr>
              <a:xfrm flipV="1">
                <a:off x="4411980" y="3746542"/>
                <a:ext cx="0" cy="2842859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 w="lg" len="lg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4572000" y="6704077"/>
                <a:ext cx="1051560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 w="lg" len="lg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4248253" y="4903225"/>
                <a:ext cx="27411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 smtClean="0"/>
                  <a:t>6 m</a:t>
                </a:r>
                <a:endParaRPr lang="en-US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864789" y="6573976"/>
                <a:ext cx="523262" cy="2428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/>
                  <a:t>2.3 m</a:t>
                </a:r>
                <a:endParaRPr lang="en-US" sz="1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4343401" y="6433296"/>
              <a:ext cx="29717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Anode Plane Assembly (APA)</a:t>
              </a:r>
              <a:endParaRPr lang="en-US" dirty="0"/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5239801" y="3577551"/>
            <a:ext cx="3507526" cy="3258839"/>
            <a:chOff x="5444680" y="184970"/>
            <a:chExt cx="3676460" cy="3415795"/>
          </a:xfrm>
        </p:grpSpPr>
        <p:grpSp>
          <p:nvGrpSpPr>
            <p:cNvPr id="17" name="Group 16"/>
            <p:cNvGrpSpPr/>
            <p:nvPr/>
          </p:nvGrpSpPr>
          <p:grpSpPr>
            <a:xfrm>
              <a:off x="5444680" y="184970"/>
              <a:ext cx="3676460" cy="3415795"/>
              <a:chOff x="5444680" y="184970"/>
              <a:chExt cx="3676460" cy="3415795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4680" y="184970"/>
                <a:ext cx="3676460" cy="3415795"/>
              </a:xfrm>
              <a:prstGeom prst="rect">
                <a:avLst/>
              </a:prstGeom>
            </p:spPr>
          </p:pic>
          <p:cxnSp>
            <p:nvCxnSpPr>
              <p:cNvPr id="25" name="Straight Arrow Connector 24"/>
              <p:cNvCxnSpPr/>
              <p:nvPr/>
            </p:nvCxnSpPr>
            <p:spPr>
              <a:xfrm>
                <a:off x="7894320" y="1630680"/>
                <a:ext cx="630936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lg" len="lg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7971631" y="1673419"/>
                <a:ext cx="41036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3.6 m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7627620" y="789954"/>
                <a:ext cx="0" cy="21945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lg" len="lg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 rot="16200000">
                <a:off x="7303873" y="1748517"/>
                <a:ext cx="36548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12 m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5181" y="3427297"/>
              <a:ext cx="1463167" cy="140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387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647102"/>
          </a:xfrm>
        </p:spPr>
        <p:txBody>
          <a:bodyPr/>
          <a:lstStyle/>
          <a:p>
            <a:pPr lvl="0"/>
            <a:r>
              <a:rPr lang="en-US" sz="2800" dirty="0" smtClean="0"/>
              <a:t>Alternative Design:</a:t>
            </a:r>
            <a:br>
              <a:rPr lang="en-US" sz="2800" dirty="0" smtClean="0"/>
            </a:br>
            <a:r>
              <a:rPr lang="en-US" sz="2800" dirty="0" smtClean="0"/>
              <a:t>Dual-phase LAr TPC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4029" y="1362564"/>
            <a:ext cx="8232771" cy="3082260"/>
          </a:xfrm>
        </p:spPr>
        <p:txBody>
          <a:bodyPr/>
          <a:lstStyle/>
          <a:p>
            <a:pPr lvl="1" indent="0">
              <a:buNone/>
            </a:pPr>
            <a:r>
              <a:rPr lang="en-US" sz="2400" b="1" dirty="0" smtClean="0">
                <a:solidFill>
                  <a:schemeClr val="tx2"/>
                </a:solidFill>
              </a:rPr>
              <a:t>DUNE collaboration recognizes the potential of the dual-phase technology</a:t>
            </a:r>
            <a:endParaRPr lang="en-US" sz="2400" b="1" dirty="0">
              <a:solidFill>
                <a:schemeClr val="tx2"/>
              </a:solidFill>
            </a:endParaRP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5680AB"/>
                </a:solidFill>
              </a:rPr>
              <a:t>Strongly supports the </a:t>
            </a:r>
            <a:r>
              <a:rPr lang="en-US" sz="2000" dirty="0" smtClean="0">
                <a:solidFill>
                  <a:schemeClr val="tx1"/>
                </a:solidFill>
              </a:rPr>
              <a:t>WA105</a:t>
            </a:r>
            <a:r>
              <a:rPr lang="en-US" sz="2000" dirty="0" smtClean="0">
                <a:solidFill>
                  <a:srgbClr val="5680AB"/>
                </a:solidFill>
              </a:rPr>
              <a:t> development program at the CERN neutrino platfor</a:t>
            </a:r>
            <a:r>
              <a:rPr lang="en-US" sz="2000" dirty="0">
                <a:solidFill>
                  <a:srgbClr val="5680AB"/>
                </a:solidFill>
              </a:rPr>
              <a:t>m</a:t>
            </a:r>
            <a:endParaRPr lang="en-US" sz="2000" dirty="0" smtClean="0">
              <a:solidFill>
                <a:srgbClr val="5680AB"/>
              </a:solidFill>
            </a:endParaRP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>
                <a:solidFill>
                  <a:srgbClr val="5680AB"/>
                </a:solidFill>
              </a:rPr>
              <a:t>If demonstrated, could form basis of second or subsequent 10-kt far detector modules</a:t>
            </a:r>
          </a:p>
        </p:txBody>
      </p:sp>
      <p:pic>
        <p:nvPicPr>
          <p:cNvPr id="10" name="Picture 9" descr="DUNE12_op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9" y="3735402"/>
            <a:ext cx="4406149" cy="2403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80" y="3196590"/>
            <a:ext cx="4358640" cy="272415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122420" y="4290060"/>
            <a:ext cx="1524000" cy="251460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0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3" y="1250065"/>
            <a:ext cx="3291840" cy="2168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66" y="1217034"/>
            <a:ext cx="3436620" cy="162734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647102"/>
          </a:xfrm>
        </p:spPr>
        <p:txBody>
          <a:bodyPr/>
          <a:lstStyle/>
          <a:p>
            <a:r>
              <a:rPr lang="en-US" sz="2800" dirty="0" smtClean="0"/>
              <a:t>Far Detector Prototypes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4027" y="3418284"/>
            <a:ext cx="238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 x 1 x 3 m</a:t>
            </a:r>
            <a:r>
              <a:rPr lang="en-US" baseline="30000" dirty="0" smtClean="0"/>
              <a:t>3</a:t>
            </a:r>
            <a:r>
              <a:rPr lang="en-US" dirty="0" smtClean="0"/>
              <a:t> dual-phase </a:t>
            </a:r>
            <a:br>
              <a:rPr lang="en-US" dirty="0" smtClean="0"/>
            </a:br>
            <a:r>
              <a:rPr lang="en-US" dirty="0" smtClean="0"/>
              <a:t>prototype at CERN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16627" y="2951789"/>
            <a:ext cx="238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35 t single-phase</a:t>
            </a:r>
          </a:p>
          <a:p>
            <a:pPr algn="ctr"/>
            <a:r>
              <a:rPr lang="en-US" dirty="0" smtClean="0"/>
              <a:t>Prototype at Fermilab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9070367">
            <a:off x="3045714" y="2178098"/>
            <a:ext cx="2774606" cy="338554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/>
              <a:t>Under construction now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433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647102"/>
          </a:xfrm>
        </p:spPr>
        <p:txBody>
          <a:bodyPr/>
          <a:lstStyle/>
          <a:p>
            <a:r>
              <a:rPr lang="en-US" sz="2800" dirty="0" smtClean="0"/>
              <a:t>Far Detector Prototypes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295900" y="3055595"/>
            <a:ext cx="35870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protoDUNE</a:t>
            </a:r>
            <a:r>
              <a:rPr lang="en-US" dirty="0" smtClean="0"/>
              <a:t>: single-phase prototype (6 full-scale APAs) at CERN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76" y="3800756"/>
            <a:ext cx="7324424" cy="305724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5" name="Group 24"/>
          <p:cNvGrpSpPr/>
          <p:nvPr/>
        </p:nvGrpSpPr>
        <p:grpSpPr>
          <a:xfrm>
            <a:off x="403540" y="145280"/>
            <a:ext cx="8283260" cy="3739057"/>
            <a:chOff x="403540" y="312920"/>
            <a:chExt cx="8283260" cy="3739057"/>
          </a:xfrm>
        </p:grpSpPr>
        <p:grpSp>
          <p:nvGrpSpPr>
            <p:cNvPr id="11" name="Group 10"/>
            <p:cNvGrpSpPr/>
            <p:nvPr/>
          </p:nvGrpSpPr>
          <p:grpSpPr>
            <a:xfrm>
              <a:off x="484708" y="312920"/>
              <a:ext cx="8202092" cy="3224409"/>
              <a:chOff x="484708" y="312920"/>
              <a:chExt cx="8202092" cy="3224409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708" y="875948"/>
                <a:ext cx="3792965" cy="266138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4156" y="312920"/>
                <a:ext cx="2642644" cy="2939434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328160" y="998850"/>
                <a:ext cx="1246506" cy="17182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03540" y="3497979"/>
              <a:ext cx="458756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/>
                <a:t>WA105: 6 x 6 x 6 m</a:t>
              </a:r>
              <a:r>
                <a:rPr lang="en-US" baseline="30000" dirty="0" smtClean="0"/>
                <a:t>3</a:t>
              </a:r>
              <a:r>
                <a:rPr lang="en-US" dirty="0" smtClean="0"/>
                <a:t> dual-phase prototype </a:t>
              </a:r>
              <a:br>
                <a:rPr lang="en-US" dirty="0" smtClean="0"/>
              </a:br>
              <a:r>
                <a:rPr lang="en-US" dirty="0" smtClean="0"/>
                <a:t>at CERN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 rot="19070367">
            <a:off x="3787698" y="2048320"/>
            <a:ext cx="2327432" cy="338554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/>
              <a:t>Operational by 2018</a:t>
            </a:r>
            <a:endParaRPr lang="en-US" sz="2200" dirty="0"/>
          </a:p>
        </p:txBody>
      </p:sp>
      <p:sp>
        <p:nvSpPr>
          <p:cNvPr id="23" name="TextBox 22"/>
          <p:cNvSpPr txBox="1"/>
          <p:nvPr/>
        </p:nvSpPr>
        <p:spPr>
          <a:xfrm>
            <a:off x="2263830" y="6396688"/>
            <a:ext cx="2477088" cy="276999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smtClean="0"/>
              <a:t>Test Beam (EHN1) at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8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Brookhaven is a special place for neutrinos</a:t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4535" y="1043046"/>
            <a:ext cx="8741664" cy="4987867"/>
          </a:xfrm>
          <a:prstGeom prst="rect">
            <a:avLst/>
          </a:prstGeom>
        </p:spPr>
        <p:txBody>
          <a:bodyPr r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Ray Davis’ Solar Neutrino Experiment:</a:t>
            </a:r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  <a:p>
            <a:pPr>
              <a:spcBef>
                <a:spcPts val="2400"/>
              </a:spcBef>
            </a:pPr>
            <a:r>
              <a:rPr lang="en-US" sz="2000" dirty="0" smtClean="0"/>
              <a:t>Detect neutrinos via </a:t>
            </a:r>
            <a:r>
              <a:rPr lang="en-US" sz="2000" dirty="0" smtClean="0">
                <a:latin typeface="Symbol" pitchFamily="18" charset="2"/>
                <a:sym typeface="Symbol"/>
              </a:rPr>
              <a:t>n</a:t>
            </a:r>
            <a:r>
              <a:rPr lang="en-US" sz="2000" baseline="-25000" dirty="0" smtClean="0">
                <a:latin typeface="Helvetica" pitchFamily="34" charset="0"/>
                <a:cs typeface="Helvetica" pitchFamily="34" charset="0"/>
                <a:sym typeface="Symbol"/>
              </a:rPr>
              <a:t>e</a:t>
            </a:r>
            <a:r>
              <a:rPr lang="en-US" sz="2000" dirty="0" smtClean="0"/>
              <a:t> + </a:t>
            </a:r>
            <a:r>
              <a:rPr lang="en-US" sz="2000" baseline="30000" dirty="0" smtClean="0"/>
              <a:t>37</a:t>
            </a:r>
            <a:r>
              <a:rPr lang="en-US" sz="2000" dirty="0" smtClean="0"/>
              <a:t>Cl </a:t>
            </a:r>
            <a:r>
              <a:rPr lang="en-US" sz="2000" dirty="0" smtClean="0">
                <a:sym typeface="Symbol"/>
              </a:rPr>
              <a:t></a:t>
            </a:r>
            <a:r>
              <a:rPr lang="en-US" sz="2000" dirty="0" smtClean="0"/>
              <a:t> </a:t>
            </a:r>
            <a:r>
              <a:rPr lang="en-US" sz="2000" baseline="30000" dirty="0" smtClean="0"/>
              <a:t>37</a:t>
            </a:r>
            <a:r>
              <a:rPr lang="en-US" sz="2000" dirty="0" smtClean="0"/>
              <a:t>Ar + </a:t>
            </a:r>
            <a:r>
              <a:rPr lang="en-US" sz="2000" dirty="0" smtClean="0">
                <a:latin typeface="Helvetica" pitchFamily="34" charset="0"/>
                <a:cs typeface="Helvetica" pitchFamily="34" charset="0"/>
                <a:sym typeface="Symbol"/>
              </a:rPr>
              <a:t>e</a:t>
            </a:r>
            <a:r>
              <a:rPr lang="en-US" sz="2000" baseline="30000" dirty="0" smtClean="0">
                <a:sym typeface="Symbol"/>
              </a:rPr>
              <a:t></a:t>
            </a:r>
            <a:r>
              <a:rPr lang="en-US" sz="2000" dirty="0" smtClean="0">
                <a:sym typeface="Symbol"/>
              </a:rPr>
              <a:t>  in 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600 t of dry cleaning fluid 4850 feet under-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ground in the Homestake Gold Mine</a:t>
            </a:r>
          </a:p>
          <a:p>
            <a:r>
              <a:rPr lang="en-US" sz="2000" dirty="0" smtClean="0"/>
              <a:t>Big surprise ... only ~1/3 the expected rate detected</a:t>
            </a:r>
          </a:p>
          <a:p>
            <a:pPr marL="457200" lvl="1" indent="-168275"/>
            <a:r>
              <a:rPr lang="en-US" sz="2000" i="1" dirty="0" smtClean="0"/>
              <a:t>Do we not understand how the sun shines?</a:t>
            </a:r>
          </a:p>
          <a:p>
            <a:pPr marL="457200" lvl="1" indent="-168275"/>
            <a:r>
              <a:rPr lang="en-US" sz="2000" i="1" dirty="0" smtClean="0"/>
              <a:t>Is there something “wrong” with neutrinos?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55" y="936366"/>
            <a:ext cx="3085469" cy="394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0" y="1497346"/>
            <a:ext cx="4847820" cy="25434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6977137" y="3831945"/>
            <a:ext cx="2095500" cy="2562226"/>
            <a:chOff x="6915752" y="3831945"/>
            <a:chExt cx="2095500" cy="2562226"/>
          </a:xfrm>
        </p:grpSpPr>
        <p:pic>
          <p:nvPicPr>
            <p:cNvPr id="5122" name="Picture 2" descr="Raymond Davis, Jr 20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752" y="3831945"/>
              <a:ext cx="2095500" cy="2562226"/>
            </a:xfrm>
            <a:prstGeom prst="rect">
              <a:avLst/>
            </a:prstGeom>
            <a:noFill/>
            <a:ln w="508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084928" y="5912015"/>
              <a:ext cx="17571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rgbClr val="FFFF00"/>
                  </a:solidFill>
                </a:rPr>
                <a:t>Nobel Prize </a:t>
              </a:r>
              <a:r>
                <a:rPr lang="en-US" i="1" dirty="0" smtClean="0">
                  <a:solidFill>
                    <a:srgbClr val="FFFF00"/>
                  </a:solidFill>
                </a:rPr>
                <a:t>2002</a:t>
              </a:r>
              <a:endParaRPr lang="en-US" i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2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DUNE Near Detector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4029" y="1144379"/>
            <a:ext cx="8232771" cy="4824877"/>
          </a:xfrm>
        </p:spPr>
        <p:txBody>
          <a:bodyPr/>
          <a:lstStyle/>
          <a:p>
            <a:pPr marL="342900" lvl="1" indent="-342900"/>
            <a:r>
              <a:rPr lang="en-US" sz="2400" b="1" dirty="0" smtClean="0">
                <a:solidFill>
                  <a:srgbClr val="B65A1F"/>
                </a:solidFill>
              </a:rPr>
              <a:t>Top-level Requirements</a:t>
            </a:r>
          </a:p>
          <a:p>
            <a:pPr marL="617220" lvl="2" indent="-342900"/>
            <a:r>
              <a:rPr lang="en-US" sz="2200" dirty="0" smtClean="0"/>
              <a:t>Ability </a:t>
            </a:r>
            <a:r>
              <a:rPr lang="en-US" sz="2200" dirty="0"/>
              <a:t>to </a:t>
            </a:r>
            <a:r>
              <a:rPr lang="en-US" sz="2200" dirty="0">
                <a:solidFill>
                  <a:srgbClr val="000000"/>
                </a:solidFill>
              </a:rPr>
              <a:t>constrain systematic uncertainties </a:t>
            </a:r>
            <a:r>
              <a:rPr lang="en-US" sz="2200" dirty="0"/>
              <a:t>for the </a:t>
            </a:r>
            <a:r>
              <a:rPr lang="en-US" sz="2200" dirty="0" smtClean="0"/>
              <a:t>DUNE </a:t>
            </a:r>
            <a:r>
              <a:rPr lang="en-US" sz="2200" dirty="0"/>
              <a:t>oscillation </a:t>
            </a:r>
            <a:r>
              <a:rPr lang="en-US" sz="2200" dirty="0" smtClean="0"/>
              <a:t>analysis</a:t>
            </a:r>
            <a:endParaRPr lang="en-US" sz="2400" b="1" dirty="0">
              <a:solidFill>
                <a:srgbClr val="B65A1F"/>
              </a:solidFill>
            </a:endParaRP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/>
              <a:t>Drives the design and implies the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B65A1F"/>
                </a:solidFill>
              </a:rPr>
              <a:t>capability to precisely measure exclusive neutrino interactions</a:t>
            </a:r>
            <a:endParaRPr lang="en-US" sz="2000" dirty="0">
              <a:solidFill>
                <a:srgbClr val="B65A1F"/>
              </a:solidFill>
            </a:endParaRP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/>
              <a:t>Naturally results in a self-contained non-oscillation neutrino physics program</a:t>
            </a:r>
            <a:endParaRPr lang="en-US" sz="2000" dirty="0"/>
          </a:p>
          <a:p>
            <a:pPr marL="1165860" lvl="4" indent="-342900">
              <a:spcBef>
                <a:spcPts val="432"/>
              </a:spcBef>
            </a:pPr>
            <a:r>
              <a:rPr lang="en-US" sz="2000" dirty="0" smtClean="0"/>
              <a:t>Exploiting the intense LBNF neutrino beam</a:t>
            </a:r>
            <a:endParaRPr lang="en-US" sz="3200" b="1" dirty="0">
              <a:solidFill>
                <a:srgbClr val="32547A"/>
              </a:solidFill>
            </a:endParaRPr>
          </a:p>
          <a:p>
            <a:pPr marL="342900" lvl="1" indent="-342900"/>
            <a:r>
              <a:rPr lang="en-US" sz="2400" b="1" dirty="0" smtClean="0">
                <a:solidFill>
                  <a:srgbClr val="B65A1F"/>
                </a:solidFill>
              </a:rPr>
              <a:t>International context</a:t>
            </a:r>
          </a:p>
          <a:p>
            <a:pPr marL="617220" lvl="2" indent="-342900"/>
            <a:r>
              <a:rPr lang="en-US" sz="2000" dirty="0" smtClean="0">
                <a:solidFill>
                  <a:srgbClr val="32547A"/>
                </a:solidFill>
              </a:rPr>
              <a:t>The proposed contribution of Indian institutions to the design and construction of the DUNE near detector is a central part of the DUNE strategy for the construction of the experiment </a:t>
            </a:r>
            <a:endParaRPr lang="en-US" sz="2000" dirty="0">
              <a:solidFill>
                <a:srgbClr val="32547A"/>
              </a:solidFill>
            </a:endParaRPr>
          </a:p>
          <a:p>
            <a:pPr marL="342900" indent="-342900">
              <a:spcBef>
                <a:spcPts val="432"/>
              </a:spcBef>
            </a:pPr>
            <a:endParaRPr lang="en-US" sz="2600" dirty="0" smtClean="0"/>
          </a:p>
          <a:p>
            <a:pPr marL="617220" lvl="2" indent="-342900"/>
            <a:endParaRPr lang="en-US" sz="1800" dirty="0"/>
          </a:p>
        </p:txBody>
      </p:sp>
      <p:sp>
        <p:nvSpPr>
          <p:cNvPr id="10" name="Right Arrow 9"/>
          <p:cNvSpPr/>
          <p:nvPr/>
        </p:nvSpPr>
        <p:spPr>
          <a:xfrm>
            <a:off x="696950" y="3151074"/>
            <a:ext cx="251218" cy="172895"/>
          </a:xfrm>
          <a:prstGeom prst="rightArrow">
            <a:avLst/>
          </a:prstGeom>
          <a:ln>
            <a:solidFill>
              <a:srgbClr val="B65A1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4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Near Detector Reference Design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4029" y="1118723"/>
            <a:ext cx="8232771" cy="5282077"/>
          </a:xfrm>
        </p:spPr>
        <p:txBody>
          <a:bodyPr/>
          <a:lstStyle/>
          <a:p>
            <a:pPr lvl="0"/>
            <a:r>
              <a:rPr lang="en-US" sz="2400" b="1" dirty="0" smtClean="0">
                <a:solidFill>
                  <a:srgbClr val="32547A"/>
                </a:solidFill>
              </a:rPr>
              <a:t>The NOMAD-inspired Fine-Grained Tracker (FGT) </a:t>
            </a:r>
          </a:p>
          <a:p>
            <a:pPr marL="342900" lvl="1" indent="-342900">
              <a:spcBef>
                <a:spcPts val="700"/>
              </a:spcBef>
            </a:pPr>
            <a:r>
              <a:rPr lang="en-US" sz="2400" b="1" dirty="0" smtClean="0">
                <a:solidFill>
                  <a:srgbClr val="B65A1F"/>
                </a:solidFill>
              </a:rPr>
              <a:t>It consists of:</a:t>
            </a:r>
            <a:endParaRPr lang="en-US" sz="2400" b="1" dirty="0">
              <a:solidFill>
                <a:schemeClr val="tx1"/>
              </a:solidFill>
            </a:endParaRPr>
          </a:p>
          <a:p>
            <a:pPr marL="617220" lvl="2" indent="-342900">
              <a:spcBef>
                <a:spcPts val="200"/>
              </a:spcBef>
            </a:pPr>
            <a:r>
              <a:rPr lang="en-US" sz="2000" dirty="0" smtClean="0"/>
              <a:t>Central straw-tube tracking system with</a:t>
            </a:r>
            <a:br>
              <a:rPr lang="en-US" sz="2000" dirty="0" smtClean="0"/>
            </a:br>
            <a:r>
              <a:rPr lang="en-US" sz="2000" dirty="0" smtClean="0"/>
              <a:t>embedded nuclear targets</a:t>
            </a:r>
          </a:p>
          <a:p>
            <a:pPr marL="617220" lvl="2" indent="-342900">
              <a:spcBef>
                <a:spcPts val="200"/>
              </a:spcBef>
            </a:pPr>
            <a:r>
              <a:rPr lang="en-US" sz="2000" dirty="0" smtClean="0"/>
              <a:t>Lead-scintillator sampling ECAL (4</a:t>
            </a:r>
            <a:r>
              <a:rPr lang="en-US" sz="2000" dirty="0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)</a:t>
            </a:r>
          </a:p>
          <a:p>
            <a:pPr marL="617220" lvl="2" indent="-342900">
              <a:spcBef>
                <a:spcPts val="200"/>
              </a:spcBef>
            </a:pPr>
            <a:r>
              <a:rPr lang="en-US" sz="2000" dirty="0" smtClean="0"/>
              <a:t>Large-bore warm dipole magnet</a:t>
            </a:r>
          </a:p>
          <a:p>
            <a:pPr marL="617220" lvl="2" indent="-342900">
              <a:spcBef>
                <a:spcPts val="200"/>
              </a:spcBef>
            </a:pPr>
            <a:r>
              <a:rPr lang="en-US" sz="2000" dirty="0" smtClean="0"/>
              <a:t>RPC-based muon tracking systems</a:t>
            </a:r>
            <a:endParaRPr lang="en-US" sz="2000" dirty="0"/>
          </a:p>
          <a:p>
            <a:pPr marL="342900" lvl="1" indent="-342900">
              <a:spcBef>
                <a:spcPts val="700"/>
              </a:spcBef>
            </a:pPr>
            <a:r>
              <a:rPr lang="en-US" sz="2400" b="1" dirty="0" smtClean="0">
                <a:solidFill>
                  <a:srgbClr val="B65A1F"/>
                </a:solidFill>
              </a:rPr>
              <a:t>It provides: </a:t>
            </a:r>
            <a:endParaRPr lang="en-US" sz="2400" b="1" dirty="0">
              <a:solidFill>
                <a:srgbClr val="B65A1F"/>
              </a:solidFill>
            </a:endParaRPr>
          </a:p>
          <a:p>
            <a:pPr marL="617220" lvl="2" indent="-342900">
              <a:spcBef>
                <a:spcPts val="200"/>
              </a:spcBef>
            </a:pPr>
            <a:r>
              <a:rPr lang="en-US" sz="2000" dirty="0" smtClean="0"/>
              <a:t>Constraints on cross sections and the </a:t>
            </a:r>
            <a:br>
              <a:rPr lang="en-US" sz="2000" dirty="0" smtClean="0"/>
            </a:br>
            <a:r>
              <a:rPr lang="en-US" sz="2000" dirty="0" smtClean="0"/>
              <a:t>neutrino flux</a:t>
            </a:r>
          </a:p>
          <a:p>
            <a:pPr marL="617220" lvl="2" indent="-342900">
              <a:spcBef>
                <a:spcPts val="200"/>
              </a:spcBef>
            </a:pPr>
            <a:r>
              <a:rPr lang="en-US" sz="2000" dirty="0" smtClean="0"/>
              <a:t>A rich self-contained non-oscillation neutrino physics program</a:t>
            </a:r>
          </a:p>
          <a:p>
            <a:pPr marL="342900" lvl="1" indent="-342900">
              <a:spcBef>
                <a:spcPts val="700"/>
              </a:spcBef>
            </a:pPr>
            <a:r>
              <a:rPr lang="en-US" sz="2400" b="1" dirty="0">
                <a:solidFill>
                  <a:srgbClr val="B65A1F"/>
                </a:solidFill>
              </a:rPr>
              <a:t>DUNE has set up a </a:t>
            </a:r>
            <a:r>
              <a:rPr lang="en-US" sz="2400" b="1" dirty="0">
                <a:solidFill>
                  <a:srgbClr val="BC5F2B"/>
                </a:solidFill>
              </a:rPr>
              <a:t>ND task </a:t>
            </a:r>
            <a:r>
              <a:rPr lang="en-US" sz="2400" b="1" dirty="0" smtClean="0">
                <a:solidFill>
                  <a:srgbClr val="BC5F2B"/>
                </a:solidFill>
              </a:rPr>
              <a:t>force</a:t>
            </a:r>
          </a:p>
          <a:p>
            <a:pPr marL="617220" lvl="2" indent="-342900">
              <a:spcBef>
                <a:spcPts val="200"/>
              </a:spcBef>
            </a:pPr>
            <a:r>
              <a:rPr lang="en-US" sz="2000" dirty="0" smtClean="0"/>
              <a:t>End-to-end </a:t>
            </a:r>
            <a:r>
              <a:rPr lang="en-US" sz="2000" dirty="0"/>
              <a:t>physics study </a:t>
            </a:r>
            <a:r>
              <a:rPr lang="en-US" sz="2000" dirty="0" smtClean="0"/>
              <a:t>of FGT </a:t>
            </a:r>
            <a:r>
              <a:rPr lang="en-US" sz="2000" dirty="0"/>
              <a:t>measurements </a:t>
            </a:r>
            <a:r>
              <a:rPr lang="en-US" sz="2000" dirty="0" smtClean="0"/>
              <a:t>and LBL analysis</a:t>
            </a:r>
          </a:p>
          <a:p>
            <a:pPr marL="621792" indent="-347472">
              <a:spcBef>
                <a:spcPts val="200"/>
              </a:spcBef>
              <a:buSzPct val="88000"/>
              <a:buFont typeface="Lucida Grande"/>
              <a:buChar char="–"/>
            </a:pPr>
            <a:r>
              <a:rPr lang="en-US" sz="2000" dirty="0">
                <a:latin typeface="Helvetica" panose="020B0604020202020204" pitchFamily="34" charset="0"/>
                <a:ea typeface="Geneva"/>
                <a:cs typeface="+mn-cs"/>
              </a:rPr>
              <a:t>Quantifying the benefits of augmenting the ref. design with </a:t>
            </a:r>
            <a:r>
              <a:rPr lang="en-US" sz="2000" dirty="0" smtClean="0">
                <a:latin typeface="Helvetica" panose="020B0604020202020204" pitchFamily="34" charset="0"/>
                <a:ea typeface="Geneva"/>
                <a:cs typeface="+mn-cs"/>
              </a:rPr>
              <a:t>a 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ea typeface="Geneva"/>
                <a:cs typeface="+mn-cs"/>
              </a:rPr>
              <a:t>LArTPC</a:t>
            </a:r>
            <a:r>
              <a:rPr lang="en-US" sz="2000" dirty="0">
                <a:latin typeface="Helvetica" panose="020B0604020202020204" pitchFamily="34" charset="0"/>
                <a:ea typeface="Geneva"/>
                <a:cs typeface="+mn-cs"/>
              </a:rPr>
              <a:t> or 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ea typeface="Geneva"/>
                <a:cs typeface="+mn-cs"/>
              </a:rPr>
              <a:t>high-pressure gaseous argon </a:t>
            </a:r>
            <a:r>
              <a:rPr lang="en-US" sz="2000" dirty="0" smtClean="0">
                <a:solidFill>
                  <a:srgbClr val="000000"/>
                </a:solidFill>
                <a:latin typeface="Helvetica" panose="020B0604020202020204" pitchFamily="34" charset="0"/>
                <a:ea typeface="Geneva"/>
                <a:cs typeface="+mn-cs"/>
              </a:rPr>
              <a:t>TPC</a:t>
            </a:r>
            <a:endParaRPr lang="en-US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74" y="1632075"/>
            <a:ext cx="3353091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2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83531"/>
            <a:ext cx="8187933" cy="3520440"/>
            <a:chOff x="956067" y="0"/>
            <a:chExt cx="8187933" cy="35204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182" y="0"/>
              <a:ext cx="7328818" cy="3520440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 rot="9900000">
              <a:off x="956067" y="2917882"/>
              <a:ext cx="1167966" cy="195265"/>
            </a:xfrm>
            <a:prstGeom prst="rightArrow">
              <a:avLst/>
            </a:prstGeom>
            <a:ln>
              <a:solidFill>
                <a:srgbClr val="B65A1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 rot="20700000">
              <a:off x="982265" y="2644530"/>
              <a:ext cx="952500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 SURF</a:t>
              </a:r>
              <a:endParaRPr lang="en-US" dirty="0"/>
            </a:p>
          </p:txBody>
        </p:sp>
      </p:grp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r>
              <a:rPr lang="en-US" sz="4000" dirty="0" smtClean="0"/>
              <a:t>LBNF Beamline</a:t>
            </a:r>
            <a:endParaRPr lang="en-US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02" y="2944242"/>
            <a:ext cx="7620001" cy="29822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8502" y="2944242"/>
            <a:ext cx="3223978" cy="59093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FF0000"/>
            </a:solidFill>
          </a:ln>
        </p:spPr>
        <p:txBody>
          <a:bodyPr wrap="square" lIns="45720" tIns="18288" rIns="45720" bIns="18288" rtlCol="0">
            <a:spAutoFit/>
          </a:bodyPr>
          <a:lstStyle/>
          <a:p>
            <a:r>
              <a:rPr lang="en-US" b="1" i="1" dirty="0" smtClean="0"/>
              <a:t>High-Power Horn-Focused Beam </a:t>
            </a:r>
            <a:br>
              <a:rPr lang="en-US" b="1" i="1" dirty="0" smtClean="0"/>
            </a:br>
            <a:r>
              <a:rPr lang="en-US" b="1" i="1" dirty="0" smtClean="0"/>
              <a:t>… Still being optimized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2549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83531"/>
            <a:ext cx="8187933" cy="3520440"/>
            <a:chOff x="956067" y="0"/>
            <a:chExt cx="8187933" cy="35204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182" y="0"/>
              <a:ext cx="7328818" cy="3520440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 rot="9900000">
              <a:off x="956067" y="2917882"/>
              <a:ext cx="1167966" cy="195265"/>
            </a:xfrm>
            <a:prstGeom prst="rightArrow">
              <a:avLst/>
            </a:prstGeom>
            <a:ln>
              <a:solidFill>
                <a:srgbClr val="B65A1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 rot="20700000">
              <a:off x="982265" y="2644530"/>
              <a:ext cx="952500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 SURF</a:t>
              </a:r>
              <a:endParaRPr lang="en-US" dirty="0"/>
            </a:p>
          </p:txBody>
        </p:sp>
      </p:grp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r>
              <a:rPr lang="en-US" sz="4000" dirty="0" smtClean="0"/>
              <a:t>LBNF Beamline</a:t>
            </a:r>
            <a:endParaRPr lang="en-US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02" y="2944242"/>
            <a:ext cx="7620001" cy="29822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8502" y="2944242"/>
            <a:ext cx="3223978" cy="59093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FF0000"/>
            </a:solidFill>
          </a:ln>
        </p:spPr>
        <p:txBody>
          <a:bodyPr wrap="square" lIns="45720" tIns="18288" rIns="45720" bIns="18288" rtlCol="0">
            <a:spAutoFit/>
          </a:bodyPr>
          <a:lstStyle/>
          <a:p>
            <a:r>
              <a:rPr lang="en-US" b="1" i="1" dirty="0" smtClean="0"/>
              <a:t>High-Power Horn-Focused Beam </a:t>
            </a:r>
            <a:br>
              <a:rPr lang="en-US" b="1" i="1" dirty="0" smtClean="0"/>
            </a:br>
            <a:r>
              <a:rPr lang="en-US" b="1" i="1" dirty="0" smtClean="0"/>
              <a:t>… Still being optimized</a:t>
            </a:r>
            <a:endParaRPr lang="en-US" b="1" i="1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082951" y="2628985"/>
            <a:ext cx="7061049" cy="4213730"/>
            <a:chOff x="2433718" y="2853593"/>
            <a:chExt cx="6710282" cy="40044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3718" y="2853593"/>
              <a:ext cx="6710282" cy="400440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830670" y="6377050"/>
              <a:ext cx="2703984" cy="35098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 i="1" dirty="0" smtClean="0"/>
                <a:t>BNL beam design 2003</a:t>
              </a:r>
              <a:endParaRPr lang="en-US" sz="2400" i="1" dirty="0"/>
            </a:p>
          </p:txBody>
        </p:sp>
      </p:grpSp>
      <p:sp>
        <p:nvSpPr>
          <p:cNvPr id="19" name="TextBox 18"/>
          <p:cNvSpPr txBox="1"/>
          <p:nvPr/>
        </p:nvSpPr>
        <p:spPr>
          <a:xfrm rot="16200000">
            <a:off x="5584368" y="1676400"/>
            <a:ext cx="274320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BNL Report No. 71228- 2003-IR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99" y="457200"/>
            <a:ext cx="205885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14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647102"/>
          </a:xfrm>
        </p:spPr>
        <p:txBody>
          <a:bodyPr/>
          <a:lstStyle/>
          <a:p>
            <a:r>
              <a:rPr lang="en-US" sz="2800" dirty="0" smtClean="0"/>
              <a:t>Neutrino Beam Configuration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2" y="763284"/>
            <a:ext cx="8775588" cy="57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5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647102"/>
          </a:xfrm>
        </p:spPr>
        <p:txBody>
          <a:bodyPr/>
          <a:lstStyle/>
          <a:p>
            <a:r>
              <a:rPr lang="en-US" sz="2800" dirty="0" smtClean="0"/>
              <a:t>Optimizing the Neutrino Beam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48768" y="1059215"/>
            <a:ext cx="9022080" cy="5151085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F52BCA"/>
                </a:solidFill>
                <a:latin typeface="Calibri" panose="020F0502020204030204" pitchFamily="34" charset="0"/>
              </a:rPr>
              <a:t>Proton energy </a:t>
            </a:r>
            <a:r>
              <a:rPr lang="en-US" sz="2400" dirty="0" smtClean="0">
                <a:latin typeface="Calibri" panose="020F0502020204030204" pitchFamily="34" charset="0"/>
              </a:rPr>
              <a:t>choice in the range 60-120 GeV (some programmatic consequences).</a:t>
            </a:r>
          </a:p>
          <a:p>
            <a:r>
              <a:rPr lang="en-US" sz="2400" dirty="0" smtClean="0">
                <a:solidFill>
                  <a:srgbClr val="F52BCA"/>
                </a:solidFill>
                <a:latin typeface="Calibri" panose="020F0502020204030204" pitchFamily="34" charset="0"/>
              </a:rPr>
              <a:t>Horns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Shape/size 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current</a:t>
            </a:r>
            <a:r>
              <a:rPr lang="en-US" sz="2400" dirty="0" smtClean="0">
                <a:solidFill>
                  <a:srgbClr val="F52BCA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(</a:t>
            </a:r>
            <a:r>
              <a:rPr lang="en-US" sz="24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power supply up to 300 kA, just completed new conceptual design</a:t>
            </a:r>
            <a:r>
              <a:rPr lang="en-US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) </a:t>
            </a:r>
          </a:p>
          <a:p>
            <a:r>
              <a:rPr lang="en-US" sz="2400" dirty="0" smtClean="0">
                <a:solidFill>
                  <a:srgbClr val="F52BCA"/>
                </a:solidFill>
                <a:latin typeface="Calibri" panose="020F0502020204030204" pitchFamily="34" charset="0"/>
              </a:rPr>
              <a:t>Target </a:t>
            </a:r>
            <a:r>
              <a:rPr lang="en-US" sz="24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(currently two interaction lengths)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Size/shape/position with respect to Horn 1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Calibri" panose="020F0502020204030204" pitchFamily="34" charset="0"/>
                <a:cs typeface="Helvetica" pitchFamily="-105" charset="0"/>
              </a:rPr>
              <a:t>Material(s)</a:t>
            </a:r>
            <a:r>
              <a:rPr lang="en-US" sz="2400" dirty="0" smtClean="0">
                <a:latin typeface="Calibri" panose="020F0502020204030204" pitchFamily="34" charset="0"/>
                <a:cs typeface="Helvetica" pitchFamily="-105" charset="0"/>
              </a:rPr>
              <a:t> (higher longevity can increase up time - ongoing R&amp;D)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Studied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52BCA"/>
                </a:solidFill>
                <a:latin typeface="Calibri" panose="020F0502020204030204" pitchFamily="34" charset="0"/>
              </a:rPr>
              <a:t>Decay Pipe </a:t>
            </a:r>
            <a:r>
              <a:rPr lang="en-US" sz="2400" dirty="0" smtClean="0">
                <a:solidFill>
                  <a:srgbClr val="F52BCA"/>
                </a:solidFill>
                <a:latin typeface="Calibri" panose="020F0502020204030204" pitchFamily="34" charset="0"/>
              </a:rPr>
              <a:t>length 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and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F52BCA"/>
                </a:solidFill>
                <a:latin typeface="Calibri" panose="020F0502020204030204" pitchFamily="34" charset="0"/>
              </a:rPr>
              <a:t>diameter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.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</a:rPr>
              <a:t>Current length 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194 m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(studied 170 m - 250 m). Current diameter 4 m (studied 2-6 m).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en-US" sz="24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Recently fixed at 194 m long x 4 m diameter.</a:t>
            </a:r>
            <a:endParaRPr lang="en-US" sz="24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en-US" sz="2400" dirty="0" smtClean="0">
              <a:latin typeface="Calibri" panose="020F0502020204030204" pitchFamily="34" charset="0"/>
              <a:cs typeface="Helvetica" pitchFamily="-105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Helvetica" pitchFamily="-105" charset="0"/>
            </a:endParaRPr>
          </a:p>
          <a:p>
            <a:pPr>
              <a:buFont typeface="Arial" charset="0"/>
              <a:buNone/>
            </a:pPr>
            <a:endParaRPr lang="en-US" sz="1600" dirty="0">
              <a:latin typeface="Calibri" panose="020F0502020204030204" pitchFamily="34" charset="0"/>
              <a:cs typeface="Helvetica" pitchFamily="-105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8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65176"/>
            <a:ext cx="8450580" cy="647102"/>
          </a:xfrm>
        </p:spPr>
        <p:txBody>
          <a:bodyPr/>
          <a:lstStyle/>
          <a:p>
            <a:r>
              <a:rPr lang="en-US" sz="2400" dirty="0"/>
              <a:t>Optimizing the focusing system for greater physics reach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9755"/>
            <a:ext cx="5349922" cy="27697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1553" y="871725"/>
            <a:ext cx="815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52BCA"/>
                </a:solidFill>
              </a:rPr>
              <a:t>Genetic algorithm, inspired by work done by LBNO Collaboration </a:t>
            </a:r>
            <a:br>
              <a:rPr lang="en-US" dirty="0" smtClean="0">
                <a:solidFill>
                  <a:srgbClr val="F52BCA"/>
                </a:solidFill>
              </a:rPr>
            </a:br>
            <a:r>
              <a:rPr lang="en-US" dirty="0" smtClean="0">
                <a:solidFill>
                  <a:srgbClr val="F52BCA"/>
                </a:solidFill>
              </a:rPr>
              <a:t>to optimize for CP Violation sensitivity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759812"/>
            <a:ext cx="4831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Genetic algorithm and new shape of Horn 1</a:t>
            </a:r>
          </a:p>
          <a:p>
            <a:r>
              <a:rPr lang="en-US" sz="2000" dirty="0" smtClean="0">
                <a:solidFill>
                  <a:srgbClr val="006600"/>
                </a:solidFill>
              </a:rPr>
              <a:t>Horn 2 is NuMI shape in this case but </a:t>
            </a:r>
            <a:r>
              <a:rPr lang="en-US" sz="2000" dirty="0">
                <a:solidFill>
                  <a:srgbClr val="006600"/>
                </a:solidFill>
              </a:rPr>
              <a:t>rescaled radially and </a:t>
            </a:r>
            <a:r>
              <a:rPr lang="en-US" sz="2000" dirty="0" smtClean="0">
                <a:solidFill>
                  <a:srgbClr val="006600"/>
                </a:solidFill>
              </a:rPr>
              <a:t>longitudinally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Target length varied – longer target preferred:  2 </a:t>
            </a:r>
            <a:r>
              <a:rPr lang="en-US" sz="2000" dirty="0" smtClean="0">
                <a:solidFill>
                  <a:srgbClr val="0070C0"/>
                </a:solidFill>
                <a:sym typeface="Symbol" panose="05050102010706020507" pitchFamily="18" charset="2"/>
              </a:rPr>
              <a:t></a:t>
            </a:r>
            <a:r>
              <a:rPr lang="en-US" sz="2000" dirty="0" smtClean="0">
                <a:solidFill>
                  <a:srgbClr val="0070C0"/>
                </a:solidFill>
              </a:rPr>
              <a:t> 5 </a:t>
            </a:r>
            <a:r>
              <a:rPr lang="en-US" sz="2000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sz="2000" baseline="-25000" dirty="0" err="1" smtClean="0">
                <a:solidFill>
                  <a:srgbClr val="0070C0"/>
                </a:solidFill>
              </a:rPr>
              <a:t>I</a:t>
            </a:r>
            <a:endParaRPr lang="en-US" sz="2000" baseline="-25000" dirty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F52BCA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657600" y="4259526"/>
            <a:ext cx="354842" cy="55362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5973"/>
          <a:stretch/>
        </p:blipFill>
        <p:spPr>
          <a:xfrm>
            <a:off x="4694829" y="4054908"/>
            <a:ext cx="4312693" cy="28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647102"/>
          </a:xfrm>
        </p:spPr>
        <p:txBody>
          <a:bodyPr/>
          <a:lstStyle/>
          <a:p>
            <a:r>
              <a:rPr lang="en-US" sz="2800" dirty="0"/>
              <a:t>Neutrino Flux of best configurations compared with Reference Design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41683" y="1248014"/>
            <a:ext cx="4537771" cy="5162310"/>
            <a:chOff x="2239903" y="1248014"/>
            <a:chExt cx="4537771" cy="51623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903" y="1569984"/>
              <a:ext cx="4537771" cy="449682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94017" y="1248014"/>
              <a:ext cx="1829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</a:rPr>
                <a:t>80 GeV protons</a:t>
              </a:r>
              <a:endParaRPr lang="en-US" sz="2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594017" y="2410524"/>
              <a:ext cx="298350" cy="10672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444842" y="2921064"/>
              <a:ext cx="298350" cy="1083815"/>
            </a:xfrm>
            <a:prstGeom prst="straightConnector1">
              <a:avLst/>
            </a:prstGeom>
            <a:ln>
              <a:solidFill>
                <a:srgbClr val="33CC3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015740" y="5073609"/>
              <a:ext cx="0" cy="365760"/>
            </a:xfrm>
            <a:prstGeom prst="straightConnector1">
              <a:avLst/>
            </a:prstGeom>
            <a:ln>
              <a:solidFill>
                <a:srgbClr val="3333FF"/>
              </a:solidFill>
              <a:headEnd type="arrow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268980" y="5073609"/>
              <a:ext cx="0" cy="365760"/>
            </a:xfrm>
            <a:prstGeom prst="straightConnector1">
              <a:avLst/>
            </a:prstGeom>
            <a:ln>
              <a:solidFill>
                <a:srgbClr val="3333FF"/>
              </a:solidFill>
              <a:headEnd type="arrow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3095135" y="6133325"/>
              <a:ext cx="184121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 smtClean="0">
                  <a:solidFill>
                    <a:srgbClr val="3333FF"/>
                  </a:solidFill>
                </a:rPr>
                <a:t>2</a:t>
              </a:r>
              <a:r>
                <a:rPr lang="en-US" i="1" baseline="30000" dirty="0" smtClean="0">
                  <a:solidFill>
                    <a:srgbClr val="3333FF"/>
                  </a:solidFill>
                </a:rPr>
                <a:t>nd</a:t>
              </a:r>
              <a:r>
                <a:rPr lang="en-US" i="1" dirty="0" smtClean="0">
                  <a:solidFill>
                    <a:srgbClr val="3333FF"/>
                  </a:solidFill>
                </a:rPr>
                <a:t>          1</a:t>
              </a:r>
              <a:r>
                <a:rPr lang="en-US" i="1" baseline="30000" dirty="0" smtClean="0">
                  <a:solidFill>
                    <a:srgbClr val="3333FF"/>
                  </a:solidFill>
                </a:rPr>
                <a:t>st</a:t>
              </a:r>
              <a:r>
                <a:rPr lang="en-US" i="1" dirty="0" smtClean="0">
                  <a:solidFill>
                    <a:srgbClr val="3333FF"/>
                  </a:solidFill>
                </a:rPr>
                <a:t> </a:t>
              </a:r>
              <a:r>
                <a:rPr lang="en-US" i="1" dirty="0" err="1" smtClean="0">
                  <a:solidFill>
                    <a:srgbClr val="3333FF"/>
                  </a:solidFill>
                </a:rPr>
                <a:t>osc</a:t>
              </a:r>
              <a:r>
                <a:rPr lang="en-US" i="1" dirty="0" smtClean="0">
                  <a:solidFill>
                    <a:srgbClr val="3333FF"/>
                  </a:solidFill>
                </a:rPr>
                <a:t> max</a:t>
              </a:r>
              <a:endParaRPr lang="en-US" i="1" dirty="0">
                <a:solidFill>
                  <a:srgbClr val="3333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676900" y="1897380"/>
            <a:ext cx="335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3333FF"/>
                </a:solidFill>
              </a:rPr>
              <a:t>Substantial flux increase, especially at the 2</a:t>
            </a:r>
            <a:r>
              <a:rPr lang="en-US" sz="2000" i="1" baseline="30000" dirty="0" smtClean="0">
                <a:solidFill>
                  <a:srgbClr val="3333FF"/>
                </a:solidFill>
              </a:rPr>
              <a:t>nd</a:t>
            </a:r>
            <a:r>
              <a:rPr lang="en-US" sz="2000" i="1" dirty="0" smtClean="0">
                <a:solidFill>
                  <a:srgbClr val="3333FF"/>
                </a:solidFill>
              </a:rPr>
              <a:t> oscillation maximum which is very important for the CP violation and mass ordering measurements.</a:t>
            </a:r>
          </a:p>
          <a:p>
            <a:endParaRPr lang="en-US" sz="2000" i="1" dirty="0">
              <a:solidFill>
                <a:srgbClr val="3333FF"/>
              </a:solidFill>
            </a:endParaRPr>
          </a:p>
          <a:p>
            <a:r>
              <a:rPr lang="en-US" sz="2000" i="1" dirty="0" smtClean="0">
                <a:solidFill>
                  <a:srgbClr val="3333FF"/>
                </a:solidFill>
              </a:rPr>
              <a:t>… Optimization is continuing.</a:t>
            </a:r>
            <a:endParaRPr lang="en-US" sz="2000" i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7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Evaluating DUNE Sensitivities 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4029" y="1347323"/>
            <a:ext cx="8090207" cy="4824877"/>
          </a:xfrm>
        </p:spPr>
        <p:txBody>
          <a:bodyPr/>
          <a:lstStyle/>
          <a:p>
            <a:pPr lvl="0"/>
            <a:r>
              <a:rPr lang="en-US" sz="2400" b="1" dirty="0" smtClean="0">
                <a:solidFill>
                  <a:srgbClr val="32547A"/>
                </a:solidFill>
              </a:rPr>
              <a:t>Many inputs to calculation (implemented in </a:t>
            </a:r>
            <a:r>
              <a:rPr lang="en-US" sz="2400" b="1" dirty="0" err="1" smtClean="0">
                <a:solidFill>
                  <a:srgbClr val="32547A"/>
                </a:solidFill>
              </a:rPr>
              <a:t>GLoBeS</a:t>
            </a:r>
            <a:r>
              <a:rPr lang="en-US" sz="2400" b="1" dirty="0" smtClean="0">
                <a:solidFill>
                  <a:srgbClr val="32547A"/>
                </a:solidFill>
              </a:rPr>
              <a:t>):</a:t>
            </a:r>
          </a:p>
          <a:p>
            <a:pPr marL="342900" lvl="1" indent="-342900"/>
            <a:r>
              <a:rPr lang="en-US" sz="2400" b="1" dirty="0" smtClean="0">
                <a:solidFill>
                  <a:srgbClr val="B65A1F"/>
                </a:solidFill>
              </a:rPr>
              <a:t>Reference Beam Flux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/>
              <a:t>80 </a:t>
            </a:r>
            <a:r>
              <a:rPr lang="en-US" sz="2000" dirty="0" err="1" smtClean="0"/>
              <a:t>GeV</a:t>
            </a:r>
            <a:r>
              <a:rPr lang="en-US" sz="2000" dirty="0" smtClean="0"/>
              <a:t> protons</a:t>
            </a:r>
            <a:endParaRPr lang="en-US" sz="2000" dirty="0"/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/>
              <a:t>1.07 MW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 err="1" smtClean="0"/>
              <a:t>NuMI</a:t>
            </a:r>
            <a:r>
              <a:rPr lang="en-US" sz="2000" dirty="0" smtClean="0"/>
              <a:t>-style two horn system</a:t>
            </a:r>
          </a:p>
          <a:p>
            <a:pPr marL="342900" lvl="1" indent="-342900"/>
            <a:r>
              <a:rPr lang="en-US" sz="2400" b="1" dirty="0">
                <a:solidFill>
                  <a:srgbClr val="B65A1F"/>
                </a:solidFill>
              </a:rPr>
              <a:t>Optimized Beam Flux 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000" dirty="0"/>
              <a:t>Horn system optimized for lower </a:t>
            </a:r>
            <a:endParaRPr lang="en-US" sz="2000" dirty="0" smtClean="0"/>
          </a:p>
          <a:p>
            <a:pPr lvl="2" indent="0">
              <a:spcBef>
                <a:spcPts val="432"/>
              </a:spcBef>
              <a:buNone/>
            </a:pPr>
            <a:r>
              <a:rPr lang="en-US" sz="2000" dirty="0"/>
              <a:t> </a:t>
            </a:r>
            <a:r>
              <a:rPr lang="en-US" sz="2000" dirty="0" smtClean="0"/>
              <a:t>    energies</a:t>
            </a:r>
            <a:endParaRPr lang="en-US" sz="2400" dirty="0" smtClean="0"/>
          </a:p>
          <a:p>
            <a:pPr marL="342900" lvl="1" indent="-342900"/>
            <a:r>
              <a:rPr lang="en-US" sz="2400" b="1" dirty="0" smtClean="0">
                <a:solidFill>
                  <a:srgbClr val="B65A1F"/>
                </a:solidFill>
              </a:rPr>
              <a:t>Expected Detector </a:t>
            </a:r>
            <a:br>
              <a:rPr lang="en-US" sz="2400" b="1" dirty="0" smtClean="0">
                <a:solidFill>
                  <a:srgbClr val="B65A1F"/>
                </a:solidFill>
              </a:rPr>
            </a:br>
            <a:r>
              <a:rPr lang="en-US" sz="2400" b="1" dirty="0" smtClean="0">
                <a:solidFill>
                  <a:srgbClr val="B65A1F"/>
                </a:solidFill>
              </a:rPr>
              <a:t>Performance</a:t>
            </a:r>
            <a:endParaRPr lang="en-US" sz="2400" b="1" dirty="0">
              <a:solidFill>
                <a:srgbClr val="B65A1F"/>
              </a:solidFill>
            </a:endParaRPr>
          </a:p>
          <a:p>
            <a:pPr marL="617220" lvl="2" indent="-342900">
              <a:spcBef>
                <a:spcPts val="432"/>
              </a:spcBef>
            </a:pPr>
            <a:r>
              <a:rPr lang="en-US" sz="2000" dirty="0" smtClean="0"/>
              <a:t>Based on </a:t>
            </a:r>
            <a:r>
              <a:rPr lang="en-US" sz="2000" dirty="0" smtClean="0">
                <a:solidFill>
                  <a:schemeClr val="tx1"/>
                </a:solidFill>
              </a:rPr>
              <a:t>previous experience</a:t>
            </a:r>
          </a:p>
          <a:p>
            <a:pPr lvl="2" indent="0">
              <a:spcBef>
                <a:spcPts val="432"/>
              </a:spcBef>
              <a:buNone/>
            </a:pPr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en-US" sz="2000" dirty="0"/>
              <a:t> </a:t>
            </a:r>
            <a:r>
              <a:rPr lang="en-US" dirty="0" smtClean="0"/>
              <a:t>(ICARUS, </a:t>
            </a:r>
            <a:r>
              <a:rPr lang="en-US" dirty="0" err="1" smtClean="0"/>
              <a:t>ArgoNEUT</a:t>
            </a:r>
            <a:r>
              <a:rPr lang="en-US" dirty="0" smtClean="0"/>
              <a:t>, …)</a:t>
            </a:r>
            <a:endParaRPr lang="en-US" dirty="0"/>
          </a:p>
          <a:p>
            <a:pPr marL="617220" lvl="2" indent="-342900">
              <a:spcBef>
                <a:spcPts val="432"/>
              </a:spcBef>
            </a:pP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404360" y="1824921"/>
            <a:ext cx="458724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spcBef>
                <a:spcPts val="432"/>
              </a:spcBef>
              <a:spcAft>
                <a:spcPts val="0"/>
              </a:spcAft>
              <a:buSzPct val="88000"/>
              <a:buFont typeface="Lucida Grande"/>
              <a:buChar char="–"/>
            </a:pPr>
            <a:r>
              <a:rPr lang="en-US" sz="2000" b="1" dirty="0">
                <a:latin typeface="Helvetica"/>
              </a:rPr>
              <a:t>Fast MC </a:t>
            </a:r>
            <a:r>
              <a:rPr lang="en-US" sz="2000" dirty="0">
                <a:solidFill>
                  <a:srgbClr val="3C5A77"/>
                </a:solidFill>
                <a:latin typeface="Helvetica"/>
              </a:rPr>
              <a:t>smears response at </a:t>
            </a:r>
            <a:r>
              <a:rPr lang="en-US" sz="2000" dirty="0">
                <a:solidFill>
                  <a:srgbClr val="B65A1F"/>
                </a:solidFill>
                <a:latin typeface="Helvetica"/>
              </a:rPr>
              <a:t>generated final-state particle level</a:t>
            </a:r>
          </a:p>
          <a:p>
            <a:pPr marL="746125" lvl="3" indent="-342900">
              <a:spcBef>
                <a:spcPts val="432"/>
              </a:spcBef>
              <a:spcAft>
                <a:spcPts val="0"/>
              </a:spcAft>
              <a:buSzPct val="88000"/>
              <a:buFont typeface="Lucida Grande"/>
              <a:buChar char="–"/>
            </a:pPr>
            <a:r>
              <a:rPr lang="en-US" sz="2000" dirty="0">
                <a:solidFill>
                  <a:srgbClr val="3C5A77"/>
                </a:solidFill>
                <a:latin typeface="Helvetica"/>
              </a:rPr>
              <a:t>“Reconstructed” neutrino energy</a:t>
            </a:r>
          </a:p>
          <a:p>
            <a:pPr marL="746125" lvl="3" indent="-342900">
              <a:spcBef>
                <a:spcPts val="432"/>
              </a:spcBef>
              <a:spcAft>
                <a:spcPts val="0"/>
              </a:spcAft>
              <a:buSzPct val="88000"/>
              <a:buFont typeface="Lucida Grande"/>
              <a:buChar char="–"/>
            </a:pPr>
            <a:r>
              <a:rPr lang="en-US" sz="2000" dirty="0" err="1">
                <a:solidFill>
                  <a:srgbClr val="3C5A77"/>
                </a:solidFill>
                <a:latin typeface="Helvetica"/>
              </a:rPr>
              <a:t>kNN</a:t>
            </a:r>
            <a:r>
              <a:rPr lang="en-US" sz="2000" dirty="0">
                <a:solidFill>
                  <a:srgbClr val="3C5A77"/>
                </a:solidFill>
                <a:latin typeface="Helvetica"/>
              </a:rPr>
              <a:t>-based MV technique used for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solidFill>
                  <a:srgbClr val="FF0000"/>
                </a:solidFill>
                <a:latin typeface="Helvetica"/>
                <a:cs typeface="Helvetica"/>
              </a:rPr>
              <a:t>e </a:t>
            </a:r>
            <a:r>
              <a:rPr lang="en-US" sz="2000" dirty="0">
                <a:solidFill>
                  <a:srgbClr val="3C5A77"/>
                </a:solidFill>
                <a:latin typeface="Helvetica"/>
              </a:rPr>
              <a:t>“event selection”: parameterized efficiencies</a:t>
            </a:r>
          </a:p>
          <a:p>
            <a:pPr marL="342900" lvl="1" indent="-342900"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</a:pPr>
            <a:endParaRPr lang="en-US" sz="2000" dirty="0">
              <a:solidFill>
                <a:srgbClr val="3C5A77"/>
              </a:solidFill>
              <a:latin typeface="Helvetic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03044" y="3859385"/>
            <a:ext cx="3937096" cy="2564536"/>
            <a:chOff x="4749704" y="2725932"/>
            <a:chExt cx="3937096" cy="256453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704" y="2764032"/>
              <a:ext cx="3937096" cy="252643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818863" y="2725932"/>
              <a:ext cx="18156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e </a:t>
              </a:r>
              <a:r>
                <a:rPr lang="en-US" sz="20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appearance </a:t>
              </a:r>
              <a:endParaRPr lang="en-US" sz="20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133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DUNE Sensitivity to CP Violation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54026" y="5761015"/>
            <a:ext cx="8408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B8561A"/>
              </a:buClr>
            </a:pPr>
            <a:r>
              <a:rPr lang="en-US" dirty="0" smtClean="0">
                <a:solidFill>
                  <a:srgbClr val="32547A"/>
                </a:solidFill>
              </a:rPr>
              <a:t>&lt;3 % </a:t>
            </a:r>
            <a:r>
              <a:rPr lang="en-US" dirty="0" smtClean="0">
                <a:solidFill>
                  <a:srgbClr val="32547A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32547A"/>
                </a:solidFill>
              </a:rPr>
              <a:t>e</a:t>
            </a:r>
            <a:r>
              <a:rPr lang="en-US" dirty="0" smtClean="0">
                <a:solidFill>
                  <a:srgbClr val="32547A"/>
                </a:solidFill>
              </a:rPr>
              <a:t> systematics important after ∼200 </a:t>
            </a:r>
            <a:r>
              <a:rPr lang="en-US" dirty="0" err="1" smtClean="0">
                <a:solidFill>
                  <a:srgbClr val="32547A"/>
                </a:solidFill>
              </a:rPr>
              <a:t>kt.MW.yr</a:t>
            </a:r>
            <a:r>
              <a:rPr lang="en-US" dirty="0" smtClean="0">
                <a:solidFill>
                  <a:srgbClr val="32547A"/>
                </a:solidFill>
              </a:rPr>
              <a:t> </a:t>
            </a:r>
            <a:br>
              <a:rPr lang="en-US" dirty="0" smtClean="0">
                <a:solidFill>
                  <a:srgbClr val="32547A"/>
                </a:solidFill>
              </a:rPr>
            </a:br>
            <a:endParaRPr lang="en-US" dirty="0">
              <a:solidFill>
                <a:srgbClr val="32547A"/>
              </a:solidFill>
            </a:endParaRPr>
          </a:p>
        </p:txBody>
      </p:sp>
      <p:pic>
        <p:nvPicPr>
          <p:cNvPr id="10" name="Picture 9" descr="cpv50_exp_staging15y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997" y="2087536"/>
            <a:ext cx="3524371" cy="349792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720" y="1919963"/>
            <a:ext cx="4861560" cy="3825517"/>
            <a:chOff x="1371600" y="2270483"/>
            <a:chExt cx="5086462" cy="3998856"/>
          </a:xfrm>
        </p:grpSpPr>
        <p:pic>
          <p:nvPicPr>
            <p:cNvPr id="12" name="Picture 11" descr="cpv50_exp_syst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9371"/>
            <a:stretch/>
          </p:blipFill>
          <p:spPr>
            <a:xfrm>
              <a:off x="1371600" y="2283328"/>
              <a:ext cx="3721586" cy="398601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12073" y="3229836"/>
              <a:ext cx="113470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  <a:r>
                <a:rPr lang="en-US" dirty="0" smtClean="0"/>
                <a:t> % ⊕ 1 %       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23354" y="3831216"/>
              <a:ext cx="113470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  <a:r>
                <a:rPr lang="en-US" dirty="0" smtClean="0"/>
                <a:t> % ⊕ 3 %       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23354" y="3536172"/>
              <a:ext cx="113470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  <a:r>
                <a:rPr lang="en-US" dirty="0" smtClean="0"/>
                <a:t> % ⊕ 2 %       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81031" y="2270483"/>
              <a:ext cx="282864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50 % CP Violation Sensitivity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5101233" y="3463466"/>
              <a:ext cx="24375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112514" y="3718490"/>
              <a:ext cx="24375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5123795" y="3960686"/>
              <a:ext cx="24375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2"/>
          <p:cNvSpPr>
            <a:spLocks noGrp="1"/>
          </p:cNvSpPr>
          <p:nvPr>
            <p:ph idx="11"/>
          </p:nvPr>
        </p:nvSpPr>
        <p:spPr>
          <a:xfrm>
            <a:off x="454029" y="1156823"/>
            <a:ext cx="7989315" cy="1014877"/>
          </a:xfrm>
        </p:spPr>
        <p:txBody>
          <a:bodyPr/>
          <a:lstStyle/>
          <a:p>
            <a:pPr lvl="0"/>
            <a:r>
              <a:rPr lang="en-US" sz="2400" b="1" dirty="0" smtClean="0">
                <a:solidFill>
                  <a:srgbClr val="32547A"/>
                </a:solidFill>
              </a:rPr>
              <a:t>Propagate to Oscillation Sensitivities</a:t>
            </a:r>
          </a:p>
          <a:p>
            <a:pPr lvl="1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B65A1F"/>
                </a:solidFill>
              </a:rPr>
              <a:t>   using assumptions for systematics (from the ND)</a:t>
            </a:r>
          </a:p>
          <a:p>
            <a:pPr lvl="1" indent="0">
              <a:buNone/>
            </a:pPr>
            <a:endParaRPr lang="en-US" sz="2400" b="1" dirty="0" smtClean="0">
              <a:solidFill>
                <a:srgbClr val="B65A1F"/>
              </a:solidFill>
            </a:endParaRPr>
          </a:p>
          <a:p>
            <a:pPr marL="342900" lvl="1" indent="-342900"/>
            <a:endParaRPr lang="en-US" sz="2400" b="1" dirty="0" smtClean="0">
              <a:solidFill>
                <a:srgbClr val="B65A1F"/>
              </a:solidFill>
            </a:endParaRPr>
          </a:p>
          <a:p>
            <a:pPr marL="342900" lvl="1" indent="-342900"/>
            <a:endParaRPr lang="en-US" sz="2400" b="1" dirty="0" smtClean="0">
              <a:solidFill>
                <a:srgbClr val="B65A1F"/>
              </a:solidFill>
            </a:endParaRPr>
          </a:p>
          <a:p>
            <a:pPr lvl="1" indent="0">
              <a:buNone/>
            </a:pPr>
            <a:endParaRPr lang="en-US" sz="2400" b="1" dirty="0">
              <a:solidFill>
                <a:srgbClr val="B65A1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1401" y="1988543"/>
            <a:ext cx="2703573" cy="35332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50 % CP Violation Sensitivity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19920463">
            <a:off x="6120674" y="3109625"/>
            <a:ext cx="1849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 smtClean="0">
                <a:solidFill>
                  <a:srgbClr val="3C5A77"/>
                </a:solidFill>
                <a:latin typeface="Calibri" panose="020F0502020204030204" pitchFamily="34" charset="0"/>
                <a:cs typeface="Helvetica"/>
              </a:rPr>
              <a:t>following current </a:t>
            </a:r>
            <a:br>
              <a:rPr lang="en-US" dirty="0" smtClean="0">
                <a:solidFill>
                  <a:srgbClr val="3C5A77"/>
                </a:solidFill>
                <a:latin typeface="Calibri" panose="020F0502020204030204" pitchFamily="34" charset="0"/>
                <a:cs typeface="Helvetica"/>
              </a:rPr>
            </a:br>
            <a:r>
              <a:rPr lang="en-US" dirty="0" smtClean="0">
                <a:solidFill>
                  <a:srgbClr val="3C5A77"/>
                </a:solidFill>
                <a:latin typeface="Calibri" panose="020F0502020204030204" pitchFamily="34" charset="0"/>
                <a:cs typeface="Helvetica"/>
              </a:rPr>
              <a:t>staging scenario</a:t>
            </a:r>
            <a:endParaRPr lang="en-US" dirty="0">
              <a:solidFill>
                <a:srgbClr val="3C5A77"/>
              </a:solidFill>
              <a:latin typeface="Calibri" panose="020F0502020204030204" pitchFamily="34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807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-personal.umich.edu/%7Ejcv/imb/IMBpub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62" y="1578245"/>
            <a:ext cx="6260590" cy="485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Brookhaven is a special place for neutrinos</a:t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4535" y="1043046"/>
            <a:ext cx="8741664" cy="4987867"/>
          </a:xfrm>
          <a:prstGeom prst="rect">
            <a:avLst/>
          </a:prstGeom>
        </p:spPr>
        <p:txBody>
          <a:bodyPr r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IMB:</a:t>
            </a:r>
          </a:p>
        </p:txBody>
      </p:sp>
      <p:pic>
        <p:nvPicPr>
          <p:cNvPr id="2050" name="Picture 2" descr="http://www-personal.umich.edu/%7Ejcv/imb/Pro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8662"/>
            <a:ext cx="3101749" cy="401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-personal.umich.edu/~jcv/IMBdiver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46" y="4465837"/>
            <a:ext cx="2934374" cy="196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0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r>
              <a:rPr lang="en-US" sz="4000" dirty="0" smtClean="0"/>
              <a:t>MH, </a:t>
            </a:r>
            <a:r>
              <a:rPr lang="en-US" sz="4000" dirty="0" err="1" smtClean="0">
                <a:latin typeface="Symbol" panose="05050102010706020507" pitchFamily="18" charset="2"/>
              </a:rPr>
              <a:t>d</a:t>
            </a:r>
            <a:r>
              <a:rPr lang="en-US" sz="4000" baseline="-25000" dirty="0" err="1" smtClean="0"/>
              <a:t>CP</a:t>
            </a:r>
            <a:r>
              <a:rPr lang="en-US" sz="4000" dirty="0" smtClean="0"/>
              <a:t> and sin</a:t>
            </a:r>
            <a:r>
              <a:rPr lang="en-US" sz="4000" baseline="30000" dirty="0" smtClean="0"/>
              <a:t>2</a:t>
            </a:r>
            <a:r>
              <a:rPr lang="en-US" sz="4000" dirty="0" smtClean="0">
                <a:latin typeface="Symbol" panose="05050102010706020507" pitchFamily="18" charset="2"/>
              </a:rPr>
              <a:t>q</a:t>
            </a:r>
            <a:r>
              <a:rPr lang="en-US" sz="4000" baseline="-25000" dirty="0" smtClean="0"/>
              <a:t>23</a:t>
            </a:r>
            <a:r>
              <a:rPr lang="en-US" sz="4000" dirty="0" smtClean="0"/>
              <a:t> Sensitivities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4" y="1939999"/>
            <a:ext cx="3401863" cy="36579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89412" y="2744726"/>
            <a:ext cx="3459292" cy="3430908"/>
            <a:chOff x="3794550" y="2738769"/>
            <a:chExt cx="3459292" cy="3430908"/>
          </a:xfrm>
        </p:grpSpPr>
        <p:pic>
          <p:nvPicPr>
            <p:cNvPr id="11" name="Picture 10" descr="res_dcp_exp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550" y="2814103"/>
              <a:ext cx="3459292" cy="335557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118" y="2738769"/>
              <a:ext cx="1947842" cy="292634"/>
            </a:xfrm>
            <a:prstGeom prst="rect">
              <a:avLst/>
            </a:prstGeom>
          </p:spPr>
        </p:pic>
      </p:grpSp>
      <p:pic>
        <p:nvPicPr>
          <p:cNvPr id="13" name="Picture 12" descr="res_th23_ex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856" y="1272281"/>
            <a:ext cx="3527400" cy="3421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07" y="1241542"/>
            <a:ext cx="1856393" cy="3475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4473" y="1522326"/>
            <a:ext cx="3401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</a:t>
            </a:r>
            <a:r>
              <a:rPr lang="en-US" sz="2000" b="1" dirty="0" smtClean="0">
                <a:latin typeface="Calibri" panose="020F0502020204030204" pitchFamily="34" charset="0"/>
              </a:rPr>
              <a:t>ass Hierarchy Determination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455203" y="3076768"/>
            <a:ext cx="34012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Calibri" panose="020F0502020204030204" pitchFamily="34" charset="0"/>
              </a:rPr>
              <a:t>MH Significance</a:t>
            </a:r>
            <a:endParaRPr lang="en-US" sz="13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Proton Decay Sensitivity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4029" y="1015488"/>
            <a:ext cx="8232771" cy="1101078"/>
          </a:xfrm>
        </p:spPr>
        <p:txBody>
          <a:bodyPr/>
          <a:lstStyle/>
          <a:p>
            <a:pPr lvl="0"/>
            <a:r>
              <a:rPr lang="en-US" sz="2800" b="1" dirty="0" smtClean="0">
                <a:solidFill>
                  <a:srgbClr val="32547A"/>
                </a:solidFill>
              </a:rPr>
              <a:t>p → K</a:t>
            </a:r>
            <a:r>
              <a:rPr lang="en-US" sz="2800" b="1" baseline="30000" dirty="0" smtClean="0">
                <a:solidFill>
                  <a:srgbClr val="32547A"/>
                </a:solidFill>
              </a:rPr>
              <a:t>+</a:t>
            </a:r>
            <a:r>
              <a:rPr lang="en-US" sz="2800" b="1" dirty="0" smtClean="0">
                <a:solidFill>
                  <a:srgbClr val="32547A"/>
                </a:solidFill>
              </a:rPr>
              <a:t> </a:t>
            </a:r>
            <a:r>
              <a:rPr lang="en-US" sz="2800" b="1" dirty="0" smtClean="0">
                <a:solidFill>
                  <a:srgbClr val="32547A"/>
                </a:solidFill>
                <a:latin typeface="Symbol" charset="2"/>
                <a:cs typeface="Symbol" charset="2"/>
              </a:rPr>
              <a:t>n</a:t>
            </a:r>
            <a:r>
              <a:rPr lang="en-US" sz="2800" b="1" dirty="0" smtClean="0">
                <a:solidFill>
                  <a:srgbClr val="32547A"/>
                </a:solidFill>
                <a:latin typeface="Calibri" panose="020F0502020204030204" pitchFamily="34" charset="0"/>
                <a:cs typeface="Symbol" charset="2"/>
              </a:rPr>
              <a:t>̅</a:t>
            </a:r>
            <a:endParaRPr lang="en-US" sz="2800" b="1" baseline="-25000" dirty="0" smtClean="0">
              <a:solidFill>
                <a:srgbClr val="32547A"/>
              </a:solidFill>
              <a:latin typeface="Symbol" charset="2"/>
              <a:cs typeface="Symbol" charset="2"/>
            </a:endParaRPr>
          </a:p>
          <a:p>
            <a:pPr marL="342900" lvl="1" indent="-342900"/>
            <a:r>
              <a:rPr lang="en-US" sz="2400" dirty="0" smtClean="0">
                <a:solidFill>
                  <a:srgbClr val="B65A1F"/>
                </a:solidFill>
              </a:rPr>
              <a:t>DUNE for various staging assumptions</a:t>
            </a:r>
            <a:r>
              <a:rPr lang="en-US" sz="2200" dirty="0" smtClean="0">
                <a:solidFill>
                  <a:srgbClr val="5680AB"/>
                </a:solidFill>
              </a:rPr>
              <a:t> </a:t>
            </a:r>
            <a:endParaRPr lang="en-US" sz="2200" dirty="0">
              <a:solidFill>
                <a:srgbClr val="5680AB"/>
              </a:solidFill>
            </a:endParaRPr>
          </a:p>
        </p:txBody>
      </p:sp>
      <p:pic>
        <p:nvPicPr>
          <p:cNvPr id="10" name="Picture 9" descr="lar4x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723" y="2052426"/>
            <a:ext cx="5939912" cy="436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7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Physics Milestones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77" y="3206876"/>
            <a:ext cx="5161845" cy="27362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6374" y="5895953"/>
            <a:ext cx="830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B65A1F"/>
              </a:buClr>
              <a:buFont typeface="Wingdings" charset="2"/>
              <a:buChar char=""/>
            </a:pPr>
            <a:r>
              <a:rPr lang="en-US" sz="2800" b="1" dirty="0" smtClean="0">
                <a:solidFill>
                  <a:srgbClr val="32547A"/>
                </a:solidFill>
                <a:latin typeface="Helvetica"/>
                <a:cs typeface="Helvetica"/>
              </a:rPr>
              <a:t>Genuine potential for early physics discovery</a:t>
            </a:r>
            <a:endParaRPr lang="en-US" sz="2800" b="1" dirty="0">
              <a:solidFill>
                <a:srgbClr val="32547A"/>
              </a:solidFill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 flipH="1">
            <a:off x="259080" y="2179553"/>
            <a:ext cx="545839" cy="1771756"/>
            <a:chOff x="7167619" y="2217653"/>
            <a:chExt cx="619696" cy="1771756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7167619" y="3988432"/>
              <a:ext cx="6096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261318" y="2232017"/>
              <a:ext cx="52599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785759" y="2217653"/>
              <a:ext cx="1555" cy="17717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011348" y="2658866"/>
            <a:ext cx="1944177" cy="3319207"/>
            <a:chOff x="6901903" y="2616818"/>
            <a:chExt cx="1944177" cy="3319207"/>
          </a:xfrm>
          <a:solidFill>
            <a:schemeClr val="bg1">
              <a:alpha val="80000"/>
            </a:schemeClr>
          </a:solidFill>
        </p:grpSpPr>
        <p:grpSp>
          <p:nvGrpSpPr>
            <p:cNvPr id="16" name="Group 15"/>
            <p:cNvGrpSpPr/>
            <p:nvPr/>
          </p:nvGrpSpPr>
          <p:grpSpPr>
            <a:xfrm>
              <a:off x="6901903" y="2685908"/>
              <a:ext cx="1867224" cy="3250117"/>
              <a:chOff x="6901903" y="2685908"/>
              <a:chExt cx="1867224" cy="3250117"/>
            </a:xfrm>
            <a:grpFill/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903" y="3376219"/>
                <a:ext cx="1836744" cy="2559806"/>
              </a:xfrm>
              <a:prstGeom prst="rect">
                <a:avLst/>
              </a:prstGeom>
              <a:grpFill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176547" y="2685908"/>
                <a:ext cx="1592580" cy="73866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Global Fit</a:t>
                </a:r>
              </a:p>
              <a:p>
                <a:pPr algn="ctr"/>
                <a:r>
                  <a:rPr lang="en-US" sz="1400" dirty="0" err="1" smtClean="0"/>
                  <a:t>E.Lisi</a:t>
                </a:r>
                <a:r>
                  <a:rPr lang="en-US" sz="1400" dirty="0" smtClean="0"/>
                  <a:t> et al.</a:t>
                </a:r>
              </a:p>
              <a:p>
                <a:pPr algn="ctr"/>
                <a:r>
                  <a:rPr lang="en-US" sz="1400" dirty="0" err="1" smtClean="0"/>
                  <a:t>Moriond</a:t>
                </a:r>
                <a:r>
                  <a:rPr lang="en-US" sz="1400" dirty="0" smtClean="0"/>
                  <a:t> 2015</a:t>
                </a:r>
                <a:endParaRPr lang="en-US" sz="1400" dirty="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6956320" y="2616818"/>
              <a:ext cx="1889760" cy="328422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4029" y="1191593"/>
            <a:ext cx="8052342" cy="1246259"/>
          </a:xfrm>
        </p:spPr>
        <p:txBody>
          <a:bodyPr/>
          <a:lstStyle/>
          <a:p>
            <a:pPr lvl="0"/>
            <a:r>
              <a:rPr lang="en-US" sz="2400" b="1" dirty="0" smtClean="0">
                <a:solidFill>
                  <a:srgbClr val="32547A"/>
                </a:solidFill>
              </a:rPr>
              <a:t>Rapidly reach scientifically interesting sensitivities:</a:t>
            </a:r>
          </a:p>
          <a:p>
            <a:pPr marL="617220" lvl="2" indent="-342900">
              <a:spcBef>
                <a:spcPts val="432"/>
              </a:spcBef>
            </a:pPr>
            <a:r>
              <a:rPr lang="en-US" sz="2200" dirty="0" smtClean="0">
                <a:solidFill>
                  <a:srgbClr val="B65A1F"/>
                </a:solidFill>
              </a:rPr>
              <a:t>e.g. </a:t>
            </a:r>
            <a:r>
              <a:rPr lang="en-US" sz="2200" dirty="0">
                <a:solidFill>
                  <a:srgbClr val="B65A1F"/>
                </a:solidFill>
              </a:rPr>
              <a:t>i</a:t>
            </a:r>
            <a:r>
              <a:rPr lang="en-US" sz="2200" dirty="0" smtClean="0">
                <a:solidFill>
                  <a:srgbClr val="B65A1F"/>
                </a:solidFill>
              </a:rPr>
              <a:t>n best-case scenario for CPV </a:t>
            </a:r>
            <a:r>
              <a:rPr lang="en-US" sz="2200" dirty="0" smtClean="0">
                <a:solidFill>
                  <a:schemeClr val="tx1"/>
                </a:solidFill>
              </a:rPr>
              <a:t>(</a:t>
            </a:r>
            <a:r>
              <a:rPr lang="en-US" sz="22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2200" baseline="-25000" dirty="0" err="1" smtClean="0">
                <a:solidFill>
                  <a:schemeClr val="tx1"/>
                </a:solidFill>
              </a:rPr>
              <a:t>CP</a:t>
            </a:r>
            <a:r>
              <a:rPr lang="en-US" sz="2200" dirty="0" smtClean="0">
                <a:solidFill>
                  <a:schemeClr val="tx1"/>
                </a:solidFill>
              </a:rPr>
              <a:t> = +</a:t>
            </a:r>
            <a:r>
              <a:rPr lang="en-US" sz="22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p</a:t>
            </a:r>
            <a:r>
              <a:rPr lang="en-US" sz="2200" dirty="0" smtClean="0">
                <a:solidFill>
                  <a:schemeClr val="tx1"/>
                </a:solidFill>
              </a:rPr>
              <a:t>/2)</a:t>
            </a:r>
            <a:r>
              <a:rPr lang="en-US" sz="2200" dirty="0">
                <a:solidFill>
                  <a:srgbClr val="B65A1F"/>
                </a:solidFill>
              </a:rPr>
              <a:t> :</a:t>
            </a:r>
            <a:endParaRPr lang="en-US" sz="2200" dirty="0" smtClean="0">
              <a:solidFill>
                <a:srgbClr val="B65A1F"/>
              </a:solidFill>
            </a:endParaRPr>
          </a:p>
          <a:p>
            <a:pPr marL="891540" lvl="3" indent="-342900">
              <a:spcBef>
                <a:spcPts val="432"/>
              </a:spcBef>
            </a:pPr>
            <a:r>
              <a:rPr lang="en-US" sz="2000" b="1" dirty="0" smtClean="0"/>
              <a:t>with </a:t>
            </a:r>
            <a:r>
              <a:rPr lang="en-US" sz="2000" b="1" dirty="0" smtClean="0">
                <a:solidFill>
                  <a:srgbClr val="000000"/>
                </a:solidFill>
              </a:rPr>
              <a:t>60 – 70 </a:t>
            </a:r>
            <a:r>
              <a:rPr lang="en-US" sz="2000" b="1" dirty="0" err="1" smtClean="0">
                <a:solidFill>
                  <a:srgbClr val="000000"/>
                </a:solidFill>
              </a:rPr>
              <a:t>kt.MW.year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/>
              <a:t>reach </a:t>
            </a:r>
            <a:r>
              <a:rPr lang="en-US" sz="2000" b="1" dirty="0">
                <a:solidFill>
                  <a:srgbClr val="000000"/>
                </a:solidFill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/>
              <a:t>CPV sensitivity 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marL="617220" lvl="2" indent="-342900">
              <a:spcBef>
                <a:spcPts val="432"/>
              </a:spcBef>
            </a:pPr>
            <a:r>
              <a:rPr lang="en-US" sz="2200" dirty="0">
                <a:solidFill>
                  <a:srgbClr val="B65A1F"/>
                </a:solidFill>
              </a:rPr>
              <a:t>e.g. in best-case scenario for </a:t>
            </a:r>
            <a:r>
              <a:rPr lang="en-US" sz="2200" dirty="0" smtClean="0">
                <a:solidFill>
                  <a:srgbClr val="B65A1F"/>
                </a:solidFill>
              </a:rPr>
              <a:t>MH :</a:t>
            </a:r>
            <a:endParaRPr lang="en-US" sz="2200" dirty="0">
              <a:solidFill>
                <a:srgbClr val="B65A1F"/>
              </a:solidFill>
            </a:endParaRPr>
          </a:p>
          <a:p>
            <a:pPr marL="891540" lvl="3" indent="-342900">
              <a:spcBef>
                <a:spcPts val="432"/>
              </a:spcBef>
            </a:pPr>
            <a:r>
              <a:rPr lang="en-US" sz="2000" b="1" dirty="0" smtClean="0"/>
              <a:t>with </a:t>
            </a:r>
            <a:r>
              <a:rPr lang="en-US" sz="2000" b="1" dirty="0" smtClean="0">
                <a:solidFill>
                  <a:srgbClr val="000000"/>
                </a:solidFill>
              </a:rPr>
              <a:t>20 – 30  </a:t>
            </a:r>
            <a:r>
              <a:rPr lang="en-US" sz="2000" b="1" dirty="0" err="1">
                <a:solidFill>
                  <a:srgbClr val="000000"/>
                </a:solidFill>
              </a:rPr>
              <a:t>kt.MW.year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smtClean="0"/>
              <a:t>reach </a:t>
            </a:r>
            <a:r>
              <a:rPr lang="en-US" sz="2000" b="1" dirty="0">
                <a:solidFill>
                  <a:srgbClr val="000000"/>
                </a:solidFill>
              </a:rPr>
              <a:t>5</a:t>
            </a:r>
            <a:r>
              <a:rPr lang="en-US" sz="2000" b="1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/>
              <a:t>MH sensitivity </a:t>
            </a:r>
            <a:endParaRPr lang="en-US" sz="2000" b="1" dirty="0">
              <a:solidFill>
                <a:srgbClr val="000000"/>
              </a:solidFill>
            </a:endParaRPr>
          </a:p>
          <a:p>
            <a:pPr lvl="3" indent="0">
              <a:spcBef>
                <a:spcPts val="432"/>
              </a:spcBef>
              <a:buNone/>
            </a:pP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4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57200" y="265176"/>
            <a:ext cx="8293100" cy="569268"/>
          </a:xfrm>
        </p:spPr>
        <p:txBody>
          <a:bodyPr/>
          <a:lstStyle/>
          <a:p>
            <a:r>
              <a:rPr lang="en-US" sz="2800" dirty="0" smtClean="0"/>
              <a:t>LBNF/DUNE </a:t>
            </a:r>
            <a:r>
              <a:rPr lang="en-US" sz="2800" dirty="0"/>
              <a:t>Schedule Summary </a:t>
            </a:r>
            <a:r>
              <a:rPr lang="en-US" sz="2800" dirty="0" smtClean="0"/>
              <a:t>Overview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914401"/>
            <a:ext cx="8961120" cy="53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48712"/>
            <a:ext cx="8229600" cy="647102"/>
          </a:xfrm>
        </p:spPr>
        <p:txBody>
          <a:bodyPr/>
          <a:lstStyle/>
          <a:p>
            <a:pPr lvl="0"/>
            <a:r>
              <a:rPr lang="en-US" sz="4000" dirty="0" smtClean="0"/>
              <a:t>Summary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79687" y="1146900"/>
            <a:ext cx="8232771" cy="4150369"/>
          </a:xfrm>
        </p:spPr>
        <p:txBody>
          <a:bodyPr/>
          <a:lstStyle/>
          <a:p>
            <a:pPr lvl="0"/>
            <a:r>
              <a:rPr lang="en-US" sz="2400" b="1" dirty="0" smtClean="0">
                <a:solidFill>
                  <a:srgbClr val="32547A"/>
                </a:solidFill>
              </a:rPr>
              <a:t>LBNF/DUNE has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32547A"/>
                </a:solidFill>
              </a:rPr>
              <a:t>an advanced design for a world-leading experiment focused on </a:t>
            </a:r>
            <a:r>
              <a:rPr lang="en-US" sz="2400" b="1" dirty="0" smtClean="0">
                <a:solidFill>
                  <a:srgbClr val="000000"/>
                </a:solidFill>
                <a:latin typeface="Helvetica" panose="020B0604020202020204" pitchFamily="34" charset="0"/>
                <a:ea typeface="Geneva"/>
                <a:cs typeface="Geneva"/>
              </a:rPr>
              <a:t>fundamental </a:t>
            </a:r>
            <a:r>
              <a:rPr lang="en-US" sz="2400" b="1" dirty="0">
                <a:solidFill>
                  <a:srgbClr val="000000"/>
                </a:solidFill>
                <a:latin typeface="Helvetica" panose="020B0604020202020204" pitchFamily="34" charset="0"/>
                <a:ea typeface="Geneva"/>
                <a:cs typeface="Geneva"/>
              </a:rPr>
              <a:t>open questions in particle physics and astroparticle </a:t>
            </a:r>
            <a:r>
              <a:rPr lang="en-US" sz="2400" b="1" dirty="0" smtClean="0">
                <a:solidFill>
                  <a:srgbClr val="000000"/>
                </a:solidFill>
                <a:latin typeface="Helvetica" panose="020B0604020202020204" pitchFamily="34" charset="0"/>
                <a:ea typeface="Geneva"/>
                <a:cs typeface="Geneva"/>
              </a:rPr>
              <a:t>physics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Helvetica" panose="020B0604020202020204" pitchFamily="34" charset="0"/>
              </a:rPr>
              <a:t>a clear scientific strategy and a project plan to implement it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Helvetica" panose="020B0604020202020204" pitchFamily="34" charset="0"/>
              </a:rPr>
              <a:t>the capability of making major discoveries in</a:t>
            </a:r>
          </a:p>
          <a:p>
            <a:pPr marL="685800" lvl="1" indent="-342900">
              <a:buFont typeface="Helvetica" panose="020B0604020202020204" pitchFamily="34" charset="0"/>
              <a:buChar char="–"/>
            </a:pPr>
            <a:r>
              <a:rPr lang="en-US" b="1" dirty="0" smtClean="0">
                <a:latin typeface="Helvetica" panose="020B0604020202020204" pitchFamily="34" charset="0"/>
              </a:rPr>
              <a:t>Long-baseline oscillation physics</a:t>
            </a:r>
          </a:p>
          <a:p>
            <a:pPr marL="685800" lvl="1" indent="-342900">
              <a:buFont typeface="Helvetica" panose="020B0604020202020204" pitchFamily="34" charset="0"/>
              <a:buChar char="–"/>
            </a:pPr>
            <a:r>
              <a:rPr lang="en-US" b="1" dirty="0" smtClean="0">
                <a:latin typeface="Helvetica" panose="020B0604020202020204" pitchFamily="34" charset="0"/>
              </a:rPr>
              <a:t>Nucleon decay</a:t>
            </a:r>
          </a:p>
          <a:p>
            <a:pPr marL="685800" lvl="1" indent="-342900">
              <a:buFont typeface="Helvetica" panose="020B0604020202020204" pitchFamily="34" charset="0"/>
              <a:buChar char="–"/>
            </a:pPr>
            <a:r>
              <a:rPr lang="en-US" b="1" dirty="0" smtClean="0">
                <a:latin typeface="Helvetica" panose="020B0604020202020204" pitchFamily="34" charset="0"/>
              </a:rPr>
              <a:t>Neutrino astrophysics</a:t>
            </a:r>
          </a:p>
          <a:p>
            <a:pPr marL="685800" lvl="1" indent="-342900">
              <a:buFont typeface="Helvetica" panose="020B0604020202020204" pitchFamily="34" charset="0"/>
              <a:buChar char="–"/>
            </a:pPr>
            <a:r>
              <a:rPr lang="en-US" b="1" dirty="0" smtClean="0">
                <a:latin typeface="Helvetica" panose="020B0604020202020204" pitchFamily="34" charset="0"/>
              </a:rPr>
              <a:t>Neutrino scattering physics</a:t>
            </a:r>
          </a:p>
          <a:p>
            <a:pPr marL="685800" lvl="1" indent="-342900">
              <a:buFont typeface="Helvetica" panose="020B0604020202020204" pitchFamily="34" charset="0"/>
              <a:buChar char="–"/>
            </a:pPr>
            <a:r>
              <a:rPr lang="en-US" b="1" dirty="0" smtClean="0">
                <a:latin typeface="Helvetica" panose="020B0604020202020204" pitchFamily="34" charset="0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38298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1825" y="1380772"/>
            <a:ext cx="3846400" cy="4180869"/>
            <a:chOff x="71825" y="1380772"/>
            <a:chExt cx="3846400" cy="41808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5" y="1380772"/>
              <a:ext cx="3846400" cy="41808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 rot="20350126">
              <a:off x="102508" y="1664960"/>
              <a:ext cx="527388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latin typeface="Comic Sans MS" panose="030F0702030302020204" pitchFamily="66" charset="0"/>
                </a:rPr>
                <a:t>2001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Brookhaven is a special place for neutrinos</a:t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4535" y="876300"/>
            <a:ext cx="8741664" cy="5154613"/>
          </a:xfrm>
          <a:prstGeom prst="rect">
            <a:avLst/>
          </a:prstGeom>
        </p:spPr>
        <p:txBody>
          <a:bodyPr r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Pioneers of what is now LBNF/DUNE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20648" y="2245325"/>
            <a:ext cx="4323693" cy="4470493"/>
            <a:chOff x="720648" y="2245325"/>
            <a:chExt cx="4323693" cy="4470493"/>
          </a:xfrm>
        </p:grpSpPr>
        <p:grpSp>
          <p:nvGrpSpPr>
            <p:cNvPr id="18" name="Group 17"/>
            <p:cNvGrpSpPr/>
            <p:nvPr/>
          </p:nvGrpSpPr>
          <p:grpSpPr>
            <a:xfrm>
              <a:off x="720648" y="2245325"/>
              <a:ext cx="4323693" cy="4290060"/>
              <a:chOff x="1358127" y="2325031"/>
              <a:chExt cx="4323693" cy="429006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8127" y="2325031"/>
                <a:ext cx="4323693" cy="429006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 rot="20700000">
                <a:off x="1384240" y="2656958"/>
                <a:ext cx="571348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>
                    <a:latin typeface="Comic Sans MS" panose="030F0702030302020204" pitchFamily="66" charset="0"/>
                  </a:rPr>
                  <a:t>2002</a:t>
                </a:r>
                <a:endParaRPr lang="en-US" dirty="0"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898" y="4994840"/>
              <a:ext cx="3257125" cy="172097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498840" y="1273640"/>
            <a:ext cx="3808984" cy="4928395"/>
            <a:chOff x="7340281" y="1207760"/>
            <a:chExt cx="3808984" cy="49283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281" y="1207760"/>
              <a:ext cx="3808984" cy="49283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 rot="20321139">
              <a:off x="7457990" y="4250904"/>
              <a:ext cx="564257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latin typeface="Comic Sans MS" panose="030F0702030302020204" pitchFamily="66" charset="0"/>
                </a:rPr>
                <a:t>2006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46965" y="1878055"/>
            <a:ext cx="3764382" cy="4866895"/>
            <a:chOff x="5246965" y="1878055"/>
            <a:chExt cx="3764382" cy="48668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65" y="1878055"/>
              <a:ext cx="3764382" cy="486689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 rot="20321139">
              <a:off x="5477541" y="2117807"/>
              <a:ext cx="564257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latin typeface="Comic Sans MS" panose="030F0702030302020204" pitchFamily="66" charset="0"/>
                </a:rPr>
                <a:t>2007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293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Brookhaven is a special place for neutrinos</a:t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4535" y="1109620"/>
            <a:ext cx="8741664" cy="5306542"/>
            <a:chOff x="204535" y="1109620"/>
            <a:chExt cx="8741664" cy="5306542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204535" y="1542081"/>
              <a:ext cx="8741664" cy="4488832"/>
            </a:xfrm>
            <a:prstGeom prst="rect">
              <a:avLst/>
            </a:prstGeom>
          </p:spPr>
          <p:txBody>
            <a:bodyPr rIns="0"/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Geneva" charset="0"/>
                  <a:cs typeface="Geneva" charset="0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200" dirty="0" smtClean="0"/>
                <a:t>The </a:t>
              </a:r>
              <a:r>
                <a:rPr lang="en-US" sz="2200" dirty="0"/>
                <a:t>h</a:t>
              </a:r>
              <a:r>
                <a:rPr lang="en-US" sz="2200" dirty="0" smtClean="0"/>
                <a:t>ome of my thesis experiment!</a:t>
              </a:r>
            </a:p>
            <a:p>
              <a:pPr marL="0" indent="0">
                <a:buNone/>
              </a:pPr>
              <a:endParaRPr lang="en-US" sz="2200" dirty="0" smtClean="0"/>
            </a:p>
            <a:p>
              <a:pPr marL="0" indent="0">
                <a:buNone/>
              </a:pPr>
              <a:r>
                <a:rPr lang="en-US" sz="2200" dirty="0" smtClean="0"/>
                <a:t>BNL E613:  1973 – 1978</a:t>
              </a:r>
            </a:p>
            <a:p>
              <a:pPr marL="0" indent="0">
                <a:buNone/>
              </a:pPr>
              <a:r>
                <a:rPr lang="en-US" sz="2200" dirty="0" smtClean="0"/>
                <a:t>First observations and measurements </a:t>
              </a:r>
              <a:br>
                <a:rPr lang="en-US" sz="2200" dirty="0" smtClean="0"/>
              </a:br>
              <a:r>
                <a:rPr lang="en-US" sz="2200" dirty="0" smtClean="0"/>
                <a:t>of </a:t>
              </a:r>
              <a:r>
                <a:rPr lang="en-US" sz="2200" dirty="0" smtClean="0">
                  <a:latin typeface="Symbol" panose="05050102010706020507" pitchFamily="18" charset="2"/>
                </a:rPr>
                <a:t>n</a:t>
              </a:r>
              <a:r>
                <a:rPr lang="en-US" sz="2200" dirty="0" smtClean="0"/>
                <a:t> p </a:t>
              </a:r>
              <a:r>
                <a:rPr lang="en-US" sz="2200" dirty="0" smtClean="0">
                  <a:sym typeface="Symbol" panose="05050102010706020507" pitchFamily="18" charset="2"/>
                </a:rPr>
                <a:t> </a:t>
              </a:r>
              <a:r>
                <a:rPr lang="en-US" sz="2200" dirty="0">
                  <a:latin typeface="Symbol" panose="05050102010706020507" pitchFamily="18" charset="2"/>
                </a:rPr>
                <a:t>n</a:t>
              </a:r>
              <a:r>
                <a:rPr lang="en-US" sz="2200" dirty="0"/>
                <a:t> </a:t>
              </a:r>
              <a:r>
                <a:rPr lang="en-US" sz="2200" dirty="0" smtClean="0"/>
                <a:t>p  and  </a:t>
              </a:r>
              <a:r>
                <a:rPr lang="en-US" sz="2200" dirty="0" smtClean="0">
                  <a:latin typeface="Symbol" panose="05050102010706020507" pitchFamily="18" charset="2"/>
                </a:rPr>
                <a:t>n</a:t>
              </a:r>
              <a:r>
                <a:rPr lang="en-US" sz="2200" dirty="0" smtClean="0">
                  <a:latin typeface="Calibri" panose="020F0502020204030204" pitchFamily="34" charset="0"/>
                </a:rPr>
                <a:t>̅</a:t>
              </a:r>
              <a:r>
                <a:rPr lang="en-US" sz="2200" dirty="0" smtClean="0"/>
                <a:t> </a:t>
              </a:r>
              <a:r>
                <a:rPr lang="en-US" sz="2200" dirty="0"/>
                <a:t>p </a:t>
              </a:r>
              <a:r>
                <a:rPr lang="en-US" sz="2200" dirty="0">
                  <a:sym typeface="Symbol" panose="05050102010706020507" pitchFamily="18" charset="2"/>
                </a:rPr>
                <a:t> </a:t>
              </a:r>
              <a:r>
                <a:rPr lang="en-US" sz="2200" dirty="0">
                  <a:latin typeface="Symbol" panose="05050102010706020507" pitchFamily="18" charset="2"/>
                </a:rPr>
                <a:t>n</a:t>
              </a:r>
              <a:r>
                <a:rPr lang="en-US" sz="2200" dirty="0">
                  <a:latin typeface="Calibri" panose="020F0502020204030204" pitchFamily="34" charset="0"/>
                </a:rPr>
                <a:t>̅</a:t>
              </a:r>
              <a:r>
                <a:rPr lang="en-US" sz="2200" dirty="0"/>
                <a:t> </a:t>
              </a:r>
              <a:r>
                <a:rPr lang="en-US" sz="2200" dirty="0" smtClean="0"/>
                <a:t>p </a:t>
              </a:r>
            </a:p>
            <a:p>
              <a:pPr marL="0" indent="0">
                <a:buNone/>
              </a:pPr>
              <a:endParaRPr lang="en-US" sz="22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556" y="1109620"/>
              <a:ext cx="3591244" cy="530654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01478" y="999641"/>
            <a:ext cx="4804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n-lt"/>
              </a:rPr>
              <a:t>… and last and surely least…</a:t>
            </a: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974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Why are Neutrinos Important?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Neutrinos play an important role in natural processes that are crucial to why we exist.</a:t>
            </a:r>
          </a:p>
          <a:p>
            <a:pPr>
              <a:lnSpc>
                <a:spcPct val="99000"/>
              </a:lnSpc>
              <a:spcBef>
                <a:spcPts val="300"/>
              </a:spcBef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reactions in the core of the sun.</a:t>
            </a:r>
          </a:p>
          <a:p>
            <a:pPr>
              <a:lnSpc>
                <a:spcPct val="99000"/>
              </a:lnSpc>
              <a:spcBef>
                <a:spcPts val="300"/>
              </a:spcBef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explosions of supernova stars in which the heavy elements are created and expelled into space to form planets and provide the building blocks for life.</a:t>
            </a:r>
          </a:p>
          <a:p>
            <a:pPr>
              <a:lnSpc>
                <a:spcPct val="99000"/>
              </a:lnSpc>
              <a:spcBef>
                <a:spcPts val="300"/>
              </a:spcBef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Small differences between neutrinos and their anti-particle counterparts </a:t>
            </a:r>
            <a:r>
              <a:rPr lang="en-US" sz="2400" i="1" dirty="0">
                <a:latin typeface="Helvetica" panose="020B0604020202020204" pitchFamily="34" charset="0"/>
                <a:cs typeface="Helvetica" panose="020B0604020202020204" pitchFamily="34" charset="0"/>
              </a:rPr>
              <a:t>could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help explain why more matter than anti-matter was produced in the Big Bang.  </a:t>
            </a:r>
          </a:p>
          <a:p>
            <a:pPr marL="0" indent="0">
              <a:buNone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Because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neutrinos hardly interact, they can tell us what happens in places we cannot “see” otherwise:</a:t>
            </a:r>
          </a:p>
          <a:p>
            <a:pPr>
              <a:lnSpc>
                <a:spcPct val="99000"/>
              </a:lnSpc>
              <a:spcBef>
                <a:spcPts val="300"/>
              </a:spcBef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In the core of the sun</a:t>
            </a:r>
          </a:p>
          <a:p>
            <a:pPr>
              <a:lnSpc>
                <a:spcPct val="99000"/>
              </a:lnSpc>
              <a:spcBef>
                <a:spcPts val="300"/>
              </a:spcBef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In the center of a supernova at the moment it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explodes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Neutrinos are Unusual Particles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806450" algn="l"/>
              </a:tabLst>
            </a:pPr>
            <a:r>
              <a:rPr lang="en-US" dirty="0"/>
              <a:t>Only neutral fundamental matter particles (fermions)</a:t>
            </a:r>
            <a:br>
              <a:rPr lang="en-US" dirty="0"/>
            </a:br>
            <a:r>
              <a:rPr lang="en-US" sz="2000" dirty="0"/>
              <a:t>=&gt;		perhaps they are their own anti-particle? (Majorana particles)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806450" algn="l"/>
              </a:tabLst>
            </a:pPr>
            <a:r>
              <a:rPr lang="en-US" dirty="0"/>
              <a:t>Dramatically lighter than other fermions </a:t>
            </a:r>
            <a:br>
              <a:rPr lang="en-US" dirty="0"/>
            </a:br>
            <a:r>
              <a:rPr lang="en-US" dirty="0"/>
              <a:t>=&gt;		Is there a different mechanism for generating their mass?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806450" algn="l"/>
              </a:tabLst>
            </a:pPr>
            <a:r>
              <a:rPr lang="en-US" dirty="0"/>
              <a:t>Neutrino flavors seem to be strongly mixed </a:t>
            </a:r>
            <a:br>
              <a:rPr lang="en-US" dirty="0"/>
            </a:br>
            <a:r>
              <a:rPr lang="en-US" dirty="0"/>
              <a:t>=&gt;	Why so different from the quarks?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806450" algn="l"/>
              </a:tabLst>
            </a:pPr>
            <a:r>
              <a:rPr lang="en-US" dirty="0"/>
              <a:t>Do neutrinos violate matter – antimatter symmetry (CP violation)?</a:t>
            </a:r>
            <a:br>
              <a:rPr lang="en-US" dirty="0"/>
            </a:br>
            <a:r>
              <a:rPr lang="en-US" sz="2000" dirty="0"/>
              <a:t>=&gt;	Could they be the key to understanding why the universe is </a:t>
            </a:r>
            <a:br>
              <a:rPr lang="en-US" sz="2000" dirty="0"/>
            </a:br>
            <a:r>
              <a:rPr lang="en-US" sz="2000" dirty="0"/>
              <a:t>	made of matter and no antimatter (baryon asymmetry of the </a:t>
            </a:r>
            <a:br>
              <a:rPr lang="en-US" sz="2000" dirty="0"/>
            </a:br>
            <a:r>
              <a:rPr lang="en-US" sz="2000" dirty="0"/>
              <a:t>	universe)?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8 Oct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LBNF/DUNE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9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ne Template_0506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20659</TotalTime>
  <Words>2446</Words>
  <Application>Microsoft Office PowerPoint</Application>
  <PresentationFormat>On-screen Show (4:3)</PresentationFormat>
  <Paragraphs>537</Paragraphs>
  <Slides>54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1" baseType="lpstr">
      <vt:lpstr>ＭＳ Ｐゴシック</vt:lpstr>
      <vt:lpstr>ＭＳ Ｐゴシック</vt:lpstr>
      <vt:lpstr>Arabic Typesetting</vt:lpstr>
      <vt:lpstr>Arial</vt:lpstr>
      <vt:lpstr>Calibri</vt:lpstr>
      <vt:lpstr>Comic Sans MS</vt:lpstr>
      <vt:lpstr>Constantia</vt:lpstr>
      <vt:lpstr>Geneva</vt:lpstr>
      <vt:lpstr>Helvetica</vt:lpstr>
      <vt:lpstr>Lucida Grande</vt:lpstr>
      <vt:lpstr>Symbol</vt:lpstr>
      <vt:lpstr>Times New Roman</vt:lpstr>
      <vt:lpstr>Wingdings</vt:lpstr>
      <vt:lpstr>Wingdings 2</vt:lpstr>
      <vt:lpstr>Dune Template_050615</vt:lpstr>
      <vt:lpstr>LBNF Content-Footer Theme</vt:lpstr>
      <vt:lpstr>Equation</vt:lpstr>
      <vt:lpstr>LBNF/DUNE  An Experimental Program in Neutrino Oscillations, Nucleon Decay and Particle Astrophysics</vt:lpstr>
      <vt:lpstr>Brookhaven is a special place for neutrinos </vt:lpstr>
      <vt:lpstr>Brookhaven is a special place for neutrinos </vt:lpstr>
      <vt:lpstr>Brookhaven is a special place for neutrinos </vt:lpstr>
      <vt:lpstr>Brookhaven is a special place for neutrinos </vt:lpstr>
      <vt:lpstr>Brookhaven is a special place for neutrinos </vt:lpstr>
      <vt:lpstr>Brookhaven is a special place for neutrinos </vt:lpstr>
      <vt:lpstr>Why are Neutrinos Important?</vt:lpstr>
      <vt:lpstr>Neutrinos are Unusual Particles</vt:lpstr>
      <vt:lpstr>Neutrino Flavor Mixing</vt:lpstr>
      <vt:lpstr>Neutrino Mixing Matrix</vt:lpstr>
      <vt:lpstr>Neutrino  vs.  Quark Mixing</vt:lpstr>
      <vt:lpstr>Neutrino Oscillations</vt:lpstr>
      <vt:lpstr>Neutrino Mass Ordering</vt:lpstr>
      <vt:lpstr>ne Appearance in a nm Beam</vt:lpstr>
      <vt:lpstr>ne Appearance in a nm Beam</vt:lpstr>
      <vt:lpstr>e Appearance in a  Beam</vt:lpstr>
      <vt:lpstr>Matter Effect</vt:lpstr>
      <vt:lpstr>Is the Three-Neutrino Model Complete?</vt:lpstr>
      <vt:lpstr>Current Long-Baseline, Accelerator-Based Experiments</vt:lpstr>
      <vt:lpstr>Short-Baseline, Accelerator-Based Experiments</vt:lpstr>
      <vt:lpstr>Reactor-Based Experiments</vt:lpstr>
      <vt:lpstr>Atmospheric and Ultra-High  Energy Neutrino Experiments</vt:lpstr>
      <vt:lpstr>Solar Neutrino Experiments</vt:lpstr>
      <vt:lpstr>The Next-Generation  Long-Baseline Experiment:   LBNF / DUNE</vt:lpstr>
      <vt:lpstr>The Next-Generation Long-Baseline Experiment:  LBNF / DUNE</vt:lpstr>
      <vt:lpstr>DUNE Primary Science Program  </vt:lpstr>
      <vt:lpstr>DUNE Primary Science Program  </vt:lpstr>
      <vt:lpstr>DUNE Ancillary Science Program   </vt:lpstr>
      <vt:lpstr>Neutrino Oscillation Strategy</vt:lpstr>
      <vt:lpstr>Nucleon Decay &amp; Supernova ns</vt:lpstr>
      <vt:lpstr>The DUNE Collaboration   </vt:lpstr>
      <vt:lpstr>The DUNE Collaboration   </vt:lpstr>
      <vt:lpstr>LBNF/DUNE Overview</vt:lpstr>
      <vt:lpstr>Staged Approach to 40 kt</vt:lpstr>
      <vt:lpstr>Reference Design: Single-Phase LAr TPC</vt:lpstr>
      <vt:lpstr>Alternative Design: Dual-phase LAr TPC </vt:lpstr>
      <vt:lpstr>Far Detector Prototypes</vt:lpstr>
      <vt:lpstr>Far Detector Prototypes</vt:lpstr>
      <vt:lpstr>DUNE Near Detector </vt:lpstr>
      <vt:lpstr>Near Detector Reference Design </vt:lpstr>
      <vt:lpstr>LBNF Beamline</vt:lpstr>
      <vt:lpstr>LBNF Beamline</vt:lpstr>
      <vt:lpstr>Neutrino Beam Configuration</vt:lpstr>
      <vt:lpstr>Optimizing the Neutrino Beam</vt:lpstr>
      <vt:lpstr>Optimizing the focusing system for greater physics reach</vt:lpstr>
      <vt:lpstr>Neutrino Flux of best configurations compared with Reference Design</vt:lpstr>
      <vt:lpstr>Evaluating DUNE Sensitivities  </vt:lpstr>
      <vt:lpstr>DUNE Sensitivity to CP Violation </vt:lpstr>
      <vt:lpstr>MH, dCP and sin2q23 Sensitivities</vt:lpstr>
      <vt:lpstr>Proton Decay Sensitivity</vt:lpstr>
      <vt:lpstr>Physics Milestones</vt:lpstr>
      <vt:lpstr>LBNF/DUNE Schedule Summary Overview </vt:lpstr>
      <vt:lpstr>Summary 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Strait</cp:lastModifiedBy>
  <cp:revision>388</cp:revision>
  <cp:lastPrinted>2015-10-06T23:33:15Z</cp:lastPrinted>
  <dcterms:created xsi:type="dcterms:W3CDTF">2015-04-30T14:29:22Z</dcterms:created>
  <dcterms:modified xsi:type="dcterms:W3CDTF">2015-10-08T13:56:06Z</dcterms:modified>
</cp:coreProperties>
</file>