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1430" r:id="rId3"/>
    <p:sldId id="1500" r:id="rId4"/>
    <p:sldId id="1485" r:id="rId5"/>
    <p:sldId id="1470" r:id="rId6"/>
    <p:sldId id="1504" r:id="rId7"/>
    <p:sldId id="1507" r:id="rId8"/>
    <p:sldId id="1506" r:id="rId9"/>
    <p:sldId id="1508" r:id="rId10"/>
    <p:sldId id="1515" r:id="rId11"/>
    <p:sldId id="1519" r:id="rId12"/>
    <p:sldId id="1518" r:id="rId13"/>
    <p:sldId id="1513" r:id="rId14"/>
    <p:sldId id="1509" r:id="rId15"/>
    <p:sldId id="1517" r:id="rId16"/>
    <p:sldId id="1514" r:id="rId17"/>
    <p:sldId id="1512" r:id="rId18"/>
    <p:sldId id="264" r:id="rId19"/>
    <p:sldId id="1523" r:id="rId20"/>
    <p:sldId id="1521" r:id="rId21"/>
    <p:sldId id="1511" r:id="rId22"/>
    <p:sldId id="1480" r:id="rId23"/>
    <p:sldId id="1488" r:id="rId24"/>
    <p:sldId id="266" r:id="rId25"/>
    <p:sldId id="1505" r:id="rId26"/>
    <p:sldId id="1492" r:id="rId27"/>
    <p:sldId id="1501" r:id="rId28"/>
    <p:sldId id="261" r:id="rId29"/>
    <p:sldId id="14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0D4"/>
    <a:srgbClr val="0432FF"/>
    <a:srgbClr val="AE0A24"/>
    <a:srgbClr val="8B1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8" autoAdjust="0"/>
    <p:restoredTop sz="92840" autoAdjust="0"/>
  </p:normalViewPr>
  <p:slideViewPr>
    <p:cSldViewPr snapToGrid="0" snapToObjects="1">
      <p:cViewPr varScale="1">
        <p:scale>
          <a:sx n="136" d="100"/>
          <a:sy n="136" d="100"/>
        </p:scale>
        <p:origin x="175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e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Identifiy</a:t>
            </a:r>
            <a:r>
              <a:rPr lang="en-US" baseline="0" dirty="0"/>
              <a:t> with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1060-5898-4407-A853-883B500CFA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7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226" y="1745944"/>
            <a:ext cx="4060995" cy="3184812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AE0A24"/>
                </a:solidFill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226" y="700391"/>
            <a:ext cx="8482279" cy="4575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0D1843-69F8-DC4F-9FCA-A8F3A1B0D57A}" type="datetime2">
              <a:rPr lang="en-US" smtClean="0"/>
              <a:t>Tuesday, March 16, 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B07AA1-E005-DD43-A36C-F172B6543130}" type="datetime1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8B-EB1C-354D-918A-7CE02C579E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387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5152-E206-4048-B885-E351DB56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21DA-2D3C-1646-82C5-DA48FB753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62CDB-C307-3845-91F0-6B150C50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052-6D22-9F4E-8C33-E1042E1A1D1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DF6FC-AE30-1640-94F1-C7DAAF7C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8BF56-E94A-B64A-AA91-603214D9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8108-2BAB-8240-B9E8-1753A61DB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EAE71A-51C1-4C5B-90B3-8452F1A3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14516B-6FC6-4FB6-A3E2-6E803BA0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53E2-8474-49D8-B651-AE15795B7177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9B8268-B2D6-415B-AF74-FEDC87E1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49240B-EA3E-458B-B7BF-C4EF79C8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7D48-A3CF-46E3-83EB-09B8D2B249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2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6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40863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354089"/>
            <a:ext cx="8464378" cy="4993659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91443"/>
            <a:ext cx="4148781" cy="495630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1391443"/>
            <a:ext cx="4086997" cy="495630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72767"/>
            <a:ext cx="4148781" cy="497498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1372767"/>
            <a:ext cx="4148781" cy="217580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632697"/>
            <a:ext cx="4148781" cy="271505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23744" y="1372768"/>
            <a:ext cx="4148781" cy="497498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20" y="1372768"/>
            <a:ext cx="4148781" cy="217580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308920" y="3632698"/>
            <a:ext cx="4148781" cy="271505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54447"/>
            <a:ext cx="4148781" cy="4993301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1354447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966497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1354449"/>
            <a:ext cx="4148781" cy="499330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1354449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966499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735421"/>
            <a:ext cx="4148781" cy="2612327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1263272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735421"/>
            <a:ext cx="4148781" cy="261232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1263272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82106"/>
            <a:ext cx="4148781" cy="2465321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1382106"/>
            <a:ext cx="4148781" cy="246532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94A7A6-70FF-5743-A43F-9003F5920BEF}" type="datetime2">
              <a:rPr lang="en-US" smtClean="0"/>
              <a:t>Tuesday, March 16,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  <p:sldLayoutId id="2147483684" r:id="rId11"/>
    <p:sldLayoutId id="2147483685" r:id="rId12"/>
    <p:sldLayoutId id="214748368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33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28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56146" y="884055"/>
            <a:ext cx="8037827" cy="2882184"/>
          </a:xfrm>
        </p:spPr>
        <p:txBody>
          <a:bodyPr/>
          <a:lstStyle/>
          <a:p>
            <a:r>
              <a:rPr lang="en-US" dirty="0"/>
              <a:t>SIDIS and Jets at a 2</a:t>
            </a:r>
            <a:r>
              <a:rPr lang="en-US" baseline="30000" dirty="0"/>
              <a:t>nd</a:t>
            </a:r>
            <a:r>
              <a:rPr lang="en-US" dirty="0"/>
              <a:t> IR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6146" y="3800385"/>
            <a:ext cx="4668700" cy="645637"/>
          </a:xfrm>
        </p:spPr>
        <p:txBody>
          <a:bodyPr>
            <a:normAutofit/>
          </a:bodyPr>
          <a:lstStyle/>
          <a:p>
            <a:r>
              <a:rPr lang="en-US" u="sng" dirty="0"/>
              <a:t>Anselm Vossen </a:t>
            </a:r>
            <a:r>
              <a:rPr lang="en-US" dirty="0"/>
              <a:t>and </a:t>
            </a:r>
            <a:r>
              <a:rPr lang="en-US" dirty="0" err="1"/>
              <a:t>Zhongbo</a:t>
            </a:r>
            <a:r>
              <a:rPr lang="en-US" dirty="0"/>
              <a:t> Kang</a:t>
            </a:r>
          </a:p>
        </p:txBody>
      </p:sp>
      <p:pic>
        <p:nvPicPr>
          <p:cNvPr id="9" name="Picture 8" descr="Image result for jefferson lab logo">
            <a:extLst>
              <a:ext uri="{FF2B5EF4-FFF2-40B4-BE49-F238E27FC236}">
                <a16:creationId xmlns:a16="http://schemas.microsoft.com/office/drawing/2014/main" id="{8CFB2D4D-28F4-8240-8618-503B64E1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136" y="5891393"/>
            <a:ext cx="2164043" cy="81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CDCE91-7648-274C-A540-B92031E58C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0515"/>
            <a:ext cx="2606292" cy="437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FAAA4-DA70-2D4B-B1E8-A34CD0433E6C}"/>
              </a:ext>
            </a:extLst>
          </p:cNvPr>
          <p:cNvSpPr txBox="1"/>
          <p:nvPr/>
        </p:nvSpPr>
        <p:spPr>
          <a:xfrm>
            <a:off x="0" y="6051183"/>
            <a:ext cx="270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 supported by the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473E8AD-EC5C-8349-98EE-2E0C7C26C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5498" y="5891393"/>
            <a:ext cx="1905000" cy="8382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DB43716-8EB5-C74E-A278-7714E23B3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18" y="5680038"/>
            <a:ext cx="1155228" cy="115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C2D01D-157A-4945-B03D-7BC048499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366" y="1315734"/>
            <a:ext cx="3577931" cy="2427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A5CF77-C6DD-7E44-AE46-FEC2532A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coefficients for PV17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71F2-0ECC-D940-9634-4B8B98AB5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9FE5A-B0AC-6540-9073-CFB1EC40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3AB691E-70E8-3B41-BD4F-B5745937E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4" y="1015711"/>
            <a:ext cx="4040458" cy="28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822B85FE-3354-EB48-BB7B-0235D6DC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3" y="4011476"/>
            <a:ext cx="3555620" cy="2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FFAE26E7-FDF4-774D-8BEF-F93BED35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52" y="3837341"/>
            <a:ext cx="3614569" cy="23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A9C991-26FE-1442-8974-7F9732A9E8E4}"/>
              </a:ext>
            </a:extLst>
          </p:cNvPr>
          <p:cNvSpPr txBox="1"/>
          <p:nvPr/>
        </p:nvSpPr>
        <p:spPr>
          <a:xfrm>
            <a:off x="5362290" y="6535651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A. </a:t>
            </a:r>
            <a:r>
              <a:rPr lang="en-US" dirty="0" err="1"/>
              <a:t>Bacchetta</a:t>
            </a:r>
            <a:r>
              <a:rPr lang="en-US" dirty="0"/>
              <a:t> at YR meeting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59B1A-746A-E24C-9BA6-0496D6E6E45A}"/>
              </a:ext>
            </a:extLst>
          </p:cNvPr>
          <p:cNvSpPr txBox="1"/>
          <p:nvPr/>
        </p:nvSpPr>
        <p:spPr>
          <a:xfrm>
            <a:off x="2329148" y="14630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5x41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66E19-23AF-A047-A408-963520FE49BB}"/>
              </a:ext>
            </a:extLst>
          </p:cNvPr>
          <p:cNvSpPr txBox="1"/>
          <p:nvPr/>
        </p:nvSpPr>
        <p:spPr>
          <a:xfrm>
            <a:off x="7227720" y="15283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10x100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A5CD68-99F7-0B4E-A562-3943E0106B51}"/>
                  </a:ext>
                </a:extLst>
              </p:cNvPr>
              <p:cNvSpPr txBox="1"/>
              <p:nvPr/>
            </p:nvSpPr>
            <p:spPr>
              <a:xfrm>
                <a:off x="113557" y="6506445"/>
                <a:ext cx="3967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Impact at high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 (see backup)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A5CD68-99F7-0B4E-A562-3943E010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7" y="6506445"/>
                <a:ext cx="3967689" cy="369332"/>
              </a:xfrm>
              <a:prstGeom prst="rect">
                <a:avLst/>
              </a:prstGeom>
              <a:blipFill>
                <a:blip r:embed="rId6"/>
                <a:stretch>
                  <a:fillRect l="-1597" t="-6667" r="-31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82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3FAC-916A-9848-B4F0-5541B74A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04986-A0DB-A34C-B602-8B13943FB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8744D-83F9-694A-9FB0-C6E1624E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9959E-E8AC-E742-AAD8-F8E12E56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4259"/>
            <a:ext cx="9144000" cy="4187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24D9CF-97DA-C940-B14C-D69B1C4D7380}"/>
              </a:ext>
            </a:extLst>
          </p:cNvPr>
          <p:cNvSpPr txBox="1"/>
          <p:nvPr/>
        </p:nvSpPr>
        <p:spPr>
          <a:xfrm>
            <a:off x="6131859" y="5836985"/>
            <a:ext cx="238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Alexey </a:t>
            </a:r>
            <a:r>
              <a:rPr lang="en-US" dirty="0" err="1"/>
              <a:t>Vladimirov</a:t>
            </a:r>
            <a:endParaRPr lang="en-US" dirty="0"/>
          </a:p>
          <a:p>
            <a:r>
              <a:rPr lang="en-US" dirty="0">
                <a:sym typeface="Wingdings" pitchFamily="2" charset="2"/>
              </a:rPr>
              <a:t>see parallel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9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850E-B6BB-3944-97F3-295A7CB5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03503"/>
            <a:ext cx="8464378" cy="487490"/>
          </a:xfrm>
        </p:spPr>
        <p:txBody>
          <a:bodyPr/>
          <a:lstStyle/>
          <a:p>
            <a:r>
              <a:rPr lang="en-US" dirty="0"/>
              <a:t>Sensitivity of </a:t>
            </a:r>
            <a:r>
              <a:rPr lang="en-US" dirty="0" err="1"/>
              <a:t>transversity</a:t>
            </a:r>
            <a:r>
              <a:rPr lang="en-US" dirty="0"/>
              <a:t> extraction via di-hadrons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C5DC4-9B28-4C40-AE08-A92EDFE4E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5647765"/>
            <a:ext cx="8464378" cy="6999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1BC5C-7328-E345-9829-2ABECD2E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D3BA3-2062-164B-8136-7188A5555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729" y="1544721"/>
            <a:ext cx="4027568" cy="2971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5D5706-8993-5047-9F77-CB8F41C9A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35" y="1611956"/>
            <a:ext cx="4125165" cy="2971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415807-EBED-AB48-AA2C-8417DC65DFB9}"/>
              </a:ext>
            </a:extLst>
          </p:cNvPr>
          <p:cNvSpPr txBox="1"/>
          <p:nvPr/>
        </p:nvSpPr>
        <p:spPr>
          <a:xfrm>
            <a:off x="7024744" y="4921992"/>
            <a:ext cx="19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Marco </a:t>
            </a:r>
            <a:r>
              <a:rPr lang="en-US" dirty="0" err="1"/>
              <a:t>Radici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3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0434-A8EA-4249-B43C-37961939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E7F23-670D-8D48-972D-9C526820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97" y="5913174"/>
            <a:ext cx="8464378" cy="4993659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IR data will be in transition</a:t>
            </a:r>
            <a:br>
              <a:rPr lang="en-US" dirty="0"/>
            </a:br>
            <a:r>
              <a:rPr lang="en-US" dirty="0"/>
              <a:t>region collinear/TMD, target/current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81FAA-04E8-5A41-8508-F7584229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0C72187-CC7B-E346-A794-5D0E0448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90" y="688689"/>
            <a:ext cx="4149093" cy="23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7AD7DBF0-DFE3-D34D-A4B5-A4039E95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2858153"/>
            <a:ext cx="4363772" cy="2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92719D9D-1EA7-A345-9F52-3DE256A7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91" y="3782380"/>
            <a:ext cx="3795892" cy="238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CCD60-DAE9-6242-BA45-85F871D15640}"/>
              </a:ext>
            </a:extLst>
          </p:cNvPr>
          <p:cNvSpPr txBox="1"/>
          <p:nvPr/>
        </p:nvSpPr>
        <p:spPr>
          <a:xfrm>
            <a:off x="5553273" y="6357408"/>
            <a:ext cx="359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400" dirty="0" err="1"/>
              <a:t>Prokudin</a:t>
            </a:r>
            <a:r>
              <a:rPr lang="en-US" sz="1400" dirty="0"/>
              <a:t> et al. (YR SIDIS meeting)</a:t>
            </a:r>
          </a:p>
          <a:p>
            <a:r>
              <a:rPr lang="en-US" sz="1400" dirty="0"/>
              <a:t>See also J</a:t>
            </a:r>
            <a:r>
              <a:rPr lang="en-US" sz="1400" i="1" dirty="0"/>
              <a:t>HEP</a:t>
            </a:r>
            <a:r>
              <a:rPr lang="en-US" sz="1400" dirty="0"/>
              <a:t> 10 (2019) 122, JHEP10(2019)122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A2298-7961-594E-8ACD-CC7ABF5A7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432" y="950750"/>
            <a:ext cx="2388568" cy="18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FB7103-0C7B-A94A-9310-F237ABCB6C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Acceptance I 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FB7103-0C7B-A94A-9310-F237ABCB6C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49" t="-41026" b="-5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24C90C-9965-FF4C-BA0F-25E45B91C7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851" y="5814394"/>
                <a:ext cx="8111446" cy="53335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At full energy Acceptance at high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might also be impacted by PID capabilities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24C90C-9965-FF4C-BA0F-25E45B91C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851" y="5814394"/>
                <a:ext cx="8111446" cy="533354"/>
              </a:xfrm>
              <a:blipFill>
                <a:blip r:embed="rId3"/>
                <a:stretch>
                  <a:fillRect l="-626" t="-18605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76A52-F339-3446-9CD8-B07FCE1F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660C65C-53EB-4A42-8314-3D344F30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477" y="-2148553"/>
            <a:ext cx="14973300" cy="84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3344D1D8-9E0F-1E42-955A-7582654F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0" y="-4144963"/>
            <a:ext cx="14338300" cy="86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F1FA73D7-8F3C-8745-A173-C69B96E4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9" y="3258803"/>
            <a:ext cx="3930954" cy="23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CFE9328A-AA43-9F41-8C1F-CFE832A6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900" y="-3992563"/>
            <a:ext cx="14973300" cy="84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1EA80168-65D5-114F-9852-48185D82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200" y="-3992563"/>
            <a:ext cx="14338300" cy="86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F250EF-95B7-394C-99BD-F8FE9EB2A82A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298D9F-6EFB-D648-90C2-8D5B10A30EFB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E81866AE-9B81-EF4B-8D3E-05635F86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" y="1014506"/>
            <a:ext cx="3534386" cy="21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68C3E0F8-65BE-C549-AD3A-F9904C2E7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79" y="3520646"/>
            <a:ext cx="3677937" cy="20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02D9D0D7-6386-8940-9519-C0B03DB3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22" y="996066"/>
            <a:ext cx="3659375" cy="22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72C2-63BB-3941-803D-1FC0203E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DF60B-2258-994C-BB68-861F3637EB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1354089"/>
                <a:ext cx="5012018" cy="511324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TMD through jets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0432FF"/>
                    </a:solidFill>
                    <a:sym typeface="Wingdings" pitchFamily="2" charset="2"/>
                  </a:rPr>
                  <a:t>similar motivation as single/di-hadron SIDIS: TMD effects largest at high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explore full phase space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Statistics Hungry: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	higher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𝑊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More differential observables 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Statistics famished channels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Exclusive di-jets to access GTMDs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…</a:t>
                </a:r>
              </a:p>
              <a:p>
                <a:r>
                  <a:rPr lang="en-US" dirty="0">
                    <a:sym typeface="Wingdings" pitchFamily="2" charset="2"/>
                  </a:rPr>
                  <a:t>Exploring transition region for jets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Study role of hadronization corrections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…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DF60B-2258-994C-BB68-861F3637E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1354089"/>
                <a:ext cx="5012018" cy="5113247"/>
              </a:xfrm>
              <a:blipFill>
                <a:blip r:embed="rId2"/>
                <a:stretch>
                  <a:fillRect l="-1515" t="-1980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D960C-A0A5-9B49-8984-7F14B087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A4F93-56B7-E443-957C-6B17F2B8F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917" y="2682240"/>
            <a:ext cx="4043083" cy="2546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6488B4-BC6B-F243-BEC7-BAEAF54F367F}"/>
              </a:ext>
            </a:extLst>
          </p:cNvPr>
          <p:cNvSpPr txBox="1"/>
          <p:nvPr/>
        </p:nvSpPr>
        <p:spPr>
          <a:xfrm>
            <a:off x="6871063" y="5207726"/>
            <a:ext cx="790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M. Arratia</a:t>
            </a:r>
          </a:p>
        </p:txBody>
      </p:sp>
    </p:spTree>
    <p:extLst>
      <p:ext uri="{BB962C8B-B14F-4D97-AF65-F5344CB8AC3E}">
        <p14:creationId xmlns:p14="http://schemas.microsoft.com/office/powerpoint/2010/main" val="273287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EAE18-1B82-CA46-AC4B-D992F05E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33B0FF-FA1E-2848-9FF5-6574A90E3A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Physics motivation for a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nd</a:t>
                </a:r>
                <a:r>
                  <a:rPr lang="en-US" dirty="0">
                    <a:solidFill>
                      <a:srgbClr val="C00000"/>
                    </a:solidFill>
                  </a:rPr>
                  <a:t> IR optimized for a lower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very strong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Map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at high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Moderate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means less smearing by hard QCD radiation: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Enhanced TMD effects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Higher sensitivity to twist3 effects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Enhanced in-medium effects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Acceptance might be complimentary to 1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st</a:t>
                </a:r>
                <a:r>
                  <a:rPr lang="en-US" dirty="0">
                    <a:solidFill>
                      <a:srgbClr val="C00000"/>
                    </a:solidFill>
                  </a:rPr>
                  <a:t> IR for high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high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where TMD effects are large</a:t>
                </a:r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Lower min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advantageous for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program</a:t>
                </a:r>
              </a:p>
              <a:p>
                <a:pPr lvl="1"/>
                <a:r>
                  <a:rPr lang="en-US" dirty="0">
                    <a:solidFill>
                      <a:srgbClr val="0432FF"/>
                    </a:solidFill>
                  </a:rPr>
                  <a:t>IFF</a:t>
                </a:r>
              </a:p>
              <a:p>
                <a:pPr lvl="1"/>
                <a:r>
                  <a:rPr lang="en-US" dirty="0">
                    <a:solidFill>
                      <a:srgbClr val="0432FF"/>
                    </a:solidFill>
                  </a:rPr>
                  <a:t>Heavy flavor</a:t>
                </a:r>
              </a:p>
              <a:p>
                <a:r>
                  <a:rPr lang="en-US" dirty="0">
                    <a:solidFill>
                      <a:srgbClr val="D720D4"/>
                    </a:solidFill>
                  </a:rPr>
                  <a:t>Meson form factors…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33B0FF-FA1E-2848-9FF5-6574A90E3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0" t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F6C2D-04EB-AB44-9458-2BE22764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2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FC07-45C4-694E-B2FD-72E220CC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79AA0-36DF-164C-9A3F-71F6B6E4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E06DF-2455-6340-9635-1B4B6A54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3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C85A5-4240-9C42-9C71-1A5213A7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93" y="68137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with EIC smear (100k events)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51BB06-626E-644B-A466-705A33390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93" y="1502441"/>
            <a:ext cx="3332846" cy="22602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0C147-F470-C04D-B09F-00E7F36D2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063" y="1346120"/>
            <a:ext cx="3332845" cy="2260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6553B-B2E4-6741-924B-18E285777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3" y="3848488"/>
            <a:ext cx="3332846" cy="216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55D7F-3C1E-974D-AE5F-4B4276CB3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735" y="3798167"/>
            <a:ext cx="3260172" cy="22109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012749-66E5-E547-A379-CF9C000C2F78}"/>
              </a:ext>
            </a:extLst>
          </p:cNvPr>
          <p:cNvSpPr txBox="1"/>
          <p:nvPr/>
        </p:nvSpPr>
        <p:spPr>
          <a:xfrm>
            <a:off x="6201989" y="4303978"/>
            <a:ext cx="1203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Mixed method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86FCA0-74C0-0F49-9DBE-334A2DFE5268}"/>
              </a:ext>
            </a:extLst>
          </p:cNvPr>
          <p:cNvSpPr txBox="1"/>
          <p:nvPr/>
        </p:nvSpPr>
        <p:spPr>
          <a:xfrm>
            <a:off x="6371013" y="1728886"/>
            <a:ext cx="11095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Double angle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38FAA-4A87-0C4E-91A5-3873CB51581D}"/>
              </a:ext>
            </a:extLst>
          </p:cNvPr>
          <p:cNvSpPr txBox="1"/>
          <p:nvPr/>
        </p:nvSpPr>
        <p:spPr>
          <a:xfrm>
            <a:off x="946837" y="4418797"/>
            <a:ext cx="9188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JB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083BB-03F0-914D-B725-39773CF59F56}"/>
              </a:ext>
            </a:extLst>
          </p:cNvPr>
          <p:cNvSpPr txBox="1"/>
          <p:nvPr/>
        </p:nvSpPr>
        <p:spPr>
          <a:xfrm>
            <a:off x="3143249" y="5817929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DCC901-3994-AD4A-A767-C1A4A344DCC4}"/>
              </a:ext>
            </a:extLst>
          </p:cNvPr>
          <p:cNvSpPr txBox="1"/>
          <p:nvPr/>
        </p:nvSpPr>
        <p:spPr>
          <a:xfrm>
            <a:off x="8343899" y="5732089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5564FD-DAE1-B746-8CAD-2BC2673FC5E2}"/>
              </a:ext>
            </a:extLst>
          </p:cNvPr>
          <p:cNvSpPr txBox="1"/>
          <p:nvPr/>
        </p:nvSpPr>
        <p:spPr>
          <a:xfrm>
            <a:off x="8493863" y="3425247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FC78F-FD2B-5848-A927-366493AA5DE1}"/>
              </a:ext>
            </a:extLst>
          </p:cNvPr>
          <p:cNvSpPr txBox="1"/>
          <p:nvPr/>
        </p:nvSpPr>
        <p:spPr>
          <a:xfrm>
            <a:off x="1143000" y="1867385"/>
            <a:ext cx="10697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Just electron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B22AE6-1459-5247-B497-FD7F1EF42A5C}"/>
                  </a:ext>
                </a:extLst>
              </p:cNvPr>
              <p:cNvSpPr txBox="1"/>
              <p:nvPr/>
            </p:nvSpPr>
            <p:spPr>
              <a:xfrm>
                <a:off x="132169" y="3980090"/>
                <a:ext cx="25109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B22AE6-1459-5247-B497-FD7F1EF4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69" y="3980090"/>
                <a:ext cx="251094" cy="207749"/>
              </a:xfrm>
              <a:prstGeom prst="rect">
                <a:avLst/>
              </a:prstGeom>
              <a:blipFill>
                <a:blip r:embed="rId6"/>
                <a:stretch>
                  <a:fillRect l="-1904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13536B-A19D-DD42-A2D4-E9A4397D67DB}"/>
                  </a:ext>
                </a:extLst>
              </p:cNvPr>
              <p:cNvSpPr txBox="1"/>
              <p:nvPr/>
            </p:nvSpPr>
            <p:spPr>
              <a:xfrm>
                <a:off x="5437139" y="3876215"/>
                <a:ext cx="25109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13536B-A19D-DD42-A2D4-E9A4397D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39" y="3876215"/>
                <a:ext cx="251094" cy="207749"/>
              </a:xfrm>
              <a:prstGeom prst="rect">
                <a:avLst/>
              </a:prstGeom>
              <a:blipFill>
                <a:blip r:embed="rId7"/>
                <a:stretch>
                  <a:fillRect l="-25000" r="-500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999461-2262-FF40-9DC1-F88B3B9EF278}"/>
                  </a:ext>
                </a:extLst>
              </p:cNvPr>
              <p:cNvSpPr txBox="1"/>
              <p:nvPr/>
            </p:nvSpPr>
            <p:spPr>
              <a:xfrm>
                <a:off x="5437139" y="1545843"/>
                <a:ext cx="25109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999461-2262-FF40-9DC1-F88B3B9EF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39" y="1545843"/>
                <a:ext cx="251094" cy="207749"/>
              </a:xfrm>
              <a:prstGeom prst="rect">
                <a:avLst/>
              </a:prstGeom>
              <a:blipFill>
                <a:blip r:embed="rId8"/>
                <a:stretch>
                  <a:fillRect l="-25000" r="-5000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145466-4684-4546-B62B-66BC2661D506}"/>
                  </a:ext>
                </a:extLst>
              </p:cNvPr>
              <p:cNvSpPr txBox="1"/>
              <p:nvPr/>
            </p:nvSpPr>
            <p:spPr>
              <a:xfrm rot="19489084">
                <a:off x="7751629" y="2918734"/>
                <a:ext cx="69705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145466-4684-4546-B62B-66BC2661D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7751629" y="2918734"/>
                <a:ext cx="697050" cy="207749"/>
              </a:xfrm>
              <a:prstGeom prst="rect">
                <a:avLst/>
              </a:prstGeom>
              <a:blipFill>
                <a:blip r:embed="rId9"/>
                <a:stretch>
                  <a:fillRect r="-357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45884A-A771-4947-AB2A-C1F69BCE731B}"/>
                  </a:ext>
                </a:extLst>
              </p:cNvPr>
              <p:cNvSpPr txBox="1"/>
              <p:nvPr/>
            </p:nvSpPr>
            <p:spPr>
              <a:xfrm rot="19489084">
                <a:off x="7869690" y="5203377"/>
                <a:ext cx="69705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45884A-A771-4947-AB2A-C1F69BCE7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7869690" y="5203377"/>
                <a:ext cx="697050" cy="207749"/>
              </a:xfrm>
              <a:prstGeom prst="rect">
                <a:avLst/>
              </a:prstGeom>
              <a:blipFill>
                <a:blip r:embed="rId10"/>
                <a:stretch>
                  <a:fillRect r="-535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60E07B-18ED-C549-88C2-C51E2E583C09}"/>
                  </a:ext>
                </a:extLst>
              </p:cNvPr>
              <p:cNvSpPr txBox="1"/>
              <p:nvPr/>
            </p:nvSpPr>
            <p:spPr>
              <a:xfrm rot="19877517">
                <a:off x="2330542" y="5371229"/>
                <a:ext cx="69705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60E07B-18ED-C549-88C2-C51E2E583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77517">
                <a:off x="2330542" y="5371229"/>
                <a:ext cx="697050" cy="207749"/>
              </a:xfrm>
              <a:prstGeom prst="rect">
                <a:avLst/>
              </a:prstGeom>
              <a:blipFill>
                <a:blip r:embed="rId11"/>
                <a:stretch>
                  <a:fillRect r="-344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348144-0E0D-ED47-BD12-67789D9C0D47}"/>
                  </a:ext>
                </a:extLst>
              </p:cNvPr>
              <p:cNvSpPr txBox="1"/>
              <p:nvPr/>
            </p:nvSpPr>
            <p:spPr>
              <a:xfrm rot="19892310">
                <a:off x="1991155" y="4931258"/>
                <a:ext cx="69705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348144-0E0D-ED47-BD12-67789D9C0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1991155" y="4931258"/>
                <a:ext cx="697050" cy="207749"/>
              </a:xfrm>
              <a:prstGeom prst="rect">
                <a:avLst/>
              </a:prstGeom>
              <a:blipFill>
                <a:blip r:embed="rId12"/>
                <a:stretch>
                  <a:fillRect r="-5263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528E72-74DF-C846-95E1-26EFBD459F04}"/>
                  </a:ext>
                </a:extLst>
              </p:cNvPr>
              <p:cNvSpPr txBox="1"/>
              <p:nvPr/>
            </p:nvSpPr>
            <p:spPr>
              <a:xfrm rot="19892310">
                <a:off x="7374739" y="2478430"/>
                <a:ext cx="69705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528E72-74DF-C846-95E1-26EFBD459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7374739" y="2478430"/>
                <a:ext cx="697050" cy="207749"/>
              </a:xfrm>
              <a:prstGeom prst="rect">
                <a:avLst/>
              </a:prstGeom>
              <a:blipFill>
                <a:blip r:embed="rId13"/>
                <a:stretch>
                  <a:fillRect r="-344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227D764-AFA7-A043-8FEC-49F441B279AF}"/>
                  </a:ext>
                </a:extLst>
              </p:cNvPr>
              <p:cNvSpPr txBox="1"/>
              <p:nvPr/>
            </p:nvSpPr>
            <p:spPr>
              <a:xfrm rot="19892310">
                <a:off x="7502240" y="4858346"/>
                <a:ext cx="69705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227D764-AFA7-A043-8FEC-49F441B27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7502240" y="4858346"/>
                <a:ext cx="697050" cy="207749"/>
              </a:xfrm>
              <a:prstGeom prst="rect">
                <a:avLst/>
              </a:prstGeom>
              <a:blipFill>
                <a:blip r:embed="rId14"/>
                <a:stretch>
                  <a:fillRect r="-344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9F52BF3-BBA7-5A44-B02C-F8799948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486A-2497-A740-9E57-190BC154F4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23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C1D1-6C0B-DA46-9815-435D7403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D6AD0-FDBC-C04A-AF96-67C21F61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E75A-69F8-A84F-932F-66B9AB4D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28EE-4CC5-664D-ABFF-E6D1789F2576}" type="datetime1">
              <a:rPr lang="en-US" smtClean="0"/>
              <a:t>3/17/21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92227-8789-B24C-9062-ABF88EE5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8108-2BAB-8240-B9E8-1753A61DB41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0C275-75F0-5B4E-B210-3AD4FEB7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50"/>
            <a:ext cx="9144000" cy="67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6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226344" y="5566767"/>
            <a:ext cx="6858000" cy="376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143000" y="1885950"/>
            <a:ext cx="2171700" cy="365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64748" y="448557"/>
            <a:ext cx="8464378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TMD PDFs from SIDIS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C534CA-18D9-184E-9855-0E8C8B86F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5FF5-C987-43E3-B588-382CEF0A4B54}" type="slidenum">
              <a:rPr lang="en-US"/>
              <a:pPr/>
              <a:t>2</a:t>
            </a:fld>
            <a:endParaRPr lang="en-US"/>
          </a:p>
        </p:txBody>
      </p:sp>
      <p:graphicFrame>
        <p:nvGraphicFramePr>
          <p:cNvPr id="532483" name="Object 3"/>
          <p:cNvGraphicFramePr>
            <a:graphicFrameLocks noChangeAspect="1"/>
          </p:cNvGraphicFramePr>
          <p:nvPr/>
        </p:nvGraphicFramePr>
        <p:xfrm>
          <a:off x="3714750" y="3983832"/>
          <a:ext cx="1652588" cy="110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Document" r:id="rId4" imgW="6088943" imgH="4066896" progId="Word.Document.8">
                  <p:embed/>
                </p:oleObj>
              </mc:Choice>
              <mc:Fallback>
                <p:oleObj name="Document" r:id="rId4" imgW="6088943" imgH="4066896" progId="Word.Document.8">
                  <p:embed/>
                  <p:pic>
                    <p:nvPicPr>
                      <p:cNvPr id="532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3983832"/>
                        <a:ext cx="1652588" cy="1103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4686300" y="3543301"/>
            <a:ext cx="8572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endParaRPr lang="en-US" sz="1500"/>
          </a:p>
        </p:txBody>
      </p:sp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graphicFrame>
        <p:nvGraphicFramePr>
          <p:cNvPr id="532486" name="Object 6"/>
          <p:cNvGraphicFramePr>
            <a:graphicFrameLocks noChangeAspect="1"/>
          </p:cNvGraphicFramePr>
          <p:nvPr/>
        </p:nvGraphicFramePr>
        <p:xfrm>
          <a:off x="3600450" y="1771650"/>
          <a:ext cx="10953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Equation" r:id="rId6" imgW="1028520" imgH="444240" progId="Equation.3">
                  <p:embed/>
                </p:oleObj>
              </mc:Choice>
              <mc:Fallback>
                <p:oleObj name="Equation" r:id="rId6" imgW="1028520" imgH="444240" progId="Equation.3">
                  <p:embed/>
                  <p:pic>
                    <p:nvPicPr>
                      <p:cNvPr id="532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1771650"/>
                        <a:ext cx="10953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87" name="Rectangle 7"/>
          <p:cNvSpPr>
            <a:spLocks noChangeArrowheads="1"/>
          </p:cNvSpPr>
          <p:nvPr/>
        </p:nvSpPr>
        <p:spPr bwMode="auto">
          <a:xfrm>
            <a:off x="4488656" y="1187723"/>
            <a:ext cx="2135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2488" name="Rectangle 8"/>
          <p:cNvSpPr>
            <a:spLocks noChangeArrowheads="1"/>
          </p:cNvSpPr>
          <p:nvPr/>
        </p:nvSpPr>
        <p:spPr bwMode="auto">
          <a:xfrm>
            <a:off x="1143000" y="1486571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sz="90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532489" name="Object 9"/>
          <p:cNvGraphicFramePr>
            <a:graphicFrameLocks noChangeAspect="1"/>
          </p:cNvGraphicFramePr>
          <p:nvPr/>
        </p:nvGraphicFramePr>
        <p:xfrm>
          <a:off x="3575449" y="2343150"/>
          <a:ext cx="2164556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Equation" r:id="rId8" imgW="2133360" imgH="355320" progId="Equation.3">
                  <p:embed/>
                </p:oleObj>
              </mc:Choice>
              <mc:Fallback>
                <p:oleObj name="Equation" r:id="rId8" imgW="2133360" imgH="355320" progId="Equation.3">
                  <p:embed/>
                  <p:pic>
                    <p:nvPicPr>
                      <p:cNvPr id="532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449" y="2343150"/>
                        <a:ext cx="2164556" cy="3583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1" name="Object 11"/>
          <p:cNvGraphicFramePr>
            <a:graphicFrameLocks noChangeAspect="1"/>
          </p:cNvGraphicFramePr>
          <p:nvPr/>
        </p:nvGraphicFramePr>
        <p:xfrm>
          <a:off x="1143000" y="2175274"/>
          <a:ext cx="85725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532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75274"/>
                        <a:ext cx="85725" cy="16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92" name="Rectangle 12"/>
          <p:cNvSpPr>
            <a:spLocks noChangeArrowheads="1"/>
          </p:cNvSpPr>
          <p:nvPr/>
        </p:nvSpPr>
        <p:spPr bwMode="auto">
          <a:xfrm>
            <a:off x="1143001" y="21359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graphicFrame>
        <p:nvGraphicFramePr>
          <p:cNvPr id="532493" name="Object 13"/>
          <p:cNvGraphicFramePr>
            <a:graphicFrameLocks noChangeAspect="1"/>
          </p:cNvGraphicFramePr>
          <p:nvPr/>
        </p:nvGraphicFramePr>
        <p:xfrm>
          <a:off x="3606405" y="2639616"/>
          <a:ext cx="3188494" cy="125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Equation" r:id="rId12" imgW="3530520" imgH="1384200" progId="Equation.DSMT4">
                  <p:embed/>
                </p:oleObj>
              </mc:Choice>
              <mc:Fallback>
                <p:oleObj name="Equation" r:id="rId12" imgW="3530520" imgH="1384200" progId="Equation.DSMT4">
                  <p:embed/>
                  <p:pic>
                    <p:nvPicPr>
                      <p:cNvPr id="5324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405" y="2639616"/>
                        <a:ext cx="3188494" cy="1251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94" name="Rectangle 14"/>
          <p:cNvSpPr>
            <a:spLocks noChangeArrowheads="1"/>
          </p:cNvSpPr>
          <p:nvPr/>
        </p:nvSpPr>
        <p:spPr bwMode="auto">
          <a:xfrm>
            <a:off x="1314451" y="3164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graphicFrame>
        <p:nvGraphicFramePr>
          <p:cNvPr id="532495" name="Object 15"/>
          <p:cNvGraphicFramePr>
            <a:graphicFrameLocks noChangeAspect="1"/>
          </p:cNvGraphicFramePr>
          <p:nvPr/>
        </p:nvGraphicFramePr>
        <p:xfrm>
          <a:off x="1143000" y="3382567"/>
          <a:ext cx="85725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Equation" r:id="rId14" imgW="114151" imgH="215619" progId="Equation.3">
                  <p:embed/>
                </p:oleObj>
              </mc:Choice>
              <mc:Fallback>
                <p:oleObj name="Equation" r:id="rId14" imgW="114151" imgH="215619" progId="Equation.3">
                  <p:embed/>
                  <p:pic>
                    <p:nvPicPr>
                      <p:cNvPr id="5324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82567"/>
                        <a:ext cx="85725" cy="16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96" name="Rectangle 16"/>
          <p:cNvSpPr>
            <a:spLocks noChangeArrowheads="1"/>
          </p:cNvSpPr>
          <p:nvPr/>
        </p:nvSpPr>
        <p:spPr bwMode="auto">
          <a:xfrm>
            <a:off x="1314451" y="33932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graphicFrame>
        <p:nvGraphicFramePr>
          <p:cNvPr id="532497" name="Object 17"/>
          <p:cNvGraphicFramePr>
            <a:graphicFrameLocks noChangeAspect="1"/>
          </p:cNvGraphicFramePr>
          <p:nvPr/>
        </p:nvGraphicFramePr>
        <p:xfrm>
          <a:off x="1143000" y="3546874"/>
          <a:ext cx="85725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Equation" r:id="rId15" imgW="114151" imgH="215619" progId="Equation.3">
                  <p:embed/>
                </p:oleObj>
              </mc:Choice>
              <mc:Fallback>
                <p:oleObj name="Equation" r:id="rId15" imgW="114151" imgH="215619" progId="Equation.3">
                  <p:embed/>
                  <p:pic>
                    <p:nvPicPr>
                      <p:cNvPr id="532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46874"/>
                        <a:ext cx="85725" cy="16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98" name="Rectangle 18"/>
          <p:cNvSpPr>
            <a:spLocks noChangeArrowheads="1"/>
          </p:cNvSpPr>
          <p:nvPr/>
        </p:nvSpPr>
        <p:spPr bwMode="auto">
          <a:xfrm>
            <a:off x="4374356" y="3698752"/>
            <a:ext cx="4443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sz="90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532499" name="Object 19"/>
          <p:cNvGraphicFramePr>
            <a:graphicFrameLocks noChangeAspect="1"/>
          </p:cNvGraphicFramePr>
          <p:nvPr/>
        </p:nvGraphicFramePr>
        <p:xfrm>
          <a:off x="3554017" y="3886201"/>
          <a:ext cx="3349228" cy="160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Equation" r:id="rId16" imgW="3809880" imgH="1828800" progId="Equation.3">
                  <p:embed/>
                </p:oleObj>
              </mc:Choice>
              <mc:Fallback>
                <p:oleObj name="Equation" r:id="rId16" imgW="3809880" imgH="1828800" progId="Equation.3">
                  <p:embed/>
                  <p:pic>
                    <p:nvPicPr>
                      <p:cNvPr id="5324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017" y="3886201"/>
                        <a:ext cx="3349228" cy="16085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00" name="Rectangle 20"/>
          <p:cNvSpPr>
            <a:spLocks noChangeArrowheads="1"/>
          </p:cNvSpPr>
          <p:nvPr/>
        </p:nvSpPr>
        <p:spPr bwMode="auto">
          <a:xfrm>
            <a:off x="1143001" y="51040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532501" name="Picture 21" descr="distrib"/>
          <p:cNvPicPr>
            <a:picLocks noChangeAspect="1" noChangeArrowheads="1"/>
          </p:cNvPicPr>
          <p:nvPr/>
        </p:nvPicPr>
        <p:blipFill>
          <a:blip r:embed="rId18"/>
          <a:srcRect/>
          <a:stretch/>
        </p:blipFill>
        <p:spPr bwMode="auto">
          <a:xfrm>
            <a:off x="1943100" y="2343150"/>
            <a:ext cx="1028700" cy="2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2" name="Picture 22" descr="distri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23" t="69313" r="50769" b="14145"/>
          <a:stretch>
            <a:fillRect/>
          </a:stretch>
        </p:blipFill>
        <p:spPr bwMode="auto">
          <a:xfrm>
            <a:off x="1943100" y="2743201"/>
            <a:ext cx="1543050" cy="3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3" name="Picture 23" descr="distrib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23" t="89116" r="49615" b="-5658"/>
          <a:stretch>
            <a:fillRect/>
          </a:stretch>
        </p:blipFill>
        <p:spPr bwMode="auto">
          <a:xfrm>
            <a:off x="1943100" y="3143250"/>
            <a:ext cx="154305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4" name="Picture 24" descr="distrib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69" t="29706" r="51923" b="56581"/>
          <a:stretch>
            <a:fillRect/>
          </a:stretch>
        </p:blipFill>
        <p:spPr bwMode="auto">
          <a:xfrm>
            <a:off x="1943100" y="3543301"/>
            <a:ext cx="1485900" cy="3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5" name="Picture 25" descr="distri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16" t="46680" r="51923" b="29706"/>
          <a:stretch>
            <a:fillRect/>
          </a:stretch>
        </p:blipFill>
        <p:spPr bwMode="auto">
          <a:xfrm>
            <a:off x="2000250" y="3771901"/>
            <a:ext cx="1428750" cy="52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6" name="Picture 26" descr="distri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23" t="82043" r="-5769"/>
          <a:stretch>
            <a:fillRect/>
          </a:stretch>
        </p:blipFill>
        <p:spPr bwMode="auto">
          <a:xfrm>
            <a:off x="1828800" y="4229100"/>
            <a:ext cx="14859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7" name="Picture 27" descr="distrib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69" t="11316" r="46153" b="74971"/>
          <a:stretch>
            <a:fillRect/>
          </a:stretch>
        </p:blipFill>
        <p:spPr bwMode="auto">
          <a:xfrm>
            <a:off x="1943100" y="4743450"/>
            <a:ext cx="1600200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8" name="Picture 28" descr="distri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076" t="7072" r="-4616" b="74971"/>
          <a:stretch>
            <a:fillRect/>
          </a:stretch>
        </p:blipFill>
        <p:spPr bwMode="auto">
          <a:xfrm>
            <a:off x="1885950" y="5086351"/>
            <a:ext cx="1371600" cy="3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09" name="Rectangle 29"/>
          <p:cNvSpPr>
            <a:spLocks noChangeArrowheads="1"/>
          </p:cNvSpPr>
          <p:nvPr/>
        </p:nvSpPr>
        <p:spPr bwMode="auto">
          <a:xfrm>
            <a:off x="3429000" y="3083197"/>
            <a:ext cx="3415013" cy="199975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532510" name="Rectangle 30"/>
          <p:cNvSpPr>
            <a:spLocks noChangeArrowheads="1"/>
          </p:cNvSpPr>
          <p:nvPr/>
        </p:nvSpPr>
        <p:spPr bwMode="auto">
          <a:xfrm>
            <a:off x="3429000" y="5170819"/>
            <a:ext cx="3543300" cy="300082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350"/>
          </a:p>
        </p:txBody>
      </p:sp>
      <p:sp>
        <p:nvSpPr>
          <p:cNvPr id="532511" name="Text Box 31"/>
          <p:cNvSpPr txBox="1">
            <a:spLocks noChangeArrowheads="1"/>
          </p:cNvSpPr>
          <p:nvPr/>
        </p:nvSpPr>
        <p:spPr bwMode="auto">
          <a:xfrm>
            <a:off x="6915150" y="2662238"/>
            <a:ext cx="1028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/>
              <a:t>Unpolarized</a:t>
            </a:r>
          </a:p>
        </p:txBody>
      </p:sp>
      <p:sp>
        <p:nvSpPr>
          <p:cNvPr id="532512" name="Text Box 32"/>
          <p:cNvSpPr txBox="1">
            <a:spLocks noChangeArrowheads="1"/>
          </p:cNvSpPr>
          <p:nvPr/>
        </p:nvSpPr>
        <p:spPr bwMode="auto">
          <a:xfrm>
            <a:off x="6972300" y="3657601"/>
            <a:ext cx="800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>
                <a:solidFill>
                  <a:srgbClr val="FF3300"/>
                </a:solidFill>
              </a:rPr>
              <a:t>Polarized target</a:t>
            </a:r>
          </a:p>
        </p:txBody>
      </p:sp>
      <p:sp>
        <p:nvSpPr>
          <p:cNvPr id="532513" name="Text Box 33"/>
          <p:cNvSpPr txBox="1">
            <a:spLocks noChangeArrowheads="1"/>
          </p:cNvSpPr>
          <p:nvPr/>
        </p:nvSpPr>
        <p:spPr bwMode="auto">
          <a:xfrm>
            <a:off x="6972300" y="4800600"/>
            <a:ext cx="857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>
                <a:solidFill>
                  <a:schemeClr val="accent1"/>
                </a:solidFill>
              </a:rPr>
              <a:t>Polarzied beam and target</a:t>
            </a:r>
          </a:p>
        </p:txBody>
      </p:sp>
      <p:sp>
        <p:nvSpPr>
          <p:cNvPr id="532514" name="Rectangle 34"/>
          <p:cNvSpPr>
            <a:spLocks noChangeArrowheads="1"/>
          </p:cNvSpPr>
          <p:nvPr/>
        </p:nvSpPr>
        <p:spPr bwMode="auto">
          <a:xfrm>
            <a:off x="3429000" y="2357436"/>
            <a:ext cx="3415013" cy="671513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532515" name="Text Box 35"/>
          <p:cNvSpPr txBox="1">
            <a:spLocks noChangeArrowheads="1"/>
          </p:cNvSpPr>
          <p:nvPr/>
        </p:nvSpPr>
        <p:spPr bwMode="auto">
          <a:xfrm>
            <a:off x="1543050" y="5486400"/>
            <a:ext cx="6115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i="1"/>
              <a:t>S</a:t>
            </a:r>
            <a:r>
              <a:rPr lang="en-US" i="1" baseline="-25000"/>
              <a:t>L</a:t>
            </a:r>
            <a:r>
              <a:rPr lang="en-US"/>
              <a:t> and </a:t>
            </a:r>
            <a:r>
              <a:rPr lang="en-US" i="1"/>
              <a:t>S</a:t>
            </a:r>
            <a:r>
              <a:rPr lang="en-US" i="1" baseline="-25000"/>
              <a:t>T</a:t>
            </a:r>
            <a:r>
              <a:rPr lang="en-US"/>
              <a:t>: Target Polarizations;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l-GR" i="1">
                <a:solidFill>
                  <a:srgbClr val="FF3300"/>
                </a:solidFill>
                <a:cs typeface="Arial" pitchFamily="34" charset="0"/>
              </a:rPr>
              <a:t>λ</a:t>
            </a:r>
            <a:r>
              <a:rPr lang="en-US" i="1">
                <a:solidFill>
                  <a:srgbClr val="FF3300"/>
                </a:solidFill>
                <a:cs typeface="Arial" pitchFamily="34" charset="0"/>
              </a:rPr>
              <a:t>e</a:t>
            </a:r>
            <a:r>
              <a:rPr lang="en-US">
                <a:solidFill>
                  <a:srgbClr val="FF3300"/>
                </a:solidFill>
                <a:cs typeface="Arial" pitchFamily="34" charset="0"/>
              </a:rPr>
              <a:t>: Beam Polarization</a:t>
            </a:r>
            <a:endParaRPr lang="el-GR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532516" name="Text Box 36"/>
          <p:cNvSpPr txBox="1">
            <a:spLocks noChangeArrowheads="1"/>
          </p:cNvSpPr>
          <p:nvPr/>
        </p:nvSpPr>
        <p:spPr bwMode="auto">
          <a:xfrm>
            <a:off x="1143000" y="3886200"/>
            <a:ext cx="10287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050" b="1">
                <a:solidFill>
                  <a:srgbClr val="FF3300"/>
                </a:solidFill>
              </a:rPr>
              <a:t>Sivers</a:t>
            </a:r>
          </a:p>
        </p:txBody>
      </p:sp>
      <p:sp>
        <p:nvSpPr>
          <p:cNvPr id="532519" name="Text Box 39"/>
          <p:cNvSpPr txBox="1">
            <a:spLocks noChangeArrowheads="1"/>
          </p:cNvSpPr>
          <p:nvPr/>
        </p:nvSpPr>
        <p:spPr bwMode="auto">
          <a:xfrm>
            <a:off x="1121474" y="3543300"/>
            <a:ext cx="97174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050" b="1" dirty="0" err="1"/>
              <a:t>Transversity</a:t>
            </a:r>
            <a:endParaRPr lang="en-US" sz="1050" b="1" dirty="0"/>
          </a:p>
        </p:txBody>
      </p:sp>
      <p:sp>
        <p:nvSpPr>
          <p:cNvPr id="532520" name="Text Box 40"/>
          <p:cNvSpPr txBox="1">
            <a:spLocks noChangeArrowheads="1"/>
          </p:cNvSpPr>
          <p:nvPr/>
        </p:nvSpPr>
        <p:spPr bwMode="auto">
          <a:xfrm>
            <a:off x="1086596" y="2743200"/>
            <a:ext cx="104387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050" b="1">
                <a:solidFill>
                  <a:srgbClr val="990000"/>
                </a:solidFill>
              </a:rPr>
              <a:t>Boer-Mulders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1083426" y="4317207"/>
            <a:ext cx="94128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050" b="1" dirty="0" err="1"/>
              <a:t>Pretzelosity</a:t>
            </a:r>
            <a:endParaRPr lang="en-US" sz="1050" b="1" dirty="0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1175488" y="5188893"/>
            <a:ext cx="96372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050" b="1" dirty="0"/>
              <a:t>Worm Gear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1082885" y="3143251"/>
            <a:ext cx="96372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050" b="1" dirty="0"/>
              <a:t>Worm Gear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02112" y="5714466"/>
            <a:ext cx="55419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x: momentum fraction carried by struck quark, z: fractional energy of hadron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A658B3-74BC-0144-A0E8-D61929F132E7}"/>
              </a:ext>
            </a:extLst>
          </p:cNvPr>
          <p:cNvSpPr/>
          <p:nvPr/>
        </p:nvSpPr>
        <p:spPr>
          <a:xfrm>
            <a:off x="5694842" y="1447629"/>
            <a:ext cx="1706083" cy="79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14" descr="azimuthal_angles_uli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317"/>
            <a:ext cx="153789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8AB5410-F7A9-4649-814C-92CA2619ED0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91601" y="906814"/>
            <a:ext cx="1689380" cy="13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21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E58D4-649C-D445-94EB-84F1CE63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D3189-1E53-E740-991C-B673F0612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7C47C-A676-5F44-B146-4742EA39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C6F-0A88-6743-9809-78BCB4BC6095}" type="datetime1">
              <a:rPr lang="en-US" smtClean="0"/>
              <a:t>3/17/21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29E1B-3A81-9E4D-B5F0-0D04BCED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8108-2BAB-8240-B9E8-1753A61DB41E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C2F7B-1852-A24B-85CE-7157542DD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2"/>
            <a:ext cx="9144000" cy="682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5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63B5F-BE91-664F-8276-C0368EEA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2A4A0-4455-F648-AC8C-84926BFD4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boost (might be interesting</a:t>
            </a:r>
            <a:br>
              <a:rPr lang="en-US" dirty="0"/>
            </a:br>
            <a:r>
              <a:rPr lang="en-US" dirty="0"/>
              <a:t>For some channels, similar to </a:t>
            </a:r>
            <a:br>
              <a:rPr lang="en-US" dirty="0"/>
            </a:br>
            <a:r>
              <a:rPr lang="en-US" dirty="0"/>
              <a:t>Spectroscopy program)</a:t>
            </a:r>
          </a:p>
          <a:p>
            <a:r>
              <a:rPr lang="en-US" dirty="0"/>
              <a:t>PID might be better at high z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46B3E-2C42-4B44-A866-B2C79554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13516D7-E2B4-2F4B-B166-0ADFBD626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19" y="0"/>
            <a:ext cx="6761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0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9EDA5-30DF-9D46-B870-9A7B8533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07" y="3384943"/>
            <a:ext cx="3860557" cy="3082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CC4BB9-83E8-044F-B972-F5D15D1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Meson Form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ACDB0-4F74-8B40-9DBE-93B00FC5D8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766" y="1347365"/>
                <a:ext cx="8464378" cy="4993659"/>
              </a:xfrm>
            </p:spPr>
            <p:txBody>
              <a:bodyPr/>
              <a:lstStyle/>
              <a:p>
                <a:r>
                  <a:rPr lang="en-US" dirty="0"/>
                  <a:t>Interplay between emergent hadronic mass and Higgs-mass mechanism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determined due to QCD,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from Higgs</a:t>
                </a:r>
              </a:p>
              <a:p>
                <a:r>
                  <a:rPr lang="en-US" dirty="0"/>
                  <a:t>From factors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at low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scattering off pion cloud (also can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ratios)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form factor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Still under investigation if scattering from</a:t>
                </a:r>
                <a:br>
                  <a:rPr lang="en-US" dirty="0"/>
                </a:br>
                <a:r>
                  <a:rPr lang="en-US" dirty="0"/>
                  <a:t>K cloud dominates at same kinematics a</a:t>
                </a:r>
                <a:br>
                  <a:rPr lang="en-US" dirty="0"/>
                </a:br>
                <a:r>
                  <a:rPr lang="en-US" dirty="0"/>
                  <a:t>and 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can be verified 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probably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Possibility for first quality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measurement </a:t>
                </a:r>
                <a:br>
                  <a:rPr lang="en-US" dirty="0"/>
                </a:br>
                <a:r>
                  <a:rPr lang="en-US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&gt;0.2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ACDB0-4F74-8B40-9DBE-93B00FC5D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766" y="1347365"/>
                <a:ext cx="8464378" cy="4993659"/>
              </a:xfrm>
              <a:blipFill>
                <a:blip r:embed="rId3"/>
                <a:stretch>
                  <a:fillRect l="-900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131B6-8638-654D-8E75-37EA0CB2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C195B4-CCD7-EC43-B432-0A617CD2BAFD}"/>
                  </a:ext>
                </a:extLst>
              </p:cNvPr>
              <p:cNvSpPr txBox="1"/>
              <p:nvPr/>
            </p:nvSpPr>
            <p:spPr>
              <a:xfrm>
                <a:off x="6530109" y="6467336"/>
                <a:ext cx="2286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5×100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C195B4-CCD7-EC43-B432-0A617CD2B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09" y="6467336"/>
                <a:ext cx="2286716" cy="369332"/>
              </a:xfrm>
              <a:prstGeom prst="rect">
                <a:avLst/>
              </a:prstGeom>
              <a:blipFill>
                <a:blip r:embed="rId4"/>
                <a:stretch>
                  <a:fillRect l="-2210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853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8E6F-8CD9-FC4E-ABD1-501B13FB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Gluon TMDs with </a:t>
            </a:r>
            <a:r>
              <a:rPr lang="en-US" dirty="0" err="1"/>
              <a:t>dijets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C2CF-84C3-A641-8FC4-73DD029A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97" y="1117421"/>
            <a:ext cx="5485921" cy="4993659"/>
          </a:xfrm>
          <a:noFill/>
        </p:spPr>
        <p:txBody>
          <a:bodyPr/>
          <a:lstStyle/>
          <a:p>
            <a:r>
              <a:rPr lang="en-US" dirty="0"/>
              <a:t>Gluon TMDs structure more involved than quark sector</a:t>
            </a:r>
          </a:p>
          <a:p>
            <a:pPr lvl="1"/>
            <a:r>
              <a:rPr lang="en-US" dirty="0"/>
              <a:t>8 TMDs, two types: </a:t>
            </a:r>
            <a:r>
              <a:rPr lang="en-US" dirty="0" err="1"/>
              <a:t>Weizsacker</a:t>
            </a:r>
            <a:r>
              <a:rPr lang="en-US" dirty="0"/>
              <a:t>-Williams (WW) and dipole</a:t>
            </a:r>
          </a:p>
          <a:p>
            <a:pPr lvl="1"/>
            <a:r>
              <a:rPr lang="en-US" dirty="0"/>
              <a:t>SIDIS unique for WW type</a:t>
            </a:r>
          </a:p>
          <a:p>
            <a:pPr lvl="1"/>
            <a:r>
              <a:rPr lang="en-US" dirty="0"/>
              <a:t>Very little known about unpolarized and polarized gluon TMDs	</a:t>
            </a:r>
          </a:p>
          <a:p>
            <a:pPr lvl="1"/>
            <a:r>
              <a:rPr lang="en-US" dirty="0"/>
              <a:t>Heavy quarkonium ideal channel, but relation of asymmetries to gluon TMDs model dependent</a:t>
            </a:r>
          </a:p>
          <a:p>
            <a:pPr lvl="1"/>
            <a:r>
              <a:rPr lang="en-US" dirty="0"/>
              <a:t>Open heavy quark (e.g. D meson pairs) also good, but large uncertainties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</a:t>
            </a:r>
            <a:r>
              <a:rPr lang="en-US" dirty="0" err="1">
                <a:solidFill>
                  <a:srgbClr val="AE0A24"/>
                </a:solidFill>
                <a:sym typeface="Wingdings" pitchFamily="2" charset="2"/>
              </a:rPr>
              <a:t>dijet</a:t>
            </a:r>
            <a:r>
              <a:rPr lang="en-US" dirty="0">
                <a:solidFill>
                  <a:srgbClr val="AE0A24"/>
                </a:solidFill>
                <a:sym typeface="Wingdings" pitchFamily="2" charset="2"/>
              </a:rPr>
              <a:t>/dihedron most promising</a:t>
            </a:r>
            <a:endParaRPr lang="en-US" dirty="0">
              <a:solidFill>
                <a:srgbClr val="AE0A24"/>
              </a:solidFill>
            </a:endParaRPr>
          </a:p>
          <a:p>
            <a:r>
              <a:rPr lang="en-US" dirty="0">
                <a:solidFill>
                  <a:srgbClr val="AE0A24"/>
                </a:solidFill>
              </a:rPr>
              <a:t>Example: Gluon </a:t>
            </a:r>
            <a:r>
              <a:rPr lang="en-US" dirty="0" err="1">
                <a:solidFill>
                  <a:srgbClr val="AE0A24"/>
                </a:solidFill>
              </a:rPr>
              <a:t>Sivers</a:t>
            </a:r>
            <a:r>
              <a:rPr lang="en-US" dirty="0">
                <a:solidFill>
                  <a:srgbClr val="AE0A24"/>
                </a:solidFill>
              </a:rPr>
              <a:t> via </a:t>
            </a:r>
            <a:r>
              <a:rPr lang="en-US" dirty="0" err="1">
                <a:solidFill>
                  <a:srgbClr val="AE0A24"/>
                </a:solidFill>
              </a:rPr>
              <a:t>dijet</a:t>
            </a:r>
            <a:r>
              <a:rPr lang="en-US" dirty="0">
                <a:solidFill>
                  <a:srgbClr val="AE0A24"/>
                </a:solidFill>
              </a:rPr>
              <a:t> asymmetries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ED3E-24F1-A04A-BC8F-8C00545E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95B54-66C8-D745-BDFF-76635971E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81"/>
          <a:stretch/>
        </p:blipFill>
        <p:spPr>
          <a:xfrm>
            <a:off x="5896535" y="3794930"/>
            <a:ext cx="3173027" cy="267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8A365-9C78-9C40-8560-1C04BD7F4174}"/>
                  </a:ext>
                </a:extLst>
              </p:cNvPr>
              <p:cNvSpPr txBox="1"/>
              <p:nvPr/>
            </p:nvSpPr>
            <p:spPr>
              <a:xfrm>
                <a:off x="5565609" y="5741748"/>
                <a:ext cx="998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Dijet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8A365-9C78-9C40-8560-1C04BD7F4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609" y="5741748"/>
                <a:ext cx="998030" cy="369332"/>
              </a:xfrm>
              <a:prstGeom prst="rect">
                <a:avLst/>
              </a:prstGeom>
              <a:blipFill>
                <a:blip r:embed="rId3"/>
                <a:stretch>
                  <a:fillRect l="-5063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ED60B06-D910-7149-B3A0-F4397645D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25"/>
          <a:stretch/>
        </p:blipFill>
        <p:spPr>
          <a:xfrm>
            <a:off x="6194753" y="1030218"/>
            <a:ext cx="2771073" cy="2706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22399D-1A45-C044-9EFB-82595CF41B3F}"/>
                  </a:ext>
                </a:extLst>
              </p:cNvPr>
              <p:cNvSpPr txBox="1"/>
              <p:nvPr/>
            </p:nvSpPr>
            <p:spPr>
              <a:xfrm>
                <a:off x="7576939" y="879296"/>
                <a:ext cx="92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22399D-1A45-C044-9EFB-82595CF4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939" y="879296"/>
                <a:ext cx="92236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445856-4467-AF43-9751-56A7121BBD75}"/>
              </a:ext>
            </a:extLst>
          </p:cNvPr>
          <p:cNvCxnSpPr/>
          <p:nvPr/>
        </p:nvCxnSpPr>
        <p:spPr>
          <a:xfrm flipV="1">
            <a:off x="5338482" y="2938182"/>
            <a:ext cx="1109383" cy="60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CB58C8-EFE4-B34D-A04C-D7A606F1B976}"/>
              </a:ext>
            </a:extLst>
          </p:cNvPr>
          <p:cNvCxnSpPr>
            <a:cxnSpLocks/>
          </p:cNvCxnSpPr>
          <p:nvPr/>
        </p:nvCxnSpPr>
        <p:spPr>
          <a:xfrm>
            <a:off x="4572000" y="5480234"/>
            <a:ext cx="1492624" cy="1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F733F4-F152-D649-9B67-252000B5EE27}"/>
                  </a:ext>
                </a:extLst>
              </p:cNvPr>
              <p:cNvSpPr txBox="1"/>
              <p:nvPr/>
            </p:nvSpPr>
            <p:spPr>
              <a:xfrm>
                <a:off x="6602506" y="6205821"/>
                <a:ext cx="1944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18×275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F733F4-F152-D649-9B67-252000B5E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506" y="6205821"/>
                <a:ext cx="1944315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824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4B431065-A18F-41FB-9F77-36CEB057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66" y="1582538"/>
            <a:ext cx="2408571" cy="22757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628FE05-D1B4-4BDA-A47A-C5F3A1E74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370" y="3813716"/>
            <a:ext cx="3204762" cy="28523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41133C-755A-43B8-BD1A-689421A60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999" y="3852874"/>
            <a:ext cx="2918571" cy="2640000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8144B81B-0CB9-470D-AFB3-C704B6BB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b="1" dirty="0"/>
              <a:t>Kinematic map for </a:t>
            </a:r>
            <a:r>
              <a:rPr lang="en-US" altLang="zh-CN" sz="3600" b="1" dirty="0" err="1"/>
              <a:t>dihadron</a:t>
            </a:r>
            <a:r>
              <a:rPr lang="en-US" altLang="zh-CN" sz="3600" b="1" dirty="0"/>
              <a:t> measurements on gluon saturation</a:t>
            </a:r>
            <a:br>
              <a:rPr lang="zh-CN" altLang="en-US" sz="3600" b="1" dirty="0"/>
            </a:br>
            <a:endParaRPr lang="zh-CN" altLang="en-US" sz="360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0481A85-3E01-4D5A-B36D-C657625D8721}"/>
              </a:ext>
            </a:extLst>
          </p:cNvPr>
          <p:cNvCxnSpPr>
            <a:cxnSpLocks/>
          </p:cNvCxnSpPr>
          <p:nvPr/>
        </p:nvCxnSpPr>
        <p:spPr>
          <a:xfrm>
            <a:off x="7374951" y="2750011"/>
            <a:ext cx="7635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2E41D4BC-F480-493A-B48B-A76D31FEAA4F}"/>
              </a:ext>
            </a:extLst>
          </p:cNvPr>
          <p:cNvSpPr txBox="1"/>
          <p:nvPr/>
        </p:nvSpPr>
        <p:spPr>
          <a:xfrm>
            <a:off x="7229951" y="2833234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Leading hadron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EAB6EF3-E1A3-4EDE-84C7-C4E94BC73945}"/>
              </a:ext>
            </a:extLst>
          </p:cNvPr>
          <p:cNvCxnSpPr/>
          <p:nvPr/>
        </p:nvCxnSpPr>
        <p:spPr>
          <a:xfrm flipH="1">
            <a:off x="6236750" y="5057725"/>
            <a:ext cx="7635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2AE4C39-A6D2-4FBE-A405-8844D34DEF2F}"/>
              </a:ext>
            </a:extLst>
          </p:cNvPr>
          <p:cNvSpPr txBox="1"/>
          <p:nvPr/>
        </p:nvSpPr>
        <p:spPr>
          <a:xfrm>
            <a:off x="6489642" y="48476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BB7B6CA-6265-4CBE-AD25-99BB610C1A78}"/>
              </a:ext>
            </a:extLst>
          </p:cNvPr>
          <p:cNvCxnSpPr>
            <a:cxnSpLocks/>
          </p:cNvCxnSpPr>
          <p:nvPr/>
        </p:nvCxnSpPr>
        <p:spPr>
          <a:xfrm>
            <a:off x="4403284" y="3823289"/>
            <a:ext cx="1390402" cy="838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8F88B54-FFF0-4883-8EF0-D79C18A8AE4E}"/>
              </a:ext>
            </a:extLst>
          </p:cNvPr>
          <p:cNvCxnSpPr>
            <a:cxnSpLocks/>
          </p:cNvCxnSpPr>
          <p:nvPr/>
        </p:nvCxnSpPr>
        <p:spPr>
          <a:xfrm flipV="1">
            <a:off x="4414008" y="5642181"/>
            <a:ext cx="1379678" cy="8796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F7D77CEB-94AC-4699-B449-42C1F77BBADB}"/>
              </a:ext>
            </a:extLst>
          </p:cNvPr>
          <p:cNvSpPr/>
          <p:nvPr/>
        </p:nvSpPr>
        <p:spPr>
          <a:xfrm>
            <a:off x="1450427" y="3826282"/>
            <a:ext cx="2952857" cy="2711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C7EB279-780B-4597-AD37-BFC0C6DB4EF4}"/>
                  </a:ext>
                </a:extLst>
              </p:cNvPr>
              <p:cNvSpPr txBox="1"/>
              <p:nvPr/>
            </p:nvSpPr>
            <p:spPr>
              <a:xfrm>
                <a:off x="2916130" y="3331171"/>
                <a:ext cx="3573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 b="1" i="1" dirty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1200" b="1" dirty="0"/>
                  <a:t> vs </a:t>
                </a:r>
                <a14:m>
                  <m:oMath xmlns:m="http://schemas.openxmlformats.org/officeDocument/2006/math">
                    <m:r>
                      <a:rPr lang="en-US" altLang="zh-CN" sz="1200" b="1" i="1" dirty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zh-CN" sz="1200" b="1" dirty="0"/>
                  <a:t> for scattered electron and charged hadron pairs (blue for e-, red for hadron)</a:t>
                </a:r>
                <a:endParaRPr lang="zh-CN" altLang="en-US" sz="12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C7EB279-780B-4597-AD37-BFC0C6DB4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30" y="3331171"/>
                <a:ext cx="3573511" cy="461665"/>
              </a:xfrm>
              <a:prstGeom prst="rect">
                <a:avLst/>
              </a:prstGeom>
              <a:blipFill>
                <a:blip r:embed="rId5"/>
                <a:stretch>
                  <a:fillRect r="-1022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1322FD-D67B-419C-AA0C-C86FAD4519CC}"/>
                  </a:ext>
                </a:extLst>
              </p:cNvPr>
              <p:cNvSpPr txBox="1"/>
              <p:nvPr/>
            </p:nvSpPr>
            <p:spPr>
              <a:xfrm>
                <a:off x="6264021" y="1143322"/>
                <a:ext cx="2659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p</a:t>
                </a:r>
                <a:r>
                  <a:rPr lang="en-US" altLang="zh-CN" sz="1200" b="1" baseline="-25000" dirty="0" err="1"/>
                  <a:t>T</a:t>
                </a:r>
                <a:r>
                  <a:rPr lang="en-US" altLang="zh-CN" sz="1200" b="1" dirty="0"/>
                  <a:t> vs </a:t>
                </a:r>
                <a14:m>
                  <m:oMath xmlns:m="http://schemas.openxmlformats.org/officeDocument/2006/math">
                    <m:r>
                      <a:rPr lang="en-US" altLang="zh-CN" sz="1200" b="1" dirty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zh-CN" sz="1200" b="1" i="1" dirty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CN" sz="1200" b="1" dirty="0"/>
                  <a:t> for associate hadron relative to leading hadron</a:t>
                </a:r>
                <a:endParaRPr lang="zh-CN" altLang="en-US" sz="1200" b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1322FD-D67B-419C-AA0C-C86FAD451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021" y="1143322"/>
                <a:ext cx="2659944" cy="461665"/>
              </a:xfrm>
              <a:prstGeom prst="rect">
                <a:avLst/>
              </a:prstGeom>
              <a:blipFill>
                <a:blip r:embed="rId6"/>
                <a:stretch>
                  <a:fillRect l="-229" t="-1333"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8036B970-B2A8-4E5F-A485-CEA8EFC016F8}"/>
              </a:ext>
            </a:extLst>
          </p:cNvPr>
          <p:cNvSpPr txBox="1"/>
          <p:nvPr/>
        </p:nvSpPr>
        <p:spPr>
          <a:xfrm>
            <a:off x="104762" y="2739330"/>
            <a:ext cx="600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Scattered e</a:t>
            </a:r>
            <a:r>
              <a:rPr lang="en-US" altLang="zh-CN" sz="1600" baseline="30000" dirty="0"/>
              <a:t>-</a:t>
            </a:r>
            <a:r>
              <a:rPr lang="en-US" altLang="zh-CN" sz="1600" dirty="0"/>
              <a:t> p range: 1~2 GeV, </a:t>
            </a:r>
            <a:r>
              <a:rPr lang="el-GR" altLang="zh-CN" sz="1600" dirty="0"/>
              <a:t>η</a:t>
            </a:r>
            <a:r>
              <a:rPr lang="en-US" altLang="zh-CN" sz="1600" dirty="0"/>
              <a:t> range: -2~-1 (tight Q</a:t>
            </a:r>
            <a:r>
              <a:rPr lang="en-US" altLang="zh-CN" sz="1600" baseline="30000" dirty="0"/>
              <a:t>2</a:t>
            </a:r>
            <a:r>
              <a:rPr lang="en-US" altLang="zh-CN" sz="1600" dirty="0"/>
              <a:t>, y cuts)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Hadron p range: 3~6 GeV, </a:t>
            </a:r>
            <a:r>
              <a:rPr lang="el-GR" altLang="zh-CN" sz="1600" dirty="0"/>
              <a:t>η</a:t>
            </a:r>
            <a:r>
              <a:rPr lang="en-US" altLang="zh-CN" sz="1600" dirty="0"/>
              <a:t> range: forward rapidity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1BF0D4-781C-45C9-9168-672413A2180B}"/>
                  </a:ext>
                </a:extLst>
              </p:cNvPr>
              <p:cNvSpPr txBox="1"/>
              <p:nvPr/>
            </p:nvSpPr>
            <p:spPr>
              <a:xfrm>
                <a:off x="120494" y="1408862"/>
                <a:ext cx="61900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ep/Au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5x41 GeV</a:t>
                </a:r>
              </a:p>
              <a:p>
                <a:r>
                  <a:rPr lang="en-US" altLang="zh-CN" dirty="0"/>
                  <a:t>0.6&lt;y&lt;0.8, 1&lt;Q</a:t>
                </a:r>
                <a:r>
                  <a:rPr lang="en-US" altLang="zh-CN" baseline="30000" dirty="0"/>
                  <a:t>2</a:t>
                </a:r>
                <a:r>
                  <a:rPr lang="en-US" altLang="zh-CN" dirty="0"/>
                  <a:t>&lt;2 GeV</a:t>
                </a:r>
                <a:r>
                  <a:rPr lang="en-US" altLang="zh-CN" baseline="30000" dirty="0"/>
                  <a:t>2</a:t>
                </a:r>
              </a:p>
              <a:p>
                <a:r>
                  <a:rPr lang="en-US" altLang="zh-CN" dirty="0"/>
                  <a:t>charged hadron, |</a:t>
                </a:r>
                <a:r>
                  <a:rPr lang="el-GR" altLang="zh-CN" dirty="0"/>
                  <a:t>η</a:t>
                </a:r>
                <a:r>
                  <a:rPr lang="en-US" altLang="zh-CN" dirty="0"/>
                  <a:t>|&lt;4.5, </a:t>
                </a:r>
                <a:r>
                  <a:rPr lang="en-US" altLang="zh-CN" dirty="0" err="1"/>
                  <a:t>p</a:t>
                </a:r>
                <a:r>
                  <a:rPr lang="en-US" altLang="zh-CN" baseline="-25000" dirty="0" err="1"/>
                  <a:t>T</a:t>
                </a:r>
                <a:r>
                  <a:rPr lang="en-US" altLang="zh-CN" baseline="-25000" dirty="0"/>
                  <a:t> trig</a:t>
                </a:r>
                <a:r>
                  <a:rPr lang="en-US" altLang="zh-CN" baseline="30000" dirty="0"/>
                  <a:t>*</a:t>
                </a:r>
                <a:r>
                  <a:rPr lang="en-US" altLang="zh-CN" dirty="0"/>
                  <a:t>&gt;2 GeV, </a:t>
                </a:r>
                <a:r>
                  <a:rPr lang="en-US" altLang="zh-CN" dirty="0" err="1"/>
                  <a:t>p</a:t>
                </a:r>
                <a:r>
                  <a:rPr lang="en-US" altLang="zh-CN" baseline="-25000" dirty="0" err="1"/>
                  <a:t>T</a:t>
                </a:r>
                <a:r>
                  <a:rPr lang="en-US" altLang="zh-CN" baseline="-25000" dirty="0"/>
                  <a:t> </a:t>
                </a:r>
                <a:r>
                  <a:rPr lang="en-US" altLang="zh-CN" baseline="-25000" dirty="0" err="1"/>
                  <a:t>assc</a:t>
                </a:r>
                <a:r>
                  <a:rPr lang="en-US" altLang="zh-CN" baseline="30000" dirty="0"/>
                  <a:t>*</a:t>
                </a:r>
                <a:r>
                  <a:rPr lang="en-US" altLang="zh-CN" dirty="0"/>
                  <a:t>&gt;1 GeV, 0.2&lt;</a:t>
                </a:r>
                <a:r>
                  <a:rPr lang="en-US" altLang="zh-CN" dirty="0" err="1"/>
                  <a:t>z</a:t>
                </a:r>
                <a:r>
                  <a:rPr lang="en-US" altLang="zh-CN" baseline="-25000" dirty="0" err="1"/>
                  <a:t>h</a:t>
                </a:r>
                <a:r>
                  <a:rPr lang="en-US" altLang="zh-CN" dirty="0"/>
                  <a:t>&lt;0.4, </a:t>
                </a:r>
                <a:r>
                  <a:rPr lang="en-US" altLang="zh-CN" baseline="30000" dirty="0"/>
                  <a:t>*</a:t>
                </a:r>
                <a:r>
                  <a:rPr lang="en-US" altLang="zh-CN" dirty="0"/>
                  <a:t> indicates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c.m.s</a:t>
                </a:r>
                <a:r>
                  <a:rPr lang="en-US" altLang="zh-CN" dirty="0"/>
                  <a:t> frame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1BF0D4-781C-45C9-9168-672413A21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4" y="1408862"/>
                <a:ext cx="6190004" cy="1200329"/>
              </a:xfrm>
              <a:prstGeom prst="rect">
                <a:avLst/>
              </a:prstGeom>
              <a:blipFill>
                <a:blip r:embed="rId7"/>
                <a:stretch>
                  <a:fillRect l="-887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239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AEFA2F48-3649-47EB-9AC3-9D077828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660" y="1633435"/>
            <a:ext cx="2400000" cy="22457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9F99B1-0D1F-4066-B80F-F457C8D60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46" y="3823289"/>
            <a:ext cx="3276191" cy="28761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14FE70F-D50A-478B-97CA-846D99810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284" y="3879149"/>
            <a:ext cx="2940000" cy="2605714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8144B81B-0CB9-470D-AFB3-C704B6BB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044"/>
            <a:ext cx="7886700" cy="1325563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Kinematic map for </a:t>
            </a:r>
            <a:r>
              <a:rPr lang="en-US" altLang="zh-CN" sz="3600" b="1" dirty="0" err="1"/>
              <a:t>dihadron</a:t>
            </a:r>
            <a:r>
              <a:rPr lang="en-US" altLang="zh-CN" sz="3600" b="1" dirty="0"/>
              <a:t> measurements on gluon saturation</a:t>
            </a:r>
            <a:br>
              <a:rPr lang="zh-CN" altLang="en-US" sz="3600" b="1" dirty="0"/>
            </a:br>
            <a:endParaRPr lang="zh-CN" altLang="en-US" sz="360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0481A85-3E01-4D5A-B36D-C657625D8721}"/>
              </a:ext>
            </a:extLst>
          </p:cNvPr>
          <p:cNvCxnSpPr>
            <a:cxnSpLocks/>
          </p:cNvCxnSpPr>
          <p:nvPr/>
        </p:nvCxnSpPr>
        <p:spPr>
          <a:xfrm>
            <a:off x="7374951" y="2750011"/>
            <a:ext cx="7635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2E41D4BC-F480-493A-B48B-A76D31FEAA4F}"/>
              </a:ext>
            </a:extLst>
          </p:cNvPr>
          <p:cNvSpPr txBox="1"/>
          <p:nvPr/>
        </p:nvSpPr>
        <p:spPr>
          <a:xfrm>
            <a:off x="7229951" y="2833234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Leading hadron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EAB6EF3-E1A3-4EDE-84C7-C4E94BC73945}"/>
              </a:ext>
            </a:extLst>
          </p:cNvPr>
          <p:cNvCxnSpPr/>
          <p:nvPr/>
        </p:nvCxnSpPr>
        <p:spPr>
          <a:xfrm flipH="1">
            <a:off x="6236750" y="5057725"/>
            <a:ext cx="7635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2AE4C39-A6D2-4FBE-A405-8844D34DEF2F}"/>
              </a:ext>
            </a:extLst>
          </p:cNvPr>
          <p:cNvSpPr txBox="1"/>
          <p:nvPr/>
        </p:nvSpPr>
        <p:spPr>
          <a:xfrm>
            <a:off x="6489642" y="48476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BB7B6CA-6265-4CBE-AD25-99BB610C1A78}"/>
              </a:ext>
            </a:extLst>
          </p:cNvPr>
          <p:cNvCxnSpPr>
            <a:cxnSpLocks/>
          </p:cNvCxnSpPr>
          <p:nvPr/>
        </p:nvCxnSpPr>
        <p:spPr>
          <a:xfrm>
            <a:off x="4403284" y="3823289"/>
            <a:ext cx="1390402" cy="838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8F88B54-FFF0-4883-8EF0-D79C18A8AE4E}"/>
              </a:ext>
            </a:extLst>
          </p:cNvPr>
          <p:cNvCxnSpPr>
            <a:cxnSpLocks/>
          </p:cNvCxnSpPr>
          <p:nvPr/>
        </p:nvCxnSpPr>
        <p:spPr>
          <a:xfrm flipV="1">
            <a:off x="4414008" y="5642181"/>
            <a:ext cx="1379678" cy="8796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F7D77CEB-94AC-4699-B449-42C1F77BBADB}"/>
              </a:ext>
            </a:extLst>
          </p:cNvPr>
          <p:cNvSpPr/>
          <p:nvPr/>
        </p:nvSpPr>
        <p:spPr>
          <a:xfrm>
            <a:off x="1450427" y="3826282"/>
            <a:ext cx="2952857" cy="2711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C7EB279-780B-4597-AD37-BFC0C6DB4EF4}"/>
                  </a:ext>
                </a:extLst>
              </p:cNvPr>
              <p:cNvSpPr txBox="1"/>
              <p:nvPr/>
            </p:nvSpPr>
            <p:spPr>
              <a:xfrm>
                <a:off x="2916130" y="3331171"/>
                <a:ext cx="3573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 b="1" i="1" dirty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1200" b="1" dirty="0"/>
                  <a:t> vs </a:t>
                </a:r>
                <a14:m>
                  <m:oMath xmlns:m="http://schemas.openxmlformats.org/officeDocument/2006/math">
                    <m:r>
                      <a:rPr lang="en-US" altLang="zh-CN" sz="1200" b="1" i="1" dirty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zh-CN" sz="1200" b="1" dirty="0"/>
                  <a:t> for scattered electron and charged hadron pairs (blue for e-, red for hadron)</a:t>
                </a:r>
                <a:endParaRPr lang="zh-CN" altLang="en-US" sz="12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C7EB279-780B-4597-AD37-BFC0C6DB4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30" y="3331171"/>
                <a:ext cx="3573511" cy="461665"/>
              </a:xfrm>
              <a:prstGeom prst="rect">
                <a:avLst/>
              </a:prstGeom>
              <a:blipFill>
                <a:blip r:embed="rId5"/>
                <a:stretch>
                  <a:fillRect r="-1022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1322FD-D67B-419C-AA0C-C86FAD4519CC}"/>
                  </a:ext>
                </a:extLst>
              </p:cNvPr>
              <p:cNvSpPr txBox="1"/>
              <p:nvPr/>
            </p:nvSpPr>
            <p:spPr>
              <a:xfrm>
                <a:off x="6264021" y="1143322"/>
                <a:ext cx="2659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p</a:t>
                </a:r>
                <a:r>
                  <a:rPr lang="en-US" altLang="zh-CN" sz="1200" b="1" baseline="-25000" dirty="0" err="1"/>
                  <a:t>T</a:t>
                </a:r>
                <a:r>
                  <a:rPr lang="en-US" altLang="zh-CN" sz="1200" b="1" dirty="0"/>
                  <a:t> vs </a:t>
                </a:r>
                <a14:m>
                  <m:oMath xmlns:m="http://schemas.openxmlformats.org/officeDocument/2006/math">
                    <m:r>
                      <a:rPr lang="en-US" altLang="zh-CN" sz="1200" b="1" dirty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zh-CN" sz="1200" b="1" i="1" dirty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CN" sz="1200" b="1" dirty="0"/>
                  <a:t> for associate hadron relative to leading hadron</a:t>
                </a:r>
                <a:endParaRPr lang="zh-CN" altLang="en-US" sz="1200" b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1322FD-D67B-419C-AA0C-C86FAD451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021" y="1143322"/>
                <a:ext cx="2659944" cy="461665"/>
              </a:xfrm>
              <a:prstGeom prst="rect">
                <a:avLst/>
              </a:prstGeom>
              <a:blipFill>
                <a:blip r:embed="rId6"/>
                <a:stretch>
                  <a:fillRect l="-229" t="-1333"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8036B970-B2A8-4E5F-A485-CEA8EFC016F8}"/>
              </a:ext>
            </a:extLst>
          </p:cNvPr>
          <p:cNvSpPr txBox="1"/>
          <p:nvPr/>
        </p:nvSpPr>
        <p:spPr>
          <a:xfrm>
            <a:off x="104762" y="2739330"/>
            <a:ext cx="600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Scattered e</a:t>
            </a:r>
            <a:r>
              <a:rPr lang="en-US" altLang="zh-CN" sz="1600" baseline="30000" dirty="0"/>
              <a:t>-</a:t>
            </a:r>
            <a:r>
              <a:rPr lang="en-US" altLang="zh-CN" sz="1600" dirty="0"/>
              <a:t> p range: 4~7 GeV, </a:t>
            </a:r>
            <a:r>
              <a:rPr lang="el-GR" altLang="zh-CN" sz="1600" dirty="0"/>
              <a:t>η</a:t>
            </a:r>
            <a:r>
              <a:rPr lang="en-US" altLang="zh-CN" sz="1600" dirty="0"/>
              <a:t> range: -3~-2 (tight Q</a:t>
            </a:r>
            <a:r>
              <a:rPr lang="en-US" altLang="zh-CN" sz="1600" baseline="30000" dirty="0"/>
              <a:t>2</a:t>
            </a:r>
            <a:r>
              <a:rPr lang="en-US" altLang="zh-CN" sz="1600" dirty="0"/>
              <a:t>, y cuts)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Hadron p range: 3~8 GeV, </a:t>
            </a:r>
            <a:r>
              <a:rPr lang="el-GR" altLang="zh-CN" sz="1600" dirty="0"/>
              <a:t>η</a:t>
            </a:r>
            <a:r>
              <a:rPr lang="en-US" altLang="zh-CN" sz="1600" dirty="0"/>
              <a:t> range: backward rapidity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1BF0D4-781C-45C9-9168-672413A2180B}"/>
                  </a:ext>
                </a:extLst>
              </p:cNvPr>
              <p:cNvSpPr txBox="1"/>
              <p:nvPr/>
            </p:nvSpPr>
            <p:spPr>
              <a:xfrm>
                <a:off x="120493" y="1480113"/>
                <a:ext cx="61435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ep/Au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18x110 GeV </a:t>
                </a:r>
                <a:r>
                  <a:rPr lang="en-US" altLang="zh-CN" dirty="0"/>
                  <a:t>0.6&lt;y&lt;0.8, 1&lt;Q</a:t>
                </a:r>
                <a:r>
                  <a:rPr lang="en-US" altLang="zh-CN" baseline="30000" dirty="0"/>
                  <a:t>2</a:t>
                </a:r>
                <a:r>
                  <a:rPr lang="en-US" altLang="zh-CN" dirty="0"/>
                  <a:t>&lt;2 GeV</a:t>
                </a:r>
                <a:r>
                  <a:rPr lang="en-US" altLang="zh-CN" baseline="30000" dirty="0"/>
                  <a:t>2   </a:t>
                </a:r>
                <a:r>
                  <a:rPr lang="en-US" altLang="zh-CN" dirty="0"/>
                  <a:t>charged hadron, |</a:t>
                </a:r>
                <a:r>
                  <a:rPr lang="el-GR" altLang="zh-CN" dirty="0"/>
                  <a:t>η</a:t>
                </a:r>
                <a:r>
                  <a:rPr lang="en-US" altLang="zh-CN" dirty="0"/>
                  <a:t>|&lt;4.5, </a:t>
                </a:r>
                <a:r>
                  <a:rPr lang="en-US" altLang="zh-CN" dirty="0" err="1"/>
                  <a:t>p</a:t>
                </a:r>
                <a:r>
                  <a:rPr lang="en-US" altLang="zh-CN" baseline="-25000" dirty="0" err="1"/>
                  <a:t>T</a:t>
                </a:r>
                <a:r>
                  <a:rPr lang="en-US" altLang="zh-CN" baseline="-25000" dirty="0"/>
                  <a:t> lab</a:t>
                </a:r>
                <a:r>
                  <a:rPr lang="en-US" altLang="zh-CN" dirty="0"/>
                  <a:t>&gt;0.25 GeV, </a:t>
                </a:r>
                <a:r>
                  <a:rPr lang="en-US" altLang="zh-CN" dirty="0" err="1"/>
                  <a:t>p</a:t>
                </a:r>
                <a:r>
                  <a:rPr lang="en-US" altLang="zh-CN" baseline="-25000" dirty="0" err="1"/>
                  <a:t>T</a:t>
                </a:r>
                <a:r>
                  <a:rPr lang="en-US" altLang="zh-CN" baseline="-25000" dirty="0"/>
                  <a:t> trig</a:t>
                </a:r>
                <a:r>
                  <a:rPr lang="en-US" altLang="zh-CN" baseline="30000" dirty="0"/>
                  <a:t>*</a:t>
                </a:r>
                <a:r>
                  <a:rPr lang="en-US" altLang="zh-CN" dirty="0"/>
                  <a:t>&gt;2 GeV, </a:t>
                </a:r>
                <a:r>
                  <a:rPr lang="en-US" altLang="zh-CN" dirty="0" err="1"/>
                  <a:t>p</a:t>
                </a:r>
                <a:r>
                  <a:rPr lang="en-US" altLang="zh-CN" baseline="-25000" dirty="0" err="1"/>
                  <a:t>T</a:t>
                </a:r>
                <a:r>
                  <a:rPr lang="en-US" altLang="zh-CN" baseline="-25000" dirty="0"/>
                  <a:t> </a:t>
                </a:r>
                <a:r>
                  <a:rPr lang="en-US" altLang="zh-CN" baseline="-25000" dirty="0" err="1"/>
                  <a:t>assc</a:t>
                </a:r>
                <a:r>
                  <a:rPr lang="en-US" altLang="zh-CN" baseline="30000" dirty="0"/>
                  <a:t>*</a:t>
                </a:r>
                <a:r>
                  <a:rPr lang="en-US" altLang="zh-CN" dirty="0"/>
                  <a:t>&gt;1 GeV, </a:t>
                </a:r>
              </a:p>
              <a:p>
                <a:r>
                  <a:rPr lang="en-US" altLang="zh-CN" baseline="30000" dirty="0"/>
                  <a:t>*</a:t>
                </a:r>
                <a:r>
                  <a:rPr lang="en-US" altLang="zh-CN" dirty="0"/>
                  <a:t> indicates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c.m.s</a:t>
                </a:r>
                <a:r>
                  <a:rPr lang="en-US" altLang="zh-CN" dirty="0"/>
                  <a:t> frame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1BF0D4-781C-45C9-9168-672413A21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3" y="1480113"/>
                <a:ext cx="6143528" cy="923330"/>
              </a:xfrm>
              <a:prstGeom prst="rect">
                <a:avLst/>
              </a:prstGeom>
              <a:blipFill>
                <a:blip r:embed="rId7"/>
                <a:stretch>
                  <a:fillRect l="-619" t="-2740" r="-2268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059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173B-62B6-FD4B-A88B-E49C58D5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" y="234489"/>
            <a:ext cx="9096935" cy="487490"/>
          </a:xfrm>
        </p:spPr>
        <p:txBody>
          <a:bodyPr/>
          <a:lstStyle/>
          <a:p>
            <a:r>
              <a:rPr lang="en-US" sz="3000" dirty="0"/>
              <a:t>Medium Modification of Azimuthal Asymmetries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C5C60-153B-7C4B-BAC0-7D36B98E4D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1354089"/>
                <a:ext cx="8431670" cy="4993659"/>
              </a:xfrm>
            </p:spPr>
            <p:txBody>
              <a:bodyPr/>
              <a:lstStyle/>
              <a:p>
                <a:r>
                  <a:rPr lang="en-US" b="0" dirty="0"/>
                  <a:t>In gaussian approximation</a:t>
                </a:r>
                <a:br>
                  <a:rPr lang="en-US" b="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𝜋𝛼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Quark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transport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parameter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related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gluon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density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due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to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interaction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with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gluons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Jets are sensitive to TMD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only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C5C60-153B-7C4B-BAC0-7D36B98E4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1354089"/>
                <a:ext cx="8431670" cy="4993659"/>
              </a:xfrm>
              <a:blipFill>
                <a:blip r:embed="rId2"/>
                <a:stretch>
                  <a:fillRect l="-902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27337-E879-D545-88ED-F8F7D46E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4B74D-ABF6-874C-BA72-154E4B841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5" y="4153983"/>
            <a:ext cx="8081777" cy="2616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C3CEB-C1C2-AD4B-8152-6D9031C20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2" y="3318453"/>
            <a:ext cx="7124615" cy="1064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1DEE79-C535-B44B-9C7B-3CF5907DF3F6}"/>
                  </a:ext>
                </a:extLst>
              </p:cNvPr>
              <p:cNvSpPr txBox="1"/>
              <p:nvPr/>
            </p:nvSpPr>
            <p:spPr>
              <a:xfrm>
                <a:off x="2144805" y="6292684"/>
                <a:ext cx="685800" cy="483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〉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1DEE79-C535-B44B-9C7B-3CF5907DF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805" y="6292684"/>
                <a:ext cx="685800" cy="483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03C5B1-2996-0D4A-BE4F-C2A7DFF92242}"/>
                  </a:ext>
                </a:extLst>
              </p:cNvPr>
              <p:cNvSpPr txBox="1"/>
              <p:nvPr/>
            </p:nvSpPr>
            <p:spPr>
              <a:xfrm>
                <a:off x="5627597" y="6404557"/>
                <a:ext cx="685800" cy="483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〉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03C5B1-2996-0D4A-BE4F-C2A7DFF92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597" y="6404557"/>
                <a:ext cx="685800" cy="4834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238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503C-D727-B344-B686-A26860C6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17519-AF01-BA44-9DC5-D0149640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A9D04-51C0-494C-A0E0-82A4F5CC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42E81-4F71-934D-B976-F67F0E43C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409"/>
            <a:ext cx="9144000" cy="57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05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6B31-807E-BD46-8917-97627013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Meson form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1F5A4-CC88-8F40-9B0D-CB69E258A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Elucidating in vis a vis mass generation (see also discussion about mass generation in 7.1) (kaon 1/3 </a:t>
            </a:r>
            <a:r>
              <a:rPr lang="en-US" dirty="0" err="1"/>
              <a:t>higgs</a:t>
            </a:r>
            <a:r>
              <a:rPr lang="en-US" dirty="0"/>
              <a:t>, pion almost 100% QCD)</a:t>
            </a:r>
          </a:p>
          <a:p>
            <a:r>
              <a:rPr lang="en-US" dirty="0"/>
              <a:t>(how is F extracted again?)</a:t>
            </a:r>
          </a:p>
          <a:p>
            <a:r>
              <a:rPr lang="en-US" dirty="0"/>
              <a:t>Kaon cloud unclear, to be verified by </a:t>
            </a:r>
            <a:r>
              <a:rPr lang="en-US" dirty="0" err="1"/>
              <a:t>Jlab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sigma0/lambda ratio to get \</a:t>
            </a:r>
            <a:r>
              <a:rPr lang="en-US" dirty="0" err="1">
                <a:sym typeface="Wingdings" pitchFamily="2" charset="2"/>
              </a:rPr>
              <a:t>sigma_L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sigma_T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C2225-2693-E349-8D1F-3E29B68D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137" y="3996690"/>
            <a:ext cx="2997622" cy="2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83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3272-7124-A341-B173-54D6F31E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E015C-8C52-7C42-B8E4-E803DA88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135DD-43AC-9F46-AA9C-B6E60391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3AD14-14A8-DB4D-BDA1-BC0DC490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761" y="1444211"/>
            <a:ext cx="9144000" cy="8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6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B720-8B14-2545-A59E-EA7602FB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" y="408633"/>
            <a:ext cx="9075419" cy="487490"/>
          </a:xfrm>
        </p:spPr>
        <p:txBody>
          <a:bodyPr/>
          <a:lstStyle/>
          <a:p>
            <a:r>
              <a:rPr lang="en-US" dirty="0"/>
              <a:t>Accessing TMD PDFs and FFs with Jets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77413B-AC8F-FF46-A8F4-2C4302E1BE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Jets can be used as proxy for outgoing </a:t>
                </a:r>
                <a:r>
                  <a:rPr lang="en-US" dirty="0" err="1"/>
                  <a:t>parton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Decouple PDF and Fragmentation function (FF)</a:t>
                </a: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breaks convolution of transverse momenta</a:t>
                </a:r>
              </a:p>
              <a:p>
                <a:r>
                  <a:rPr lang="en-US" dirty="0">
                    <a:sym typeface="Wingdings" pitchFamily="2" charset="2"/>
                  </a:rPr>
                  <a:t>Enables to 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measure TMD w/o FF contribution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FF w/o TMD contribution</a:t>
                </a:r>
              </a:p>
              <a:p>
                <a:r>
                  <a:rPr lang="en-US" dirty="0">
                    <a:sym typeface="Wingdings" pitchFamily="2" charset="2"/>
                  </a:rPr>
                  <a:t>Additional dependency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77413B-AC8F-FF46-A8F4-2C4302E1B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0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28284-CAD7-3342-BF38-A415601C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ADE13-54F9-C046-8A9F-60F9CA21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89" y="3961888"/>
            <a:ext cx="5761452" cy="2311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F36140-1FF3-984E-A429-B35A15D0C034}"/>
              </a:ext>
            </a:extLst>
          </p:cNvPr>
          <p:cNvSpPr txBox="1"/>
          <p:nvPr/>
        </p:nvSpPr>
        <p:spPr>
          <a:xfrm>
            <a:off x="1463175" y="6204236"/>
            <a:ext cx="18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Sivers</a:t>
            </a:r>
            <a:r>
              <a:rPr lang="en-US" dirty="0"/>
              <a:t> asymmetry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EBD90-CA29-7844-A8FA-83E7F6F99372}"/>
              </a:ext>
            </a:extLst>
          </p:cNvPr>
          <p:cNvSpPr txBox="1"/>
          <p:nvPr/>
        </p:nvSpPr>
        <p:spPr>
          <a:xfrm>
            <a:off x="4895865" y="6332796"/>
            <a:ext cx="192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Collins asymmetry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5AD84-2E9F-4C49-AB27-25D1F97D0133}"/>
              </a:ext>
            </a:extLst>
          </p:cNvPr>
          <p:cNvSpPr txBox="1"/>
          <p:nvPr/>
        </p:nvSpPr>
        <p:spPr>
          <a:xfrm>
            <a:off x="6919656" y="5754379"/>
            <a:ext cx="221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 </a:t>
            </a:r>
            <a:r>
              <a:rPr lang="en-US" sz="1200" i="1" dirty="0" err="1"/>
              <a:t>Phys.Rev.D</a:t>
            </a:r>
            <a:r>
              <a:rPr lang="en-US" sz="1200" dirty="0"/>
              <a:t> 102 (2020) 7, 074015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16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6739-D6B5-C74D-902E-637DF84F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54" y="245534"/>
            <a:ext cx="8894346" cy="487490"/>
          </a:xfrm>
        </p:spPr>
        <p:txBody>
          <a:bodyPr/>
          <a:lstStyle/>
          <a:p>
            <a:r>
              <a:rPr lang="en-US" sz="3400" dirty="0"/>
              <a:t>Evolution of TMDs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89DBF-B97E-BB49-9954-212F12AFC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670401"/>
                <a:ext cx="9144000" cy="194206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Need larger lever arm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determine evolution kernel, TMDs</a:t>
                </a:r>
              </a:p>
              <a:p>
                <a:r>
                  <a:rPr lang="en-US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coverage </a:t>
                </a:r>
                <a:r>
                  <a:rPr lang="en-US" dirty="0">
                    <a:sym typeface="Wingdings" pitchFamily="2" charset="2"/>
                  </a:rPr>
                  <a:t> larger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𝑏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coverage, where TMDs are unconstrained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89DBF-B97E-BB49-9954-212F12AFC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670401"/>
                <a:ext cx="9144000" cy="1942065"/>
              </a:xfrm>
              <a:blipFill>
                <a:blip r:embed="rId2"/>
                <a:stretch>
                  <a:fillRect l="-833"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89844-A95B-AE46-8210-A78C8A7F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99FD9-C39C-5F42-B86F-25810BB35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3012"/>
            <a:ext cx="9144000" cy="1130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1A9309-2103-2644-A860-6476D86CF37C}"/>
              </a:ext>
            </a:extLst>
          </p:cNvPr>
          <p:cNvSpPr txBox="1"/>
          <p:nvPr/>
        </p:nvSpPr>
        <p:spPr>
          <a:xfrm>
            <a:off x="2629647" y="4142835"/>
            <a:ext cx="174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Evolution Kernel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1BC7D-4556-8045-A2B9-42D3A4D61E3E}"/>
              </a:ext>
            </a:extLst>
          </p:cNvPr>
          <p:cNvSpPr txBox="1"/>
          <p:nvPr/>
        </p:nvSpPr>
        <p:spPr>
          <a:xfrm>
            <a:off x="7639414" y="4026877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TMD FF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476948-6B7E-C746-A9D6-22C5D09A06A5}"/>
              </a:ext>
            </a:extLst>
          </p:cNvPr>
          <p:cNvCxnSpPr/>
          <p:nvPr/>
        </p:nvCxnSpPr>
        <p:spPr>
          <a:xfrm flipV="1">
            <a:off x="3679860" y="3130883"/>
            <a:ext cx="800548" cy="853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046F0A-1ABF-E54B-B710-CD5C67FED365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7093745" y="3089957"/>
            <a:ext cx="1025128" cy="936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Simplified schematic diagram of semi-inclusive deep inelastic... | Download  Scientific Diagram">
            <a:extLst>
              <a:ext uri="{FF2B5EF4-FFF2-40B4-BE49-F238E27FC236}">
                <a16:creationId xmlns:a16="http://schemas.microsoft.com/office/drawing/2014/main" id="{46DC449F-EB58-EE4E-9C57-4B9D4B60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86" y="1145472"/>
            <a:ext cx="1928261" cy="15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285513-13CE-9749-A583-0157B43C34A3}"/>
              </a:ext>
            </a:extLst>
          </p:cNvPr>
          <p:cNvSpPr txBox="1"/>
          <p:nvPr/>
        </p:nvSpPr>
        <p:spPr>
          <a:xfrm>
            <a:off x="5094749" y="4142835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TMD PDF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5192EF-39DC-CA41-A2CF-399C68485635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5664777" y="3130883"/>
            <a:ext cx="291908" cy="1011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3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498C-D50C-C443-9DA7-36E5BE4D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SIDIS physics at an EIC: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0CB3-B28A-CD42-B464-50A6F99D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11" y="1126966"/>
            <a:ext cx="8464378" cy="4993659"/>
          </a:xfrm>
        </p:spPr>
        <p:txBody>
          <a:bodyPr/>
          <a:lstStyle/>
          <a:p>
            <a:r>
              <a:rPr lang="en-US" dirty="0"/>
              <a:t>Common theme on EIC impact</a:t>
            </a:r>
          </a:p>
          <a:p>
            <a:pPr lvl="1"/>
            <a:r>
              <a:rPr lang="en-US" dirty="0"/>
              <a:t>Extended </a:t>
            </a:r>
            <a:r>
              <a:rPr lang="en-US" dirty="0">
                <a:solidFill>
                  <a:srgbClr val="C00000"/>
                </a:solidFill>
              </a:rPr>
              <a:t>kinematic coverage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precision</a:t>
            </a:r>
            <a:r>
              <a:rPr lang="en-US" dirty="0"/>
              <a:t>, along with polarization </a:t>
            </a:r>
            <a:br>
              <a:rPr lang="en-US" dirty="0"/>
            </a:br>
            <a:r>
              <a:rPr lang="en-US" dirty="0"/>
              <a:t>and possible beam charge degrees of freedom allow multi-pronged approach </a:t>
            </a:r>
            <a:r>
              <a:rPr lang="en-US">
                <a:sym typeface="Wingdings" pitchFamily="2" charset="2"/>
              </a:rPr>
              <a:t>needed </a:t>
            </a:r>
            <a:r>
              <a:rPr lang="en-US"/>
              <a:t>to </a:t>
            </a:r>
            <a:r>
              <a:rPr lang="en-US" dirty="0"/>
              <a:t>extract multidimensional objects</a:t>
            </a:r>
          </a:p>
          <a:p>
            <a:pPr lvl="1"/>
            <a:r>
              <a:rPr lang="en-US" dirty="0"/>
              <a:t>TMD factorization is valid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3390B-E61D-A94A-A7D1-0EBFBF3D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D9146-523E-3847-8F2B-EB7EE8C02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47" y="3053969"/>
            <a:ext cx="4171800" cy="2871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E80B7-C3AE-0445-9E2C-3A8E95BF2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19" y="3037922"/>
            <a:ext cx="4460228" cy="288754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77284E-E295-2C4E-B306-4B7A8B4C8B0E}"/>
              </a:ext>
            </a:extLst>
          </p:cNvPr>
          <p:cNvCxnSpPr/>
          <p:nvPr/>
        </p:nvCxnSpPr>
        <p:spPr>
          <a:xfrm flipV="1">
            <a:off x="234161" y="2733535"/>
            <a:ext cx="0" cy="31919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B1698D-6963-7144-A259-58F6337F20CE}"/>
              </a:ext>
            </a:extLst>
          </p:cNvPr>
          <p:cNvCxnSpPr>
            <a:cxnSpLocks/>
          </p:cNvCxnSpPr>
          <p:nvPr/>
        </p:nvCxnSpPr>
        <p:spPr>
          <a:xfrm flipH="1">
            <a:off x="555298" y="6021861"/>
            <a:ext cx="343929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045324-18E5-A640-8861-9A87FB5EDFBE}"/>
                  </a:ext>
                </a:extLst>
              </p:cNvPr>
              <p:cNvSpPr txBox="1"/>
              <p:nvPr/>
            </p:nvSpPr>
            <p:spPr>
              <a:xfrm>
                <a:off x="567884" y="2743014"/>
                <a:ext cx="6471965" cy="369332"/>
              </a:xfrm>
              <a:prstGeom prst="rect">
                <a:avLst/>
              </a:prstGeom>
              <a:solidFill>
                <a:srgbClr val="92D050">
                  <a:alpha val="41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lever arm: probe evolution, disentangle contributions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045324-18E5-A640-8861-9A87FB5ED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84" y="2743014"/>
                <a:ext cx="6471965" cy="369332"/>
              </a:xfrm>
              <a:prstGeom prst="rect">
                <a:avLst/>
              </a:prstGeom>
              <a:blipFill>
                <a:blip r:embed="rId4"/>
                <a:stretch>
                  <a:fillRect l="-78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DB3629-943F-9244-944E-108D256688E2}"/>
                  </a:ext>
                </a:extLst>
              </p:cNvPr>
              <p:cNvSpPr txBox="1"/>
              <p:nvPr/>
            </p:nvSpPr>
            <p:spPr>
              <a:xfrm>
                <a:off x="189047" y="6118255"/>
                <a:ext cx="5212774" cy="369332"/>
              </a:xfrm>
              <a:prstGeom prst="rect">
                <a:avLst/>
              </a:prstGeom>
              <a:solidFill>
                <a:srgbClr val="92D050">
                  <a:alpha val="56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Coverage to 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access sea and gluon distributions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DB3629-943F-9244-944E-108D25668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47" y="6118255"/>
                <a:ext cx="5212774" cy="369332"/>
              </a:xfrm>
              <a:prstGeom prst="rect">
                <a:avLst/>
              </a:prstGeom>
              <a:blipFill>
                <a:blip r:embed="rId5"/>
                <a:stretch>
                  <a:fillRect l="-72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213EA58-6298-724E-AB50-4EF7B5E56EC4}"/>
              </a:ext>
            </a:extLst>
          </p:cNvPr>
          <p:cNvSpPr txBox="1"/>
          <p:nvPr/>
        </p:nvSpPr>
        <p:spPr>
          <a:xfrm>
            <a:off x="5646055" y="6028302"/>
            <a:ext cx="3497945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Need 2</a:t>
            </a:r>
            <a:r>
              <a:rPr lang="en-US" baseline="30000" dirty="0"/>
              <a:t>nd</a:t>
            </a:r>
            <a:r>
              <a:rPr lang="en-US" dirty="0"/>
              <a:t> IR to cover full phase</a:t>
            </a:r>
            <a:br>
              <a:rPr lang="en-US" dirty="0"/>
            </a:br>
            <a:r>
              <a:rPr lang="en-US" dirty="0"/>
              <a:t>space and maximize physics impact!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7CC9E-B0F9-7847-A129-74D726D41241}"/>
              </a:ext>
            </a:extLst>
          </p:cNvPr>
          <p:cNvSpPr txBox="1"/>
          <p:nvPr/>
        </p:nvSpPr>
        <p:spPr>
          <a:xfrm>
            <a:off x="7778204" y="8479"/>
            <a:ext cx="146159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Slide from AV YR Imaging</a:t>
            </a:r>
            <a:br>
              <a:rPr lang="en-US" sz="1400" dirty="0"/>
            </a:br>
            <a:r>
              <a:rPr lang="en-US" sz="1400" dirty="0"/>
              <a:t>summary talk</a:t>
            </a:r>
          </a:p>
        </p:txBody>
      </p:sp>
    </p:spTree>
    <p:extLst>
      <p:ext uri="{BB962C8B-B14F-4D97-AF65-F5344CB8AC3E}">
        <p14:creationId xmlns:p14="http://schemas.microsoft.com/office/powerpoint/2010/main" val="318550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CC9C-766F-AD46-B5EA-D0BD6BF4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picture: Kinematics low/high </a:t>
            </a:r>
            <a:r>
              <a:rPr lang="en-US" dirty="0" err="1"/>
              <a:t>sqrtS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8CB3F-B8F3-F04D-83A3-87EC6EE5F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C86FD-D4E6-9C47-BDDF-85F14671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7AFF5FB-6F2B-0343-B6D7-0FD6F496D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"/>
          <a:stretch/>
        </p:blipFill>
        <p:spPr bwMode="auto">
          <a:xfrm>
            <a:off x="0" y="750766"/>
            <a:ext cx="9144000" cy="544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A9DA10-8FF5-3D4E-9521-5D48DEA22C4E}"/>
              </a:ext>
            </a:extLst>
          </p:cNvPr>
          <p:cNvSpPr txBox="1"/>
          <p:nvPr/>
        </p:nvSpPr>
        <p:spPr>
          <a:xfrm>
            <a:off x="7008070" y="6380533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H. Avakian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00DA5-BDD0-B247-8923-774EDB50CECB}"/>
              </a:ext>
            </a:extLst>
          </p:cNvPr>
          <p:cNvSpPr txBox="1"/>
          <p:nvPr/>
        </p:nvSpPr>
        <p:spPr>
          <a:xfrm>
            <a:off x="160256" y="5439266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y&gt;0.025</a:t>
            </a:r>
          </a:p>
        </p:txBody>
      </p:sp>
    </p:spTree>
    <p:extLst>
      <p:ext uri="{BB962C8B-B14F-4D97-AF65-F5344CB8AC3E}">
        <p14:creationId xmlns:p14="http://schemas.microsoft.com/office/powerpoint/2010/main" val="219651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1951B6B-9313-544B-8754-5B6A242B72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2697" y="510252"/>
                <a:ext cx="8464378" cy="487490"/>
              </a:xfrm>
            </p:spPr>
            <p:txBody>
              <a:bodyPr/>
              <a:lstStyle/>
              <a:p>
                <a:r>
                  <a:rPr lang="en-US" dirty="0"/>
                  <a:t>A 2</a:t>
                </a:r>
                <a:r>
                  <a:rPr lang="en-US" baseline="30000" dirty="0"/>
                  <a:t>nd</a:t>
                </a:r>
                <a:r>
                  <a:rPr lang="en-US" dirty="0"/>
                  <a:t> IR with high luminosity at moderate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would…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1951B6B-9313-544B-8754-5B6A242B72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2697" y="510252"/>
                <a:ext cx="8464378" cy="487490"/>
              </a:xfrm>
              <a:blipFill>
                <a:blip r:embed="rId2"/>
                <a:stretch>
                  <a:fillRect l="-2096" t="-141026" b="-5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C7431-52E9-7D45-BE7F-48B16069F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Provide precision measurements where TMD effects are expected to be </a:t>
                </a:r>
                <a:r>
                  <a:rPr lang="en-US" sz="3100" dirty="0"/>
                  <a:t>large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Provide continuity between Jlab12 and EIC </a:t>
                </a:r>
                <a:r>
                  <a:rPr lang="en-US" dirty="0" err="1">
                    <a:solidFill>
                      <a:srgbClr val="FF0000"/>
                    </a:solidFill>
                  </a:rPr>
                  <a:t>program</a:t>
                </a:r>
                <a:r>
                  <a:rPr lang="en-US" dirty="0" err="1">
                    <a:solidFill>
                      <a:srgbClr val="FF0000"/>
                    </a:solidFill>
                    <a:sym typeface="Wingdings" pitchFamily="2" charset="2"/>
                  </a:rPr>
                  <a:t>transition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region between current/target collinear/TMD regions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Map out complete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range at high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Important </a:t>
                </a: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for TMD evolution</a:t>
                </a:r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For Jets to understand evolution of hadronization corrections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Be more sensitive to higher twist and in-medium effects </a:t>
                </a:r>
              </a:p>
              <a:p>
                <a:r>
                  <a:rPr lang="en-US" dirty="0"/>
                  <a:t>TMD and jet measurements are </a:t>
                </a:r>
                <a:r>
                  <a:rPr lang="en-US" dirty="0" err="1"/>
                  <a:t>multi-differential</a:t>
                </a:r>
                <a:r>
                  <a:rPr lang="en-US" dirty="0" err="1">
                    <a:sym typeface="Wingdings" pitchFamily="2" charset="2"/>
                  </a:rPr>
                  <a:t>statistics</a:t>
                </a:r>
                <a:r>
                  <a:rPr lang="en-US" dirty="0">
                    <a:sym typeface="Wingdings" pitchFamily="2" charset="2"/>
                  </a:rPr>
                  <a:t> hungry!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Will have acceptance and PID at high x/high z</a:t>
                </a:r>
              </a:p>
              <a:p>
                <a:r>
                  <a:rPr lang="en-US" dirty="0"/>
                  <a:t>Might have beneficial acceptance for heavy flavor and di-jet/di-hadron </a:t>
                </a:r>
                <a:r>
                  <a:rPr lang="en-US" dirty="0" err="1"/>
                  <a:t>Sivers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Would be a natural candidate to use existing magnet &lt; 3T 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432FF"/>
                    </a:solidFill>
                    <a:sym typeface="Wingdings" pitchFamily="2" charset="2"/>
                  </a:rPr>
                  <a:t>Increase acceptance for low momentum particles</a:t>
                </a:r>
                <a:endParaRPr lang="en-US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C7431-52E9-7D45-BE7F-48B16069F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50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37418-68BF-024B-85F0-422FFB4D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 descr="Network Marketing in a Nutshell - Networking Times Today">
            <a:extLst>
              <a:ext uri="{FF2B5EF4-FFF2-40B4-BE49-F238E27FC236}">
                <a16:creationId xmlns:a16="http://schemas.microsoft.com/office/drawing/2014/main" id="{E332BC80-4F1F-834B-B85A-F1D78ACAF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78" y="53622"/>
            <a:ext cx="1681044" cy="11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7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5228CC9-C6B9-3B4B-B586-51EA8A1A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76" y="1050396"/>
            <a:ext cx="5635064" cy="399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E0D17E-03F2-7B4D-8268-8677992B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Expected TMD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F4C7-0BDD-2043-A3F5-D9DB3F08D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179" y="5161273"/>
            <a:ext cx="6435984" cy="3925494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Evolution doesn’t quite cancel.</a:t>
            </a:r>
          </a:p>
          <a:p>
            <a:r>
              <a:rPr lang="en-US" dirty="0"/>
              <a:t>STAR W results should shed more light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8675B-F6F9-CB48-AD15-34246819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45621-123B-4648-9D3C-3263F15751B3}"/>
              </a:ext>
            </a:extLst>
          </p:cNvPr>
          <p:cNvSpPr txBox="1"/>
          <p:nvPr/>
        </p:nvSpPr>
        <p:spPr>
          <a:xfrm>
            <a:off x="5960116" y="5199108"/>
            <a:ext cx="31838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A Signori by way of </a:t>
            </a:r>
            <a:r>
              <a:rPr lang="en-US" dirty="0" err="1"/>
              <a:t>Harut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7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B1FE3B-B856-514F-A366-B77B37CA82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8919" y="408633"/>
                <a:ext cx="8921142" cy="487490"/>
              </a:xfrm>
            </p:spPr>
            <p:txBody>
              <a:bodyPr/>
              <a:lstStyle/>
              <a:p>
                <a:r>
                  <a:rPr lang="en-US" dirty="0"/>
                  <a:t>Also shown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p>
                  </m:oMath>
                </a14:m>
                <a:r>
                  <a:rPr lang="en-US" dirty="0"/>
                  <a:t> projections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B1FE3B-B856-514F-A366-B77B37CA8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8919" y="408633"/>
                <a:ext cx="8921142" cy="487490"/>
              </a:xfrm>
              <a:blipFill>
                <a:blip r:embed="rId2"/>
                <a:stretch>
                  <a:fillRect l="-2134" t="-38462" b="-5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E7BDE-FF84-354C-B4A9-3BBC48607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7F419-3926-3944-ABE0-3E8DD3F9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2991C-C8CA-2A4A-ACFA-12CBF4054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46" y="1015711"/>
            <a:ext cx="7082521" cy="5137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024CD-320E-0B4D-A41C-D75FCC46998D}"/>
              </a:ext>
            </a:extLst>
          </p:cNvPr>
          <p:cNvSpPr txBox="1"/>
          <p:nvPr/>
        </p:nvSpPr>
        <p:spPr>
          <a:xfrm>
            <a:off x="685546" y="6467336"/>
            <a:ext cx="312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Plots provided by </a:t>
            </a:r>
            <a:r>
              <a:rPr lang="en-US" dirty="0" err="1"/>
              <a:t>Jinlong</a:t>
            </a:r>
            <a:r>
              <a:rPr lang="en-US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2174873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40642</TotalTime>
  <Words>1351</Words>
  <Application>Microsoft Macintosh PowerPoint</Application>
  <PresentationFormat>On-screen Show (4:3)</PresentationFormat>
  <Paragraphs>212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PingFangSC-Regular</vt:lpstr>
      <vt:lpstr>.PingFangSC-Regular</vt:lpstr>
      <vt:lpstr>Arial</vt:lpstr>
      <vt:lpstr>Calibri</vt:lpstr>
      <vt:lpstr>Cambria Math</vt:lpstr>
      <vt:lpstr>Corbel</vt:lpstr>
      <vt:lpstr>Gill Sans MT</vt:lpstr>
      <vt:lpstr>Times New Roman</vt:lpstr>
      <vt:lpstr>Office Theme</vt:lpstr>
      <vt:lpstr>Document</vt:lpstr>
      <vt:lpstr>Equation</vt:lpstr>
      <vt:lpstr>SIDIS and Jets at a 2nd IR </vt:lpstr>
      <vt:lpstr>TMD PDFs from SIDIS</vt:lpstr>
      <vt:lpstr>Accessing TMD PDFs and FFs with Jets</vt:lpstr>
      <vt:lpstr>Evolution of TMDs</vt:lpstr>
      <vt:lpstr>SIDIS physics at an EIC: Coverage</vt:lpstr>
      <vt:lpstr>Big picture: Kinematics low/high sqrtS</vt:lpstr>
      <vt:lpstr>A 2nd IR with high luminosity at moderate Q^2 would… </vt:lpstr>
      <vt:lpstr>Example Expected TMD signal</vt:lpstr>
      <vt:lpstr>Also shown in Λ^↑ projections</vt:lpstr>
      <vt:lpstr>Sensitivity coefficients for PV17</vt:lpstr>
      <vt:lpstr>PowerPoint Presentation</vt:lpstr>
      <vt:lpstr>Sensitivity of transversity extraction via di-hadrons</vt:lpstr>
      <vt:lpstr>PowerPoint Presentation</vt:lpstr>
      <vt:lpstr>Acceptance I  (y&gt;0.01)</vt:lpstr>
      <vt:lpstr>Jets</vt:lpstr>
      <vt:lpstr>Summary and Conclusion</vt:lpstr>
      <vt:lpstr>Backup</vt:lpstr>
      <vt:lpstr>Results with EIC smear (100k events)</vt:lpstr>
      <vt:lpstr>PowerPoint Presentation</vt:lpstr>
      <vt:lpstr>PowerPoint Presentation</vt:lpstr>
      <vt:lpstr>PowerPoint Presentation</vt:lpstr>
      <vt:lpstr>Meson Form Factors</vt:lpstr>
      <vt:lpstr>Access to Gluon TMDs with dijets </vt:lpstr>
      <vt:lpstr>Kinematic map for dihadron measurements on gluon saturation </vt:lpstr>
      <vt:lpstr>Kinematic map for dihadron measurements on gluon saturation </vt:lpstr>
      <vt:lpstr>Medium Modification of Azimuthal Asymmetries</vt:lpstr>
      <vt:lpstr>Backup</vt:lpstr>
      <vt:lpstr>Meson form factors</vt:lpstr>
      <vt:lpstr>TMD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Anselm Vossen, Ph.D.</cp:lastModifiedBy>
  <cp:revision>806</cp:revision>
  <cp:lastPrinted>2018-10-15T14:48:16Z</cp:lastPrinted>
  <dcterms:created xsi:type="dcterms:W3CDTF">2017-10-25T13:41:42Z</dcterms:created>
  <dcterms:modified xsi:type="dcterms:W3CDTF">2021-03-17T13:53:37Z</dcterms:modified>
</cp:coreProperties>
</file>