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09" r:id="rId2"/>
    <p:sldId id="310" r:id="rId3"/>
    <p:sldId id="311" r:id="rId4"/>
    <p:sldId id="313" r:id="rId5"/>
    <p:sldId id="314" r:id="rId6"/>
    <p:sldId id="327" r:id="rId7"/>
    <p:sldId id="316" r:id="rId8"/>
    <p:sldId id="328" r:id="rId9"/>
    <p:sldId id="332" r:id="rId10"/>
    <p:sldId id="331" r:id="rId11"/>
    <p:sldId id="315" r:id="rId12"/>
    <p:sldId id="329" r:id="rId13"/>
    <p:sldId id="330" r:id="rId14"/>
    <p:sldId id="319" r:id="rId15"/>
    <p:sldId id="333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A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4" autoAdjust="0"/>
    <p:restoredTop sz="86442" autoAdjust="0"/>
  </p:normalViewPr>
  <p:slideViewPr>
    <p:cSldViewPr snapToGrid="0" snapToObjects="1">
      <p:cViewPr varScale="1">
        <p:scale>
          <a:sx n="118" d="100"/>
          <a:sy n="118" d="100"/>
        </p:scale>
        <p:origin x="232" y="29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2.xml"/><Relationship Id="rId3" Type="http://schemas.openxmlformats.org/officeDocument/2006/relationships/slide" Target="slides/slide3.xml"/><Relationship Id="rId7" Type="http://schemas.openxmlformats.org/officeDocument/2006/relationships/slide" Target="slides/slide11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11" Type="http://schemas.openxmlformats.org/officeDocument/2006/relationships/slide" Target="slides/slide16.xml"/><Relationship Id="rId5" Type="http://schemas.openxmlformats.org/officeDocument/2006/relationships/slide" Target="slides/slide5.xml"/><Relationship Id="rId10" Type="http://schemas.openxmlformats.org/officeDocument/2006/relationships/slide" Target="slides/slide14.xml"/><Relationship Id="rId4" Type="http://schemas.openxmlformats.org/officeDocument/2006/relationships/slide" Target="slides/slide4.xml"/><Relationship Id="rId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37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22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4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96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63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97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75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88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48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84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39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6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8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September 7,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September 7,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Accelerator Design for AI4EIC	Sep 7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September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tinyurl.com/y6je34c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hyperlink" Target="https://tinyurl.com/3ksj2rb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202.395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4652" TargetMode="External"/><Relationship Id="rId2" Type="http://schemas.openxmlformats.org/officeDocument/2006/relationships/hyperlink" Target="https://doi.org/10.1103/PhysRevAccelBeams.24.07280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info1202006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ackaday.com/2016/02/25/dr-noirimetla-private-failure-investigator-and-the-mystery-of-galileos-pillar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ujypvnvb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505595"/>
            <a:ext cx="11151919" cy="617838"/>
          </a:xfrm>
        </p:spPr>
        <p:txBody>
          <a:bodyPr/>
          <a:lstStyle/>
          <a:p>
            <a:r>
              <a:rPr lang="en-US"/>
              <a:t>EIC4(AI4EIC): EIC </a:t>
            </a:r>
            <a:r>
              <a:rPr lang="en-US" sz="2400"/>
              <a:t>(and other)</a:t>
            </a:r>
            <a:r>
              <a:rPr lang="en-US"/>
              <a:t> Accelerator Design for AI4EIC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/>
              <a:t>EIC accelerator overview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Primary tuning parameters and impacts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/>
              <a:t>Instantaneous luminosity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/>
              <a:t>Integrated luminosity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(Some) Traditional optimization methods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Bonus round: opportunites for AI/ML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/>
              <a:t>Integrated luminosity analogue models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/>
              <a:t>Commissioning and operability</a:t>
            </a:r>
          </a:p>
          <a:p>
            <a:pPr marL="800100" lvl="1" indent="-342900" algn="l">
              <a:buFont typeface="Wingdings" pitchFamily="2" charset="2"/>
              <a:buChar char="§"/>
            </a:pPr>
            <a:r>
              <a:rPr lang="en-US"/>
              <a:t>”Challenges and Opportunities”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September 7, 2021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T. Satogata, Jefferson Lab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FE2BB8-A074-E94A-8C9E-D867CC4E5543}"/>
              </a:ext>
            </a:extLst>
          </p:cNvPr>
          <p:cNvGrpSpPr/>
          <p:nvPr/>
        </p:nvGrpSpPr>
        <p:grpSpPr>
          <a:xfrm>
            <a:off x="5613400" y="1123433"/>
            <a:ext cx="6724535" cy="5343387"/>
            <a:chOff x="4806563" y="194480"/>
            <a:chExt cx="4471907" cy="35534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9136BC-BDA9-C848-B9E8-8E4509C2C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4239"/>
            <a:stretch/>
          </p:blipFill>
          <p:spPr>
            <a:xfrm>
              <a:off x="4806563" y="194480"/>
              <a:ext cx="4471907" cy="35534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9A4646-3937-6949-89B4-E67B12C66F5F}"/>
                </a:ext>
              </a:extLst>
            </p:cNvPr>
            <p:cNvSpPr/>
            <p:nvPr/>
          </p:nvSpPr>
          <p:spPr>
            <a:xfrm>
              <a:off x="6379128" y="1781283"/>
              <a:ext cx="663388" cy="286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798226A-AA83-3948-B9F4-68A5553353E9}"/>
              </a:ext>
            </a:extLst>
          </p:cNvPr>
          <p:cNvSpPr txBox="1"/>
          <p:nvPr/>
        </p:nvSpPr>
        <p:spPr>
          <a:xfrm>
            <a:off x="7015757" y="2771086"/>
            <a:ext cx="17237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B0F0"/>
                </a:solidFill>
              </a:rPr>
              <a:t>Electron Storage</a:t>
            </a:r>
          </a:p>
          <a:p>
            <a:pPr algn="ctr"/>
            <a:r>
              <a:rPr lang="en-US">
                <a:solidFill>
                  <a:srgbClr val="00B0F0"/>
                </a:solidFill>
              </a:rPr>
              <a:t>Ring (ESR)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978A9C-3A4B-6E47-A320-F453717D0240}"/>
              </a:ext>
            </a:extLst>
          </p:cNvPr>
          <p:cNvSpPr txBox="1"/>
          <p:nvPr/>
        </p:nvSpPr>
        <p:spPr>
          <a:xfrm>
            <a:off x="8858520" y="3617763"/>
            <a:ext cx="164519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E4AD01"/>
                </a:solidFill>
              </a:rPr>
              <a:t>Hadron Storage</a:t>
            </a:r>
          </a:p>
          <a:p>
            <a:pPr algn="ctr"/>
            <a:r>
              <a:rPr lang="en-US">
                <a:solidFill>
                  <a:srgbClr val="E4AD01"/>
                </a:solidFill>
              </a:rPr>
              <a:t>Ring (HSR)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1DE5C7-2044-3945-B662-008A5F3BE473}"/>
              </a:ext>
            </a:extLst>
          </p:cNvPr>
          <p:cNvSpPr txBox="1"/>
          <p:nvPr/>
        </p:nvSpPr>
        <p:spPr>
          <a:xfrm>
            <a:off x="10317256" y="1670162"/>
            <a:ext cx="18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Rapid Cycling</a:t>
            </a:r>
          </a:p>
          <a:p>
            <a:r>
              <a:rPr lang="en-US">
                <a:solidFill>
                  <a:schemeClr val="accent1"/>
                </a:solidFill>
              </a:rPr>
              <a:t>Synchrotron (RCS)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1F7BD9-9F1B-464A-951A-2390D9D2AF65}"/>
              </a:ext>
            </a:extLst>
          </p:cNvPr>
          <p:cNvSpPr txBox="1"/>
          <p:nvPr/>
        </p:nvSpPr>
        <p:spPr>
          <a:xfrm>
            <a:off x="2597433" y="6063230"/>
            <a:ext cx="510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Caveat: Project is between CD-1/CD-2</a:t>
            </a:r>
          </a:p>
          <a:p>
            <a:r>
              <a:rPr lang="en-US"/>
              <a:t>Do NOT take any parameters shown here as gospel!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890A-E74D-114D-A6DD-1C201046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Limitations on </a:t>
            </a:r>
            <a:r>
              <a:rPr lang="en-US">
                <a:latin typeface="Symbol" pitchFamily="2" charset="2"/>
              </a:rPr>
              <a:t>b</a:t>
            </a:r>
            <a:r>
              <a:rPr lang="en-US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3BC5D-3059-274F-A5AC-844650FBB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5354594" cy="5381694"/>
          </a:xfrm>
        </p:spPr>
        <p:txBody>
          <a:bodyPr/>
          <a:lstStyle/>
          <a:p>
            <a:r>
              <a:rPr lang="en-US"/>
              <a:t>Hyperbolic dependency of beam size on distance from IP</a:t>
            </a:r>
          </a:p>
          <a:p>
            <a:pPr lvl="1"/>
            <a:r>
              <a:rPr lang="en-US"/>
              <a:t>Assumes a drift space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Beam size scales as</a:t>
            </a:r>
          </a:p>
          <a:p>
            <a:r>
              <a:rPr lang="en-US"/>
              <a:t>Pushing final focus quadrupoles closer to IP permits more aggressive focusing</a:t>
            </a:r>
          </a:p>
          <a:p>
            <a:pPr lvl="1"/>
            <a:r>
              <a:rPr lang="en-US"/>
              <a:t>for same magnet apertures, gradients</a:t>
            </a:r>
          </a:p>
          <a:p>
            <a:r>
              <a:rPr lang="en-US"/>
              <a:t>Complexity:</a:t>
            </a:r>
          </a:p>
          <a:p>
            <a:pPr lvl="1"/>
            <a:r>
              <a:rPr lang="en-US"/>
              <a:t>Magnetic fields near magnet apertures become highly nonlinear </a:t>
            </a:r>
            <a:r>
              <a:rPr lang="en-US" sz="1600"/>
              <a:t>(iteration)</a:t>
            </a:r>
          </a:p>
          <a:p>
            <a:pPr lvl="1"/>
            <a:r>
              <a:rPr lang="en-US"/>
              <a:t>Constraints are technical, geometrical </a:t>
            </a:r>
            <a:r>
              <a:rPr lang="en-US" sz="1600"/>
              <a:t>(e.g pathlength, tunnel walls)</a:t>
            </a:r>
          </a:p>
          <a:p>
            <a:pPr lvl="1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9D657-2247-5941-8D89-82B85AF9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814B2-F9E4-9B47-B3D3-D7B1A3CC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2666A-F270-4D4B-844F-155F0AE39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485" y="0"/>
            <a:ext cx="4264413" cy="3198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77531-C5FB-F149-84A0-69AF241D8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23" b="17736"/>
          <a:stretch/>
        </p:blipFill>
        <p:spPr>
          <a:xfrm>
            <a:off x="1257643" y="2001793"/>
            <a:ext cx="2334053" cy="908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2CB37-09B6-FD47-BCF9-31A97395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682" y="2687968"/>
            <a:ext cx="838200" cy="88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D944A8-574F-994B-A0C4-09C8689BC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09"/>
          <a:stretch/>
        </p:blipFill>
        <p:spPr>
          <a:xfrm>
            <a:off x="6284441" y="3237470"/>
            <a:ext cx="5627198" cy="3170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F2F19A-B8C5-E34C-8A4D-8AD12ECBCF6F}"/>
              </a:ext>
            </a:extLst>
          </p:cNvPr>
          <p:cNvSpPr txBox="1"/>
          <p:nvPr/>
        </p:nvSpPr>
        <p:spPr>
          <a:xfrm>
            <a:off x="6919275" y="5074509"/>
            <a:ext cx="2032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IR8 draft layout</a:t>
            </a:r>
          </a:p>
          <a:p>
            <a:r>
              <a:rPr lang="en-US" sz="1200"/>
              <a:t>R. Gamage, EIC UG</a:t>
            </a:r>
          </a:p>
          <a:p>
            <a:r>
              <a:rPr lang="en-US" sz="1200"/>
              <a:t>Aug 2021, L*~5.5m</a:t>
            </a:r>
          </a:p>
          <a:p>
            <a:r>
              <a:rPr lang="en-US" sz="1200">
                <a:hlinkClick r:id="rId7"/>
              </a:rPr>
              <a:t>https://tinyurl.com/y6je34cp</a:t>
            </a:r>
            <a:r>
              <a:rPr lang="en-US" sz="120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246B5-282B-604D-87CB-B1D96B579914}"/>
              </a:ext>
            </a:extLst>
          </p:cNvPr>
          <p:cNvCxnSpPr/>
          <p:nvPr/>
        </p:nvCxnSpPr>
        <p:spPr>
          <a:xfrm>
            <a:off x="10326757" y="4492487"/>
            <a:ext cx="5168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65A066C-5464-5042-9540-29990D7FE601}"/>
              </a:ext>
            </a:extLst>
          </p:cNvPr>
          <p:cNvSpPr txBox="1"/>
          <p:nvPr/>
        </p:nvSpPr>
        <p:spPr>
          <a:xfrm>
            <a:off x="10356574" y="4452730"/>
            <a:ext cx="442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969C29-E9D5-D846-91FF-2E4A6F19D934}"/>
              </a:ext>
            </a:extLst>
          </p:cNvPr>
          <p:cNvCxnSpPr/>
          <p:nvPr/>
        </p:nvCxnSpPr>
        <p:spPr>
          <a:xfrm flipH="1">
            <a:off x="6869579" y="4066781"/>
            <a:ext cx="5168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F08082-4290-C84C-ADD4-B0CFC9B7AAD7}"/>
              </a:ext>
            </a:extLst>
          </p:cNvPr>
          <p:cNvSpPr txBox="1"/>
          <p:nvPr/>
        </p:nvSpPr>
        <p:spPr>
          <a:xfrm>
            <a:off x="6899396" y="4027024"/>
            <a:ext cx="764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14811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7F44-7684-DE43-BA15-E2676E5A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Luminosity, Crossing Angle, and Crabbing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21393-A5BD-F54D-B846-BE3B5F105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285837" cy="5501281"/>
          </a:xfrm>
        </p:spPr>
        <p:txBody>
          <a:bodyPr>
            <a:normAutofit/>
          </a:bodyPr>
          <a:lstStyle/>
          <a:p>
            <a:r>
              <a:rPr lang="en-US"/>
              <a:t>A </a:t>
            </a:r>
            <a:r>
              <a:rPr lang="en-US" b="1"/>
              <a:t>crossing angle</a:t>
            </a:r>
            <a:r>
              <a:rPr lang="en-US"/>
              <a:t> at the IP is a top-level </a:t>
            </a:r>
            <a:r>
              <a:rPr lang="en-US" b="1"/>
              <a:t>design decision</a:t>
            </a:r>
            <a:r>
              <a:rPr lang="en-US"/>
              <a:t> for the EIC</a:t>
            </a:r>
          </a:p>
          <a:p>
            <a:pPr lvl="1">
              <a:buFontTx/>
              <a:buChar char="-"/>
            </a:pPr>
            <a:r>
              <a:rPr lang="en-US"/>
              <a:t>Colliding asymmetric beams must be combined before/separated after collision</a:t>
            </a:r>
          </a:p>
          <a:p>
            <a:pPr lvl="2">
              <a:buFontTx/>
              <a:buChar char="-"/>
            </a:pPr>
            <a:r>
              <a:rPr lang="en-US"/>
              <a:t>Very different beam rigidities for magnetic optics</a:t>
            </a:r>
          </a:p>
          <a:p>
            <a:pPr lvl="2">
              <a:buFontTx/>
              <a:buChar char="-"/>
            </a:pPr>
            <a:r>
              <a:rPr lang="en-US">
                <a:solidFill>
                  <a:srgbClr val="FF0000"/>
                </a:solidFill>
              </a:rPr>
              <a:t>Need separate final focus quadrupoles/optics for ions/electrons</a:t>
            </a:r>
          </a:p>
          <a:p>
            <a:pPr lvl="2">
              <a:buFontTx/>
              <a:buChar char="-"/>
            </a:pPr>
            <a:r>
              <a:rPr lang="en-US">
                <a:solidFill>
                  <a:srgbClr val="FF0000"/>
                </a:solidFill>
              </a:rPr>
              <a:t>Minimize L* (distance from IP to first quad) to minimize </a:t>
            </a:r>
            <a:r>
              <a:rPr lang="en-US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baseline="-25000">
                <a:solidFill>
                  <a:srgbClr val="FF0000"/>
                </a:solidFill>
              </a:rPr>
              <a:t>max</a:t>
            </a:r>
            <a:r>
              <a:rPr lang="en-US">
                <a:solidFill>
                  <a:srgbClr val="FF0000"/>
                </a:solidFill>
              </a:rPr>
              <a:t> for minimum </a:t>
            </a:r>
            <a:r>
              <a:rPr lang="en-US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>
                <a:solidFill>
                  <a:srgbClr val="FF0000"/>
                </a:solidFill>
              </a:rPr>
              <a:t>* for same magnets</a:t>
            </a:r>
          </a:p>
          <a:p>
            <a:pPr lvl="2">
              <a:buFontTx/>
              <a:buChar char="-"/>
            </a:pPr>
            <a:r>
              <a:rPr lang="en-US"/>
              <a:t>Assumes magnets are already as technically challenging as acceptable </a:t>
            </a:r>
            <a:r>
              <a:rPr lang="en-US" sz="1400"/>
              <a:t>(Harrison’s Law)</a:t>
            </a:r>
          </a:p>
          <a:p>
            <a:pPr lvl="1">
              <a:buFontTx/>
              <a:buChar char="-"/>
            </a:pPr>
            <a:r>
              <a:rPr lang="en-US" baseline="0"/>
              <a:t>Bending multi-GeV</a:t>
            </a:r>
            <a:r>
              <a:rPr lang="en-US"/>
              <a:t> electrons -&gt; dipoles -&gt; undesired synchrotron radiation fans</a:t>
            </a:r>
          </a:p>
          <a:p>
            <a:pPr lvl="2">
              <a:buFontTx/>
              <a:buChar char="-"/>
            </a:pPr>
            <a:r>
              <a:rPr lang="en-US"/>
              <a:t>Counter-rotating electrons and ions bend the </a:t>
            </a:r>
            <a:r>
              <a:rPr lang="en-US" b="1"/>
              <a:t>same direction</a:t>
            </a:r>
            <a:r>
              <a:rPr lang="en-US"/>
              <a:t> in the same dipole</a:t>
            </a:r>
          </a:p>
          <a:p>
            <a:pPr lvl="2">
              <a:buFontTx/>
              <a:buChar char="-"/>
            </a:pPr>
            <a:r>
              <a:rPr lang="en-US">
                <a:solidFill>
                  <a:srgbClr val="FF0000"/>
                </a:solidFill>
              </a:rPr>
              <a:t>Cannot use “dipole-first” separation configuration</a:t>
            </a:r>
            <a:r>
              <a:rPr lang="en-US"/>
              <a:t> (as in RHIC)</a:t>
            </a:r>
          </a:p>
          <a:p>
            <a:pPr lvl="1">
              <a:buFontTx/>
              <a:buChar char="-"/>
            </a:pPr>
            <a:endParaRPr lang="en-US"/>
          </a:p>
          <a:p>
            <a:pPr lvl="1">
              <a:buFontTx/>
              <a:buChar char="-"/>
            </a:pPr>
            <a:r>
              <a:rPr lang="en-US">
                <a:solidFill>
                  <a:srgbClr val="FF0000"/>
                </a:solidFill>
              </a:rPr>
              <a:t>Conclusion: beams must have a </a:t>
            </a:r>
            <a:r>
              <a:rPr lang="en-US" b="1">
                <a:solidFill>
                  <a:srgbClr val="FF0000"/>
                </a:solidFill>
              </a:rPr>
              <a:t>crossing angle</a:t>
            </a:r>
          </a:p>
          <a:p>
            <a:pPr lvl="2">
              <a:buFontTx/>
              <a:buChar char="-"/>
            </a:pPr>
            <a:r>
              <a:rPr lang="en-US"/>
              <a:t>Implication: must include </a:t>
            </a:r>
            <a:r>
              <a:rPr lang="en-US" b="1"/>
              <a:t>crab cavities</a:t>
            </a:r>
            <a:r>
              <a:rPr lang="en-US"/>
              <a:t> in design</a:t>
            </a:r>
          </a:p>
          <a:p>
            <a:pPr lvl="2">
              <a:buFontTx/>
              <a:buChar char="-"/>
            </a:pPr>
            <a:endParaRPr lang="en-US" baseline="0"/>
          </a:p>
          <a:p>
            <a:pPr lvl="1">
              <a:buFontTx/>
              <a:buChar char="-"/>
            </a:pPr>
            <a:r>
              <a:rPr lang="en-US">
                <a:solidFill>
                  <a:srgbClr val="FF0000"/>
                </a:solidFill>
              </a:rPr>
              <a:t>Crab cavities require </a:t>
            </a:r>
            <a:r>
              <a:rPr lang="en-US" b="1">
                <a:solidFill>
                  <a:srgbClr val="FF0000"/>
                </a:solidFill>
              </a:rPr>
              <a:t>analysis, R&amp;D</a:t>
            </a:r>
          </a:p>
          <a:p>
            <a:pPr lvl="2">
              <a:buFontTx/>
              <a:buChar char="-"/>
            </a:pPr>
            <a:r>
              <a:rPr lang="en-US" baseline="0"/>
              <a:t>Technically</a:t>
            </a:r>
            <a:r>
              <a:rPr lang="en-US"/>
              <a:t> challenging RF devices: targeted project R&amp;D</a:t>
            </a:r>
          </a:p>
          <a:p>
            <a:pPr lvl="2">
              <a:buFontTx/>
              <a:buChar char="-"/>
            </a:pPr>
            <a:r>
              <a:rPr lang="en-US"/>
              <a:t>5D/6D coupled beam dynamics: target evaluation</a:t>
            </a:r>
          </a:p>
          <a:p>
            <a:pPr lvl="2">
              <a:buFontTx/>
              <a:buChar char="-"/>
            </a:pPr>
            <a:r>
              <a:rPr lang="en-US" baseline="0"/>
              <a:t>Leverage</a:t>
            </a:r>
            <a:r>
              <a:rPr lang="en-US"/>
              <a:t> US/LHC program, crabbing for HL-LHC</a:t>
            </a:r>
            <a:endParaRPr lang="en-US" baseline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CC34C-240B-4D47-8F3C-9CF639DB6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4AF49-218C-8C40-8F5E-5DEAAD22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AD1D3-D081-0240-96F7-38C8C7677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7" r="37086" b="6433"/>
          <a:stretch/>
        </p:blipFill>
        <p:spPr>
          <a:xfrm>
            <a:off x="8009581" y="3656902"/>
            <a:ext cx="2287717" cy="1136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4354A-5856-B24A-A9FA-3B56F7FDAD21}"/>
              </a:ext>
            </a:extLst>
          </p:cNvPr>
          <p:cNvSpPr txBox="1"/>
          <p:nvPr/>
        </p:nvSpPr>
        <p:spPr>
          <a:xfrm>
            <a:off x="10300042" y="4044296"/>
            <a:ext cx="1710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hlinkClick r:id="rId4"/>
              </a:rPr>
              <a:t>https://tinyurl.com/3ksj2rbb</a:t>
            </a:r>
            <a:r>
              <a:rPr lang="en-US" sz="100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01733-DDB9-A246-BCEF-C2766864F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581" y="4913747"/>
            <a:ext cx="2730461" cy="14937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67BE33-42BF-7241-8EF6-726D3FDF70F6}"/>
              </a:ext>
            </a:extLst>
          </p:cNvPr>
          <p:cNvSpPr txBox="1"/>
          <p:nvPr/>
        </p:nvSpPr>
        <p:spPr>
          <a:xfrm>
            <a:off x="10740042" y="5296117"/>
            <a:ext cx="1473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A. Parker (Duquesne U.),</a:t>
            </a:r>
            <a:br>
              <a:rPr lang="en-US" sz="1000"/>
            </a:br>
            <a:r>
              <a:rPr lang="en-US" sz="1000"/>
              <a:t>D. Higinbotham (JLab),</a:t>
            </a:r>
            <a:br>
              <a:rPr lang="en-US" sz="1000"/>
            </a:br>
            <a:r>
              <a:rPr lang="en-US" sz="1000"/>
              <a:t>SULI</a:t>
            </a:r>
          </a:p>
        </p:txBody>
      </p:sp>
    </p:spTree>
    <p:extLst>
      <p:ext uri="{BB962C8B-B14F-4D97-AF65-F5344CB8AC3E}">
        <p14:creationId xmlns:p14="http://schemas.microsoft.com/office/powerpoint/2010/main" val="349938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5CE05-5A5E-6C4B-8FBF-BB0FCDCE3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EIC Crab Cavities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F7F39-B8E2-FC4E-9787-A3AED15F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6F668-E28A-DB4F-886B-B6D86F0D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4FF559-3918-024F-8801-2AE3A8DA606D}"/>
              </a:ext>
            </a:extLst>
          </p:cNvPr>
          <p:cNvGrpSpPr/>
          <p:nvPr/>
        </p:nvGrpSpPr>
        <p:grpSpPr>
          <a:xfrm>
            <a:off x="6828359" y="1367481"/>
            <a:ext cx="5363640" cy="3053761"/>
            <a:chOff x="7219804" y="-137816"/>
            <a:chExt cx="6647288" cy="3703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D14245-4DE8-6342-BA0D-DFA1BF31A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80"/>
            <a:stretch/>
          </p:blipFill>
          <p:spPr>
            <a:xfrm>
              <a:off x="7219804" y="-137816"/>
              <a:ext cx="6647288" cy="34385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704E5C-ECB5-E54C-8569-3D858538F76A}"/>
                </a:ext>
              </a:extLst>
            </p:cNvPr>
            <p:cNvSpPr txBox="1"/>
            <p:nvPr/>
          </p:nvSpPr>
          <p:spPr>
            <a:xfrm>
              <a:off x="8096684" y="564515"/>
              <a:ext cx="1040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HHOM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8E2424-026F-684E-BBAA-94CD50EC8F47}"/>
                </a:ext>
              </a:extLst>
            </p:cNvPr>
            <p:cNvSpPr txBox="1"/>
            <p:nvPr/>
          </p:nvSpPr>
          <p:spPr>
            <a:xfrm>
              <a:off x="12448679" y="749181"/>
              <a:ext cx="1040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VHOM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905B5D-C9EE-6946-9347-66D8A95399C0}"/>
                </a:ext>
              </a:extLst>
            </p:cNvPr>
            <p:cNvSpPr txBox="1"/>
            <p:nvPr/>
          </p:nvSpPr>
          <p:spPr>
            <a:xfrm>
              <a:off x="9471651" y="198784"/>
              <a:ext cx="801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FPC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939221-B994-8044-A001-1666F38BB019}"/>
                </a:ext>
              </a:extLst>
            </p:cNvPr>
            <p:cNvSpPr txBox="1"/>
            <p:nvPr/>
          </p:nvSpPr>
          <p:spPr>
            <a:xfrm>
              <a:off x="11876599" y="2782150"/>
              <a:ext cx="969558" cy="78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Field Probe</a:t>
              </a:r>
            </a:p>
          </p:txBody>
        </p:sp>
      </p:grpSp>
      <p:pic>
        <p:nvPicPr>
          <p:cNvPr id="12" name="Picture 1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699B4EF3-43C9-2D44-99DA-628B523D8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906" y="4374134"/>
            <a:ext cx="4512070" cy="20207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FE1133-5F64-A049-8744-06BD2A647CCA}"/>
              </a:ext>
            </a:extLst>
          </p:cNvPr>
          <p:cNvSpPr txBox="1"/>
          <p:nvPr/>
        </p:nvSpPr>
        <p:spPr>
          <a:xfrm>
            <a:off x="9791940" y="1367481"/>
            <a:ext cx="1395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S. De Silva (ODU)</a:t>
            </a:r>
          </a:p>
          <a:p>
            <a:r>
              <a:rPr lang="en-US" sz="1000"/>
              <a:t>Private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E0DAE-972B-6445-BE4F-A46D778C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7124014" cy="5623932"/>
          </a:xfrm>
        </p:spPr>
        <p:txBody>
          <a:bodyPr>
            <a:normAutofit/>
          </a:bodyPr>
          <a:lstStyle/>
          <a:p>
            <a:r>
              <a:rPr lang="en-US"/>
              <a:t>Crab cavities are one example of SRF design optimization</a:t>
            </a:r>
          </a:p>
          <a:p>
            <a:r>
              <a:rPr lang="en-US" b="1"/>
              <a:t>Accessible optimizable constraints include</a:t>
            </a:r>
          </a:p>
          <a:p>
            <a:pPr lvl="1"/>
            <a:r>
              <a:rPr lang="en-US"/>
              <a:t>Correct fundamental mode frequency</a:t>
            </a:r>
          </a:p>
          <a:p>
            <a:pPr lvl="1"/>
            <a:r>
              <a:rPr lang="en-US"/>
              <a:t>Maximize fundamental mode crabbing voltage</a:t>
            </a:r>
          </a:p>
          <a:p>
            <a:pPr lvl="1"/>
            <a:r>
              <a:rPr lang="en-US"/>
              <a:t>Minimize R/Q (shunt impedance)</a:t>
            </a:r>
          </a:p>
          <a:p>
            <a:pPr lvl="1"/>
            <a:r>
              <a:rPr lang="en-US"/>
              <a:t>Minimize dangerous higher order modes (HOMs)</a:t>
            </a:r>
          </a:p>
          <a:p>
            <a:pPr lvl="1"/>
            <a:r>
              <a:rPr lang="en-US"/>
              <a:t>Minimize multipacting (local E fields)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MOGA techniques helpful</a:t>
            </a:r>
            <a:r>
              <a:rPr lang="en-US"/>
              <a:t>, computationally intensive</a:t>
            </a:r>
          </a:p>
          <a:p>
            <a:r>
              <a:rPr lang="en-US" b="1"/>
              <a:t>Less accessible optimizable constraints include</a:t>
            </a:r>
          </a:p>
          <a:p>
            <a:pPr lvl="1"/>
            <a:r>
              <a:rPr lang="en-US"/>
              <a:t>Provide locations for efficient power coupling</a:t>
            </a:r>
          </a:p>
          <a:p>
            <a:pPr lvl="1"/>
            <a:r>
              <a:rPr lang="en-US"/>
              <a:t>Mechanically tunable/detunable</a:t>
            </a:r>
          </a:p>
          <a:p>
            <a:pPr lvl="1"/>
            <a:r>
              <a:rPr lang="en-US"/>
              <a:t>Constructable (complicated 3D EB welds)</a:t>
            </a:r>
          </a:p>
          <a:p>
            <a:pPr lvl="1"/>
            <a:r>
              <a:rPr lang="en-US"/>
              <a:t>Cryostattable (transverse/longitudinal space)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MOGA/AI techniques less helpful</a:t>
            </a:r>
            <a:r>
              <a:rPr lang="en-US"/>
              <a:t>; ML training techniques? (Edelen et al.)</a:t>
            </a:r>
          </a:p>
        </p:txBody>
      </p:sp>
    </p:spTree>
    <p:extLst>
      <p:ext uri="{BB962C8B-B14F-4D97-AF65-F5344CB8AC3E}">
        <p14:creationId xmlns:p14="http://schemas.microsoft.com/office/powerpoint/2010/main" val="9747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DB27-6FDD-2F4E-B7DD-6AFE4958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“Undiscovered” Country: Integrated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59FE2-2045-F546-B10A-3B7F38363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381102" cy="5381694"/>
          </a:xfrm>
        </p:spPr>
        <p:txBody>
          <a:bodyPr>
            <a:normAutofit lnSpcReduction="10000"/>
          </a:bodyPr>
          <a:lstStyle/>
          <a:p>
            <a:r>
              <a:rPr lang="en-US"/>
              <a:t>The real deliverable for any collider is integrated luminosity: </a:t>
            </a:r>
            <a:r>
              <a:rPr lang="en-US">
                <a:solidFill>
                  <a:srgbClr val="FF0000"/>
                </a:solidFill>
              </a:rPr>
              <a:t>Maximize beam lifetime in collisions</a:t>
            </a:r>
          </a:p>
          <a:p>
            <a:r>
              <a:rPr lang="en-US"/>
              <a:t>Sensitive to all effects:</a:t>
            </a:r>
          </a:p>
          <a:p>
            <a:pPr lvl="1"/>
            <a:r>
              <a:rPr lang="en-US"/>
              <a:t>Positive (tuning, correction) and negative (failure, beam lifetime, backgrounds)</a:t>
            </a:r>
          </a:p>
          <a:p>
            <a:r>
              <a:rPr lang="en-US"/>
              <a:t>Some training data exists at facilities! (e.g. RHIC)</a:t>
            </a:r>
          </a:p>
          <a:p>
            <a:r>
              <a:rPr lang="en-US"/>
              <a:t>Beam lifetime and dependence on machine parameters</a:t>
            </a:r>
          </a:p>
          <a:p>
            <a:pPr lvl="1"/>
            <a:r>
              <a:rPr lang="en-US"/>
              <a:t>Extremely bad conditions </a:t>
            </a:r>
            <a:r>
              <a:rPr lang="en-US" sz="1600"/>
              <a:t>(e.g. resonances, bad vacuum, instability thresholds)</a:t>
            </a:r>
            <a:r>
              <a:rPr lang="en-US"/>
              <a:t> have ~predictable beam lifetimes</a:t>
            </a:r>
          </a:p>
          <a:p>
            <a:pPr lvl="1"/>
            <a:r>
              <a:rPr lang="en-US"/>
              <a:t>Difference between tolerable and great conditions is much harder </a:t>
            </a:r>
            <a:r>
              <a:rPr lang="en-US" sz="1600"/>
              <a:t>(e.g. dynamic aperture; computational complexity)</a:t>
            </a:r>
          </a:p>
          <a:p>
            <a:pPr lvl="1"/>
            <a:r>
              <a:rPr lang="en-US"/>
              <a:t>Many sensitivities, even environmental </a:t>
            </a:r>
            <a:r>
              <a:rPr lang="en-US" sz="1600"/>
              <a:t>(e.g. service building temperatures, tides, TGV schedules)</a:t>
            </a:r>
          </a:p>
          <a:p>
            <a:pPr lvl="1"/>
            <a:r>
              <a:rPr lang="en-US"/>
              <a:t>Intrinsic to the nature of pushing machine parameters?</a:t>
            </a:r>
          </a:p>
          <a:p>
            <a:r>
              <a:rPr lang="en-US">
                <a:solidFill>
                  <a:srgbClr val="FF0000"/>
                </a:solidFill>
              </a:rPr>
              <a:t>Can one develop an analogue model or AI approach to predictive beam lifetime and integrated luminosity?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The EIC primary technical risk: electron cooling</a:t>
            </a:r>
          </a:p>
          <a:p>
            <a:pPr lvl="1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52F8B-F0DF-0145-8435-8627A42E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57F10-4B0E-DF44-9E94-2444B09F5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C45DF4-56C9-F143-96D4-D3AEF6267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77" y="966055"/>
            <a:ext cx="4412205" cy="43803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1A9579-5133-064F-9CC7-96CF1950EEE0}"/>
              </a:ext>
            </a:extLst>
          </p:cNvPr>
          <p:cNvSpPr txBox="1"/>
          <p:nvPr/>
        </p:nvSpPr>
        <p:spPr>
          <a:xfrm>
            <a:off x="8275596" y="5445883"/>
            <a:ext cx="3400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V. Shiltsev, </a:t>
            </a:r>
            <a:r>
              <a:rPr lang="en-US" sz="1200">
                <a:hlinkClick r:id="rId4"/>
              </a:rPr>
              <a:t>https://arxiv.org/abs/1202.3950</a:t>
            </a:r>
            <a:r>
              <a:rPr lang="en-US" sz="1200"/>
              <a:t>, 2012</a:t>
            </a:r>
          </a:p>
          <a:p>
            <a:r>
              <a:rPr lang="en-US" sz="1200"/>
              <a:t>From 2011 LHC Chamonix Performance Workshop</a:t>
            </a:r>
          </a:p>
          <a:p>
            <a:endParaRPr lang="en-US" sz="1200"/>
          </a:p>
          <a:p>
            <a:r>
              <a:rPr lang="en-US" sz="1200"/>
              <a:t>Parameterizes lumi evolution by collider complexity</a:t>
            </a:r>
          </a:p>
        </p:txBody>
      </p:sp>
    </p:spTree>
    <p:extLst>
      <p:ext uri="{BB962C8B-B14F-4D97-AF65-F5344CB8AC3E}">
        <p14:creationId xmlns:p14="http://schemas.microsoft.com/office/powerpoint/2010/main" val="1894022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E847-8E1E-E241-BDC7-0C74C5E3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and General Accelerator Physics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58202-AFC6-0241-9D42-B7F5FE1BB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814372"/>
            <a:ext cx="11285837" cy="5804646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Computer optimization methods have been used in accelerator physics “forever”</a:t>
            </a:r>
          </a:p>
          <a:p>
            <a:pPr lvl="1"/>
            <a:r>
              <a:rPr lang="en-US"/>
              <a:t>Modifications of iterative linear methods</a:t>
            </a:r>
          </a:p>
          <a:p>
            <a:pPr lvl="2"/>
            <a:r>
              <a:rPr lang="en-US"/>
              <a:t>Orbit correction, MICADO; Optics parameter iterative design matching</a:t>
            </a:r>
          </a:p>
          <a:p>
            <a:pPr lvl="1"/>
            <a:r>
              <a:rPr lang="en-US"/>
              <a:t>Late 80’s, early 90’s: neural networks for control</a:t>
            </a:r>
          </a:p>
          <a:p>
            <a:pPr lvl="2"/>
            <a:r>
              <a:rPr lang="en-US"/>
              <a:t>Orbit correction (Bozoki, Parseh, et al.)</a:t>
            </a:r>
          </a:p>
          <a:p>
            <a:r>
              <a:rPr lang="en-US"/>
              <a:t>AI/ML in accelerator physics has been developing over last 6-8 years</a:t>
            </a:r>
          </a:p>
          <a:p>
            <a:pPr lvl="1"/>
            <a:r>
              <a:rPr lang="en-US"/>
              <a:t>Complex adaptive control (Edelen talk), large data set fault classification (Tennant et al)</a:t>
            </a:r>
          </a:p>
          <a:p>
            <a:pPr lvl="1"/>
            <a:r>
              <a:rPr lang="en-US"/>
              <a:t>EIC dynamic aperture analogue modeling (Hao et al)</a:t>
            </a:r>
          </a:p>
          <a:p>
            <a:pPr lvl="1"/>
            <a:r>
              <a:rPr lang="en-US"/>
              <a:t>MOGA techniques started earlier for device design optimization (e.g. SRF electron guns, injector design optimization)</a:t>
            </a:r>
          </a:p>
          <a:p>
            <a:r>
              <a:rPr lang="en-US" b="1"/>
              <a:t>Some challenges to AI/ML adoption in accelerator design space</a:t>
            </a:r>
          </a:p>
          <a:p>
            <a:pPr lvl="1"/>
            <a:r>
              <a:rPr lang="en-US"/>
              <a:t>Simulations are </a:t>
            </a:r>
            <a:r>
              <a:rPr lang="en-US" b="1"/>
              <a:t>computationally</a:t>
            </a:r>
            <a:r>
              <a:rPr lang="en-US" b="1" baseline="0"/>
              <a:t> complex</a:t>
            </a:r>
            <a:r>
              <a:rPr lang="en-US" baseline="0"/>
              <a:t>: o(10</a:t>
            </a:r>
            <a:r>
              <a:rPr lang="en-US" baseline="30000"/>
              <a:t>8-11</a:t>
            </a:r>
            <a:r>
              <a:rPr lang="en-US"/>
              <a:t>) </a:t>
            </a:r>
            <a:r>
              <a:rPr lang="en-US" baseline="0"/>
              <a:t>particles</a:t>
            </a:r>
            <a:r>
              <a:rPr lang="en-US"/>
              <a:t> for o(10</a:t>
            </a:r>
            <a:r>
              <a:rPr lang="en-US" baseline="30000"/>
              <a:t>6-10</a:t>
            </a:r>
            <a:r>
              <a:rPr lang="en-US"/>
              <a:t>) </a:t>
            </a:r>
            <a:r>
              <a:rPr lang="en-US" baseline="0"/>
              <a:t>turns</a:t>
            </a:r>
            <a:r>
              <a:rPr lang="en-US"/>
              <a:t>, fidelity/stability</a:t>
            </a:r>
          </a:p>
          <a:p>
            <a:pPr lvl="2"/>
            <a:r>
              <a:rPr lang="en-US"/>
              <a:t>Scale may be improved o(x10) with symplectified maps (e.g. SLAC PEP-II in 1990s)</a:t>
            </a:r>
            <a:endParaRPr lang="en-US" baseline="0"/>
          </a:p>
          <a:p>
            <a:pPr lvl="1"/>
            <a:r>
              <a:rPr lang="en-US" baseline="0"/>
              <a:t>High intensity Coulomb interactions with everything: self-, colliding beam, environment</a:t>
            </a:r>
          </a:p>
          <a:p>
            <a:pPr lvl="1"/>
            <a:r>
              <a:rPr lang="en-US"/>
              <a:t>Most beam dynamics problems are </a:t>
            </a:r>
            <a:r>
              <a:rPr lang="en-US" b="1"/>
              <a:t>n</a:t>
            </a:r>
            <a:r>
              <a:rPr lang="en-US" b="1" baseline="0"/>
              <a:t>onlinear</a:t>
            </a:r>
            <a:r>
              <a:rPr lang="en-US"/>
              <a:t> where they are interesting</a:t>
            </a:r>
            <a:endParaRPr lang="en-US" baseline="0"/>
          </a:p>
          <a:p>
            <a:pPr lvl="1"/>
            <a:r>
              <a:rPr lang="en-US" baseline="0"/>
              <a:t>Many cost/schedule/performance/technical tradeoffs: </a:t>
            </a:r>
            <a:r>
              <a:rPr lang="en-US" b="1" baseline="0"/>
              <a:t>“art</a:t>
            </a:r>
            <a:r>
              <a:rPr lang="en-US" b="1"/>
              <a:t> of design” </a:t>
            </a:r>
            <a:r>
              <a:rPr lang="en-US"/>
              <a:t>and risk management</a:t>
            </a:r>
            <a:endParaRPr lang="en-US" b="1" baseline="0"/>
          </a:p>
          <a:p>
            <a:pPr lvl="1"/>
            <a:r>
              <a:rPr lang="en-US"/>
              <a:t>Many u</a:t>
            </a:r>
            <a:r>
              <a:rPr lang="en-US" baseline="0"/>
              <a:t>nknowns (field quality, construction tolerances/errors not</a:t>
            </a:r>
            <a:r>
              <a:rPr lang="en-US"/>
              <a:t> all known economically</a:t>
            </a:r>
            <a:r>
              <a:rPr lang="en-US" baseline="0"/>
              <a:t>)</a:t>
            </a:r>
          </a:p>
          <a:p>
            <a:pPr lvl="1"/>
            <a:r>
              <a:rPr lang="en-US" baseline="0"/>
              <a:t>Environmental dynamical factors (ground motion/microphonics, temperatures)</a:t>
            </a:r>
          </a:p>
          <a:p>
            <a:r>
              <a:rPr lang="en-US" baseline="0">
                <a:solidFill>
                  <a:srgbClr val="FF0000"/>
                </a:solidFill>
              </a:rPr>
              <a:t>All of these challenges are applicable to EIC machine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61DEA-5C1B-B64F-9771-519B8F21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7A75E-1867-0147-9CAC-A7A8362C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84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2CC4-F7D2-6E41-B233-7D87DD0F6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AI/ML EIC Accelerator Opportunity: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587EB-3E23-4643-993B-CF37CA22B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401736" cy="5381694"/>
          </a:xfrm>
        </p:spPr>
        <p:txBody>
          <a:bodyPr/>
          <a:lstStyle/>
          <a:p>
            <a:r>
              <a:rPr lang="en-US"/>
              <a:t>EIC commissioning in 5-10y may benefit from AI/ML techniques being developed </a:t>
            </a:r>
            <a:r>
              <a:rPr lang="en-US" b="1"/>
              <a:t>now</a:t>
            </a:r>
          </a:p>
          <a:p>
            <a:pPr lvl="1"/>
            <a:r>
              <a:rPr lang="en-US"/>
              <a:t>Benefits may include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Development/convergence of high-fidelity commissioning models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More efficient commissioning via improved signal/noise rejection in large datasets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Faster identification of failures/faults</a:t>
            </a:r>
          </a:p>
          <a:p>
            <a:pPr lvl="1"/>
            <a:r>
              <a:rPr lang="en-US"/>
              <a:t>Model-informed online optimization</a:t>
            </a:r>
          </a:p>
          <a:p>
            <a:pPr lvl="2"/>
            <a:r>
              <a:rPr lang="en-US"/>
              <a:t>A. Hanuka et al.</a:t>
            </a:r>
            <a:r>
              <a:rPr lang="en-US" i="1"/>
              <a:t>, </a:t>
            </a:r>
            <a:r>
              <a:rPr lang="en-US"/>
              <a:t>PRAB 24 072802 (2021)</a:t>
            </a:r>
            <a:r>
              <a:rPr lang="en-US" i="1"/>
              <a:t>; </a:t>
            </a:r>
            <a:r>
              <a:rPr lang="en-US">
                <a:hlinkClick r:id="rId2"/>
              </a:rPr>
              <a:t>https://doi.org/10.1103/PhysRevAccelBeams.24.072802</a:t>
            </a:r>
            <a:endParaRPr lang="en-US"/>
          </a:p>
          <a:p>
            <a:pPr lvl="2"/>
            <a:r>
              <a:rPr lang="en-US"/>
              <a:t> Gaussian process optimization for traditional accelerator models informed by data</a:t>
            </a:r>
            <a:endParaRPr lang="en-US" i="1"/>
          </a:p>
          <a:p>
            <a:pPr lvl="1"/>
            <a:r>
              <a:rPr lang="en-US"/>
              <a:t>Machine learning for beam dynamics studies at the CERN Large Hadron Collider</a:t>
            </a:r>
          </a:p>
          <a:p>
            <a:pPr lvl="2"/>
            <a:r>
              <a:rPr lang="en-US"/>
              <a:t>P. Arpaia et al., NIM </a:t>
            </a:r>
            <a:r>
              <a:rPr lang="en-US" b="1"/>
              <a:t>985</a:t>
            </a:r>
            <a:r>
              <a:rPr lang="en-US"/>
              <a:t> 164652; </a:t>
            </a:r>
            <a:r>
              <a:rPr lang="en-US">
                <a:hlinkClick r:id="rId3" tooltip="Persistent link using digital object identifier"/>
              </a:rPr>
              <a:t>https://doi.org/10.1016/j.nima.2020.164652</a:t>
            </a:r>
            <a:endParaRPr lang="en-US"/>
          </a:p>
          <a:p>
            <a:pPr lvl="2"/>
            <a:r>
              <a:rPr lang="en-US"/>
              <a:t>Classifiers to isolate signal (collimation), identify failures (BPMs)</a:t>
            </a:r>
          </a:p>
          <a:p>
            <a:pPr lvl="1"/>
            <a:r>
              <a:rPr lang="en-US"/>
              <a:t>Virtual diagnostics</a:t>
            </a:r>
          </a:p>
          <a:p>
            <a:pPr lvl="2"/>
            <a:r>
              <a:rPr lang="en-US"/>
              <a:t>C. Emma, A. Edelen</a:t>
            </a:r>
            <a:r>
              <a:rPr lang="en-US" i="1"/>
              <a:t> </a:t>
            </a:r>
            <a:r>
              <a:rPr lang="en-US"/>
              <a:t>et al.</a:t>
            </a:r>
            <a:r>
              <a:rPr lang="en-US" i="1"/>
              <a:t>, </a:t>
            </a:r>
            <a:r>
              <a:rPr lang="en-US"/>
              <a:t>Information </a:t>
            </a:r>
            <a:r>
              <a:rPr lang="en-US" b="1"/>
              <a:t>2021</a:t>
            </a:r>
            <a:r>
              <a:rPr lang="en-US"/>
              <a:t>, </a:t>
            </a:r>
            <a:r>
              <a:rPr lang="en-US" i="1"/>
              <a:t>12</a:t>
            </a:r>
            <a:r>
              <a:rPr lang="en-US"/>
              <a:t>(2), 61; </a:t>
            </a:r>
            <a:r>
              <a:rPr lang="en-US">
                <a:hlinkClick r:id="rId4"/>
              </a:rPr>
              <a:t>https://doi.org/10.3390/info12020061</a:t>
            </a:r>
            <a:endParaRPr lang="en-US"/>
          </a:p>
          <a:p>
            <a:pPr lvl="2"/>
            <a:r>
              <a:rPr lang="en-US"/>
              <a:t>Used for beam quality preservation/monitoring in FACET-II (with very different beam parameters)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May inform and even guide commissioning plans and machine studies</a:t>
            </a:r>
          </a:p>
          <a:p>
            <a:pPr lvl="2"/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9D98C-9A8B-E844-9C91-3643269B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E6C02-6A5B-0146-BB40-9210C950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2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A071-6154-EA48-986C-DBCD3910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FD0BA-3DFA-794D-A4B8-282D3C210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285837" cy="5501281"/>
          </a:xfrm>
        </p:spPr>
        <p:txBody>
          <a:bodyPr>
            <a:normAutofit lnSpcReduction="10000"/>
          </a:bodyPr>
          <a:lstStyle/>
          <a:p>
            <a:r>
              <a:rPr lang="en-US"/>
              <a:t>The EIC is being built at BNL by the EIC project</a:t>
            </a:r>
          </a:p>
          <a:p>
            <a:pPr lvl="1"/>
            <a:r>
              <a:rPr lang="en-US"/>
              <a:t>Several new machines, leveraging </a:t>
            </a:r>
            <a:r>
              <a:rPr lang="en-US">
                <a:solidFill>
                  <a:srgbClr val="FF0000"/>
                </a:solidFill>
              </a:rPr>
              <a:t>existing infrastructure including RHIC tunnel</a:t>
            </a:r>
          </a:p>
          <a:p>
            <a:pPr lvl="1"/>
            <a:r>
              <a:rPr lang="en-US"/>
              <a:t>We are between CD-1 (June 2021) and CD-2/CD-3A (baselining, ~January 2023)</a:t>
            </a:r>
          </a:p>
          <a:p>
            <a:pPr lvl="1"/>
            <a:r>
              <a:rPr lang="en-US"/>
              <a:t>Projects at this stage are by nature broadly risk-averse</a:t>
            </a:r>
          </a:p>
          <a:p>
            <a:r>
              <a:rPr lang="en-US">
                <a:solidFill>
                  <a:srgbClr val="FF0000"/>
                </a:solidFill>
              </a:rPr>
              <a:t>Instantaneous Luminosity</a:t>
            </a:r>
            <a:r>
              <a:rPr lang="en-US"/>
              <a:t> is the driving physics quantity for the EIC</a:t>
            </a:r>
          </a:p>
          <a:p>
            <a:pPr lvl="1"/>
            <a:r>
              <a:rPr lang="en-US"/>
              <a:t>An interplay of parameters: beam current/emittances, bunch intensities, IP focusing</a:t>
            </a:r>
          </a:p>
          <a:p>
            <a:pPr lvl="1"/>
            <a:r>
              <a:rPr lang="en-US"/>
              <a:t>All contributing parameters are driven to rational limits within acceptable risk</a:t>
            </a:r>
          </a:p>
          <a:p>
            <a:r>
              <a:rPr lang="en-US">
                <a:solidFill>
                  <a:srgbClr val="FF0000"/>
                </a:solidFill>
              </a:rPr>
              <a:t>Integrated Luminosity</a:t>
            </a:r>
            <a:r>
              <a:rPr lang="en-US"/>
              <a:t> ultimately drives facility productivity</a:t>
            </a:r>
          </a:p>
          <a:p>
            <a:pPr lvl="1"/>
            <a:r>
              <a:rPr lang="en-US"/>
              <a:t>Predictive analogue models related to facility complexity may be useful</a:t>
            </a:r>
          </a:p>
          <a:p>
            <a:r>
              <a:rPr lang="en-US">
                <a:solidFill>
                  <a:srgbClr val="FF0000"/>
                </a:solidFill>
              </a:rPr>
              <a:t>Opportunties for AI/ML to contribute to EIC accelerator challenges exist</a:t>
            </a:r>
          </a:p>
          <a:p>
            <a:pPr lvl="1"/>
            <a:r>
              <a:rPr lang="en-US"/>
              <a:t>Component design optimization and evaluation of tradeoffs (e.g. MOGA Pareto fronts)</a:t>
            </a:r>
          </a:p>
          <a:p>
            <a:pPr lvl="1"/>
            <a:r>
              <a:rPr lang="en-US"/>
              <a:t>Analogue models for complicated problems (e.g. nonlinear systems, integrated lumi)</a:t>
            </a:r>
          </a:p>
          <a:p>
            <a:pPr lvl="1"/>
            <a:r>
              <a:rPr lang="en-US"/>
              <a:t>Machine commissioning and facility operations</a:t>
            </a:r>
          </a:p>
          <a:p>
            <a:r>
              <a:rPr lang="en-US">
                <a:solidFill>
                  <a:srgbClr val="FF0000"/>
                </a:solidFill>
              </a:rPr>
              <a:t>Broader-scope AI/ML adoption in accelerator design is challenging</a:t>
            </a:r>
          </a:p>
          <a:p>
            <a:pPr lvl="1"/>
            <a:r>
              <a:rPr lang="en-US"/>
              <a:t>Interaction of many computationally complex parameters in complex design space</a:t>
            </a:r>
          </a:p>
          <a:p>
            <a:pPr lvl="1"/>
            <a:r>
              <a:rPr lang="en-US"/>
              <a:t>Many design drivers are not (easily?) parameterizable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ED7E8-80FF-F448-9D3F-F043239B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4ABF4-2FD7-694B-890E-E9A6E150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6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B1BF1-F978-3D4A-BDF0-E688CD93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</a:t>
            </a:r>
            <a:r>
              <a:rPr lang="en-US">
                <a:solidFill>
                  <a:srgbClr val="FF0000"/>
                </a:solidFill>
              </a:rPr>
              <a:t>RHIC</a:t>
            </a:r>
            <a:r>
              <a:rPr lang="en-US"/>
              <a:t> to the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B905A-1ED5-944F-B8B5-C70CC1066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5614835" cy="5381694"/>
          </a:xfrm>
        </p:spPr>
        <p:txBody>
          <a:bodyPr/>
          <a:lstStyle/>
          <a:p>
            <a:r>
              <a:rPr lang="en-US"/>
              <a:t>RHIC: Relativistic Heavy Ion Collider</a:t>
            </a:r>
          </a:p>
          <a:p>
            <a:pPr lvl="1"/>
            <a:r>
              <a:rPr lang="en-US"/>
              <a:t>Hadron (ion) collider</a:t>
            </a:r>
          </a:p>
          <a:p>
            <a:pPr lvl="1"/>
            <a:r>
              <a:rPr lang="en-US"/>
              <a:t>6-100 GeV/u ions</a:t>
            </a:r>
          </a:p>
          <a:p>
            <a:pPr lvl="1"/>
            <a:r>
              <a:rPr lang="en-US"/>
              <a:t>100-250 GeV polarized protons</a:t>
            </a:r>
          </a:p>
          <a:p>
            <a:pPr lvl="1"/>
            <a:r>
              <a:rPr lang="en-US"/>
              <a:t>Two independent rings</a:t>
            </a:r>
          </a:p>
          <a:p>
            <a:pPr lvl="2"/>
            <a:r>
              <a:rPr lang="en-US"/>
              <a:t>Asymmetric operations</a:t>
            </a:r>
            <a:br>
              <a:rPr lang="en-US"/>
            </a:br>
            <a:r>
              <a:rPr lang="en-US"/>
              <a:t>include e.g. d-Au collisions</a:t>
            </a:r>
          </a:p>
          <a:p>
            <a:pPr lvl="1"/>
            <a:endParaRPr lang="en-US"/>
          </a:p>
          <a:p>
            <a:r>
              <a:rPr lang="en-US"/>
              <a:t>Constructed 1990-2000</a:t>
            </a:r>
          </a:p>
          <a:p>
            <a:r>
              <a:rPr lang="en-US"/>
              <a:t>RHIC complex is operating at its peak</a:t>
            </a:r>
          </a:p>
          <a:p>
            <a:pPr lvl="1"/>
            <a:r>
              <a:rPr lang="en-US"/>
              <a:t>Well-maintained</a:t>
            </a:r>
          </a:p>
          <a:p>
            <a:r>
              <a:rPr lang="en-US"/>
              <a:t>Will operate to ~2025</a:t>
            </a:r>
          </a:p>
          <a:p>
            <a:pPr lvl="1"/>
            <a:r>
              <a:rPr lang="en-US"/>
              <a:t>EIC project accommodates this schedule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DBBD3-6BEF-4048-8CBF-559AC13D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4AA18-2AD6-974C-8CA4-59A703ABA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0718F8-51A1-684C-A0E5-81B76F09D803}"/>
              </a:ext>
            </a:extLst>
          </p:cNvPr>
          <p:cNvSpPr/>
          <p:nvPr/>
        </p:nvSpPr>
        <p:spPr>
          <a:xfrm>
            <a:off x="8124801" y="2801363"/>
            <a:ext cx="663388" cy="286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17A57-1AD6-F247-AC82-36A036FF9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20" y="847616"/>
            <a:ext cx="5552693" cy="547404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9548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EFAB-83CD-6647-BBB3-91B4BFFD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</a:t>
            </a:r>
            <a:r>
              <a:rPr lang="en-US" baseline="0"/>
              <a:t> Accelerator Design and Risk: </a:t>
            </a:r>
            <a:r>
              <a:rPr lang="en-US"/>
              <a:t>“Harrison’s Law”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5D42C-8AD2-4743-AC9C-FCF287283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Todd learned from Mike Harrison in the RHIC Project, c. 1993</a:t>
            </a:r>
          </a:p>
          <a:p>
            <a:endParaRPr lang="en-US" sz="1400"/>
          </a:p>
          <a:p>
            <a:r>
              <a:rPr lang="en-US" b="1"/>
              <a:t>Every major technical (accelerator) project should have </a:t>
            </a:r>
            <a:r>
              <a:rPr lang="en-US" b="1">
                <a:solidFill>
                  <a:srgbClr val="FF0000"/>
                </a:solidFill>
              </a:rPr>
              <a:t>at least one</a:t>
            </a:r>
            <a:r>
              <a:rPr lang="en-US" b="1"/>
              <a:t> and </a:t>
            </a:r>
            <a:r>
              <a:rPr lang="en-US" b="1">
                <a:solidFill>
                  <a:srgbClr val="FF0000"/>
                </a:solidFill>
              </a:rPr>
              <a:t>at most two </a:t>
            </a:r>
            <a:r>
              <a:rPr lang="en-US" b="1"/>
              <a:t>major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/>
              <a:t>technical risks</a:t>
            </a:r>
          </a:p>
          <a:p>
            <a:pPr lvl="1"/>
            <a:endParaRPr lang="en-US" sz="1200" b="1"/>
          </a:p>
          <a:p>
            <a:pPr lvl="1"/>
            <a:r>
              <a:rPr lang="en-US"/>
              <a:t>Zero technical risks: make the parameters more ambitious</a:t>
            </a:r>
          </a:p>
          <a:p>
            <a:pPr lvl="1"/>
            <a:r>
              <a:rPr lang="en-US"/>
              <a:t>More than two technical risks: parameters are too ambitious for existing technology</a:t>
            </a:r>
          </a:p>
          <a:p>
            <a:pPr lvl="1"/>
            <a:endParaRPr lang="en-US" sz="1200"/>
          </a:p>
          <a:p>
            <a:pPr lvl="1"/>
            <a:r>
              <a:rPr lang="en-US"/>
              <a:t>One or two technical risks: address with </a:t>
            </a:r>
            <a:r>
              <a:rPr lang="en-US">
                <a:solidFill>
                  <a:srgbClr val="FF0000"/>
                </a:solidFill>
              </a:rPr>
              <a:t>focused R&amp;D within project scope/cost/schedule</a:t>
            </a:r>
          </a:p>
          <a:p>
            <a:pPr lvl="1"/>
            <a:endParaRPr lang="en-US"/>
          </a:p>
          <a:p>
            <a:r>
              <a:rPr lang="en-US"/>
              <a:t>This is an overarching design principle</a:t>
            </a:r>
          </a:p>
          <a:p>
            <a:pPr lvl="1"/>
            <a:r>
              <a:rPr lang="en-US"/>
              <a:t>Multiple risks and/or their mitigations can interact in complex ways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Significant design complexity may be considered its own risk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Suggests narrow-scope technical design optimization is most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acceptable for new methods of optimization (e.g. AI/ML)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01768-7F90-154A-9F45-531DD06C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7BD7A-D003-3B46-956F-47607009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64D3A153-93F7-794D-85BB-69997435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376" y="4446494"/>
            <a:ext cx="3470695" cy="17578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34D7E9-7F60-FE47-881F-E3CC43009E19}"/>
              </a:ext>
            </a:extLst>
          </p:cNvPr>
          <p:cNvSpPr/>
          <p:nvPr/>
        </p:nvSpPr>
        <p:spPr>
          <a:xfrm>
            <a:off x="10206851" y="6161321"/>
            <a:ext cx="1729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hlinkClick r:id="rId5"/>
              </a:rPr>
              <a:t>https://tinyurl.com/ujypvnvb</a:t>
            </a:r>
            <a:r>
              <a:rPr lang="en-US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0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B1BF1-F978-3D4A-BDF0-E688CD93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RHIC to the </a:t>
            </a:r>
            <a:r>
              <a:rPr lang="en-US">
                <a:solidFill>
                  <a:srgbClr val="FF0000"/>
                </a:solidFill>
              </a:rPr>
              <a:t>EIC in the Same Tunnel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B905A-1ED5-944F-B8B5-C70CC1066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5878688" cy="5501281"/>
          </a:xfrm>
        </p:spPr>
        <p:txBody>
          <a:bodyPr>
            <a:normAutofit/>
          </a:bodyPr>
          <a:lstStyle/>
          <a:p>
            <a:r>
              <a:rPr lang="en-US" b="1"/>
              <a:t>HSR</a:t>
            </a:r>
            <a:r>
              <a:rPr lang="en-US"/>
              <a:t> is </a:t>
            </a:r>
            <a:r>
              <a:rPr lang="en-US" b="1"/>
              <a:t>modified</a:t>
            </a:r>
            <a:r>
              <a:rPr lang="en-US"/>
              <a:t> RHIC Yellow Ring</a:t>
            </a:r>
          </a:p>
          <a:p>
            <a:pPr lvl="1"/>
            <a:r>
              <a:rPr lang="en-US"/>
              <a:t>40-275 GeV (10% higher than RHIC)</a:t>
            </a:r>
          </a:p>
          <a:p>
            <a:pPr lvl="1"/>
            <a:r>
              <a:rPr lang="en-US" baseline="0"/>
              <a:t>1160</a:t>
            </a:r>
            <a:r>
              <a:rPr lang="en-US"/>
              <a:t> bunches, 1A beam current (3x RHIC)</a:t>
            </a:r>
          </a:p>
          <a:p>
            <a:pPr lvl="1"/>
            <a:r>
              <a:rPr lang="en-US"/>
              <a:t>Bright vertical emittance: 1.5 nm</a:t>
            </a:r>
          </a:p>
          <a:p>
            <a:pPr lvl="1"/>
            <a:r>
              <a:rPr lang="en-US" baseline="0"/>
              <a:t>Strong beam</a:t>
            </a:r>
            <a:r>
              <a:rPr lang="en-US"/>
              <a:t> cooling (CEC from an ERL)</a:t>
            </a:r>
          </a:p>
          <a:p>
            <a:r>
              <a:rPr lang="en-US" b="1" baseline="0"/>
              <a:t>ESR</a:t>
            </a:r>
            <a:r>
              <a:rPr lang="en-US"/>
              <a:t> is </a:t>
            </a:r>
            <a:r>
              <a:rPr lang="en-US" b="1"/>
              <a:t>new</a:t>
            </a:r>
            <a:r>
              <a:rPr lang="en-US"/>
              <a:t> Electron Storage Ring</a:t>
            </a:r>
          </a:p>
          <a:p>
            <a:pPr lvl="1"/>
            <a:r>
              <a:rPr lang="en-US"/>
              <a:t>2.5-18 GeV (spin rotators)</a:t>
            </a:r>
          </a:p>
          <a:p>
            <a:pPr lvl="1"/>
            <a:r>
              <a:rPr lang="en-US" baseline="0"/>
              <a:t>2.5</a:t>
            </a:r>
            <a:r>
              <a:rPr lang="en-US"/>
              <a:t> A beam current (5x NSLS-II)</a:t>
            </a:r>
          </a:p>
          <a:p>
            <a:pPr lvl="1"/>
            <a:r>
              <a:rPr lang="en-US" baseline="0"/>
              <a:t>9 MW synchrotron radiation beam power</a:t>
            </a:r>
          </a:p>
          <a:p>
            <a:pPr lvl="1"/>
            <a:r>
              <a:rPr lang="en-US"/>
              <a:t>Superconducting RF cavities</a:t>
            </a:r>
          </a:p>
          <a:p>
            <a:r>
              <a:rPr lang="en-US" b="1"/>
              <a:t>RCS</a:t>
            </a:r>
            <a:r>
              <a:rPr lang="en-US"/>
              <a:t> is </a:t>
            </a:r>
            <a:r>
              <a:rPr lang="en-US" b="1"/>
              <a:t>new</a:t>
            </a:r>
            <a:r>
              <a:rPr lang="en-US"/>
              <a:t> Rapid Cycling Synchrotron</a:t>
            </a:r>
          </a:p>
          <a:p>
            <a:pPr lvl="1"/>
            <a:r>
              <a:rPr lang="en-US"/>
              <a:t>0.4-18 GeV, 1-2 Hz</a:t>
            </a:r>
          </a:p>
          <a:p>
            <a:pPr lvl="1"/>
            <a:r>
              <a:rPr lang="en-US" baseline="0"/>
              <a:t>“Swapout injection” into ESR</a:t>
            </a:r>
          </a:p>
          <a:p>
            <a:r>
              <a:rPr lang="en-US" b="1"/>
              <a:t>New High Luminosity IR(s)</a:t>
            </a:r>
            <a:endParaRPr lang="en-US"/>
          </a:p>
          <a:p>
            <a:pPr lvl="1"/>
            <a:r>
              <a:rPr lang="en-US"/>
              <a:t>Crossing angles, crab cavities, spin rotators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DBBD3-6BEF-4048-8CBF-559AC13D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4AA18-2AD6-974C-8CA4-59A703ABA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0718F8-51A1-684C-A0E5-81B76F09D803}"/>
              </a:ext>
            </a:extLst>
          </p:cNvPr>
          <p:cNvSpPr/>
          <p:nvPr/>
        </p:nvSpPr>
        <p:spPr>
          <a:xfrm>
            <a:off x="8124801" y="2801363"/>
            <a:ext cx="663388" cy="286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05DE9F-7303-674E-B9E8-D74B43EB7379}"/>
              </a:ext>
            </a:extLst>
          </p:cNvPr>
          <p:cNvGrpSpPr/>
          <p:nvPr/>
        </p:nvGrpSpPr>
        <p:grpSpPr>
          <a:xfrm>
            <a:off x="5613400" y="925989"/>
            <a:ext cx="6724535" cy="5343387"/>
            <a:chOff x="4806563" y="194480"/>
            <a:chExt cx="4471907" cy="355342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9AD123-2494-CF4F-A394-FA4ECFB77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4239"/>
            <a:stretch/>
          </p:blipFill>
          <p:spPr>
            <a:xfrm>
              <a:off x="4806563" y="194480"/>
              <a:ext cx="4471907" cy="355342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8E1C00-9FF7-014F-9BAD-D34FE901B85A}"/>
                </a:ext>
              </a:extLst>
            </p:cNvPr>
            <p:cNvSpPr/>
            <p:nvPr/>
          </p:nvSpPr>
          <p:spPr>
            <a:xfrm>
              <a:off x="6379128" y="1781283"/>
              <a:ext cx="663388" cy="286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C81CA87-ADD3-AB49-865C-812D322105E9}"/>
              </a:ext>
            </a:extLst>
          </p:cNvPr>
          <p:cNvSpPr txBox="1"/>
          <p:nvPr/>
        </p:nvSpPr>
        <p:spPr>
          <a:xfrm>
            <a:off x="7064447" y="2621632"/>
            <a:ext cx="17237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B0F0"/>
                </a:solidFill>
              </a:rPr>
              <a:t>Electron Storage</a:t>
            </a:r>
          </a:p>
          <a:p>
            <a:pPr algn="ctr"/>
            <a:r>
              <a:rPr lang="en-US">
                <a:solidFill>
                  <a:srgbClr val="00B0F0"/>
                </a:solidFill>
              </a:rPr>
              <a:t>Ring (ESR)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B41A9D-6090-6447-9E48-162CC042464C}"/>
              </a:ext>
            </a:extLst>
          </p:cNvPr>
          <p:cNvSpPr txBox="1"/>
          <p:nvPr/>
        </p:nvSpPr>
        <p:spPr>
          <a:xfrm>
            <a:off x="8858520" y="3617763"/>
            <a:ext cx="164519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E4AD01"/>
                </a:solidFill>
              </a:rPr>
              <a:t>Hadron Storage</a:t>
            </a:r>
          </a:p>
          <a:p>
            <a:pPr algn="ctr"/>
            <a:r>
              <a:rPr lang="en-US">
                <a:solidFill>
                  <a:srgbClr val="E4AD01"/>
                </a:solidFill>
              </a:rPr>
              <a:t>Ring (HSR)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FA25EE-EE44-944B-A292-6EEBC0D304FF}"/>
              </a:ext>
            </a:extLst>
          </p:cNvPr>
          <p:cNvSpPr txBox="1"/>
          <p:nvPr/>
        </p:nvSpPr>
        <p:spPr>
          <a:xfrm>
            <a:off x="10317256" y="1497167"/>
            <a:ext cx="18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Rapid Cycling</a:t>
            </a:r>
          </a:p>
          <a:p>
            <a:r>
              <a:rPr lang="en-US">
                <a:solidFill>
                  <a:schemeClr val="accent1"/>
                </a:solidFill>
              </a:rPr>
              <a:t>Synchrotron (RCS)</a:t>
            </a:r>
          </a:p>
        </p:txBody>
      </p:sp>
    </p:spTree>
    <p:extLst>
      <p:ext uri="{BB962C8B-B14F-4D97-AF65-F5344CB8AC3E}">
        <p14:creationId xmlns:p14="http://schemas.microsoft.com/office/powerpoint/2010/main" val="3979130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CC98-FF98-1543-9A9C-35660B49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</a:t>
            </a:r>
            <a:r>
              <a:rPr lang="en-US" baseline="0"/>
              <a:t> Collider Quantity: </a:t>
            </a:r>
            <a:r>
              <a:rPr lang="en-US" sz="1600" baseline="0"/>
              <a:t>(Integrated)</a:t>
            </a:r>
            <a:r>
              <a:rPr lang="en-US" baseline="0"/>
              <a:t> </a:t>
            </a:r>
            <a:r>
              <a:rPr lang="en-US"/>
              <a:t>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5A321-62A1-4040-A5A2-BC92281EF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A general equation for electron-ion collision luminosity is complex and opaque</a:t>
            </a:r>
          </a:p>
          <a:p>
            <a:pPr lvl="1"/>
            <a:r>
              <a:rPr lang="en-US"/>
              <a:t>Differences are not useful for our purposes of illuminating parameter optimization</a:t>
            </a:r>
          </a:p>
          <a:p>
            <a:endParaRPr lang="en-US" sz="1200"/>
          </a:p>
          <a:p>
            <a:r>
              <a:rPr lang="en-US"/>
              <a:t>An equation for </a:t>
            </a:r>
            <a:r>
              <a:rPr lang="en-US" b="1"/>
              <a:t>symmetric </a:t>
            </a:r>
            <a:r>
              <a:rPr lang="en-US"/>
              <a:t>beam collisions is sufficient for this presentation</a:t>
            </a:r>
            <a:endParaRPr lang="en-US" baseline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80D1E-C7FE-FF43-8526-3EB5090FB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1EA7E-82EF-0440-9A31-B11A9957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3EF5DC9-9519-4444-9474-DB8DB72969DC}"/>
              </a:ext>
            </a:extLst>
          </p:cNvPr>
          <p:cNvSpPr/>
          <p:nvPr/>
        </p:nvSpPr>
        <p:spPr>
          <a:xfrm rot="5400000">
            <a:off x="6658717" y="3391342"/>
            <a:ext cx="424301" cy="634262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5635711-33D7-7A45-BB24-7195AD03B57E}"/>
              </a:ext>
            </a:extLst>
          </p:cNvPr>
          <p:cNvSpPr/>
          <p:nvPr/>
        </p:nvSpPr>
        <p:spPr>
          <a:xfrm rot="5400000">
            <a:off x="7999157" y="2685169"/>
            <a:ext cx="424301" cy="2046615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3203DC44-FEB9-464B-839F-F32009E33E67}"/>
              </a:ext>
            </a:extLst>
          </p:cNvPr>
          <p:cNvSpPr/>
          <p:nvPr/>
        </p:nvSpPr>
        <p:spPr>
          <a:xfrm rot="5400000">
            <a:off x="9520312" y="3272411"/>
            <a:ext cx="424301" cy="872128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D812FE-F320-D447-8EC3-D41F8944282C}"/>
              </a:ext>
            </a:extLst>
          </p:cNvPr>
          <p:cNvCxnSpPr/>
          <p:nvPr/>
        </p:nvCxnSpPr>
        <p:spPr>
          <a:xfrm flipH="1">
            <a:off x="3426941" y="3953094"/>
            <a:ext cx="3412102" cy="487101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D9178A-DDD9-DB44-87A0-E550DC6BDAF7}"/>
              </a:ext>
            </a:extLst>
          </p:cNvPr>
          <p:cNvCxnSpPr/>
          <p:nvPr/>
        </p:nvCxnSpPr>
        <p:spPr>
          <a:xfrm flipH="1">
            <a:off x="7105074" y="4001185"/>
            <a:ext cx="1082467" cy="576589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F7347B-DB14-E544-BDB6-FDBD39DA7502}"/>
              </a:ext>
            </a:extLst>
          </p:cNvPr>
          <p:cNvCxnSpPr/>
          <p:nvPr/>
        </p:nvCxnSpPr>
        <p:spPr>
          <a:xfrm>
            <a:off x="9732462" y="3953094"/>
            <a:ext cx="354631" cy="866041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473A61E1-9D46-2247-BE37-DD3C8CA90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047" y="3479414"/>
            <a:ext cx="1216338" cy="50473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0E253B5-44BB-F641-B036-F0DC7D922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283" y="3483829"/>
            <a:ext cx="1283064" cy="49590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F26DC9B-237E-CF49-A9FE-20072FB48711}"/>
              </a:ext>
            </a:extLst>
          </p:cNvPr>
          <p:cNvSpPr txBox="1"/>
          <p:nvPr/>
        </p:nvSpPr>
        <p:spPr>
          <a:xfrm>
            <a:off x="8959287" y="4867207"/>
            <a:ext cx="2738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Geometric factors:</a:t>
            </a:r>
          </a:p>
          <a:p>
            <a:r>
              <a:rPr lang="en-US"/>
              <a:t>    - hourglass effect</a:t>
            </a:r>
          </a:p>
          <a:p>
            <a:r>
              <a:rPr lang="en-US"/>
              <a:t>    - crossing angle/crabbing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C4F547-0063-5B48-A01A-D8487AC2251A}"/>
              </a:ext>
            </a:extLst>
          </p:cNvPr>
          <p:cNvSpPr txBox="1"/>
          <p:nvPr/>
        </p:nvSpPr>
        <p:spPr>
          <a:xfrm>
            <a:off x="5365819" y="4665621"/>
            <a:ext cx="294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Beam and lattice parameters: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2250ED-66B4-114B-97C8-EEFEB5897CD7}"/>
              </a:ext>
            </a:extLst>
          </p:cNvPr>
          <p:cNvSpPr txBox="1"/>
          <p:nvPr/>
        </p:nvSpPr>
        <p:spPr>
          <a:xfrm>
            <a:off x="1372722" y="4589483"/>
            <a:ext cx="2925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Revolution frequency</a:t>
            </a:r>
          </a:p>
          <a:p>
            <a:r>
              <a:rPr lang="en-US"/>
              <a:t>(Given for EIC in RHIC tunnel)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B65A8A8-4719-E146-8CCF-B764849FF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293" y="2232456"/>
            <a:ext cx="8051800" cy="14351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A45B022-22D5-8847-92A5-DA6DA79B3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857" y="3419856"/>
            <a:ext cx="1042727" cy="6238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819C3AC-A66A-6142-AFFF-6B6B67145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567" y="4839157"/>
            <a:ext cx="2260600" cy="7747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67671B-D11E-764C-93AE-C68F9389D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8021" y="5184490"/>
            <a:ext cx="2552700" cy="7747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A2F82F2-62FC-F646-AA23-FC45A71EDF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1099" y="5535140"/>
            <a:ext cx="3162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7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A553-68C7-6240-9E6E-E9234F34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/>
              <a:t>(Instantaneous)</a:t>
            </a:r>
            <a:r>
              <a:rPr lang="en-US"/>
              <a:t> Luminosity Parameters </a:t>
            </a:r>
            <a:r>
              <a:rPr lang="en-US" sz="1600"/>
              <a:t>(Good luck with a multidimensional Pareto front)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BD9D50-34C8-074C-A318-B811D68C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A956E-79EA-D04E-A31F-77C1E3E3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45A74-F77E-0C47-AEF2-57472284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47" y="808788"/>
            <a:ext cx="4458901" cy="1680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FF4BF-DFD1-D94A-B4A8-10638D0A129D}"/>
              </a:ext>
            </a:extLst>
          </p:cNvPr>
          <p:cNvSpPr txBox="1"/>
          <p:nvPr/>
        </p:nvSpPr>
        <p:spPr>
          <a:xfrm>
            <a:off x="6131938" y="894877"/>
            <a:ext cx="294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Beam and lattice parameters: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E42050-9994-CD45-8BE5-D7C587C132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74" b="29463"/>
          <a:stretch/>
        </p:blipFill>
        <p:spPr>
          <a:xfrm>
            <a:off x="6506686" y="1264209"/>
            <a:ext cx="2260600" cy="350650"/>
          </a:xfrm>
          <a:prstGeom prst="rect">
            <a:avLst/>
          </a:prstGeom>
          <a:solidFill>
            <a:srgbClr val="00B0F0">
              <a:alpha val="24000"/>
            </a:srgb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8340F-0AFA-DE45-8FBB-4F5D40EE9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72" b="26365"/>
          <a:stretch/>
        </p:blipFill>
        <p:spPr>
          <a:xfrm>
            <a:off x="6514140" y="1633540"/>
            <a:ext cx="2552700" cy="350651"/>
          </a:xfrm>
          <a:prstGeom prst="rect">
            <a:avLst/>
          </a:prstGeom>
          <a:solidFill>
            <a:srgbClr val="00B050">
              <a:alpha val="25000"/>
            </a:srgb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18B62C-A69F-D749-84EC-4A93441070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195" b="27518"/>
          <a:stretch/>
        </p:blipFill>
        <p:spPr>
          <a:xfrm>
            <a:off x="6467218" y="1993557"/>
            <a:ext cx="3162300" cy="359966"/>
          </a:xfrm>
          <a:prstGeom prst="rect">
            <a:avLst/>
          </a:prstGeom>
          <a:solidFill>
            <a:srgbClr val="FFC000">
              <a:alpha val="25000"/>
            </a:srgbClr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96857C-84F1-714F-B03F-E05CE43D924C}"/>
              </a:ext>
            </a:extLst>
          </p:cNvPr>
          <p:cNvSpPr txBox="1"/>
          <p:nvPr/>
        </p:nvSpPr>
        <p:spPr>
          <a:xfrm>
            <a:off x="348492" y="2641595"/>
            <a:ext cx="3558746" cy="3724096"/>
          </a:xfrm>
          <a:prstGeom prst="rect">
            <a:avLst/>
          </a:prstGeom>
          <a:solidFill>
            <a:srgbClr val="00B0F0">
              <a:alpha val="24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Maximize</a:t>
            </a:r>
            <a:r>
              <a:rPr lang="en-US"/>
              <a:t> beam currents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Self-interactions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Space charge, Touschek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Intra-beam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Environmental beam interactions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Impedances, instabilities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Electron cloud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Beam-gas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Environmental tech interactions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Beampipe heating, cryogenics load</a:t>
            </a:r>
            <a:endParaRPr lang="en-US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Material tolerances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6A45A0-BAF0-E54E-9797-9ABCBF935303}"/>
              </a:ext>
            </a:extLst>
          </p:cNvPr>
          <p:cNvSpPr txBox="1"/>
          <p:nvPr/>
        </p:nvSpPr>
        <p:spPr>
          <a:xfrm>
            <a:off x="4301402" y="2641595"/>
            <a:ext cx="3558746" cy="2215991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Minimize</a:t>
            </a:r>
            <a:r>
              <a:rPr lang="en-US"/>
              <a:t> beam emittances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Self-interactions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Space charge, Touschek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Intrabeam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Liouville’s Theorem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Limitations of beam cooling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Bandwidth, cooling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Source 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EE0111-81A6-1443-9037-988B0FC5EADB}"/>
              </a:ext>
            </a:extLst>
          </p:cNvPr>
          <p:cNvSpPr txBox="1"/>
          <p:nvPr/>
        </p:nvSpPr>
        <p:spPr>
          <a:xfrm>
            <a:off x="8254312" y="2641595"/>
            <a:ext cx="3558746" cy="3754874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Minimize</a:t>
            </a:r>
            <a:r>
              <a:rPr lang="en-US"/>
              <a:t> IP lattice 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Optics of strong focusing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Hyperbolic </a:t>
            </a:r>
            <a:r>
              <a:rPr lang="en-US" sz="1600">
                <a:latin typeface="Symbol" pitchFamily="2" charset="2"/>
              </a:rPr>
              <a:t>b</a:t>
            </a:r>
            <a:r>
              <a:rPr lang="en-US" sz="1600"/>
              <a:t>(s) behavior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Small </a:t>
            </a:r>
            <a:r>
              <a:rPr lang="en-US" sz="1600">
                <a:latin typeface="Symbol" pitchFamily="2" charset="2"/>
              </a:rPr>
              <a:t>b</a:t>
            </a:r>
            <a:r>
              <a:rPr lang="en-US" sz="1600"/>
              <a:t>* -&gt; Large </a:t>
            </a:r>
            <a:r>
              <a:rPr lang="en-US" sz="1600">
                <a:latin typeface="Symbol" pitchFamily="2" charset="2"/>
              </a:rPr>
              <a:t>b</a:t>
            </a:r>
            <a:r>
              <a:rPr lang="en-US" sz="1600" baseline="-25000"/>
              <a:t>max</a:t>
            </a:r>
            <a:endParaRPr lang="en-US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Technical feasibility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Magnet technology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Field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Experiment size, acceptance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Limits on L*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Experiment backgrounds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Synchrotron radiation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Beam-gas, collimation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Infrastructure geometry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Existing RHIC tunnel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AC1274F9-14DD-2C4F-ADE3-105F2CD299BF}"/>
              </a:ext>
            </a:extLst>
          </p:cNvPr>
          <p:cNvSpPr/>
          <p:nvPr/>
        </p:nvSpPr>
        <p:spPr>
          <a:xfrm>
            <a:off x="9728953" y="1248748"/>
            <a:ext cx="424301" cy="1104775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A794C9-DD27-B847-83AA-6B3DB4966FCB}"/>
              </a:ext>
            </a:extLst>
          </p:cNvPr>
          <p:cNvSpPr txBox="1"/>
          <p:nvPr/>
        </p:nvSpPr>
        <p:spPr>
          <a:xfrm>
            <a:off x="10240832" y="1493937"/>
            <a:ext cx="986167" cy="58477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Beam</a:t>
            </a:r>
          </a:p>
          <a:p>
            <a:pPr algn="ctr"/>
            <a:r>
              <a:rPr lang="en-US" sz="1600"/>
              <a:t>Dynamics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9D4BBF-0369-3D47-8C17-5ADC8EC9A5E6}"/>
              </a:ext>
            </a:extLst>
          </p:cNvPr>
          <p:cNvSpPr txBox="1"/>
          <p:nvPr/>
        </p:nvSpPr>
        <p:spPr>
          <a:xfrm>
            <a:off x="4301402" y="5011474"/>
            <a:ext cx="3558746" cy="1354217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Constrained by</a:t>
            </a:r>
            <a:r>
              <a:rPr lang="en-US"/>
              <a:t> beam dynamics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Beam-beam forces, crabbing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Higher-order optics (e.g. chromaticity)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Other nonlinear dynamics</a:t>
            </a:r>
          </a:p>
        </p:txBody>
      </p:sp>
    </p:spTree>
    <p:extLst>
      <p:ext uri="{BB962C8B-B14F-4D97-AF65-F5344CB8AC3E}">
        <p14:creationId xmlns:p14="http://schemas.microsoft.com/office/powerpoint/2010/main" val="211341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9D178-E5EA-0641-BFED-A8025612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 Table from EIC CDR (CD-1)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6A205-09D7-9346-98F1-763B05DC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FD60B-1F36-FC4E-92C8-18DFE258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1790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64EDE-A44E-6747-977D-845821396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49864" y="-1153734"/>
            <a:ext cx="6286634" cy="9951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2C63-6FB1-3E46-B676-5E75AD00A0B5}"/>
              </a:ext>
            </a:extLst>
          </p:cNvPr>
          <p:cNvSpPr/>
          <p:nvPr/>
        </p:nvSpPr>
        <p:spPr>
          <a:xfrm>
            <a:off x="1087395" y="1993557"/>
            <a:ext cx="9761837" cy="79083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6A1B5-B380-164B-9364-99F5770C0062}"/>
              </a:ext>
            </a:extLst>
          </p:cNvPr>
          <p:cNvSpPr/>
          <p:nvPr/>
        </p:nvSpPr>
        <p:spPr>
          <a:xfrm>
            <a:off x="1087395" y="2776152"/>
            <a:ext cx="9761837" cy="518983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F51B65-7B4E-BB46-BE72-A1996C117D0B}"/>
              </a:ext>
            </a:extLst>
          </p:cNvPr>
          <p:cNvSpPr/>
          <p:nvPr/>
        </p:nvSpPr>
        <p:spPr>
          <a:xfrm>
            <a:off x="1087395" y="3295135"/>
            <a:ext cx="9761837" cy="288324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4BABB4-35CE-3943-85CA-E00B470C980E}"/>
              </a:ext>
            </a:extLst>
          </p:cNvPr>
          <p:cNvSpPr/>
          <p:nvPr/>
        </p:nvSpPr>
        <p:spPr>
          <a:xfrm>
            <a:off x="1087395" y="6360524"/>
            <a:ext cx="9761837" cy="24622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09DCD0-43DB-204F-8A81-233D50EB950D}"/>
              </a:ext>
            </a:extLst>
          </p:cNvPr>
          <p:cNvSpPr/>
          <p:nvPr/>
        </p:nvSpPr>
        <p:spPr>
          <a:xfrm>
            <a:off x="1087395" y="5824151"/>
            <a:ext cx="9761837" cy="543698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126CD4-5510-B045-94F1-35DB5047BE67}"/>
              </a:ext>
            </a:extLst>
          </p:cNvPr>
          <p:cNvSpPr/>
          <p:nvPr/>
        </p:nvSpPr>
        <p:spPr>
          <a:xfrm>
            <a:off x="1087395" y="4309302"/>
            <a:ext cx="9761837" cy="24622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5D9CF7-153D-A342-9DD7-A0595C85C36A}"/>
              </a:ext>
            </a:extLst>
          </p:cNvPr>
          <p:cNvSpPr/>
          <p:nvPr/>
        </p:nvSpPr>
        <p:spPr>
          <a:xfrm>
            <a:off x="1087395" y="5339032"/>
            <a:ext cx="9761837" cy="24622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7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9D178-E5EA-0641-BFED-A8025612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 Table from EIC CDR (CD-1)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6A205-09D7-9346-98F1-763B05DC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FD60B-1F36-FC4E-92C8-18DFE258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1790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64EDE-A44E-6747-977D-845821396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49864" y="-1153734"/>
            <a:ext cx="6286634" cy="9951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2C63-6FB1-3E46-B676-5E75AD00A0B5}"/>
              </a:ext>
            </a:extLst>
          </p:cNvPr>
          <p:cNvSpPr/>
          <p:nvPr/>
        </p:nvSpPr>
        <p:spPr>
          <a:xfrm>
            <a:off x="1087395" y="1993557"/>
            <a:ext cx="9761837" cy="79083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6A1B5-B380-164B-9364-99F5770C0062}"/>
              </a:ext>
            </a:extLst>
          </p:cNvPr>
          <p:cNvSpPr/>
          <p:nvPr/>
        </p:nvSpPr>
        <p:spPr>
          <a:xfrm>
            <a:off x="1087395" y="2776152"/>
            <a:ext cx="9761837" cy="518983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F51B65-7B4E-BB46-BE72-A1996C117D0B}"/>
              </a:ext>
            </a:extLst>
          </p:cNvPr>
          <p:cNvSpPr/>
          <p:nvPr/>
        </p:nvSpPr>
        <p:spPr>
          <a:xfrm>
            <a:off x="1087395" y="3295135"/>
            <a:ext cx="9761837" cy="288324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4BABB4-35CE-3943-85CA-E00B470C980E}"/>
              </a:ext>
            </a:extLst>
          </p:cNvPr>
          <p:cNvSpPr/>
          <p:nvPr/>
        </p:nvSpPr>
        <p:spPr>
          <a:xfrm>
            <a:off x="1087395" y="6360524"/>
            <a:ext cx="9761837" cy="24622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09DCD0-43DB-204F-8A81-233D50EB950D}"/>
              </a:ext>
            </a:extLst>
          </p:cNvPr>
          <p:cNvSpPr/>
          <p:nvPr/>
        </p:nvSpPr>
        <p:spPr>
          <a:xfrm>
            <a:off x="1087395" y="5824151"/>
            <a:ext cx="9761837" cy="543698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126CD4-5510-B045-94F1-35DB5047BE67}"/>
              </a:ext>
            </a:extLst>
          </p:cNvPr>
          <p:cNvSpPr/>
          <p:nvPr/>
        </p:nvSpPr>
        <p:spPr>
          <a:xfrm>
            <a:off x="1087395" y="4309302"/>
            <a:ext cx="9761837" cy="24622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5D9CF7-153D-A342-9DD7-A0595C85C36A}"/>
              </a:ext>
            </a:extLst>
          </p:cNvPr>
          <p:cNvSpPr/>
          <p:nvPr/>
        </p:nvSpPr>
        <p:spPr>
          <a:xfrm>
            <a:off x="1087395" y="5339032"/>
            <a:ext cx="9761837" cy="24622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C05D4-CD13-BC44-B36C-0B82F8783BF6}"/>
              </a:ext>
            </a:extLst>
          </p:cNvPr>
          <p:cNvSpPr txBox="1"/>
          <p:nvPr/>
        </p:nvSpPr>
        <p:spPr>
          <a:xfrm>
            <a:off x="7200748" y="68627"/>
            <a:ext cx="510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Caveat: Project is between CD-1/CD-2</a:t>
            </a:r>
          </a:p>
          <a:p>
            <a:r>
              <a:rPr lang="en-US"/>
              <a:t>Do NOT take any parameters shown here as gospel!</a:t>
            </a:r>
          </a:p>
        </p:txBody>
      </p:sp>
    </p:spTree>
    <p:extLst>
      <p:ext uri="{BB962C8B-B14F-4D97-AF65-F5344CB8AC3E}">
        <p14:creationId xmlns:p14="http://schemas.microsoft.com/office/powerpoint/2010/main" val="297293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A553-68C7-6240-9E6E-E9234F34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/>
              <a:t>(Instantaneous)</a:t>
            </a:r>
            <a:r>
              <a:rPr lang="en-US"/>
              <a:t> Luminosity Parameters </a:t>
            </a:r>
            <a:r>
              <a:rPr lang="en-US" sz="1600"/>
              <a:t>(Good luck with a multidimensional Pareto front)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BD9D50-34C8-074C-A318-B811D68C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Design for AI4EIC	Sep 7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A956E-79EA-D04E-A31F-77C1E3E3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45A74-F77E-0C47-AEF2-57472284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47" y="808788"/>
            <a:ext cx="4458901" cy="1680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FF4BF-DFD1-D94A-B4A8-10638D0A129D}"/>
              </a:ext>
            </a:extLst>
          </p:cNvPr>
          <p:cNvSpPr txBox="1"/>
          <p:nvPr/>
        </p:nvSpPr>
        <p:spPr>
          <a:xfrm>
            <a:off x="6131938" y="894877"/>
            <a:ext cx="294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Beam and lattice parameters: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E42050-9994-CD45-8BE5-D7C587C132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74" b="29463"/>
          <a:stretch/>
        </p:blipFill>
        <p:spPr>
          <a:xfrm>
            <a:off x="6506686" y="1264209"/>
            <a:ext cx="2260600" cy="350650"/>
          </a:xfrm>
          <a:prstGeom prst="rect">
            <a:avLst/>
          </a:prstGeom>
          <a:solidFill>
            <a:srgbClr val="00B0F0">
              <a:alpha val="24000"/>
            </a:srgb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8340F-0AFA-DE45-8FBB-4F5D40EE9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72" b="26365"/>
          <a:stretch/>
        </p:blipFill>
        <p:spPr>
          <a:xfrm>
            <a:off x="6514140" y="1633540"/>
            <a:ext cx="2552700" cy="350651"/>
          </a:xfrm>
          <a:prstGeom prst="rect">
            <a:avLst/>
          </a:prstGeom>
          <a:solidFill>
            <a:srgbClr val="00B050">
              <a:alpha val="25000"/>
            </a:srgb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18B62C-A69F-D749-84EC-4A93441070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195" b="27518"/>
          <a:stretch/>
        </p:blipFill>
        <p:spPr>
          <a:xfrm>
            <a:off x="6467218" y="1993557"/>
            <a:ext cx="3162300" cy="359966"/>
          </a:xfrm>
          <a:prstGeom prst="rect">
            <a:avLst/>
          </a:prstGeom>
          <a:solidFill>
            <a:srgbClr val="FFC000">
              <a:alpha val="25000"/>
            </a:srgbClr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96857C-84F1-714F-B03F-E05CE43D924C}"/>
              </a:ext>
            </a:extLst>
          </p:cNvPr>
          <p:cNvSpPr txBox="1"/>
          <p:nvPr/>
        </p:nvSpPr>
        <p:spPr>
          <a:xfrm>
            <a:off x="348492" y="2641595"/>
            <a:ext cx="3558746" cy="3724096"/>
          </a:xfrm>
          <a:prstGeom prst="rect">
            <a:avLst/>
          </a:prstGeom>
          <a:solidFill>
            <a:srgbClr val="00B0F0">
              <a:alpha val="24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Maximize</a:t>
            </a:r>
            <a:r>
              <a:rPr lang="en-US"/>
              <a:t> beam currents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Self-interactions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Space charge, Touschek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Intra-beam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Environmental beam interactions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Impedances, instabilities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Electron cloud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Beam-gas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Environmental tech interactions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Beampipe heating, cryogenics load</a:t>
            </a:r>
            <a:endParaRPr lang="en-US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Material tolerances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6A45A0-BAF0-E54E-9797-9ABCBF935303}"/>
              </a:ext>
            </a:extLst>
          </p:cNvPr>
          <p:cNvSpPr txBox="1"/>
          <p:nvPr/>
        </p:nvSpPr>
        <p:spPr>
          <a:xfrm>
            <a:off x="4301402" y="2641595"/>
            <a:ext cx="3558746" cy="2215991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Minimize</a:t>
            </a:r>
            <a:r>
              <a:rPr lang="en-US"/>
              <a:t> beam emittances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Self-interactions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Space charge, Touschek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Intrabeam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Liouville’s Theorem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Limitations of beam cooling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Bandwidth, cooling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Source 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EE0111-81A6-1443-9037-988B0FC5EADB}"/>
              </a:ext>
            </a:extLst>
          </p:cNvPr>
          <p:cNvSpPr txBox="1"/>
          <p:nvPr/>
        </p:nvSpPr>
        <p:spPr>
          <a:xfrm>
            <a:off x="8254312" y="2641595"/>
            <a:ext cx="3558746" cy="3754874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Minimize</a:t>
            </a:r>
            <a:r>
              <a:rPr lang="en-US"/>
              <a:t> IP lattice 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Optics of strong focusing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Hyperbolic </a:t>
            </a:r>
            <a:r>
              <a:rPr lang="en-US" sz="1600">
                <a:latin typeface="Symbol" pitchFamily="2" charset="2"/>
              </a:rPr>
              <a:t>b</a:t>
            </a:r>
            <a:r>
              <a:rPr lang="en-US" sz="1600"/>
              <a:t>(s) behavior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Small </a:t>
            </a:r>
            <a:r>
              <a:rPr lang="en-US" sz="1600">
                <a:latin typeface="Symbol" pitchFamily="2" charset="2"/>
              </a:rPr>
              <a:t>b</a:t>
            </a:r>
            <a:r>
              <a:rPr lang="en-US" sz="1600"/>
              <a:t>* -&gt; Large </a:t>
            </a:r>
            <a:r>
              <a:rPr lang="en-US" sz="1600">
                <a:latin typeface="Symbol" pitchFamily="2" charset="2"/>
              </a:rPr>
              <a:t>b</a:t>
            </a:r>
            <a:r>
              <a:rPr lang="en-US" sz="1600" baseline="-25000"/>
              <a:t>max</a:t>
            </a:r>
            <a:endParaRPr lang="en-US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Technical feasibility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Magnet technology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Field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Experiment size, acceptance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Limits on L*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Experiment backgrounds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Synchrotron radiation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Beam-gas, collimation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Infrastructure geometry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Existing RHIC tunnel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AC1274F9-14DD-2C4F-ADE3-105F2CD299BF}"/>
              </a:ext>
            </a:extLst>
          </p:cNvPr>
          <p:cNvSpPr/>
          <p:nvPr/>
        </p:nvSpPr>
        <p:spPr>
          <a:xfrm>
            <a:off x="9728953" y="1248748"/>
            <a:ext cx="424301" cy="1104775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A794C9-DD27-B847-83AA-6B3DB4966FCB}"/>
              </a:ext>
            </a:extLst>
          </p:cNvPr>
          <p:cNvSpPr txBox="1"/>
          <p:nvPr/>
        </p:nvSpPr>
        <p:spPr>
          <a:xfrm>
            <a:off x="10240832" y="1493937"/>
            <a:ext cx="986167" cy="58477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Beam</a:t>
            </a:r>
          </a:p>
          <a:p>
            <a:pPr algn="ctr"/>
            <a:r>
              <a:rPr lang="en-US" sz="1600"/>
              <a:t>Dynamics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9D4BBF-0369-3D47-8C17-5ADC8EC9A5E6}"/>
              </a:ext>
            </a:extLst>
          </p:cNvPr>
          <p:cNvSpPr txBox="1"/>
          <p:nvPr/>
        </p:nvSpPr>
        <p:spPr>
          <a:xfrm>
            <a:off x="4301402" y="5011474"/>
            <a:ext cx="3558746" cy="1354217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Constrained by</a:t>
            </a:r>
            <a:r>
              <a:rPr lang="en-US"/>
              <a:t> beam dynamics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Beam-beam forces, crabbing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Higher-order optics (e.g. chromaticity)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Other nonlinear dynamics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82893-BB16-194A-A697-B4B19D9D40C7}"/>
              </a:ext>
            </a:extLst>
          </p:cNvPr>
          <p:cNvSpPr/>
          <p:nvPr/>
        </p:nvSpPr>
        <p:spPr>
          <a:xfrm>
            <a:off x="8767286" y="2990335"/>
            <a:ext cx="2856303" cy="76611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76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1346</TotalTime>
  <Words>2156</Words>
  <Application>Microsoft Macintosh PowerPoint</Application>
  <PresentationFormat>Widescreen</PresentationFormat>
  <Paragraphs>339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PingFangSC-Regular</vt:lpstr>
      <vt:lpstr>.PingFangSC-Regular</vt:lpstr>
      <vt:lpstr>Arial</vt:lpstr>
      <vt:lpstr>Calibri</vt:lpstr>
      <vt:lpstr>Symbol</vt:lpstr>
      <vt:lpstr>Wingdings</vt:lpstr>
      <vt:lpstr>Office Theme</vt:lpstr>
      <vt:lpstr>EIC4(AI4EIC): EIC (and other) Accelerator Design for AI4EIC</vt:lpstr>
      <vt:lpstr>From RHIC to the EIC</vt:lpstr>
      <vt:lpstr>Large Accelerator Design and Risk: “Harrison’s Law”</vt:lpstr>
      <vt:lpstr>From RHIC to the EIC in the Same Tunnel</vt:lpstr>
      <vt:lpstr>Driving Collider Quantity: (Integrated) Luminosity</vt:lpstr>
      <vt:lpstr>(Instantaneous) Luminosity Parameters (Good luck with a multidimensional Pareto front)</vt:lpstr>
      <vt:lpstr>Parameter Table from EIC CDR (CD-1)</vt:lpstr>
      <vt:lpstr>Parameter Table from EIC CDR (CD-1)</vt:lpstr>
      <vt:lpstr>(Instantaneous) Luminosity Parameters (Good luck with a multidimensional Pareto front)</vt:lpstr>
      <vt:lpstr>Example: Limitations on b*</vt:lpstr>
      <vt:lpstr>Example: Luminosity, Crossing Angle, and Crabbing</vt:lpstr>
      <vt:lpstr>Example: EIC Crab Cavities</vt:lpstr>
      <vt:lpstr>The “Undiscovered” Country: Integrated Luminosity</vt:lpstr>
      <vt:lpstr>EIC and General Accelerator Physics Challenges</vt:lpstr>
      <vt:lpstr>AI/ML EIC Accelerator Opportunity: Commissioning</vt:lpstr>
      <vt:lpstr>Closing Comments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(and other) Accelerator Design</dc:title>
  <dc:creator>Todd Satogata</dc:creator>
  <cp:lastModifiedBy>Todd Satogata</cp:lastModifiedBy>
  <cp:revision>456</cp:revision>
  <dcterms:created xsi:type="dcterms:W3CDTF">2021-09-03T19:10:57Z</dcterms:created>
  <dcterms:modified xsi:type="dcterms:W3CDTF">2021-09-07T13:04:15Z</dcterms:modified>
</cp:coreProperties>
</file>