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714" r:id="rId2"/>
    <p:sldMasterId id="2147483726" r:id="rId3"/>
  </p:sldMasterIdLst>
  <p:notesMasterIdLst>
    <p:notesMasterId r:id="rId36"/>
  </p:notesMasterIdLst>
  <p:handoutMasterIdLst>
    <p:handoutMasterId r:id="rId37"/>
  </p:handoutMasterIdLst>
  <p:sldIdLst>
    <p:sldId id="3690" r:id="rId4"/>
    <p:sldId id="3720" r:id="rId5"/>
    <p:sldId id="1360" r:id="rId6"/>
    <p:sldId id="2321" r:id="rId7"/>
    <p:sldId id="2304" r:id="rId8"/>
    <p:sldId id="1367" r:id="rId9"/>
    <p:sldId id="2325" r:id="rId10"/>
    <p:sldId id="3740" r:id="rId11"/>
    <p:sldId id="2281" r:id="rId12"/>
    <p:sldId id="257" r:id="rId13"/>
    <p:sldId id="3702" r:id="rId14"/>
    <p:sldId id="554" r:id="rId15"/>
    <p:sldId id="2260" r:id="rId16"/>
    <p:sldId id="3732" r:id="rId17"/>
    <p:sldId id="3772" r:id="rId18"/>
    <p:sldId id="3704" r:id="rId19"/>
    <p:sldId id="3707" r:id="rId20"/>
    <p:sldId id="3705" r:id="rId21"/>
    <p:sldId id="2314" r:id="rId22"/>
    <p:sldId id="3735" r:id="rId23"/>
    <p:sldId id="3736" r:id="rId24"/>
    <p:sldId id="3739" r:id="rId25"/>
    <p:sldId id="3738" r:id="rId26"/>
    <p:sldId id="3691" r:id="rId27"/>
    <p:sldId id="3773" r:id="rId28"/>
    <p:sldId id="3728" r:id="rId29"/>
    <p:sldId id="2295" r:id="rId30"/>
    <p:sldId id="1350" r:id="rId31"/>
    <p:sldId id="3771" r:id="rId32"/>
    <p:sldId id="3733" r:id="rId33"/>
    <p:sldId id="3734" r:id="rId34"/>
    <p:sldId id="376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9300"/>
    <a:srgbClr val="00FA00"/>
    <a:srgbClr val="FF40FF"/>
    <a:srgbClr val="CC00CC"/>
    <a:srgbClr val="008F00"/>
    <a:srgbClr val="FFFD78"/>
    <a:srgbClr val="2F528F"/>
    <a:srgbClr val="D883FF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3809" autoAdjust="0"/>
  </p:normalViewPr>
  <p:slideViewPr>
    <p:cSldViewPr snapToGrid="0" snapToObjects="1">
      <p:cViewPr varScale="1">
        <p:scale>
          <a:sx n="62" d="100"/>
          <a:sy n="62" d="100"/>
        </p:scale>
        <p:origin x="137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04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EICUG membership @ time of EICUG Meetings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097545087444209"/>
          <c:y val="0.24214767622593816"/>
          <c:w val="0.77217228407738281"/>
          <c:h val="0.43946026269492888"/>
        </c:manualLayout>
      </c:layout>
      <c:lineChart>
        <c:grouping val="standard"/>
        <c:varyColors val="0"/>
        <c:ser>
          <c:idx val="1"/>
          <c:order val="0"/>
          <c:tx>
            <c:v>EICUG membership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Sheet1!$A$3:$A$9</c:f>
              <c:strCache>
                <c:ptCount val="7"/>
                <c:pt idx="0">
                  <c:v>Jan-16</c:v>
                </c:pt>
                <c:pt idx="1">
                  <c:v>Jul-16</c:v>
                </c:pt>
                <c:pt idx="2">
                  <c:v>Jul-17</c:v>
                </c:pt>
                <c:pt idx="3">
                  <c:v>Jul-18</c:v>
                </c:pt>
                <c:pt idx="4">
                  <c:v>Jul-19</c:v>
                </c:pt>
                <c:pt idx="5">
                  <c:v>Jul-20</c:v>
                </c:pt>
                <c:pt idx="6">
                  <c:v>Now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397</c:v>
                </c:pt>
                <c:pt idx="1">
                  <c:v>600</c:v>
                </c:pt>
                <c:pt idx="2">
                  <c:v>697</c:v>
                </c:pt>
                <c:pt idx="3">
                  <c:v>807</c:v>
                </c:pt>
                <c:pt idx="4">
                  <c:v>925</c:v>
                </c:pt>
                <c:pt idx="5">
                  <c:v>1092</c:v>
                </c:pt>
                <c:pt idx="6">
                  <c:v>1292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36-4E39-9F92-357DCFE64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242936"/>
        <c:axId val="566245232"/>
      </c:lineChart>
      <c:catAx>
        <c:axId val="56624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5232"/>
        <c:crosses val="autoZero"/>
        <c:auto val="1"/>
        <c:lblAlgn val="ctr"/>
        <c:lblOffset val="100"/>
        <c:noMultiLvlLbl val="0"/>
      </c:catAx>
      <c:valAx>
        <c:axId val="56624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5T03:39:18.13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45EDC-326A-DC46-A236-B4FC4FF83B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9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5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2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36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16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79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13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97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01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7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6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Comic Sans MS"/>
                <a:ea typeface="Arial" charset="0"/>
                <a:cs typeface="Comic Sans MS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Comic Sans MS"/>
                <a:ea typeface="Arial" charset="0"/>
                <a:cs typeface="Comic Sans MS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Comic Sans MS"/>
                <a:ea typeface="Arial" charset="0"/>
                <a:cs typeface="Comic Sans MS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Comic Sans MS"/>
                <a:ea typeface="Arial" charset="0"/>
                <a:cs typeface="Comic Sans MS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Comic Sans MS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EICUG Remote Meeting, April 23rd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011893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3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081317-6467-482B-BBEC-87FEFA5B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EICUG Remote Meeting, April 23rd 2020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B93735D-ABCE-C340-B377-B62A5859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2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3718"/>
          </a:xfrm>
        </p:spPr>
        <p:txBody>
          <a:bodyPr>
            <a:normAutofit/>
          </a:bodyPr>
          <a:lstStyle>
            <a:lvl1pPr>
              <a:defRPr sz="40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63931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7897" y="645496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081247" cy="84268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472896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77897" y="645496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fld id="{B7300236-7FFA-2C4C-9DC3-0D04F3CC4D61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463928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7635" y="6492875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0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0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EICUG Remote Meeting, April 23rd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8291F7B-3135-8E46-B568-29F110F8E932}"/>
              </a:ext>
            </a:extLst>
          </p:cNvPr>
          <p:cNvSpPr txBox="1">
            <a:spLocks/>
          </p:cNvSpPr>
          <p:nvPr userDrawn="1"/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300236-7FFA-2C4C-9DC3-0D04F3CC4D61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1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2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300236-7FFA-2C4C-9DC3-0D04F3CC4D61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8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120.png"/><Relationship Id="rId4" Type="http://schemas.openxmlformats.org/officeDocument/2006/relationships/customXml" Target="../ink/ink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3.05419" TargetMode="External"/><Relationship Id="rId2" Type="http://schemas.openxmlformats.org/officeDocument/2006/relationships/hyperlink" Target="http://www.eicug.org/web/content/yellow-report-initiative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1463/contributions/52574/attachments/36398/59805/2021-08-05%20Project%20eAST.pdf" TargetMode="Externa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nl.gov/eic/CFC.php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temple.edu/eicatip6/" TargetMode="External"/><Relationship Id="rId2" Type="http://schemas.openxmlformats.org/officeDocument/2006/relationships/hyperlink" Target="https://www.ecce-eic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ic.jlab.org/cor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eic/CFC.php" TargetMode="External"/><Relationship Id="rId2" Type="http://schemas.openxmlformats.org/officeDocument/2006/relationships/hyperlink" Target="https://arxiv.org/abs/2103.05419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indico.bnl.gov/event/10974/contributions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D92F-9A63-1F49-88F5-E73CB66AF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7312" y="723916"/>
            <a:ext cx="6210773" cy="1774948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+mj-lt"/>
              </a:rPr>
              <a:t>EIC Overview and Schedule</a:t>
            </a:r>
            <a:endParaRPr lang="en-US" sz="3600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455B9-B6AE-0C41-830A-8C0EF4EDD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3219" y="2651616"/>
            <a:ext cx="5414866" cy="58029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R. Ent (</a:t>
            </a:r>
            <a:r>
              <a:rPr lang="en-US" dirty="0" err="1">
                <a:latin typeface="+mj-lt"/>
              </a:rPr>
              <a:t>JLab</a:t>
            </a:r>
            <a:r>
              <a:rPr lang="en-US" dirty="0">
                <a:latin typeface="+mj-lt"/>
              </a:rPr>
              <a:t>)</a:t>
            </a:r>
          </a:p>
          <a:p>
            <a:r>
              <a:rPr lang="en-US" dirty="0">
                <a:latin typeface="+mj-lt"/>
              </a:rPr>
              <a:t>E.C. </a:t>
            </a:r>
            <a:r>
              <a:rPr lang="en-US" dirty="0" err="1">
                <a:latin typeface="+mj-lt"/>
              </a:rPr>
              <a:t>Aschenauer</a:t>
            </a:r>
            <a:r>
              <a:rPr lang="en-US" dirty="0">
                <a:latin typeface="+mj-lt"/>
              </a:rPr>
              <a:t> (BNL)</a:t>
            </a:r>
          </a:p>
          <a:p>
            <a:r>
              <a:rPr lang="en-US" dirty="0">
                <a:latin typeface="+mj-lt"/>
              </a:rPr>
              <a:t>Co-Associate Directors for the Experimental Program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875EB-79BA-EB42-84BB-39D4177D2B5D}"/>
              </a:ext>
            </a:extLst>
          </p:cNvPr>
          <p:cNvSpPr txBox="1"/>
          <p:nvPr/>
        </p:nvSpPr>
        <p:spPr>
          <a:xfrm>
            <a:off x="6556679" y="5577078"/>
            <a:ext cx="2540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4EA5DB"/>
                </a:solidFill>
                <a:latin typeface="+mj-lt"/>
                <a:ea typeface="Arial" charset="0"/>
                <a:cs typeface="Arial" charset="0"/>
              </a:rPr>
              <a:t>Electron Ion Collider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BF885-B5D8-C54B-BB7F-8EC20FF5B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33" t="17798"/>
          <a:stretch/>
        </p:blipFill>
        <p:spPr>
          <a:xfrm>
            <a:off x="5857692" y="6145114"/>
            <a:ext cx="3245212" cy="40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3C4C6-16E0-564F-A9E9-B4203645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315" y="6175810"/>
            <a:ext cx="1397282" cy="33859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3E17B72-6A06-4F68-BBFE-F6DC2E97ADA1}"/>
              </a:ext>
            </a:extLst>
          </p:cNvPr>
          <p:cNvSpPr txBox="1">
            <a:spLocks/>
          </p:cNvSpPr>
          <p:nvPr/>
        </p:nvSpPr>
        <p:spPr>
          <a:xfrm>
            <a:off x="2716644" y="4616178"/>
            <a:ext cx="6400803" cy="1347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AI4EIC-Exp - Experimental Applications of Artificial Intelligence for the Electron Ion Collider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September 7-10, 2021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6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667" y="690572"/>
            <a:ext cx="8044666" cy="47987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/>
              <a:t>Assumptions</a:t>
            </a:r>
          </a:p>
          <a:p>
            <a:r>
              <a:rPr lang="en-US" sz="1600" dirty="0"/>
              <a:t>Funding ($70 million in FY2022,…)</a:t>
            </a:r>
          </a:p>
          <a:p>
            <a:r>
              <a:rPr lang="en-US" sz="1600" dirty="0"/>
              <a:t>Resources (people, purchases, contracts)</a:t>
            </a:r>
          </a:p>
          <a:p>
            <a:r>
              <a:rPr lang="en-US" sz="1600" dirty="0"/>
              <a:t>Tailored CD-2/3A approach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Schedule</a:t>
            </a:r>
          </a:p>
          <a:p>
            <a:pPr>
              <a:tabLst>
                <a:tab pos="7762875" algn="r"/>
              </a:tabLst>
            </a:pPr>
            <a:r>
              <a:rPr lang="en-US" sz="1600" dirty="0"/>
              <a:t>DOE Mini Review (</a:t>
            </a:r>
            <a:r>
              <a:rPr lang="en-US" sz="1600" dirty="0">
                <a:solidFill>
                  <a:srgbClr val="0432FF"/>
                </a:solidFill>
              </a:rPr>
              <a:t>confirm CD-2/3A goal</a:t>
            </a:r>
            <a:r>
              <a:rPr lang="en-US" sz="1600" dirty="0"/>
              <a:t>)	</a:t>
            </a:r>
            <a:r>
              <a:rPr lang="en-US" sz="1600" dirty="0">
                <a:solidFill>
                  <a:srgbClr val="0432FF"/>
                </a:solidFill>
              </a:rPr>
              <a:t>October 19-21, 2021</a:t>
            </a:r>
          </a:p>
          <a:p>
            <a:pPr>
              <a:tabLst>
                <a:tab pos="7762875" algn="r"/>
              </a:tabLst>
            </a:pPr>
            <a:r>
              <a:rPr lang="en-US" sz="1600" dirty="0"/>
              <a:t>DOE Status Review (confirm plans for OPA/ICR reviews)	April TBD 2022</a:t>
            </a:r>
          </a:p>
          <a:p>
            <a:pPr>
              <a:tabLst>
                <a:tab pos="7762875" algn="r"/>
              </a:tabLst>
            </a:pPr>
            <a:r>
              <a:rPr lang="en-US" sz="1600" dirty="0"/>
              <a:t>First Draft Baseline/Start EVMS (practice w/ August data)	September 2022</a:t>
            </a:r>
          </a:p>
          <a:p>
            <a:pPr>
              <a:tabLst>
                <a:tab pos="7762875" algn="r"/>
              </a:tabLst>
            </a:pPr>
            <a:r>
              <a:rPr lang="en-US" sz="1600" dirty="0"/>
              <a:t>Preliminary Design Complete	</a:t>
            </a:r>
            <a:r>
              <a:rPr lang="en-US" sz="1600" dirty="0">
                <a:sym typeface="Wingdings" panose="05000000000000000000" pitchFamily="2" charset="2"/>
              </a:rPr>
              <a:t>November 2022</a:t>
            </a:r>
          </a:p>
          <a:p>
            <a:pPr>
              <a:tabLst>
                <a:tab pos="7762875" algn="r"/>
              </a:tabLst>
            </a:pPr>
            <a:r>
              <a:rPr lang="en-US" sz="1600" dirty="0">
                <a:sym typeface="Wingdings" panose="05000000000000000000" pitchFamily="2" charset="2"/>
              </a:rPr>
              <a:t>Final Design/Maturity Readiness for CD-3A Items	November 2022</a:t>
            </a:r>
          </a:p>
          <a:p>
            <a:pPr>
              <a:tabLst>
                <a:tab pos="7762875" algn="r"/>
              </a:tabLst>
            </a:pPr>
            <a:r>
              <a:rPr lang="en-US" sz="1600" dirty="0">
                <a:sym typeface="Wingdings" panose="05000000000000000000" pitchFamily="2" charset="2"/>
              </a:rPr>
              <a:t>Freeze Data for CD-2 Reviews	November 2022</a:t>
            </a:r>
          </a:p>
          <a:p>
            <a:pPr>
              <a:tabLst>
                <a:tab pos="7762875" algn="r"/>
              </a:tabLst>
            </a:pPr>
            <a:r>
              <a:rPr lang="en-US" sz="1600" dirty="0">
                <a:sym typeface="Wingdings" panose="05000000000000000000" pitchFamily="2" charset="2"/>
              </a:rPr>
              <a:t>Preliminary Design Review	November 2022</a:t>
            </a:r>
          </a:p>
          <a:p>
            <a:pPr>
              <a:tabLst>
                <a:tab pos="7762875" algn="r"/>
              </a:tabLst>
            </a:pPr>
            <a:r>
              <a:rPr lang="en-US" sz="1600" dirty="0">
                <a:sym typeface="Wingdings" panose="05000000000000000000" pitchFamily="2" charset="2"/>
              </a:rPr>
              <a:t>Director’s Review	Early December 2022</a:t>
            </a:r>
          </a:p>
          <a:p>
            <a:pPr>
              <a:tabLst>
                <a:tab pos="7762875" algn="r"/>
              </a:tabLst>
            </a:pPr>
            <a:r>
              <a:rPr lang="en-US" sz="1600" dirty="0">
                <a:sym typeface="Wingdings" panose="05000000000000000000" pitchFamily="2" charset="2"/>
              </a:rPr>
              <a:t>Director’s Review Feedback/Corrections	December2022</a:t>
            </a:r>
          </a:p>
          <a:p>
            <a:pPr>
              <a:tabLst>
                <a:tab pos="7762875" algn="r"/>
              </a:tabLst>
            </a:pPr>
            <a:r>
              <a:rPr lang="en-US" sz="1600" dirty="0">
                <a:solidFill>
                  <a:srgbClr val="0432FF"/>
                </a:solidFill>
                <a:sym typeface="Wingdings" panose="05000000000000000000" pitchFamily="2" charset="2"/>
              </a:rPr>
              <a:t>DOE OPA Review and ICR	Late January 2023</a:t>
            </a:r>
            <a:endParaRPr lang="en-US" sz="1600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EC27C97-1CE9-42DC-8C98-CBEB7D45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algn="l"/>
            <a:fld id="{87034D8C-3CB4-402A-BC46-2AB14C0FE90A}" type="slidenum">
              <a:rPr lang="en-US" smtClean="0">
                <a:latin typeface="+mj-lt"/>
              </a:rPr>
              <a:pPr algn="l"/>
              <a:t>10</a:t>
            </a:fld>
            <a:endParaRPr lang="en-US">
              <a:latin typeface="+mj-lt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8D45876-4336-46F7-9CA9-6585F62662AD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CD-2/3A Approval Timeline – January </a:t>
            </a:r>
            <a:r>
              <a:rPr lang="en-US" dirty="0">
                <a:latin typeface="Arial"/>
                <a:sym typeface="Wingdings" panose="05000000000000000000" pitchFamily="2" charset="2"/>
              </a:rPr>
              <a:t> </a:t>
            </a:r>
            <a:r>
              <a:rPr lang="en-US" dirty="0">
                <a:latin typeface="Arial"/>
              </a:rPr>
              <a:t>April 2023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412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06EB17-1003-4476-8157-DDA4C8CE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8650"/>
            <a:ext cx="91440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432FF"/>
                </a:solidFill>
              </a:rPr>
              <a:t>Focus for CY21 is to prepare everything as much as possible so we can move full speed ahead once the EIC collaboration proposal detector is defined.</a:t>
            </a:r>
          </a:p>
          <a:p>
            <a:pPr marL="0" indent="0">
              <a:buNone/>
            </a:pPr>
            <a:r>
              <a:rPr lang="en-US" sz="1400" dirty="0"/>
              <a:t>Challenge: to make enough progress to reach CD-2 without having the detector well defined by the collaboration before Q2FY22 – This required creative thinking to have an expedient “plug and play” transition from the reference detector to the user-defined EIC detector, following the call for detector proposals. </a:t>
            </a:r>
          </a:p>
          <a:p>
            <a:pPr marL="0" indent="0">
              <a:buNone/>
            </a:pPr>
            <a:r>
              <a:rPr lang="en-US" sz="2000" b="1" dirty="0"/>
              <a:t>High-level work goals:</a:t>
            </a:r>
          </a:p>
          <a:p>
            <a:pPr lvl="0"/>
            <a:r>
              <a:rPr lang="en-US" sz="1800" dirty="0"/>
              <a:t>develop design for one detector in support of the CD-1 project package and further advance its design towards CD-2.</a:t>
            </a:r>
          </a:p>
          <a:p>
            <a:pPr lvl="0"/>
            <a:r>
              <a:rPr lang="en-US" sz="1800" dirty="0"/>
              <a:t>understand the interfaces and service needs for the various detector technologies, and the overall assembly and Hall areas.</a:t>
            </a:r>
          </a:p>
          <a:p>
            <a:pPr lvl="0"/>
            <a:r>
              <a:rPr lang="en-US" sz="1800" dirty="0"/>
              <a:t>detail the detector and Interaction Region installation activities to ensure they can be done in phase.</a:t>
            </a:r>
          </a:p>
          <a:p>
            <a:pPr lvl="0"/>
            <a:r>
              <a:rPr lang="en-US" sz="1800" dirty="0"/>
              <a:t>advance design and develop requirements for experimental equipment that must stay in phase with accelerator design and infrastructure due to the highly integrated detector and IR region.</a:t>
            </a:r>
          </a:p>
          <a:p>
            <a:pPr lvl="0"/>
            <a:r>
              <a:rPr lang="en-US" sz="1800" dirty="0"/>
              <a:t>initiate the EIC project detector R&amp;D activities.</a:t>
            </a:r>
          </a:p>
          <a:p>
            <a:pPr lvl="0"/>
            <a:r>
              <a:rPr lang="en-US" sz="1800" dirty="0"/>
              <a:t>guide the EIC detector collaboration proposal activities and support discussions on international engagement.</a:t>
            </a:r>
          </a:p>
          <a:p>
            <a:endParaRPr lang="en-US" sz="18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825766F-E64F-4A79-99DC-AD4F6C882D5D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Path to CD-2 – Detector Focus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D51ACA-6016-42D5-B8E2-D4DCECFCDBA1}"/>
              </a:ext>
            </a:extLst>
          </p:cNvPr>
          <p:cNvSpPr txBox="1"/>
          <p:nvPr/>
        </p:nvSpPr>
        <p:spPr>
          <a:xfrm>
            <a:off x="2262883" y="3216080"/>
            <a:ext cx="4669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9676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BC4CF-93E7-4F1C-849F-5F6021DF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2063"/>
            <a:ext cx="9144000" cy="4329060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Magnet</a:t>
            </a:r>
          </a:p>
          <a:p>
            <a:pPr lvl="1"/>
            <a:r>
              <a:rPr lang="en-US" sz="1600" dirty="0"/>
              <a:t>Advanced conceptual design of a new 3T experimental solenoid (with CEA </a:t>
            </a:r>
            <a:r>
              <a:rPr lang="en-US" sz="1600" dirty="0" err="1"/>
              <a:t>Saclay</a:t>
            </a:r>
            <a:r>
              <a:rPr lang="en-US" sz="1600" dirty="0"/>
              <a:t>).</a:t>
            </a:r>
          </a:p>
          <a:p>
            <a:pPr lvl="1"/>
            <a:r>
              <a:rPr lang="en-US" sz="1600" dirty="0"/>
              <a:t>Conceptual design of field shaping to establish projectivity in the existing </a:t>
            </a:r>
            <a:r>
              <a:rPr lang="en-US" sz="1600" dirty="0" err="1"/>
              <a:t>BaBAR</a:t>
            </a:r>
            <a:r>
              <a:rPr lang="en-US" sz="1600" dirty="0"/>
              <a:t> magnet.</a:t>
            </a:r>
          </a:p>
          <a:p>
            <a:pPr lvl="0"/>
            <a:r>
              <a:rPr lang="en-US" sz="1600" dirty="0">
                <a:solidFill>
                  <a:srgbClr val="0432FF"/>
                </a:solidFill>
              </a:rPr>
              <a:t>Detector</a:t>
            </a:r>
          </a:p>
          <a:p>
            <a:pPr lvl="1"/>
            <a:r>
              <a:rPr lang="en-US" sz="1600" dirty="0"/>
              <a:t>Advancing hadron and electromagnetic calorimeter Detector Conceptual Designs</a:t>
            </a:r>
          </a:p>
          <a:p>
            <a:pPr lvl="1"/>
            <a:r>
              <a:rPr lang="en-US" sz="1600" dirty="0"/>
              <a:t>Advancing Particle Identification Detector Conceptual Designs</a:t>
            </a:r>
          </a:p>
          <a:p>
            <a:pPr lvl="1"/>
            <a:r>
              <a:rPr lang="en-US" sz="1600" dirty="0"/>
              <a:t>Advancing Tracking Detector Conceptual Designs</a:t>
            </a:r>
          </a:p>
          <a:p>
            <a:pPr lvl="0"/>
            <a:r>
              <a:rPr lang="en-US" sz="1600" dirty="0">
                <a:solidFill>
                  <a:srgbClr val="0432FF"/>
                </a:solidFill>
                <a:highlight>
                  <a:srgbClr val="FFFF00"/>
                </a:highlight>
              </a:rPr>
              <a:t>Advancing Electronics, Data Acquisition and Computing Concepts</a:t>
            </a:r>
          </a:p>
          <a:p>
            <a:pPr lvl="1"/>
            <a:r>
              <a:rPr lang="en-US" sz="1600" dirty="0">
                <a:highlight>
                  <a:srgbClr val="FFFF00"/>
                </a:highlight>
              </a:rPr>
              <a:t>Remain in phase of potential ASICs, PCBs and FPGA needs, document ASIC requirements</a:t>
            </a:r>
            <a:r>
              <a:rPr 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</a:p>
          <a:p>
            <a:pPr lvl="1"/>
            <a:r>
              <a:rPr lang="en-US" sz="1600" dirty="0">
                <a:highlight>
                  <a:srgbClr val="FFFF00"/>
                </a:highlight>
              </a:rPr>
              <a:t>Fully worked-out plans (grounding, cabling, computing, etc.) late 2021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Develop and document a plan to ensure compatibility with streaming readout and future AI operations.</a:t>
            </a:r>
          </a:p>
          <a:p>
            <a:r>
              <a:rPr lang="en-US" sz="1600" dirty="0">
                <a:solidFill>
                  <a:srgbClr val="0432FF"/>
                </a:solidFill>
              </a:rPr>
              <a:t>Integration</a:t>
            </a:r>
          </a:p>
          <a:p>
            <a:pPr lvl="1"/>
            <a:r>
              <a:rPr lang="en-US" sz="1600" dirty="0"/>
              <a:t>Engineering concept for full reference detector in IP6, including frames, cradles, services, ...</a:t>
            </a:r>
          </a:p>
          <a:p>
            <a:pPr lvl="1"/>
            <a:r>
              <a:rPr lang="en-US" sz="1600" dirty="0"/>
              <a:t>Interface control, system, functional requirements documents for reference detector in IP6.</a:t>
            </a:r>
          </a:p>
          <a:p>
            <a:pPr lvl="1"/>
            <a:r>
              <a:rPr lang="en-US" sz="1600" dirty="0"/>
              <a:t>Assembly procedures of the central detector as a whole.</a:t>
            </a:r>
          </a:p>
          <a:p>
            <a:pPr lvl="1"/>
            <a:r>
              <a:rPr lang="en-US" sz="1600" dirty="0"/>
              <a:t>Integration of detector in IP6, installation sequencing and facilitating maintenance modes.</a:t>
            </a:r>
          </a:p>
          <a:p>
            <a:pPr lvl="1"/>
            <a:r>
              <a:rPr lang="en-US" sz="1600" dirty="0"/>
              <a:t>Engineering concept for a full detector integration in IP8, including installation and maintenance tasks.</a:t>
            </a:r>
          </a:p>
          <a:p>
            <a:pPr lvl="0"/>
            <a:r>
              <a:rPr lang="en-US" sz="1600" dirty="0">
                <a:solidFill>
                  <a:srgbClr val="0432FF"/>
                </a:solidFill>
              </a:rPr>
              <a:t>Polarimetry</a:t>
            </a:r>
          </a:p>
          <a:p>
            <a:pPr lvl="1"/>
            <a:r>
              <a:rPr lang="en-US" sz="1600" dirty="0"/>
              <a:t>Verification the current RHIC hadron polarimetry can be made to work for EIC</a:t>
            </a:r>
          </a:p>
          <a:p>
            <a:endParaRPr lang="en-US" sz="20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81271C2-6E1A-46D3-BAE9-3F37FD07AD62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Specific Work Activities for CY2021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088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AA366A0C-BEE4-4D83-96B1-5F889680F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algn="l"/>
            <a:fld id="{893C5830-40F3-F04E-B2E3-10E6672BA8FF}" type="slidenum">
              <a:rPr lang="en-US" sz="1000" smtClean="0">
                <a:latin typeface="+mj-lt"/>
              </a:rPr>
              <a:pPr algn="l"/>
              <a:t>13</a:t>
            </a:fld>
            <a:endParaRPr lang="en-US" sz="1000">
              <a:latin typeface="+mj-lt"/>
            </a:endParaRPr>
          </a:p>
        </p:txBody>
      </p:sp>
      <p:sp>
        <p:nvSpPr>
          <p:cNvPr id="54" name="Title 3">
            <a:extLst>
              <a:ext uri="{FF2B5EF4-FFF2-40B4-BE49-F238E27FC236}">
                <a16:creationId xmlns:a16="http://schemas.microsoft.com/office/drawing/2014/main" id="{D909DE38-BD83-456F-A8A3-3305A30F82A1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Cartoon/Model of the Extended Detector and IR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Comic Sans M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BFB2DE-2B72-460F-930A-C5AB1AA01788}"/>
              </a:ext>
            </a:extLst>
          </p:cNvPr>
          <p:cNvSpPr/>
          <p:nvPr/>
        </p:nvSpPr>
        <p:spPr>
          <a:xfrm>
            <a:off x="-3348" y="5316833"/>
            <a:ext cx="9144000" cy="9271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8B81A08-70B2-41BF-90B6-1C6E471DF91F}"/>
              </a:ext>
            </a:extLst>
          </p:cNvPr>
          <p:cNvSpPr/>
          <p:nvPr/>
        </p:nvSpPr>
        <p:spPr>
          <a:xfrm>
            <a:off x="6278" y="4275396"/>
            <a:ext cx="9144000" cy="9271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F3397A3-640F-4BAF-9A8A-AD9F0868A6EC}"/>
              </a:ext>
            </a:extLst>
          </p:cNvPr>
          <p:cNvGrpSpPr/>
          <p:nvPr/>
        </p:nvGrpSpPr>
        <p:grpSpPr>
          <a:xfrm>
            <a:off x="77989" y="4346246"/>
            <a:ext cx="9066011" cy="839973"/>
            <a:chOff x="153365" y="3896444"/>
            <a:chExt cx="12088014" cy="111996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9626BD5-9815-44C1-8599-C6164773E5DF}"/>
                </a:ext>
              </a:extLst>
            </p:cNvPr>
            <p:cNvSpPr txBox="1"/>
            <p:nvPr/>
          </p:nvSpPr>
          <p:spPr>
            <a:xfrm>
              <a:off x="153365" y="3896447"/>
              <a:ext cx="145168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Low-Q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spectroscopy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8AD868C-AE54-4293-A0FC-669E71F54148}"/>
                </a:ext>
              </a:extLst>
            </p:cNvPr>
            <p:cNvSpPr txBox="1"/>
            <p:nvPr/>
          </p:nvSpPr>
          <p:spPr>
            <a:xfrm>
              <a:off x="9443716" y="3896444"/>
              <a:ext cx="15411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Baryon decay</a:t>
              </a:r>
            </a:p>
            <a:p>
              <a:r>
                <a:rPr lang="en-US" sz="1200" dirty="0">
                  <a:latin typeface="Symbol" panose="05050102010706020507" pitchFamily="18" charset="2"/>
                  <a:cs typeface="Arial" panose="020B0604020202020204" pitchFamily="34" charset="0"/>
                </a:rPr>
                <a:t>p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/K structure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evaporated 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AE885DF-9960-4FB5-A06F-3FF2FE277103}"/>
                </a:ext>
              </a:extLst>
            </p:cNvPr>
            <p:cNvSpPr txBox="1"/>
            <p:nvPr/>
          </p:nvSpPr>
          <p:spPr>
            <a:xfrm>
              <a:off x="2515789" y="3896445"/>
              <a:ext cx="271664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Inclusive Structure Functions, TMDs, heavy flavors and jets, electrons for GPDs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ABCCF3-3550-46B9-9CD9-19DFE3C4E774}"/>
                </a:ext>
              </a:extLst>
            </p:cNvPr>
            <p:cNvSpPr txBox="1"/>
            <p:nvPr/>
          </p:nvSpPr>
          <p:spPr>
            <a:xfrm>
              <a:off x="5895833" y="3908412"/>
              <a:ext cx="154115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GPDs/DVCS, tagging, diffraction, high-medium 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B97071E-0D6F-4B8E-99EE-77A8C6D46F11}"/>
                </a:ext>
              </a:extLst>
            </p:cNvPr>
            <p:cNvSpPr txBox="1"/>
            <p:nvPr/>
          </p:nvSpPr>
          <p:spPr>
            <a:xfrm>
              <a:off x="11024140" y="3896444"/>
              <a:ext cx="12172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GPDs, tagging, diffraction, lowest-t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C37BBAA-2989-43D0-ABC1-0533E2DC5C49}"/>
              </a:ext>
            </a:extLst>
          </p:cNvPr>
          <p:cNvGrpSpPr/>
          <p:nvPr/>
        </p:nvGrpSpPr>
        <p:grpSpPr>
          <a:xfrm>
            <a:off x="71251" y="5369572"/>
            <a:ext cx="9073013" cy="856719"/>
            <a:chOff x="144381" y="5183876"/>
            <a:chExt cx="12097350" cy="114229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28D931F-D976-474C-AC61-19DDC8105651}"/>
                </a:ext>
              </a:extLst>
            </p:cNvPr>
            <p:cNvSpPr txBox="1"/>
            <p:nvPr/>
          </p:nvSpPr>
          <p:spPr>
            <a:xfrm>
              <a:off x="144381" y="5199772"/>
              <a:ext cx="129941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GEMs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Diamond detectors?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0467EC7-5825-4A93-82DB-20703C2832D9}"/>
                </a:ext>
              </a:extLst>
            </p:cNvPr>
            <p:cNvSpPr txBox="1"/>
            <p:nvPr/>
          </p:nvSpPr>
          <p:spPr>
            <a:xfrm>
              <a:off x="5895833" y="5218172"/>
              <a:ext cx="12994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Si/GEMs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Roman pots,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e/</a:t>
              </a:r>
              <a:r>
                <a:rPr lang="en-US" sz="1200" dirty="0">
                  <a:latin typeface="Symbol" panose="05050102010706020507" pitchFamily="18" charset="2"/>
                  <a:cs typeface="Arial" panose="020B0604020202020204" pitchFamily="34" charset="0"/>
                </a:rPr>
                <a:t>g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calorim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5EB5CE-34C2-482A-A9CF-0C180CEF92B0}"/>
                </a:ext>
              </a:extLst>
            </p:cNvPr>
            <p:cNvSpPr txBox="1"/>
            <p:nvPr/>
          </p:nvSpPr>
          <p:spPr>
            <a:xfrm>
              <a:off x="2565518" y="5199771"/>
              <a:ext cx="318685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Vertex and Tracking detectors, particle identification detectors, calorimetry detectors, muon detectors, etc.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30D7718-323E-4B8E-9248-E3402304E749}"/>
                </a:ext>
              </a:extLst>
            </p:cNvPr>
            <p:cNvSpPr txBox="1"/>
            <p:nvPr/>
          </p:nvSpPr>
          <p:spPr>
            <a:xfrm>
              <a:off x="9486575" y="5183876"/>
              <a:ext cx="12994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GEMs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Roman pots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e/</a:t>
              </a:r>
              <a:r>
                <a:rPr lang="en-US" sz="1200" dirty="0">
                  <a:latin typeface="Symbol" panose="05050102010706020507" pitchFamily="18" charset="2"/>
                  <a:cs typeface="Arial" panose="020B0604020202020204" pitchFamily="34" charset="0"/>
                </a:rPr>
                <a:t>g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calorim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6ACB7E0-CFB0-4B19-A413-45A27F136141}"/>
                </a:ext>
              </a:extLst>
            </p:cNvPr>
            <p:cNvSpPr txBox="1"/>
            <p:nvPr/>
          </p:nvSpPr>
          <p:spPr>
            <a:xfrm>
              <a:off x="11057828" y="5199771"/>
              <a:ext cx="118390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Roman pots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ZDCs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D29FB23-C15E-4EB4-93C9-B4E430AC816C}"/>
              </a:ext>
            </a:extLst>
          </p:cNvPr>
          <p:cNvSpPr txBox="1"/>
          <p:nvPr/>
        </p:nvSpPr>
        <p:spPr>
          <a:xfrm>
            <a:off x="2202260" y="6308630"/>
            <a:ext cx="1394934" cy="27699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physics examples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B975F40-2D84-4B61-8B6B-E10CCBD06723}"/>
              </a:ext>
            </a:extLst>
          </p:cNvPr>
          <p:cNvSpPr txBox="1"/>
          <p:nvPr/>
        </p:nvSpPr>
        <p:spPr>
          <a:xfrm>
            <a:off x="5215780" y="6308630"/>
            <a:ext cx="1438214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detector examples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18D8FAB-8468-4D36-B15E-3570EDA9601C}"/>
              </a:ext>
            </a:extLst>
          </p:cNvPr>
          <p:cNvCxnSpPr>
            <a:cxnSpLocks/>
          </p:cNvCxnSpPr>
          <p:nvPr/>
        </p:nvCxnSpPr>
        <p:spPr>
          <a:xfrm>
            <a:off x="1982201" y="2617557"/>
            <a:ext cx="86627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749A86A-60FF-46B3-ABBD-4F14B2A26441}"/>
              </a:ext>
            </a:extLst>
          </p:cNvPr>
          <p:cNvCxnSpPr>
            <a:cxnSpLocks/>
          </p:cNvCxnSpPr>
          <p:nvPr/>
        </p:nvCxnSpPr>
        <p:spPr>
          <a:xfrm flipH="1">
            <a:off x="2848476" y="2617557"/>
            <a:ext cx="859054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11E2252-54AB-4FD0-82E5-BB8004BE1BA6}"/>
              </a:ext>
            </a:extLst>
          </p:cNvPr>
          <p:cNvCxnSpPr>
            <a:cxnSpLocks/>
          </p:cNvCxnSpPr>
          <p:nvPr/>
        </p:nvCxnSpPr>
        <p:spPr>
          <a:xfrm flipH="1">
            <a:off x="789279" y="2617557"/>
            <a:ext cx="859054" cy="0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8D0B405-37CA-4E9C-92A9-4281EA5AEEA1}"/>
              </a:ext>
            </a:extLst>
          </p:cNvPr>
          <p:cNvCxnSpPr>
            <a:cxnSpLocks/>
          </p:cNvCxnSpPr>
          <p:nvPr/>
        </p:nvCxnSpPr>
        <p:spPr>
          <a:xfrm>
            <a:off x="4506254" y="2617557"/>
            <a:ext cx="866274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0C41622-2749-4864-9704-76F381AD9466}"/>
              </a:ext>
            </a:extLst>
          </p:cNvPr>
          <p:cNvSpPr txBox="1"/>
          <p:nvPr/>
        </p:nvSpPr>
        <p:spPr>
          <a:xfrm>
            <a:off x="1920365" y="2327375"/>
            <a:ext cx="10406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p/ion beam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763BFD5-567F-4D8C-94FF-0EB256BF012E}"/>
              </a:ext>
            </a:extLst>
          </p:cNvPr>
          <p:cNvSpPr txBox="1"/>
          <p:nvPr/>
        </p:nvSpPr>
        <p:spPr>
          <a:xfrm>
            <a:off x="2987820" y="2327375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e beam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9EA7B2F-340A-4E48-99E3-3275F18A406C}"/>
              </a:ext>
            </a:extLst>
          </p:cNvPr>
          <p:cNvSpPr txBox="1"/>
          <p:nvPr/>
        </p:nvSpPr>
        <p:spPr>
          <a:xfrm>
            <a:off x="114711" y="504629"/>
            <a:ext cx="7946762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0000"/>
              </a:lnSpc>
              <a:spcAft>
                <a:spcPts val="45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EIC physics covers the entire region (backward, central, forward)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0C9C105-55F9-4910-BFA6-73FE4D65158D}"/>
              </a:ext>
            </a:extLst>
          </p:cNvPr>
          <p:cNvSpPr txBox="1"/>
          <p:nvPr/>
        </p:nvSpPr>
        <p:spPr>
          <a:xfrm>
            <a:off x="120597" y="1293143"/>
            <a:ext cx="8896110" cy="74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0000"/>
              </a:lnSpc>
              <a:spcAft>
                <a:spcPts val="45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EIC science processes rely on excellent scattered electron detection and excellent and fully integrated forward detection scheme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504260-7B01-440B-BCF3-A23F915A3F77}"/>
              </a:ext>
            </a:extLst>
          </p:cNvPr>
          <p:cNvSpPr txBox="1"/>
          <p:nvPr/>
        </p:nvSpPr>
        <p:spPr>
          <a:xfrm>
            <a:off x="5533184" y="1935879"/>
            <a:ext cx="3678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Adapted from 2</a:t>
            </a:r>
            <a:r>
              <a:rPr lang="en-US" i="1" baseline="30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Yellow Report Meeting, Detector Working Group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CFB7136-FE43-495D-ACDC-DB4D2CE77ED5}"/>
              </a:ext>
            </a:extLst>
          </p:cNvPr>
          <p:cNvGrpSpPr/>
          <p:nvPr/>
        </p:nvGrpSpPr>
        <p:grpSpPr>
          <a:xfrm>
            <a:off x="71251" y="2068691"/>
            <a:ext cx="9072749" cy="2069463"/>
            <a:chOff x="89051" y="837405"/>
            <a:chExt cx="11550788" cy="275928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5ED813F-7B3A-48DE-8766-25F171B2FBB4}"/>
                </a:ext>
              </a:extLst>
            </p:cNvPr>
            <p:cNvSpPr/>
            <p:nvPr/>
          </p:nvSpPr>
          <p:spPr>
            <a:xfrm>
              <a:off x="144381" y="1289793"/>
              <a:ext cx="1299411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4FC6301-0C53-45A0-AA4B-436F8DD90743}"/>
                </a:ext>
              </a:extLst>
            </p:cNvPr>
            <p:cNvSpPr/>
            <p:nvPr/>
          </p:nvSpPr>
          <p:spPr>
            <a:xfrm>
              <a:off x="2353383" y="837405"/>
              <a:ext cx="495702" cy="14919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8104429-44A9-43D0-89DD-16A7095B0D44}"/>
                </a:ext>
              </a:extLst>
            </p:cNvPr>
            <p:cNvSpPr/>
            <p:nvPr/>
          </p:nvSpPr>
          <p:spPr>
            <a:xfrm>
              <a:off x="2906835" y="837405"/>
              <a:ext cx="1434166" cy="14919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AEC3C-CA98-4C18-A463-491C9338D232}"/>
                </a:ext>
              </a:extLst>
            </p:cNvPr>
            <p:cNvSpPr/>
            <p:nvPr/>
          </p:nvSpPr>
          <p:spPr>
            <a:xfrm>
              <a:off x="4406771" y="837405"/>
              <a:ext cx="819754" cy="14919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E204872-F6B3-4F9F-9CE6-B7BE55D5A793}"/>
                </a:ext>
              </a:extLst>
            </p:cNvPr>
            <p:cNvSpPr/>
            <p:nvPr/>
          </p:nvSpPr>
          <p:spPr>
            <a:xfrm>
              <a:off x="5337214" y="1289793"/>
              <a:ext cx="1299411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901EC51-BB3C-4F9B-A481-674DF4E71F65}"/>
                </a:ext>
              </a:extLst>
            </p:cNvPr>
            <p:cNvSpPr/>
            <p:nvPr/>
          </p:nvSpPr>
          <p:spPr>
            <a:xfrm>
              <a:off x="6750524" y="1289793"/>
              <a:ext cx="1299411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88FBC56-10A9-4FB6-99E7-B2F0E957F14B}"/>
                </a:ext>
              </a:extLst>
            </p:cNvPr>
            <p:cNvSpPr/>
            <p:nvPr/>
          </p:nvSpPr>
          <p:spPr>
            <a:xfrm>
              <a:off x="8961124" y="1289793"/>
              <a:ext cx="1299411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02C7991-5876-43E2-ACA5-E4DA1BC36F23}"/>
                </a:ext>
              </a:extLst>
            </p:cNvPr>
            <p:cNvSpPr/>
            <p:nvPr/>
          </p:nvSpPr>
          <p:spPr>
            <a:xfrm>
              <a:off x="10374433" y="1289793"/>
              <a:ext cx="683393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0B39B67-9855-4E81-A484-EF87BB984693}"/>
                </a:ext>
              </a:extLst>
            </p:cNvPr>
            <p:cNvSpPr txBox="1"/>
            <p:nvPr/>
          </p:nvSpPr>
          <p:spPr>
            <a:xfrm>
              <a:off x="89051" y="2531564"/>
              <a:ext cx="1470251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far-backward </a:t>
              </a:r>
            </a:p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e-detection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A16D1BB-3035-488F-9389-740D2720E1CB}"/>
                </a:ext>
              </a:extLst>
            </p:cNvPr>
            <p:cNvSpPr txBox="1"/>
            <p:nvPr/>
          </p:nvSpPr>
          <p:spPr>
            <a:xfrm>
              <a:off x="2353384" y="2531564"/>
              <a:ext cx="2873141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“Central detector”, includes e-endcap, central, and p/ion endcap detectors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E76827D-0E70-4E4D-B3D7-0EA211355A3C}"/>
                </a:ext>
              </a:extLst>
            </p:cNvPr>
            <p:cNvSpPr txBox="1"/>
            <p:nvPr/>
          </p:nvSpPr>
          <p:spPr>
            <a:xfrm>
              <a:off x="6819221" y="2365626"/>
              <a:ext cx="14224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Ion final-focus quads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614DDCE-41E4-43EC-9A45-E3C26B3AB702}"/>
                </a:ext>
              </a:extLst>
            </p:cNvPr>
            <p:cNvSpPr/>
            <p:nvPr/>
          </p:nvSpPr>
          <p:spPr>
            <a:xfrm>
              <a:off x="1559302" y="1289793"/>
              <a:ext cx="683393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5D511BD-98F7-43D4-A178-E8FB612B49CE}"/>
                </a:ext>
              </a:extLst>
            </p:cNvPr>
            <p:cNvSpPr txBox="1"/>
            <p:nvPr/>
          </p:nvSpPr>
          <p:spPr>
            <a:xfrm>
              <a:off x="1465457" y="2531564"/>
              <a:ext cx="935411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e final-focus quads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42D63DA-445D-474A-9497-3BBC0B8B121B}"/>
                </a:ext>
              </a:extLst>
            </p:cNvPr>
            <p:cNvSpPr txBox="1"/>
            <p:nvPr/>
          </p:nvSpPr>
          <p:spPr>
            <a:xfrm>
              <a:off x="5580810" y="2365582"/>
              <a:ext cx="116971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forward dipole</a:t>
              </a:r>
            </a:p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incl. h detection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4ED48DB-3557-4B7F-83BF-2438BF1B1CC6}"/>
                </a:ext>
              </a:extLst>
            </p:cNvPr>
            <p:cNvSpPr txBox="1"/>
            <p:nvPr/>
          </p:nvSpPr>
          <p:spPr>
            <a:xfrm>
              <a:off x="9004263" y="2369311"/>
              <a:ext cx="13701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far-forward h-detection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589606E-58C2-473E-8340-3A34E560E93C}"/>
                </a:ext>
              </a:extLst>
            </p:cNvPr>
            <p:cNvSpPr/>
            <p:nvPr/>
          </p:nvSpPr>
          <p:spPr>
            <a:xfrm>
              <a:off x="8163833" y="1289793"/>
              <a:ext cx="683393" cy="5232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867F4C6-CAB1-4255-AD48-69C6D578C367}"/>
                </a:ext>
              </a:extLst>
            </p:cNvPr>
            <p:cNvSpPr txBox="1"/>
            <p:nvPr/>
          </p:nvSpPr>
          <p:spPr>
            <a:xfrm>
              <a:off x="8087709" y="2363344"/>
              <a:ext cx="102830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forward dipole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5A2B873-9CF2-4865-B4AF-EF22F7A8A362}"/>
                </a:ext>
              </a:extLst>
            </p:cNvPr>
            <p:cNvSpPr txBox="1"/>
            <p:nvPr/>
          </p:nvSpPr>
          <p:spPr>
            <a:xfrm>
              <a:off x="10260534" y="2366144"/>
              <a:ext cx="137930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far-forward </a:t>
              </a:r>
            </a:p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h-detection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1D62FE5-ADE8-4BDD-8938-918EDD206404}"/>
              </a:ext>
            </a:extLst>
          </p:cNvPr>
          <p:cNvSpPr txBox="1"/>
          <p:nvPr/>
        </p:nvSpPr>
        <p:spPr>
          <a:xfrm>
            <a:off x="114711" y="882132"/>
            <a:ext cx="9025941" cy="40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0000"/>
              </a:lnSpc>
              <a:spcAft>
                <a:spcPts val="45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detector requirements differ in these regions due to the EIC asymmetry</a:t>
            </a:r>
          </a:p>
        </p:txBody>
      </p:sp>
    </p:spTree>
    <p:extLst>
      <p:ext uri="{BB962C8B-B14F-4D97-AF65-F5344CB8AC3E}">
        <p14:creationId xmlns:p14="http://schemas.microsoft.com/office/powerpoint/2010/main" val="1330187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D7D7D5D-9151-4F45-8B1F-62FC39DC013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5635" y="2538889"/>
            <a:ext cx="7941564" cy="3995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6535E-6C91-E143-96FF-20A83D699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Highly integrated detector system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0A2D833A-59F2-458D-ACA3-ECBA35656EC3}"/>
              </a:ext>
            </a:extLst>
          </p:cNvPr>
          <p:cNvSpPr txBox="1">
            <a:spLocks/>
          </p:cNvSpPr>
          <p:nvPr/>
        </p:nvSpPr>
        <p:spPr>
          <a:xfrm>
            <a:off x="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93C5830-40F3-F04E-B2E3-10E6672BA8FF}" type="slidenum">
              <a:rPr lang="en-US" sz="1000" smtClean="0"/>
              <a:pPr algn="l"/>
              <a:t>14</a:t>
            </a:fld>
            <a:endParaRPr lang="en-US" sz="1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3A5932-1682-4324-9296-948EC55CFD1B}"/>
              </a:ext>
            </a:extLst>
          </p:cNvPr>
          <p:cNvSpPr/>
          <p:nvPr/>
        </p:nvSpPr>
        <p:spPr>
          <a:xfrm>
            <a:off x="489950" y="646686"/>
            <a:ext cx="51202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  <a:buFont typeface="Wingdings" charset="2"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Integrated detector system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~75m</a:t>
            </a:r>
          </a:p>
          <a:p>
            <a:pPr>
              <a:buSzPct val="45000"/>
            </a:pPr>
            <a:r>
              <a:rPr lang="en-US" altLang="en-US" sz="2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1.Central detector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~10m</a:t>
            </a:r>
            <a:endParaRPr lang="en-US" alt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45000"/>
              <a:buFont typeface="Wingdings" charset="2"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2.Backward electron detection</a:t>
            </a:r>
            <a:r>
              <a:rPr lang="en-US" altLang="en-US" sz="2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~35m</a:t>
            </a:r>
          </a:p>
          <a:p>
            <a:pPr>
              <a:buSzPct val="45000"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3.Forward hadron spectrometer</a:t>
            </a:r>
            <a:r>
              <a:rPr lang="en-US" altLang="en-US" sz="2000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64796F-9F93-4F2C-AD38-8272EAE026A3}"/>
              </a:ext>
            </a:extLst>
          </p:cNvPr>
          <p:cNvSpPr/>
          <p:nvPr/>
        </p:nvSpPr>
        <p:spPr>
          <a:xfrm>
            <a:off x="6238513" y="4991396"/>
            <a:ext cx="883578" cy="3390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4AAC303-2C3B-439F-81C0-D83A4BA4F583}"/>
              </a:ext>
            </a:extLst>
          </p:cNvPr>
          <p:cNvSpPr/>
          <p:nvPr/>
        </p:nvSpPr>
        <p:spPr>
          <a:xfrm>
            <a:off x="7577516" y="4803838"/>
            <a:ext cx="621261" cy="2814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B1F259F-E0BD-4C39-B543-7188CB647B45}"/>
              </a:ext>
            </a:extLst>
          </p:cNvPr>
          <p:cNvSpPr/>
          <p:nvPr/>
        </p:nvSpPr>
        <p:spPr>
          <a:xfrm rot="16200000">
            <a:off x="4965985" y="4582665"/>
            <a:ext cx="883578" cy="3390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89E1B64-90B5-45EC-8C3D-8C0748C5CA24}"/>
              </a:ext>
            </a:extLst>
          </p:cNvPr>
          <p:cNvSpPr/>
          <p:nvPr/>
        </p:nvSpPr>
        <p:spPr>
          <a:xfrm rot="16200000">
            <a:off x="6936835" y="5617813"/>
            <a:ext cx="883578" cy="2606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88FDA2-4762-41B4-B51D-D3136326DB51}"/>
              </a:ext>
            </a:extLst>
          </p:cNvPr>
          <p:cNvSpPr/>
          <p:nvPr/>
        </p:nvSpPr>
        <p:spPr>
          <a:xfrm rot="16200000">
            <a:off x="3230468" y="5099410"/>
            <a:ext cx="672303" cy="2735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5EBE43-8252-49E7-A350-787A2C15DD6E}"/>
              </a:ext>
            </a:extLst>
          </p:cNvPr>
          <p:cNvSpPr/>
          <p:nvPr/>
        </p:nvSpPr>
        <p:spPr>
          <a:xfrm rot="16200000">
            <a:off x="2431675" y="5473102"/>
            <a:ext cx="620294" cy="2606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12">
            <a:extLst>
              <a:ext uri="{FF2B5EF4-FFF2-40B4-BE49-F238E27FC236}">
                <a16:creationId xmlns:a16="http://schemas.microsoft.com/office/drawing/2014/main" id="{9F645A63-B9D4-40D1-A471-9C89D748B80A}"/>
              </a:ext>
            </a:extLst>
          </p:cNvPr>
          <p:cNvSpPr/>
          <p:nvPr/>
        </p:nvSpPr>
        <p:spPr>
          <a:xfrm>
            <a:off x="2426776" y="3863643"/>
            <a:ext cx="2253786" cy="2161803"/>
          </a:xfrm>
          <a:prstGeom prst="roundRect">
            <a:avLst>
              <a:gd name="adj" fmla="val 2478"/>
            </a:avLst>
          </a:prstGeom>
          <a:noFill/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10">
            <a:extLst>
              <a:ext uri="{FF2B5EF4-FFF2-40B4-BE49-F238E27FC236}">
                <a16:creationId xmlns:a16="http://schemas.microsoft.com/office/drawing/2014/main" id="{A2372F40-7FEE-4196-B5A7-57FF394822CE}"/>
              </a:ext>
            </a:extLst>
          </p:cNvPr>
          <p:cNvSpPr/>
          <p:nvPr/>
        </p:nvSpPr>
        <p:spPr>
          <a:xfrm>
            <a:off x="5432320" y="3737405"/>
            <a:ext cx="2766458" cy="2325289"/>
          </a:xfrm>
          <a:prstGeom prst="roundRect">
            <a:avLst>
              <a:gd name="adj" fmla="val 2478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DA076D-7CF6-4B40-B723-1EF826310334}"/>
              </a:ext>
            </a:extLst>
          </p:cNvPr>
          <p:cNvSpPr/>
          <p:nvPr/>
        </p:nvSpPr>
        <p:spPr>
          <a:xfrm>
            <a:off x="3005619" y="5424965"/>
            <a:ext cx="2002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far-backward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33FA234-DB70-4261-A5A5-9D67FAD5F2B9}"/>
              </a:ext>
            </a:extLst>
          </p:cNvPr>
          <p:cNvSpPr/>
          <p:nvPr/>
        </p:nvSpPr>
        <p:spPr>
          <a:xfrm>
            <a:off x="6573306" y="4157507"/>
            <a:ext cx="2002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far-forward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58F11F-218B-4266-B555-39560F88816C}"/>
              </a:ext>
            </a:extLst>
          </p:cNvPr>
          <p:cNvSpPr txBox="1"/>
          <p:nvPr/>
        </p:nvSpPr>
        <p:spPr>
          <a:xfrm>
            <a:off x="5856724" y="808892"/>
            <a:ext cx="3043801" cy="52322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Lesson learned from HERA – ensure low-Q</a:t>
            </a:r>
            <a:r>
              <a:rPr 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coverage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C6A3C1-C32D-4E7E-BCF2-4C03C8AF416B}"/>
              </a:ext>
            </a:extLst>
          </p:cNvPr>
          <p:cNvSpPr txBox="1"/>
          <p:nvPr/>
        </p:nvSpPr>
        <p:spPr>
          <a:xfrm>
            <a:off x="5856724" y="1429242"/>
            <a:ext cx="3043801" cy="7386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Various stage detector to capture forward-going protons and neutrons, and also decay products (</a:t>
            </a:r>
            <a:r>
              <a:rPr lang="en-US" sz="1400" i="1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6325CC8-462C-45D4-8324-1E6224690E09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5068195" y="1070502"/>
            <a:ext cx="788529" cy="40629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DD4FD83-6308-4421-B6E3-B6D9A7E7C9C3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5068195" y="1772552"/>
            <a:ext cx="788529" cy="260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8C64205-FFD8-4633-B238-9FAF0C4376D1}"/>
              </a:ext>
            </a:extLst>
          </p:cNvPr>
          <p:cNvSpPr/>
          <p:nvPr/>
        </p:nvSpPr>
        <p:spPr>
          <a:xfrm rot="16200000">
            <a:off x="2018284" y="3692971"/>
            <a:ext cx="280928" cy="12100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2286DE-DDE2-49CC-B888-118E34E2B355}"/>
              </a:ext>
            </a:extLst>
          </p:cNvPr>
          <p:cNvSpPr txBox="1"/>
          <p:nvPr/>
        </p:nvSpPr>
        <p:spPr>
          <a:xfrm>
            <a:off x="59677" y="2061793"/>
            <a:ext cx="2682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Polarimetry not shown here</a:t>
            </a:r>
          </a:p>
        </p:txBody>
      </p: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73333669-44D3-440D-9D9C-BAF1ACB6E5D7}"/>
              </a:ext>
            </a:extLst>
          </p:cNvPr>
          <p:cNvGrpSpPr/>
          <p:nvPr/>
        </p:nvGrpSpPr>
        <p:grpSpPr>
          <a:xfrm>
            <a:off x="3005619" y="2743210"/>
            <a:ext cx="4319855" cy="474237"/>
            <a:chOff x="3028950" y="5551686"/>
            <a:chExt cx="3041295" cy="467258"/>
          </a:xfrm>
          <a:solidFill>
            <a:schemeClr val="bg1"/>
          </a:solidFill>
        </p:grpSpPr>
        <p:cxnSp>
          <p:nvCxnSpPr>
            <p:cNvPr id="429" name="Straight Arrow Connector 428">
              <a:extLst>
                <a:ext uri="{FF2B5EF4-FFF2-40B4-BE49-F238E27FC236}">
                  <a16:creationId xmlns:a16="http://schemas.microsoft.com/office/drawing/2014/main" id="{C96B0BBF-1EB8-4BF8-A85D-D69466BEF8F9}"/>
                </a:ext>
              </a:extLst>
            </p:cNvPr>
            <p:cNvCxnSpPr/>
            <p:nvPr/>
          </p:nvCxnSpPr>
          <p:spPr>
            <a:xfrm>
              <a:off x="3028950" y="6000108"/>
              <a:ext cx="1234825" cy="0"/>
            </a:xfrm>
            <a:prstGeom prst="straightConnector1">
              <a:avLst/>
            </a:prstGeom>
            <a:grpFill/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Arrow Connector 429">
              <a:extLst>
                <a:ext uri="{FF2B5EF4-FFF2-40B4-BE49-F238E27FC236}">
                  <a16:creationId xmlns:a16="http://schemas.microsoft.com/office/drawing/2014/main" id="{2BB6711C-CE47-4D0A-A43E-6984A300F2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2618" y="6005497"/>
              <a:ext cx="1347627" cy="13447"/>
            </a:xfrm>
            <a:prstGeom prst="straightConnector1">
              <a:avLst/>
            </a:prstGeom>
            <a:grpFill/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TextBox 430">
              <a:extLst>
                <a:ext uri="{FF2B5EF4-FFF2-40B4-BE49-F238E27FC236}">
                  <a16:creationId xmlns:a16="http://schemas.microsoft.com/office/drawing/2014/main" id="{C1B780A3-D4D8-4314-A4E0-F28DA57B93B8}"/>
                </a:ext>
              </a:extLst>
            </p:cNvPr>
            <p:cNvSpPr txBox="1"/>
            <p:nvPr/>
          </p:nvSpPr>
          <p:spPr>
            <a:xfrm>
              <a:off x="3066684" y="5551686"/>
              <a:ext cx="1075214" cy="3638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   p/A beam</a:t>
              </a:r>
            </a:p>
          </p:txBody>
        </p:sp>
        <p:sp>
          <p:nvSpPr>
            <p:cNvPr id="432" name="TextBox 431">
              <a:extLst>
                <a:ext uri="{FF2B5EF4-FFF2-40B4-BE49-F238E27FC236}">
                  <a16:creationId xmlns:a16="http://schemas.microsoft.com/office/drawing/2014/main" id="{C1735E8D-498E-4E79-8517-C5A47321EFC9}"/>
                </a:ext>
              </a:extLst>
            </p:cNvPr>
            <p:cNvSpPr txBox="1"/>
            <p:nvPr/>
          </p:nvSpPr>
          <p:spPr>
            <a:xfrm>
              <a:off x="4839482" y="5589225"/>
              <a:ext cx="1075214" cy="3726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  e beam</a:t>
              </a:r>
            </a:p>
          </p:txBody>
        </p:sp>
      </p:grpSp>
      <p:sp>
        <p:nvSpPr>
          <p:cNvPr id="433" name="TextBox 432">
            <a:extLst>
              <a:ext uri="{FF2B5EF4-FFF2-40B4-BE49-F238E27FC236}">
                <a16:creationId xmlns:a16="http://schemas.microsoft.com/office/drawing/2014/main" id="{12A59B59-0D46-4740-BBA7-7019D8249256}"/>
              </a:ext>
            </a:extLst>
          </p:cNvPr>
          <p:cNvSpPr txBox="1"/>
          <p:nvPr/>
        </p:nvSpPr>
        <p:spPr>
          <a:xfrm>
            <a:off x="2947612" y="2338186"/>
            <a:ext cx="206050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+mj-lt"/>
              </a:rPr>
              <a:t>p: 41 GeV, 100 to 275 GeV</a:t>
            </a:r>
          </a:p>
        </p:txBody>
      </p:sp>
      <p:sp>
        <p:nvSpPr>
          <p:cNvPr id="436" name="TextBox 435">
            <a:extLst>
              <a:ext uri="{FF2B5EF4-FFF2-40B4-BE49-F238E27FC236}">
                <a16:creationId xmlns:a16="http://schemas.microsoft.com/office/drawing/2014/main" id="{754EE39B-19BA-4A51-AB8A-70CBB86A2C6F}"/>
              </a:ext>
            </a:extLst>
          </p:cNvPr>
          <p:cNvSpPr txBox="1"/>
          <p:nvPr/>
        </p:nvSpPr>
        <p:spPr>
          <a:xfrm>
            <a:off x="5577298" y="2332952"/>
            <a:ext cx="155363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+mj-lt"/>
              </a:rPr>
              <a:t>e: 5 GeV to 18 GeV</a:t>
            </a:r>
          </a:p>
        </p:txBody>
      </p:sp>
    </p:spTree>
    <p:extLst>
      <p:ext uri="{BB962C8B-B14F-4D97-AF65-F5344CB8AC3E}">
        <p14:creationId xmlns:p14="http://schemas.microsoft.com/office/powerpoint/2010/main" val="3272273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D6883D-2D0E-4732-B97D-AD3672FDE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935317"/>
            <a:ext cx="7886700" cy="5608357"/>
          </a:xfrm>
        </p:spPr>
        <p:txBody>
          <a:bodyPr>
            <a:normAutofit fontScale="925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This WBS covers the cost for R&amp;D, PED and construction of a general-purpose detector capable of the physics program detailed in the NAS review at full center-of-mass energy range (20 GeV and 140 GeV) and luminosity (10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33 – 34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 cm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-2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s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-1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).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 The detector consist of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0000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 a solenoidal magnet,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0000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 the central detector with 5 subsystems and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0000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 a lepton and hadron endcap with each 5 subsystems.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0000FF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charset="0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Further data-acquisition and trigger, infrastructure and integration as  well as online and offline software efforts are included in the scope.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charset="0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In addition, the auxiliary detectors needed to tag particles with very small scattering angles both in the outgoing lepton and hadron beam direction (Roman Pots, Zero-degree Calorimeter and low Q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-tagger).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en-US" sz="2000" dirty="0">
                <a:solidFill>
                  <a:srgbClr val="3333FF"/>
                </a:solidFill>
                <a:latin typeface="Arial" panose="020B0604020202020204"/>
              </a:rPr>
              <a:t>Since the CD-1 review we moved the scope of “polarimetry and luminosity (detector)” from 6.06 (Interaction Region) to 6.10.14.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/>
              <a:cs typeface="Arial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8CDD5CF-402C-40ED-ABEA-EB810D9E1AF8}"/>
              </a:ext>
            </a:extLst>
          </p:cNvPr>
          <p:cNvSpPr txBox="1">
            <a:spLocks/>
          </p:cNvSpPr>
          <p:nvPr/>
        </p:nvSpPr>
        <p:spPr>
          <a:xfrm>
            <a:off x="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Comic Sans MS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5A880D-F2B3-41FD-A622-ED1490506DD9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WBS 6.10 </a:t>
            </a:r>
            <a:r>
              <a:rPr lang="en-US" dirty="0">
                <a:latin typeface="Arial"/>
              </a:rPr>
              <a:t>D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etector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 S</a:t>
            </a:r>
            <a:r>
              <a:rPr lang="en-US" dirty="0">
                <a:latin typeface="Arial"/>
              </a:rPr>
              <a:t>cope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426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D8713C9-5533-4F34-9966-BFED1B054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34DA1DD3-0F42-4159-921B-759AF363A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AB0FBB-508A-4144-8999-DCB20D45F9CB}"/>
              </a:ext>
            </a:extLst>
          </p:cNvPr>
          <p:cNvSpPr txBox="1"/>
          <p:nvPr/>
        </p:nvSpPr>
        <p:spPr>
          <a:xfrm>
            <a:off x="0" y="6000750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highlight>
                  <a:srgbClr val="00FA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Particle Id	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EM calorimetry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en-US" sz="1600" dirty="0">
                <a:solidFill>
                  <a:schemeClr val="bg1"/>
                </a:solidFill>
                <a:highlight>
                  <a:srgbClr val="0432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Hadron calorimetry </a:t>
            </a: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6C562952-69F0-4C57-BE9F-6AAFB1086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61135F09-DA74-4C21-8607-0C94AA0C9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2" name="Picture 21" descr="Diagram, engineering drawing&#10;&#10;Description automatically generated">
            <a:extLst>
              <a:ext uri="{FF2B5EF4-FFF2-40B4-BE49-F238E27FC236}">
                <a16:creationId xmlns:a16="http://schemas.microsoft.com/office/drawing/2014/main" id="{033BB9E8-80FF-48C2-8A13-0A541EBEC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0CC4F8-3B8F-4BD0-8521-34D7D02983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D12E480-0E24-46BA-BFB6-03BBE0EC4B18}"/>
              </a:ext>
            </a:extLst>
          </p:cNvPr>
          <p:cNvSpPr txBox="1"/>
          <p:nvPr/>
        </p:nvSpPr>
        <p:spPr>
          <a:xfrm>
            <a:off x="3595955" y="1936925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Magnet coil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9116EA-011E-49B6-8BFE-77BEAC71C841}"/>
              </a:ext>
            </a:extLst>
          </p:cNvPr>
          <p:cNvSpPr txBox="1"/>
          <p:nvPr/>
        </p:nvSpPr>
        <p:spPr>
          <a:xfrm>
            <a:off x="318499" y="670938"/>
            <a:ext cx="6207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example based on new 3T Magnet (as assumed by ATHENA)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C9F9856-AE8F-43B1-91FD-F971F3AAA65A}"/>
              </a:ext>
            </a:extLst>
          </p:cNvPr>
          <p:cNvSpPr txBox="1">
            <a:spLocks/>
          </p:cNvSpPr>
          <p:nvPr/>
        </p:nvSpPr>
        <p:spPr>
          <a:xfrm>
            <a:off x="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Comic Sans MS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49E6B9-1561-432C-BEE6-569027DE3191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Overview of an example EIC Central Detector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30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BC4CF-93E7-4F1C-849F-5F6021DF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267" y="4302582"/>
            <a:ext cx="9430203" cy="1597658"/>
          </a:xfrm>
        </p:spPr>
        <p:txBody>
          <a:bodyPr>
            <a:no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Good engineering concepts for everything left of orange line:</a:t>
            </a:r>
          </a:p>
          <a:p>
            <a:pPr lvl="1"/>
            <a:r>
              <a:rPr lang="en-US" sz="1400" dirty="0">
                <a:highlight>
                  <a:srgbClr val="FFFF00"/>
                </a:highlight>
              </a:rPr>
              <a:t>Frame to hold barrel EM calorimeter</a:t>
            </a:r>
          </a:p>
          <a:p>
            <a:pPr lvl="1"/>
            <a:r>
              <a:rPr lang="en-US" sz="1400" dirty="0">
                <a:highlight>
                  <a:srgbClr val="FFFF00"/>
                </a:highlight>
              </a:rPr>
              <a:t>Universal frame to hold DIRC and detectors inside, including backward EM calorimeter</a:t>
            </a:r>
          </a:p>
          <a:p>
            <a:pPr lvl="1"/>
            <a:r>
              <a:rPr lang="en-US" sz="1400" dirty="0">
                <a:highlight>
                  <a:srgbClr val="FFFF00"/>
                </a:highlight>
              </a:rPr>
              <a:t>Frame and cooling for backward EM calorimeter</a:t>
            </a:r>
          </a:p>
          <a:p>
            <a:pPr lvl="1"/>
            <a:r>
              <a:rPr lang="en-US" sz="1400" dirty="0">
                <a:highlight>
                  <a:srgbClr val="FFFF00"/>
                </a:highlight>
              </a:rPr>
              <a:t>Backward hadronic calorimeter and way to split it for maintenance </a:t>
            </a:r>
            <a:r>
              <a:rPr lang="en-US" sz="1400" dirty="0">
                <a:highlight>
                  <a:srgbClr val="FFFF00"/>
                </a:highlight>
                <a:sym typeface="Wingdings" pitchFamily="2" charset="2"/>
              </a:rPr>
              <a:t> can be transferred to </a:t>
            </a:r>
            <a:r>
              <a:rPr lang="en-US" sz="1400" dirty="0" err="1">
                <a:highlight>
                  <a:srgbClr val="FFFF00"/>
                </a:highlight>
                <a:sym typeface="Wingdings" pitchFamily="2" charset="2"/>
              </a:rPr>
              <a:t>hECaL</a:t>
            </a:r>
            <a:r>
              <a:rPr lang="en-US" sz="1400" dirty="0">
                <a:highlight>
                  <a:srgbClr val="FFFF00"/>
                </a:highlight>
                <a:sym typeface="Wingdings" pitchFamily="2" charset="2"/>
              </a:rPr>
              <a:t> &amp; </a:t>
            </a:r>
            <a:r>
              <a:rPr lang="en-US" sz="1400" dirty="0" err="1">
                <a:highlight>
                  <a:srgbClr val="FFFF00"/>
                </a:highlight>
                <a:sym typeface="Wingdings" pitchFamily="2" charset="2"/>
              </a:rPr>
              <a:t>hHCal</a:t>
            </a:r>
            <a:endParaRPr lang="en-US" sz="1400" dirty="0">
              <a:highlight>
                <a:srgbClr val="FFFF00"/>
              </a:highlight>
            </a:endParaRPr>
          </a:p>
          <a:p>
            <a:pPr lvl="1"/>
            <a:r>
              <a:rPr lang="en-US" sz="1400" dirty="0">
                <a:highlight>
                  <a:srgbClr val="FFFF00"/>
                </a:highlight>
              </a:rPr>
              <a:t>Can reuse STAR cradle, may need sleeve or jackets to adjust for EIC detector diameter</a:t>
            </a:r>
          </a:p>
          <a:p>
            <a:r>
              <a:rPr lang="en-US" sz="1800" dirty="0">
                <a:highlight>
                  <a:srgbClr val="FFFF00"/>
                </a:highlight>
              </a:rPr>
              <a:t>Only conceptual as of yet for everything right of orange line</a:t>
            </a:r>
          </a:p>
          <a:p>
            <a:pPr lvl="1"/>
            <a:r>
              <a:rPr lang="en-US" sz="1400" dirty="0">
                <a:highlight>
                  <a:srgbClr val="FFFF00"/>
                </a:highlight>
              </a:rPr>
              <a:t>Tracking, forward RICH, forward EM calorimeter and hadron calorimeter </a:t>
            </a:r>
            <a:r>
              <a:rPr lang="en-US" sz="1400" dirty="0">
                <a:highlight>
                  <a:srgbClr val="FFFF00"/>
                </a:highlight>
                <a:sym typeface="Wingdings" panose="05000000000000000000" pitchFamily="2" charset="2"/>
              </a:rPr>
              <a:t> recent progress in tracking</a:t>
            </a:r>
            <a:endParaRPr lang="en-US" sz="1400" dirty="0">
              <a:highlight>
                <a:srgbClr val="FFFF00"/>
              </a:highlight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E8F62E8-1C54-448E-A888-22F27E430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" y="681037"/>
            <a:ext cx="5486400" cy="3621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AE2B17-DCEA-4DF3-A44F-AFD799C04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990" y="2451734"/>
            <a:ext cx="2804160" cy="18511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E7CDD67-89B1-4957-882D-E4891AA1498B}"/>
                  </a:ext>
                </a:extLst>
              </p14:cNvPr>
              <p14:cNvContentPartPr/>
              <p14:nvPr/>
            </p14:nvContentPartPr>
            <p14:xfrm>
              <a:off x="7229145" y="44764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E7CDD67-89B1-4957-882D-E4891AA149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20145" y="43864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59719FA-C460-46F6-B882-983095FA1C1C}"/>
              </a:ext>
            </a:extLst>
          </p:cNvPr>
          <p:cNvSpPr txBox="1"/>
          <p:nvPr/>
        </p:nvSpPr>
        <p:spPr>
          <a:xfrm>
            <a:off x="2057400" y="434207"/>
            <a:ext cx="3807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Example with SketchUp (for ECCE)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67E13B-AE62-FE41-9874-81C5F68F38CC}"/>
              </a:ext>
            </a:extLst>
          </p:cNvPr>
          <p:cNvSpPr/>
          <p:nvPr/>
        </p:nvSpPr>
        <p:spPr>
          <a:xfrm rot="21154203">
            <a:off x="2107154" y="2099310"/>
            <a:ext cx="1474386" cy="50414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7669F27-0F5E-064B-860F-E2698144C530}"/>
              </a:ext>
            </a:extLst>
          </p:cNvPr>
          <p:cNvSpPr/>
          <p:nvPr/>
        </p:nvSpPr>
        <p:spPr>
          <a:xfrm>
            <a:off x="3492733" y="1021976"/>
            <a:ext cx="546316" cy="1237130"/>
          </a:xfrm>
          <a:custGeom>
            <a:avLst/>
            <a:gdLst>
              <a:gd name="connsiteX0" fmla="*/ 530627 w 546316"/>
              <a:gd name="connsiteY0" fmla="*/ 0 h 1237130"/>
              <a:gd name="connsiteX1" fmla="*/ 530627 w 546316"/>
              <a:gd name="connsiteY1" fmla="*/ 204396 h 1237130"/>
              <a:gd name="connsiteX2" fmla="*/ 541385 w 546316"/>
              <a:gd name="connsiteY2" fmla="*/ 322730 h 1237130"/>
              <a:gd name="connsiteX3" fmla="*/ 530627 w 546316"/>
              <a:gd name="connsiteY3" fmla="*/ 419549 h 1237130"/>
              <a:gd name="connsiteX4" fmla="*/ 283201 w 546316"/>
              <a:gd name="connsiteY4" fmla="*/ 398033 h 1237130"/>
              <a:gd name="connsiteX5" fmla="*/ 207898 w 546316"/>
              <a:gd name="connsiteY5" fmla="*/ 419549 h 1237130"/>
              <a:gd name="connsiteX6" fmla="*/ 14260 w 546316"/>
              <a:gd name="connsiteY6" fmla="*/ 430306 h 1237130"/>
              <a:gd name="connsiteX7" fmla="*/ 46533 w 546316"/>
              <a:gd name="connsiteY7" fmla="*/ 548640 h 1237130"/>
              <a:gd name="connsiteX8" fmla="*/ 35775 w 546316"/>
              <a:gd name="connsiteY8" fmla="*/ 720763 h 1237130"/>
              <a:gd name="connsiteX9" fmla="*/ 3502 w 546316"/>
              <a:gd name="connsiteY9" fmla="*/ 731520 h 1237130"/>
              <a:gd name="connsiteX10" fmla="*/ 35775 w 546316"/>
              <a:gd name="connsiteY10" fmla="*/ 1043492 h 1237130"/>
              <a:gd name="connsiteX11" fmla="*/ 35775 w 546316"/>
              <a:gd name="connsiteY11" fmla="*/ 1237130 h 123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316" h="1237130">
                <a:moveTo>
                  <a:pt x="530627" y="0"/>
                </a:moveTo>
                <a:cubicBezTo>
                  <a:pt x="555046" y="170926"/>
                  <a:pt x="530627" y="-40009"/>
                  <a:pt x="530627" y="204396"/>
                </a:cubicBezTo>
                <a:cubicBezTo>
                  <a:pt x="530627" y="244003"/>
                  <a:pt x="537799" y="283285"/>
                  <a:pt x="541385" y="322730"/>
                </a:cubicBezTo>
                <a:cubicBezTo>
                  <a:pt x="537799" y="355003"/>
                  <a:pt x="560554" y="406948"/>
                  <a:pt x="530627" y="419549"/>
                </a:cubicBezTo>
                <a:cubicBezTo>
                  <a:pt x="481343" y="440300"/>
                  <a:pt x="354386" y="412271"/>
                  <a:pt x="283201" y="398033"/>
                </a:cubicBezTo>
                <a:cubicBezTo>
                  <a:pt x="264098" y="404401"/>
                  <a:pt x="226470" y="417861"/>
                  <a:pt x="207898" y="419549"/>
                </a:cubicBezTo>
                <a:cubicBezTo>
                  <a:pt x="143518" y="425402"/>
                  <a:pt x="78806" y="426720"/>
                  <a:pt x="14260" y="430306"/>
                </a:cubicBezTo>
                <a:cubicBezTo>
                  <a:pt x="41557" y="512198"/>
                  <a:pt x="31327" y="472613"/>
                  <a:pt x="46533" y="548640"/>
                </a:cubicBezTo>
                <a:cubicBezTo>
                  <a:pt x="42947" y="606014"/>
                  <a:pt x="48942" y="664805"/>
                  <a:pt x="35775" y="720763"/>
                </a:cubicBezTo>
                <a:cubicBezTo>
                  <a:pt x="33178" y="731801"/>
                  <a:pt x="4041" y="720193"/>
                  <a:pt x="3502" y="731520"/>
                </a:cubicBezTo>
                <a:cubicBezTo>
                  <a:pt x="-13294" y="1084246"/>
                  <a:pt x="35775" y="827615"/>
                  <a:pt x="35775" y="1043492"/>
                </a:cubicBezTo>
                <a:lnTo>
                  <a:pt x="35775" y="1237130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01BE9B4-35F9-824A-B8C6-14133310256D}"/>
              </a:ext>
            </a:extLst>
          </p:cNvPr>
          <p:cNvSpPr/>
          <p:nvPr/>
        </p:nvSpPr>
        <p:spPr>
          <a:xfrm>
            <a:off x="3550024" y="2291379"/>
            <a:ext cx="1570616" cy="978946"/>
          </a:xfrm>
          <a:custGeom>
            <a:avLst/>
            <a:gdLst>
              <a:gd name="connsiteX0" fmla="*/ 0 w 1570616"/>
              <a:gd name="connsiteY0" fmla="*/ 0 h 978946"/>
              <a:gd name="connsiteX1" fmla="*/ 43030 w 1570616"/>
              <a:gd name="connsiteY1" fmla="*/ 75303 h 978946"/>
              <a:gd name="connsiteX2" fmla="*/ 118334 w 1570616"/>
              <a:gd name="connsiteY2" fmla="*/ 139849 h 978946"/>
              <a:gd name="connsiteX3" fmla="*/ 172122 w 1570616"/>
              <a:gd name="connsiteY3" fmla="*/ 172122 h 978946"/>
              <a:gd name="connsiteX4" fmla="*/ 204395 w 1570616"/>
              <a:gd name="connsiteY4" fmla="*/ 193637 h 978946"/>
              <a:gd name="connsiteX5" fmla="*/ 225910 w 1570616"/>
              <a:gd name="connsiteY5" fmla="*/ 215153 h 978946"/>
              <a:gd name="connsiteX6" fmla="*/ 258183 w 1570616"/>
              <a:gd name="connsiteY6" fmla="*/ 225910 h 978946"/>
              <a:gd name="connsiteX7" fmla="*/ 376517 w 1570616"/>
              <a:gd name="connsiteY7" fmla="*/ 301214 h 978946"/>
              <a:gd name="connsiteX8" fmla="*/ 462578 w 1570616"/>
              <a:gd name="connsiteY8" fmla="*/ 290456 h 978946"/>
              <a:gd name="connsiteX9" fmla="*/ 548640 w 1570616"/>
              <a:gd name="connsiteY9" fmla="*/ 301214 h 978946"/>
              <a:gd name="connsiteX10" fmla="*/ 559397 w 1570616"/>
              <a:gd name="connsiteY10" fmla="*/ 344245 h 978946"/>
              <a:gd name="connsiteX11" fmla="*/ 580912 w 1570616"/>
              <a:gd name="connsiteY11" fmla="*/ 473336 h 978946"/>
              <a:gd name="connsiteX12" fmla="*/ 591670 w 1570616"/>
              <a:gd name="connsiteY12" fmla="*/ 570155 h 978946"/>
              <a:gd name="connsiteX13" fmla="*/ 623943 w 1570616"/>
              <a:gd name="connsiteY13" fmla="*/ 559397 h 978946"/>
              <a:gd name="connsiteX14" fmla="*/ 731520 w 1570616"/>
              <a:gd name="connsiteY14" fmla="*/ 527125 h 978946"/>
              <a:gd name="connsiteX15" fmla="*/ 839096 w 1570616"/>
              <a:gd name="connsiteY15" fmla="*/ 516367 h 978946"/>
              <a:gd name="connsiteX16" fmla="*/ 957430 w 1570616"/>
              <a:gd name="connsiteY16" fmla="*/ 494852 h 978946"/>
              <a:gd name="connsiteX17" fmla="*/ 1043491 w 1570616"/>
              <a:gd name="connsiteY17" fmla="*/ 484094 h 978946"/>
              <a:gd name="connsiteX18" fmla="*/ 1151068 w 1570616"/>
              <a:gd name="connsiteY18" fmla="*/ 462579 h 978946"/>
              <a:gd name="connsiteX19" fmla="*/ 1194098 w 1570616"/>
              <a:gd name="connsiteY19" fmla="*/ 527125 h 978946"/>
              <a:gd name="connsiteX20" fmla="*/ 1215614 w 1570616"/>
              <a:gd name="connsiteY20" fmla="*/ 548640 h 978946"/>
              <a:gd name="connsiteX21" fmla="*/ 1280160 w 1570616"/>
              <a:gd name="connsiteY21" fmla="*/ 591670 h 978946"/>
              <a:gd name="connsiteX22" fmla="*/ 1312432 w 1570616"/>
              <a:gd name="connsiteY22" fmla="*/ 613186 h 978946"/>
              <a:gd name="connsiteX23" fmla="*/ 1355463 w 1570616"/>
              <a:gd name="connsiteY23" fmla="*/ 666974 h 978946"/>
              <a:gd name="connsiteX24" fmla="*/ 1387736 w 1570616"/>
              <a:gd name="connsiteY24" fmla="*/ 699247 h 978946"/>
              <a:gd name="connsiteX25" fmla="*/ 1441524 w 1570616"/>
              <a:gd name="connsiteY25" fmla="*/ 796066 h 978946"/>
              <a:gd name="connsiteX26" fmla="*/ 1463040 w 1570616"/>
              <a:gd name="connsiteY26" fmla="*/ 828339 h 978946"/>
              <a:gd name="connsiteX27" fmla="*/ 1495312 w 1570616"/>
              <a:gd name="connsiteY27" fmla="*/ 892885 h 978946"/>
              <a:gd name="connsiteX28" fmla="*/ 1527585 w 1570616"/>
              <a:gd name="connsiteY28" fmla="*/ 925157 h 978946"/>
              <a:gd name="connsiteX29" fmla="*/ 1549101 w 1570616"/>
              <a:gd name="connsiteY29" fmla="*/ 957430 h 978946"/>
              <a:gd name="connsiteX30" fmla="*/ 1570616 w 1570616"/>
              <a:gd name="connsiteY30" fmla="*/ 978946 h 97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70616" h="978946">
                <a:moveTo>
                  <a:pt x="0" y="0"/>
                </a:moveTo>
                <a:cubicBezTo>
                  <a:pt x="14343" y="25101"/>
                  <a:pt x="26026" y="51922"/>
                  <a:pt x="43030" y="75303"/>
                </a:cubicBezTo>
                <a:cubicBezTo>
                  <a:pt x="79062" y="124846"/>
                  <a:pt x="79471" y="108758"/>
                  <a:pt x="118334" y="139849"/>
                </a:cubicBezTo>
                <a:cubicBezTo>
                  <a:pt x="160525" y="173603"/>
                  <a:pt x="116075" y="153441"/>
                  <a:pt x="172122" y="172122"/>
                </a:cubicBezTo>
                <a:cubicBezTo>
                  <a:pt x="182880" y="179294"/>
                  <a:pt x="194299" y="185560"/>
                  <a:pt x="204395" y="193637"/>
                </a:cubicBezTo>
                <a:cubicBezTo>
                  <a:pt x="212315" y="199973"/>
                  <a:pt x="217213" y="209935"/>
                  <a:pt x="225910" y="215153"/>
                </a:cubicBezTo>
                <a:cubicBezTo>
                  <a:pt x="235634" y="220987"/>
                  <a:pt x="247425" y="222324"/>
                  <a:pt x="258183" y="225910"/>
                </a:cubicBezTo>
                <a:cubicBezTo>
                  <a:pt x="289966" y="321261"/>
                  <a:pt x="257158" y="287951"/>
                  <a:pt x="376517" y="301214"/>
                </a:cubicBezTo>
                <a:cubicBezTo>
                  <a:pt x="405204" y="297628"/>
                  <a:pt x="433668" y="290456"/>
                  <a:pt x="462578" y="290456"/>
                </a:cubicBezTo>
                <a:cubicBezTo>
                  <a:pt x="491489" y="290456"/>
                  <a:pt x="523368" y="287174"/>
                  <a:pt x="548640" y="301214"/>
                </a:cubicBezTo>
                <a:cubicBezTo>
                  <a:pt x="561564" y="308394"/>
                  <a:pt x="556966" y="329661"/>
                  <a:pt x="559397" y="344245"/>
                </a:cubicBezTo>
                <a:cubicBezTo>
                  <a:pt x="584579" y="495339"/>
                  <a:pt x="556705" y="376503"/>
                  <a:pt x="580912" y="473336"/>
                </a:cubicBezTo>
                <a:cubicBezTo>
                  <a:pt x="584498" y="505609"/>
                  <a:pt x="577148" y="541112"/>
                  <a:pt x="591670" y="570155"/>
                </a:cubicBezTo>
                <a:cubicBezTo>
                  <a:pt x="596741" y="580297"/>
                  <a:pt x="613325" y="563379"/>
                  <a:pt x="623943" y="559397"/>
                </a:cubicBezTo>
                <a:cubicBezTo>
                  <a:pt x="680844" y="538059"/>
                  <a:pt x="671923" y="535071"/>
                  <a:pt x="731520" y="527125"/>
                </a:cubicBezTo>
                <a:cubicBezTo>
                  <a:pt x="767241" y="522362"/>
                  <a:pt x="803337" y="520837"/>
                  <a:pt x="839096" y="516367"/>
                </a:cubicBezTo>
                <a:cubicBezTo>
                  <a:pt x="945856" y="503022"/>
                  <a:pt x="861985" y="509536"/>
                  <a:pt x="957430" y="494852"/>
                </a:cubicBezTo>
                <a:cubicBezTo>
                  <a:pt x="986004" y="490456"/>
                  <a:pt x="1014974" y="488847"/>
                  <a:pt x="1043491" y="484094"/>
                </a:cubicBezTo>
                <a:cubicBezTo>
                  <a:pt x="1079563" y="478082"/>
                  <a:pt x="1151068" y="462579"/>
                  <a:pt x="1151068" y="462579"/>
                </a:cubicBezTo>
                <a:cubicBezTo>
                  <a:pt x="1233139" y="544650"/>
                  <a:pt x="1147390" y="449279"/>
                  <a:pt x="1194098" y="527125"/>
                </a:cubicBezTo>
                <a:cubicBezTo>
                  <a:pt x="1199316" y="535822"/>
                  <a:pt x="1207500" y="542555"/>
                  <a:pt x="1215614" y="548640"/>
                </a:cubicBezTo>
                <a:cubicBezTo>
                  <a:pt x="1236301" y="564155"/>
                  <a:pt x="1258645" y="577326"/>
                  <a:pt x="1280160" y="591670"/>
                </a:cubicBezTo>
                <a:cubicBezTo>
                  <a:pt x="1290918" y="598842"/>
                  <a:pt x="1303290" y="604044"/>
                  <a:pt x="1312432" y="613186"/>
                </a:cubicBezTo>
                <a:cubicBezTo>
                  <a:pt x="1375021" y="675772"/>
                  <a:pt x="1287619" y="585561"/>
                  <a:pt x="1355463" y="666974"/>
                </a:cubicBezTo>
                <a:cubicBezTo>
                  <a:pt x="1365202" y="678661"/>
                  <a:pt x="1376978" y="688489"/>
                  <a:pt x="1387736" y="699247"/>
                </a:cubicBezTo>
                <a:cubicBezTo>
                  <a:pt x="1406671" y="756050"/>
                  <a:pt x="1392205" y="722087"/>
                  <a:pt x="1441524" y="796066"/>
                </a:cubicBezTo>
                <a:lnTo>
                  <a:pt x="1463040" y="828339"/>
                </a:lnTo>
                <a:cubicBezTo>
                  <a:pt x="1473821" y="860684"/>
                  <a:pt x="1472141" y="865080"/>
                  <a:pt x="1495312" y="892885"/>
                </a:cubicBezTo>
                <a:cubicBezTo>
                  <a:pt x="1505051" y="904572"/>
                  <a:pt x="1517845" y="913470"/>
                  <a:pt x="1527585" y="925157"/>
                </a:cubicBezTo>
                <a:cubicBezTo>
                  <a:pt x="1535862" y="935089"/>
                  <a:pt x="1541024" y="947334"/>
                  <a:pt x="1549101" y="957430"/>
                </a:cubicBezTo>
                <a:cubicBezTo>
                  <a:pt x="1555437" y="965350"/>
                  <a:pt x="1570616" y="978946"/>
                  <a:pt x="1570616" y="978946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52B3C-72BD-364E-BAA1-B3B15DE9B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680" y="857984"/>
            <a:ext cx="1758013" cy="15651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2E5492-1033-3246-BFC5-61DB32ED3F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35" r="3258" b="5939"/>
          <a:stretch/>
        </p:blipFill>
        <p:spPr>
          <a:xfrm>
            <a:off x="7374971" y="875763"/>
            <a:ext cx="1758014" cy="1518111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CC36E6B-8A3A-458C-8176-9241372B03A2}"/>
              </a:ext>
            </a:extLst>
          </p:cNvPr>
          <p:cNvSpPr txBox="1">
            <a:spLocks/>
          </p:cNvSpPr>
          <p:nvPr/>
        </p:nvSpPr>
        <p:spPr>
          <a:xfrm>
            <a:off x="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Comic Sans MS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0255475-66F6-41AE-AEB9-1448FAFABBFB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Progress –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 detector integration</a:t>
            </a:r>
          </a:p>
        </p:txBody>
      </p:sp>
    </p:spTree>
    <p:extLst>
      <p:ext uri="{BB962C8B-B14F-4D97-AF65-F5344CB8AC3E}">
        <p14:creationId xmlns:p14="http://schemas.microsoft.com/office/powerpoint/2010/main" val="4158450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BC4CF-93E7-4F1C-849F-5F6021DF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3631329"/>
            <a:ext cx="4586289" cy="2712167"/>
          </a:xfrm>
        </p:spPr>
        <p:txBody>
          <a:bodyPr>
            <a:noAutofit/>
          </a:bodyPr>
          <a:lstStyle/>
          <a:p>
            <a:r>
              <a:rPr lang="en-US" sz="1400" dirty="0"/>
              <a:t>IR-6: change request submitted to change distance of IP to B0 magnet from 4.5 to 5 meters</a:t>
            </a:r>
          </a:p>
          <a:p>
            <a:r>
              <a:rPr lang="en-US" sz="1400" dirty="0"/>
              <a:t>Impact on beam optics, beam dynamics, magnets and acceptance checked and okay.</a:t>
            </a:r>
          </a:p>
          <a:p>
            <a:r>
              <a:rPr lang="en-US" sz="1400" dirty="0"/>
              <a:t>Coordinate system defined, same for IP-6 and IP-8.</a:t>
            </a:r>
          </a:p>
          <a:p>
            <a:r>
              <a:rPr lang="en-US" sz="1400" dirty="0"/>
              <a:t>Beam effects impacting science such as crossing angle, crabbing, and divergence have been integrated in the software library for simulations. </a:t>
            </a:r>
          </a:p>
          <a:p>
            <a:r>
              <a:rPr lang="en-US" sz="1400" dirty="0"/>
              <a:t>IR-8: pre-conceptual design with 35 </a:t>
            </a:r>
            <a:r>
              <a:rPr lang="en-US" sz="1400" dirty="0" err="1"/>
              <a:t>mr</a:t>
            </a:r>
            <a:r>
              <a:rPr lang="en-US" sz="1400" dirty="0"/>
              <a:t> crossing angle and secondary focus passed on to proto-collaborations for science complementary checks.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DDD0F-F110-42F4-A00B-F6D91DB4D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32" y="681037"/>
            <a:ext cx="3970782" cy="2996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B8E11-62A0-43B0-BEB7-3F9380C12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180" y="121367"/>
            <a:ext cx="4586288" cy="2828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A9D858-A24D-47E5-99FE-A5A7CD3B7A77}"/>
              </a:ext>
            </a:extLst>
          </p:cNvPr>
          <p:cNvSpPr txBox="1"/>
          <p:nvPr/>
        </p:nvSpPr>
        <p:spPr>
          <a:xfrm>
            <a:off x="4535751" y="2983033"/>
            <a:ext cx="4608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(0,0) is here defined as IP. It is also shifted ring inwards.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7EB57C-CD3A-45A4-8173-240B5BD36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73" y="3323551"/>
            <a:ext cx="3208502" cy="2215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46198-E8EF-4532-A988-DD519D667AC0}"/>
              </a:ext>
            </a:extLst>
          </p:cNvPr>
          <p:cNvSpPr txBox="1"/>
          <p:nvPr/>
        </p:nvSpPr>
        <p:spPr>
          <a:xfrm>
            <a:off x="7576370" y="1383687"/>
            <a:ext cx="110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focus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1A7501-267A-4326-B160-7656571C5F1F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8067675" y="838201"/>
            <a:ext cx="59148" cy="545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1D9595E-91B8-4C8B-ACCC-E5FE9077BC54}"/>
              </a:ext>
            </a:extLst>
          </p:cNvPr>
          <p:cNvSpPr txBox="1"/>
          <p:nvPr/>
        </p:nvSpPr>
        <p:spPr>
          <a:xfrm>
            <a:off x="5230721" y="5526858"/>
            <a:ext cx="3688747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focus enables: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enhanced low P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acceptance, DVCS (imaging) on nuclei, Light ion tagging, Diffraction, improved Gluon imaging by detection of (A-1) nuclei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4A09595-4CF1-4A40-88BE-0B781A1E89F5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Arial"/>
              </a:rPr>
              <a:t>Progress –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Interaction Region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C85408BB-FA35-40E2-A5E2-FDFA38409A0B}"/>
              </a:ext>
            </a:extLst>
          </p:cNvPr>
          <p:cNvSpPr txBox="1">
            <a:spLocks/>
          </p:cNvSpPr>
          <p:nvPr/>
        </p:nvSpPr>
        <p:spPr>
          <a:xfrm>
            <a:off x="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Comic Sans MS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57054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EIC User Group Driven Yellow Report Activity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F92CA3A5-D3B4-462C-8B79-071E38A8060D}"/>
              </a:ext>
            </a:extLst>
          </p:cNvPr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38B7091-F52C-4952-B98C-24D163443830}"/>
              </a:ext>
            </a:extLst>
          </p:cNvPr>
          <p:cNvSpPr txBox="1">
            <a:spLocks/>
          </p:cNvSpPr>
          <p:nvPr/>
        </p:nvSpPr>
        <p:spPr>
          <a:xfrm>
            <a:off x="0" y="769670"/>
            <a:ext cx="9054612" cy="55446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cs typeface="Arial" charset="0"/>
              </a:rPr>
              <a:t>Detector requirements and design as driven by EIC Physics program defined by Community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EICUG Yellow Report activity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  <a:hlinkClick r:id="rId2"/>
              </a:rPr>
              <a:t>http://www.eicug.org/web/content/yellow-report-initiative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Provides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critical input for detector proposals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– handoff between Physics &amp; Detector Working Groups in “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interactive detector matrix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”: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Collects physics requirements “real time”, lists all technologies for a given region, and links to studies that established the numbers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Different Physics (5) and Detector (8) Working Groups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Timeline: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December 2019		Kick-off meeting at MIT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March 2020	             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meeting at Temple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May 2020			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meeting at Pavia/Italy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July 15-17, 2020		remote EIC-UG Meeting (at Miami)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September 2020		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meeting at CUA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November 2020		4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meeting at UCB/LBL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January 12, 2021		completion Yellow Report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                          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 sent to external reviewers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February 2021		Yellow Report volumes 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  <a:hlinkClick r:id="rId3"/>
              </a:rPr>
              <a:t>arXiv:2103.05419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 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				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F60A2E-9F1A-40BC-BDEE-796BF2F04F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36357">
            <a:off x="7378236" y="3621292"/>
            <a:ext cx="1612129" cy="2086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849ED1-BAC3-4E5C-8757-3B469518411C}"/>
              </a:ext>
            </a:extLst>
          </p:cNvPr>
          <p:cNvSpPr txBox="1"/>
          <p:nvPr/>
        </p:nvSpPr>
        <p:spPr>
          <a:xfrm>
            <a:off x="5887093" y="6219190"/>
            <a:ext cx="30728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117 citations already!</a:t>
            </a:r>
          </a:p>
        </p:txBody>
      </p:sp>
    </p:spTree>
    <p:extLst>
      <p:ext uri="{BB962C8B-B14F-4D97-AF65-F5344CB8AC3E}">
        <p14:creationId xmlns:p14="http://schemas.microsoft.com/office/powerpoint/2010/main" val="263417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Outline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3811D7-8474-4389-8E6C-E05A5F2199D8}"/>
              </a:ext>
            </a:extLst>
          </p:cNvPr>
          <p:cNvSpPr txBox="1"/>
          <p:nvPr/>
        </p:nvSpPr>
        <p:spPr>
          <a:xfrm>
            <a:off x="523981" y="1105287"/>
            <a:ext cx="8273290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EIC introduction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EIC recent progress and schedule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Detector progress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User activities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Experimental program preparations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Interspersed links between EIC-related efforts and AI in talk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540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B81271C2-6E1A-46D3-BAE9-3F37FD07AD62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Relevance of AI for EIC highlighted in Yellow Report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  <p:pic>
        <p:nvPicPr>
          <p:cNvPr id="4" name="EIC_UG_YellowBookCover-Vol1-FINAL2.pdf" descr="EIC_UG_YellowBookCover-Vol1-FINAL2.pdf">
            <a:extLst>
              <a:ext uri="{FF2B5EF4-FFF2-40B4-BE49-F238E27FC236}">
                <a16:creationId xmlns:a16="http://schemas.microsoft.com/office/drawing/2014/main" id="{8BF06EDA-1039-4585-A7AB-14A56194D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18" y="586952"/>
            <a:ext cx="2307431" cy="2987897"/>
          </a:xfrm>
          <a:prstGeom prst="rect">
            <a:avLst/>
          </a:prstGeom>
          <a:ln w="25400" cap="flat">
            <a:noFill/>
            <a:rou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07FF32-3FC6-47E9-9FAD-38307C56F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174" y="2129057"/>
            <a:ext cx="2722366" cy="781291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F549865-B7F2-4637-8AFA-A1DB83CE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41CA60-077F-4F55-80D8-8318B71EA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3" y="3444942"/>
            <a:ext cx="4467828" cy="30557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9F669C-2205-4EF5-B6BA-799E9BB90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782764"/>
            <a:ext cx="4537276" cy="57178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BA9E1-EB59-4F80-985D-A32BA9749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5" y="3666758"/>
            <a:ext cx="8935656" cy="278949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01600" dist="1016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2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B81271C2-6E1A-46D3-BAE9-3F37FD07AD62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Relevance of AI for EIC highlighted in Yellow Report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  <p:pic>
        <p:nvPicPr>
          <p:cNvPr id="5" name="EIC_UG_YellowBookCover-Vol3-FINAL.pdf" descr="EIC_UG_YellowBookCover-Vol3-FINAL.pdf">
            <a:extLst>
              <a:ext uri="{FF2B5EF4-FFF2-40B4-BE49-F238E27FC236}">
                <a16:creationId xmlns:a16="http://schemas.microsoft.com/office/drawing/2014/main" id="{EA810782-DF50-4C13-AC95-2E2895F9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70" y="586952"/>
            <a:ext cx="3036094" cy="3931444"/>
          </a:xfrm>
          <a:prstGeom prst="rect">
            <a:avLst/>
          </a:prstGeom>
          <a:ln w="25400" cap="flat">
            <a:noFill/>
            <a:round/>
          </a:ln>
          <a:effectLst/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2B3013B-B631-4D32-8B4E-612AC29B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33D07-8D5B-4869-A820-49E48E284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146" y="1070133"/>
            <a:ext cx="4676172" cy="2870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80446-AD78-43AC-8463-2B243CDB8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2" y="4423836"/>
            <a:ext cx="8935656" cy="21181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9C4544-075A-4CE3-B6F0-8F38217C5A6B}"/>
              </a:ext>
            </a:extLst>
          </p:cNvPr>
          <p:cNvCxnSpPr/>
          <p:nvPr/>
        </p:nvCxnSpPr>
        <p:spPr>
          <a:xfrm>
            <a:off x="4006921" y="3739793"/>
            <a:ext cx="339048" cy="0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850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B81271C2-6E1A-46D3-BAE9-3F37FD07AD62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Beyond the Yellow Report – Project </a:t>
            </a:r>
            <a:r>
              <a:rPr lang="en-US" dirty="0" err="1">
                <a:latin typeface="Arial"/>
              </a:rPr>
              <a:t>eAST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2B3013B-B631-4D32-8B4E-612AC29B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D17CD-4375-4B4B-BEFF-E224D83DB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6" y="1340554"/>
            <a:ext cx="9039828" cy="5252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570DA-9811-4EE9-8BCB-60D27708C88D}"/>
              </a:ext>
            </a:extLst>
          </p:cNvPr>
          <p:cNvSpPr txBox="1"/>
          <p:nvPr/>
        </p:nvSpPr>
        <p:spPr>
          <a:xfrm>
            <a:off x="1217487" y="523961"/>
            <a:ext cx="6899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recent presentation on Project </a:t>
            </a:r>
            <a:r>
              <a:rPr lang="en-US" dirty="0" err="1"/>
              <a:t>eAST</a:t>
            </a:r>
            <a:r>
              <a:rPr lang="en-US" dirty="0"/>
              <a:t> at annual EICUGM:</a:t>
            </a:r>
          </a:p>
          <a:p>
            <a:r>
              <a:rPr lang="en-US" dirty="0">
                <a:hlinkClick r:id="rId3"/>
              </a:rPr>
              <a:t>https://indico.bnl.gov/event/11463/contributions/52574/attachments/36398/59805/2021-08-05%20Project%20eAST.pdf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340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B81271C2-6E1A-46D3-BAE9-3F37FD07AD62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Beyond the Yellow Report - continued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2B3013B-B631-4D32-8B4E-612AC29B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9012C8-4172-4555-A693-75A83D968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48" y="857105"/>
            <a:ext cx="9192614" cy="51437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0A68E2-DBFB-4B45-9735-E912272C3225}"/>
              </a:ext>
            </a:extLst>
          </p:cNvPr>
          <p:cNvSpPr/>
          <p:nvPr/>
        </p:nvSpPr>
        <p:spPr>
          <a:xfrm>
            <a:off x="2039420" y="3821986"/>
            <a:ext cx="5065160" cy="109933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F5652-C466-4026-BCD2-29DA8C49A768}"/>
              </a:ext>
            </a:extLst>
          </p:cNvPr>
          <p:cNvSpPr txBox="1"/>
          <p:nvPr/>
        </p:nvSpPr>
        <p:spPr>
          <a:xfrm>
            <a:off x="2039420" y="606962"/>
            <a:ext cx="490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Why is this relevant for this AI4EIC workshop?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05FC38-F51E-4238-A8BF-54F640F92A10}"/>
              </a:ext>
            </a:extLst>
          </p:cNvPr>
          <p:cNvSpPr txBox="1"/>
          <p:nvPr/>
        </p:nvSpPr>
        <p:spPr>
          <a:xfrm>
            <a:off x="1160980" y="5814383"/>
            <a:ext cx="682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We definitely plan to continue this work to be able to fully include AI/ML in  simulations and both raw and high-level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345299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Experimental Program Preparation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0769AD-C469-483B-80D6-B81101D5ED6C}"/>
              </a:ext>
            </a:extLst>
          </p:cNvPr>
          <p:cNvSpPr txBox="1">
            <a:spLocks/>
          </p:cNvSpPr>
          <p:nvPr/>
        </p:nvSpPr>
        <p:spPr>
          <a:xfrm>
            <a:off x="785749" y="781822"/>
            <a:ext cx="7572499" cy="1596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Call for Collaboration Proposals for Detectors launched after extensively soliciting input from DOE and EIC User community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Jointly developed between EIC Project,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BNL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2D6CCF-5082-4B06-A660-D8CDCEB81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18275"/>
              </p:ext>
            </p:extLst>
          </p:nvPr>
        </p:nvGraphicFramePr>
        <p:xfrm>
          <a:off x="785748" y="2283396"/>
          <a:ext cx="7572499" cy="3456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022">
                  <a:extLst>
                    <a:ext uri="{9D8B030D-6E8A-4147-A177-3AD203B41FA5}">
                      <a16:colId xmlns:a16="http://schemas.microsoft.com/office/drawing/2014/main" val="3045809689"/>
                    </a:ext>
                  </a:extLst>
                </a:gridCol>
                <a:gridCol w="5102365">
                  <a:extLst>
                    <a:ext uri="{9D8B030D-6E8A-4147-A177-3AD203B41FA5}">
                      <a16:colId xmlns:a16="http://schemas.microsoft.com/office/drawing/2014/main" val="1957203897"/>
                    </a:ext>
                  </a:extLst>
                </a:gridCol>
                <a:gridCol w="1872112">
                  <a:extLst>
                    <a:ext uri="{9D8B030D-6E8A-4147-A177-3AD203B41FA5}">
                      <a16:colId xmlns:a16="http://schemas.microsoft.com/office/drawing/2014/main" val="862339206"/>
                    </a:ext>
                  </a:extLst>
                </a:gridCol>
              </a:tblGrid>
              <a:tr h="35855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Process to Select Project Detector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Process to Select Project Detector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63211"/>
                  </a:ext>
                </a:extLst>
              </a:tr>
              <a:tr h="423949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for Expressions of Interest (EOI)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www.bnl.gov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EOI.php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008569"/>
                  </a:ext>
                </a:extLst>
              </a:tr>
              <a:tr h="358556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 Responses Submitted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414576"/>
                  </a:ext>
                </a:extLst>
              </a:tr>
              <a:tr h="408555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 of EOI Responses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Finalized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96475"/>
                  </a:ext>
                </a:extLst>
              </a:tr>
              <a:tr h="358556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8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Call for Collaboration Proposals for Detectors</a:t>
                      </a:r>
                      <a:r>
                        <a:rPr lang="en-US" sz="18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https://www.bnl.gov/eic/CFC.php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877198"/>
                  </a:ext>
                </a:extLst>
              </a:tr>
              <a:tr h="358556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BNL/TJNAF Proposal Evaluation 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66170"/>
                  </a:ext>
                </a:extLst>
              </a:tr>
              <a:tr h="358556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 Proposals for Detectors Submitted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331757"/>
                  </a:ext>
                </a:extLst>
              </a:tr>
              <a:tr h="3585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Decision on Project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94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176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Proposal Advisory Panel established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088A213-6D20-4900-8BEB-5B4A301C1126}"/>
              </a:ext>
            </a:extLst>
          </p:cNvPr>
          <p:cNvSpPr txBox="1"/>
          <p:nvPr/>
        </p:nvSpPr>
        <p:spPr>
          <a:xfrm>
            <a:off x="1326985" y="673744"/>
            <a:ext cx="6490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(Note: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protocollaborations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should not engage in unsolicited communication with the Panel)</a:t>
            </a:r>
          </a:p>
        </p:txBody>
      </p:sp>
      <p:pic>
        <p:nvPicPr>
          <p:cNvPr id="9" name="table">
            <a:extLst>
              <a:ext uri="{FF2B5EF4-FFF2-40B4-BE49-F238E27FC236}">
                <a16:creationId xmlns:a16="http://schemas.microsoft.com/office/drawing/2014/main" id="{8D82AFD9-32B9-494F-B253-8456D73B6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17783"/>
            <a:ext cx="7886700" cy="407924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A73478-B5D8-4AC7-A326-AFCAF28BC376}"/>
              </a:ext>
            </a:extLst>
          </p:cNvPr>
          <p:cNvSpPr txBox="1">
            <a:spLocks/>
          </p:cNvSpPr>
          <p:nvPr/>
        </p:nvSpPr>
        <p:spPr>
          <a:xfrm>
            <a:off x="628650" y="5610065"/>
            <a:ext cx="8124932" cy="949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Working with Advisory Panel Chairs, with project Detector Advisory Committee chair for DAC input/evaluation, with BNL,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EIC Project through review process</a:t>
            </a:r>
          </a:p>
        </p:txBody>
      </p:sp>
    </p:spTree>
    <p:extLst>
      <p:ext uri="{BB962C8B-B14F-4D97-AF65-F5344CB8AC3E}">
        <p14:creationId xmlns:p14="http://schemas.microsoft.com/office/powerpoint/2010/main" val="2318164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EIC Proto-Collaborations at a Snapshot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97684D-F233-4640-8386-2C0602E23EBD}"/>
              </a:ext>
            </a:extLst>
          </p:cNvPr>
          <p:cNvSpPr txBox="1"/>
          <p:nvPr/>
        </p:nvSpPr>
        <p:spPr>
          <a:xfrm>
            <a:off x="227207" y="655785"/>
            <a:ext cx="8689583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ECCE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https://www.ecce-eic.org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 based on an existing 1.5T solenoid in either EIC interaction region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Contacts: Or Hen (MIT), Tanja Horn (CUA), John Lajoie (Iowa State)</a:t>
            </a:r>
          </a:p>
          <a:p>
            <a:pPr marL="800100" lvl="1" indent="-34290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~80 collaborating institutions</a:t>
            </a:r>
          </a:p>
          <a:p>
            <a:pPr marL="800100" lvl="1" indent="-34290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Includes institutions from Armenia, Canada, Chile, China, Croatia, Czech, France, Germany, Israel, Japan, Korea, Russia, Senegal, Slovenia, Taiwan, UK</a:t>
            </a:r>
          </a:p>
          <a:p>
            <a:pPr marL="800100" lvl="1" indent="-34290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ATHENA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https://sites.temple.edu/eicatip6/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EIC experiment at IP6 based on a new 3 T magnet and the YR Reference Detector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Coordinating Committee: Abhay Deshpande (BNL/SBU), Silvia Dalla Torre (INFN Trieste), Olga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Evdokimov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(UIC),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Yulia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Furletova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Barbara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Jacak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(LBL/UCB), Alexander Kiselev (BNL), Franck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Sabatie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Bernd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Surrow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(Temple)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~100 collaborating institutions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Includes institutions from Armenia, Canada, China, Czech, France, Italy, India, Poland, Rumania, UK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CORE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https://eic.jlab.org/core/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EIC Detector proposal based on a new 2-2.5 T compact magnet at IP8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Contacts: Charles Hyde (ODU) and Pawel Nadel-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Turonski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(SBU)</a:t>
            </a:r>
          </a:p>
          <a:p>
            <a:pPr marL="742950" lvl="1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Smaller-scale effort, ~20-30 active collaborators</a:t>
            </a:r>
          </a:p>
        </p:txBody>
      </p:sp>
    </p:spTree>
    <p:extLst>
      <p:ext uri="{BB962C8B-B14F-4D97-AF65-F5344CB8AC3E}">
        <p14:creationId xmlns:p14="http://schemas.microsoft.com/office/powerpoint/2010/main" val="3099466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latin typeface="+mj-lt"/>
              </a:rPr>
              <a:pPr/>
              <a:t>27</a:t>
            </a:fld>
            <a:endParaRPr lang="en-US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/>
          <a:lstStyle/>
          <a:p>
            <a:r>
              <a:rPr lang="en-US" dirty="0">
                <a:latin typeface="+mj-lt"/>
              </a:rPr>
              <a:t>Summary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DAB160-EB00-43DE-B5CB-F36C91068F31}"/>
              </a:ext>
            </a:extLst>
          </p:cNvPr>
          <p:cNvSpPr txBox="1">
            <a:spLocks/>
          </p:cNvSpPr>
          <p:nvPr/>
        </p:nvSpPr>
        <p:spPr>
          <a:xfrm>
            <a:off x="211930" y="486366"/>
            <a:ext cx="8798505" cy="53904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lnSpc>
                <a:spcPct val="100000"/>
              </a:lnSpc>
            </a:pPr>
            <a:r>
              <a:rPr lang="en-US" sz="2000" dirty="0">
                <a:latin typeface="Arial"/>
                <a:cs typeface="Arial"/>
              </a:rPr>
              <a:t>The EIC is making excellent progress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/>
                <a:cs typeface="Arial"/>
              </a:rPr>
              <a:t>BNL/</a:t>
            </a:r>
            <a:r>
              <a:rPr lang="en-US" sz="1600" dirty="0" err="1">
                <a:latin typeface="Arial"/>
                <a:cs typeface="Arial"/>
              </a:rPr>
              <a:t>JLab</a:t>
            </a:r>
            <a:r>
              <a:rPr lang="en-US" sz="1600" dirty="0">
                <a:latin typeface="Arial"/>
                <a:cs typeface="Arial"/>
              </a:rPr>
              <a:t> partnership project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/>
                <a:cs typeface="Arial"/>
              </a:rPr>
              <a:t>CD-1 approved!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/>
                <a:cs typeface="Arial"/>
              </a:rPr>
              <a:t>Path to CD-2/3A defined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/>
                <a:cs typeface="Arial"/>
              </a:rPr>
              <a:t>Increasing engagement of potential in-kind partners</a:t>
            </a:r>
          </a:p>
          <a:p>
            <a:pPr marL="320040" indent="-320040">
              <a:lnSpc>
                <a:spcPct val="100000"/>
              </a:lnSpc>
            </a:pPr>
            <a:r>
              <a:rPr lang="en-US" sz="2000" dirty="0">
                <a:latin typeface="Arial"/>
                <a:cs typeface="Arial"/>
              </a:rPr>
              <a:t>The EIC User Community is strongly engaged in all parts of the EIC experimental program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/>
                <a:cs typeface="Arial"/>
              </a:rPr>
              <a:t>The Yellow Report was finalized: </a:t>
            </a:r>
            <a:r>
              <a:rPr lang="en-US" sz="1600" dirty="0">
                <a:latin typeface="Arial"/>
                <a:cs typeface="Arial"/>
                <a:hlinkClick r:id="rId2"/>
              </a:rPr>
              <a:t>https://arxiv.org/abs/2103.05419</a:t>
            </a:r>
            <a:r>
              <a:rPr lang="en-US" sz="1600" dirty="0">
                <a:latin typeface="Arial"/>
                <a:cs typeface="Arial"/>
              </a:rPr>
              <a:t>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/>
                <a:cs typeface="Arial"/>
              </a:rPr>
              <a:t>Generic detector R&amp;D program; and Project detector R&amp;D phase started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/>
                <a:cs typeface="Arial"/>
              </a:rPr>
              <a:t>Next step: Detector Proposals, see </a:t>
            </a:r>
            <a:r>
              <a:rPr lang="en-US" sz="1600" dirty="0">
                <a:latin typeface="Arial"/>
                <a:cs typeface="Arial"/>
                <a:hlinkClick r:id="rId3"/>
              </a:rPr>
              <a:t>https://www.bnl.gov/eic/CFC.php</a:t>
            </a:r>
            <a:r>
              <a:rPr lang="en-US" sz="1600" dirty="0">
                <a:latin typeface="Arial"/>
                <a:cs typeface="Arial"/>
              </a:rPr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Critical to have excellent detector proposals with science and technology complementarity integrated.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Time to engage is now.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sym typeface="Arial"/>
              </a:rPr>
              <a:t>AI is becoming ubiquitous in Nuclear and Particle Physics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sym typeface="Arial"/>
              </a:rPr>
              <a:t>Logical development if one folds in complexities of relativistic, quantum-mechanical, strongly interacting many-body system where data will always be sparse and limited.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sym typeface="Arial"/>
              </a:rPr>
              <a:t>Time to engage in AI for EIC is now, from material and detector design and optimization, to large-scale simulations, to embedding AI in streaming readout and software, to including AI in high-level physics data analysis and visualizations.</a:t>
            </a:r>
          </a:p>
        </p:txBody>
      </p:sp>
    </p:spTree>
    <p:extLst>
      <p:ext uri="{BB962C8B-B14F-4D97-AF65-F5344CB8AC3E}">
        <p14:creationId xmlns:p14="http://schemas.microsoft.com/office/powerpoint/2010/main" val="359956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560348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FB09BD-6FFC-4608-8ED2-F9DE50DF0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6752"/>
            <a:ext cx="9144000" cy="2444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12EAD-9F75-40B8-9E60-28F58D1B8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25929"/>
            <a:ext cx="3826786" cy="50230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D9B476-322A-4180-AFFB-3370A447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algn="l"/>
            <a:fld id="{87034D8C-3CB4-402A-BC46-2AB14C0FE90A}" type="slidenum">
              <a:rPr lang="en-US" smtClean="0">
                <a:latin typeface="+mj-lt"/>
              </a:rPr>
              <a:pPr algn="l"/>
              <a:t>29</a:t>
            </a:fld>
            <a:endParaRPr lang="en-US">
              <a:latin typeface="+mj-lt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B0A0EA6-A581-4E7C-83C1-FAC36131903E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October 2021 DOE Review Charge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7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EIC Science – Findings of the NAS Committee</a:t>
            </a:r>
            <a:endParaRPr lang="en-US" dirty="0"/>
          </a:p>
        </p:txBody>
      </p:sp>
      <p:pic>
        <p:nvPicPr>
          <p:cNvPr id="12" name="Content Placeholder 6" descr="NAS cover.jpeg">
            <a:extLst>
              <a:ext uri="{FF2B5EF4-FFF2-40B4-BE49-F238E27FC236}">
                <a16:creationId xmlns:a16="http://schemas.microsoft.com/office/drawing/2014/main" id="{DB413BE2-9513-41B8-8C70-1CF16A359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r="-266"/>
          <a:stretch/>
        </p:blipFill>
        <p:spPr>
          <a:xfrm>
            <a:off x="309563" y="1055256"/>
            <a:ext cx="3138854" cy="45259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ECDE1C-201C-4F3F-9A85-4DE8A5DAA64C}"/>
              </a:ext>
            </a:extLst>
          </p:cNvPr>
          <p:cNvSpPr txBox="1"/>
          <p:nvPr/>
        </p:nvSpPr>
        <p:spPr>
          <a:xfrm>
            <a:off x="309563" y="4733903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86"/>
            <a:r>
              <a:rPr lang="en-US" b="1" dirty="0">
                <a:solidFill>
                  <a:srgbClr val="FFFFFF"/>
                </a:solidFill>
                <a:latin typeface="Arial" panose="020B0604020202020204"/>
              </a:rPr>
              <a:t>EIC science is compelling, </a:t>
            </a:r>
          </a:p>
          <a:p>
            <a:pPr defTabSz="914186"/>
            <a:r>
              <a:rPr lang="en-US" b="1" dirty="0">
                <a:solidFill>
                  <a:srgbClr val="FFFFFF"/>
                </a:solidFill>
                <a:latin typeface="Arial" panose="020B0604020202020204"/>
              </a:rPr>
              <a:t>timely and fundamental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300544-FA15-447B-91BD-615475F8A9C9}"/>
              </a:ext>
            </a:extLst>
          </p:cNvPr>
          <p:cNvSpPr txBox="1"/>
          <p:nvPr/>
        </p:nvSpPr>
        <p:spPr>
          <a:xfrm>
            <a:off x="208835" y="5736486"/>
            <a:ext cx="355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6"/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Developed by NAS committee with broad science perspective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602322-A35F-4A25-A41C-EF7FE39CC155}"/>
              </a:ext>
            </a:extLst>
          </p:cNvPr>
          <p:cNvSpPr txBox="1">
            <a:spLocks/>
          </p:cNvSpPr>
          <p:nvPr/>
        </p:nvSpPr>
        <p:spPr>
          <a:xfrm>
            <a:off x="3543300" y="796702"/>
            <a:ext cx="5539154" cy="5795865"/>
          </a:xfrm>
          <a:prstGeom prst="rect">
            <a:avLst/>
          </a:prstGeom>
        </p:spPr>
        <p:txBody>
          <a:bodyPr vert="horz" lIns="91418" tIns="45709" rIns="91418" bIns="45709" rtlCol="0">
            <a:noAutofit/>
          </a:bodyPr>
          <a:lstStyle>
            <a:lvl1pPr marL="228546" indent="-228546" algn="l" defTabSz="9141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63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2733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6962" indent="-285684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691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01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6" marR="0" lvl="0" indent="-228546" algn="l" defTabSz="91418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Finding 1: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An EIC can uniquely address three profound questions about nucleons — neutrons and protons — and how they are assembled to form the nuclei of atoms: </a:t>
            </a:r>
          </a:p>
          <a:p>
            <a:pPr marL="685639" marR="0" lvl="1" indent="-228546" algn="l" defTabSz="91418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ingFangSC-Regular" charset="-122"/>
              <a:buChar char="－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 How does the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mass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of the nucleon arise? </a:t>
            </a:r>
          </a:p>
          <a:p>
            <a:pPr marL="685639" marR="0" lvl="1" indent="-228546" algn="l" defTabSz="91418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ingFangSC-Regular" charset="-122"/>
              <a:buChar char="－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 How does the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spin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of the nucleon arise? </a:t>
            </a:r>
          </a:p>
          <a:p>
            <a:pPr marL="685639" marR="0" lvl="1" indent="-228546" algn="l" defTabSz="91418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ingFangSC-Regular" charset="-122"/>
              <a:buChar char="－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 What are the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emergent properties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of dense systems of gluons? </a:t>
            </a:r>
          </a:p>
          <a:p>
            <a:pPr marL="228546" marR="0" lvl="0" indent="-228546" algn="l" defTabSz="91418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Finding 2: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These three high-priority science questions can be answered by an EIC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highly polarized beams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of electrons and ions,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sufficiently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high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luminosity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and sufficient,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variable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, center-of-mass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energy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1370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Experimental Program Preparation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0769AD-C469-483B-80D6-B81101D5ED6C}"/>
              </a:ext>
            </a:extLst>
          </p:cNvPr>
          <p:cNvSpPr txBox="1">
            <a:spLocks/>
          </p:cNvSpPr>
          <p:nvPr/>
        </p:nvSpPr>
        <p:spPr>
          <a:xfrm>
            <a:off x="785749" y="781822"/>
            <a:ext cx="7572499" cy="1596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Pay attention to the huge amount of useful information to help all in the Collaboration Proposal for Detectors submission: </a:t>
            </a:r>
            <a:r>
              <a:rPr lang="en-US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https://indico.bnl.gov/event/10974/contributions/</a:t>
            </a:r>
            <a:r>
              <a:rPr lang="en-US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1D836-F4AF-4251-BDC5-42490865C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3016"/>
            <a:ext cx="9144000" cy="503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31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Experimental Program Preparation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05AE3-0661-445D-813E-3D0E965EB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79"/>
            <a:ext cx="9144000" cy="55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34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34EA6-2738-487E-9B1C-6C19B2FA2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843" y="1046269"/>
            <a:ext cx="7886700" cy="476546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CD-1 Approved!</a:t>
            </a:r>
          </a:p>
          <a:p>
            <a:r>
              <a:rPr lang="en-US" dirty="0"/>
              <a:t>TJ/BNL Scope Integration Completed</a:t>
            </a:r>
          </a:p>
          <a:p>
            <a:pPr lvl="1"/>
            <a:r>
              <a:rPr lang="en-US" dirty="0"/>
              <a:t>L2 WBS Managers and their teams working through the details</a:t>
            </a:r>
          </a:p>
          <a:p>
            <a:r>
              <a:rPr lang="en-US" dirty="0"/>
              <a:t>Successfully navigated within FY2021 financial constraints</a:t>
            </a:r>
          </a:p>
          <a:p>
            <a:r>
              <a:rPr lang="en-US" dirty="0"/>
              <a:t>New York Empire State Development Corporation Approved $100M Investment</a:t>
            </a:r>
          </a:p>
          <a:p>
            <a:pPr lvl="1"/>
            <a:r>
              <a:rPr lang="en-US" dirty="0"/>
              <a:t>Working through details</a:t>
            </a:r>
          </a:p>
          <a:p>
            <a:r>
              <a:rPr lang="en-US" dirty="0"/>
              <a:t>Accelerator Technical Reviews Underway</a:t>
            </a:r>
          </a:p>
          <a:p>
            <a:r>
              <a:rPr lang="en-US" dirty="0"/>
              <a:t>Call for Collaboration Proposals for EIC Detectors issued in March 2021 and responses due December 1</a:t>
            </a:r>
          </a:p>
          <a:p>
            <a:r>
              <a:rPr lang="en-US" dirty="0"/>
              <a:t>Increasing Engagement of Potential In-kind Partners</a:t>
            </a:r>
          </a:p>
          <a:p>
            <a:pPr lvl="1"/>
            <a:r>
              <a:rPr lang="en-US" dirty="0"/>
              <a:t>Accelerator Workshop in October Hosted by TRIUMF</a:t>
            </a:r>
          </a:p>
          <a:p>
            <a:pPr lvl="1"/>
            <a:r>
              <a:rPr lang="en-US" dirty="0"/>
              <a:t>International Detector Collaborations Forming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E8293-18BB-4344-9A55-EB509A1D6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29FDB79-2D8A-4870-A6BB-AE6EA5C207E2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Excellent Progress</a:t>
            </a:r>
          </a:p>
        </p:txBody>
      </p:sp>
    </p:spTree>
    <p:extLst>
      <p:ext uri="{BB962C8B-B14F-4D97-AF65-F5344CB8AC3E}">
        <p14:creationId xmlns:p14="http://schemas.microsoft.com/office/powerpoint/2010/main" val="347683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4E9CED7-B96A-4A0B-AD94-43D918FA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865" y="676296"/>
            <a:ext cx="5209865" cy="33027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latin typeface="+mj-lt"/>
              </a:rPr>
              <a:pPr/>
              <a:t>4</a:t>
            </a:fld>
            <a:endParaRPr lang="en-US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Worldwide Interest in EIC Physics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D0836FE-3453-4FBF-84F7-1F213162C970}"/>
              </a:ext>
            </a:extLst>
          </p:cNvPr>
          <p:cNvSpPr txBox="1">
            <a:spLocks/>
          </p:cNvSpPr>
          <p:nvPr/>
        </p:nvSpPr>
        <p:spPr>
          <a:xfrm>
            <a:off x="493225" y="1424553"/>
            <a:ext cx="3132996" cy="15943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s-IS" sz="1800" dirty="0"/>
              <a:t>Formed 2016 –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1298 collaborators,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35 countries,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263 institutions</a:t>
            </a:r>
          </a:p>
          <a:p>
            <a:pPr algn="l"/>
            <a:r>
              <a:rPr lang="is-IS" sz="1800" dirty="0"/>
              <a:t>as of September 6, 2021.</a:t>
            </a:r>
          </a:p>
          <a:p>
            <a:pPr algn="l"/>
            <a:r>
              <a:rPr lang="is-IS" sz="1800" dirty="0">
                <a:solidFill>
                  <a:srgbClr val="0000FF"/>
                </a:solidFill>
              </a:rPr>
              <a:t>Strong and Growing International Participation</a:t>
            </a:r>
            <a:r>
              <a:rPr lang="is-IS" sz="1800" dirty="0"/>
              <a:t>.</a:t>
            </a: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23DBD5-AE97-4AD9-8565-E4FC76E0AA74}"/>
              </a:ext>
            </a:extLst>
          </p:cNvPr>
          <p:cNvSpPr/>
          <p:nvPr/>
        </p:nvSpPr>
        <p:spPr>
          <a:xfrm>
            <a:off x="562830" y="709976"/>
            <a:ext cx="2589945" cy="646331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EIC Users Group: 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EICUG.ORG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19BBE2-849C-43E1-9A91-84C8EA1E2F3F}"/>
              </a:ext>
            </a:extLst>
          </p:cNvPr>
          <p:cNvSpPr txBox="1"/>
          <p:nvPr/>
        </p:nvSpPr>
        <p:spPr>
          <a:xfrm>
            <a:off x="6509969" y="4160666"/>
            <a:ext cx="262871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EICUG meeting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UC Berkeley, CA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Argonne, IL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2017 Trieste, Italy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2018 Washington, DC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2019 Paris, France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2020 Miami, FL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2021 VUU, VA  &amp; UCR, CA</a:t>
            </a:r>
          </a:p>
          <a:p>
            <a:r>
              <a:rPr lang="en-US" sz="1600" dirty="0">
                <a:solidFill>
                  <a:srgbClr val="0796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Warsaw, Poland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651B24-4B87-439F-867B-1A8AD3ABF20E}"/>
              </a:ext>
            </a:extLst>
          </p:cNvPr>
          <p:cNvSpPr txBox="1"/>
          <p:nvPr/>
        </p:nvSpPr>
        <p:spPr>
          <a:xfrm>
            <a:off x="4637846" y="692783"/>
            <a:ext cx="306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Map of institution’s locations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48E9F8-7FD1-418E-8CC1-13F076C51BA4}"/>
              </a:ext>
            </a:extLst>
          </p:cNvPr>
          <p:cNvGrpSpPr/>
          <p:nvPr/>
        </p:nvGrpSpPr>
        <p:grpSpPr>
          <a:xfrm>
            <a:off x="3334810" y="4095350"/>
            <a:ext cx="3132996" cy="2503397"/>
            <a:chOff x="5857422" y="4089170"/>
            <a:chExt cx="3132996" cy="250339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0048C8C-7D5E-460E-8676-E30E24D045EE}"/>
                </a:ext>
              </a:extLst>
            </p:cNvPr>
            <p:cNvSpPr/>
            <p:nvPr/>
          </p:nvSpPr>
          <p:spPr>
            <a:xfrm>
              <a:off x="5857422" y="5989752"/>
              <a:ext cx="3132996" cy="6028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Chart, pie chart&#10;&#10;Description automatically generated">
              <a:extLst>
                <a:ext uri="{FF2B5EF4-FFF2-40B4-BE49-F238E27FC236}">
                  <a16:creationId xmlns:a16="http://schemas.microsoft.com/office/drawing/2014/main" id="{7BC33464-F526-4700-A393-71146C4DB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55" t="82098" r="51314"/>
            <a:stretch/>
          </p:blipFill>
          <p:spPr>
            <a:xfrm>
              <a:off x="6548782" y="5989752"/>
              <a:ext cx="1750276" cy="369332"/>
            </a:xfrm>
            <a:prstGeom prst="rect">
              <a:avLst/>
            </a:prstGeom>
          </p:spPr>
        </p:pic>
        <p:pic>
          <p:nvPicPr>
            <p:cNvPr id="24" name="Picture 23" descr="Chart, pie chart&#10;&#10;Description automatically generated">
              <a:extLst>
                <a:ext uri="{FF2B5EF4-FFF2-40B4-BE49-F238E27FC236}">
                  <a16:creationId xmlns:a16="http://schemas.microsoft.com/office/drawing/2014/main" id="{5371BE06-7B6A-42ED-B843-20AF85AC7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242" t="3088" r="13007" b="17754"/>
            <a:stretch/>
          </p:blipFill>
          <p:spPr>
            <a:xfrm>
              <a:off x="5857422" y="4089170"/>
              <a:ext cx="3132996" cy="1924256"/>
            </a:xfrm>
            <a:prstGeom prst="rect">
              <a:avLst/>
            </a:prstGeom>
          </p:spPr>
        </p:pic>
        <p:pic>
          <p:nvPicPr>
            <p:cNvPr id="25" name="Picture 24" descr="Chart, pie chart&#10;&#10;Description automatically generated">
              <a:extLst>
                <a:ext uri="{FF2B5EF4-FFF2-40B4-BE49-F238E27FC236}">
                  <a16:creationId xmlns:a16="http://schemas.microsoft.com/office/drawing/2014/main" id="{6A34EC65-0A31-4323-8723-6A35DFAB1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400" t="82098" r="-1"/>
            <a:stretch/>
          </p:blipFill>
          <p:spPr>
            <a:xfrm>
              <a:off x="6467806" y="6223235"/>
              <a:ext cx="1912227" cy="369332"/>
            </a:xfrm>
            <a:prstGeom prst="rect">
              <a:avLst/>
            </a:prstGeom>
          </p:spPr>
        </p:pic>
      </p:grp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E56B0278-52E7-464E-88FD-0E205751D1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1488291"/>
              </p:ext>
            </p:extLst>
          </p:nvPr>
        </p:nvGraphicFramePr>
        <p:xfrm>
          <a:off x="180647" y="3593803"/>
          <a:ext cx="3039538" cy="292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83005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latin typeface="+mj-lt"/>
              </a:rPr>
              <a:pPr/>
              <a:t>5</a:t>
            </a:fld>
            <a:endParaRPr lang="en-US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87BBB0-A0D7-495B-80C8-0F232170328E}"/>
              </a:ext>
            </a:extLst>
          </p:cNvPr>
          <p:cNvSpPr txBox="1">
            <a:spLocks/>
          </p:cNvSpPr>
          <p:nvPr/>
        </p:nvSpPr>
        <p:spPr>
          <a:xfrm>
            <a:off x="294743" y="2195580"/>
            <a:ext cx="8554513" cy="362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Center of Mass Energies    		20 GeV – 140 GeV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Maximum Luminosity			10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34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-2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Hadron Beam Polarization		80%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Electron Beam Polarization		80%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Ion Species Range			p to Uranium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Number of interaction regions		up to two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8791B-0E5F-44E5-8B71-244B89CD357F}"/>
              </a:ext>
            </a:extLst>
          </p:cNvPr>
          <p:cNvSpPr txBox="1"/>
          <p:nvPr/>
        </p:nvSpPr>
        <p:spPr>
          <a:xfrm>
            <a:off x="685799" y="1042045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this is per definition, as these were the parameters given to the labs for the independent cost review and independent EIC site assessment.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D93C352-0CEF-4E82-9E58-B522A22C45D9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EIC Design per NSAC and NAS Requirements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B25EA0-F235-44B3-AA42-A40A60B68015}"/>
              </a:ext>
            </a:extLst>
          </p:cNvPr>
          <p:cNvSpPr txBox="1"/>
          <p:nvPr/>
        </p:nvSpPr>
        <p:spPr>
          <a:xfrm>
            <a:off x="6303060" y="5866866"/>
            <a:ext cx="155363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+mj-lt"/>
              </a:rPr>
              <a:t>e: 5 GeV to 18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B91C4-CAE7-4D09-B262-B5F69A2EB460}"/>
              </a:ext>
            </a:extLst>
          </p:cNvPr>
          <p:cNvSpPr txBox="1"/>
          <p:nvPr/>
        </p:nvSpPr>
        <p:spPr>
          <a:xfrm>
            <a:off x="861107" y="5862062"/>
            <a:ext cx="206050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+mj-lt"/>
              </a:rPr>
              <a:t>p: 41 GeV, 100 to 275 GeV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8EF98D-7DA7-4BD4-96BB-4E73A378F7BF}"/>
              </a:ext>
            </a:extLst>
          </p:cNvPr>
          <p:cNvGrpSpPr/>
          <p:nvPr/>
        </p:nvGrpSpPr>
        <p:grpSpPr>
          <a:xfrm>
            <a:off x="3028950" y="5592518"/>
            <a:ext cx="3041295" cy="426426"/>
            <a:chOff x="3028950" y="5592518"/>
            <a:chExt cx="3041295" cy="426426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5869F70-A972-46F5-A479-3DD1BC222DED}"/>
                </a:ext>
              </a:extLst>
            </p:cNvPr>
            <p:cNvCxnSpPr/>
            <p:nvPr/>
          </p:nvCxnSpPr>
          <p:spPr>
            <a:xfrm>
              <a:off x="3028950" y="6000108"/>
              <a:ext cx="1234825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6EB72C0-AE83-451C-A934-CB5A4A948E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2618" y="6005497"/>
              <a:ext cx="1347627" cy="13447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5D91DC-8ACC-4871-8D6B-0F7A42364E55}"/>
                </a:ext>
              </a:extLst>
            </p:cNvPr>
            <p:cNvSpPr txBox="1"/>
            <p:nvPr/>
          </p:nvSpPr>
          <p:spPr>
            <a:xfrm>
              <a:off x="3066684" y="5592518"/>
              <a:ext cx="1159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p/A beam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874B1D-90D8-49B7-8DDC-2BA4F8AC9192}"/>
                </a:ext>
              </a:extLst>
            </p:cNvPr>
            <p:cNvSpPr txBox="1"/>
            <p:nvPr/>
          </p:nvSpPr>
          <p:spPr>
            <a:xfrm>
              <a:off x="4960589" y="5592518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 beam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FB01942-FFAA-4858-B7F8-129039A1B5B4}"/>
              </a:ext>
            </a:extLst>
          </p:cNvPr>
          <p:cNvSpPr/>
          <p:nvPr/>
        </p:nvSpPr>
        <p:spPr>
          <a:xfrm>
            <a:off x="685799" y="5496674"/>
            <a:ext cx="7441059" cy="892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9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64172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Detector –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CDC5CA-7E02-4EEA-BD36-B67E70720637}"/>
              </a:ext>
            </a:extLst>
          </p:cNvPr>
          <p:cNvSpPr/>
          <p:nvPr/>
        </p:nvSpPr>
        <p:spPr bwMode="auto">
          <a:xfrm>
            <a:off x="533400" y="1190625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944AE-1E30-4D4F-9D42-EAC0B75B9C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2172"/>
            <a:ext cx="5146157" cy="5522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15C51B2-EE67-43ED-8231-2E49B2D6FFE5}"/>
              </a:ext>
            </a:extLst>
          </p:cNvPr>
          <p:cNvGrpSpPr/>
          <p:nvPr/>
        </p:nvGrpSpPr>
        <p:grpSpPr>
          <a:xfrm>
            <a:off x="5270580" y="4722109"/>
            <a:ext cx="3863895" cy="2062103"/>
            <a:chOff x="5160155" y="1164926"/>
            <a:chExt cx="3641513" cy="203132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521B08D-1BD1-4AB7-8FCE-4726207D5B59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76200">
              <a:solidFill>
                <a:srgbClr val="A6A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BF74A3A-5190-46C5-994D-360D9AB3FF2D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3ED5D81-61C7-4353-8275-0F117E2279DA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28422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EF69C0C-306E-4B21-928C-306592AEACA6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19232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DBE4790-39A1-4527-A6E2-C40C01033F9A}"/>
                </a:ext>
              </a:extLst>
            </p:cNvPr>
            <p:cNvCxnSpPr>
              <a:cxnSpLocks/>
            </p:cNvCxnSpPr>
            <p:nvPr/>
          </p:nvCxnSpPr>
          <p:spPr>
            <a:xfrm>
              <a:off x="5173941" y="1925759"/>
              <a:ext cx="528422" cy="0"/>
            </a:xfrm>
            <a:prstGeom prst="line">
              <a:avLst/>
            </a:prstGeom>
            <a:ln w="57150">
              <a:solidFill>
                <a:srgbClr val="A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0E6A942-AAD1-4E7C-922C-3F5A9C027B13}"/>
                </a:ext>
              </a:extLst>
            </p:cNvPr>
            <p:cNvCxnSpPr/>
            <p:nvPr/>
          </p:nvCxnSpPr>
          <p:spPr>
            <a:xfrm>
              <a:off x="5173942" y="1928053"/>
              <a:ext cx="5284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36A37D-D28B-4E22-8C3E-A9255A43009E}"/>
                </a:ext>
              </a:extLst>
            </p:cNvPr>
            <p:cNvCxnSpPr>
              <a:cxnSpLocks/>
            </p:cNvCxnSpPr>
            <p:nvPr/>
          </p:nvCxnSpPr>
          <p:spPr>
            <a:xfrm>
              <a:off x="5177003" y="2202223"/>
              <a:ext cx="528422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035584B-67C1-4475-84EE-07799BB07C37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98" y="2198397"/>
              <a:ext cx="519233" cy="612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0EF2CFC-AB26-48EA-84F2-FA195762F82C}"/>
                </a:ext>
              </a:extLst>
            </p:cNvPr>
            <p:cNvCxnSpPr>
              <a:cxnSpLocks/>
            </p:cNvCxnSpPr>
            <p:nvPr/>
          </p:nvCxnSpPr>
          <p:spPr>
            <a:xfrm>
              <a:off x="5160155" y="2712197"/>
              <a:ext cx="528422" cy="0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5E50C9-B0DA-4314-B643-0C0B3D9847A2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0" y="2708372"/>
              <a:ext cx="523827" cy="38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72D190-9B0B-4970-A3F2-2908F4981EAE}"/>
                </a:ext>
              </a:extLst>
            </p:cNvPr>
            <p:cNvSpPr txBox="1"/>
            <p:nvPr/>
          </p:nvSpPr>
          <p:spPr>
            <a:xfrm>
              <a:off x="5185518" y="1164926"/>
              <a:ext cx="361615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          Hadron Storage Ring</a:t>
              </a:r>
            </a:p>
            <a:p>
              <a:r>
                <a:rPr lang="en-US" dirty="0">
                  <a:latin typeface="+mj-lt"/>
                </a:rPr>
                <a:t>          Electron Storage Ring</a:t>
              </a:r>
            </a:p>
            <a:p>
              <a:r>
                <a:rPr lang="en-US" dirty="0">
                  <a:latin typeface="+mj-lt"/>
                </a:rPr>
                <a:t>          Electron Injector Synchrotron</a:t>
              </a:r>
            </a:p>
            <a:p>
              <a:r>
                <a:rPr lang="en-US" dirty="0">
                  <a:latin typeface="+mj-lt"/>
                </a:rPr>
                <a:t>          Possible on-energy Hadron </a:t>
              </a:r>
            </a:p>
            <a:p>
              <a:r>
                <a:rPr lang="en-US" dirty="0">
                  <a:latin typeface="+mj-lt"/>
                </a:rPr>
                <a:t>          injector ring</a:t>
              </a:r>
            </a:p>
            <a:p>
              <a:r>
                <a:rPr lang="en-US" dirty="0">
                  <a:latin typeface="+mj-lt"/>
                </a:rPr>
                <a:t>          Hadron injector complex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AFCA062-81F1-415D-9B3A-EF1FBDE94CE2}"/>
              </a:ext>
            </a:extLst>
          </p:cNvPr>
          <p:cNvSpPr txBox="1"/>
          <p:nvPr/>
        </p:nvSpPr>
        <p:spPr>
          <a:xfrm>
            <a:off x="5514976" y="652553"/>
            <a:ext cx="3298098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+mj-lt"/>
              </a:rPr>
              <a:t>Two possible locations – IP6 and IP8 – for  detectors and Interaction Regions.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EDB3BE-4A5A-4F88-B3DC-D19D690851F4}"/>
              </a:ext>
            </a:extLst>
          </p:cNvPr>
          <p:cNvSpPr txBox="1"/>
          <p:nvPr/>
        </p:nvSpPr>
        <p:spPr>
          <a:xfrm>
            <a:off x="5338587" y="1667036"/>
            <a:ext cx="3795887" cy="301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IP6 - planned EIC project detector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hadrons “going from inner to outer arc”</a:t>
            </a:r>
          </a:p>
          <a:p>
            <a:r>
              <a:rPr lang="en-US" b="1" dirty="0">
                <a:latin typeface="+mj-lt"/>
              </a:rPr>
              <a:t>IP8 - viable location for complementary detector/IR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hadrons “going from outer to inner arc”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+mj-lt"/>
            </a:endParaRPr>
          </a:p>
          <a:p>
            <a:r>
              <a:rPr lang="en-US" b="1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IR designs are NOT interchangeable with each other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CC0E06D-1FCF-4D23-898F-7B6876DBFB6D}"/>
              </a:ext>
            </a:extLst>
          </p:cNvPr>
          <p:cNvCxnSpPr/>
          <p:nvPr/>
        </p:nvCxnSpPr>
        <p:spPr>
          <a:xfrm>
            <a:off x="247650" y="2781300"/>
            <a:ext cx="514350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C38476-9E77-40ED-84A8-C909B503B489}"/>
              </a:ext>
            </a:extLst>
          </p:cNvPr>
          <p:cNvCxnSpPr>
            <a:cxnSpLocks/>
          </p:cNvCxnSpPr>
          <p:nvPr/>
        </p:nvCxnSpPr>
        <p:spPr>
          <a:xfrm flipH="1" flipV="1">
            <a:off x="3200400" y="4105275"/>
            <a:ext cx="209550" cy="43265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A0A01F4-82A1-4A7E-9618-66F77EDFF4AC}"/>
              </a:ext>
            </a:extLst>
          </p:cNvPr>
          <p:cNvCxnSpPr>
            <a:cxnSpLocks/>
          </p:cNvCxnSpPr>
          <p:nvPr/>
        </p:nvCxnSpPr>
        <p:spPr>
          <a:xfrm flipH="1">
            <a:off x="1700212" y="3560529"/>
            <a:ext cx="257175" cy="37147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B86BF8B-05F8-4600-ACE4-B508FEF803DF}"/>
              </a:ext>
            </a:extLst>
          </p:cNvPr>
          <p:cNvSpPr txBox="1"/>
          <p:nvPr/>
        </p:nvSpPr>
        <p:spPr>
          <a:xfrm rot="16200000">
            <a:off x="2161055" y="441920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IP6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808692-C77C-4B66-A9D9-89F3CB2EBEB0}"/>
              </a:ext>
            </a:extLst>
          </p:cNvPr>
          <p:cNvSpPr txBox="1"/>
          <p:nvPr/>
        </p:nvSpPr>
        <p:spPr>
          <a:xfrm rot="-1800000">
            <a:off x="437116" y="344516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IP8</a:t>
            </a:r>
          </a:p>
        </p:txBody>
      </p:sp>
    </p:spTree>
    <p:extLst>
      <p:ext uri="{BB962C8B-B14F-4D97-AF65-F5344CB8AC3E}">
        <p14:creationId xmlns:p14="http://schemas.microsoft.com/office/powerpoint/2010/main" val="41767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8FEB776-60DF-415C-B45A-3BDA4B0828B2}"/>
              </a:ext>
            </a:extLst>
          </p:cNvPr>
          <p:cNvSpPr txBox="1">
            <a:spLocks/>
          </p:cNvSpPr>
          <p:nvPr/>
        </p:nvSpPr>
        <p:spPr>
          <a:xfrm>
            <a:off x="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6727055-457E-4396-AA98-15F232FC0E1F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EIC Recent History</a:t>
            </a: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94E5F492-3150-4506-B9BC-9185A108F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318"/>
              </p:ext>
            </p:extLst>
          </p:nvPr>
        </p:nvGraphicFramePr>
        <p:xfrm>
          <a:off x="529741" y="670679"/>
          <a:ext cx="8128059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202">
                  <a:extLst>
                    <a:ext uri="{9D8B030D-6E8A-4147-A177-3AD203B41FA5}">
                      <a16:colId xmlns:a16="http://schemas.microsoft.com/office/drawing/2014/main" val="2476933501"/>
                    </a:ext>
                  </a:extLst>
                </a:gridCol>
                <a:gridCol w="2982857">
                  <a:extLst>
                    <a:ext uri="{9D8B030D-6E8A-4147-A177-3AD203B41FA5}">
                      <a16:colId xmlns:a16="http://schemas.microsoft.com/office/drawing/2014/main" val="1548912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777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DOE Mission Need Statement Approved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January 22,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93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DOE Independent Cost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July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47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DOE Electron Ion Collider Site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October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661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Critical Decision – 0 (CD-0) Approved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December 19,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143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/>
                        <a:t>DOE Site Selection Announced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/>
                        <a:t>January 9,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193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BNL TJNAF Partnership Agreement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May 7,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579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DOE Office of Science Status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September 9-11,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95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Independent EIC Conceptual Design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November 16-18, 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16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/>
                        <a:t>DOE Office of Science CD-1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/>
                        <a:t>January 26-29,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69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/>
                        <a:t>DOE Independent Cost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/>
                        <a:t>January - February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4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/>
                        <a:t>CD-1 Approval*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/>
                        <a:t>June 29,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2129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C0930AB-4803-42A8-A64F-75FD9C6F4D28}"/>
              </a:ext>
            </a:extLst>
          </p:cNvPr>
          <p:cNvSpPr txBox="1"/>
          <p:nvPr/>
        </p:nvSpPr>
        <p:spPr>
          <a:xfrm>
            <a:off x="733425" y="5800461"/>
            <a:ext cx="7924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DOE Project Management Risk Committee (PMRC) blessed CD-1 – June 1,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DOE CD-1 Energy Systems Acquisition Advisory Board (ESAAB) meeting – June 28  </a:t>
            </a:r>
          </a:p>
        </p:txBody>
      </p:sp>
    </p:spTree>
    <p:extLst>
      <p:ext uri="{BB962C8B-B14F-4D97-AF65-F5344CB8AC3E}">
        <p14:creationId xmlns:p14="http://schemas.microsoft.com/office/powerpoint/2010/main" val="285669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>
            <a:extLst>
              <a:ext uri="{FF2B5EF4-FFF2-40B4-BE49-F238E27FC236}">
                <a16:creationId xmlns:a16="http://schemas.microsoft.com/office/drawing/2014/main" id="{7047B308-C8AD-4CDF-B416-B465E32B66E0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Schedule – what do the CD milestones mean?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EAF894A-94BF-4288-A127-8788CF3A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algn="l"/>
            <a:fld id="{87034D8C-3CB4-402A-BC46-2AB14C0FE90A}" type="slidenum">
              <a:rPr lang="en-US" smtClean="0">
                <a:latin typeface="+mj-lt"/>
              </a:rPr>
              <a:pPr algn="l"/>
              <a:t>8</a:t>
            </a:fld>
            <a:endParaRPr lang="en-US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571B2-32B2-4DBB-BE65-1C64CBE59188}"/>
              </a:ext>
            </a:extLst>
          </p:cNvPr>
          <p:cNvSpPr txBox="1"/>
          <p:nvPr/>
        </p:nvSpPr>
        <p:spPr>
          <a:xfrm>
            <a:off x="226031" y="944643"/>
            <a:ext cx="8784405" cy="5386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CD-0 – Approve mission need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this documents that a scientific goal or a new capability, requiring material investment exists.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CD-1 – Approve Alternative Selection and Cost Range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serves as a determination that the selected alternative and approach is optimized to meet the mission need defined at CD-0. What is perhaps most relevant is that CD-1 allows for release of Project Engineering and Design (PED) funds, which means the next phases of design of accelerator and detector can begin.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CD-2 – Approve Performance Baseline</a:t>
            </a:r>
            <a:r>
              <a:rPr lang="en-US" sz="16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CD-2 is an approval of the preliminary design of the project and the baseline scope, cost, and schedule. What is most relevant is that CD-2 means there is now a definitive plan that the project will be measured against in cost, schedule and technical performance.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CD-3 – Approve Start of Construction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CD-3 is an approval of the project’s final design and authorizes release of funds for construction. What is most relevant is that projects can now proceed with construction related procurements and activities. </a:t>
            </a:r>
            <a:r>
              <a:rPr lang="en-US" sz="16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CD-3 is sometimes split in CD-3A in a tailored approach </a:t>
            </a: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approve start construction for long-lead procurements.</a:t>
            </a:r>
            <a:endParaRPr lang="en-US" sz="1600" dirty="0">
              <a:effectLst/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CD-4 – Approve Start of Operations or Project Completion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CD-4 provides recognition that the project’s objectives have been met. CD-4 is sometimes split in CD-4A that allows, after agreed-upon criteria for technical success have been met, for transition into operations, and CD-4B that provides the formal closeout of the project.</a:t>
            </a:r>
          </a:p>
        </p:txBody>
      </p:sp>
    </p:spTree>
    <p:extLst>
      <p:ext uri="{BB962C8B-B14F-4D97-AF65-F5344CB8AC3E}">
        <p14:creationId xmlns:p14="http://schemas.microsoft.com/office/powerpoint/2010/main" val="247975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>
            <a:extLst>
              <a:ext uri="{FF2B5EF4-FFF2-40B4-BE49-F238E27FC236}">
                <a16:creationId xmlns:a16="http://schemas.microsoft.com/office/drawing/2014/main" id="{7047B308-C8AD-4CDF-B416-B465E32B66E0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Schedule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200B4"/>
              </a:solidFill>
              <a:effectLst>
                <a:reflection stA="50000" endPos="50000" dist="5080" dir="5400000" sy="-100000" algn="bl" rotWithShape="0"/>
              </a:effectLst>
              <a:uLnTx/>
              <a:uFillTx/>
              <a:latin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54A346-5ED3-45B8-8C36-A0DB4F4C0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59" y="816760"/>
            <a:ext cx="8001279" cy="556834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4E6036-B5A3-42C0-B3F7-E904321ADB2B}"/>
              </a:ext>
            </a:extLst>
          </p:cNvPr>
          <p:cNvCxnSpPr>
            <a:cxnSpLocks/>
          </p:cNvCxnSpPr>
          <p:nvPr/>
        </p:nvCxnSpPr>
        <p:spPr>
          <a:xfrm>
            <a:off x="2636963" y="2871899"/>
            <a:ext cx="0" cy="6529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2DE1AD-14B1-4404-963A-4D1FEAD558A9}"/>
              </a:ext>
            </a:extLst>
          </p:cNvPr>
          <p:cNvCxnSpPr>
            <a:cxnSpLocks/>
          </p:cNvCxnSpPr>
          <p:nvPr/>
        </p:nvCxnSpPr>
        <p:spPr>
          <a:xfrm>
            <a:off x="5595895" y="4636501"/>
            <a:ext cx="0" cy="756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A6075C3-0B05-4124-BFCE-95C9867DAFD7}"/>
              </a:ext>
            </a:extLst>
          </p:cNvPr>
          <p:cNvCxnSpPr>
            <a:cxnSpLocks/>
          </p:cNvCxnSpPr>
          <p:nvPr/>
        </p:nvCxnSpPr>
        <p:spPr>
          <a:xfrm>
            <a:off x="3983330" y="4636501"/>
            <a:ext cx="16125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DBCA67-7F49-42B5-AC4F-678A1D26CB48}"/>
              </a:ext>
            </a:extLst>
          </p:cNvPr>
          <p:cNvCxnSpPr>
            <a:cxnSpLocks/>
          </p:cNvCxnSpPr>
          <p:nvPr/>
        </p:nvCxnSpPr>
        <p:spPr>
          <a:xfrm>
            <a:off x="2636963" y="3513185"/>
            <a:ext cx="13463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151E8A-28D1-4BCE-ADB7-6C2698DD7418}"/>
              </a:ext>
            </a:extLst>
          </p:cNvPr>
          <p:cNvCxnSpPr>
            <a:cxnSpLocks/>
          </p:cNvCxnSpPr>
          <p:nvPr/>
        </p:nvCxnSpPr>
        <p:spPr>
          <a:xfrm>
            <a:off x="2148664" y="2878238"/>
            <a:ext cx="4882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4697F4-E397-4557-92DD-53F4E4FA2BC9}"/>
              </a:ext>
            </a:extLst>
          </p:cNvPr>
          <p:cNvCxnSpPr>
            <a:cxnSpLocks/>
          </p:cNvCxnSpPr>
          <p:nvPr/>
        </p:nvCxnSpPr>
        <p:spPr>
          <a:xfrm flipH="1">
            <a:off x="5595895" y="5387751"/>
            <a:ext cx="1787601" cy="5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B5E9F1-E0D1-458D-88D0-15432AFB9FD3}"/>
              </a:ext>
            </a:extLst>
          </p:cNvPr>
          <p:cNvCxnSpPr>
            <a:cxnSpLocks/>
          </p:cNvCxnSpPr>
          <p:nvPr/>
        </p:nvCxnSpPr>
        <p:spPr>
          <a:xfrm flipH="1">
            <a:off x="3971681" y="3524803"/>
            <a:ext cx="11649" cy="11064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BEFA119-CC29-490D-867F-1566061DEB46}"/>
              </a:ext>
            </a:extLst>
          </p:cNvPr>
          <p:cNvCxnSpPr>
            <a:cxnSpLocks/>
          </p:cNvCxnSpPr>
          <p:nvPr/>
        </p:nvCxnSpPr>
        <p:spPr>
          <a:xfrm flipH="1">
            <a:off x="2631137" y="1183762"/>
            <a:ext cx="11650" cy="46008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57A3F1E-1242-44EA-8412-97E2DDFD3C2E}"/>
              </a:ext>
            </a:extLst>
          </p:cNvPr>
          <p:cNvSpPr txBox="1"/>
          <p:nvPr/>
        </p:nvSpPr>
        <p:spPr>
          <a:xfrm>
            <a:off x="2137014" y="1859243"/>
            <a:ext cx="523249" cy="252116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31296C-225F-4E29-A41C-234AAEF6E727}"/>
              </a:ext>
            </a:extLst>
          </p:cNvPr>
          <p:cNvSpPr txBox="1"/>
          <p:nvPr/>
        </p:nvSpPr>
        <p:spPr>
          <a:xfrm>
            <a:off x="2137014" y="2187853"/>
            <a:ext cx="511599" cy="242981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5F86EE-6AF4-4C4A-B2D4-1F63B8D2D82B}"/>
              </a:ext>
            </a:extLst>
          </p:cNvPr>
          <p:cNvSpPr txBox="1"/>
          <p:nvPr/>
        </p:nvSpPr>
        <p:spPr>
          <a:xfrm>
            <a:off x="2148664" y="2627299"/>
            <a:ext cx="488299" cy="225786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EAF894A-94BF-4288-A127-8788CF3A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algn="l"/>
            <a:fld id="{87034D8C-3CB4-402A-BC46-2AB14C0FE90A}" type="slidenum">
              <a:rPr lang="en-US" smtClean="0">
                <a:latin typeface="+mj-lt"/>
              </a:rPr>
              <a:pPr algn="l"/>
              <a:t>9</a:t>
            </a:fld>
            <a:endParaRPr lang="en-US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27CF6-3ED5-4D5C-97E8-0836725D43C6}"/>
              </a:ext>
            </a:extLst>
          </p:cNvPr>
          <p:cNvSpPr txBox="1"/>
          <p:nvPr/>
        </p:nvSpPr>
        <p:spPr>
          <a:xfrm>
            <a:off x="4789612" y="548013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operations are a decade away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C5065-E025-4811-8EAF-41A5E3214A8C}"/>
              </a:ext>
            </a:extLst>
          </p:cNvPr>
          <p:cNvSpPr txBox="1"/>
          <p:nvPr/>
        </p:nvSpPr>
        <p:spPr>
          <a:xfrm>
            <a:off x="2686669" y="289101"/>
            <a:ext cx="168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 for CD-2: early 2023</a:t>
            </a:r>
          </a:p>
        </p:txBody>
      </p:sp>
    </p:spTree>
    <p:extLst>
      <p:ext uri="{BB962C8B-B14F-4D97-AF65-F5344CB8AC3E}">
        <p14:creationId xmlns:p14="http://schemas.microsoft.com/office/powerpoint/2010/main" val="145232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13589</TotalTime>
  <Words>3157</Words>
  <Application>Microsoft Office PowerPoint</Application>
  <PresentationFormat>On-screen Show (4:3)</PresentationFormat>
  <Paragraphs>375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Comic Sans MS</vt:lpstr>
      <vt:lpstr>PingFangSC-Regular</vt:lpstr>
      <vt:lpstr>Symbol</vt:lpstr>
      <vt:lpstr>Times New Roman</vt:lpstr>
      <vt:lpstr>Wingdings</vt:lpstr>
      <vt:lpstr>Office Theme</vt:lpstr>
      <vt:lpstr>3_Office Theme</vt:lpstr>
      <vt:lpstr>2_Office Theme</vt:lpstr>
      <vt:lpstr>EIC Overview and Schedule</vt:lpstr>
      <vt:lpstr>Outline</vt:lpstr>
      <vt:lpstr>EIC Science – Findings of the NAS Committee</vt:lpstr>
      <vt:lpstr>Worldwide Interest in EIC Physics</vt:lpstr>
      <vt:lpstr>PowerPoint Presentation</vt:lpstr>
      <vt:lpstr>Detector – 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Highly integrated detector system</vt:lpstr>
      <vt:lpstr>PowerPoint Presentation</vt:lpstr>
      <vt:lpstr>PowerPoint Presentation</vt:lpstr>
      <vt:lpstr>PowerPoint Presentation</vt:lpstr>
      <vt:lpstr>PowerPoint Presentation</vt:lpstr>
      <vt:lpstr>EIC User Group Driven Yellow Report Activity</vt:lpstr>
      <vt:lpstr>PowerPoint Presentation</vt:lpstr>
      <vt:lpstr>PowerPoint Presentation</vt:lpstr>
      <vt:lpstr>PowerPoint Presentation</vt:lpstr>
      <vt:lpstr>PowerPoint Presentation</vt:lpstr>
      <vt:lpstr>Experimental Program Preparation</vt:lpstr>
      <vt:lpstr>Proposal Advisory Panel established</vt:lpstr>
      <vt:lpstr>EIC Proto-Collaborations at a Snapshot</vt:lpstr>
      <vt:lpstr>Summary</vt:lpstr>
      <vt:lpstr>Backup</vt:lpstr>
      <vt:lpstr>PowerPoint Presentation</vt:lpstr>
      <vt:lpstr>Experimental Program Preparation</vt:lpstr>
      <vt:lpstr>Experimental Program Preparation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Bowman</dc:creator>
  <cp:lastModifiedBy>Rolf Ent</cp:lastModifiedBy>
  <cp:revision>875</cp:revision>
  <dcterms:created xsi:type="dcterms:W3CDTF">2017-08-30T13:34:31Z</dcterms:created>
  <dcterms:modified xsi:type="dcterms:W3CDTF">2021-09-07T11:56:08Z</dcterms:modified>
</cp:coreProperties>
</file>