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27"/>
  </p:notesMasterIdLst>
  <p:sldIdLst>
    <p:sldId id="257" r:id="rId2"/>
    <p:sldId id="3701" r:id="rId3"/>
    <p:sldId id="1170" r:id="rId4"/>
    <p:sldId id="1172" r:id="rId5"/>
    <p:sldId id="1173" r:id="rId6"/>
    <p:sldId id="3702" r:id="rId7"/>
    <p:sldId id="3703" r:id="rId8"/>
    <p:sldId id="3713" r:id="rId9"/>
    <p:sldId id="3714" r:id="rId10"/>
    <p:sldId id="256" r:id="rId11"/>
    <p:sldId id="3696" r:id="rId12"/>
    <p:sldId id="258" r:id="rId13"/>
    <p:sldId id="259" r:id="rId14"/>
    <p:sldId id="2335" r:id="rId15"/>
    <p:sldId id="2347" r:id="rId16"/>
    <p:sldId id="2310" r:id="rId17"/>
    <p:sldId id="3707" r:id="rId18"/>
    <p:sldId id="1448" r:id="rId19"/>
    <p:sldId id="3710" r:id="rId20"/>
    <p:sldId id="3712" r:id="rId21"/>
    <p:sldId id="3708" r:id="rId22"/>
    <p:sldId id="3715" r:id="rId23"/>
    <p:sldId id="3698" r:id="rId24"/>
    <p:sldId id="3705" r:id="rId25"/>
    <p:sldId id="370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13"/>
    <p:restoredTop sz="96405"/>
  </p:normalViewPr>
  <p:slideViewPr>
    <p:cSldViewPr snapToGrid="0" snapToObjects="1">
      <p:cViewPr>
        <p:scale>
          <a:sx n="104" d="100"/>
          <a:sy n="104" d="100"/>
        </p:scale>
        <p:origin x="1224" y="68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orhen%201\Dropbox%20(MIT)\Work\Presentations\EIC\ECCE%20Breakdow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9122D-59F6-B642-A703-B914395789DF}" type="datetimeFigureOut">
              <a:rPr lang="en-US" smtClean="0"/>
              <a:t>9/6/21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7F6D5D-A76D-DF4D-811C-CA0231CDAF71}" type="slidenum">
              <a:rPr lang="en-US" smtClean="0"/>
              <a:t>‹#›</a:t>
            </a:fld>
            <a:endParaRPr lang="en-US"/>
          </a:p>
        </p:txBody>
      </p:sp>
    </p:spTree>
    <p:extLst>
      <p:ext uri="{BB962C8B-B14F-4D97-AF65-F5344CB8AC3E}">
        <p14:creationId xmlns:p14="http://schemas.microsoft.com/office/powerpoint/2010/main" val="1274696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e7aea5607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e7aea560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39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e7aea56076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e7aea56076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503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e7aea56076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e7aea56076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2584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e7aea56076_0_4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e7aea56076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041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6E116-C46D-6348-8846-0CBB99EEA1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229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56E116-C46D-6348-8846-0CBB99EEA13F}" type="slidenum">
              <a:rPr lang="en-US" smtClean="0"/>
              <a:t>16</a:t>
            </a:fld>
            <a:endParaRPr lang="en-US"/>
          </a:p>
        </p:txBody>
      </p:sp>
    </p:spTree>
    <p:extLst>
      <p:ext uri="{BB962C8B-B14F-4D97-AF65-F5344CB8AC3E}">
        <p14:creationId xmlns:p14="http://schemas.microsoft.com/office/powerpoint/2010/main" val="1940409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BF8EC4-B36C-AA4B-95E4-D5B551A0C419}" type="datetimeFigureOut">
              <a:rPr lang="en-US" smtClean="0"/>
              <a:t>9/6/21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A6457-1333-5A46-8AA9-348E9C6AA373}" type="slidenum">
              <a:rPr lang="en-US" smtClean="0"/>
              <a:t>‹#›</a:t>
            </a:fld>
            <a:endParaRPr lang="en-US"/>
          </a:p>
        </p:txBody>
      </p:sp>
    </p:spTree>
    <p:extLst>
      <p:ext uri="{BB962C8B-B14F-4D97-AF65-F5344CB8AC3E}">
        <p14:creationId xmlns:p14="http://schemas.microsoft.com/office/powerpoint/2010/main" val="610046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BF8EC4-B36C-AA4B-95E4-D5B551A0C419}" type="datetimeFigureOut">
              <a:rPr lang="en-US" smtClean="0"/>
              <a:t>9/6/21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A6457-1333-5A46-8AA9-348E9C6AA373}" type="slidenum">
              <a:rPr lang="en-US" smtClean="0"/>
              <a:t>‹#›</a:t>
            </a:fld>
            <a:endParaRPr lang="en-US"/>
          </a:p>
        </p:txBody>
      </p:sp>
    </p:spTree>
    <p:extLst>
      <p:ext uri="{BB962C8B-B14F-4D97-AF65-F5344CB8AC3E}">
        <p14:creationId xmlns:p14="http://schemas.microsoft.com/office/powerpoint/2010/main" val="2697099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BF8EC4-B36C-AA4B-95E4-D5B551A0C419}" type="datetimeFigureOut">
              <a:rPr lang="en-US" smtClean="0"/>
              <a:t>9/6/21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A6457-1333-5A46-8AA9-348E9C6AA373}" type="slidenum">
              <a:rPr lang="en-US" smtClean="0"/>
              <a:t>‹#›</a:t>
            </a:fld>
            <a:endParaRPr lang="en-US"/>
          </a:p>
        </p:txBody>
      </p:sp>
    </p:spTree>
    <p:extLst>
      <p:ext uri="{BB962C8B-B14F-4D97-AF65-F5344CB8AC3E}">
        <p14:creationId xmlns:p14="http://schemas.microsoft.com/office/powerpoint/2010/main" val="2537834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9" y="2941865"/>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8" y="1720794"/>
            <a:ext cx="4051834" cy="324667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4506688"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8" y="5126730"/>
            <a:ext cx="4051834" cy="420862"/>
          </a:xfrm>
        </p:spPr>
        <p:txBody>
          <a:bodyPr>
            <a:normAutofit/>
          </a:bodyPr>
          <a:lstStyle>
            <a:lvl1pPr marL="0" indent="0">
              <a:buFontTx/>
              <a:buNone/>
              <a:defRPr sz="165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8"/>
            <a:ext cx="2057400" cy="365125"/>
          </a:xfrm>
        </p:spPr>
        <p:txBody>
          <a:bodyPr/>
          <a:lstStyle>
            <a:lvl1pPr>
              <a:defRPr>
                <a:solidFill>
                  <a:schemeClr val="tx1"/>
                </a:solidFill>
              </a:defRPr>
            </a:lvl1pPr>
          </a:lstStyle>
          <a:p>
            <a:fld id="{BDC57488-3539-8349-95E7-E0E3D7B2EDB0}" type="datetime2">
              <a:rPr lang="en-US" smtClean="0"/>
              <a:pPr/>
              <a:t>Monday, September 6, 2021</a:t>
            </a:fld>
            <a:endParaRPr lang="en-US" dirty="0"/>
          </a:p>
        </p:txBody>
      </p:sp>
    </p:spTree>
    <p:extLst>
      <p:ext uri="{BB962C8B-B14F-4D97-AF65-F5344CB8AC3E}">
        <p14:creationId xmlns:p14="http://schemas.microsoft.com/office/powerpoint/2010/main" val="37236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0" name="Google Shape;20;p4"/>
          <p:cNvPicPr preferRelativeResize="0"/>
          <p:nvPr/>
        </p:nvPicPr>
        <p:blipFill>
          <a:blip r:embed="rId2">
            <a:alphaModFix/>
          </a:blip>
          <a:stretch>
            <a:fillRect/>
          </a:stretch>
        </p:blipFill>
        <p:spPr>
          <a:xfrm>
            <a:off x="8284329" y="127201"/>
            <a:ext cx="736821" cy="1229767"/>
          </a:xfrm>
          <a:prstGeom prst="rect">
            <a:avLst/>
          </a:prstGeom>
          <a:noFill/>
          <a:ln>
            <a:noFill/>
          </a:ln>
        </p:spPr>
      </p:pic>
    </p:spTree>
    <p:extLst>
      <p:ext uri="{BB962C8B-B14F-4D97-AF65-F5344CB8AC3E}">
        <p14:creationId xmlns:p14="http://schemas.microsoft.com/office/powerpoint/2010/main" val="2770105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Electron Ion Collider Overview</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1871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BF8EC4-B36C-AA4B-95E4-D5B551A0C419}" type="datetimeFigureOut">
              <a:rPr lang="en-US" smtClean="0"/>
              <a:t>9/6/21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A6457-1333-5A46-8AA9-348E9C6AA373}" type="slidenum">
              <a:rPr lang="en-US" smtClean="0"/>
              <a:t>‹#›</a:t>
            </a:fld>
            <a:endParaRPr lang="en-US"/>
          </a:p>
        </p:txBody>
      </p:sp>
    </p:spTree>
    <p:extLst>
      <p:ext uri="{BB962C8B-B14F-4D97-AF65-F5344CB8AC3E}">
        <p14:creationId xmlns:p14="http://schemas.microsoft.com/office/powerpoint/2010/main" val="3673031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BF8EC4-B36C-AA4B-95E4-D5B551A0C419}" type="datetimeFigureOut">
              <a:rPr lang="en-US" smtClean="0"/>
              <a:t>9/6/21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A6457-1333-5A46-8AA9-348E9C6AA373}" type="slidenum">
              <a:rPr lang="en-US" smtClean="0"/>
              <a:t>‹#›</a:t>
            </a:fld>
            <a:endParaRPr lang="en-US"/>
          </a:p>
        </p:txBody>
      </p:sp>
    </p:spTree>
    <p:extLst>
      <p:ext uri="{BB962C8B-B14F-4D97-AF65-F5344CB8AC3E}">
        <p14:creationId xmlns:p14="http://schemas.microsoft.com/office/powerpoint/2010/main" val="4039407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BF8EC4-B36C-AA4B-95E4-D5B551A0C419}" type="datetimeFigureOut">
              <a:rPr lang="en-US" smtClean="0"/>
              <a:t>9/6/21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A6457-1333-5A46-8AA9-348E9C6AA373}" type="slidenum">
              <a:rPr lang="en-US" smtClean="0"/>
              <a:t>‹#›</a:t>
            </a:fld>
            <a:endParaRPr lang="en-US"/>
          </a:p>
        </p:txBody>
      </p:sp>
    </p:spTree>
    <p:extLst>
      <p:ext uri="{BB962C8B-B14F-4D97-AF65-F5344CB8AC3E}">
        <p14:creationId xmlns:p14="http://schemas.microsoft.com/office/powerpoint/2010/main" val="481437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BF8EC4-B36C-AA4B-95E4-D5B551A0C419}" type="datetimeFigureOut">
              <a:rPr lang="en-US" smtClean="0"/>
              <a:t>9/6/21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CA6457-1333-5A46-8AA9-348E9C6AA373}" type="slidenum">
              <a:rPr lang="en-US" smtClean="0"/>
              <a:t>‹#›</a:t>
            </a:fld>
            <a:endParaRPr lang="en-US"/>
          </a:p>
        </p:txBody>
      </p:sp>
    </p:spTree>
    <p:extLst>
      <p:ext uri="{BB962C8B-B14F-4D97-AF65-F5344CB8AC3E}">
        <p14:creationId xmlns:p14="http://schemas.microsoft.com/office/powerpoint/2010/main" val="4221283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BF8EC4-B36C-AA4B-95E4-D5B551A0C419}" type="datetimeFigureOut">
              <a:rPr lang="en-US" smtClean="0"/>
              <a:t>9/6/21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CA6457-1333-5A46-8AA9-348E9C6AA373}" type="slidenum">
              <a:rPr lang="en-US" smtClean="0"/>
              <a:t>‹#›</a:t>
            </a:fld>
            <a:endParaRPr lang="en-US"/>
          </a:p>
        </p:txBody>
      </p:sp>
    </p:spTree>
    <p:extLst>
      <p:ext uri="{BB962C8B-B14F-4D97-AF65-F5344CB8AC3E}">
        <p14:creationId xmlns:p14="http://schemas.microsoft.com/office/powerpoint/2010/main" val="215295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BF8EC4-B36C-AA4B-95E4-D5B551A0C419}" type="datetimeFigureOut">
              <a:rPr lang="en-US" smtClean="0"/>
              <a:t>9/6/21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CA6457-1333-5A46-8AA9-348E9C6AA373}" type="slidenum">
              <a:rPr lang="en-US" smtClean="0"/>
              <a:t>‹#›</a:t>
            </a:fld>
            <a:endParaRPr lang="en-US"/>
          </a:p>
        </p:txBody>
      </p:sp>
    </p:spTree>
    <p:extLst>
      <p:ext uri="{BB962C8B-B14F-4D97-AF65-F5344CB8AC3E}">
        <p14:creationId xmlns:p14="http://schemas.microsoft.com/office/powerpoint/2010/main" val="2077049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BF8EC4-B36C-AA4B-95E4-D5B551A0C419}" type="datetimeFigureOut">
              <a:rPr lang="en-US" smtClean="0"/>
              <a:t>9/6/21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A6457-1333-5A46-8AA9-348E9C6AA373}" type="slidenum">
              <a:rPr lang="en-US" smtClean="0"/>
              <a:t>‹#›</a:t>
            </a:fld>
            <a:endParaRPr lang="en-US"/>
          </a:p>
        </p:txBody>
      </p:sp>
    </p:spTree>
    <p:extLst>
      <p:ext uri="{BB962C8B-B14F-4D97-AF65-F5344CB8AC3E}">
        <p14:creationId xmlns:p14="http://schemas.microsoft.com/office/powerpoint/2010/main" val="224586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BF8EC4-B36C-AA4B-95E4-D5B551A0C419}" type="datetimeFigureOut">
              <a:rPr lang="en-US" smtClean="0"/>
              <a:t>9/6/21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A6457-1333-5A46-8AA9-348E9C6AA373}" type="slidenum">
              <a:rPr lang="en-US" smtClean="0"/>
              <a:t>‹#›</a:t>
            </a:fld>
            <a:endParaRPr lang="en-US"/>
          </a:p>
        </p:txBody>
      </p:sp>
    </p:spTree>
    <p:extLst>
      <p:ext uri="{BB962C8B-B14F-4D97-AF65-F5344CB8AC3E}">
        <p14:creationId xmlns:p14="http://schemas.microsoft.com/office/powerpoint/2010/main" val="4072749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BF8EC4-B36C-AA4B-95E4-D5B551A0C419}" type="datetimeFigureOut">
              <a:rPr lang="en-US" smtClean="0"/>
              <a:t>9/6/21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CA6457-1333-5A46-8AA9-348E9C6AA373}" type="slidenum">
              <a:rPr lang="en-US" smtClean="0"/>
              <a:t>‹#›</a:t>
            </a:fld>
            <a:endParaRPr lang="en-US"/>
          </a:p>
        </p:txBody>
      </p:sp>
    </p:spTree>
    <p:extLst>
      <p:ext uri="{BB962C8B-B14F-4D97-AF65-F5344CB8AC3E}">
        <p14:creationId xmlns:p14="http://schemas.microsoft.com/office/powerpoint/2010/main" val="22010684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3.xml"/><Relationship Id="rId16"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hyperlink" Target="https://eic.phy.anl.gov/tutorials/eic_tutorial/getting-started/quickstart" TargetMode="External"/><Relationship Id="rId5" Type="http://schemas.openxmlformats.org/officeDocument/2006/relationships/image" Target="../media/image40.png"/><Relationship Id="rId10" Type="http://schemas.openxmlformats.org/officeDocument/2006/relationships/hyperlink" Target="http://doc.athena-eic.org/" TargetMode="External"/><Relationship Id="rId4" Type="http://schemas.openxmlformats.org/officeDocument/2006/relationships/image" Target="../media/image39.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hyperlink" Target="https://eic.jlab.org/cor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hyperlink" Target="https://arxiv.org/abs/2105.1356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arxiv.org/abs/2105.13564" TargetMode="External"/><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088/1748-0221/15/05/P05009" TargetMode="External"/><Relationship Id="rId2" Type="http://schemas.openxmlformats.org/officeDocument/2006/relationships/image" Target="../media/image7.jpg"/><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4.xml"/><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hyperlink" Target="https://arxiv.org/abs/2103.05419"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hyperlink" Target="http://athena-eic.org/" TargetMode="External"/><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hyperlink" Target="https://dtn01.sdcc.bnl.gov:9000/minio/eictest/ATHENA/"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7548"/>
            <a:ext cx="9144000" cy="617838"/>
          </a:xfrm>
        </p:spPr>
        <p:txBody>
          <a:bodyPr/>
          <a:lstStyle/>
          <a:p>
            <a:pPr algn="ctr"/>
            <a:r>
              <a:rPr lang="en-US" sz="3600" dirty="0"/>
              <a:t>EIC Detector Overview</a:t>
            </a:r>
          </a:p>
        </p:txBody>
      </p:sp>
      <p:pic>
        <p:nvPicPr>
          <p:cNvPr id="7" name="Picture Placeholder 7">
            <a:extLst>
              <a:ext uri="{FF2B5EF4-FFF2-40B4-BE49-F238E27FC236}">
                <a16:creationId xmlns:a16="http://schemas.microsoft.com/office/drawing/2014/main" id="{A08918F7-F95E-CE47-8A02-51099C7A23FF}"/>
              </a:ext>
            </a:extLst>
          </p:cNvPr>
          <p:cNvPicPr>
            <a:picLocks noChangeAspect="1"/>
          </p:cNvPicPr>
          <p:nvPr/>
        </p:nvPicPr>
        <p:blipFill rotWithShape="1">
          <a:blip r:embed="rId2"/>
          <a:srcRect l="7055" t="10808" r="15579"/>
          <a:stretch/>
        </p:blipFill>
        <p:spPr>
          <a:xfrm>
            <a:off x="5810409" y="6371615"/>
            <a:ext cx="775217" cy="436213"/>
          </a:xfrm>
          <a:prstGeom prst="rect">
            <a:avLst/>
          </a:prstGeom>
          <a:solidFill>
            <a:schemeClr val="accent2"/>
          </a:solidFill>
        </p:spPr>
      </p:pic>
      <p:sp>
        <p:nvSpPr>
          <p:cNvPr id="10" name="TextBox 9">
            <a:extLst>
              <a:ext uri="{FF2B5EF4-FFF2-40B4-BE49-F238E27FC236}">
                <a16:creationId xmlns:a16="http://schemas.microsoft.com/office/drawing/2014/main" id="{FF50DFFC-46CF-4B41-A72C-89453072CB53}"/>
              </a:ext>
            </a:extLst>
          </p:cNvPr>
          <p:cNvSpPr txBox="1"/>
          <p:nvPr/>
        </p:nvSpPr>
        <p:spPr>
          <a:xfrm>
            <a:off x="2732201" y="815386"/>
            <a:ext cx="3679597" cy="369332"/>
          </a:xfrm>
          <a:prstGeom prst="rect">
            <a:avLst/>
          </a:prstGeom>
          <a:noFill/>
        </p:spPr>
        <p:txBody>
          <a:bodyPr wrap="none" rtlCol="0">
            <a:spAutoFit/>
          </a:bodyPr>
          <a:lstStyle/>
          <a:p>
            <a:r>
              <a:rPr lang="en-US" dirty="0"/>
              <a:t>Douglas Higinbotham (Jefferson Lab) </a:t>
            </a:r>
          </a:p>
        </p:txBody>
      </p:sp>
    </p:spTree>
    <p:extLst>
      <p:ext uri="{BB962C8B-B14F-4D97-AF65-F5344CB8AC3E}">
        <p14:creationId xmlns:p14="http://schemas.microsoft.com/office/powerpoint/2010/main" val="3310861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226208" y="302476"/>
            <a:ext cx="8520600" cy="572700"/>
          </a:xfrm>
          <a:prstGeom prst="rect">
            <a:avLst/>
          </a:prstGeom>
        </p:spPr>
        <p:txBody>
          <a:bodyPr spcFirstLastPara="1" vert="horz" wrap="square" lIns="91425" tIns="91425" rIns="91425" bIns="91425" rtlCol="0" anchor="t" anchorCtr="0">
            <a:noAutofit/>
          </a:bodyPr>
          <a:lstStyle/>
          <a:p>
            <a:r>
              <a:rPr lang="en" sz="3600" i="1" dirty="0"/>
              <a:t>Software Philosophy:</a:t>
            </a:r>
            <a:r>
              <a:rPr lang="en" sz="3600" dirty="0"/>
              <a:t> </a:t>
            </a:r>
            <a:br>
              <a:rPr lang="en" sz="3600" dirty="0"/>
            </a:br>
            <a:r>
              <a:rPr lang="en" sz="3600" dirty="0"/>
              <a:t>Let’s prepare for our future at the EIC</a:t>
            </a:r>
            <a:endParaRPr sz="3600" dirty="0"/>
          </a:p>
        </p:txBody>
      </p:sp>
      <p:sp>
        <p:nvSpPr>
          <p:cNvPr id="56" name="Google Shape;56;p13"/>
          <p:cNvSpPr txBox="1">
            <a:spLocks noGrp="1"/>
          </p:cNvSpPr>
          <p:nvPr>
            <p:ph type="body" idx="1"/>
          </p:nvPr>
        </p:nvSpPr>
        <p:spPr>
          <a:xfrm>
            <a:off x="183650" y="2145275"/>
            <a:ext cx="5293200" cy="3416400"/>
          </a:xfrm>
          <a:prstGeom prst="rect">
            <a:avLst/>
          </a:prstGeom>
        </p:spPr>
        <p:txBody>
          <a:bodyPr spcFirstLastPara="1" vert="horz" wrap="square" lIns="91425" tIns="91425" rIns="91425" bIns="91425" rtlCol="0" anchor="t" anchorCtr="0">
            <a:normAutofit fontScale="92500" lnSpcReduction="20000"/>
          </a:bodyPr>
          <a:lstStyle/>
          <a:p>
            <a:pPr indent="-330200">
              <a:lnSpc>
                <a:spcPct val="105000"/>
              </a:lnSpc>
              <a:buSzPts val="1600"/>
            </a:pPr>
            <a:r>
              <a:rPr lang="en" sz="1600" b="1" dirty="0"/>
              <a:t>Build forward-looking team of software developers to ensure the long-term (decades) success of the EIC scientific program.</a:t>
            </a:r>
            <a:br>
              <a:rPr lang="en" sz="1600" b="1" dirty="0"/>
            </a:br>
            <a:endParaRPr sz="1600" b="1" dirty="0"/>
          </a:p>
          <a:p>
            <a:pPr indent="-330200">
              <a:lnSpc>
                <a:spcPct val="105000"/>
              </a:lnSpc>
              <a:buSzPts val="1600"/>
            </a:pPr>
            <a:r>
              <a:rPr lang="en" sz="1600" dirty="0"/>
              <a:t>Focus on modern scientific computing practices</a:t>
            </a:r>
            <a:endParaRPr sz="1600" dirty="0"/>
          </a:p>
          <a:p>
            <a:pPr lvl="1" indent="-330200">
              <a:lnSpc>
                <a:spcPct val="105000"/>
              </a:lnSpc>
              <a:buSzPts val="1600"/>
            </a:pPr>
            <a:r>
              <a:rPr lang="en" sz="1600" dirty="0"/>
              <a:t>Strong emphasis on modular, orthogonal tools</a:t>
            </a:r>
            <a:endParaRPr sz="1600" dirty="0"/>
          </a:p>
          <a:p>
            <a:pPr lvl="1" indent="-330200">
              <a:lnSpc>
                <a:spcPct val="105000"/>
              </a:lnSpc>
              <a:buSzPts val="1600"/>
            </a:pPr>
            <a:r>
              <a:rPr lang="en" sz="1600" dirty="0"/>
              <a:t>Integrate with high performance computer, continuous </a:t>
            </a:r>
            <a:r>
              <a:rPr lang="en-US" sz="1600" dirty="0"/>
              <a:t>integration</a:t>
            </a:r>
            <a:r>
              <a:rPr lang="en" sz="1600" dirty="0"/>
              <a:t> workflows, and enable use of data-science toolkits</a:t>
            </a:r>
            <a:br>
              <a:rPr lang="en" sz="1600" dirty="0"/>
            </a:br>
            <a:endParaRPr sz="1600" dirty="0"/>
          </a:p>
          <a:p>
            <a:pPr indent="-330200">
              <a:lnSpc>
                <a:spcPct val="105000"/>
              </a:lnSpc>
              <a:buSzPts val="1600"/>
            </a:pPr>
            <a:r>
              <a:rPr lang="en" sz="1600" dirty="0"/>
              <a:t>Software on top of mature, well-supported, and actively developed software stack.</a:t>
            </a:r>
            <a:br>
              <a:rPr lang="en" sz="1600" dirty="0"/>
            </a:br>
            <a:endParaRPr sz="1600" dirty="0"/>
          </a:p>
          <a:p>
            <a:pPr indent="-330200">
              <a:lnSpc>
                <a:spcPct val="105000"/>
              </a:lnSpc>
              <a:buSzPts val="1600"/>
            </a:pPr>
            <a:r>
              <a:rPr lang="en" sz="1600" dirty="0"/>
              <a:t>Actively work with the EICUG software group to help develop and integrate new community tools.</a:t>
            </a:r>
            <a:endParaRPr sz="1600" dirty="0"/>
          </a:p>
        </p:txBody>
      </p:sp>
      <p:sp>
        <p:nvSpPr>
          <p:cNvPr id="57" name="Google Shape;57;p13"/>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rmAutofit/>
          </a:bodyPr>
          <a:lstStyle/>
          <a:p>
            <a:fld id="{00000000-1234-1234-1234-123412341234}" type="slidenum">
              <a:rPr lang="en"/>
              <a:pPr/>
              <a:t>10</a:t>
            </a:fld>
            <a:endParaRPr/>
          </a:p>
        </p:txBody>
      </p:sp>
      <p:pic>
        <p:nvPicPr>
          <p:cNvPr id="58" name="Google Shape;58;p13"/>
          <p:cNvPicPr preferRelativeResize="0"/>
          <p:nvPr/>
        </p:nvPicPr>
        <p:blipFill>
          <a:blip r:embed="rId3">
            <a:alphaModFix/>
          </a:blip>
          <a:stretch>
            <a:fillRect/>
          </a:stretch>
        </p:blipFill>
        <p:spPr>
          <a:xfrm>
            <a:off x="5602326" y="2027376"/>
            <a:ext cx="3003194" cy="1985824"/>
          </a:xfrm>
          <a:prstGeom prst="rect">
            <a:avLst/>
          </a:prstGeom>
          <a:noFill/>
          <a:ln>
            <a:noFill/>
          </a:ln>
        </p:spPr>
      </p:pic>
      <p:pic>
        <p:nvPicPr>
          <p:cNvPr id="59" name="Google Shape;59;p13"/>
          <p:cNvPicPr preferRelativeResize="0"/>
          <p:nvPr/>
        </p:nvPicPr>
        <p:blipFill>
          <a:blip r:embed="rId4">
            <a:alphaModFix/>
          </a:blip>
          <a:stretch>
            <a:fillRect/>
          </a:stretch>
        </p:blipFill>
        <p:spPr>
          <a:xfrm>
            <a:off x="6035041" y="4172276"/>
            <a:ext cx="2711768" cy="1944044"/>
          </a:xfrm>
          <a:prstGeom prst="rect">
            <a:avLst/>
          </a:prstGeom>
          <a:noFill/>
          <a:ln>
            <a:noFill/>
          </a:ln>
        </p:spPr>
      </p:pic>
      <p:sp>
        <p:nvSpPr>
          <p:cNvPr id="8" name="Date Placeholder 3">
            <a:extLst>
              <a:ext uri="{FF2B5EF4-FFF2-40B4-BE49-F238E27FC236}">
                <a16:creationId xmlns:a16="http://schemas.microsoft.com/office/drawing/2014/main" id="{5D8812AD-58D5-F74B-98CE-FC0865844E2D}"/>
              </a:ext>
            </a:extLst>
          </p:cNvPr>
          <p:cNvSpPr txBox="1">
            <a:spLocks/>
          </p:cNvSpPr>
          <p:nvPr/>
        </p:nvSpPr>
        <p:spPr>
          <a:xfrm>
            <a:off x="151130" y="6313897"/>
            <a:ext cx="351663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a:solidFill>
                  <a:schemeClr val="accent3"/>
                </a:solidFill>
              </a:rPr>
              <a:t>Slide from Dmitry Romanov</a:t>
            </a:r>
          </a:p>
        </p:txBody>
      </p:sp>
    </p:spTree>
    <p:extLst>
      <p:ext uri="{BB962C8B-B14F-4D97-AF65-F5344CB8AC3E}">
        <p14:creationId xmlns:p14="http://schemas.microsoft.com/office/powerpoint/2010/main" val="1580104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699" y="359325"/>
            <a:ext cx="8520600" cy="572700"/>
          </a:xfrm>
          <a:prstGeom prst="rect">
            <a:avLst/>
          </a:prstGeom>
        </p:spPr>
        <p:txBody>
          <a:bodyPr spcFirstLastPara="1" vert="horz" wrap="square" lIns="91425" tIns="91425" rIns="91425" bIns="91425" rtlCol="0" anchor="t" anchorCtr="0">
            <a:normAutofit fontScale="90000"/>
          </a:bodyPr>
          <a:lstStyle/>
          <a:p>
            <a:r>
              <a:rPr lang="en" dirty="0"/>
              <a:t>Oversimplified software stack </a:t>
            </a:r>
            <a:endParaRPr dirty="0"/>
          </a:p>
        </p:txBody>
      </p:sp>
      <p:sp>
        <p:nvSpPr>
          <p:cNvPr id="65" name="Google Shape;65;p14"/>
          <p:cNvSpPr txBox="1"/>
          <p:nvPr/>
        </p:nvSpPr>
        <p:spPr>
          <a:xfrm>
            <a:off x="368425" y="1987975"/>
            <a:ext cx="3332700" cy="3308568"/>
          </a:xfrm>
          <a:prstGeom prst="rect">
            <a:avLst/>
          </a:prstGeom>
          <a:noFill/>
          <a:ln>
            <a:noFill/>
          </a:ln>
        </p:spPr>
        <p:txBody>
          <a:bodyPr spcFirstLastPara="1" wrap="square" lIns="91425" tIns="91425" rIns="91425" bIns="91425" anchor="t" anchorCtr="0">
            <a:spAutoFit/>
          </a:bodyPr>
          <a:lstStyle/>
          <a:p>
            <a:r>
              <a:rPr lang="en" sz="1450" b="1" dirty="0">
                <a:solidFill>
                  <a:srgbClr val="1C4587"/>
                </a:solidFill>
              </a:rPr>
              <a:t>MCEG: </a:t>
            </a:r>
            <a:r>
              <a:rPr lang="en" sz="1450" dirty="0"/>
              <a:t>Monte Carlo Event Generators</a:t>
            </a:r>
          </a:p>
          <a:p>
            <a:br>
              <a:rPr lang="en" sz="1450" b="1" dirty="0">
                <a:solidFill>
                  <a:srgbClr val="1C4587"/>
                </a:solidFill>
              </a:rPr>
            </a:br>
            <a:r>
              <a:rPr lang="en" sz="1450" b="1" dirty="0">
                <a:solidFill>
                  <a:srgbClr val="1C4587"/>
                </a:solidFill>
              </a:rPr>
              <a:t>DD4hep</a:t>
            </a:r>
            <a:r>
              <a:rPr lang="en" sz="1450" dirty="0">
                <a:solidFill>
                  <a:schemeClr val="dk1"/>
                </a:solidFill>
              </a:rPr>
              <a:t>: Geant4, geometry, detector </a:t>
            </a:r>
            <a:br>
              <a:rPr lang="en" sz="1450" dirty="0">
                <a:solidFill>
                  <a:schemeClr val="dk1"/>
                </a:solidFill>
              </a:rPr>
            </a:br>
            <a:br>
              <a:rPr lang="en" sz="1450" dirty="0">
                <a:solidFill>
                  <a:schemeClr val="dk1"/>
                </a:solidFill>
              </a:rPr>
            </a:br>
            <a:r>
              <a:rPr lang="en" sz="1450" b="1" dirty="0">
                <a:solidFill>
                  <a:srgbClr val="1C4587"/>
                </a:solidFill>
              </a:rPr>
              <a:t>Juggler</a:t>
            </a:r>
            <a:r>
              <a:rPr lang="en" sz="1450" dirty="0">
                <a:solidFill>
                  <a:schemeClr val="dk1"/>
                </a:solidFill>
              </a:rPr>
              <a:t>: Digitization + reconstruction (Gaudi, </a:t>
            </a:r>
            <a:r>
              <a:rPr lang="en" sz="1450" dirty="0" err="1">
                <a:solidFill>
                  <a:schemeClr val="dk1"/>
                </a:solidFill>
              </a:rPr>
              <a:t>Podio</a:t>
            </a:r>
            <a:r>
              <a:rPr lang="en" sz="1450" dirty="0">
                <a:solidFill>
                  <a:schemeClr val="dk1"/>
                </a:solidFill>
              </a:rPr>
              <a:t>, ACTS for tracking) </a:t>
            </a:r>
            <a:endParaRPr sz="1450" dirty="0">
              <a:solidFill>
                <a:schemeClr val="dk1"/>
              </a:solidFill>
            </a:endParaRPr>
          </a:p>
          <a:p>
            <a:endParaRPr sz="1450" dirty="0">
              <a:solidFill>
                <a:schemeClr val="dk1"/>
              </a:solidFill>
            </a:endParaRPr>
          </a:p>
          <a:p>
            <a:r>
              <a:rPr lang="en" sz="1450" b="1" dirty="0">
                <a:solidFill>
                  <a:srgbClr val="1C4587"/>
                </a:solidFill>
              </a:rPr>
              <a:t>Gaudi</a:t>
            </a:r>
            <a:r>
              <a:rPr lang="en" sz="1450" dirty="0">
                <a:solidFill>
                  <a:schemeClr val="dk1"/>
                </a:solidFill>
              </a:rPr>
              <a:t>: Processing framework </a:t>
            </a:r>
            <a:endParaRPr sz="1450" dirty="0">
              <a:solidFill>
                <a:schemeClr val="dk1"/>
              </a:solidFill>
            </a:endParaRPr>
          </a:p>
          <a:p>
            <a:pPr>
              <a:buClr>
                <a:schemeClr val="dk1"/>
              </a:buClr>
              <a:buSzPts val="1100"/>
            </a:pPr>
            <a:endParaRPr sz="1450" dirty="0">
              <a:solidFill>
                <a:schemeClr val="dk1"/>
              </a:solidFill>
            </a:endParaRPr>
          </a:p>
          <a:p>
            <a:r>
              <a:rPr lang="en" sz="1450" b="1" dirty="0">
                <a:solidFill>
                  <a:srgbClr val="1C4587"/>
                </a:solidFill>
              </a:rPr>
              <a:t>ACTS</a:t>
            </a:r>
            <a:r>
              <a:rPr lang="en" sz="1450" dirty="0">
                <a:solidFill>
                  <a:schemeClr val="dk1"/>
                </a:solidFill>
              </a:rPr>
              <a:t>: Experiment-independent tracking toolkit (ACTS’ geometry constructed from DD4hep via plugin)</a:t>
            </a:r>
            <a:br>
              <a:rPr lang="en" sz="1450" dirty="0">
                <a:solidFill>
                  <a:schemeClr val="dk1"/>
                </a:solidFill>
              </a:rPr>
            </a:br>
            <a:endParaRPr sz="1450" dirty="0">
              <a:solidFill>
                <a:schemeClr val="dk1"/>
              </a:solidFill>
            </a:endParaRPr>
          </a:p>
          <a:p>
            <a:r>
              <a:rPr lang="en" sz="1450" b="1" dirty="0" err="1">
                <a:solidFill>
                  <a:srgbClr val="1C4587"/>
                </a:solidFill>
              </a:rPr>
              <a:t>Podio</a:t>
            </a:r>
            <a:r>
              <a:rPr lang="en" sz="1450" dirty="0">
                <a:solidFill>
                  <a:schemeClr val="dk1"/>
                </a:solidFill>
              </a:rPr>
              <a:t>: Robust data model definition</a:t>
            </a:r>
            <a:endParaRPr sz="100" dirty="0"/>
          </a:p>
        </p:txBody>
      </p:sp>
      <p:grpSp>
        <p:nvGrpSpPr>
          <p:cNvPr id="66" name="Google Shape;66;p14"/>
          <p:cNvGrpSpPr/>
          <p:nvPr/>
        </p:nvGrpSpPr>
        <p:grpSpPr>
          <a:xfrm>
            <a:off x="3701235" y="1945751"/>
            <a:ext cx="3005083" cy="3339275"/>
            <a:chOff x="5190413" y="1202025"/>
            <a:chExt cx="2106613" cy="3339275"/>
          </a:xfrm>
        </p:grpSpPr>
        <p:sp>
          <p:nvSpPr>
            <p:cNvPr id="67" name="Google Shape;67;p14"/>
            <p:cNvSpPr/>
            <p:nvPr/>
          </p:nvSpPr>
          <p:spPr>
            <a:xfrm>
              <a:off x="5190413" y="1202025"/>
              <a:ext cx="2106600" cy="4374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r>
                <a:rPr lang="en"/>
                <a:t>MCEG</a:t>
              </a:r>
              <a:endParaRPr/>
            </a:p>
          </p:txBody>
        </p:sp>
        <p:sp>
          <p:nvSpPr>
            <p:cNvPr id="68" name="Google Shape;68;p14"/>
            <p:cNvSpPr/>
            <p:nvPr/>
          </p:nvSpPr>
          <p:spPr>
            <a:xfrm>
              <a:off x="5190425" y="1708050"/>
              <a:ext cx="2106600" cy="849600"/>
            </a:xfrm>
            <a:prstGeom prst="roundRect">
              <a:avLst>
                <a:gd name="adj" fmla="val 16667"/>
              </a:avLst>
            </a:prstGeom>
            <a:solidFill>
              <a:srgbClr val="C9DAF8"/>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r>
                <a:rPr lang="en" b="1"/>
                <a:t>DD4Hep</a:t>
              </a:r>
              <a:r>
                <a:rPr lang="en"/>
                <a:t>,</a:t>
              </a:r>
              <a:endParaRPr/>
            </a:p>
            <a:p>
              <a:pPr algn="ctr"/>
              <a:r>
                <a:rPr lang="en"/>
                <a:t>Geometry, </a:t>
              </a:r>
              <a:endParaRPr/>
            </a:p>
            <a:p>
              <a:pPr algn="ctr"/>
              <a:r>
                <a:rPr lang="en"/>
                <a:t>Geant4 (DDSim)</a:t>
              </a:r>
              <a:endParaRPr/>
            </a:p>
          </p:txBody>
        </p:sp>
        <p:sp>
          <p:nvSpPr>
            <p:cNvPr id="69" name="Google Shape;69;p14"/>
            <p:cNvSpPr/>
            <p:nvPr/>
          </p:nvSpPr>
          <p:spPr>
            <a:xfrm>
              <a:off x="5190424" y="2626275"/>
              <a:ext cx="2106600" cy="1325700"/>
            </a:xfrm>
            <a:prstGeom prst="roundRect">
              <a:avLst>
                <a:gd name="adj" fmla="val 16667"/>
              </a:avLst>
            </a:prstGeom>
            <a:solidFill>
              <a:srgbClr val="EAD1DC"/>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r>
                <a:rPr lang="en" b="1"/>
                <a:t>Juggler</a:t>
              </a:r>
              <a:r>
                <a:rPr lang="en"/>
                <a:t>, </a:t>
              </a:r>
              <a:br>
                <a:rPr lang="en"/>
              </a:br>
              <a:r>
                <a:rPr lang="en"/>
                <a:t>Gaudi - processing</a:t>
              </a:r>
              <a:br>
                <a:rPr lang="en"/>
              </a:br>
              <a:r>
                <a:rPr lang="en"/>
                <a:t>ACTS - tracking,</a:t>
              </a:r>
              <a:endParaRPr/>
            </a:p>
            <a:p>
              <a:pPr algn="ctr"/>
              <a:r>
                <a:rPr lang="en"/>
                <a:t>Tensorflow - ML</a:t>
              </a:r>
              <a:endParaRPr/>
            </a:p>
            <a:p>
              <a:pPr algn="ctr"/>
              <a:r>
                <a:rPr lang="en"/>
                <a:t>Custom reco algorithms</a:t>
              </a:r>
              <a:endParaRPr/>
            </a:p>
          </p:txBody>
        </p:sp>
        <p:sp>
          <p:nvSpPr>
            <p:cNvPr id="70" name="Google Shape;70;p14"/>
            <p:cNvSpPr/>
            <p:nvPr/>
          </p:nvSpPr>
          <p:spPr>
            <a:xfrm>
              <a:off x="5190413" y="4012400"/>
              <a:ext cx="2106600" cy="5289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r>
                <a:rPr lang="en"/>
                <a:t>Analysis/Benchmarks</a:t>
              </a:r>
              <a:endParaRPr/>
            </a:p>
          </p:txBody>
        </p:sp>
      </p:grpSp>
      <p:sp>
        <p:nvSpPr>
          <p:cNvPr id="71" name="Google Shape;71;p14"/>
          <p:cNvSpPr txBox="1">
            <a:spLocks noGrp="1"/>
          </p:cNvSpPr>
          <p:nvPr>
            <p:ph type="sldNum" idx="12"/>
          </p:nvPr>
        </p:nvSpPr>
        <p:spPr>
          <a:xfrm>
            <a:off x="6748983" y="5296067"/>
            <a:ext cx="548700" cy="393600"/>
          </a:xfrm>
          <a:prstGeom prst="rect">
            <a:avLst/>
          </a:prstGeom>
        </p:spPr>
        <p:txBody>
          <a:bodyPr spcFirstLastPara="1" vert="horz" wrap="square" lIns="91425" tIns="91425" rIns="91425" bIns="91425" rtlCol="0" anchor="ctr" anchorCtr="0">
            <a:normAutofit/>
          </a:bodyPr>
          <a:lstStyle/>
          <a:p>
            <a:fld id="{00000000-1234-1234-1234-123412341234}" type="slidenum">
              <a:rPr lang="en"/>
              <a:pPr/>
              <a:t>11</a:t>
            </a:fld>
            <a:endParaRPr/>
          </a:p>
        </p:txBody>
      </p:sp>
      <p:pic>
        <p:nvPicPr>
          <p:cNvPr id="72" name="Google Shape;72;p14"/>
          <p:cNvPicPr preferRelativeResize="0"/>
          <p:nvPr/>
        </p:nvPicPr>
        <p:blipFill>
          <a:blip r:embed="rId3">
            <a:alphaModFix/>
          </a:blip>
          <a:stretch>
            <a:fillRect/>
          </a:stretch>
        </p:blipFill>
        <p:spPr>
          <a:xfrm>
            <a:off x="3751551" y="2501075"/>
            <a:ext cx="548700" cy="548700"/>
          </a:xfrm>
          <a:prstGeom prst="rect">
            <a:avLst/>
          </a:prstGeom>
          <a:noFill/>
          <a:ln>
            <a:noFill/>
          </a:ln>
        </p:spPr>
      </p:pic>
      <p:pic>
        <p:nvPicPr>
          <p:cNvPr id="73" name="Google Shape;73;p14"/>
          <p:cNvPicPr preferRelativeResize="0"/>
          <p:nvPr/>
        </p:nvPicPr>
        <p:blipFill>
          <a:blip r:embed="rId4">
            <a:alphaModFix/>
          </a:blip>
          <a:stretch>
            <a:fillRect/>
          </a:stretch>
        </p:blipFill>
        <p:spPr>
          <a:xfrm>
            <a:off x="5990225" y="3398604"/>
            <a:ext cx="635900" cy="635900"/>
          </a:xfrm>
          <a:prstGeom prst="rect">
            <a:avLst/>
          </a:prstGeom>
          <a:noFill/>
          <a:ln>
            <a:noFill/>
          </a:ln>
        </p:spPr>
      </p:pic>
      <p:pic>
        <p:nvPicPr>
          <p:cNvPr id="74" name="Google Shape;74;p14"/>
          <p:cNvPicPr preferRelativeResize="0"/>
          <p:nvPr/>
        </p:nvPicPr>
        <p:blipFill>
          <a:blip r:embed="rId5">
            <a:alphaModFix/>
          </a:blip>
          <a:stretch>
            <a:fillRect/>
          </a:stretch>
        </p:blipFill>
        <p:spPr>
          <a:xfrm>
            <a:off x="3726775" y="3464926"/>
            <a:ext cx="598250" cy="758499"/>
          </a:xfrm>
          <a:prstGeom prst="rect">
            <a:avLst/>
          </a:prstGeom>
          <a:noFill/>
          <a:ln>
            <a:noFill/>
          </a:ln>
        </p:spPr>
      </p:pic>
      <p:sp>
        <p:nvSpPr>
          <p:cNvPr id="75" name="Google Shape;75;p14"/>
          <p:cNvSpPr/>
          <p:nvPr/>
        </p:nvSpPr>
        <p:spPr>
          <a:xfrm>
            <a:off x="6848625" y="1945750"/>
            <a:ext cx="1102200" cy="3339300"/>
          </a:xfrm>
          <a:prstGeom prst="roundRect">
            <a:avLst>
              <a:gd name="adj" fmla="val 16667"/>
            </a:avLst>
          </a:prstGeom>
          <a:solidFill>
            <a:srgbClr val="EA9999"/>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r>
              <a:rPr lang="en" sz="1100"/>
              <a:t>Automated</a:t>
            </a:r>
            <a:endParaRPr sz="1100"/>
          </a:p>
          <a:p>
            <a:pPr algn="ctr"/>
            <a:r>
              <a:rPr lang="en" sz="1100"/>
              <a:t>Tests, </a:t>
            </a:r>
            <a:endParaRPr sz="1100"/>
          </a:p>
          <a:p>
            <a:pPr algn="ctr"/>
            <a:r>
              <a:rPr lang="en" sz="1100"/>
              <a:t>Benchmarks</a:t>
            </a:r>
            <a:endParaRPr sz="1100"/>
          </a:p>
          <a:p>
            <a:pPr algn="ctr"/>
            <a:r>
              <a:rPr lang="en" sz="1100"/>
              <a:t>Validation</a:t>
            </a:r>
            <a:endParaRPr sz="1100"/>
          </a:p>
        </p:txBody>
      </p:sp>
      <p:pic>
        <p:nvPicPr>
          <p:cNvPr id="76" name="Google Shape;76;p14"/>
          <p:cNvPicPr preferRelativeResize="0"/>
          <p:nvPr/>
        </p:nvPicPr>
        <p:blipFill>
          <a:blip r:embed="rId6">
            <a:alphaModFix/>
          </a:blip>
          <a:stretch>
            <a:fillRect/>
          </a:stretch>
        </p:blipFill>
        <p:spPr>
          <a:xfrm>
            <a:off x="8023799" y="2501068"/>
            <a:ext cx="808500" cy="1991449"/>
          </a:xfrm>
          <a:prstGeom prst="rect">
            <a:avLst/>
          </a:prstGeom>
          <a:noFill/>
          <a:ln>
            <a:noFill/>
          </a:ln>
        </p:spPr>
      </p:pic>
      <p:sp>
        <p:nvSpPr>
          <p:cNvPr id="77" name="Google Shape;77;p14"/>
          <p:cNvSpPr/>
          <p:nvPr/>
        </p:nvSpPr>
        <p:spPr>
          <a:xfrm>
            <a:off x="7269675" y="2279738"/>
            <a:ext cx="260100" cy="282000"/>
          </a:xfrm>
          <a:prstGeom prst="down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 name="Google Shape;78;p14"/>
          <p:cNvSpPr/>
          <p:nvPr/>
        </p:nvSpPr>
        <p:spPr>
          <a:xfrm>
            <a:off x="7269675" y="2703163"/>
            <a:ext cx="260100" cy="282000"/>
          </a:xfrm>
          <a:prstGeom prst="down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 name="Google Shape;79;p14"/>
          <p:cNvSpPr/>
          <p:nvPr/>
        </p:nvSpPr>
        <p:spPr>
          <a:xfrm>
            <a:off x="7269675" y="4239450"/>
            <a:ext cx="260100" cy="282000"/>
          </a:xfrm>
          <a:prstGeom prst="down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0" name="Google Shape;80;p14"/>
          <p:cNvSpPr/>
          <p:nvPr/>
        </p:nvSpPr>
        <p:spPr>
          <a:xfrm>
            <a:off x="7269675" y="4669050"/>
            <a:ext cx="260100" cy="282000"/>
          </a:xfrm>
          <a:prstGeom prst="down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81" name="Google Shape;81;p14"/>
          <p:cNvPicPr preferRelativeResize="0"/>
          <p:nvPr/>
        </p:nvPicPr>
        <p:blipFill>
          <a:blip r:embed="rId7">
            <a:alphaModFix/>
          </a:blip>
          <a:stretch>
            <a:fillRect/>
          </a:stretch>
        </p:blipFill>
        <p:spPr>
          <a:xfrm>
            <a:off x="6142426" y="4128412"/>
            <a:ext cx="483699" cy="472026"/>
          </a:xfrm>
          <a:prstGeom prst="rect">
            <a:avLst/>
          </a:prstGeom>
          <a:noFill/>
          <a:ln>
            <a:noFill/>
          </a:ln>
        </p:spPr>
      </p:pic>
      <p:sp>
        <p:nvSpPr>
          <p:cNvPr id="20" name="Date Placeholder 3">
            <a:extLst>
              <a:ext uri="{FF2B5EF4-FFF2-40B4-BE49-F238E27FC236}">
                <a16:creationId xmlns:a16="http://schemas.microsoft.com/office/drawing/2014/main" id="{38E05C33-EA64-FF4D-A364-D87D123DCB7E}"/>
              </a:ext>
            </a:extLst>
          </p:cNvPr>
          <p:cNvSpPr txBox="1">
            <a:spLocks/>
          </p:cNvSpPr>
          <p:nvPr/>
        </p:nvSpPr>
        <p:spPr>
          <a:xfrm>
            <a:off x="151130" y="6313897"/>
            <a:ext cx="351663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a:solidFill>
                  <a:schemeClr val="accent3"/>
                </a:solidFill>
              </a:rPr>
              <a:t>Slide from Dmitry Romanov</a:t>
            </a:r>
          </a:p>
        </p:txBody>
      </p:sp>
    </p:spTree>
    <p:extLst>
      <p:ext uri="{BB962C8B-B14F-4D97-AF65-F5344CB8AC3E}">
        <p14:creationId xmlns:p14="http://schemas.microsoft.com/office/powerpoint/2010/main" val="2833983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5"/>
          <p:cNvPicPr preferRelativeResize="0"/>
          <p:nvPr/>
        </p:nvPicPr>
        <p:blipFill>
          <a:blip r:embed="rId3">
            <a:alphaModFix/>
          </a:blip>
          <a:stretch>
            <a:fillRect/>
          </a:stretch>
        </p:blipFill>
        <p:spPr>
          <a:xfrm>
            <a:off x="4381576" y="1850301"/>
            <a:ext cx="4055201" cy="1723475"/>
          </a:xfrm>
          <a:prstGeom prst="rect">
            <a:avLst/>
          </a:prstGeom>
          <a:noFill/>
          <a:ln>
            <a:noFill/>
          </a:ln>
        </p:spPr>
      </p:pic>
      <p:pic>
        <p:nvPicPr>
          <p:cNvPr id="87" name="Google Shape;87;p15"/>
          <p:cNvPicPr preferRelativeResize="0"/>
          <p:nvPr/>
        </p:nvPicPr>
        <p:blipFill>
          <a:blip r:embed="rId4">
            <a:alphaModFix/>
          </a:blip>
          <a:stretch>
            <a:fillRect/>
          </a:stretch>
        </p:blipFill>
        <p:spPr>
          <a:xfrm>
            <a:off x="311705" y="2851825"/>
            <a:ext cx="1835323" cy="1542550"/>
          </a:xfrm>
          <a:prstGeom prst="rect">
            <a:avLst/>
          </a:prstGeom>
          <a:noFill/>
          <a:ln>
            <a:noFill/>
          </a:ln>
        </p:spPr>
      </p:pic>
      <p:sp>
        <p:nvSpPr>
          <p:cNvPr id="88" name="Google Shape;88;p15"/>
          <p:cNvSpPr txBox="1">
            <a:spLocks noGrp="1"/>
          </p:cNvSpPr>
          <p:nvPr>
            <p:ph type="title"/>
          </p:nvPr>
        </p:nvSpPr>
        <p:spPr>
          <a:xfrm>
            <a:off x="292950" y="436970"/>
            <a:ext cx="8520600" cy="572700"/>
          </a:xfrm>
          <a:prstGeom prst="rect">
            <a:avLst/>
          </a:prstGeom>
        </p:spPr>
        <p:txBody>
          <a:bodyPr spcFirstLastPara="1" vert="horz" wrap="square" lIns="91425" tIns="91425" rIns="91425" bIns="91425" rtlCol="0" anchor="t" anchorCtr="0">
            <a:normAutofit fontScale="90000"/>
          </a:bodyPr>
          <a:lstStyle/>
          <a:p>
            <a:r>
              <a:rPr lang="en" dirty="0"/>
              <a:t>Software component community</a:t>
            </a:r>
            <a:endParaRPr dirty="0"/>
          </a:p>
        </p:txBody>
      </p:sp>
      <p:sp>
        <p:nvSpPr>
          <p:cNvPr id="89" name="Google Shape;89;p15"/>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rmAutofit/>
          </a:bodyPr>
          <a:lstStyle/>
          <a:p>
            <a:fld id="{00000000-1234-1234-1234-123412341234}" type="slidenum">
              <a:rPr lang="en"/>
              <a:pPr/>
              <a:t>12</a:t>
            </a:fld>
            <a:endParaRPr/>
          </a:p>
        </p:txBody>
      </p:sp>
      <p:pic>
        <p:nvPicPr>
          <p:cNvPr id="90" name="Google Shape;90;p15"/>
          <p:cNvPicPr preferRelativeResize="0"/>
          <p:nvPr/>
        </p:nvPicPr>
        <p:blipFill>
          <a:blip r:embed="rId5">
            <a:alphaModFix/>
          </a:blip>
          <a:stretch>
            <a:fillRect/>
          </a:stretch>
        </p:blipFill>
        <p:spPr>
          <a:xfrm>
            <a:off x="5669151" y="4122223"/>
            <a:ext cx="850271" cy="356074"/>
          </a:xfrm>
          <a:prstGeom prst="rect">
            <a:avLst/>
          </a:prstGeom>
          <a:noFill/>
          <a:ln>
            <a:noFill/>
          </a:ln>
        </p:spPr>
      </p:pic>
      <p:pic>
        <p:nvPicPr>
          <p:cNvPr id="91" name="Google Shape;91;p15"/>
          <p:cNvPicPr preferRelativeResize="0"/>
          <p:nvPr/>
        </p:nvPicPr>
        <p:blipFill>
          <a:blip r:embed="rId6">
            <a:alphaModFix/>
          </a:blip>
          <a:stretch>
            <a:fillRect/>
          </a:stretch>
        </p:blipFill>
        <p:spPr>
          <a:xfrm>
            <a:off x="6947153" y="4102344"/>
            <a:ext cx="984867" cy="464389"/>
          </a:xfrm>
          <a:prstGeom prst="rect">
            <a:avLst/>
          </a:prstGeom>
          <a:noFill/>
          <a:ln>
            <a:noFill/>
          </a:ln>
        </p:spPr>
      </p:pic>
      <p:pic>
        <p:nvPicPr>
          <p:cNvPr id="92" name="Google Shape;92;p15"/>
          <p:cNvPicPr preferRelativeResize="0"/>
          <p:nvPr/>
        </p:nvPicPr>
        <p:blipFill rotWithShape="1">
          <a:blip r:embed="rId7">
            <a:alphaModFix/>
          </a:blip>
          <a:srcRect b="15739"/>
          <a:stretch/>
        </p:blipFill>
        <p:spPr>
          <a:xfrm>
            <a:off x="4448025" y="4048188"/>
            <a:ext cx="850272" cy="572700"/>
          </a:xfrm>
          <a:prstGeom prst="rect">
            <a:avLst/>
          </a:prstGeom>
          <a:noFill/>
          <a:ln>
            <a:noFill/>
          </a:ln>
        </p:spPr>
      </p:pic>
      <p:pic>
        <p:nvPicPr>
          <p:cNvPr id="93" name="Google Shape;93;p15"/>
          <p:cNvPicPr preferRelativeResize="0"/>
          <p:nvPr/>
        </p:nvPicPr>
        <p:blipFill>
          <a:blip r:embed="rId8">
            <a:alphaModFix/>
          </a:blip>
          <a:stretch>
            <a:fillRect/>
          </a:stretch>
        </p:blipFill>
        <p:spPr>
          <a:xfrm>
            <a:off x="8043953" y="4065326"/>
            <a:ext cx="769599" cy="501405"/>
          </a:xfrm>
          <a:prstGeom prst="rect">
            <a:avLst/>
          </a:prstGeom>
          <a:noFill/>
          <a:ln>
            <a:noFill/>
          </a:ln>
        </p:spPr>
      </p:pic>
      <p:pic>
        <p:nvPicPr>
          <p:cNvPr id="94" name="Google Shape;94;p15"/>
          <p:cNvPicPr preferRelativeResize="0"/>
          <p:nvPr/>
        </p:nvPicPr>
        <p:blipFill rotWithShape="1">
          <a:blip r:embed="rId9">
            <a:alphaModFix/>
          </a:blip>
          <a:srcRect r="50204"/>
          <a:stretch/>
        </p:blipFill>
        <p:spPr>
          <a:xfrm>
            <a:off x="5681172" y="4566725"/>
            <a:ext cx="1099840" cy="864900"/>
          </a:xfrm>
          <a:prstGeom prst="rect">
            <a:avLst/>
          </a:prstGeom>
          <a:noFill/>
          <a:ln>
            <a:noFill/>
          </a:ln>
        </p:spPr>
      </p:pic>
      <p:pic>
        <p:nvPicPr>
          <p:cNvPr id="95" name="Google Shape;95;p15"/>
          <p:cNvPicPr preferRelativeResize="0"/>
          <p:nvPr/>
        </p:nvPicPr>
        <p:blipFill>
          <a:blip r:embed="rId10">
            <a:alphaModFix/>
          </a:blip>
          <a:stretch>
            <a:fillRect/>
          </a:stretch>
        </p:blipFill>
        <p:spPr>
          <a:xfrm>
            <a:off x="4381576" y="4809029"/>
            <a:ext cx="1234459" cy="531398"/>
          </a:xfrm>
          <a:prstGeom prst="rect">
            <a:avLst/>
          </a:prstGeom>
          <a:noFill/>
          <a:ln>
            <a:noFill/>
          </a:ln>
        </p:spPr>
      </p:pic>
      <p:pic>
        <p:nvPicPr>
          <p:cNvPr id="96" name="Google Shape;96;p15"/>
          <p:cNvPicPr preferRelativeResize="0"/>
          <p:nvPr/>
        </p:nvPicPr>
        <p:blipFill>
          <a:blip r:embed="rId11">
            <a:alphaModFix/>
          </a:blip>
          <a:stretch>
            <a:fillRect/>
          </a:stretch>
        </p:blipFill>
        <p:spPr>
          <a:xfrm>
            <a:off x="6799154" y="4631289"/>
            <a:ext cx="1234459" cy="786513"/>
          </a:xfrm>
          <a:prstGeom prst="rect">
            <a:avLst/>
          </a:prstGeom>
          <a:noFill/>
          <a:ln>
            <a:noFill/>
          </a:ln>
        </p:spPr>
      </p:pic>
      <p:pic>
        <p:nvPicPr>
          <p:cNvPr id="97" name="Google Shape;97;p15"/>
          <p:cNvPicPr preferRelativeResize="0"/>
          <p:nvPr/>
        </p:nvPicPr>
        <p:blipFill rotWithShape="1">
          <a:blip r:embed="rId12">
            <a:alphaModFix/>
          </a:blip>
          <a:srcRect l="7966" r="10903"/>
          <a:stretch/>
        </p:blipFill>
        <p:spPr>
          <a:xfrm>
            <a:off x="7812050" y="4682338"/>
            <a:ext cx="1001500" cy="684418"/>
          </a:xfrm>
          <a:prstGeom prst="rect">
            <a:avLst/>
          </a:prstGeom>
          <a:noFill/>
          <a:ln>
            <a:noFill/>
          </a:ln>
        </p:spPr>
      </p:pic>
      <p:pic>
        <p:nvPicPr>
          <p:cNvPr id="98" name="Google Shape;98;p15"/>
          <p:cNvPicPr preferRelativeResize="0"/>
          <p:nvPr/>
        </p:nvPicPr>
        <p:blipFill>
          <a:blip r:embed="rId13">
            <a:alphaModFix/>
          </a:blip>
          <a:stretch>
            <a:fillRect/>
          </a:stretch>
        </p:blipFill>
        <p:spPr>
          <a:xfrm>
            <a:off x="380475" y="3760438"/>
            <a:ext cx="1001500" cy="1253639"/>
          </a:xfrm>
          <a:prstGeom prst="rect">
            <a:avLst/>
          </a:prstGeom>
          <a:noFill/>
          <a:ln>
            <a:noFill/>
          </a:ln>
        </p:spPr>
      </p:pic>
      <p:pic>
        <p:nvPicPr>
          <p:cNvPr id="99" name="Google Shape;99;p15"/>
          <p:cNvPicPr preferRelativeResize="0"/>
          <p:nvPr/>
        </p:nvPicPr>
        <p:blipFill>
          <a:blip r:embed="rId14">
            <a:alphaModFix/>
          </a:blip>
          <a:stretch>
            <a:fillRect/>
          </a:stretch>
        </p:blipFill>
        <p:spPr>
          <a:xfrm>
            <a:off x="2620789" y="2140338"/>
            <a:ext cx="927950" cy="927950"/>
          </a:xfrm>
          <a:prstGeom prst="rect">
            <a:avLst/>
          </a:prstGeom>
          <a:noFill/>
          <a:ln>
            <a:noFill/>
          </a:ln>
        </p:spPr>
      </p:pic>
      <p:pic>
        <p:nvPicPr>
          <p:cNvPr id="100" name="Google Shape;100;p15"/>
          <p:cNvPicPr preferRelativeResize="0"/>
          <p:nvPr/>
        </p:nvPicPr>
        <p:blipFill>
          <a:blip r:embed="rId15">
            <a:alphaModFix/>
          </a:blip>
          <a:stretch>
            <a:fillRect/>
          </a:stretch>
        </p:blipFill>
        <p:spPr>
          <a:xfrm>
            <a:off x="2738425" y="4620875"/>
            <a:ext cx="692700" cy="692700"/>
          </a:xfrm>
          <a:prstGeom prst="rect">
            <a:avLst/>
          </a:prstGeom>
          <a:noFill/>
          <a:ln>
            <a:noFill/>
          </a:ln>
        </p:spPr>
      </p:pic>
      <p:pic>
        <p:nvPicPr>
          <p:cNvPr id="101" name="Google Shape;101;p15"/>
          <p:cNvPicPr preferRelativeResize="0"/>
          <p:nvPr/>
        </p:nvPicPr>
        <p:blipFill>
          <a:blip r:embed="rId16">
            <a:alphaModFix/>
          </a:blip>
          <a:stretch>
            <a:fillRect/>
          </a:stretch>
        </p:blipFill>
        <p:spPr>
          <a:xfrm>
            <a:off x="2584150" y="3284587"/>
            <a:ext cx="1001250" cy="1001250"/>
          </a:xfrm>
          <a:prstGeom prst="rect">
            <a:avLst/>
          </a:prstGeom>
          <a:noFill/>
          <a:ln>
            <a:noFill/>
          </a:ln>
        </p:spPr>
      </p:pic>
      <p:sp>
        <p:nvSpPr>
          <p:cNvPr id="102" name="Google Shape;102;p15"/>
          <p:cNvSpPr/>
          <p:nvPr/>
        </p:nvSpPr>
        <p:spPr>
          <a:xfrm>
            <a:off x="3690813" y="2396725"/>
            <a:ext cx="548700" cy="305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3" name="Google Shape;103;p15"/>
          <p:cNvSpPr/>
          <p:nvPr/>
        </p:nvSpPr>
        <p:spPr>
          <a:xfrm rot="8495679">
            <a:off x="2011199" y="2853837"/>
            <a:ext cx="548597" cy="305386"/>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4" name="Google Shape;104;p15"/>
          <p:cNvSpPr/>
          <p:nvPr/>
        </p:nvSpPr>
        <p:spPr>
          <a:xfrm>
            <a:off x="3690813" y="4814675"/>
            <a:ext cx="548700" cy="305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5" name="Google Shape;105;p15"/>
          <p:cNvSpPr/>
          <p:nvPr/>
        </p:nvSpPr>
        <p:spPr>
          <a:xfrm rot="-8816165">
            <a:off x="1955116" y="4507053"/>
            <a:ext cx="593870" cy="30504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6" name="Google Shape;106;p15"/>
          <p:cNvSpPr/>
          <p:nvPr/>
        </p:nvSpPr>
        <p:spPr>
          <a:xfrm rot="10800000">
            <a:off x="2072088" y="3680650"/>
            <a:ext cx="548700" cy="305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7" name="Google Shape;107;p15"/>
          <p:cNvSpPr txBox="1"/>
          <p:nvPr/>
        </p:nvSpPr>
        <p:spPr>
          <a:xfrm>
            <a:off x="2738424" y="4187151"/>
            <a:ext cx="804633" cy="461635"/>
          </a:xfrm>
          <a:prstGeom prst="rect">
            <a:avLst/>
          </a:prstGeom>
          <a:noFill/>
          <a:ln>
            <a:noFill/>
          </a:ln>
        </p:spPr>
        <p:txBody>
          <a:bodyPr spcFirstLastPara="1" wrap="square" lIns="91425" tIns="91425" rIns="91425" bIns="91425" anchor="t" anchorCtr="0">
            <a:spAutoFit/>
          </a:bodyPr>
          <a:lstStyle/>
          <a:p>
            <a:r>
              <a:rPr lang="en" dirty="0"/>
              <a:t>Gaudi</a:t>
            </a:r>
            <a:endParaRPr dirty="0"/>
          </a:p>
        </p:txBody>
      </p:sp>
      <p:sp>
        <p:nvSpPr>
          <p:cNvPr id="24" name="Date Placeholder 3">
            <a:extLst>
              <a:ext uri="{FF2B5EF4-FFF2-40B4-BE49-F238E27FC236}">
                <a16:creationId xmlns:a16="http://schemas.microsoft.com/office/drawing/2014/main" id="{A91656EE-517C-0F41-94CA-0FBB06BD2FD7}"/>
              </a:ext>
            </a:extLst>
          </p:cNvPr>
          <p:cNvSpPr txBox="1">
            <a:spLocks/>
          </p:cNvSpPr>
          <p:nvPr/>
        </p:nvSpPr>
        <p:spPr>
          <a:xfrm>
            <a:off x="151130" y="6313897"/>
            <a:ext cx="351663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a:solidFill>
                  <a:schemeClr val="accent3"/>
                </a:solidFill>
              </a:rPr>
              <a:t>Slide from Dmitry Romanov</a:t>
            </a:r>
          </a:p>
        </p:txBody>
      </p:sp>
    </p:spTree>
    <p:extLst>
      <p:ext uri="{BB962C8B-B14F-4D97-AF65-F5344CB8AC3E}">
        <p14:creationId xmlns:p14="http://schemas.microsoft.com/office/powerpoint/2010/main" val="3238358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6"/>
          <p:cNvPicPr preferRelativeResize="0"/>
          <p:nvPr/>
        </p:nvPicPr>
        <p:blipFill>
          <a:blip r:embed="rId3">
            <a:alphaModFix/>
          </a:blip>
          <a:stretch>
            <a:fillRect/>
          </a:stretch>
        </p:blipFill>
        <p:spPr>
          <a:xfrm>
            <a:off x="501401" y="1976300"/>
            <a:ext cx="7683223" cy="3937774"/>
          </a:xfrm>
          <a:prstGeom prst="rect">
            <a:avLst/>
          </a:prstGeom>
          <a:noFill/>
          <a:ln>
            <a:noFill/>
          </a:ln>
        </p:spPr>
      </p:pic>
      <p:sp>
        <p:nvSpPr>
          <p:cNvPr id="113" name="Google Shape;113;p16"/>
          <p:cNvSpPr txBox="1">
            <a:spLocks noGrp="1"/>
          </p:cNvSpPr>
          <p:nvPr>
            <p:ph type="title"/>
          </p:nvPr>
        </p:nvSpPr>
        <p:spPr>
          <a:xfrm>
            <a:off x="226208" y="287605"/>
            <a:ext cx="8520600" cy="572700"/>
          </a:xfrm>
          <a:prstGeom prst="rect">
            <a:avLst/>
          </a:prstGeom>
        </p:spPr>
        <p:txBody>
          <a:bodyPr spcFirstLastPara="1" vert="horz" wrap="square" lIns="91425" tIns="91425" rIns="91425" bIns="91425" rtlCol="0" anchor="t" anchorCtr="0">
            <a:normAutofit fontScale="90000"/>
          </a:bodyPr>
          <a:lstStyle/>
          <a:p>
            <a:r>
              <a:rPr lang="en" dirty="0"/>
              <a:t>Detailed geometry implementation</a:t>
            </a:r>
            <a:endParaRPr dirty="0"/>
          </a:p>
        </p:txBody>
      </p:sp>
      <p:sp>
        <p:nvSpPr>
          <p:cNvPr id="114" name="Google Shape;114;p16"/>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rmAutofit/>
          </a:bodyPr>
          <a:lstStyle/>
          <a:p>
            <a:fld id="{00000000-1234-1234-1234-123412341234}" type="slidenum">
              <a:rPr lang="en"/>
              <a:pPr/>
              <a:t>13</a:t>
            </a:fld>
            <a:endParaRPr dirty="0"/>
          </a:p>
        </p:txBody>
      </p:sp>
      <p:sp>
        <p:nvSpPr>
          <p:cNvPr id="115" name="Google Shape;115;p16"/>
          <p:cNvSpPr txBox="1"/>
          <p:nvPr/>
        </p:nvSpPr>
        <p:spPr>
          <a:xfrm rot="-1790087">
            <a:off x="1392792" y="4851746"/>
            <a:ext cx="2585123" cy="738633"/>
          </a:xfrm>
          <a:prstGeom prst="rect">
            <a:avLst/>
          </a:prstGeom>
          <a:noFill/>
          <a:ln>
            <a:noFill/>
          </a:ln>
        </p:spPr>
        <p:txBody>
          <a:bodyPr spcFirstLastPara="1" wrap="square" lIns="91425" tIns="91425" rIns="91425" bIns="91425" anchor="t" anchorCtr="0">
            <a:spAutoFit/>
          </a:bodyPr>
          <a:lstStyle/>
          <a:p>
            <a:r>
              <a:rPr lang="en"/>
              <a:t>Central beampipe from CAD</a:t>
            </a:r>
            <a:endParaRPr/>
          </a:p>
        </p:txBody>
      </p:sp>
      <p:sp>
        <p:nvSpPr>
          <p:cNvPr id="116" name="Google Shape;116;p16"/>
          <p:cNvSpPr txBox="1"/>
          <p:nvPr/>
        </p:nvSpPr>
        <p:spPr>
          <a:xfrm rot="-1602110">
            <a:off x="6198622" y="2787769"/>
            <a:ext cx="2585081" cy="1015632"/>
          </a:xfrm>
          <a:prstGeom prst="rect">
            <a:avLst/>
          </a:prstGeom>
          <a:noFill/>
          <a:ln>
            <a:noFill/>
          </a:ln>
        </p:spPr>
        <p:txBody>
          <a:bodyPr spcFirstLastPara="1" wrap="square" lIns="91425" tIns="91425" rIns="91425" bIns="91425" anchor="t" anchorCtr="0">
            <a:spAutoFit/>
          </a:bodyPr>
          <a:lstStyle/>
          <a:p>
            <a:r>
              <a:rPr lang="en"/>
              <a:t>FF region including B0 tracker, OMD, RPs, ZDC and realistic beampipe</a:t>
            </a:r>
            <a:endParaRPr/>
          </a:p>
        </p:txBody>
      </p:sp>
      <p:pic>
        <p:nvPicPr>
          <p:cNvPr id="117" name="Google Shape;117;p16"/>
          <p:cNvPicPr preferRelativeResize="0"/>
          <p:nvPr/>
        </p:nvPicPr>
        <p:blipFill rotWithShape="1">
          <a:blip r:embed="rId4">
            <a:alphaModFix/>
          </a:blip>
          <a:srcRect l="4911" t="1780" r="-1782" b="-1779"/>
          <a:stretch/>
        </p:blipFill>
        <p:spPr>
          <a:xfrm>
            <a:off x="1671839" y="2226602"/>
            <a:ext cx="1168362" cy="1217674"/>
          </a:xfrm>
          <a:prstGeom prst="rect">
            <a:avLst/>
          </a:prstGeom>
          <a:noFill/>
          <a:ln>
            <a:noFill/>
          </a:ln>
        </p:spPr>
      </p:pic>
      <p:pic>
        <p:nvPicPr>
          <p:cNvPr id="118" name="Google Shape;118;p16"/>
          <p:cNvPicPr preferRelativeResize="0"/>
          <p:nvPr/>
        </p:nvPicPr>
        <p:blipFill rotWithShape="1">
          <a:blip r:embed="rId5">
            <a:alphaModFix/>
          </a:blip>
          <a:srcRect t="5612" r="6032" b="7912"/>
          <a:stretch/>
        </p:blipFill>
        <p:spPr>
          <a:xfrm>
            <a:off x="263800" y="2226602"/>
            <a:ext cx="1285012" cy="1193816"/>
          </a:xfrm>
          <a:prstGeom prst="rect">
            <a:avLst/>
          </a:prstGeom>
          <a:noFill/>
          <a:ln>
            <a:noFill/>
          </a:ln>
        </p:spPr>
      </p:pic>
      <p:sp>
        <p:nvSpPr>
          <p:cNvPr id="119" name="Google Shape;119;p16"/>
          <p:cNvSpPr txBox="1"/>
          <p:nvPr/>
        </p:nvSpPr>
        <p:spPr>
          <a:xfrm>
            <a:off x="311700" y="3420425"/>
            <a:ext cx="1566000" cy="369300"/>
          </a:xfrm>
          <a:prstGeom prst="rect">
            <a:avLst/>
          </a:prstGeom>
          <a:noFill/>
          <a:ln>
            <a:noFill/>
          </a:ln>
        </p:spPr>
        <p:txBody>
          <a:bodyPr spcFirstLastPara="1" wrap="square" lIns="91425" tIns="91425" rIns="91425" bIns="91425" anchor="t" anchorCtr="0">
            <a:spAutoFit/>
          </a:bodyPr>
          <a:lstStyle/>
          <a:p>
            <a:r>
              <a:rPr lang="en" sz="1200">
                <a:solidFill>
                  <a:schemeClr val="dk1"/>
                </a:solidFill>
              </a:rPr>
              <a:t>Modular RICH  </a:t>
            </a:r>
            <a:endParaRPr/>
          </a:p>
        </p:txBody>
      </p:sp>
      <p:pic>
        <p:nvPicPr>
          <p:cNvPr id="120" name="Google Shape;120;p16"/>
          <p:cNvPicPr preferRelativeResize="0"/>
          <p:nvPr/>
        </p:nvPicPr>
        <p:blipFill>
          <a:blip r:embed="rId6">
            <a:alphaModFix/>
          </a:blip>
          <a:stretch>
            <a:fillRect/>
          </a:stretch>
        </p:blipFill>
        <p:spPr>
          <a:xfrm>
            <a:off x="4705876" y="3871450"/>
            <a:ext cx="1555283" cy="1984400"/>
          </a:xfrm>
          <a:prstGeom prst="rect">
            <a:avLst/>
          </a:prstGeom>
          <a:noFill/>
          <a:ln>
            <a:noFill/>
          </a:ln>
        </p:spPr>
      </p:pic>
      <p:pic>
        <p:nvPicPr>
          <p:cNvPr id="121" name="Google Shape;121;p16"/>
          <p:cNvPicPr preferRelativeResize="0"/>
          <p:nvPr/>
        </p:nvPicPr>
        <p:blipFill>
          <a:blip r:embed="rId7">
            <a:alphaModFix/>
          </a:blip>
          <a:stretch>
            <a:fillRect/>
          </a:stretch>
        </p:blipFill>
        <p:spPr>
          <a:xfrm>
            <a:off x="6437296" y="4162698"/>
            <a:ext cx="2395000" cy="1401918"/>
          </a:xfrm>
          <a:prstGeom prst="rect">
            <a:avLst/>
          </a:prstGeom>
          <a:noFill/>
          <a:ln>
            <a:noFill/>
          </a:ln>
        </p:spPr>
      </p:pic>
      <p:sp>
        <p:nvSpPr>
          <p:cNvPr id="122" name="Google Shape;122;p16"/>
          <p:cNvSpPr txBox="1"/>
          <p:nvPr/>
        </p:nvSpPr>
        <p:spPr>
          <a:xfrm>
            <a:off x="6261150" y="5532625"/>
            <a:ext cx="1923600" cy="369300"/>
          </a:xfrm>
          <a:prstGeom prst="rect">
            <a:avLst/>
          </a:prstGeom>
          <a:noFill/>
          <a:ln>
            <a:noFill/>
          </a:ln>
        </p:spPr>
        <p:txBody>
          <a:bodyPr spcFirstLastPara="1" wrap="square" lIns="91425" tIns="91425" rIns="91425" bIns="91425" anchor="t" anchorCtr="0">
            <a:spAutoFit/>
          </a:bodyPr>
          <a:lstStyle/>
          <a:p>
            <a:r>
              <a:rPr lang="en" sz="1200">
                <a:solidFill>
                  <a:schemeClr val="dk1"/>
                </a:solidFill>
              </a:rPr>
              <a:t>Dual RICH + rings reco </a:t>
            </a:r>
            <a:endParaRPr/>
          </a:p>
        </p:txBody>
      </p:sp>
      <p:pic>
        <p:nvPicPr>
          <p:cNvPr id="123" name="Google Shape;123;p16"/>
          <p:cNvPicPr preferRelativeResize="0"/>
          <p:nvPr/>
        </p:nvPicPr>
        <p:blipFill>
          <a:blip r:embed="rId8">
            <a:alphaModFix/>
          </a:blip>
          <a:stretch>
            <a:fillRect/>
          </a:stretch>
        </p:blipFill>
        <p:spPr>
          <a:xfrm>
            <a:off x="2963250" y="2000976"/>
            <a:ext cx="1443900" cy="1633499"/>
          </a:xfrm>
          <a:prstGeom prst="rect">
            <a:avLst/>
          </a:prstGeom>
          <a:noFill/>
          <a:ln>
            <a:noFill/>
          </a:ln>
        </p:spPr>
      </p:pic>
      <p:pic>
        <p:nvPicPr>
          <p:cNvPr id="124" name="Google Shape;124;p16"/>
          <p:cNvPicPr preferRelativeResize="0"/>
          <p:nvPr/>
        </p:nvPicPr>
        <p:blipFill>
          <a:blip r:embed="rId9">
            <a:alphaModFix/>
          </a:blip>
          <a:stretch>
            <a:fillRect/>
          </a:stretch>
        </p:blipFill>
        <p:spPr>
          <a:xfrm>
            <a:off x="263789" y="3772050"/>
            <a:ext cx="1458126" cy="1063998"/>
          </a:xfrm>
          <a:prstGeom prst="rect">
            <a:avLst/>
          </a:prstGeom>
          <a:noFill/>
          <a:ln>
            <a:noFill/>
          </a:ln>
        </p:spPr>
      </p:pic>
      <p:sp>
        <p:nvSpPr>
          <p:cNvPr id="15" name="Date Placeholder 3">
            <a:extLst>
              <a:ext uri="{FF2B5EF4-FFF2-40B4-BE49-F238E27FC236}">
                <a16:creationId xmlns:a16="http://schemas.microsoft.com/office/drawing/2014/main" id="{AE4E4C4F-9AD6-4047-A485-61CFD9622EB1}"/>
              </a:ext>
            </a:extLst>
          </p:cNvPr>
          <p:cNvSpPr txBox="1">
            <a:spLocks/>
          </p:cNvSpPr>
          <p:nvPr/>
        </p:nvSpPr>
        <p:spPr>
          <a:xfrm>
            <a:off x="151130" y="6313897"/>
            <a:ext cx="351663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a:solidFill>
                  <a:schemeClr val="accent3"/>
                </a:solidFill>
              </a:rPr>
              <a:t>Slide from Dmitry Romanov</a:t>
            </a:r>
          </a:p>
        </p:txBody>
      </p:sp>
      <p:sp>
        <p:nvSpPr>
          <p:cNvPr id="16" name="Google Shape;133;p17">
            <a:extLst>
              <a:ext uri="{FF2B5EF4-FFF2-40B4-BE49-F238E27FC236}">
                <a16:creationId xmlns:a16="http://schemas.microsoft.com/office/drawing/2014/main" id="{75DF0F00-9CB3-8E4A-A301-6FB6BD53CEA7}"/>
              </a:ext>
            </a:extLst>
          </p:cNvPr>
          <p:cNvSpPr txBox="1"/>
          <p:nvPr/>
        </p:nvSpPr>
        <p:spPr>
          <a:xfrm>
            <a:off x="4465888" y="5968080"/>
            <a:ext cx="4408161" cy="461635"/>
          </a:xfrm>
          <a:prstGeom prst="rect">
            <a:avLst/>
          </a:prstGeom>
          <a:noFill/>
          <a:ln>
            <a:noFill/>
          </a:ln>
        </p:spPr>
        <p:txBody>
          <a:bodyPr spcFirstLastPara="1" wrap="square" lIns="91425" tIns="91425" rIns="91425" bIns="91425" anchor="t" anchorCtr="0">
            <a:spAutoFit/>
          </a:bodyPr>
          <a:lstStyle/>
          <a:p>
            <a:r>
              <a:rPr lang="en" dirty="0"/>
              <a:t>Documentation portal: </a:t>
            </a:r>
            <a:r>
              <a:rPr lang="en" u="sng" dirty="0">
                <a:solidFill>
                  <a:schemeClr val="hlink"/>
                </a:solidFill>
                <a:hlinkClick r:id="rId10"/>
              </a:rPr>
              <a:t>doc.athena-eic.org</a:t>
            </a:r>
            <a:endParaRPr dirty="0"/>
          </a:p>
        </p:txBody>
      </p:sp>
      <p:sp>
        <p:nvSpPr>
          <p:cNvPr id="17" name="Google Shape;132;p17">
            <a:extLst>
              <a:ext uri="{FF2B5EF4-FFF2-40B4-BE49-F238E27FC236}">
                <a16:creationId xmlns:a16="http://schemas.microsoft.com/office/drawing/2014/main" id="{1317E50D-646F-824D-BACC-7EECD7D6AA29}"/>
              </a:ext>
            </a:extLst>
          </p:cNvPr>
          <p:cNvSpPr txBox="1"/>
          <p:nvPr/>
        </p:nvSpPr>
        <p:spPr>
          <a:xfrm>
            <a:off x="4465888" y="6296983"/>
            <a:ext cx="3006474" cy="461635"/>
          </a:xfrm>
          <a:prstGeom prst="rect">
            <a:avLst/>
          </a:prstGeom>
          <a:noFill/>
          <a:ln>
            <a:noFill/>
          </a:ln>
        </p:spPr>
        <p:txBody>
          <a:bodyPr spcFirstLastPara="1" wrap="square" lIns="91425" tIns="91425" rIns="91425" bIns="91425" anchor="t" anchorCtr="0">
            <a:spAutoFit/>
          </a:bodyPr>
          <a:lstStyle/>
          <a:p>
            <a:r>
              <a:rPr lang="en" u="sng" dirty="0">
                <a:solidFill>
                  <a:schemeClr val="hlink"/>
                </a:solidFill>
                <a:hlinkClick r:id="rId11"/>
              </a:rPr>
              <a:t>Full simulation tutorials</a:t>
            </a:r>
            <a:endParaRPr dirty="0"/>
          </a:p>
        </p:txBody>
      </p:sp>
    </p:spTree>
    <p:extLst>
      <p:ext uri="{BB962C8B-B14F-4D97-AF65-F5344CB8AC3E}">
        <p14:creationId xmlns:p14="http://schemas.microsoft.com/office/powerpoint/2010/main" val="690085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181EF8E-1A3D-4A8E-AE47-BDE5D765596F}"/>
              </a:ext>
            </a:extLst>
          </p:cNvPr>
          <p:cNvSpPr>
            <a:spLocks noGrp="1"/>
          </p:cNvSpPr>
          <p:nvPr>
            <p:ph type="sldNum" sz="quarter" idx="12"/>
          </p:nvPr>
        </p:nvSpPr>
        <p:spPr>
          <a:xfrm>
            <a:off x="7840001" y="5356388"/>
            <a:ext cx="2057400" cy="273844"/>
          </a:xfrm>
        </p:spPr>
        <p:txBody>
          <a:bodyPr/>
          <a:lstStyle/>
          <a:p>
            <a:pPr defTabSz="685800">
              <a:defRPr/>
            </a:pPr>
            <a:fld id="{AA9429D1-6531-4527-B09E-97437F88D2E4}" type="slidenum">
              <a:rPr lang="en-US" sz="900">
                <a:solidFill>
                  <a:prstClr val="black">
                    <a:tint val="75000"/>
                  </a:prstClr>
                </a:solidFill>
                <a:latin typeface="Calibri" panose="020F0502020204030204"/>
              </a:rPr>
              <a:pPr defTabSz="685800">
                <a:defRPr/>
              </a:pPr>
              <a:t>14</a:t>
            </a:fld>
            <a:endParaRPr lang="en-US" sz="900" dirty="0">
              <a:solidFill>
                <a:prstClr val="black">
                  <a:tint val="75000"/>
                </a:prstClr>
              </a:solidFill>
              <a:latin typeface="Calibri" panose="020F0502020204030204"/>
            </a:endParaRPr>
          </a:p>
        </p:txBody>
      </p:sp>
      <p:graphicFrame>
        <p:nvGraphicFramePr>
          <p:cNvPr id="13" name="Chart 12">
            <a:extLst>
              <a:ext uri="{FF2B5EF4-FFF2-40B4-BE49-F238E27FC236}">
                <a16:creationId xmlns:a16="http://schemas.microsoft.com/office/drawing/2014/main" id="{680C6D09-4E0F-8242-B36F-DA5A7044EA25}"/>
              </a:ext>
            </a:extLst>
          </p:cNvPr>
          <p:cNvGraphicFramePr>
            <a:graphicFrameLocks/>
          </p:cNvGraphicFramePr>
          <p:nvPr>
            <p:extLst/>
          </p:nvPr>
        </p:nvGraphicFramePr>
        <p:xfrm>
          <a:off x="-11314" y="3387572"/>
          <a:ext cx="4019177" cy="2617674"/>
        </p:xfrm>
        <a:graphic>
          <a:graphicData uri="http://schemas.openxmlformats.org/drawingml/2006/chart">
            <c:chart xmlns:c="http://schemas.openxmlformats.org/drawingml/2006/chart" xmlns:r="http://schemas.openxmlformats.org/officeDocument/2006/relationships" r:id="rId2"/>
          </a:graphicData>
        </a:graphic>
      </p:graphicFrame>
      <p:pic>
        <p:nvPicPr>
          <p:cNvPr id="16" name="Picture 15">
            <a:extLst>
              <a:ext uri="{FF2B5EF4-FFF2-40B4-BE49-F238E27FC236}">
                <a16:creationId xmlns:a16="http://schemas.microsoft.com/office/drawing/2014/main" id="{BB56A50B-7DE2-E348-9392-780CB7E04E5A}"/>
              </a:ext>
            </a:extLst>
          </p:cNvPr>
          <p:cNvPicPr>
            <a:picLocks noChangeAspect="1"/>
          </p:cNvPicPr>
          <p:nvPr/>
        </p:nvPicPr>
        <p:blipFill>
          <a:blip r:embed="rId3"/>
          <a:stretch>
            <a:fillRect/>
          </a:stretch>
        </p:blipFill>
        <p:spPr>
          <a:xfrm>
            <a:off x="0" y="283215"/>
            <a:ext cx="9144000" cy="5347017"/>
          </a:xfrm>
          <a:prstGeom prst="rect">
            <a:avLst/>
          </a:prstGeom>
        </p:spPr>
      </p:pic>
      <p:sp>
        <p:nvSpPr>
          <p:cNvPr id="17" name="TextBox 16">
            <a:extLst>
              <a:ext uri="{FF2B5EF4-FFF2-40B4-BE49-F238E27FC236}">
                <a16:creationId xmlns:a16="http://schemas.microsoft.com/office/drawing/2014/main" id="{8932BFDB-2B11-7C4A-9B0A-23F1F301813F}"/>
              </a:ext>
            </a:extLst>
          </p:cNvPr>
          <p:cNvSpPr txBox="1"/>
          <p:nvPr/>
        </p:nvSpPr>
        <p:spPr>
          <a:xfrm>
            <a:off x="335280" y="6005246"/>
            <a:ext cx="8000460" cy="646331"/>
          </a:xfrm>
          <a:prstGeom prst="rect">
            <a:avLst/>
          </a:prstGeom>
          <a:noFill/>
        </p:spPr>
        <p:txBody>
          <a:bodyPr wrap="none" rtlCol="0">
            <a:spAutoFit/>
          </a:bodyPr>
          <a:lstStyle/>
          <a:p>
            <a:r>
              <a:rPr lang="en-US" dirty="0"/>
              <a:t>There are some overlaps with Athena, but also many different groups and different </a:t>
            </a:r>
          </a:p>
          <a:p>
            <a:r>
              <a:rPr lang="en-US" dirty="0"/>
              <a:t>groups willing to make in-kind contributions (note Italy not part of ECCE)</a:t>
            </a:r>
          </a:p>
        </p:txBody>
      </p:sp>
    </p:spTree>
    <p:extLst>
      <p:ext uri="{BB962C8B-B14F-4D97-AF65-F5344CB8AC3E}">
        <p14:creationId xmlns:p14="http://schemas.microsoft.com/office/powerpoint/2010/main" val="2061598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66CEEC-8289-45C4-89AA-9F8D8590A273}"/>
              </a:ext>
            </a:extLst>
          </p:cNvPr>
          <p:cNvSpPr>
            <a:spLocks noGrp="1"/>
          </p:cNvSpPr>
          <p:nvPr>
            <p:ph type="title"/>
          </p:nvPr>
        </p:nvSpPr>
        <p:spPr>
          <a:xfrm>
            <a:off x="298742" y="210745"/>
            <a:ext cx="8438858" cy="829186"/>
          </a:xfrm>
        </p:spPr>
        <p:txBody>
          <a:bodyPr>
            <a:normAutofit fontScale="90000"/>
          </a:bodyPr>
          <a:lstStyle/>
          <a:p>
            <a:r>
              <a:rPr lang="en-US" dirty="0">
                <a:solidFill>
                  <a:schemeClr val="accent1"/>
                </a:solidFill>
              </a:rPr>
              <a:t>ECCE Detector with 1.4 T </a:t>
            </a:r>
            <a:r>
              <a:rPr lang="en-US" dirty="0" err="1">
                <a:solidFill>
                  <a:schemeClr val="accent1"/>
                </a:solidFill>
              </a:rPr>
              <a:t>BaBar</a:t>
            </a:r>
            <a:r>
              <a:rPr lang="en-US" dirty="0">
                <a:solidFill>
                  <a:schemeClr val="accent1"/>
                </a:solidFill>
              </a:rPr>
              <a:t> magnet</a:t>
            </a:r>
          </a:p>
        </p:txBody>
      </p:sp>
      <p:sp>
        <p:nvSpPr>
          <p:cNvPr id="4" name="Slide Number Placeholder 3">
            <a:extLst>
              <a:ext uri="{FF2B5EF4-FFF2-40B4-BE49-F238E27FC236}">
                <a16:creationId xmlns:a16="http://schemas.microsoft.com/office/drawing/2014/main" id="{94C1737B-4B41-4E44-93C8-A176116585E1}"/>
              </a:ext>
            </a:extLst>
          </p:cNvPr>
          <p:cNvSpPr>
            <a:spLocks noGrp="1"/>
          </p:cNvSpPr>
          <p:nvPr>
            <p:ph type="sldNum" sz="quarter" idx="12"/>
          </p:nvPr>
        </p:nvSpPr>
        <p:spPr/>
        <p:txBody>
          <a:bodyPr/>
          <a:lstStyle/>
          <a:p>
            <a:pPr defTabSz="685800">
              <a:defRPr/>
            </a:pPr>
            <a:fld id="{8C0E708F-337C-7945-AC7A-3D1A8A731153}" type="slidenum">
              <a:rPr lang="en-US" sz="900">
                <a:solidFill>
                  <a:prstClr val="black">
                    <a:tint val="75000"/>
                  </a:prstClr>
                </a:solidFill>
                <a:latin typeface="Calibri" panose="020F0502020204030204"/>
              </a:rPr>
              <a:pPr defTabSz="685800">
                <a:defRPr/>
              </a:pPr>
              <a:t>15</a:t>
            </a:fld>
            <a:endParaRPr lang="en-US" sz="900" dirty="0">
              <a:solidFill>
                <a:prstClr val="black">
                  <a:tint val="75000"/>
                </a:prstClr>
              </a:solidFill>
              <a:latin typeface="Calibri" panose="020F0502020204030204"/>
            </a:endParaRPr>
          </a:p>
        </p:txBody>
      </p:sp>
      <p:sp>
        <p:nvSpPr>
          <p:cNvPr id="9" name="TextBox 8">
            <a:extLst>
              <a:ext uri="{FF2B5EF4-FFF2-40B4-BE49-F238E27FC236}">
                <a16:creationId xmlns:a16="http://schemas.microsoft.com/office/drawing/2014/main" id="{C47F154A-25D6-6049-B4FE-460CEB02A2DB}"/>
              </a:ext>
            </a:extLst>
          </p:cNvPr>
          <p:cNvSpPr txBox="1"/>
          <p:nvPr/>
        </p:nvSpPr>
        <p:spPr>
          <a:xfrm>
            <a:off x="5455760" y="1683544"/>
            <a:ext cx="3389498" cy="1304203"/>
          </a:xfrm>
          <a:prstGeom prst="rect">
            <a:avLst/>
          </a:prstGeom>
          <a:solidFill>
            <a:schemeClr val="accent4">
              <a:lumMod val="20000"/>
              <a:lumOff val="80000"/>
            </a:schemeClr>
          </a:solidFill>
        </p:spPr>
        <p:txBody>
          <a:bodyPr wrap="square" rtlCol="0">
            <a:spAutoFit/>
          </a:bodyPr>
          <a:lstStyle/>
          <a:p>
            <a:pPr defTabSz="685800">
              <a:defRPr/>
            </a:pPr>
            <a:r>
              <a:rPr lang="en-US" sz="1050" b="1" u="sng" dirty="0">
                <a:solidFill>
                  <a:prstClr val="black"/>
                </a:solidFill>
                <a:latin typeface="Calibri" panose="020F0502020204030204"/>
              </a:rPr>
              <a:t>ELECTRON ENDCAP</a:t>
            </a:r>
          </a:p>
          <a:p>
            <a:pPr defTabSz="685800">
              <a:defRPr/>
            </a:pPr>
            <a:endParaRPr lang="en-US" sz="525" b="1" u="sng" dirty="0">
              <a:solidFill>
                <a:prstClr val="black"/>
              </a:solidFill>
              <a:latin typeface="Calibri" panose="020F0502020204030204"/>
            </a:endParaRPr>
          </a:p>
          <a:p>
            <a:pPr defTabSz="685800">
              <a:defRPr/>
            </a:pPr>
            <a:r>
              <a:rPr lang="en-US" sz="1050" b="1" dirty="0">
                <a:solidFill>
                  <a:prstClr val="black"/>
                </a:solidFill>
                <a:latin typeface="Calibri" panose="020F0502020204030204"/>
              </a:rPr>
              <a:t>Tracking:</a:t>
            </a:r>
            <a:r>
              <a:rPr lang="en-US" sz="1050" dirty="0">
                <a:solidFill>
                  <a:prstClr val="black"/>
                </a:solidFill>
                <a:latin typeface="Calibri" panose="020F0502020204030204"/>
              </a:rPr>
              <a:t> Large area </a:t>
            </a:r>
            <a:r>
              <a:rPr lang="en-US" sz="1050" dirty="0" err="1">
                <a:solidFill>
                  <a:prstClr val="black"/>
                </a:solidFill>
                <a:latin typeface="Symbol" panose="05050102010706020507" pitchFamily="18" charset="2"/>
              </a:rPr>
              <a:t>m</a:t>
            </a:r>
            <a:r>
              <a:rPr lang="en-US" sz="1050" dirty="0" err="1">
                <a:solidFill>
                  <a:prstClr val="black"/>
                </a:solidFill>
                <a:latin typeface="Calibri" panose="020F0502020204030204"/>
              </a:rPr>
              <a:t>RWELL</a:t>
            </a:r>
            <a:endParaRPr lang="en-US" sz="1050" dirty="0">
              <a:solidFill>
                <a:prstClr val="black"/>
              </a:solidFill>
              <a:latin typeface="Calibri" panose="020F0502020204030204"/>
            </a:endParaRPr>
          </a:p>
          <a:p>
            <a:pPr defTabSz="685800">
              <a:defRPr/>
            </a:pPr>
            <a:r>
              <a:rPr lang="en-US" sz="1050" b="1" dirty="0">
                <a:solidFill>
                  <a:prstClr val="black"/>
                </a:solidFill>
                <a:latin typeface="Calibri" panose="020F0502020204030204"/>
              </a:rPr>
              <a:t>Electron Detection:</a:t>
            </a:r>
          </a:p>
          <a:p>
            <a:pPr marL="557213" lvl="1" indent="-214313" defTabSz="685800">
              <a:buFont typeface="Wingdings" panose="05000000000000000000" pitchFamily="2" charset="2"/>
              <a:buChar char="§"/>
              <a:defRPr/>
            </a:pPr>
            <a:r>
              <a:rPr lang="en-US" sz="1050" dirty="0">
                <a:solidFill>
                  <a:prstClr val="black"/>
                </a:solidFill>
                <a:latin typeface="Calibri" panose="020F0502020204030204"/>
              </a:rPr>
              <a:t>Inner: PbWO4 crystals (reuse some)</a:t>
            </a:r>
          </a:p>
          <a:p>
            <a:pPr marL="557213" lvl="1" indent="-214313" defTabSz="685800">
              <a:buFont typeface="Wingdings" panose="05000000000000000000" pitchFamily="2" charset="2"/>
              <a:buChar char="§"/>
              <a:defRPr/>
            </a:pPr>
            <a:r>
              <a:rPr lang="en-US" sz="1050" dirty="0">
                <a:solidFill>
                  <a:prstClr val="black"/>
                </a:solidFill>
                <a:latin typeface="Calibri" panose="020F0502020204030204"/>
              </a:rPr>
              <a:t>Outer: </a:t>
            </a:r>
            <a:r>
              <a:rPr lang="en-US" sz="1050" dirty="0" err="1">
                <a:solidFill>
                  <a:prstClr val="black"/>
                </a:solidFill>
                <a:latin typeface="Calibri" panose="020F0502020204030204"/>
              </a:rPr>
              <a:t>SciGlass</a:t>
            </a:r>
            <a:r>
              <a:rPr lang="en-US" sz="1050" dirty="0">
                <a:solidFill>
                  <a:prstClr val="black"/>
                </a:solidFill>
                <a:latin typeface="Calibri" panose="020F0502020204030204"/>
              </a:rPr>
              <a:t> </a:t>
            </a:r>
          </a:p>
          <a:p>
            <a:pPr>
              <a:defRPr/>
            </a:pPr>
            <a:r>
              <a:rPr lang="en-US" sz="1050" b="1" dirty="0">
                <a:solidFill>
                  <a:prstClr val="black"/>
                </a:solidFill>
                <a:latin typeface="Calibri" panose="020F0502020204030204"/>
              </a:rPr>
              <a:t>h-PID:</a:t>
            </a:r>
            <a:r>
              <a:rPr lang="en-US" sz="1050" dirty="0">
                <a:solidFill>
                  <a:prstClr val="black"/>
                </a:solidFill>
                <a:latin typeface="Calibri" panose="020F0502020204030204"/>
              </a:rPr>
              <a:t> </a:t>
            </a:r>
            <a:r>
              <a:rPr lang="en-US" sz="1050" dirty="0" err="1">
                <a:solidFill>
                  <a:prstClr val="black"/>
                </a:solidFill>
                <a:latin typeface="Calibri" panose="020F0502020204030204"/>
              </a:rPr>
              <a:t>mRICH</a:t>
            </a:r>
            <a:r>
              <a:rPr lang="en-US" sz="1050" dirty="0">
                <a:solidFill>
                  <a:prstClr val="black"/>
                </a:solidFill>
                <a:latin typeface="Calibri" panose="020F0502020204030204"/>
              </a:rPr>
              <a:t> &amp; </a:t>
            </a:r>
            <a:r>
              <a:rPr lang="en-US" sz="1050" i="1" dirty="0">
                <a:solidFill>
                  <a:prstClr val="black"/>
                </a:solidFill>
                <a:latin typeface="Calibri" panose="020F0502020204030204"/>
              </a:rPr>
              <a:t>AC-LGAD</a:t>
            </a:r>
          </a:p>
          <a:p>
            <a:pPr defTabSz="685800">
              <a:defRPr/>
            </a:pPr>
            <a:r>
              <a:rPr lang="en-US" sz="1050" b="1" dirty="0">
                <a:solidFill>
                  <a:prstClr val="black"/>
                </a:solidFill>
                <a:latin typeface="Calibri" panose="020F0502020204030204"/>
              </a:rPr>
              <a:t>HCAL:</a:t>
            </a:r>
            <a:r>
              <a:rPr lang="en-US" sz="1050" dirty="0">
                <a:solidFill>
                  <a:prstClr val="black"/>
                </a:solidFill>
                <a:latin typeface="Calibri" panose="020F0502020204030204"/>
              </a:rPr>
              <a:t> Fe/Sc (STAR re-use)</a:t>
            </a:r>
          </a:p>
        </p:txBody>
      </p:sp>
      <p:sp>
        <p:nvSpPr>
          <p:cNvPr id="11" name="TextBox 10">
            <a:extLst>
              <a:ext uri="{FF2B5EF4-FFF2-40B4-BE49-F238E27FC236}">
                <a16:creationId xmlns:a16="http://schemas.microsoft.com/office/drawing/2014/main" id="{30EFBE4F-02C2-9D4A-B03F-F0C4458590F5}"/>
              </a:ext>
            </a:extLst>
          </p:cNvPr>
          <p:cNvSpPr txBox="1"/>
          <p:nvPr/>
        </p:nvSpPr>
        <p:spPr>
          <a:xfrm>
            <a:off x="5455761" y="3103147"/>
            <a:ext cx="3389498" cy="1004121"/>
          </a:xfrm>
          <a:prstGeom prst="rect">
            <a:avLst/>
          </a:prstGeom>
          <a:solidFill>
            <a:schemeClr val="accent1">
              <a:lumMod val="20000"/>
              <a:lumOff val="80000"/>
            </a:schemeClr>
          </a:solidFill>
        </p:spPr>
        <p:txBody>
          <a:bodyPr wrap="square" rtlCol="0">
            <a:spAutoFit/>
          </a:bodyPr>
          <a:lstStyle/>
          <a:p>
            <a:pPr defTabSz="685800">
              <a:defRPr/>
            </a:pPr>
            <a:r>
              <a:rPr lang="en-US" sz="1050" b="1" u="sng" dirty="0">
                <a:solidFill>
                  <a:prstClr val="black"/>
                </a:solidFill>
                <a:latin typeface="Calibri" panose="020F0502020204030204"/>
              </a:rPr>
              <a:t>CENTRAL BARREL</a:t>
            </a:r>
          </a:p>
          <a:p>
            <a:pPr defTabSz="685800">
              <a:defRPr/>
            </a:pPr>
            <a:endParaRPr lang="en-US" sz="525" b="1" u="sng" dirty="0">
              <a:solidFill>
                <a:prstClr val="black"/>
              </a:solidFill>
              <a:latin typeface="Calibri" panose="020F0502020204030204"/>
            </a:endParaRPr>
          </a:p>
          <a:p>
            <a:pPr defTabSz="685800">
              <a:defRPr/>
            </a:pPr>
            <a:r>
              <a:rPr lang="en-US" sz="1050" b="1" dirty="0">
                <a:solidFill>
                  <a:prstClr val="black"/>
                </a:solidFill>
                <a:latin typeface="Calibri" panose="020F0502020204030204"/>
              </a:rPr>
              <a:t>Tracking:</a:t>
            </a:r>
            <a:r>
              <a:rPr lang="en-US" sz="1050" dirty="0">
                <a:solidFill>
                  <a:prstClr val="black"/>
                </a:solidFill>
                <a:latin typeface="Calibri" panose="020F0502020204030204"/>
              </a:rPr>
              <a:t> Silicon </a:t>
            </a:r>
            <a:r>
              <a:rPr lang="en-US" sz="1200" b="1" dirty="0">
                <a:solidFill>
                  <a:prstClr val="black"/>
                </a:solidFill>
                <a:latin typeface="Calibri" panose="020F0502020204030204"/>
              </a:rPr>
              <a:t>(design being AI optimized)</a:t>
            </a:r>
          </a:p>
          <a:p>
            <a:pPr defTabSz="685800">
              <a:defRPr/>
            </a:pPr>
            <a:r>
              <a:rPr lang="en-US" sz="1050" b="1" dirty="0">
                <a:solidFill>
                  <a:prstClr val="black"/>
                </a:solidFill>
                <a:latin typeface="Calibri" panose="020F0502020204030204"/>
              </a:rPr>
              <a:t>Electron PID: </a:t>
            </a:r>
            <a:r>
              <a:rPr lang="en-US" sz="1050" dirty="0" err="1">
                <a:solidFill>
                  <a:prstClr val="black"/>
                </a:solidFill>
                <a:latin typeface="Calibri" panose="020F0502020204030204"/>
              </a:rPr>
              <a:t>SciGlass</a:t>
            </a:r>
            <a:r>
              <a:rPr lang="en-US" sz="1050" dirty="0">
                <a:solidFill>
                  <a:prstClr val="black"/>
                </a:solidFill>
                <a:latin typeface="Calibri" panose="020F0502020204030204"/>
              </a:rPr>
              <a:t> </a:t>
            </a:r>
          </a:p>
          <a:p>
            <a:pPr defTabSz="685800">
              <a:defRPr/>
            </a:pPr>
            <a:r>
              <a:rPr lang="en-US" sz="1050" b="1" dirty="0">
                <a:solidFill>
                  <a:prstClr val="black"/>
                </a:solidFill>
                <a:latin typeface="Calibri" panose="020F0502020204030204"/>
              </a:rPr>
              <a:t>h-PID:</a:t>
            </a:r>
            <a:r>
              <a:rPr lang="en-US" sz="1050" dirty="0">
                <a:solidFill>
                  <a:prstClr val="black"/>
                </a:solidFill>
                <a:latin typeface="Calibri" panose="020F0502020204030204"/>
              </a:rPr>
              <a:t> </a:t>
            </a:r>
            <a:r>
              <a:rPr lang="en-US" sz="1050" dirty="0" err="1">
                <a:solidFill>
                  <a:prstClr val="black"/>
                </a:solidFill>
                <a:latin typeface="Calibri" panose="020F0502020204030204"/>
              </a:rPr>
              <a:t>hpDIRC</a:t>
            </a:r>
            <a:r>
              <a:rPr lang="en-US" sz="1050" dirty="0">
                <a:solidFill>
                  <a:prstClr val="black"/>
                </a:solidFill>
                <a:latin typeface="Calibri" panose="020F0502020204030204"/>
              </a:rPr>
              <a:t> &amp; </a:t>
            </a:r>
            <a:r>
              <a:rPr lang="en-US" sz="1050" i="1" dirty="0">
                <a:solidFill>
                  <a:prstClr val="black"/>
                </a:solidFill>
                <a:latin typeface="Calibri" panose="020F0502020204030204"/>
              </a:rPr>
              <a:t>AC-LGAD  </a:t>
            </a:r>
            <a:r>
              <a:rPr lang="en-US" sz="1050" dirty="0">
                <a:solidFill>
                  <a:prstClr val="black"/>
                </a:solidFill>
                <a:latin typeface="Calibri" panose="020F0502020204030204"/>
              </a:rPr>
              <a:t> </a:t>
            </a:r>
          </a:p>
          <a:p>
            <a:pPr defTabSz="685800">
              <a:defRPr/>
            </a:pPr>
            <a:r>
              <a:rPr lang="en-US" sz="1050" b="1" dirty="0">
                <a:solidFill>
                  <a:prstClr val="black"/>
                </a:solidFill>
                <a:latin typeface="Calibri" panose="020F0502020204030204"/>
              </a:rPr>
              <a:t>HCAL:</a:t>
            </a:r>
            <a:r>
              <a:rPr lang="en-US" sz="1050" dirty="0">
                <a:solidFill>
                  <a:prstClr val="black"/>
                </a:solidFill>
                <a:latin typeface="Calibri" panose="020F0502020204030204"/>
              </a:rPr>
              <a:t> Fe/Sc (sPHENIX re-use)</a:t>
            </a:r>
            <a:endParaRPr lang="en-US" sz="1050" dirty="0">
              <a:solidFill>
                <a:srgbClr val="FF0000"/>
              </a:solidFill>
              <a:latin typeface="Calibri" panose="020F0502020204030204"/>
            </a:endParaRPr>
          </a:p>
        </p:txBody>
      </p:sp>
      <p:sp>
        <p:nvSpPr>
          <p:cNvPr id="13" name="TextBox 12">
            <a:extLst>
              <a:ext uri="{FF2B5EF4-FFF2-40B4-BE49-F238E27FC236}">
                <a16:creationId xmlns:a16="http://schemas.microsoft.com/office/drawing/2014/main" id="{1392CB86-1514-1A42-873C-08DFEC30A481}"/>
              </a:ext>
            </a:extLst>
          </p:cNvPr>
          <p:cNvSpPr txBox="1"/>
          <p:nvPr/>
        </p:nvSpPr>
        <p:spPr>
          <a:xfrm>
            <a:off x="5453612" y="4268750"/>
            <a:ext cx="3389499" cy="981038"/>
          </a:xfrm>
          <a:prstGeom prst="rect">
            <a:avLst/>
          </a:prstGeom>
          <a:solidFill>
            <a:schemeClr val="bg1">
              <a:lumMod val="95000"/>
            </a:schemeClr>
          </a:solidFill>
        </p:spPr>
        <p:txBody>
          <a:bodyPr wrap="square" rtlCol="0">
            <a:spAutoFit/>
          </a:bodyPr>
          <a:lstStyle/>
          <a:p>
            <a:pPr defTabSz="685800">
              <a:defRPr/>
            </a:pPr>
            <a:r>
              <a:rPr lang="en-US" sz="1050" b="1" u="sng" dirty="0">
                <a:solidFill>
                  <a:prstClr val="black"/>
                </a:solidFill>
                <a:latin typeface="Calibri" panose="020F0502020204030204"/>
              </a:rPr>
              <a:t>HADRON ENDCAP</a:t>
            </a:r>
          </a:p>
          <a:p>
            <a:pPr defTabSz="685800">
              <a:defRPr/>
            </a:pPr>
            <a:endParaRPr lang="en-US" sz="525" b="1" u="sng" dirty="0">
              <a:solidFill>
                <a:prstClr val="black"/>
              </a:solidFill>
              <a:latin typeface="Calibri" panose="020F0502020204030204"/>
            </a:endParaRPr>
          </a:p>
          <a:p>
            <a:pPr defTabSz="685800">
              <a:defRPr/>
            </a:pPr>
            <a:r>
              <a:rPr lang="en-US" sz="1050" b="1" dirty="0">
                <a:solidFill>
                  <a:prstClr val="black"/>
                </a:solidFill>
                <a:latin typeface="Calibri" panose="020F0502020204030204"/>
              </a:rPr>
              <a:t>Tracking: </a:t>
            </a:r>
            <a:r>
              <a:rPr lang="en-US" sz="1050" dirty="0">
                <a:solidFill>
                  <a:prstClr val="black"/>
                </a:solidFill>
                <a:latin typeface="Calibri" panose="020F0502020204030204"/>
              </a:rPr>
              <a:t>Large area </a:t>
            </a:r>
            <a:r>
              <a:rPr lang="en-US" sz="1050" dirty="0" err="1">
                <a:solidFill>
                  <a:prstClr val="black"/>
                </a:solidFill>
                <a:latin typeface="Symbol" panose="05050102010706020507" pitchFamily="18" charset="2"/>
              </a:rPr>
              <a:t>m</a:t>
            </a:r>
            <a:r>
              <a:rPr lang="en-US" sz="1050" dirty="0" err="1">
                <a:solidFill>
                  <a:prstClr val="black"/>
                </a:solidFill>
                <a:latin typeface="Calibri" panose="020F0502020204030204"/>
              </a:rPr>
              <a:t>RWELL</a:t>
            </a:r>
            <a:endParaRPr lang="en-US" sz="1050" dirty="0">
              <a:solidFill>
                <a:srgbClr val="FF0000"/>
              </a:solidFill>
              <a:highlight>
                <a:srgbClr val="FFFF00"/>
              </a:highlight>
              <a:latin typeface="Calibri" panose="020F0502020204030204"/>
            </a:endParaRPr>
          </a:p>
          <a:p>
            <a:pPr defTabSz="685800">
              <a:defRPr/>
            </a:pPr>
            <a:r>
              <a:rPr lang="en-US" sz="1050" b="1" dirty="0">
                <a:solidFill>
                  <a:prstClr val="black"/>
                </a:solidFill>
                <a:latin typeface="Calibri" panose="020F0502020204030204"/>
              </a:rPr>
              <a:t>PID:</a:t>
            </a:r>
            <a:r>
              <a:rPr lang="en-US" sz="1050" dirty="0">
                <a:solidFill>
                  <a:prstClr val="black"/>
                </a:solidFill>
                <a:latin typeface="Calibri" panose="020F0502020204030204"/>
              </a:rPr>
              <a:t> dual-RICH &amp; </a:t>
            </a:r>
            <a:r>
              <a:rPr lang="en-US" sz="1050" i="1" dirty="0">
                <a:solidFill>
                  <a:prstClr val="black"/>
                </a:solidFill>
                <a:latin typeface="Calibri" panose="020F0502020204030204"/>
              </a:rPr>
              <a:t>AC-LGAD</a:t>
            </a:r>
          </a:p>
          <a:p>
            <a:pPr defTabSz="685800">
              <a:defRPr/>
            </a:pPr>
            <a:r>
              <a:rPr lang="en-US" sz="1050" b="1" dirty="0">
                <a:solidFill>
                  <a:prstClr val="black"/>
                </a:solidFill>
                <a:latin typeface="Calibri" panose="020F0502020204030204"/>
              </a:rPr>
              <a:t>Calorimetry: </a:t>
            </a:r>
            <a:r>
              <a:rPr lang="en-US" sz="1050" dirty="0">
                <a:solidFill>
                  <a:prstClr val="black"/>
                </a:solidFill>
                <a:latin typeface="Calibri" panose="020F0502020204030204"/>
              </a:rPr>
              <a:t>standard Pb/</a:t>
            </a:r>
            <a:r>
              <a:rPr lang="en-US" sz="1050" dirty="0" err="1">
                <a:solidFill>
                  <a:prstClr val="black"/>
                </a:solidFill>
                <a:latin typeface="Calibri" panose="020F0502020204030204"/>
              </a:rPr>
              <a:t>ScFi</a:t>
            </a:r>
            <a:r>
              <a:rPr lang="en-US" sz="1050" dirty="0">
                <a:solidFill>
                  <a:prstClr val="black"/>
                </a:solidFill>
                <a:latin typeface="Calibri" panose="020F0502020204030204"/>
              </a:rPr>
              <a:t>  shashlik (PHENIX re-use)</a:t>
            </a:r>
          </a:p>
          <a:p>
            <a:pPr defTabSz="685800">
              <a:defRPr/>
            </a:pPr>
            <a:r>
              <a:rPr lang="en-US" sz="1050" dirty="0">
                <a:solidFill>
                  <a:srgbClr val="0432FF"/>
                </a:solidFill>
                <a:latin typeface="Calibri" panose="020F0502020204030204"/>
              </a:rPr>
              <a:t>	 </a:t>
            </a:r>
            <a:r>
              <a:rPr lang="en-US" sz="1050" dirty="0">
                <a:solidFill>
                  <a:prstClr val="black"/>
                </a:solidFill>
                <a:latin typeface="Calibri" panose="020F0502020204030204"/>
              </a:rPr>
              <a:t>(other options under study)</a:t>
            </a:r>
          </a:p>
        </p:txBody>
      </p:sp>
      <p:pic>
        <p:nvPicPr>
          <p:cNvPr id="15" name="Picture 14" descr="A picture containing text&#10;&#10;Description automatically generated">
            <a:extLst>
              <a:ext uri="{FF2B5EF4-FFF2-40B4-BE49-F238E27FC236}">
                <a16:creationId xmlns:a16="http://schemas.microsoft.com/office/drawing/2014/main" id="{8FC3D05E-7ADB-8A47-8164-718D1E5DB756}"/>
              </a:ext>
            </a:extLst>
          </p:cNvPr>
          <p:cNvPicPr>
            <a:picLocks noChangeAspect="1"/>
          </p:cNvPicPr>
          <p:nvPr/>
        </p:nvPicPr>
        <p:blipFill>
          <a:blip r:embed="rId3"/>
          <a:stretch>
            <a:fillRect/>
          </a:stretch>
        </p:blipFill>
        <p:spPr>
          <a:xfrm>
            <a:off x="81624" y="1887306"/>
            <a:ext cx="5146400" cy="3455795"/>
          </a:xfrm>
          <a:prstGeom prst="rect">
            <a:avLst/>
          </a:prstGeom>
        </p:spPr>
      </p:pic>
      <p:sp>
        <p:nvSpPr>
          <p:cNvPr id="2" name="TextBox 1">
            <a:extLst>
              <a:ext uri="{FF2B5EF4-FFF2-40B4-BE49-F238E27FC236}">
                <a16:creationId xmlns:a16="http://schemas.microsoft.com/office/drawing/2014/main" id="{5C28527B-9BEA-1749-AEF2-B3A4558777AF}"/>
              </a:ext>
            </a:extLst>
          </p:cNvPr>
          <p:cNvSpPr txBox="1"/>
          <p:nvPr/>
        </p:nvSpPr>
        <p:spPr>
          <a:xfrm>
            <a:off x="298742" y="5573217"/>
            <a:ext cx="8845257" cy="1200329"/>
          </a:xfrm>
          <a:prstGeom prst="rect">
            <a:avLst/>
          </a:prstGeom>
          <a:noFill/>
        </p:spPr>
        <p:txBody>
          <a:bodyPr wrap="square" rtlCol="0">
            <a:spAutoFit/>
          </a:bodyPr>
          <a:lstStyle/>
          <a:p>
            <a:r>
              <a:rPr lang="en-US" dirty="0"/>
              <a:t>Using Fun4All (well known to </a:t>
            </a:r>
            <a:r>
              <a:rPr lang="en-US" dirty="0" err="1"/>
              <a:t>sPHENIX</a:t>
            </a:r>
            <a:r>
              <a:rPr lang="en-US" dirty="0"/>
              <a:t> team) and has completed 1</a:t>
            </a:r>
            <a:r>
              <a:rPr lang="en-US" baseline="30000" dirty="0"/>
              <a:t>st</a:t>
            </a:r>
            <a:r>
              <a:rPr lang="en-US" dirty="0"/>
              <a:t> simulation campaign with a 2</a:t>
            </a:r>
            <a:r>
              <a:rPr lang="en-US" baseline="30000" dirty="0"/>
              <a:t>nd</a:t>
            </a:r>
            <a:r>
              <a:rPr lang="en-US" dirty="0"/>
              <a:t> starting this week.</a:t>
            </a:r>
          </a:p>
          <a:p>
            <a:endParaRPr lang="en-US" dirty="0"/>
          </a:p>
          <a:p>
            <a:r>
              <a:rPr lang="en-US" dirty="0"/>
              <a:t>Extensive work with AI optimization especially of the tracking detectors.</a:t>
            </a:r>
          </a:p>
        </p:txBody>
      </p:sp>
      <p:sp>
        <p:nvSpPr>
          <p:cNvPr id="5" name="TextBox 4">
            <a:extLst>
              <a:ext uri="{FF2B5EF4-FFF2-40B4-BE49-F238E27FC236}">
                <a16:creationId xmlns:a16="http://schemas.microsoft.com/office/drawing/2014/main" id="{E5161025-4739-E549-A96E-8CB9B63D2B94}"/>
              </a:ext>
            </a:extLst>
          </p:cNvPr>
          <p:cNvSpPr txBox="1"/>
          <p:nvPr/>
        </p:nvSpPr>
        <p:spPr>
          <a:xfrm>
            <a:off x="81624" y="871773"/>
            <a:ext cx="9143999" cy="369332"/>
          </a:xfrm>
          <a:prstGeom prst="rect">
            <a:avLst/>
          </a:prstGeom>
          <a:noFill/>
        </p:spPr>
        <p:txBody>
          <a:bodyPr wrap="square" rtlCol="0">
            <a:spAutoFit/>
          </a:bodyPr>
          <a:lstStyle/>
          <a:p>
            <a:pPr algn="ctr"/>
            <a:r>
              <a:rPr lang="en-US" dirty="0"/>
              <a:t>Upcoming High current tests and Performance will be Monitored for  </a:t>
            </a:r>
            <a:r>
              <a:rPr lang="en-US" dirty="0" err="1"/>
              <a:t>sPHENIX</a:t>
            </a:r>
            <a:r>
              <a:rPr lang="en-US" dirty="0"/>
              <a:t> </a:t>
            </a:r>
          </a:p>
        </p:txBody>
      </p:sp>
    </p:spTree>
    <p:extLst>
      <p:ext uri="{BB962C8B-B14F-4D97-AF65-F5344CB8AC3E}">
        <p14:creationId xmlns:p14="http://schemas.microsoft.com/office/powerpoint/2010/main" val="1736291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hart, waterfall chart&#10;&#10;Description automatically generated">
            <a:extLst>
              <a:ext uri="{FF2B5EF4-FFF2-40B4-BE49-F238E27FC236}">
                <a16:creationId xmlns:a16="http://schemas.microsoft.com/office/drawing/2014/main" id="{0137F933-FE9A-504D-889A-B2D13F3F54FA}"/>
              </a:ext>
            </a:extLst>
          </p:cNvPr>
          <p:cNvPicPr>
            <a:picLocks noChangeAspect="1"/>
          </p:cNvPicPr>
          <p:nvPr/>
        </p:nvPicPr>
        <p:blipFill>
          <a:blip r:embed="rId3"/>
          <a:stretch>
            <a:fillRect/>
          </a:stretch>
        </p:blipFill>
        <p:spPr>
          <a:xfrm>
            <a:off x="3931954" y="4195802"/>
            <a:ext cx="4016997" cy="1661793"/>
          </a:xfrm>
          <a:prstGeom prst="rect">
            <a:avLst/>
          </a:prstGeom>
        </p:spPr>
      </p:pic>
      <p:pic>
        <p:nvPicPr>
          <p:cNvPr id="17" name="Picture 16" descr="Graphical user interface, diagram&#10;&#10;Description automatically generated">
            <a:extLst>
              <a:ext uri="{FF2B5EF4-FFF2-40B4-BE49-F238E27FC236}">
                <a16:creationId xmlns:a16="http://schemas.microsoft.com/office/drawing/2014/main" id="{03040A82-2699-D04F-B0FE-89B999903C31}"/>
              </a:ext>
            </a:extLst>
          </p:cNvPr>
          <p:cNvPicPr>
            <a:picLocks noChangeAspect="1"/>
          </p:cNvPicPr>
          <p:nvPr/>
        </p:nvPicPr>
        <p:blipFill rotWithShape="1">
          <a:blip r:embed="rId4"/>
          <a:srcRect l="6557" r="26782" b="47171"/>
          <a:stretch/>
        </p:blipFill>
        <p:spPr>
          <a:xfrm>
            <a:off x="3712267" y="1745083"/>
            <a:ext cx="4456373" cy="2354453"/>
          </a:xfrm>
          <a:prstGeom prst="rect">
            <a:avLst/>
          </a:prstGeom>
        </p:spPr>
      </p:pic>
      <p:sp>
        <p:nvSpPr>
          <p:cNvPr id="2" name="Title 1">
            <a:extLst>
              <a:ext uri="{FF2B5EF4-FFF2-40B4-BE49-F238E27FC236}">
                <a16:creationId xmlns:a16="http://schemas.microsoft.com/office/drawing/2014/main" id="{A1A2BC8F-78D7-4F15-925C-2C5B50E5AB97}"/>
              </a:ext>
            </a:extLst>
          </p:cNvPr>
          <p:cNvSpPr>
            <a:spLocks noGrp="1"/>
          </p:cNvSpPr>
          <p:nvPr>
            <p:ph type="title"/>
          </p:nvPr>
        </p:nvSpPr>
        <p:spPr>
          <a:xfrm>
            <a:off x="325396" y="454106"/>
            <a:ext cx="8309527" cy="411956"/>
          </a:xfrm>
        </p:spPr>
        <p:txBody>
          <a:bodyPr>
            <a:normAutofit fontScale="90000"/>
          </a:bodyPr>
          <a:lstStyle/>
          <a:p>
            <a:r>
              <a:rPr lang="en-US" dirty="0">
                <a:solidFill>
                  <a:schemeClr val="accent1"/>
                </a:solidFill>
              </a:rPr>
              <a:t>ECCE Far Forward/Backward</a:t>
            </a:r>
          </a:p>
        </p:txBody>
      </p:sp>
      <p:graphicFrame>
        <p:nvGraphicFramePr>
          <p:cNvPr id="6" name="Table 4">
            <a:extLst>
              <a:ext uri="{FF2B5EF4-FFF2-40B4-BE49-F238E27FC236}">
                <a16:creationId xmlns:a16="http://schemas.microsoft.com/office/drawing/2014/main" id="{D6DDA90B-7E50-4E9D-A2A9-3DC12CE07CD8}"/>
              </a:ext>
            </a:extLst>
          </p:cNvPr>
          <p:cNvGraphicFramePr>
            <a:graphicFrameLocks noGrp="1"/>
          </p:cNvGraphicFramePr>
          <p:nvPr>
            <p:extLst>
              <p:ext uri="{D42A27DB-BD31-4B8C-83A1-F6EECF244321}">
                <p14:modId xmlns:p14="http://schemas.microsoft.com/office/powerpoint/2010/main" val="4109215137"/>
              </p:ext>
            </p:extLst>
          </p:nvPr>
        </p:nvGraphicFramePr>
        <p:xfrm>
          <a:off x="423550" y="1167607"/>
          <a:ext cx="2809980" cy="4689988"/>
        </p:xfrm>
        <a:graphic>
          <a:graphicData uri="http://schemas.openxmlformats.org/drawingml/2006/table">
            <a:tbl>
              <a:tblPr firstRow="1" bandRow="1">
                <a:tableStyleId>{93296810-A885-4BE3-A3E7-6D5BEEA58F35}</a:tableStyleId>
              </a:tblPr>
              <a:tblGrid>
                <a:gridCol w="856990">
                  <a:extLst>
                    <a:ext uri="{9D8B030D-6E8A-4147-A177-3AD203B41FA5}">
                      <a16:colId xmlns:a16="http://schemas.microsoft.com/office/drawing/2014/main" val="4289414860"/>
                    </a:ext>
                  </a:extLst>
                </a:gridCol>
                <a:gridCol w="1119757">
                  <a:extLst>
                    <a:ext uri="{9D8B030D-6E8A-4147-A177-3AD203B41FA5}">
                      <a16:colId xmlns:a16="http://schemas.microsoft.com/office/drawing/2014/main" val="1088139062"/>
                    </a:ext>
                  </a:extLst>
                </a:gridCol>
                <a:gridCol w="833233">
                  <a:extLst>
                    <a:ext uri="{9D8B030D-6E8A-4147-A177-3AD203B41FA5}">
                      <a16:colId xmlns:a16="http://schemas.microsoft.com/office/drawing/2014/main" val="2301463194"/>
                    </a:ext>
                  </a:extLst>
                </a:gridCol>
              </a:tblGrid>
              <a:tr h="380558">
                <a:tc>
                  <a:txBody>
                    <a:bodyPr/>
                    <a:lstStyle/>
                    <a:p>
                      <a:r>
                        <a:rPr lang="en-US" sz="900" dirty="0"/>
                        <a:t>Detector</a:t>
                      </a:r>
                    </a:p>
                  </a:txBody>
                  <a:tcPr marL="68580" marR="68580" marT="34290" marB="34290"/>
                </a:tc>
                <a:tc>
                  <a:txBody>
                    <a:bodyPr/>
                    <a:lstStyle/>
                    <a:p>
                      <a:r>
                        <a:rPr lang="en-US" sz="900" dirty="0"/>
                        <a:t>Proposed Technology</a:t>
                      </a:r>
                    </a:p>
                  </a:txBody>
                  <a:tcPr marL="68580" marR="68580" marT="34290" marB="34290"/>
                </a:tc>
                <a:tc>
                  <a:txBody>
                    <a:bodyPr/>
                    <a:lstStyle/>
                    <a:p>
                      <a:r>
                        <a:rPr lang="en-US" sz="900" dirty="0"/>
                        <a:t>Interested groups</a:t>
                      </a:r>
                    </a:p>
                  </a:txBody>
                  <a:tcPr marL="68580" marR="68580" marT="34290" marB="34290"/>
                </a:tc>
                <a:extLst>
                  <a:ext uri="{0D108BD9-81ED-4DB2-BD59-A6C34878D82A}">
                    <a16:rowId xmlns:a16="http://schemas.microsoft.com/office/drawing/2014/main" val="2391112555"/>
                  </a:ext>
                </a:extLst>
              </a:tr>
              <a:tr h="837227">
                <a:tc>
                  <a:txBody>
                    <a:bodyPr/>
                    <a:lstStyle/>
                    <a:p>
                      <a:r>
                        <a:rPr lang="en-US" sz="900" dirty="0"/>
                        <a:t>Zero-Degree Calorimeter (ZDC)</a:t>
                      </a:r>
                    </a:p>
                  </a:txBody>
                  <a:tcPr marL="68580" marR="68580" marT="34290" marB="34290"/>
                </a:tc>
                <a:tc>
                  <a:txBody>
                    <a:bodyPr/>
                    <a:lstStyle/>
                    <a:p>
                      <a:r>
                        <a:rPr lang="en-US" sz="900" dirty="0"/>
                        <a:t>Combined function </a:t>
                      </a:r>
                      <a:r>
                        <a:rPr lang="en-US" sz="900" dirty="0" err="1"/>
                        <a:t>EMCal+HCAL</a:t>
                      </a:r>
                      <a:r>
                        <a:rPr lang="en-US" sz="900" dirty="0"/>
                        <a:t> based on ALICE </a:t>
                      </a:r>
                      <a:r>
                        <a:rPr lang="en-US" sz="900" dirty="0" err="1"/>
                        <a:t>FoCal</a:t>
                      </a:r>
                      <a:r>
                        <a:rPr lang="en-US" sz="900" dirty="0"/>
                        <a:t>*</a:t>
                      </a:r>
                    </a:p>
                  </a:txBody>
                  <a:tcPr marL="68580" marR="68580" marT="34290" marB="34290"/>
                </a:tc>
                <a:tc>
                  <a:txBody>
                    <a:bodyPr/>
                    <a:lstStyle/>
                    <a:p>
                      <a:r>
                        <a:rPr lang="en-US" sz="900" b="1" dirty="0"/>
                        <a:t>EIC-Japan</a:t>
                      </a:r>
                      <a:r>
                        <a:rPr lang="en-US" sz="900" dirty="0"/>
                        <a:t>, Kansas U.</a:t>
                      </a:r>
                    </a:p>
                  </a:txBody>
                  <a:tcPr marL="68580" marR="68580" marT="34290" marB="34290"/>
                </a:tc>
                <a:extLst>
                  <a:ext uri="{0D108BD9-81ED-4DB2-BD59-A6C34878D82A}">
                    <a16:rowId xmlns:a16="http://schemas.microsoft.com/office/drawing/2014/main" val="258851501"/>
                  </a:ext>
                </a:extLst>
              </a:tr>
              <a:tr h="837227">
                <a:tc>
                  <a:txBody>
                    <a:bodyPr/>
                    <a:lstStyle/>
                    <a:p>
                      <a:r>
                        <a:rPr lang="en-US" sz="900" dirty="0"/>
                        <a:t>Roman Pots</a:t>
                      </a:r>
                    </a:p>
                  </a:txBody>
                  <a:tcPr marL="68580" marR="68580" marT="34290" marB="34290"/>
                </a:tc>
                <a:tc>
                  <a:txBody>
                    <a:bodyPr/>
                    <a:lstStyle/>
                    <a:p>
                      <a:r>
                        <a:rPr lang="en-US" sz="900" dirty="0"/>
                        <a:t>AC-LGADs</a:t>
                      </a:r>
                    </a:p>
                  </a:txBody>
                  <a:tcPr marL="68580" marR="68580" marT="34290" marB="34290"/>
                </a:tc>
                <a:tc>
                  <a:txBody>
                    <a:bodyPr/>
                    <a:lstStyle/>
                    <a:p>
                      <a:r>
                        <a:rPr lang="en-US" sz="900" b="1" dirty="0"/>
                        <a:t>IJC-Orsay</a:t>
                      </a:r>
                      <a:r>
                        <a:rPr lang="en-US" sz="900" dirty="0"/>
                        <a:t>, Rice U., LGAD consortium, …</a:t>
                      </a:r>
                    </a:p>
                  </a:txBody>
                  <a:tcPr marL="68580" marR="68580" marT="34290" marB="34290"/>
                </a:tc>
                <a:extLst>
                  <a:ext uri="{0D108BD9-81ED-4DB2-BD59-A6C34878D82A}">
                    <a16:rowId xmlns:a16="http://schemas.microsoft.com/office/drawing/2014/main" val="2071107910"/>
                  </a:ext>
                </a:extLst>
              </a:tr>
              <a:tr h="989450">
                <a:tc>
                  <a:txBody>
                    <a:bodyPr/>
                    <a:lstStyle/>
                    <a:p>
                      <a:r>
                        <a:rPr lang="en-US" sz="900" dirty="0"/>
                        <a:t>Off-Momentum Detectors</a:t>
                      </a:r>
                    </a:p>
                  </a:txBody>
                  <a:tcPr marL="68580" marR="68580" marT="34290" marB="34290"/>
                </a:tc>
                <a:tc>
                  <a:txBody>
                    <a:bodyPr/>
                    <a:lstStyle/>
                    <a:p>
                      <a:r>
                        <a:rPr lang="en-US" sz="900" dirty="0"/>
                        <a:t>AC-LGAD</a:t>
                      </a:r>
                    </a:p>
                  </a:txBody>
                  <a:tcPr marL="68580" marR="68580" marT="34290" marB="34290"/>
                </a:tc>
                <a:tc>
                  <a:txBody>
                    <a:bodyPr/>
                    <a:lstStyle/>
                    <a:p>
                      <a:r>
                        <a:rPr lang="en-US" sz="900" dirty="0"/>
                        <a:t>LGAD consortium, …</a:t>
                      </a:r>
                    </a:p>
                  </a:txBody>
                  <a:tcPr marL="68580" marR="68580" marT="34290" marB="34290"/>
                </a:tc>
                <a:extLst>
                  <a:ext uri="{0D108BD9-81ED-4DB2-BD59-A6C34878D82A}">
                    <a16:rowId xmlns:a16="http://schemas.microsoft.com/office/drawing/2014/main" val="2489412758"/>
                  </a:ext>
                </a:extLst>
              </a:tr>
              <a:tr h="1155814">
                <a:tc>
                  <a:txBody>
                    <a:bodyPr/>
                    <a:lstStyle/>
                    <a:p>
                      <a:r>
                        <a:rPr lang="en-US" sz="900" dirty="0"/>
                        <a:t>B0 Spectrometer</a:t>
                      </a:r>
                    </a:p>
                  </a:txBody>
                  <a:tcPr marL="68580" marR="68580" marT="34290" marB="34290"/>
                </a:tc>
                <a:tc>
                  <a:txBody>
                    <a:bodyPr/>
                    <a:lstStyle/>
                    <a:p>
                      <a:r>
                        <a:rPr lang="en-US" sz="900" dirty="0"/>
                        <a:t>Fine granularity silicon for tracking (MAPS or similar); silicon </a:t>
                      </a:r>
                      <a:r>
                        <a:rPr lang="en-US" sz="900" dirty="0" err="1"/>
                        <a:t>preshower</a:t>
                      </a:r>
                      <a:r>
                        <a:rPr lang="en-US" sz="900" dirty="0"/>
                        <a:t>, compact </a:t>
                      </a:r>
                      <a:r>
                        <a:rPr lang="en-US" sz="900" dirty="0" err="1"/>
                        <a:t>EMCal</a:t>
                      </a:r>
                      <a:endParaRPr lang="en-US" sz="900" dirty="0"/>
                    </a:p>
                  </a:txBody>
                  <a:tcPr marL="68580" marR="68580" marT="34290" marB="34290"/>
                </a:tc>
                <a:tc>
                  <a:txBody>
                    <a:bodyPr/>
                    <a:lstStyle/>
                    <a:p>
                      <a:r>
                        <a:rPr lang="en-US" sz="900" dirty="0"/>
                        <a:t>LANL on the silicon sensors, …., PWO crystals may be available</a:t>
                      </a:r>
                    </a:p>
                  </a:txBody>
                  <a:tcPr marL="68580" marR="68580" marT="34290" marB="34290"/>
                </a:tc>
                <a:extLst>
                  <a:ext uri="{0D108BD9-81ED-4DB2-BD59-A6C34878D82A}">
                    <a16:rowId xmlns:a16="http://schemas.microsoft.com/office/drawing/2014/main" val="3968116479"/>
                  </a:ext>
                </a:extLst>
              </a:tr>
              <a:tr h="489712">
                <a:tc>
                  <a:txBody>
                    <a:bodyPr/>
                    <a:lstStyle/>
                    <a:p>
                      <a:r>
                        <a:rPr lang="en-US" sz="900" dirty="0"/>
                        <a:t>Low Q2 Tagger</a:t>
                      </a:r>
                    </a:p>
                  </a:txBody>
                  <a:tcPr marL="68580" marR="68580" marT="34290" marB="34290"/>
                </a:tc>
                <a:tc>
                  <a:txBody>
                    <a:bodyPr/>
                    <a:lstStyle/>
                    <a:p>
                      <a:r>
                        <a:rPr lang="en-US" sz="900" dirty="0" err="1"/>
                        <a:t>EMCal</a:t>
                      </a:r>
                      <a:r>
                        <a:rPr lang="en-US" sz="900" dirty="0"/>
                        <a:t>, </a:t>
                      </a:r>
                      <a:r>
                        <a:rPr lang="en-US" sz="900" dirty="0" err="1"/>
                        <a:t>Timepix</a:t>
                      </a:r>
                      <a:r>
                        <a:rPr lang="en-US" sz="900" dirty="0"/>
                        <a:t> telescope</a:t>
                      </a:r>
                    </a:p>
                  </a:txBody>
                  <a:tcPr marL="68580" marR="68580" marT="34290" marB="34290"/>
                </a:tc>
                <a:tc>
                  <a:txBody>
                    <a:bodyPr/>
                    <a:lstStyle/>
                    <a:p>
                      <a:r>
                        <a:rPr lang="en-US" sz="900" b="1" dirty="0"/>
                        <a:t>U. Glasgow</a:t>
                      </a:r>
                    </a:p>
                  </a:txBody>
                  <a:tcPr marL="68580" marR="68580" marT="34290" marB="34290"/>
                </a:tc>
                <a:extLst>
                  <a:ext uri="{0D108BD9-81ED-4DB2-BD59-A6C34878D82A}">
                    <a16:rowId xmlns:a16="http://schemas.microsoft.com/office/drawing/2014/main" val="3305962533"/>
                  </a:ext>
                </a:extLst>
              </a:tr>
            </a:tbl>
          </a:graphicData>
        </a:graphic>
      </p:graphicFrame>
      <p:sp>
        <p:nvSpPr>
          <p:cNvPr id="5" name="Slide Number Placeholder 4">
            <a:extLst>
              <a:ext uri="{FF2B5EF4-FFF2-40B4-BE49-F238E27FC236}">
                <a16:creationId xmlns:a16="http://schemas.microsoft.com/office/drawing/2014/main" id="{5D278EE8-A7E3-42B1-8E3F-647FD37B1491}"/>
              </a:ext>
            </a:extLst>
          </p:cNvPr>
          <p:cNvSpPr>
            <a:spLocks noGrp="1"/>
          </p:cNvSpPr>
          <p:nvPr>
            <p:ph type="sldNum" sz="quarter" idx="12"/>
          </p:nvPr>
        </p:nvSpPr>
        <p:spPr/>
        <p:txBody>
          <a:bodyPr/>
          <a:lstStyle/>
          <a:p>
            <a:fld id="{AA9429D1-6531-4527-B09E-97437F88D2E4}" type="slidenum">
              <a:rPr lang="en-US" smtClean="0"/>
              <a:t>16</a:t>
            </a:fld>
            <a:endParaRPr lang="en-US"/>
          </a:p>
        </p:txBody>
      </p:sp>
      <p:sp>
        <p:nvSpPr>
          <p:cNvPr id="7" name="TextBox 6">
            <a:extLst>
              <a:ext uri="{FF2B5EF4-FFF2-40B4-BE49-F238E27FC236}">
                <a16:creationId xmlns:a16="http://schemas.microsoft.com/office/drawing/2014/main" id="{33CFAB88-118D-4BC5-8147-2B4813DDD502}"/>
              </a:ext>
            </a:extLst>
          </p:cNvPr>
          <p:cNvSpPr txBox="1"/>
          <p:nvPr/>
        </p:nvSpPr>
        <p:spPr>
          <a:xfrm>
            <a:off x="3712267" y="1140986"/>
            <a:ext cx="4851535" cy="507831"/>
          </a:xfrm>
          <a:prstGeom prst="rect">
            <a:avLst/>
          </a:prstGeom>
          <a:noFill/>
        </p:spPr>
        <p:txBody>
          <a:bodyPr wrap="square" rtlCol="0">
            <a:spAutoFit/>
          </a:bodyPr>
          <a:lstStyle/>
          <a:p>
            <a:r>
              <a:rPr lang="en-US" sz="1350" dirty="0"/>
              <a:t>IP6 Beamline implemented in Geant4 with proper coordinate system and the 0.5m shift  (detector space from -4.5 to 5.0m)</a:t>
            </a:r>
          </a:p>
        </p:txBody>
      </p:sp>
      <p:sp>
        <p:nvSpPr>
          <p:cNvPr id="8" name="TextBox 7">
            <a:extLst>
              <a:ext uri="{FF2B5EF4-FFF2-40B4-BE49-F238E27FC236}">
                <a16:creationId xmlns:a16="http://schemas.microsoft.com/office/drawing/2014/main" id="{FF302BE8-43BA-B741-9D8F-4393D99C77CA}"/>
              </a:ext>
            </a:extLst>
          </p:cNvPr>
          <p:cNvSpPr txBox="1"/>
          <p:nvPr/>
        </p:nvSpPr>
        <p:spPr>
          <a:xfrm>
            <a:off x="0" y="6152576"/>
            <a:ext cx="9144000" cy="369332"/>
          </a:xfrm>
          <a:prstGeom prst="rect">
            <a:avLst/>
          </a:prstGeom>
          <a:noFill/>
        </p:spPr>
        <p:txBody>
          <a:bodyPr wrap="square" rtlCol="0">
            <a:spAutoFit/>
          </a:bodyPr>
          <a:lstStyle/>
          <a:p>
            <a:pPr algn="ctr"/>
            <a:r>
              <a:rPr lang="en-US" dirty="0"/>
              <a:t>ECCE and Athena have similar designs in these regions.</a:t>
            </a:r>
          </a:p>
        </p:txBody>
      </p:sp>
    </p:spTree>
    <p:extLst>
      <p:ext uri="{BB962C8B-B14F-4D97-AF65-F5344CB8AC3E}">
        <p14:creationId xmlns:p14="http://schemas.microsoft.com/office/powerpoint/2010/main" val="1453654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217D2F26-ED41-C044-8CFC-C6B9981FF137}"/>
              </a:ext>
            </a:extLst>
          </p:cNvPr>
          <p:cNvPicPr>
            <a:picLocks noChangeAspect="1"/>
          </p:cNvPicPr>
          <p:nvPr/>
        </p:nvPicPr>
        <p:blipFill rotWithShape="1">
          <a:blip r:embed="rId2"/>
          <a:srcRect l="7055" t="10808" r="15579"/>
          <a:stretch/>
        </p:blipFill>
        <p:spPr>
          <a:xfrm>
            <a:off x="5810409" y="6371615"/>
            <a:ext cx="775217" cy="436213"/>
          </a:xfrm>
          <a:prstGeom prst="rect">
            <a:avLst/>
          </a:prstGeom>
          <a:solidFill>
            <a:schemeClr val="accent2"/>
          </a:solidFill>
        </p:spPr>
      </p:pic>
      <p:sp>
        <p:nvSpPr>
          <p:cNvPr id="3" name="TextBox 2">
            <a:extLst>
              <a:ext uri="{FF2B5EF4-FFF2-40B4-BE49-F238E27FC236}">
                <a16:creationId xmlns:a16="http://schemas.microsoft.com/office/drawing/2014/main" id="{38241C48-2116-4049-81C1-9E6E78ED3A33}"/>
              </a:ext>
            </a:extLst>
          </p:cNvPr>
          <p:cNvSpPr txBox="1"/>
          <p:nvPr/>
        </p:nvSpPr>
        <p:spPr>
          <a:xfrm>
            <a:off x="0" y="95099"/>
            <a:ext cx="9144000" cy="1015663"/>
          </a:xfrm>
          <a:prstGeom prst="rect">
            <a:avLst/>
          </a:prstGeom>
          <a:noFill/>
        </p:spPr>
        <p:txBody>
          <a:bodyPr wrap="square" rtlCol="0">
            <a:spAutoFit/>
          </a:bodyPr>
          <a:lstStyle/>
          <a:p>
            <a:pPr algn="ctr"/>
            <a:r>
              <a:rPr lang="en-US" sz="3600" dirty="0">
                <a:latin typeface="Times New Roman" charset="0"/>
                <a:cs typeface="Arial" charset="0"/>
              </a:rPr>
              <a:t>CORE: a </a:t>
            </a:r>
            <a:r>
              <a:rPr lang="en-US" sz="3600" dirty="0" err="1">
                <a:latin typeface="Times New Roman" charset="0"/>
                <a:cs typeface="Arial" charset="0"/>
              </a:rPr>
              <a:t>COmpact</a:t>
            </a:r>
            <a:r>
              <a:rPr lang="en-US" sz="3600" dirty="0">
                <a:latin typeface="Times New Roman" charset="0"/>
                <a:cs typeface="Arial" charset="0"/>
              </a:rPr>
              <a:t> </a:t>
            </a:r>
            <a:r>
              <a:rPr lang="en-US" sz="3600" dirty="0" err="1">
                <a:latin typeface="Times New Roman" charset="0"/>
                <a:cs typeface="Arial" charset="0"/>
              </a:rPr>
              <a:t>detectoR</a:t>
            </a:r>
            <a:r>
              <a:rPr lang="en-US" sz="3600" dirty="0">
                <a:latin typeface="Times New Roman" charset="0"/>
                <a:cs typeface="Arial" charset="0"/>
              </a:rPr>
              <a:t> for the EIC</a:t>
            </a:r>
          </a:p>
          <a:p>
            <a:pPr algn="ctr"/>
            <a:r>
              <a:rPr lang="en-US" sz="2400" dirty="0"/>
              <a:t>proposed as a detector 2 for IP8 </a:t>
            </a:r>
          </a:p>
        </p:txBody>
      </p:sp>
      <p:pic>
        <p:nvPicPr>
          <p:cNvPr id="4" name="Picture 3">
            <a:extLst>
              <a:ext uri="{FF2B5EF4-FFF2-40B4-BE49-F238E27FC236}">
                <a16:creationId xmlns:a16="http://schemas.microsoft.com/office/drawing/2014/main" id="{CA946F7D-2836-2C45-A106-575A0544E994}"/>
              </a:ext>
            </a:extLst>
          </p:cNvPr>
          <p:cNvPicPr>
            <a:picLocks noChangeAspect="1"/>
          </p:cNvPicPr>
          <p:nvPr/>
        </p:nvPicPr>
        <p:blipFill rotWithShape="1">
          <a:blip r:embed="rId3"/>
          <a:srcRect l="13043" t="8751" r="24493"/>
          <a:stretch/>
        </p:blipFill>
        <p:spPr>
          <a:xfrm>
            <a:off x="4385522" y="1743478"/>
            <a:ext cx="4752605" cy="3384576"/>
          </a:xfrm>
          <a:prstGeom prst="rect">
            <a:avLst/>
          </a:prstGeom>
        </p:spPr>
      </p:pic>
      <p:sp>
        <p:nvSpPr>
          <p:cNvPr id="6" name="Content Placeholder 1">
            <a:extLst>
              <a:ext uri="{FF2B5EF4-FFF2-40B4-BE49-F238E27FC236}">
                <a16:creationId xmlns:a16="http://schemas.microsoft.com/office/drawing/2014/main" id="{8D852DDC-705F-9C49-8678-2C9DF3864289}"/>
              </a:ext>
            </a:extLst>
          </p:cNvPr>
          <p:cNvSpPr txBox="1">
            <a:spLocks/>
          </p:cNvSpPr>
          <p:nvPr/>
        </p:nvSpPr>
        <p:spPr bwMode="auto">
          <a:xfrm>
            <a:off x="2953564" y="1247626"/>
            <a:ext cx="3244453" cy="62714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dirty="0">
                <a:hlinkClick r:id="rId4"/>
              </a:rPr>
              <a:t>https://eic.jlab.org/core</a:t>
            </a:r>
            <a:endParaRPr lang="en-US" sz="2000" dirty="0">
              <a:latin typeface="Arial" charset="0"/>
              <a:cs typeface="Arial" charset="0"/>
            </a:endParaRPr>
          </a:p>
        </p:txBody>
      </p:sp>
      <p:sp>
        <p:nvSpPr>
          <p:cNvPr id="8" name="Content Placeholder 2">
            <a:extLst>
              <a:ext uri="{FF2B5EF4-FFF2-40B4-BE49-F238E27FC236}">
                <a16:creationId xmlns:a16="http://schemas.microsoft.com/office/drawing/2014/main" id="{F349B81F-C4A5-7C48-BC31-C7EFF73694C2}"/>
              </a:ext>
            </a:extLst>
          </p:cNvPr>
          <p:cNvSpPr txBox="1">
            <a:spLocks/>
          </p:cNvSpPr>
          <p:nvPr/>
        </p:nvSpPr>
        <p:spPr>
          <a:xfrm>
            <a:off x="152264" y="1743478"/>
            <a:ext cx="4531472" cy="43266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dirty="0">
                <a:latin typeface="Arial" panose="020B0604020202020204" pitchFamily="34" charset="0"/>
                <a:cs typeface="Arial" panose="020B0604020202020204" pitchFamily="34" charset="0"/>
              </a:rPr>
              <a:t>Catholic University of America (CUA)</a:t>
            </a:r>
          </a:p>
          <a:p>
            <a:pPr>
              <a:spcBef>
                <a:spcPts val="0"/>
              </a:spcBef>
            </a:pPr>
            <a:r>
              <a:rPr lang="en-US" sz="1600" dirty="0">
                <a:latin typeface="Arial" panose="020B0604020202020204" pitchFamily="34" charset="0"/>
                <a:cs typeface="Arial" panose="020B0604020202020204" pitchFamily="34" charset="0"/>
              </a:rPr>
              <a:t>Duke University (Duke)</a:t>
            </a:r>
          </a:p>
          <a:p>
            <a:pPr>
              <a:spcBef>
                <a:spcPts val="0"/>
              </a:spcBef>
            </a:pPr>
            <a:r>
              <a:rPr lang="en-US" sz="1600" dirty="0">
                <a:latin typeface="Arial" panose="020B0604020202020204" pitchFamily="34" charset="0"/>
                <a:cs typeface="Arial" panose="020B0604020202020204" pitchFamily="34" charset="0"/>
              </a:rPr>
              <a:t>GSI Helmholtz Centre for Heavy Ion Research, Germany</a:t>
            </a:r>
          </a:p>
          <a:p>
            <a:pPr>
              <a:spcBef>
                <a:spcPts val="0"/>
              </a:spcBef>
            </a:pPr>
            <a:r>
              <a:rPr lang="en-US" sz="1600" dirty="0">
                <a:latin typeface="Arial" panose="020B0604020202020204" pitchFamily="34" charset="0"/>
                <a:cs typeface="Arial" panose="020B0604020202020204" pitchFamily="34" charset="0"/>
              </a:rPr>
              <a:t>Erlangen-Nuremberg University, Germany (GAU)</a:t>
            </a:r>
          </a:p>
          <a:p>
            <a:pPr>
              <a:spcBef>
                <a:spcPts val="0"/>
              </a:spcBef>
            </a:pPr>
            <a:r>
              <a:rPr lang="en-US" sz="1600" dirty="0">
                <a:latin typeface="Arial" panose="020B0604020202020204" pitchFamily="34" charset="0"/>
                <a:cs typeface="Arial" panose="020B0604020202020204" pitchFamily="34" charset="0"/>
              </a:rPr>
              <a:t>Hampton University (HU)</a:t>
            </a:r>
          </a:p>
          <a:p>
            <a:pPr>
              <a:spcBef>
                <a:spcPts val="0"/>
              </a:spcBef>
            </a:pPr>
            <a:r>
              <a:rPr lang="en-US" sz="1600" dirty="0">
                <a:latin typeface="Arial" panose="020B0604020202020204" pitchFamily="34" charset="0"/>
                <a:cs typeface="Arial" panose="020B0604020202020204" pitchFamily="34" charset="0"/>
              </a:rPr>
              <a:t>Indiana University (IU)</a:t>
            </a:r>
          </a:p>
          <a:p>
            <a:pPr>
              <a:spcBef>
                <a:spcPts val="0"/>
              </a:spcBef>
            </a:pPr>
            <a:r>
              <a:rPr lang="en-US" sz="1600" dirty="0">
                <a:latin typeface="Arial" panose="020B0604020202020204" pitchFamily="34" charset="0"/>
                <a:cs typeface="Arial" panose="020B0604020202020204" pitchFamily="34" charset="0"/>
              </a:rPr>
              <a:t>Jefferson Lab (</a:t>
            </a:r>
            <a:r>
              <a:rPr lang="en-US" sz="1600" dirty="0" err="1">
                <a:latin typeface="Arial" panose="020B0604020202020204" pitchFamily="34" charset="0"/>
                <a:cs typeface="Arial" panose="020B0604020202020204" pitchFamily="34" charset="0"/>
              </a:rPr>
              <a:t>JLab</a:t>
            </a:r>
            <a:r>
              <a:rPr lang="en-US" sz="1600" dirty="0">
                <a:latin typeface="Arial" panose="020B0604020202020204" pitchFamily="34" charset="0"/>
                <a:cs typeface="Arial" panose="020B0604020202020204" pitchFamily="34" charset="0"/>
              </a:rPr>
              <a:t>)</a:t>
            </a:r>
          </a:p>
          <a:p>
            <a:pPr>
              <a:spcBef>
                <a:spcPts val="0"/>
              </a:spcBef>
            </a:pPr>
            <a:r>
              <a:rPr lang="en-US" sz="1600" dirty="0">
                <a:latin typeface="Arial" panose="020B0604020202020204" pitchFamily="34" charset="0"/>
                <a:cs typeface="Arial" panose="020B0604020202020204" pitchFamily="34" charset="0"/>
              </a:rPr>
              <a:t>Kansas University (KU)</a:t>
            </a:r>
          </a:p>
          <a:p>
            <a:pPr>
              <a:spcBef>
                <a:spcPts val="0"/>
              </a:spcBef>
            </a:pPr>
            <a:r>
              <a:rPr lang="en-US" sz="1600" dirty="0">
                <a:latin typeface="Arial" panose="020B0604020202020204" pitchFamily="34" charset="0"/>
                <a:cs typeface="Arial" panose="020B0604020202020204" pitchFamily="34" charset="0"/>
              </a:rPr>
              <a:t>Oak Ridge National Lab (ORNL)</a:t>
            </a:r>
          </a:p>
          <a:p>
            <a:pPr>
              <a:spcBef>
                <a:spcPts val="0"/>
              </a:spcBef>
            </a:pPr>
            <a:r>
              <a:rPr lang="en-US" sz="1600" dirty="0">
                <a:latin typeface="Arial" panose="020B0604020202020204" pitchFamily="34" charset="0"/>
                <a:cs typeface="Arial" panose="020B0604020202020204" pitchFamily="34" charset="0"/>
              </a:rPr>
              <a:t>Old Dominion University (ODU)</a:t>
            </a:r>
          </a:p>
          <a:p>
            <a:pPr>
              <a:spcBef>
                <a:spcPts val="0"/>
              </a:spcBef>
            </a:pPr>
            <a:r>
              <a:rPr lang="en-US" sz="1600" dirty="0">
                <a:latin typeface="Arial" panose="020B0604020202020204" pitchFamily="34" charset="0"/>
                <a:cs typeface="Arial" panose="020B0604020202020204" pitchFamily="34" charset="0"/>
              </a:rPr>
              <a:t>Penn State University (PSU)</a:t>
            </a:r>
          </a:p>
          <a:p>
            <a:pPr>
              <a:spcBef>
                <a:spcPts val="0"/>
              </a:spcBef>
            </a:pPr>
            <a:r>
              <a:rPr lang="en-US" sz="1600" dirty="0">
                <a:latin typeface="Arial" panose="020B0604020202020204" pitchFamily="34" charset="0"/>
                <a:cs typeface="Arial" panose="020B0604020202020204" pitchFamily="34" charset="0"/>
              </a:rPr>
              <a:t>Stony Brook University (SBU)</a:t>
            </a:r>
          </a:p>
          <a:p>
            <a:pPr>
              <a:spcBef>
                <a:spcPts val="0"/>
              </a:spcBef>
            </a:pPr>
            <a:r>
              <a:rPr lang="en-US" sz="1600" dirty="0">
                <a:latin typeface="Arial" panose="020B0604020202020204" pitchFamily="34" charset="0"/>
                <a:cs typeface="Arial" panose="020B0604020202020204" pitchFamily="34" charset="0"/>
              </a:rPr>
              <a:t>University of the Basque Country (UPV/EHU), Spain</a:t>
            </a:r>
          </a:p>
          <a:p>
            <a:pPr>
              <a:spcBef>
                <a:spcPts val="0"/>
              </a:spcBef>
            </a:pPr>
            <a:r>
              <a:rPr lang="en-US" sz="1600" dirty="0">
                <a:latin typeface="Arial" panose="020B0604020202020204" pitchFamily="34" charset="0"/>
                <a:cs typeface="Arial" panose="020B0604020202020204" pitchFamily="34" charset="0"/>
              </a:rPr>
              <a:t>University of Connecticut (UConn)</a:t>
            </a:r>
          </a:p>
          <a:p>
            <a:pPr>
              <a:spcBef>
                <a:spcPts val="0"/>
              </a:spcBef>
            </a:pPr>
            <a:r>
              <a:rPr lang="en-US" sz="1600" dirty="0">
                <a:latin typeface="Arial" panose="020B0604020202020204" pitchFamily="34" charset="0"/>
                <a:cs typeface="Arial" panose="020B0604020202020204" pitchFamily="34" charset="0"/>
              </a:rPr>
              <a:t>University of Hawaii (UH)</a:t>
            </a:r>
          </a:p>
          <a:p>
            <a:pPr>
              <a:spcBef>
                <a:spcPts val="0"/>
              </a:spcBef>
            </a:pPr>
            <a:r>
              <a:rPr lang="en-US" sz="1600" dirty="0">
                <a:latin typeface="Arial" panose="020B0604020202020204" pitchFamily="34" charset="0"/>
                <a:cs typeface="Arial" panose="020B0604020202020204" pitchFamily="34" charset="0"/>
              </a:rPr>
              <a:t>University of South Carolina (USC)</a:t>
            </a:r>
          </a:p>
          <a:p>
            <a:pPr>
              <a:spcBef>
                <a:spcPts val="0"/>
              </a:spcBef>
            </a:pPr>
            <a:r>
              <a:rPr lang="en-US" sz="1600" dirty="0">
                <a:latin typeface="Arial" panose="020B0604020202020204" pitchFamily="34" charset="0"/>
                <a:cs typeface="Arial" panose="020B0604020202020204" pitchFamily="34" charset="0"/>
              </a:rPr>
              <a:t>University of York, U.K.</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303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18</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335939" y="270776"/>
            <a:ext cx="7864120" cy="51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1229" tIns="31838" rIns="61229" bIns="31838"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222" dirty="0">
                <a:solidFill>
                  <a:srgbClr val="006633"/>
                </a:solidFill>
                <a:latin typeface="Times New Roman" charset="0"/>
                <a:cs typeface="Arial" charset="0"/>
              </a:rPr>
              <a:t>CORE systems</a:t>
            </a:r>
          </a:p>
        </p:txBody>
      </p:sp>
      <p:sp>
        <p:nvSpPr>
          <p:cNvPr id="11" name="Content Placeholder 1">
            <a:extLst>
              <a:ext uri="{FF2B5EF4-FFF2-40B4-BE49-F238E27FC236}">
                <a16:creationId xmlns:a16="http://schemas.microsoft.com/office/drawing/2014/main" id="{25F6B953-CC01-A944-992E-4B074D44632D}"/>
              </a:ext>
            </a:extLst>
          </p:cNvPr>
          <p:cNvSpPr txBox="1">
            <a:spLocks/>
          </p:cNvSpPr>
          <p:nvPr/>
        </p:nvSpPr>
        <p:spPr bwMode="auto">
          <a:xfrm>
            <a:off x="335939" y="4603476"/>
            <a:ext cx="8453557" cy="17528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4593" tIns="32298" rIns="64593" bIns="32298"/>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2"/>
              </a:buBlip>
            </a:pPr>
            <a:r>
              <a:rPr lang="en-US" sz="1500" dirty="0">
                <a:latin typeface="Arial" charset="0"/>
                <a:cs typeface="Arial" charset="0"/>
              </a:rPr>
              <a:t>New 3 T solenoid (2.5 m long, 1 m inner radius)</a:t>
            </a:r>
          </a:p>
          <a:p>
            <a:pPr>
              <a:spcBef>
                <a:spcPct val="20000"/>
              </a:spcBef>
              <a:buFontTx/>
              <a:buBlip>
                <a:blip r:embed="rId2"/>
              </a:buBlip>
            </a:pPr>
            <a:r>
              <a:rPr lang="en-US" sz="1500" dirty="0">
                <a:latin typeface="Arial" charset="0"/>
                <a:cs typeface="Arial" charset="0"/>
              </a:rPr>
              <a:t>Tracking: central all-Si tracker (eRD25) and h-endcap GEM tracker (eRD6)</a:t>
            </a:r>
          </a:p>
          <a:p>
            <a:pPr>
              <a:spcBef>
                <a:spcPct val="20000"/>
              </a:spcBef>
              <a:buFontTx/>
              <a:buBlip>
                <a:blip r:embed="rId2"/>
              </a:buBlip>
            </a:pPr>
            <a:r>
              <a:rPr lang="en-US" sz="1500" dirty="0" err="1">
                <a:latin typeface="Arial" charset="0"/>
                <a:cs typeface="Arial" charset="0"/>
              </a:rPr>
              <a:t>EMcal</a:t>
            </a:r>
            <a:r>
              <a:rPr lang="en-US" sz="1500" dirty="0">
                <a:latin typeface="Arial" charset="0"/>
                <a:cs typeface="Arial" charset="0"/>
              </a:rPr>
              <a:t> (eRD1): PWO for </a:t>
            </a:r>
            <a:r>
              <a:rPr lang="en-US" sz="1500" dirty="0">
                <a:latin typeface="Symbol" pitchFamily="2" charset="2"/>
                <a:cs typeface="Arial" charset="0"/>
              </a:rPr>
              <a:t>h</a:t>
            </a:r>
            <a:r>
              <a:rPr lang="en-US" sz="1500" dirty="0">
                <a:latin typeface="Arial" charset="0"/>
                <a:cs typeface="Arial" charset="0"/>
              </a:rPr>
              <a:t> &lt; 0 and W-</a:t>
            </a:r>
            <a:r>
              <a:rPr lang="en-US" sz="1500" dirty="0" err="1">
                <a:latin typeface="Arial" charset="0"/>
                <a:cs typeface="Arial" charset="0"/>
              </a:rPr>
              <a:t>Shashlyk</a:t>
            </a:r>
            <a:r>
              <a:rPr lang="en-US" sz="1500" dirty="0">
                <a:latin typeface="Arial" charset="0"/>
                <a:cs typeface="Arial" charset="0"/>
              </a:rPr>
              <a:t> for </a:t>
            </a:r>
            <a:r>
              <a:rPr lang="en-US" sz="1500" dirty="0">
                <a:latin typeface="Symbol" pitchFamily="2" charset="2"/>
                <a:cs typeface="Arial" charset="0"/>
              </a:rPr>
              <a:t>h</a:t>
            </a:r>
            <a:r>
              <a:rPr lang="en-US" sz="1500" dirty="0">
                <a:latin typeface="Arial" charset="0"/>
                <a:cs typeface="Arial" charset="0"/>
              </a:rPr>
              <a:t> &gt; 0</a:t>
            </a:r>
          </a:p>
          <a:p>
            <a:pPr>
              <a:spcBef>
                <a:spcPct val="20000"/>
              </a:spcBef>
              <a:buFontTx/>
              <a:buBlip>
                <a:blip r:embed="rId2"/>
              </a:buBlip>
            </a:pPr>
            <a:r>
              <a:rPr lang="en-US" sz="1500" dirty="0">
                <a:latin typeface="Arial" charset="0"/>
                <a:cs typeface="Arial" charset="0"/>
              </a:rPr>
              <a:t>Cherenkov PID (eRD14): DIRC (50 cm radius) in barrel and dual-radiator RICH in h-endcap</a:t>
            </a:r>
          </a:p>
          <a:p>
            <a:pPr>
              <a:spcBef>
                <a:spcPct val="20000"/>
              </a:spcBef>
              <a:buFontTx/>
              <a:buBlip>
                <a:blip r:embed="rId2"/>
              </a:buBlip>
            </a:pPr>
            <a:r>
              <a:rPr lang="en-US" sz="1500" dirty="0">
                <a:latin typeface="Arial" charset="0"/>
                <a:cs typeface="Arial" charset="0"/>
              </a:rPr>
              <a:t>TOF: LGADs in e-endcap (eRD29) and a simple TOF behind the </a:t>
            </a:r>
            <a:r>
              <a:rPr lang="en-US" sz="1500" dirty="0" err="1">
                <a:latin typeface="Arial" charset="0"/>
                <a:cs typeface="Arial" charset="0"/>
              </a:rPr>
              <a:t>dRICH</a:t>
            </a:r>
            <a:endParaRPr lang="en-US" sz="1500" dirty="0">
              <a:latin typeface="Arial" charset="0"/>
              <a:cs typeface="Arial" charset="0"/>
            </a:endParaRPr>
          </a:p>
          <a:p>
            <a:pPr>
              <a:spcBef>
                <a:spcPct val="20000"/>
              </a:spcBef>
              <a:buFontTx/>
              <a:buBlip>
                <a:blip r:embed="rId2"/>
              </a:buBlip>
            </a:pPr>
            <a:r>
              <a:rPr lang="en-US" sz="1500" dirty="0" err="1">
                <a:latin typeface="Arial" charset="0"/>
                <a:cs typeface="Arial" charset="0"/>
              </a:rPr>
              <a:t>Hcal</a:t>
            </a:r>
            <a:r>
              <a:rPr lang="en-US" sz="1500" dirty="0">
                <a:latin typeface="Arial" charset="0"/>
                <a:cs typeface="Arial" charset="0"/>
              </a:rPr>
              <a:t> / K</a:t>
            </a:r>
            <a:r>
              <a:rPr lang="en-US" sz="1500" baseline="-25000" dirty="0">
                <a:latin typeface="Arial" charset="0"/>
                <a:cs typeface="Arial" charset="0"/>
              </a:rPr>
              <a:t>L</a:t>
            </a:r>
            <a:r>
              <a:rPr lang="en-US" sz="1500" dirty="0">
                <a:latin typeface="Arial" charset="0"/>
                <a:cs typeface="Arial" charset="0"/>
              </a:rPr>
              <a:t>-</a:t>
            </a:r>
            <a:r>
              <a:rPr lang="en-US" sz="1500" dirty="0">
                <a:latin typeface="Symbol" pitchFamily="2" charset="2"/>
                <a:cs typeface="Arial" charset="0"/>
              </a:rPr>
              <a:t>m </a:t>
            </a:r>
            <a:r>
              <a:rPr lang="en-US" sz="1500" dirty="0">
                <a:latin typeface="Arial" charset="0"/>
                <a:cs typeface="Arial" charset="0"/>
              </a:rPr>
              <a:t>(KLM) detector integrated with the magnetic flux return</a:t>
            </a:r>
          </a:p>
        </p:txBody>
      </p:sp>
      <p:pic>
        <p:nvPicPr>
          <p:cNvPr id="7" name="Picture 6">
            <a:extLst>
              <a:ext uri="{FF2B5EF4-FFF2-40B4-BE49-F238E27FC236}">
                <a16:creationId xmlns:a16="http://schemas.microsoft.com/office/drawing/2014/main" id="{2F5B532C-1695-7943-A984-0EF48F391704}"/>
              </a:ext>
            </a:extLst>
          </p:cNvPr>
          <p:cNvPicPr>
            <a:picLocks noChangeAspect="1"/>
          </p:cNvPicPr>
          <p:nvPr/>
        </p:nvPicPr>
        <p:blipFill>
          <a:blip r:embed="rId3"/>
          <a:stretch>
            <a:fillRect/>
          </a:stretch>
        </p:blipFill>
        <p:spPr>
          <a:xfrm>
            <a:off x="335939" y="295830"/>
            <a:ext cx="8528704" cy="4050707"/>
          </a:xfrm>
          <a:prstGeom prst="rect">
            <a:avLst/>
          </a:prstGeom>
        </p:spPr>
      </p:pic>
    </p:spTree>
    <p:extLst>
      <p:ext uri="{BB962C8B-B14F-4D97-AF65-F5344CB8AC3E}">
        <p14:creationId xmlns:p14="http://schemas.microsoft.com/office/powerpoint/2010/main" val="1563126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217D2F26-ED41-C044-8CFC-C6B9981FF137}"/>
              </a:ext>
            </a:extLst>
          </p:cNvPr>
          <p:cNvPicPr>
            <a:picLocks noChangeAspect="1"/>
          </p:cNvPicPr>
          <p:nvPr/>
        </p:nvPicPr>
        <p:blipFill rotWithShape="1">
          <a:blip r:embed="rId2"/>
          <a:srcRect l="7055" t="10808" r="15579"/>
          <a:stretch/>
        </p:blipFill>
        <p:spPr>
          <a:xfrm>
            <a:off x="5810409" y="6371615"/>
            <a:ext cx="775217" cy="436213"/>
          </a:xfrm>
          <a:prstGeom prst="rect">
            <a:avLst/>
          </a:prstGeom>
          <a:solidFill>
            <a:schemeClr val="accent2"/>
          </a:solidFill>
        </p:spPr>
      </p:pic>
      <p:sp>
        <p:nvSpPr>
          <p:cNvPr id="3" name="TextBox 2">
            <a:extLst>
              <a:ext uri="{FF2B5EF4-FFF2-40B4-BE49-F238E27FC236}">
                <a16:creationId xmlns:a16="http://schemas.microsoft.com/office/drawing/2014/main" id="{38241C48-2116-4049-81C1-9E6E78ED3A33}"/>
              </a:ext>
            </a:extLst>
          </p:cNvPr>
          <p:cNvSpPr txBox="1"/>
          <p:nvPr/>
        </p:nvSpPr>
        <p:spPr>
          <a:xfrm>
            <a:off x="0" y="113085"/>
            <a:ext cx="9144000" cy="646331"/>
          </a:xfrm>
          <a:prstGeom prst="rect">
            <a:avLst/>
          </a:prstGeom>
          <a:noFill/>
        </p:spPr>
        <p:txBody>
          <a:bodyPr wrap="square" rtlCol="0">
            <a:spAutoFit/>
          </a:bodyPr>
          <a:lstStyle/>
          <a:p>
            <a:pPr algn="ctr"/>
            <a:r>
              <a:rPr lang="en-US" sz="3600" dirty="0"/>
              <a:t>IP8 Planned Secondary Focus</a:t>
            </a:r>
          </a:p>
        </p:txBody>
      </p:sp>
      <p:pic>
        <p:nvPicPr>
          <p:cNvPr id="4" name="Picture 3">
            <a:extLst>
              <a:ext uri="{FF2B5EF4-FFF2-40B4-BE49-F238E27FC236}">
                <a16:creationId xmlns:a16="http://schemas.microsoft.com/office/drawing/2014/main" id="{F075179A-AD3D-9C43-9CC1-C97EA13BE58A}"/>
              </a:ext>
            </a:extLst>
          </p:cNvPr>
          <p:cNvPicPr>
            <a:picLocks noChangeAspect="1"/>
          </p:cNvPicPr>
          <p:nvPr/>
        </p:nvPicPr>
        <p:blipFill rotWithShape="1">
          <a:blip r:embed="rId3"/>
          <a:srcRect l="15869" r="17015" b="15083"/>
          <a:stretch/>
        </p:blipFill>
        <p:spPr>
          <a:xfrm>
            <a:off x="5340625" y="1405747"/>
            <a:ext cx="3419061" cy="4535020"/>
          </a:xfrm>
          <a:prstGeom prst="rect">
            <a:avLst/>
          </a:prstGeom>
        </p:spPr>
      </p:pic>
      <p:sp>
        <p:nvSpPr>
          <p:cNvPr id="5" name="TextBox 4">
            <a:extLst>
              <a:ext uri="{FF2B5EF4-FFF2-40B4-BE49-F238E27FC236}">
                <a16:creationId xmlns:a16="http://schemas.microsoft.com/office/drawing/2014/main" id="{E19C087C-145C-2E44-B4F2-AB129043FCE3}"/>
              </a:ext>
            </a:extLst>
          </p:cNvPr>
          <p:cNvSpPr txBox="1"/>
          <p:nvPr/>
        </p:nvSpPr>
        <p:spPr>
          <a:xfrm>
            <a:off x="0" y="759416"/>
            <a:ext cx="9144000" cy="369332"/>
          </a:xfrm>
          <a:prstGeom prst="rect">
            <a:avLst/>
          </a:prstGeom>
          <a:noFill/>
        </p:spPr>
        <p:txBody>
          <a:bodyPr wrap="square" rtlCol="0">
            <a:spAutoFit/>
          </a:bodyPr>
          <a:lstStyle/>
          <a:p>
            <a:pPr algn="ctr"/>
            <a:r>
              <a:rPr lang="en-US" dirty="0">
                <a:hlinkClick r:id="rId4"/>
              </a:rPr>
              <a:t>https://arxiv.org/abs/2105.13564</a:t>
            </a:r>
            <a:r>
              <a:rPr lang="en-US" dirty="0"/>
              <a:t> </a:t>
            </a:r>
          </a:p>
        </p:txBody>
      </p:sp>
      <p:sp>
        <p:nvSpPr>
          <p:cNvPr id="6" name="TextBox 5">
            <a:extLst>
              <a:ext uri="{FF2B5EF4-FFF2-40B4-BE49-F238E27FC236}">
                <a16:creationId xmlns:a16="http://schemas.microsoft.com/office/drawing/2014/main" id="{253C627B-A78C-DC40-BC2E-C728C055A731}"/>
              </a:ext>
            </a:extLst>
          </p:cNvPr>
          <p:cNvSpPr txBox="1"/>
          <p:nvPr/>
        </p:nvSpPr>
        <p:spPr>
          <a:xfrm>
            <a:off x="291548" y="1493055"/>
            <a:ext cx="5049077" cy="3139321"/>
          </a:xfrm>
          <a:prstGeom prst="rect">
            <a:avLst/>
          </a:prstGeom>
          <a:noFill/>
        </p:spPr>
        <p:txBody>
          <a:bodyPr wrap="square" rtlCol="0">
            <a:spAutoFit/>
          </a:bodyPr>
          <a:lstStyle/>
          <a:p>
            <a:r>
              <a:rPr lang="en-US" dirty="0"/>
              <a:t>Protons with a small longitudinal momentum loss (large 𝑥</a:t>
            </a:r>
            <a:r>
              <a:rPr lang="en-US" baseline="-25000" dirty="0"/>
              <a:t>𝐿</a:t>
            </a:r>
            <a:r>
              <a:rPr lang="en-US" dirty="0"/>
              <a:t>) where  𝑥</a:t>
            </a:r>
            <a:r>
              <a:rPr lang="en-US" baseline="-25000" dirty="0"/>
              <a:t>𝐿</a:t>
            </a:r>
            <a:r>
              <a:rPr lang="en-US" dirty="0"/>
              <a:t> = 𝑝′</a:t>
            </a:r>
            <a:r>
              <a:rPr lang="en-US" baseline="-25000" dirty="0"/>
              <a:t>𝐿</a:t>
            </a:r>
            <a:r>
              <a:rPr lang="en-US" dirty="0"/>
              <a:t>/𝑝</a:t>
            </a:r>
            <a:r>
              <a:rPr lang="en-US" baseline="-25000" dirty="0"/>
              <a:t>beam </a:t>
            </a:r>
          </a:p>
          <a:p>
            <a:endParaRPr lang="en-US" dirty="0"/>
          </a:p>
          <a:p>
            <a:r>
              <a:rPr lang="en-US" dirty="0"/>
              <a:t>𝑝</a:t>
            </a:r>
            <a:r>
              <a:rPr lang="en-US" baseline="-25000" dirty="0"/>
              <a:t>𝑇</a:t>
            </a:r>
            <a:r>
              <a:rPr lang="en-US" dirty="0"/>
              <a:t> is the hadron transverse momentum</a:t>
            </a:r>
          </a:p>
          <a:p>
            <a:endParaRPr lang="en-US" dirty="0"/>
          </a:p>
          <a:p>
            <a:r>
              <a:rPr lang="en-US" dirty="0"/>
              <a:t>Critically important for Nuclear Diffractive Processes</a:t>
            </a:r>
          </a:p>
          <a:p>
            <a:endParaRPr lang="en-US" dirty="0"/>
          </a:p>
          <a:p>
            <a:r>
              <a:rPr lang="en-US" dirty="0"/>
              <a:t>Also allows reactions like DVCS to be done with one tune instead of two</a:t>
            </a:r>
          </a:p>
          <a:p>
            <a:endParaRPr lang="en-US" dirty="0"/>
          </a:p>
          <a:p>
            <a:endParaRPr lang="en-US" dirty="0"/>
          </a:p>
        </p:txBody>
      </p:sp>
      <p:sp>
        <p:nvSpPr>
          <p:cNvPr id="10" name="TextBox 9">
            <a:extLst>
              <a:ext uri="{FF2B5EF4-FFF2-40B4-BE49-F238E27FC236}">
                <a16:creationId xmlns:a16="http://schemas.microsoft.com/office/drawing/2014/main" id="{F62EE084-A865-E94D-AEF8-7C167A9FDD0D}"/>
              </a:ext>
            </a:extLst>
          </p:cNvPr>
          <p:cNvSpPr txBox="1"/>
          <p:nvPr/>
        </p:nvSpPr>
        <p:spPr>
          <a:xfrm>
            <a:off x="5810409" y="5937934"/>
            <a:ext cx="2771400" cy="369332"/>
          </a:xfrm>
          <a:prstGeom prst="rect">
            <a:avLst/>
          </a:prstGeom>
          <a:noFill/>
        </p:spPr>
        <p:txBody>
          <a:bodyPr wrap="none" rtlCol="0">
            <a:spAutoFit/>
          </a:bodyPr>
          <a:lstStyle/>
          <a:p>
            <a:r>
              <a:rPr lang="en-US" dirty="0"/>
              <a:t>Shown for 275 GeV protons</a:t>
            </a:r>
          </a:p>
        </p:txBody>
      </p:sp>
    </p:spTree>
    <p:extLst>
      <p:ext uri="{BB962C8B-B14F-4D97-AF65-F5344CB8AC3E}">
        <p14:creationId xmlns:p14="http://schemas.microsoft.com/office/powerpoint/2010/main" val="2368202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217D2F26-ED41-C044-8CFC-C6B9981FF137}"/>
              </a:ext>
            </a:extLst>
          </p:cNvPr>
          <p:cNvPicPr>
            <a:picLocks noChangeAspect="1"/>
          </p:cNvPicPr>
          <p:nvPr/>
        </p:nvPicPr>
        <p:blipFill rotWithShape="1">
          <a:blip r:embed="rId2"/>
          <a:srcRect l="7055" t="10808" r="15579"/>
          <a:stretch/>
        </p:blipFill>
        <p:spPr>
          <a:xfrm>
            <a:off x="5810409" y="6371615"/>
            <a:ext cx="775217" cy="436213"/>
          </a:xfrm>
          <a:prstGeom prst="rect">
            <a:avLst/>
          </a:prstGeom>
          <a:solidFill>
            <a:schemeClr val="accent2"/>
          </a:solidFill>
        </p:spPr>
      </p:pic>
      <p:sp>
        <p:nvSpPr>
          <p:cNvPr id="2" name="TextBox 1">
            <a:extLst>
              <a:ext uri="{FF2B5EF4-FFF2-40B4-BE49-F238E27FC236}">
                <a16:creationId xmlns:a16="http://schemas.microsoft.com/office/drawing/2014/main" id="{E318899F-F4F3-0944-9416-27669500B89A}"/>
              </a:ext>
            </a:extLst>
          </p:cNvPr>
          <p:cNvSpPr txBox="1"/>
          <p:nvPr/>
        </p:nvSpPr>
        <p:spPr>
          <a:xfrm>
            <a:off x="233680" y="1361440"/>
            <a:ext cx="8910320" cy="5355312"/>
          </a:xfrm>
          <a:prstGeom prst="rect">
            <a:avLst/>
          </a:prstGeom>
          <a:noFill/>
        </p:spPr>
        <p:txBody>
          <a:bodyPr wrap="square" rtlCol="0">
            <a:spAutoFit/>
          </a:bodyPr>
          <a:lstStyle/>
          <a:p>
            <a:r>
              <a:rPr lang="en-US" dirty="0"/>
              <a:t>Key science questions that the EIC will address are:</a:t>
            </a:r>
          </a:p>
          <a:p>
            <a:endParaRPr lang="en-US" dirty="0"/>
          </a:p>
          <a:p>
            <a:r>
              <a:rPr lang="en-US" dirty="0"/>
              <a:t>• How do the nucleonic properties such as mass and spin emerge from </a:t>
            </a:r>
            <a:r>
              <a:rPr lang="en-US" dirty="0" err="1"/>
              <a:t>partons</a:t>
            </a:r>
            <a:r>
              <a:rPr lang="en-US" dirty="0"/>
              <a:t> and their underlying interactions?</a:t>
            </a:r>
          </a:p>
          <a:p>
            <a:endParaRPr lang="en-US" dirty="0"/>
          </a:p>
          <a:p>
            <a:r>
              <a:rPr lang="en-US" dirty="0"/>
              <a:t>• How are </a:t>
            </a:r>
            <a:r>
              <a:rPr lang="en-US" dirty="0" err="1"/>
              <a:t>partons</a:t>
            </a:r>
            <a:r>
              <a:rPr lang="en-US" dirty="0"/>
              <a:t> inside the nucleon distributed in both momentum and position space?</a:t>
            </a:r>
          </a:p>
          <a:p>
            <a:endParaRPr lang="en-US" dirty="0"/>
          </a:p>
          <a:p>
            <a:r>
              <a:rPr lang="en-US" dirty="0"/>
              <a:t>• How do color-charged quarks and gluons, and jets, interact with a nuclear medium? How do the confined hadronic states emerge from these quarks and gluons? How do the quark-gluon interactions create nuclear binding?</a:t>
            </a:r>
          </a:p>
          <a:p>
            <a:endParaRPr lang="en-US" dirty="0"/>
          </a:p>
          <a:p>
            <a:r>
              <a:rPr lang="en-US" dirty="0"/>
              <a:t>• How does a dense nuclear environment affect the dynamics of quarks and gluons, their correlations, and their interactions? What happens to the gluon density in nuclei? Does it saturate at high energy, giving rise to gluonic matter or a gluonic phase with universal properties in all nuclei and even in nucleons?</a:t>
            </a:r>
          </a:p>
          <a:p>
            <a:endParaRPr lang="en-US" dirty="0"/>
          </a:p>
          <a:p>
            <a:endParaRPr lang="en-US" dirty="0"/>
          </a:p>
          <a:p>
            <a:endParaRPr lang="en-US" dirty="0"/>
          </a:p>
          <a:p>
            <a:endParaRPr lang="en-US" dirty="0"/>
          </a:p>
        </p:txBody>
      </p:sp>
      <p:sp>
        <p:nvSpPr>
          <p:cNvPr id="10" name="Title 9">
            <a:extLst>
              <a:ext uri="{FF2B5EF4-FFF2-40B4-BE49-F238E27FC236}">
                <a16:creationId xmlns:a16="http://schemas.microsoft.com/office/drawing/2014/main" id="{92B60AA1-456F-1140-AB3D-5FC6ABF864CF}"/>
              </a:ext>
            </a:extLst>
          </p:cNvPr>
          <p:cNvSpPr>
            <a:spLocks noGrp="1"/>
          </p:cNvSpPr>
          <p:nvPr>
            <p:ph type="ctrTitle"/>
          </p:nvPr>
        </p:nvSpPr>
        <p:spPr>
          <a:xfrm>
            <a:off x="0" y="236335"/>
            <a:ext cx="9144000" cy="617838"/>
          </a:xfrm>
        </p:spPr>
        <p:txBody>
          <a:bodyPr/>
          <a:lstStyle/>
          <a:p>
            <a:pPr algn="ctr"/>
            <a:r>
              <a:rPr lang="en-US" dirty="0"/>
              <a:t>Science Drives Both the Accelerator and Detector Requirements</a:t>
            </a:r>
          </a:p>
        </p:txBody>
      </p:sp>
    </p:spTree>
    <p:extLst>
      <p:ext uri="{BB962C8B-B14F-4D97-AF65-F5344CB8AC3E}">
        <p14:creationId xmlns:p14="http://schemas.microsoft.com/office/powerpoint/2010/main" val="3438441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217D2F26-ED41-C044-8CFC-C6B9981FF137}"/>
              </a:ext>
            </a:extLst>
          </p:cNvPr>
          <p:cNvPicPr>
            <a:picLocks noChangeAspect="1"/>
          </p:cNvPicPr>
          <p:nvPr/>
        </p:nvPicPr>
        <p:blipFill rotWithShape="1">
          <a:blip r:embed="rId2"/>
          <a:srcRect l="7055" t="10808" r="15579"/>
          <a:stretch/>
        </p:blipFill>
        <p:spPr>
          <a:xfrm>
            <a:off x="5810409" y="6371615"/>
            <a:ext cx="775217" cy="436213"/>
          </a:xfrm>
          <a:prstGeom prst="rect">
            <a:avLst/>
          </a:prstGeom>
          <a:solidFill>
            <a:schemeClr val="accent2"/>
          </a:solidFill>
        </p:spPr>
      </p:pic>
      <p:sp>
        <p:nvSpPr>
          <p:cNvPr id="3" name="TextBox 2">
            <a:extLst>
              <a:ext uri="{FF2B5EF4-FFF2-40B4-BE49-F238E27FC236}">
                <a16:creationId xmlns:a16="http://schemas.microsoft.com/office/drawing/2014/main" id="{38241C48-2116-4049-81C1-9E6E78ED3A33}"/>
              </a:ext>
            </a:extLst>
          </p:cNvPr>
          <p:cNvSpPr txBox="1"/>
          <p:nvPr/>
        </p:nvSpPr>
        <p:spPr>
          <a:xfrm>
            <a:off x="0" y="113085"/>
            <a:ext cx="9144000" cy="646331"/>
          </a:xfrm>
          <a:prstGeom prst="rect">
            <a:avLst/>
          </a:prstGeom>
          <a:noFill/>
        </p:spPr>
        <p:txBody>
          <a:bodyPr wrap="square" rtlCol="0">
            <a:spAutoFit/>
          </a:bodyPr>
          <a:lstStyle/>
          <a:p>
            <a:pPr algn="ctr"/>
            <a:r>
              <a:rPr lang="en-US" sz="3600" dirty="0"/>
              <a:t>IP8 Planned Secondary Focus</a:t>
            </a:r>
          </a:p>
        </p:txBody>
      </p:sp>
      <p:sp>
        <p:nvSpPr>
          <p:cNvPr id="5" name="TextBox 4">
            <a:extLst>
              <a:ext uri="{FF2B5EF4-FFF2-40B4-BE49-F238E27FC236}">
                <a16:creationId xmlns:a16="http://schemas.microsoft.com/office/drawing/2014/main" id="{E19C087C-145C-2E44-B4F2-AB129043FCE3}"/>
              </a:ext>
            </a:extLst>
          </p:cNvPr>
          <p:cNvSpPr txBox="1"/>
          <p:nvPr/>
        </p:nvSpPr>
        <p:spPr>
          <a:xfrm>
            <a:off x="0" y="759416"/>
            <a:ext cx="9144000" cy="369332"/>
          </a:xfrm>
          <a:prstGeom prst="rect">
            <a:avLst/>
          </a:prstGeom>
          <a:noFill/>
        </p:spPr>
        <p:txBody>
          <a:bodyPr wrap="square" rtlCol="0">
            <a:spAutoFit/>
          </a:bodyPr>
          <a:lstStyle/>
          <a:p>
            <a:pPr algn="ctr"/>
            <a:r>
              <a:rPr lang="en-US" dirty="0">
                <a:hlinkClick r:id="rId3"/>
              </a:rPr>
              <a:t>https://arxiv.org/abs/2105.13564</a:t>
            </a:r>
            <a:r>
              <a:rPr lang="en-US" dirty="0"/>
              <a:t> </a:t>
            </a:r>
          </a:p>
        </p:txBody>
      </p:sp>
      <p:pic>
        <p:nvPicPr>
          <p:cNvPr id="8" name="Picture 7">
            <a:extLst>
              <a:ext uri="{FF2B5EF4-FFF2-40B4-BE49-F238E27FC236}">
                <a16:creationId xmlns:a16="http://schemas.microsoft.com/office/drawing/2014/main" id="{07FE5B24-D82F-8348-93C0-B18E1409E066}"/>
              </a:ext>
            </a:extLst>
          </p:cNvPr>
          <p:cNvPicPr>
            <a:picLocks noChangeAspect="1"/>
          </p:cNvPicPr>
          <p:nvPr/>
        </p:nvPicPr>
        <p:blipFill>
          <a:blip r:embed="rId4"/>
          <a:stretch>
            <a:fillRect/>
          </a:stretch>
        </p:blipFill>
        <p:spPr>
          <a:xfrm>
            <a:off x="0" y="1344524"/>
            <a:ext cx="9144000" cy="4593021"/>
          </a:xfrm>
          <a:prstGeom prst="rect">
            <a:avLst/>
          </a:prstGeom>
        </p:spPr>
      </p:pic>
    </p:spTree>
    <p:extLst>
      <p:ext uri="{BB962C8B-B14F-4D97-AF65-F5344CB8AC3E}">
        <p14:creationId xmlns:p14="http://schemas.microsoft.com/office/powerpoint/2010/main" val="461898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217D2F26-ED41-C044-8CFC-C6B9981FF137}"/>
              </a:ext>
            </a:extLst>
          </p:cNvPr>
          <p:cNvPicPr>
            <a:picLocks noChangeAspect="1"/>
          </p:cNvPicPr>
          <p:nvPr/>
        </p:nvPicPr>
        <p:blipFill rotWithShape="1">
          <a:blip r:embed="rId2"/>
          <a:srcRect l="7055" t="10808" r="15579"/>
          <a:stretch/>
        </p:blipFill>
        <p:spPr>
          <a:xfrm>
            <a:off x="5810409" y="6371615"/>
            <a:ext cx="775217" cy="436213"/>
          </a:xfrm>
          <a:prstGeom prst="rect">
            <a:avLst/>
          </a:prstGeom>
          <a:solidFill>
            <a:schemeClr val="accent2"/>
          </a:solidFill>
        </p:spPr>
      </p:pic>
      <p:sp>
        <p:nvSpPr>
          <p:cNvPr id="3" name="TextBox 2">
            <a:extLst>
              <a:ext uri="{FF2B5EF4-FFF2-40B4-BE49-F238E27FC236}">
                <a16:creationId xmlns:a16="http://schemas.microsoft.com/office/drawing/2014/main" id="{38241C48-2116-4049-81C1-9E6E78ED3A33}"/>
              </a:ext>
            </a:extLst>
          </p:cNvPr>
          <p:cNvSpPr txBox="1"/>
          <p:nvPr/>
        </p:nvSpPr>
        <p:spPr>
          <a:xfrm>
            <a:off x="0" y="99833"/>
            <a:ext cx="9144000" cy="646331"/>
          </a:xfrm>
          <a:prstGeom prst="rect">
            <a:avLst/>
          </a:prstGeom>
          <a:noFill/>
        </p:spPr>
        <p:txBody>
          <a:bodyPr wrap="square" rtlCol="0">
            <a:spAutoFit/>
          </a:bodyPr>
          <a:lstStyle/>
          <a:p>
            <a:pPr algn="ctr"/>
            <a:r>
              <a:rPr lang="en-US" sz="3600" dirty="0"/>
              <a:t>Bayesian Optimization of EIC Dual Rich</a:t>
            </a:r>
          </a:p>
        </p:txBody>
      </p:sp>
      <p:sp>
        <p:nvSpPr>
          <p:cNvPr id="6" name="Rectangle 5">
            <a:extLst>
              <a:ext uri="{FF2B5EF4-FFF2-40B4-BE49-F238E27FC236}">
                <a16:creationId xmlns:a16="http://schemas.microsoft.com/office/drawing/2014/main" id="{CBE95535-A271-E24C-8B4A-AA3E3D70DCC9}"/>
              </a:ext>
            </a:extLst>
          </p:cNvPr>
          <p:cNvSpPr/>
          <p:nvPr/>
        </p:nvSpPr>
        <p:spPr>
          <a:xfrm>
            <a:off x="0" y="746164"/>
            <a:ext cx="9144000" cy="369332"/>
          </a:xfrm>
          <a:prstGeom prst="rect">
            <a:avLst/>
          </a:prstGeom>
        </p:spPr>
        <p:txBody>
          <a:bodyPr wrap="square">
            <a:spAutoFit/>
          </a:bodyPr>
          <a:lstStyle/>
          <a:p>
            <a:pPr algn="ctr"/>
            <a:r>
              <a:rPr lang="en-US" dirty="0">
                <a:hlinkClick r:id="rId3"/>
              </a:rPr>
              <a:t>https://doi.org/10.1088/1748-0221/15/05/P05009</a:t>
            </a:r>
            <a:r>
              <a:rPr lang="en-US" dirty="0"/>
              <a:t> </a:t>
            </a:r>
          </a:p>
        </p:txBody>
      </p:sp>
      <p:pic>
        <p:nvPicPr>
          <p:cNvPr id="9" name="Picture 8">
            <a:extLst>
              <a:ext uri="{FF2B5EF4-FFF2-40B4-BE49-F238E27FC236}">
                <a16:creationId xmlns:a16="http://schemas.microsoft.com/office/drawing/2014/main" id="{A4A653B5-7641-654C-8314-BD593CD9DE42}"/>
              </a:ext>
            </a:extLst>
          </p:cNvPr>
          <p:cNvPicPr>
            <a:picLocks noChangeAspect="1"/>
          </p:cNvPicPr>
          <p:nvPr/>
        </p:nvPicPr>
        <p:blipFill>
          <a:blip r:embed="rId4"/>
          <a:stretch>
            <a:fillRect/>
          </a:stretch>
        </p:blipFill>
        <p:spPr>
          <a:xfrm>
            <a:off x="103749" y="1402962"/>
            <a:ext cx="4256216" cy="4689304"/>
          </a:xfrm>
          <a:prstGeom prst="rect">
            <a:avLst/>
          </a:prstGeom>
        </p:spPr>
      </p:pic>
      <p:pic>
        <p:nvPicPr>
          <p:cNvPr id="11" name="Picture 10">
            <a:extLst>
              <a:ext uri="{FF2B5EF4-FFF2-40B4-BE49-F238E27FC236}">
                <a16:creationId xmlns:a16="http://schemas.microsoft.com/office/drawing/2014/main" id="{B0569E12-67E0-1C47-8324-B11D36FC0E4C}"/>
              </a:ext>
            </a:extLst>
          </p:cNvPr>
          <p:cNvPicPr>
            <a:picLocks noChangeAspect="1"/>
          </p:cNvPicPr>
          <p:nvPr/>
        </p:nvPicPr>
        <p:blipFill rotWithShape="1">
          <a:blip r:embed="rId5"/>
          <a:srcRect l="11625" t="31832" r="12561"/>
          <a:stretch/>
        </p:blipFill>
        <p:spPr>
          <a:xfrm>
            <a:off x="4479234" y="1577007"/>
            <a:ext cx="4479235" cy="1539941"/>
          </a:xfrm>
          <a:prstGeom prst="rect">
            <a:avLst/>
          </a:prstGeom>
        </p:spPr>
      </p:pic>
      <p:sp>
        <p:nvSpPr>
          <p:cNvPr id="12" name="TextBox 11">
            <a:extLst>
              <a:ext uri="{FF2B5EF4-FFF2-40B4-BE49-F238E27FC236}">
                <a16:creationId xmlns:a16="http://schemas.microsoft.com/office/drawing/2014/main" id="{6EE82AC7-C3E9-4C4A-AC4D-6CC4CF59B788}"/>
              </a:ext>
            </a:extLst>
          </p:cNvPr>
          <p:cNvSpPr txBox="1"/>
          <p:nvPr/>
        </p:nvSpPr>
        <p:spPr>
          <a:xfrm>
            <a:off x="4572000" y="3285949"/>
            <a:ext cx="4524187" cy="1200329"/>
          </a:xfrm>
          <a:prstGeom prst="rect">
            <a:avLst/>
          </a:prstGeom>
          <a:noFill/>
        </p:spPr>
        <p:txBody>
          <a:bodyPr wrap="none" rtlCol="0">
            <a:spAutoFit/>
          </a:bodyPr>
          <a:lstStyle/>
          <a:p>
            <a:r>
              <a:rPr lang="en-US" dirty="0"/>
              <a:t>Eight parameters that were optimized along</a:t>
            </a:r>
          </a:p>
          <a:p>
            <a:r>
              <a:rPr lang="en-US" dirty="0"/>
              <a:t>With the very important tolerance parameters</a:t>
            </a:r>
          </a:p>
          <a:p>
            <a:r>
              <a:rPr lang="en-US" dirty="0"/>
              <a:t>to prevent irrelevant over determination of </a:t>
            </a:r>
          </a:p>
          <a:p>
            <a:r>
              <a:rPr lang="en-US" dirty="0"/>
              <a:t>values.</a:t>
            </a:r>
          </a:p>
        </p:txBody>
      </p:sp>
      <p:sp>
        <p:nvSpPr>
          <p:cNvPr id="13" name="TextBox 12">
            <a:extLst>
              <a:ext uri="{FF2B5EF4-FFF2-40B4-BE49-F238E27FC236}">
                <a16:creationId xmlns:a16="http://schemas.microsoft.com/office/drawing/2014/main" id="{3323D4D5-105B-1147-AD90-992656D907B1}"/>
              </a:ext>
            </a:extLst>
          </p:cNvPr>
          <p:cNvSpPr txBox="1"/>
          <p:nvPr/>
        </p:nvSpPr>
        <p:spPr>
          <a:xfrm>
            <a:off x="4572000" y="4891937"/>
            <a:ext cx="4524187" cy="1200329"/>
          </a:xfrm>
          <a:prstGeom prst="rect">
            <a:avLst/>
          </a:prstGeom>
          <a:noFill/>
        </p:spPr>
        <p:txBody>
          <a:bodyPr wrap="square" rtlCol="0">
            <a:spAutoFit/>
          </a:bodyPr>
          <a:lstStyle/>
          <a:p>
            <a:r>
              <a:rPr lang="en-US" dirty="0"/>
              <a:t>These ideas are being used by the </a:t>
            </a:r>
          </a:p>
          <a:p>
            <a:r>
              <a:rPr lang="en-US" dirty="0"/>
              <a:t>proto-collaborations with tracking being especially exciting though perhaps most exciting the holistic AI detector optimizations.</a:t>
            </a:r>
          </a:p>
        </p:txBody>
      </p:sp>
    </p:spTree>
    <p:extLst>
      <p:ext uri="{BB962C8B-B14F-4D97-AF65-F5344CB8AC3E}">
        <p14:creationId xmlns:p14="http://schemas.microsoft.com/office/powerpoint/2010/main" val="4154297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217D2F26-ED41-C044-8CFC-C6B9981FF137}"/>
              </a:ext>
            </a:extLst>
          </p:cNvPr>
          <p:cNvPicPr>
            <a:picLocks noChangeAspect="1"/>
          </p:cNvPicPr>
          <p:nvPr/>
        </p:nvPicPr>
        <p:blipFill rotWithShape="1">
          <a:blip r:embed="rId2"/>
          <a:srcRect l="7055" t="10808" r="15579"/>
          <a:stretch/>
        </p:blipFill>
        <p:spPr>
          <a:xfrm>
            <a:off x="5810409" y="6371615"/>
            <a:ext cx="775217" cy="436213"/>
          </a:xfrm>
          <a:prstGeom prst="rect">
            <a:avLst/>
          </a:prstGeom>
          <a:solidFill>
            <a:schemeClr val="accent2"/>
          </a:solidFill>
        </p:spPr>
      </p:pic>
      <p:sp>
        <p:nvSpPr>
          <p:cNvPr id="2" name="Rectangle 1">
            <a:extLst>
              <a:ext uri="{FF2B5EF4-FFF2-40B4-BE49-F238E27FC236}">
                <a16:creationId xmlns:a16="http://schemas.microsoft.com/office/drawing/2014/main" id="{82E67B46-35E7-DD45-B72C-E435E5B3FADD}"/>
              </a:ext>
            </a:extLst>
          </p:cNvPr>
          <p:cNvSpPr/>
          <p:nvPr/>
        </p:nvSpPr>
        <p:spPr>
          <a:xfrm>
            <a:off x="197707" y="1249022"/>
            <a:ext cx="8946292" cy="5078313"/>
          </a:xfrm>
          <a:prstGeom prst="rect">
            <a:avLst/>
          </a:prstGeom>
        </p:spPr>
        <p:txBody>
          <a:bodyPr wrap="square">
            <a:spAutoFit/>
          </a:bodyPr>
          <a:lstStyle/>
          <a:p>
            <a:r>
              <a:rPr lang="en-US" dirty="0">
                <a:latin typeface="Arial" panose="020B0604020202020204" pitchFamily="34" charset="0"/>
              </a:rPr>
              <a:t>• </a:t>
            </a:r>
            <a:r>
              <a:rPr lang="en-US" dirty="0"/>
              <a:t>Project supported research (nothing to do with generic R&amp;D program) and are not collaboration specific:</a:t>
            </a:r>
          </a:p>
          <a:p>
            <a:pPr lvl="1"/>
            <a:r>
              <a:rPr lang="en-US" dirty="0"/>
              <a:t>-eRD101 </a:t>
            </a:r>
            <a:r>
              <a:rPr lang="en-US" dirty="0" err="1"/>
              <a:t>mRICH</a:t>
            </a:r>
            <a:br>
              <a:rPr lang="en-US" dirty="0"/>
            </a:br>
            <a:r>
              <a:rPr lang="en-US" dirty="0"/>
              <a:t>-eRD102 </a:t>
            </a:r>
            <a:r>
              <a:rPr lang="en-US" dirty="0" err="1"/>
              <a:t>dRICH</a:t>
            </a:r>
            <a:br>
              <a:rPr lang="en-US" dirty="0"/>
            </a:br>
            <a:r>
              <a:rPr lang="en-US" dirty="0"/>
              <a:t>-eRD103 </a:t>
            </a:r>
            <a:r>
              <a:rPr lang="en-US" dirty="0" err="1"/>
              <a:t>hpDIRC</a:t>
            </a:r>
            <a:br>
              <a:rPr lang="en-US" dirty="0"/>
            </a:br>
            <a:r>
              <a:rPr lang="en-US" dirty="0"/>
              <a:t>-eRD104 Silicon Service reduction</a:t>
            </a:r>
            <a:br>
              <a:rPr lang="en-US" dirty="0"/>
            </a:br>
            <a:r>
              <a:rPr lang="en-US" dirty="0"/>
              <a:t>-eRD105 </a:t>
            </a:r>
            <a:r>
              <a:rPr lang="en-US" dirty="0" err="1"/>
              <a:t>SciGlass</a:t>
            </a:r>
            <a:br>
              <a:rPr lang="en-US" dirty="0"/>
            </a:br>
            <a:r>
              <a:rPr lang="en-US" dirty="0"/>
              <a:t>-eRD106 Forward EMCAL</a:t>
            </a:r>
            <a:br>
              <a:rPr lang="en-US" dirty="0"/>
            </a:br>
            <a:r>
              <a:rPr lang="en-US" dirty="0"/>
              <a:t>-eRD107 Forward HCAL</a:t>
            </a:r>
            <a:br>
              <a:rPr lang="en-US" dirty="0"/>
            </a:br>
            <a:r>
              <a:rPr lang="en-US" dirty="0"/>
              <a:t>-eRD108 Cylindrical MPGD</a:t>
            </a:r>
            <a:br>
              <a:rPr lang="en-US" dirty="0"/>
            </a:br>
            <a:r>
              <a:rPr lang="en-US" dirty="0"/>
              <a:t>-eRD110 Photosensors</a:t>
            </a:r>
            <a:br>
              <a:rPr lang="en-US" dirty="0"/>
            </a:br>
            <a:r>
              <a:rPr lang="en-US" dirty="0"/>
              <a:t>-eRD111 Si-Vertex (excl. sensors)</a:t>
            </a:r>
            <a:br>
              <a:rPr lang="en-US" dirty="0"/>
            </a:br>
            <a:r>
              <a:rPr lang="en-US" dirty="0"/>
              <a:t>-eRD112 AC-LGAD</a:t>
            </a:r>
          </a:p>
          <a:p>
            <a:br>
              <a:rPr lang="en-US" dirty="0"/>
            </a:br>
            <a:r>
              <a:rPr lang="en-US" dirty="0"/>
              <a:t>•These projects have been endorsed by the Detector Advisory Committee and are well aligned with the R&amp;D priorities presented at the CD-1 review. </a:t>
            </a:r>
          </a:p>
          <a:p>
            <a:br>
              <a:rPr lang="en-US" dirty="0"/>
            </a:br>
            <a:r>
              <a:rPr lang="en-US" dirty="0"/>
              <a:t>•eRD109 ASICs/Electronics: this effort will start on a later time</a:t>
            </a:r>
          </a:p>
        </p:txBody>
      </p:sp>
      <p:sp>
        <p:nvSpPr>
          <p:cNvPr id="3" name="TextBox 2">
            <a:extLst>
              <a:ext uri="{FF2B5EF4-FFF2-40B4-BE49-F238E27FC236}">
                <a16:creationId xmlns:a16="http://schemas.microsoft.com/office/drawing/2014/main" id="{3EB2A348-E8CA-A145-B448-ABD3B65E43F9}"/>
              </a:ext>
            </a:extLst>
          </p:cNvPr>
          <p:cNvSpPr txBox="1"/>
          <p:nvPr/>
        </p:nvSpPr>
        <p:spPr>
          <a:xfrm>
            <a:off x="0" y="234778"/>
            <a:ext cx="9143999" cy="646331"/>
          </a:xfrm>
          <a:prstGeom prst="rect">
            <a:avLst/>
          </a:prstGeom>
          <a:noFill/>
        </p:spPr>
        <p:txBody>
          <a:bodyPr wrap="square" rtlCol="0">
            <a:spAutoFit/>
          </a:bodyPr>
          <a:lstStyle/>
          <a:p>
            <a:pPr algn="ctr"/>
            <a:r>
              <a:rPr lang="en-US" sz="3600" dirty="0"/>
              <a:t>Project Research &amp; Development </a:t>
            </a:r>
          </a:p>
        </p:txBody>
      </p:sp>
    </p:spTree>
    <p:extLst>
      <p:ext uri="{BB962C8B-B14F-4D97-AF65-F5344CB8AC3E}">
        <p14:creationId xmlns:p14="http://schemas.microsoft.com/office/powerpoint/2010/main" val="81123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217D2F26-ED41-C044-8CFC-C6B9981FF137}"/>
              </a:ext>
            </a:extLst>
          </p:cNvPr>
          <p:cNvPicPr>
            <a:picLocks noChangeAspect="1"/>
          </p:cNvPicPr>
          <p:nvPr/>
        </p:nvPicPr>
        <p:blipFill rotWithShape="1">
          <a:blip r:embed="rId2"/>
          <a:srcRect l="7055" t="10808" r="15579"/>
          <a:stretch/>
        </p:blipFill>
        <p:spPr>
          <a:xfrm>
            <a:off x="5810409" y="6371615"/>
            <a:ext cx="775217" cy="436213"/>
          </a:xfrm>
          <a:prstGeom prst="rect">
            <a:avLst/>
          </a:prstGeom>
          <a:solidFill>
            <a:schemeClr val="accent2"/>
          </a:solidFill>
        </p:spPr>
      </p:pic>
      <p:sp>
        <p:nvSpPr>
          <p:cNvPr id="2" name="Rectangle 1">
            <a:extLst>
              <a:ext uri="{FF2B5EF4-FFF2-40B4-BE49-F238E27FC236}">
                <a16:creationId xmlns:a16="http://schemas.microsoft.com/office/drawing/2014/main" id="{D28CA673-8CC2-8C4E-AE2F-69AB27A4A04E}"/>
              </a:ext>
            </a:extLst>
          </p:cNvPr>
          <p:cNvSpPr/>
          <p:nvPr/>
        </p:nvSpPr>
        <p:spPr>
          <a:xfrm>
            <a:off x="412071" y="5703468"/>
            <a:ext cx="8731929" cy="369332"/>
          </a:xfrm>
          <a:prstGeom prst="rect">
            <a:avLst/>
          </a:prstGeom>
        </p:spPr>
        <p:txBody>
          <a:bodyPr wrap="square">
            <a:spAutoFit/>
          </a:bodyPr>
          <a:lstStyle/>
          <a:p>
            <a:pPr fontAlgn="base">
              <a:buFont typeface="Arial" panose="020B0604020202020204" pitchFamily="34" charset="0"/>
              <a:buChar char="•"/>
            </a:pPr>
            <a:r>
              <a:rPr lang="en-US" b="1" dirty="0"/>
              <a:t> </a:t>
            </a:r>
            <a:endParaRPr lang="en-US" dirty="0"/>
          </a:p>
        </p:txBody>
      </p:sp>
      <p:sp>
        <p:nvSpPr>
          <p:cNvPr id="3" name="TextBox 2">
            <a:extLst>
              <a:ext uri="{FF2B5EF4-FFF2-40B4-BE49-F238E27FC236}">
                <a16:creationId xmlns:a16="http://schemas.microsoft.com/office/drawing/2014/main" id="{38241C48-2116-4049-81C1-9E6E78ED3A33}"/>
              </a:ext>
            </a:extLst>
          </p:cNvPr>
          <p:cNvSpPr txBox="1"/>
          <p:nvPr/>
        </p:nvSpPr>
        <p:spPr>
          <a:xfrm>
            <a:off x="0" y="213909"/>
            <a:ext cx="9144000" cy="646331"/>
          </a:xfrm>
          <a:prstGeom prst="rect">
            <a:avLst/>
          </a:prstGeom>
          <a:noFill/>
        </p:spPr>
        <p:txBody>
          <a:bodyPr wrap="square" rtlCol="0">
            <a:spAutoFit/>
          </a:bodyPr>
          <a:lstStyle/>
          <a:p>
            <a:pPr algn="ctr"/>
            <a:r>
              <a:rPr lang="en-US" sz="3600" dirty="0"/>
              <a:t>Ongoing EIC Detector Tests</a:t>
            </a:r>
          </a:p>
        </p:txBody>
      </p:sp>
      <p:pic>
        <p:nvPicPr>
          <p:cNvPr id="5" name="Picture 4">
            <a:extLst>
              <a:ext uri="{FF2B5EF4-FFF2-40B4-BE49-F238E27FC236}">
                <a16:creationId xmlns:a16="http://schemas.microsoft.com/office/drawing/2014/main" id="{26751836-7CFE-D644-8DCA-7F98616C78C6}"/>
              </a:ext>
            </a:extLst>
          </p:cNvPr>
          <p:cNvPicPr>
            <a:picLocks noChangeAspect="1"/>
          </p:cNvPicPr>
          <p:nvPr/>
        </p:nvPicPr>
        <p:blipFill>
          <a:blip r:embed="rId3"/>
          <a:stretch>
            <a:fillRect/>
          </a:stretch>
        </p:blipFill>
        <p:spPr>
          <a:xfrm>
            <a:off x="1433560" y="1377282"/>
            <a:ext cx="6462408" cy="4844926"/>
          </a:xfrm>
          <a:prstGeom prst="rect">
            <a:avLst/>
          </a:prstGeom>
        </p:spPr>
      </p:pic>
      <p:sp>
        <p:nvSpPr>
          <p:cNvPr id="4" name="TextBox 3">
            <a:extLst>
              <a:ext uri="{FF2B5EF4-FFF2-40B4-BE49-F238E27FC236}">
                <a16:creationId xmlns:a16="http://schemas.microsoft.com/office/drawing/2014/main" id="{9FF96EB5-630C-0C49-BE78-2D425D4B65FE}"/>
              </a:ext>
            </a:extLst>
          </p:cNvPr>
          <p:cNvSpPr txBox="1"/>
          <p:nvPr/>
        </p:nvSpPr>
        <p:spPr>
          <a:xfrm>
            <a:off x="0" y="824981"/>
            <a:ext cx="9143999" cy="369332"/>
          </a:xfrm>
          <a:prstGeom prst="rect">
            <a:avLst/>
          </a:prstGeom>
          <a:noFill/>
        </p:spPr>
        <p:txBody>
          <a:bodyPr wrap="square" rtlCol="0">
            <a:spAutoFit/>
          </a:bodyPr>
          <a:lstStyle/>
          <a:p>
            <a:pPr algn="ctr"/>
            <a:r>
              <a:rPr lang="en-US" dirty="0"/>
              <a:t>AI optimizations require realistic detector performance parameters</a:t>
            </a:r>
          </a:p>
        </p:txBody>
      </p:sp>
    </p:spTree>
    <p:extLst>
      <p:ext uri="{BB962C8B-B14F-4D97-AF65-F5344CB8AC3E}">
        <p14:creationId xmlns:p14="http://schemas.microsoft.com/office/powerpoint/2010/main" val="2839593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217D2F26-ED41-C044-8CFC-C6B9981FF137}"/>
              </a:ext>
            </a:extLst>
          </p:cNvPr>
          <p:cNvPicPr>
            <a:picLocks noChangeAspect="1"/>
          </p:cNvPicPr>
          <p:nvPr/>
        </p:nvPicPr>
        <p:blipFill rotWithShape="1">
          <a:blip r:embed="rId2"/>
          <a:srcRect l="7055" t="10808" r="15579"/>
          <a:stretch/>
        </p:blipFill>
        <p:spPr>
          <a:xfrm>
            <a:off x="5810409" y="6371615"/>
            <a:ext cx="775217" cy="436213"/>
          </a:xfrm>
          <a:prstGeom prst="rect">
            <a:avLst/>
          </a:prstGeom>
          <a:solidFill>
            <a:schemeClr val="accent2"/>
          </a:solidFill>
        </p:spPr>
      </p:pic>
      <p:sp>
        <p:nvSpPr>
          <p:cNvPr id="3" name="TextBox 2">
            <a:extLst>
              <a:ext uri="{FF2B5EF4-FFF2-40B4-BE49-F238E27FC236}">
                <a16:creationId xmlns:a16="http://schemas.microsoft.com/office/drawing/2014/main" id="{38241C48-2116-4049-81C1-9E6E78ED3A33}"/>
              </a:ext>
            </a:extLst>
          </p:cNvPr>
          <p:cNvSpPr txBox="1"/>
          <p:nvPr/>
        </p:nvSpPr>
        <p:spPr>
          <a:xfrm>
            <a:off x="0" y="325120"/>
            <a:ext cx="9144000" cy="646331"/>
          </a:xfrm>
          <a:prstGeom prst="rect">
            <a:avLst/>
          </a:prstGeom>
          <a:noFill/>
        </p:spPr>
        <p:txBody>
          <a:bodyPr wrap="square" rtlCol="0">
            <a:spAutoFit/>
          </a:bodyPr>
          <a:lstStyle/>
          <a:p>
            <a:pPr algn="ctr"/>
            <a:r>
              <a:rPr lang="en-US" sz="3600" dirty="0"/>
              <a:t>Summary</a:t>
            </a:r>
          </a:p>
        </p:txBody>
      </p:sp>
      <p:sp>
        <p:nvSpPr>
          <p:cNvPr id="4" name="TextBox 3">
            <a:extLst>
              <a:ext uri="{FF2B5EF4-FFF2-40B4-BE49-F238E27FC236}">
                <a16:creationId xmlns:a16="http://schemas.microsoft.com/office/drawing/2014/main" id="{0D2FB8EC-8FC3-0441-A0C1-9616EB35E787}"/>
              </a:ext>
            </a:extLst>
          </p:cNvPr>
          <p:cNvSpPr txBox="1"/>
          <p:nvPr/>
        </p:nvSpPr>
        <p:spPr>
          <a:xfrm>
            <a:off x="321275" y="1547874"/>
            <a:ext cx="8712193" cy="4247317"/>
          </a:xfrm>
          <a:prstGeom prst="rect">
            <a:avLst/>
          </a:prstGeom>
          <a:noFill/>
        </p:spPr>
        <p:txBody>
          <a:bodyPr wrap="none" rtlCol="0">
            <a:spAutoFit/>
          </a:bodyPr>
          <a:lstStyle/>
          <a:p>
            <a:r>
              <a:rPr lang="en-US" dirty="0"/>
              <a:t>The physics case for the EIC was clearly laid out in the EIC White Paper and the National</a:t>
            </a:r>
          </a:p>
          <a:p>
            <a:r>
              <a:rPr lang="en-US" dirty="0"/>
              <a:t>Academy of Science Report.</a:t>
            </a:r>
          </a:p>
          <a:p>
            <a:endParaRPr lang="en-US" dirty="0"/>
          </a:p>
          <a:p>
            <a:r>
              <a:rPr lang="en-US" dirty="0"/>
              <a:t>The Yellow Report took those physics requirements and turned them into detector </a:t>
            </a:r>
          </a:p>
          <a:p>
            <a:r>
              <a:rPr lang="en-US" dirty="0"/>
              <a:t>requirements to do the science.</a:t>
            </a:r>
          </a:p>
          <a:p>
            <a:endParaRPr lang="en-US" dirty="0"/>
          </a:p>
          <a:p>
            <a:r>
              <a:rPr lang="en-US" dirty="0"/>
              <a:t>Photo-collaborations are presently working on collaboration proposals for the project and</a:t>
            </a:r>
          </a:p>
          <a:p>
            <a:r>
              <a:rPr lang="en-US" dirty="0"/>
              <a:t>2</a:t>
            </a:r>
            <a:r>
              <a:rPr lang="en-US" baseline="30000" dirty="0"/>
              <a:t>nd</a:t>
            </a:r>
            <a:r>
              <a:rPr lang="en-US" dirty="0"/>
              <a:t> EIC detectors: Athena, CORE and ECCE</a:t>
            </a:r>
          </a:p>
          <a:p>
            <a:endParaRPr lang="en-US" dirty="0"/>
          </a:p>
          <a:p>
            <a:r>
              <a:rPr lang="en-US" dirty="0"/>
              <a:t>AI is already planning a major role in the optimization of these detectors and I believe this</a:t>
            </a:r>
          </a:p>
          <a:p>
            <a:r>
              <a:rPr lang="en-US" dirty="0"/>
              <a:t>conference will make clear,   these AI driven optimizations and refinements will continue as</a:t>
            </a:r>
          </a:p>
          <a:p>
            <a:r>
              <a:rPr lang="en-US" dirty="0"/>
              <a:t>we all strive to make the best possible EIC detectors within the given space, schedule and</a:t>
            </a:r>
          </a:p>
          <a:p>
            <a:r>
              <a:rPr lang="en-US" dirty="0"/>
              <a:t>funding parameters.</a:t>
            </a:r>
          </a:p>
          <a:p>
            <a:endParaRPr lang="en-US" dirty="0"/>
          </a:p>
          <a:p>
            <a:r>
              <a:rPr lang="en-US" dirty="0"/>
              <a:t>Detector development and testing key to best possible AI results!</a:t>
            </a:r>
          </a:p>
        </p:txBody>
      </p:sp>
    </p:spTree>
    <p:extLst>
      <p:ext uri="{BB962C8B-B14F-4D97-AF65-F5344CB8AC3E}">
        <p14:creationId xmlns:p14="http://schemas.microsoft.com/office/powerpoint/2010/main" val="1457873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217D2F26-ED41-C044-8CFC-C6B9981FF137}"/>
              </a:ext>
            </a:extLst>
          </p:cNvPr>
          <p:cNvPicPr>
            <a:picLocks noChangeAspect="1"/>
          </p:cNvPicPr>
          <p:nvPr/>
        </p:nvPicPr>
        <p:blipFill rotWithShape="1">
          <a:blip r:embed="rId2"/>
          <a:srcRect l="7055" t="10808" r="15579"/>
          <a:stretch/>
        </p:blipFill>
        <p:spPr>
          <a:xfrm>
            <a:off x="5810409" y="6371615"/>
            <a:ext cx="775217" cy="436213"/>
          </a:xfrm>
          <a:prstGeom prst="rect">
            <a:avLst/>
          </a:prstGeom>
          <a:solidFill>
            <a:schemeClr val="accent2"/>
          </a:solidFill>
        </p:spPr>
      </p:pic>
    </p:spTree>
    <p:extLst>
      <p:ext uri="{BB962C8B-B14F-4D97-AF65-F5344CB8AC3E}">
        <p14:creationId xmlns:p14="http://schemas.microsoft.com/office/powerpoint/2010/main" val="718233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6CD8-D67A-EB42-9F3A-B444F12C7332}"/>
              </a:ext>
            </a:extLst>
          </p:cNvPr>
          <p:cNvSpPr>
            <a:spLocks noGrp="1"/>
          </p:cNvSpPr>
          <p:nvPr>
            <p:ph type="title"/>
          </p:nvPr>
        </p:nvSpPr>
        <p:spPr>
          <a:xfrm>
            <a:off x="0" y="240539"/>
            <a:ext cx="9143999" cy="487490"/>
          </a:xfrm>
        </p:spPr>
        <p:txBody>
          <a:bodyPr/>
          <a:lstStyle/>
          <a:p>
            <a:pPr algn="ctr"/>
            <a:r>
              <a:rPr lang="en-US" dirty="0"/>
              <a:t>Kinematic Coverage Of The Electron Ion Collider</a:t>
            </a:r>
          </a:p>
        </p:txBody>
      </p:sp>
      <p:sp>
        <p:nvSpPr>
          <p:cNvPr id="5" name="Slide Number Placeholder 4">
            <a:extLst>
              <a:ext uri="{FF2B5EF4-FFF2-40B4-BE49-F238E27FC236}">
                <a16:creationId xmlns:a16="http://schemas.microsoft.com/office/drawing/2014/main" id="{BC6ACE17-D291-2C49-BC60-35DA87D0C665}"/>
              </a:ext>
            </a:extLst>
          </p:cNvPr>
          <p:cNvSpPr>
            <a:spLocks noGrp="1"/>
          </p:cNvSpPr>
          <p:nvPr>
            <p:ph type="sldNum" sz="quarter" idx="12"/>
          </p:nvPr>
        </p:nvSpPr>
        <p:spPr/>
        <p:txBody>
          <a:bodyPr/>
          <a:lstStyle/>
          <a:p>
            <a:fld id="{07E1C93C-5050-FC42-8F10-D22D4F119D13}" type="slidenum">
              <a:rPr lang="en-US" smtClean="0"/>
              <a:pPr/>
              <a:t>3</a:t>
            </a:fld>
            <a:endParaRPr lang="en-US" dirty="0"/>
          </a:p>
        </p:txBody>
      </p:sp>
      <p:pic>
        <p:nvPicPr>
          <p:cNvPr id="7" name="Picture 6">
            <a:extLst>
              <a:ext uri="{FF2B5EF4-FFF2-40B4-BE49-F238E27FC236}">
                <a16:creationId xmlns:a16="http://schemas.microsoft.com/office/drawing/2014/main" id="{0313F125-0F0F-2742-BA43-A8401C8BD765}"/>
              </a:ext>
            </a:extLst>
          </p:cNvPr>
          <p:cNvPicPr>
            <a:picLocks noChangeAspect="1"/>
          </p:cNvPicPr>
          <p:nvPr/>
        </p:nvPicPr>
        <p:blipFill>
          <a:blip r:embed="rId2"/>
          <a:stretch>
            <a:fillRect/>
          </a:stretch>
        </p:blipFill>
        <p:spPr>
          <a:xfrm>
            <a:off x="125826" y="1299265"/>
            <a:ext cx="8888168" cy="3140213"/>
          </a:xfrm>
          <a:prstGeom prst="rect">
            <a:avLst/>
          </a:prstGeom>
        </p:spPr>
      </p:pic>
      <p:sp>
        <p:nvSpPr>
          <p:cNvPr id="9" name="TextBox 8">
            <a:extLst>
              <a:ext uri="{FF2B5EF4-FFF2-40B4-BE49-F238E27FC236}">
                <a16:creationId xmlns:a16="http://schemas.microsoft.com/office/drawing/2014/main" id="{E23B0976-9342-624F-8C71-DDD70A66D7DF}"/>
              </a:ext>
            </a:extLst>
          </p:cNvPr>
          <p:cNvSpPr txBox="1"/>
          <p:nvPr/>
        </p:nvSpPr>
        <p:spPr>
          <a:xfrm>
            <a:off x="-2090" y="4641382"/>
            <a:ext cx="9144000" cy="369332"/>
          </a:xfrm>
          <a:prstGeom prst="rect">
            <a:avLst/>
          </a:prstGeom>
          <a:noFill/>
        </p:spPr>
        <p:txBody>
          <a:bodyPr wrap="square" rtlCol="0">
            <a:spAutoFit/>
          </a:bodyPr>
          <a:lstStyle/>
          <a:p>
            <a:pPr algn="ctr"/>
            <a:r>
              <a:rPr lang="en-US" dirty="0"/>
              <a:t>Q</a:t>
            </a:r>
            <a:r>
              <a:rPr lang="en-US" baseline="30000" dirty="0"/>
              <a:t>2</a:t>
            </a:r>
            <a:r>
              <a:rPr lang="en-US" dirty="0"/>
              <a:t> is the Lorentz invariant four-momentum transfer and x = Q</a:t>
            </a:r>
            <a:r>
              <a:rPr lang="en-US" baseline="30000" dirty="0"/>
              <a:t>2</a:t>
            </a:r>
            <a:r>
              <a:rPr lang="en-US" dirty="0"/>
              <a:t>/(2m(E-E’))</a:t>
            </a:r>
          </a:p>
        </p:txBody>
      </p:sp>
      <p:sp>
        <p:nvSpPr>
          <p:cNvPr id="10" name="TextBox 9">
            <a:extLst>
              <a:ext uri="{FF2B5EF4-FFF2-40B4-BE49-F238E27FC236}">
                <a16:creationId xmlns:a16="http://schemas.microsoft.com/office/drawing/2014/main" id="{BCF12B3D-28AB-3A4F-A3DA-9A080E53158C}"/>
              </a:ext>
            </a:extLst>
          </p:cNvPr>
          <p:cNvSpPr txBox="1"/>
          <p:nvPr/>
        </p:nvSpPr>
        <p:spPr>
          <a:xfrm>
            <a:off x="308920" y="5475456"/>
            <a:ext cx="8705074" cy="923330"/>
          </a:xfrm>
          <a:prstGeom prst="rect">
            <a:avLst/>
          </a:prstGeom>
          <a:noFill/>
        </p:spPr>
        <p:txBody>
          <a:bodyPr wrap="square" rtlCol="0">
            <a:spAutoFit/>
          </a:bodyPr>
          <a:lstStyle/>
          <a:p>
            <a:r>
              <a:rPr lang="en-US" dirty="0"/>
              <a:t>NOTE:   The fixed target Jefferson Lab facility can achieve very high luminosity &gt;10</a:t>
            </a:r>
            <a:r>
              <a:rPr lang="en-US" baseline="30000" dirty="0"/>
              <a:t>38</a:t>
            </a:r>
            <a:r>
              <a:rPr lang="en-US" dirty="0"/>
              <a:t> cm</a:t>
            </a:r>
            <a:r>
              <a:rPr lang="en-US" baseline="30000" dirty="0"/>
              <a:t>-2</a:t>
            </a:r>
            <a:r>
              <a:rPr lang="en-US" dirty="0"/>
              <a:t>s</a:t>
            </a:r>
            <a:r>
              <a:rPr lang="en-US" baseline="30000" dirty="0"/>
              <a:t>-1</a:t>
            </a:r>
            <a:r>
              <a:rPr lang="en-US" dirty="0"/>
              <a:t> while the proposed EIC will be ~10</a:t>
            </a:r>
            <a:r>
              <a:rPr lang="en-US" baseline="30000" dirty="0"/>
              <a:t>33</a:t>
            </a:r>
            <a:r>
              <a:rPr lang="en-US" dirty="0"/>
              <a:t> to 10</a:t>
            </a:r>
            <a:r>
              <a:rPr lang="en-US" baseline="30000" dirty="0"/>
              <a:t>34</a:t>
            </a:r>
            <a:r>
              <a:rPr lang="en-US" dirty="0"/>
              <a:t> cm</a:t>
            </a:r>
            <a:r>
              <a:rPr lang="en-US" baseline="30000" dirty="0"/>
              <a:t>-2</a:t>
            </a:r>
            <a:r>
              <a:rPr lang="en-US" dirty="0"/>
              <a:t>s</a:t>
            </a:r>
            <a:r>
              <a:rPr lang="en-US" baseline="30000" dirty="0"/>
              <a:t>-1  </a:t>
            </a:r>
            <a:r>
              <a:rPr lang="en-US" dirty="0"/>
              <a:t>so kinematic coverage alone isn’t the whole story especially at high </a:t>
            </a:r>
            <a:r>
              <a:rPr lang="en-US" dirty="0" err="1"/>
              <a:t>x</a:t>
            </a:r>
            <a:r>
              <a:rPr lang="en-US" baseline="-25000" dirty="0" err="1"/>
              <a:t>B</a:t>
            </a:r>
            <a:r>
              <a:rPr lang="en-US" dirty="0"/>
              <a:t> and high Q</a:t>
            </a:r>
            <a:r>
              <a:rPr lang="en-US" baseline="30000" dirty="0"/>
              <a:t>2</a:t>
            </a:r>
            <a:r>
              <a:rPr lang="en-US" dirty="0"/>
              <a:t>.</a:t>
            </a:r>
          </a:p>
        </p:txBody>
      </p:sp>
    </p:spTree>
    <p:extLst>
      <p:ext uri="{BB962C8B-B14F-4D97-AF65-F5344CB8AC3E}">
        <p14:creationId xmlns:p14="http://schemas.microsoft.com/office/powerpoint/2010/main" val="3663673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8AE06-A678-9441-81C0-D60851DCBFBF}"/>
              </a:ext>
            </a:extLst>
          </p:cNvPr>
          <p:cNvSpPr>
            <a:spLocks noGrp="1"/>
          </p:cNvSpPr>
          <p:nvPr>
            <p:ph type="title"/>
          </p:nvPr>
        </p:nvSpPr>
        <p:spPr/>
        <p:txBody>
          <a:bodyPr/>
          <a:lstStyle/>
          <a:p>
            <a:r>
              <a:rPr lang="en-US" dirty="0"/>
              <a:t>Deep Inelastic Electron Scattering</a:t>
            </a:r>
          </a:p>
        </p:txBody>
      </p:sp>
      <p:pic>
        <p:nvPicPr>
          <p:cNvPr id="7" name="Content Placeholder 6">
            <a:extLst>
              <a:ext uri="{FF2B5EF4-FFF2-40B4-BE49-F238E27FC236}">
                <a16:creationId xmlns:a16="http://schemas.microsoft.com/office/drawing/2014/main" id="{EFF398BC-078B-F844-9121-497929DA39B4}"/>
              </a:ext>
            </a:extLst>
          </p:cNvPr>
          <p:cNvPicPr>
            <a:picLocks noGrp="1" noChangeAspect="1"/>
          </p:cNvPicPr>
          <p:nvPr>
            <p:ph idx="1"/>
          </p:nvPr>
        </p:nvPicPr>
        <p:blipFill>
          <a:blip r:embed="rId2"/>
          <a:stretch>
            <a:fillRect/>
          </a:stretch>
        </p:blipFill>
        <p:spPr>
          <a:xfrm>
            <a:off x="105718" y="1422400"/>
            <a:ext cx="2880617" cy="2072640"/>
          </a:xfrm>
        </p:spPr>
      </p:pic>
      <p:sp>
        <p:nvSpPr>
          <p:cNvPr id="5" name="Slide Number Placeholder 4">
            <a:extLst>
              <a:ext uri="{FF2B5EF4-FFF2-40B4-BE49-F238E27FC236}">
                <a16:creationId xmlns:a16="http://schemas.microsoft.com/office/drawing/2014/main" id="{16862738-36E3-1246-A7C8-5D554D655ED3}"/>
              </a:ext>
            </a:extLst>
          </p:cNvPr>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9" name="Picture 8">
            <a:extLst>
              <a:ext uri="{FF2B5EF4-FFF2-40B4-BE49-F238E27FC236}">
                <a16:creationId xmlns:a16="http://schemas.microsoft.com/office/drawing/2014/main" id="{E6DD2748-6A97-E342-85E0-E8FAEC2B41C8}"/>
              </a:ext>
            </a:extLst>
          </p:cNvPr>
          <p:cNvPicPr>
            <a:picLocks noChangeAspect="1"/>
          </p:cNvPicPr>
          <p:nvPr/>
        </p:nvPicPr>
        <p:blipFill>
          <a:blip r:embed="rId3"/>
          <a:stretch>
            <a:fillRect/>
          </a:stretch>
        </p:blipFill>
        <p:spPr>
          <a:xfrm>
            <a:off x="3164282" y="1422400"/>
            <a:ext cx="3197366" cy="2072640"/>
          </a:xfrm>
          <a:prstGeom prst="rect">
            <a:avLst/>
          </a:prstGeom>
        </p:spPr>
      </p:pic>
      <p:sp>
        <p:nvSpPr>
          <p:cNvPr id="10" name="TextBox 9">
            <a:extLst>
              <a:ext uri="{FF2B5EF4-FFF2-40B4-BE49-F238E27FC236}">
                <a16:creationId xmlns:a16="http://schemas.microsoft.com/office/drawing/2014/main" id="{3BBAE9AD-8D7D-B442-9AA9-D076DE125116}"/>
              </a:ext>
            </a:extLst>
          </p:cNvPr>
          <p:cNvSpPr txBox="1"/>
          <p:nvPr/>
        </p:nvSpPr>
        <p:spPr>
          <a:xfrm>
            <a:off x="420130" y="3756454"/>
            <a:ext cx="1355820" cy="369332"/>
          </a:xfrm>
          <a:prstGeom prst="rect">
            <a:avLst/>
          </a:prstGeom>
          <a:noFill/>
        </p:spPr>
        <p:txBody>
          <a:bodyPr wrap="none" rtlCol="0">
            <a:spAutoFit/>
          </a:bodyPr>
          <a:lstStyle/>
          <a:p>
            <a:r>
              <a:rPr lang="en-US" dirty="0"/>
              <a:t>Inclusive DIS</a:t>
            </a:r>
          </a:p>
        </p:txBody>
      </p:sp>
      <p:sp>
        <p:nvSpPr>
          <p:cNvPr id="11" name="TextBox 10">
            <a:extLst>
              <a:ext uri="{FF2B5EF4-FFF2-40B4-BE49-F238E27FC236}">
                <a16:creationId xmlns:a16="http://schemas.microsoft.com/office/drawing/2014/main" id="{BF46712F-54C7-ED49-8514-B08665D86AFB}"/>
              </a:ext>
            </a:extLst>
          </p:cNvPr>
          <p:cNvSpPr txBox="1"/>
          <p:nvPr/>
        </p:nvSpPr>
        <p:spPr>
          <a:xfrm>
            <a:off x="3820559" y="3724353"/>
            <a:ext cx="1884811" cy="369332"/>
          </a:xfrm>
          <a:prstGeom prst="rect">
            <a:avLst/>
          </a:prstGeom>
          <a:noFill/>
        </p:spPr>
        <p:txBody>
          <a:bodyPr wrap="none" rtlCol="0">
            <a:spAutoFit/>
          </a:bodyPr>
          <a:lstStyle/>
          <a:p>
            <a:r>
              <a:rPr lang="en-US" dirty="0"/>
              <a:t>Semi-Inclusive DIS</a:t>
            </a:r>
          </a:p>
        </p:txBody>
      </p:sp>
      <p:pic>
        <p:nvPicPr>
          <p:cNvPr id="13" name="Picture 12">
            <a:extLst>
              <a:ext uri="{FF2B5EF4-FFF2-40B4-BE49-F238E27FC236}">
                <a16:creationId xmlns:a16="http://schemas.microsoft.com/office/drawing/2014/main" id="{0C0149EA-F292-1D46-AF90-992BD0542FF3}"/>
              </a:ext>
            </a:extLst>
          </p:cNvPr>
          <p:cNvPicPr>
            <a:picLocks noChangeAspect="1"/>
          </p:cNvPicPr>
          <p:nvPr/>
        </p:nvPicPr>
        <p:blipFill>
          <a:blip r:embed="rId4"/>
          <a:stretch>
            <a:fillRect/>
          </a:stretch>
        </p:blipFill>
        <p:spPr>
          <a:xfrm>
            <a:off x="6361648" y="1422400"/>
            <a:ext cx="2751372" cy="2072640"/>
          </a:xfrm>
          <a:prstGeom prst="rect">
            <a:avLst/>
          </a:prstGeom>
        </p:spPr>
      </p:pic>
      <p:sp>
        <p:nvSpPr>
          <p:cNvPr id="14" name="TextBox 13">
            <a:extLst>
              <a:ext uri="{FF2B5EF4-FFF2-40B4-BE49-F238E27FC236}">
                <a16:creationId xmlns:a16="http://schemas.microsoft.com/office/drawing/2014/main" id="{DDFA2535-F015-D947-AA8F-31B74B2EED8B}"/>
              </a:ext>
            </a:extLst>
          </p:cNvPr>
          <p:cNvSpPr txBox="1"/>
          <p:nvPr/>
        </p:nvSpPr>
        <p:spPr>
          <a:xfrm>
            <a:off x="7045991" y="3724353"/>
            <a:ext cx="1382686" cy="369332"/>
          </a:xfrm>
          <a:prstGeom prst="rect">
            <a:avLst/>
          </a:prstGeom>
          <a:noFill/>
        </p:spPr>
        <p:txBody>
          <a:bodyPr wrap="none" rtlCol="0">
            <a:spAutoFit/>
          </a:bodyPr>
          <a:lstStyle/>
          <a:p>
            <a:r>
              <a:rPr lang="en-US" dirty="0"/>
              <a:t>Exclusive DIS</a:t>
            </a:r>
          </a:p>
        </p:txBody>
      </p:sp>
      <p:sp>
        <p:nvSpPr>
          <p:cNvPr id="15" name="TextBox 14">
            <a:extLst>
              <a:ext uri="{FF2B5EF4-FFF2-40B4-BE49-F238E27FC236}">
                <a16:creationId xmlns:a16="http://schemas.microsoft.com/office/drawing/2014/main" id="{33A6D60B-96C3-FC45-AE36-A25F2B0EFE7C}"/>
              </a:ext>
            </a:extLst>
          </p:cNvPr>
          <p:cNvSpPr txBox="1"/>
          <p:nvPr/>
        </p:nvSpPr>
        <p:spPr>
          <a:xfrm>
            <a:off x="0" y="5689902"/>
            <a:ext cx="9113020" cy="369332"/>
          </a:xfrm>
          <a:prstGeom prst="rect">
            <a:avLst/>
          </a:prstGeom>
          <a:noFill/>
        </p:spPr>
        <p:txBody>
          <a:bodyPr wrap="square" rtlCol="0">
            <a:spAutoFit/>
          </a:bodyPr>
          <a:lstStyle/>
          <a:p>
            <a:pPr algn="ctr"/>
            <a:r>
              <a:rPr lang="en-US" dirty="0"/>
              <a:t>Requires Tracking, Particle Identification and Calorimetry (plus electronics &amp; read-out).   </a:t>
            </a:r>
          </a:p>
        </p:txBody>
      </p:sp>
      <p:sp>
        <p:nvSpPr>
          <p:cNvPr id="3" name="TextBox 2">
            <a:extLst>
              <a:ext uri="{FF2B5EF4-FFF2-40B4-BE49-F238E27FC236}">
                <a16:creationId xmlns:a16="http://schemas.microsoft.com/office/drawing/2014/main" id="{880946C5-88A0-0743-A3A9-8ADEFDFBEA9C}"/>
              </a:ext>
            </a:extLst>
          </p:cNvPr>
          <p:cNvSpPr txBox="1"/>
          <p:nvPr/>
        </p:nvSpPr>
        <p:spPr>
          <a:xfrm>
            <a:off x="253396" y="4446179"/>
            <a:ext cx="8575424" cy="923330"/>
          </a:xfrm>
          <a:prstGeom prst="rect">
            <a:avLst/>
          </a:prstGeom>
          <a:noFill/>
        </p:spPr>
        <p:txBody>
          <a:bodyPr wrap="none" rtlCol="0">
            <a:spAutoFit/>
          </a:bodyPr>
          <a:lstStyle/>
          <a:p>
            <a:r>
              <a:rPr lang="en-US" dirty="0"/>
              <a:t>Shown neutral current events, but can also measure charge current without the scattered</a:t>
            </a:r>
          </a:p>
          <a:p>
            <a:r>
              <a:rPr lang="en-US" dirty="0"/>
              <a:t>Electron on must use the other final-state particles to determine the reaction.</a:t>
            </a:r>
          </a:p>
          <a:p>
            <a:endParaRPr lang="en-US" dirty="0"/>
          </a:p>
        </p:txBody>
      </p:sp>
    </p:spTree>
    <p:extLst>
      <p:ext uri="{BB962C8B-B14F-4D97-AF65-F5344CB8AC3E}">
        <p14:creationId xmlns:p14="http://schemas.microsoft.com/office/powerpoint/2010/main" val="2909548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E2CDF-189F-C244-A7AC-0300D7403CDB}"/>
              </a:ext>
            </a:extLst>
          </p:cNvPr>
          <p:cNvSpPr>
            <a:spLocks noGrp="1"/>
          </p:cNvSpPr>
          <p:nvPr>
            <p:ph type="title"/>
          </p:nvPr>
        </p:nvSpPr>
        <p:spPr>
          <a:xfrm>
            <a:off x="0" y="146918"/>
            <a:ext cx="9143999" cy="487490"/>
          </a:xfrm>
        </p:spPr>
        <p:txBody>
          <a:bodyPr/>
          <a:lstStyle/>
          <a:p>
            <a:pPr algn="ctr"/>
            <a:r>
              <a:rPr lang="en-US" dirty="0"/>
              <a:t>Detector polar angle / pseudo-rapidity coverage</a:t>
            </a:r>
          </a:p>
        </p:txBody>
      </p:sp>
      <p:sp>
        <p:nvSpPr>
          <p:cNvPr id="5" name="Slide Number Placeholder 4">
            <a:extLst>
              <a:ext uri="{FF2B5EF4-FFF2-40B4-BE49-F238E27FC236}">
                <a16:creationId xmlns:a16="http://schemas.microsoft.com/office/drawing/2014/main" id="{49EF2265-67FD-6243-9255-4BDD03AFACC1}"/>
              </a:ext>
            </a:extLst>
          </p:cNvPr>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7" name="Picture 6">
            <a:extLst>
              <a:ext uri="{FF2B5EF4-FFF2-40B4-BE49-F238E27FC236}">
                <a16:creationId xmlns:a16="http://schemas.microsoft.com/office/drawing/2014/main" id="{66B8099C-3277-4E40-B50D-E3E2E3C3EACE}"/>
              </a:ext>
            </a:extLst>
          </p:cNvPr>
          <p:cNvPicPr>
            <a:picLocks noChangeAspect="1"/>
          </p:cNvPicPr>
          <p:nvPr/>
        </p:nvPicPr>
        <p:blipFill>
          <a:blip r:embed="rId2"/>
          <a:stretch>
            <a:fillRect/>
          </a:stretch>
        </p:blipFill>
        <p:spPr>
          <a:xfrm>
            <a:off x="0" y="734785"/>
            <a:ext cx="9144000" cy="5388429"/>
          </a:xfrm>
          <a:prstGeom prst="rect">
            <a:avLst/>
          </a:prstGeom>
        </p:spPr>
      </p:pic>
      <p:pic>
        <p:nvPicPr>
          <p:cNvPr id="9" name="Picture 8">
            <a:extLst>
              <a:ext uri="{FF2B5EF4-FFF2-40B4-BE49-F238E27FC236}">
                <a16:creationId xmlns:a16="http://schemas.microsoft.com/office/drawing/2014/main" id="{D5503007-B4C6-C247-ACBA-77B9A95F530F}"/>
              </a:ext>
            </a:extLst>
          </p:cNvPr>
          <p:cNvPicPr>
            <a:picLocks noChangeAspect="1"/>
          </p:cNvPicPr>
          <p:nvPr/>
        </p:nvPicPr>
        <p:blipFill>
          <a:blip r:embed="rId3"/>
          <a:stretch>
            <a:fillRect/>
          </a:stretch>
        </p:blipFill>
        <p:spPr>
          <a:xfrm>
            <a:off x="6969818" y="836930"/>
            <a:ext cx="2174182" cy="794162"/>
          </a:xfrm>
          <a:prstGeom prst="rect">
            <a:avLst/>
          </a:prstGeom>
        </p:spPr>
      </p:pic>
    </p:spTree>
    <p:extLst>
      <p:ext uri="{BB962C8B-B14F-4D97-AF65-F5344CB8AC3E}">
        <p14:creationId xmlns:p14="http://schemas.microsoft.com/office/powerpoint/2010/main" val="4257825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217D2F26-ED41-C044-8CFC-C6B9981FF137}"/>
              </a:ext>
            </a:extLst>
          </p:cNvPr>
          <p:cNvPicPr>
            <a:picLocks noChangeAspect="1"/>
          </p:cNvPicPr>
          <p:nvPr/>
        </p:nvPicPr>
        <p:blipFill rotWithShape="1">
          <a:blip r:embed="rId2"/>
          <a:srcRect l="7055" t="10808" r="15579"/>
          <a:stretch/>
        </p:blipFill>
        <p:spPr>
          <a:xfrm>
            <a:off x="5810409" y="6371615"/>
            <a:ext cx="775217" cy="436213"/>
          </a:xfrm>
          <a:prstGeom prst="rect">
            <a:avLst/>
          </a:prstGeom>
          <a:solidFill>
            <a:schemeClr val="accent2"/>
          </a:solidFill>
        </p:spPr>
      </p:pic>
      <p:sp>
        <p:nvSpPr>
          <p:cNvPr id="5" name="Title 1">
            <a:extLst>
              <a:ext uri="{FF2B5EF4-FFF2-40B4-BE49-F238E27FC236}">
                <a16:creationId xmlns:a16="http://schemas.microsoft.com/office/drawing/2014/main" id="{996AC222-C7B5-0447-88B3-AF0433D3A8C9}"/>
              </a:ext>
            </a:extLst>
          </p:cNvPr>
          <p:cNvSpPr txBox="1">
            <a:spLocks/>
          </p:cNvSpPr>
          <p:nvPr/>
        </p:nvSpPr>
        <p:spPr>
          <a:xfrm>
            <a:off x="0" y="0"/>
            <a:ext cx="9144000" cy="4874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50" b="1" kern="1200" cap="none" baseline="0">
                <a:solidFill>
                  <a:schemeClr val="tx1"/>
                </a:solidFill>
                <a:latin typeface="Arial" charset="0"/>
                <a:ea typeface="+mj-ea"/>
                <a:cs typeface="+mj-cs"/>
              </a:defRPr>
            </a:lvl1pPr>
          </a:lstStyle>
          <a:p>
            <a:pPr algn="ctr"/>
            <a:r>
              <a:rPr lang="en-US" dirty="0"/>
              <a:t>CAD Model of Generic EIC Detector</a:t>
            </a:r>
          </a:p>
        </p:txBody>
      </p:sp>
      <p:pic>
        <p:nvPicPr>
          <p:cNvPr id="6" name="Picture 5">
            <a:extLst>
              <a:ext uri="{FF2B5EF4-FFF2-40B4-BE49-F238E27FC236}">
                <a16:creationId xmlns:a16="http://schemas.microsoft.com/office/drawing/2014/main" id="{BEEC5EC9-DEAD-3E4B-B10A-1152EF435300}"/>
              </a:ext>
            </a:extLst>
          </p:cNvPr>
          <p:cNvPicPr>
            <a:picLocks noChangeAspect="1"/>
          </p:cNvPicPr>
          <p:nvPr/>
        </p:nvPicPr>
        <p:blipFill>
          <a:blip r:embed="rId3"/>
          <a:stretch>
            <a:fillRect/>
          </a:stretch>
        </p:blipFill>
        <p:spPr>
          <a:xfrm>
            <a:off x="0" y="944750"/>
            <a:ext cx="9144000" cy="5426865"/>
          </a:xfrm>
          <a:prstGeom prst="rect">
            <a:avLst/>
          </a:prstGeom>
        </p:spPr>
      </p:pic>
      <p:sp>
        <p:nvSpPr>
          <p:cNvPr id="2" name="TextBox 1">
            <a:extLst>
              <a:ext uri="{FF2B5EF4-FFF2-40B4-BE49-F238E27FC236}">
                <a16:creationId xmlns:a16="http://schemas.microsoft.com/office/drawing/2014/main" id="{FC123D97-A99D-424F-B281-E8AEFACC74B8}"/>
              </a:ext>
            </a:extLst>
          </p:cNvPr>
          <p:cNvSpPr txBox="1"/>
          <p:nvPr/>
        </p:nvSpPr>
        <p:spPr>
          <a:xfrm>
            <a:off x="3220025" y="466209"/>
            <a:ext cx="3365601" cy="369332"/>
          </a:xfrm>
          <a:prstGeom prst="rect">
            <a:avLst/>
          </a:prstGeom>
          <a:noFill/>
        </p:spPr>
        <p:txBody>
          <a:bodyPr wrap="none" rtlCol="0">
            <a:spAutoFit/>
          </a:bodyPr>
          <a:lstStyle/>
          <a:p>
            <a:r>
              <a:rPr lang="en-US" dirty="0">
                <a:hlinkClick r:id="rId4"/>
              </a:rPr>
              <a:t>https://arxiv.org/abs/2103.05419</a:t>
            </a:r>
            <a:r>
              <a:rPr lang="en-US" dirty="0"/>
              <a:t> </a:t>
            </a:r>
          </a:p>
        </p:txBody>
      </p:sp>
    </p:spTree>
    <p:extLst>
      <p:ext uri="{BB962C8B-B14F-4D97-AF65-F5344CB8AC3E}">
        <p14:creationId xmlns:p14="http://schemas.microsoft.com/office/powerpoint/2010/main" val="1817183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217D2F26-ED41-C044-8CFC-C6B9981FF137}"/>
              </a:ext>
            </a:extLst>
          </p:cNvPr>
          <p:cNvPicPr>
            <a:picLocks noChangeAspect="1"/>
          </p:cNvPicPr>
          <p:nvPr/>
        </p:nvPicPr>
        <p:blipFill rotWithShape="1">
          <a:blip r:embed="rId2"/>
          <a:srcRect l="7055" t="10808" r="15579"/>
          <a:stretch/>
        </p:blipFill>
        <p:spPr>
          <a:xfrm>
            <a:off x="5810409" y="6371615"/>
            <a:ext cx="775217" cy="436213"/>
          </a:xfrm>
          <a:prstGeom prst="rect">
            <a:avLst/>
          </a:prstGeom>
          <a:solidFill>
            <a:schemeClr val="accent2"/>
          </a:solidFill>
        </p:spPr>
      </p:pic>
      <p:sp>
        <p:nvSpPr>
          <p:cNvPr id="3" name="TextBox 2">
            <a:extLst>
              <a:ext uri="{FF2B5EF4-FFF2-40B4-BE49-F238E27FC236}">
                <a16:creationId xmlns:a16="http://schemas.microsoft.com/office/drawing/2014/main" id="{646EA6FF-4FA3-DA4D-B6CB-5A9C9C60869C}"/>
              </a:ext>
            </a:extLst>
          </p:cNvPr>
          <p:cNvSpPr txBox="1"/>
          <p:nvPr/>
        </p:nvSpPr>
        <p:spPr>
          <a:xfrm>
            <a:off x="0" y="149901"/>
            <a:ext cx="9144000" cy="584775"/>
          </a:xfrm>
          <a:prstGeom prst="rect">
            <a:avLst/>
          </a:prstGeom>
          <a:noFill/>
        </p:spPr>
        <p:txBody>
          <a:bodyPr wrap="square" rtlCol="0">
            <a:spAutoFit/>
          </a:bodyPr>
          <a:lstStyle/>
          <a:p>
            <a:pPr algn="ctr"/>
            <a:r>
              <a:rPr lang="en-US" sz="3200" b="1" dirty="0"/>
              <a:t>Call for Detector Collaboration Proposals</a:t>
            </a:r>
          </a:p>
        </p:txBody>
      </p:sp>
      <p:sp>
        <p:nvSpPr>
          <p:cNvPr id="4" name="TextBox 3">
            <a:extLst>
              <a:ext uri="{FF2B5EF4-FFF2-40B4-BE49-F238E27FC236}">
                <a16:creationId xmlns:a16="http://schemas.microsoft.com/office/drawing/2014/main" id="{7F09E553-5725-5F43-A4D1-CFC2995BA1DB}"/>
              </a:ext>
            </a:extLst>
          </p:cNvPr>
          <p:cNvSpPr txBox="1"/>
          <p:nvPr/>
        </p:nvSpPr>
        <p:spPr>
          <a:xfrm>
            <a:off x="107150" y="1334125"/>
            <a:ext cx="8797007" cy="4801314"/>
          </a:xfrm>
          <a:prstGeom prst="rect">
            <a:avLst/>
          </a:prstGeom>
          <a:noFill/>
        </p:spPr>
        <p:txBody>
          <a:bodyPr wrap="square" rtlCol="0">
            <a:spAutoFit/>
          </a:bodyPr>
          <a:lstStyle/>
          <a:p>
            <a:pPr algn="just"/>
            <a:endParaRPr lang="en-US" dirty="0"/>
          </a:p>
          <a:p>
            <a:pPr algn="just"/>
            <a:r>
              <a:rPr lang="en-US" b="1" dirty="0"/>
              <a:t>Detector 1 Collaboration Proposals:</a:t>
            </a:r>
            <a:r>
              <a:rPr lang="en-US" dirty="0"/>
              <a:t> Experiments must address the EIC White Paper and  NAS Report science case. The collaboration should propose a system that meets the  performance requirements described in the EIC CDR and EICUG YR. The design should be compatible with that of the accelerator and interaction region layout of the CDR.   Completion of detector construction must be achieved by Critical Decision (CD)-4A, the  start of EIC accelerator operations.</a:t>
            </a:r>
          </a:p>
          <a:p>
            <a:pPr algn="just"/>
            <a:endParaRPr lang="en-US" dirty="0"/>
          </a:p>
          <a:p>
            <a:pPr algn="just"/>
            <a:r>
              <a:rPr lang="en-US" b="1" dirty="0"/>
              <a:t>Detector 2 Collaboration Proposals</a:t>
            </a:r>
            <a:r>
              <a:rPr lang="en-US" dirty="0"/>
              <a:t>: Experiments should address science goals described in  the EIC White Paper and possibly science beyond that and enable some complementarity to  Detector 1. The Detector 2 interaction region design should be consistent with the  accelerator design as detailed in the CDR, with perhaps some interaction region optimization.  The detector design should allow for an estimated construction schedule compatible with achieving detector completion by CD-4 (which follows CD-4A). Note: Currently, the EIC project scope does not include the construction of Detector 2 or the accelerator components needed for the second interaction region.</a:t>
            </a:r>
          </a:p>
          <a:p>
            <a:endParaRPr lang="en-US" dirty="0"/>
          </a:p>
        </p:txBody>
      </p:sp>
      <p:sp>
        <p:nvSpPr>
          <p:cNvPr id="5" name="TextBox 4">
            <a:extLst>
              <a:ext uri="{FF2B5EF4-FFF2-40B4-BE49-F238E27FC236}">
                <a16:creationId xmlns:a16="http://schemas.microsoft.com/office/drawing/2014/main" id="{FB33EFDA-E962-F54B-9E12-070976D3719B}"/>
              </a:ext>
            </a:extLst>
          </p:cNvPr>
          <p:cNvSpPr txBox="1"/>
          <p:nvPr/>
        </p:nvSpPr>
        <p:spPr>
          <a:xfrm>
            <a:off x="0" y="734676"/>
            <a:ext cx="9144000" cy="369332"/>
          </a:xfrm>
          <a:prstGeom prst="rect">
            <a:avLst/>
          </a:prstGeom>
          <a:noFill/>
        </p:spPr>
        <p:txBody>
          <a:bodyPr wrap="square" rtlCol="0">
            <a:spAutoFit/>
          </a:bodyPr>
          <a:lstStyle/>
          <a:p>
            <a:pPr algn="ctr"/>
            <a:r>
              <a:rPr lang="en-US" dirty="0"/>
              <a:t>Due 1 December 2021 </a:t>
            </a:r>
          </a:p>
        </p:txBody>
      </p:sp>
    </p:spTree>
    <p:extLst>
      <p:ext uri="{BB962C8B-B14F-4D97-AF65-F5344CB8AC3E}">
        <p14:creationId xmlns:p14="http://schemas.microsoft.com/office/powerpoint/2010/main" val="3810239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538AC36-5382-FD4C-8467-5EF8637FC5A7}"/>
              </a:ext>
            </a:extLst>
          </p:cNvPr>
          <p:cNvSpPr>
            <a:spLocks noGrp="1"/>
          </p:cNvSpPr>
          <p:nvPr>
            <p:ph type="dt" sz="half" idx="10"/>
          </p:nvPr>
        </p:nvSpPr>
        <p:spPr>
          <a:xfrm>
            <a:off x="273983" y="6356351"/>
            <a:ext cx="2270433" cy="365125"/>
          </a:xfrm>
        </p:spPr>
        <p:txBody>
          <a:bodyPr/>
          <a:lstStyle/>
          <a:p>
            <a:pPr>
              <a:defRPr/>
            </a:pPr>
            <a:r>
              <a:rPr lang="en-US" dirty="0"/>
              <a:t>Slide curtesy of Yulia Furletova</a:t>
            </a:r>
          </a:p>
        </p:txBody>
      </p:sp>
      <p:sp>
        <p:nvSpPr>
          <p:cNvPr id="5" name="Slide Number Placeholder 4">
            <a:extLst>
              <a:ext uri="{FF2B5EF4-FFF2-40B4-BE49-F238E27FC236}">
                <a16:creationId xmlns:a16="http://schemas.microsoft.com/office/drawing/2014/main" id="{CD24E688-D5A5-5646-9A67-49ED2D8B6F3D}"/>
              </a:ext>
            </a:extLst>
          </p:cNvPr>
          <p:cNvSpPr>
            <a:spLocks noGrp="1"/>
          </p:cNvSpPr>
          <p:nvPr>
            <p:ph type="sldNum" sz="quarter" idx="12"/>
          </p:nvPr>
        </p:nvSpPr>
        <p:spPr/>
        <p:txBody>
          <a:bodyPr/>
          <a:lstStyle/>
          <a:p>
            <a:pPr>
              <a:defRPr/>
            </a:pPr>
            <a:fld id="{02E14229-1F8B-9D40-B39A-0B867027E5B4}" type="slidenum">
              <a:rPr lang="en-US" smtClean="0"/>
              <a:pPr>
                <a:defRPr/>
              </a:pPr>
              <a:t>8</a:t>
            </a:fld>
            <a:endParaRPr lang="en-US" dirty="0"/>
          </a:p>
        </p:txBody>
      </p:sp>
      <p:pic>
        <p:nvPicPr>
          <p:cNvPr id="10" name="Picture 9">
            <a:extLst>
              <a:ext uri="{FF2B5EF4-FFF2-40B4-BE49-F238E27FC236}">
                <a16:creationId xmlns:a16="http://schemas.microsoft.com/office/drawing/2014/main" id="{32F475A6-82EB-F24D-83DD-F4F4C5B72891}"/>
              </a:ext>
            </a:extLst>
          </p:cNvPr>
          <p:cNvPicPr>
            <a:picLocks noChangeAspect="1"/>
          </p:cNvPicPr>
          <p:nvPr/>
        </p:nvPicPr>
        <p:blipFill>
          <a:blip r:embed="rId2"/>
          <a:stretch>
            <a:fillRect/>
          </a:stretch>
        </p:blipFill>
        <p:spPr>
          <a:xfrm>
            <a:off x="4379259" y="1443038"/>
            <a:ext cx="4764742" cy="3267923"/>
          </a:xfrm>
          <a:prstGeom prst="rect">
            <a:avLst/>
          </a:prstGeom>
        </p:spPr>
      </p:pic>
      <p:pic>
        <p:nvPicPr>
          <p:cNvPr id="11" name="Picture 10">
            <a:extLst>
              <a:ext uri="{FF2B5EF4-FFF2-40B4-BE49-F238E27FC236}">
                <a16:creationId xmlns:a16="http://schemas.microsoft.com/office/drawing/2014/main" id="{65288112-CBBA-434C-91A7-16920F572FDE}"/>
              </a:ext>
            </a:extLst>
          </p:cNvPr>
          <p:cNvPicPr>
            <a:picLocks noChangeAspect="1"/>
          </p:cNvPicPr>
          <p:nvPr/>
        </p:nvPicPr>
        <p:blipFill>
          <a:blip r:embed="rId3"/>
          <a:stretch>
            <a:fillRect/>
          </a:stretch>
        </p:blipFill>
        <p:spPr>
          <a:xfrm>
            <a:off x="8096381" y="49288"/>
            <a:ext cx="837938" cy="998444"/>
          </a:xfrm>
          <a:prstGeom prst="rect">
            <a:avLst/>
          </a:prstGeom>
        </p:spPr>
      </p:pic>
      <p:pic>
        <p:nvPicPr>
          <p:cNvPr id="13" name="Picture 12">
            <a:extLst>
              <a:ext uri="{FF2B5EF4-FFF2-40B4-BE49-F238E27FC236}">
                <a16:creationId xmlns:a16="http://schemas.microsoft.com/office/drawing/2014/main" id="{6B12D445-ECCF-AC4C-8805-FFF0A1328D31}"/>
              </a:ext>
            </a:extLst>
          </p:cNvPr>
          <p:cNvPicPr>
            <a:picLocks noChangeAspect="1"/>
          </p:cNvPicPr>
          <p:nvPr/>
        </p:nvPicPr>
        <p:blipFill>
          <a:blip r:embed="rId4"/>
          <a:stretch>
            <a:fillRect/>
          </a:stretch>
        </p:blipFill>
        <p:spPr>
          <a:xfrm>
            <a:off x="0" y="-11836"/>
            <a:ext cx="4064374" cy="1377884"/>
          </a:xfrm>
          <a:prstGeom prst="rect">
            <a:avLst/>
          </a:prstGeom>
        </p:spPr>
      </p:pic>
      <p:sp>
        <p:nvSpPr>
          <p:cNvPr id="14" name="TextBox 13">
            <a:extLst>
              <a:ext uri="{FF2B5EF4-FFF2-40B4-BE49-F238E27FC236}">
                <a16:creationId xmlns:a16="http://schemas.microsoft.com/office/drawing/2014/main" id="{456C27B2-31F8-3F47-AC1F-A23A4D814C68}"/>
              </a:ext>
            </a:extLst>
          </p:cNvPr>
          <p:cNvSpPr txBox="1"/>
          <p:nvPr/>
        </p:nvSpPr>
        <p:spPr>
          <a:xfrm>
            <a:off x="5661211" y="717186"/>
            <a:ext cx="1825439" cy="300082"/>
          </a:xfrm>
          <a:prstGeom prst="rect">
            <a:avLst/>
          </a:prstGeom>
          <a:noFill/>
        </p:spPr>
        <p:txBody>
          <a:bodyPr wrap="square" rtlCol="0">
            <a:spAutoFit/>
          </a:bodyPr>
          <a:lstStyle/>
          <a:p>
            <a:r>
              <a:rPr lang="en-US" sz="1350" dirty="0">
                <a:hlinkClick r:id="rId5"/>
              </a:rPr>
              <a:t>http://athena-eic.org</a:t>
            </a:r>
            <a:r>
              <a:rPr lang="en-US" sz="1350" dirty="0"/>
              <a:t>   </a:t>
            </a:r>
          </a:p>
        </p:txBody>
      </p:sp>
      <p:sp>
        <p:nvSpPr>
          <p:cNvPr id="16" name="Rectangle 15">
            <a:extLst>
              <a:ext uri="{FF2B5EF4-FFF2-40B4-BE49-F238E27FC236}">
                <a16:creationId xmlns:a16="http://schemas.microsoft.com/office/drawing/2014/main" id="{CDFBD379-6438-8842-B637-FEE7A610BF56}"/>
              </a:ext>
            </a:extLst>
          </p:cNvPr>
          <p:cNvSpPr/>
          <p:nvPr/>
        </p:nvSpPr>
        <p:spPr>
          <a:xfrm>
            <a:off x="93009" y="1868808"/>
            <a:ext cx="4286250" cy="3208571"/>
          </a:xfrm>
          <a:prstGeom prst="rect">
            <a:avLst/>
          </a:prstGeom>
        </p:spPr>
        <p:txBody>
          <a:bodyPr wrap="square">
            <a:spAutoFit/>
          </a:bodyPr>
          <a:lstStyle/>
          <a:p>
            <a:pPr marL="214313" indent="-214313">
              <a:buFont typeface="Wingdings" pitchFamily="2" charset="2"/>
              <a:buChar char="ü"/>
            </a:pPr>
            <a:r>
              <a:rPr lang="en-US" sz="1350" dirty="0"/>
              <a:t>Kick-off meeting : 12-13 March  </a:t>
            </a:r>
          </a:p>
          <a:p>
            <a:pPr marL="214313" indent="-214313">
              <a:buFont typeface="Wingdings" pitchFamily="2" charset="2"/>
              <a:buChar char="ü"/>
            </a:pPr>
            <a:endParaRPr lang="en-US" sz="1350" dirty="0">
              <a:latin typeface="Calibri" panose="020F0502020204030204" pitchFamily="34" charset="0"/>
            </a:endParaRPr>
          </a:p>
          <a:p>
            <a:pPr marL="214313" indent="-214313">
              <a:buFont typeface="Wingdings" pitchFamily="2" charset="2"/>
              <a:buChar char="ü"/>
            </a:pPr>
            <a:r>
              <a:rPr lang="en-US" sz="1350" dirty="0">
                <a:latin typeface="Calibri" panose="020F0502020204030204" pitchFamily="34" charset="0"/>
              </a:rPr>
              <a:t>IP6 – Detector 1</a:t>
            </a:r>
          </a:p>
          <a:p>
            <a:pPr marL="214313" indent="-214313">
              <a:buFont typeface="Wingdings" pitchFamily="2" charset="2"/>
              <a:buChar char="ü"/>
            </a:pPr>
            <a:r>
              <a:rPr lang="en-US" sz="1350" dirty="0">
                <a:latin typeface="Calibri" panose="020F0502020204030204" pitchFamily="34" charset="0"/>
              </a:rPr>
              <a:t>New 3 T magnet </a:t>
            </a:r>
          </a:p>
          <a:p>
            <a:pPr marL="214313" indent="-214313">
              <a:buFont typeface="Wingdings" pitchFamily="2" charset="2"/>
              <a:buChar char="ü"/>
            </a:pPr>
            <a:r>
              <a:rPr lang="en-US" sz="1350" dirty="0">
                <a:latin typeface="Calibri" panose="020F0502020204030204" pitchFamily="34" charset="0"/>
              </a:rPr>
              <a:t>New state-of-art detectors </a:t>
            </a:r>
          </a:p>
          <a:p>
            <a:pPr marL="214313" indent="-214313">
              <a:buFont typeface="Wingdings" pitchFamily="2" charset="2"/>
              <a:buChar char="ü"/>
            </a:pPr>
            <a:r>
              <a:rPr lang="en-US" sz="1350" b="1" dirty="0">
                <a:latin typeface="Calibri" panose="020F0502020204030204" pitchFamily="34" charset="0"/>
              </a:rPr>
              <a:t>N</a:t>
            </a:r>
            <a:r>
              <a:rPr lang="en-US" sz="1350" b="1" dirty="0"/>
              <a:t>ew future-oriented simulation and reconstruction software framework</a:t>
            </a:r>
            <a:r>
              <a:rPr lang="en-US" sz="1350" dirty="0"/>
              <a:t> ( similar to one used for HL-LHC ) </a:t>
            </a:r>
            <a:br>
              <a:rPr lang="en-US" sz="1350" dirty="0"/>
            </a:br>
            <a:endParaRPr lang="en-US" sz="1350" dirty="0"/>
          </a:p>
          <a:p>
            <a:pPr marL="214313" indent="-214313">
              <a:buFont typeface="Wingdings" pitchFamily="2" charset="2"/>
              <a:buChar char="ü"/>
            </a:pPr>
            <a:r>
              <a:rPr lang="en-US" sz="1350" dirty="0"/>
              <a:t>Bi-weekly meeting 11am EDT on Thursday</a:t>
            </a:r>
          </a:p>
          <a:p>
            <a:pPr marL="214313" indent="-214313">
              <a:buFont typeface="Wingdings" pitchFamily="2" charset="2"/>
              <a:buChar char="ü"/>
            </a:pPr>
            <a:r>
              <a:rPr lang="en-US" sz="1350" dirty="0"/>
              <a:t>Monthly 8pm EDT on </a:t>
            </a:r>
            <a:r>
              <a:rPr lang="en-US" sz="1350" dirty="0" err="1"/>
              <a:t>Thr</a:t>
            </a:r>
            <a:r>
              <a:rPr lang="en-US" sz="1350" dirty="0"/>
              <a:t> mainly for Asia colleagues. </a:t>
            </a:r>
          </a:p>
          <a:p>
            <a:pPr marL="214313" indent="-214313">
              <a:buFont typeface="Wingdings" pitchFamily="2" charset="2"/>
              <a:buChar char="ü"/>
            </a:pPr>
            <a:r>
              <a:rPr lang="en-US" sz="1350" dirty="0"/>
              <a:t>Regular meetings with EIC project team </a:t>
            </a:r>
          </a:p>
          <a:p>
            <a:pPr marL="214313" indent="-214313">
              <a:buFont typeface="Wingdings" pitchFamily="2" charset="2"/>
              <a:buChar char="ü"/>
            </a:pPr>
            <a:endParaRPr lang="en-US" sz="1350" dirty="0"/>
          </a:p>
          <a:p>
            <a:pPr marL="214313" indent="-214313">
              <a:buFont typeface="Wingdings" pitchFamily="2" charset="2"/>
              <a:buChar char="ü"/>
            </a:pPr>
            <a:r>
              <a:rPr lang="en-US" sz="1350" dirty="0"/>
              <a:t>Charter and Membership policy  - done </a:t>
            </a:r>
          </a:p>
          <a:p>
            <a:pPr marL="214313" indent="-214313">
              <a:buFont typeface="Wingdings" pitchFamily="2" charset="2"/>
              <a:buChar char="ü"/>
            </a:pPr>
            <a:r>
              <a:rPr lang="en-US" sz="1350" dirty="0"/>
              <a:t>Currently steered by org group: </a:t>
            </a:r>
          </a:p>
          <a:p>
            <a:pPr marL="214313" indent="-214313">
              <a:buFont typeface="Wingdings" pitchFamily="2" charset="2"/>
              <a:buChar char="ü"/>
            </a:pPr>
            <a:endParaRPr lang="en-US" sz="1350" dirty="0">
              <a:latin typeface="Calibri" panose="020F0502020204030204" pitchFamily="34" charset="0"/>
            </a:endParaRPr>
          </a:p>
        </p:txBody>
      </p:sp>
      <p:pic>
        <p:nvPicPr>
          <p:cNvPr id="17" name="Picture 16">
            <a:extLst>
              <a:ext uri="{FF2B5EF4-FFF2-40B4-BE49-F238E27FC236}">
                <a16:creationId xmlns:a16="http://schemas.microsoft.com/office/drawing/2014/main" id="{7A67185A-25C3-3C4F-B2C4-4400DE989F4A}"/>
              </a:ext>
            </a:extLst>
          </p:cNvPr>
          <p:cNvPicPr>
            <a:picLocks noChangeAspect="1"/>
          </p:cNvPicPr>
          <p:nvPr/>
        </p:nvPicPr>
        <p:blipFill>
          <a:blip r:embed="rId6"/>
          <a:stretch>
            <a:fillRect/>
          </a:stretch>
        </p:blipFill>
        <p:spPr>
          <a:xfrm>
            <a:off x="273982" y="4893115"/>
            <a:ext cx="4722977" cy="513771"/>
          </a:xfrm>
          <a:prstGeom prst="rect">
            <a:avLst/>
          </a:prstGeom>
        </p:spPr>
      </p:pic>
      <p:sp>
        <p:nvSpPr>
          <p:cNvPr id="18" name="TextBox 17">
            <a:extLst>
              <a:ext uri="{FF2B5EF4-FFF2-40B4-BE49-F238E27FC236}">
                <a16:creationId xmlns:a16="http://schemas.microsoft.com/office/drawing/2014/main" id="{1D47C357-A9CE-F54D-945B-356B61097DF9}"/>
              </a:ext>
            </a:extLst>
          </p:cNvPr>
          <p:cNvSpPr txBox="1"/>
          <p:nvPr/>
        </p:nvSpPr>
        <p:spPr>
          <a:xfrm>
            <a:off x="5148340" y="5136731"/>
            <a:ext cx="3785979" cy="923330"/>
          </a:xfrm>
          <a:prstGeom prst="rect">
            <a:avLst/>
          </a:prstGeom>
          <a:noFill/>
        </p:spPr>
        <p:txBody>
          <a:bodyPr wrap="square" rtlCol="0">
            <a:spAutoFit/>
          </a:bodyPr>
          <a:lstStyle/>
          <a:p>
            <a:pPr marL="214313" indent="-214313">
              <a:buFont typeface="Wingdings" pitchFamily="2" charset="2"/>
              <a:buChar char="ü"/>
            </a:pPr>
            <a:r>
              <a:rPr lang="en-US" sz="1350" dirty="0"/>
              <a:t>Detector and Physics WGs, </a:t>
            </a:r>
          </a:p>
          <a:p>
            <a:pPr marL="214313" indent="-214313">
              <a:buFont typeface="Wingdings" pitchFamily="2" charset="2"/>
              <a:buChar char="ü"/>
            </a:pPr>
            <a:r>
              <a:rPr lang="en-US" sz="1350" dirty="0"/>
              <a:t>Proposal Committee ( Integration, Draft, Cost)</a:t>
            </a:r>
          </a:p>
          <a:p>
            <a:pPr marL="214313" indent="-214313">
              <a:buFont typeface="Wingdings" pitchFamily="2" charset="2"/>
              <a:buChar char="ü"/>
            </a:pPr>
            <a:r>
              <a:rPr lang="en-US" sz="1350" dirty="0"/>
              <a:t>Election committee (SP election – September) </a:t>
            </a:r>
          </a:p>
          <a:p>
            <a:pPr marL="214313" indent="-214313">
              <a:buFont typeface="Wingdings" pitchFamily="2" charset="2"/>
              <a:buChar char="ü"/>
            </a:pPr>
            <a:r>
              <a:rPr lang="en-US" sz="1350" b="1" dirty="0"/>
              <a:t>IB chair:  Ernst </a:t>
            </a:r>
            <a:r>
              <a:rPr lang="en-US" sz="1350" b="1" dirty="0" err="1"/>
              <a:t>Sichtermann</a:t>
            </a:r>
            <a:r>
              <a:rPr lang="en-US" sz="1350" b="1" dirty="0"/>
              <a:t> </a:t>
            </a:r>
          </a:p>
        </p:txBody>
      </p:sp>
    </p:spTree>
    <p:extLst>
      <p:ext uri="{BB962C8B-B14F-4D97-AF65-F5344CB8AC3E}">
        <p14:creationId xmlns:p14="http://schemas.microsoft.com/office/powerpoint/2010/main" val="3670686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11B6D8D-C155-2C48-B135-A65A6C23BB09}"/>
              </a:ext>
            </a:extLst>
          </p:cNvPr>
          <p:cNvGrpSpPr/>
          <p:nvPr/>
        </p:nvGrpSpPr>
        <p:grpSpPr>
          <a:xfrm>
            <a:off x="155715" y="375485"/>
            <a:ext cx="8798910" cy="5879541"/>
            <a:chOff x="533049" y="403412"/>
            <a:chExt cx="9256410" cy="6300439"/>
          </a:xfrm>
        </p:grpSpPr>
        <p:pic>
          <p:nvPicPr>
            <p:cNvPr id="11" name="Picture 10">
              <a:extLst>
                <a:ext uri="{FF2B5EF4-FFF2-40B4-BE49-F238E27FC236}">
                  <a16:creationId xmlns:a16="http://schemas.microsoft.com/office/drawing/2014/main" id="{BE0EEF29-4A0F-504D-9F3E-4EAC13DC0F12}"/>
                </a:ext>
              </a:extLst>
            </p:cNvPr>
            <p:cNvPicPr>
              <a:picLocks noChangeAspect="1"/>
            </p:cNvPicPr>
            <p:nvPr/>
          </p:nvPicPr>
          <p:blipFill rotWithShape="1">
            <a:blip r:embed="rId2"/>
            <a:srcRect b="1766"/>
            <a:stretch/>
          </p:blipFill>
          <p:spPr>
            <a:xfrm>
              <a:off x="533049" y="665629"/>
              <a:ext cx="8864600" cy="6038222"/>
            </a:xfrm>
            <a:prstGeom prst="rect">
              <a:avLst/>
            </a:prstGeom>
          </p:spPr>
        </p:pic>
        <p:sp>
          <p:nvSpPr>
            <p:cNvPr id="16" name="Rectangle 15">
              <a:extLst>
                <a:ext uri="{FF2B5EF4-FFF2-40B4-BE49-F238E27FC236}">
                  <a16:creationId xmlns:a16="http://schemas.microsoft.com/office/drawing/2014/main" id="{D46074A4-E6B3-924F-BB16-93AD34EBEDD5}"/>
                </a:ext>
              </a:extLst>
            </p:cNvPr>
            <p:cNvSpPr/>
            <p:nvPr/>
          </p:nvSpPr>
          <p:spPr>
            <a:xfrm>
              <a:off x="4840941" y="403412"/>
              <a:ext cx="4948518" cy="430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 name="Date Placeholder 3">
            <a:extLst>
              <a:ext uri="{FF2B5EF4-FFF2-40B4-BE49-F238E27FC236}">
                <a16:creationId xmlns:a16="http://schemas.microsoft.com/office/drawing/2014/main" id="{C538AC36-5382-FD4C-8467-5EF8637FC5A7}"/>
              </a:ext>
            </a:extLst>
          </p:cNvPr>
          <p:cNvSpPr>
            <a:spLocks noGrp="1"/>
          </p:cNvSpPr>
          <p:nvPr>
            <p:ph type="dt" sz="half" idx="10"/>
          </p:nvPr>
        </p:nvSpPr>
        <p:spPr>
          <a:xfrm>
            <a:off x="269958" y="6447550"/>
            <a:ext cx="3240985" cy="365125"/>
          </a:xfrm>
        </p:spPr>
        <p:txBody>
          <a:bodyPr/>
          <a:lstStyle/>
          <a:p>
            <a:pPr>
              <a:defRPr/>
            </a:pPr>
            <a:r>
              <a:rPr lang="en-US" dirty="0"/>
              <a:t>Slide curtesy of Yulia Furletova</a:t>
            </a:r>
          </a:p>
          <a:p>
            <a:pPr>
              <a:defRPr/>
            </a:pPr>
            <a:endParaRPr lang="en-US" dirty="0"/>
          </a:p>
        </p:txBody>
      </p:sp>
      <p:sp>
        <p:nvSpPr>
          <p:cNvPr id="5" name="Slide Number Placeholder 4">
            <a:extLst>
              <a:ext uri="{FF2B5EF4-FFF2-40B4-BE49-F238E27FC236}">
                <a16:creationId xmlns:a16="http://schemas.microsoft.com/office/drawing/2014/main" id="{CD24E688-D5A5-5646-9A67-49ED2D8B6F3D}"/>
              </a:ext>
            </a:extLst>
          </p:cNvPr>
          <p:cNvSpPr>
            <a:spLocks noGrp="1"/>
          </p:cNvSpPr>
          <p:nvPr>
            <p:ph type="sldNum" sz="quarter" idx="12"/>
          </p:nvPr>
        </p:nvSpPr>
        <p:spPr/>
        <p:txBody>
          <a:bodyPr/>
          <a:lstStyle/>
          <a:p>
            <a:pPr>
              <a:defRPr/>
            </a:pPr>
            <a:fld id="{02E14229-1F8B-9D40-B39A-0B867027E5B4}" type="slidenum">
              <a:rPr lang="en-US" smtClean="0"/>
              <a:pPr>
                <a:defRPr/>
              </a:pPr>
              <a:t>9</a:t>
            </a:fld>
            <a:endParaRPr lang="en-US" dirty="0"/>
          </a:p>
        </p:txBody>
      </p:sp>
      <p:sp>
        <p:nvSpPr>
          <p:cNvPr id="12" name="TextBox 11">
            <a:extLst>
              <a:ext uri="{FF2B5EF4-FFF2-40B4-BE49-F238E27FC236}">
                <a16:creationId xmlns:a16="http://schemas.microsoft.com/office/drawing/2014/main" id="{0142167C-5E72-AD41-BCA4-3AA7A0A77A6A}"/>
              </a:ext>
            </a:extLst>
          </p:cNvPr>
          <p:cNvSpPr txBox="1"/>
          <p:nvPr/>
        </p:nvSpPr>
        <p:spPr>
          <a:xfrm>
            <a:off x="269958" y="744882"/>
            <a:ext cx="4680433" cy="1754326"/>
          </a:xfrm>
          <a:prstGeom prst="rect">
            <a:avLst/>
          </a:prstGeom>
          <a:noFill/>
        </p:spPr>
        <p:txBody>
          <a:bodyPr wrap="square" rtlCol="0">
            <a:spAutoFit/>
          </a:bodyPr>
          <a:lstStyle/>
          <a:p>
            <a:pPr marL="214313" indent="-214313">
              <a:buFont typeface="Wingdings" pitchFamily="2" charset="2"/>
              <a:buChar char="Ø"/>
            </a:pPr>
            <a:r>
              <a:rPr lang="en-US" sz="1350" dirty="0"/>
              <a:t>Full detector assembly ( default configuration)  including services   and beampipe </a:t>
            </a:r>
            <a:r>
              <a:rPr lang="en-US" sz="1350" b="1" dirty="0"/>
              <a:t>- completed </a:t>
            </a:r>
            <a:r>
              <a:rPr lang="en-US" sz="1350" dirty="0"/>
              <a:t>(including support structures and overlaps)  </a:t>
            </a:r>
          </a:p>
          <a:p>
            <a:pPr marL="214313" indent="-214313">
              <a:buFont typeface="Wingdings" pitchFamily="2" charset="2"/>
              <a:buChar char="Ø"/>
            </a:pPr>
            <a:r>
              <a:rPr lang="en-US" sz="1350" dirty="0"/>
              <a:t>MC production started yesterday:  files are on S3. </a:t>
            </a:r>
          </a:p>
          <a:p>
            <a:r>
              <a:rPr lang="en-US" sz="1350" dirty="0"/>
              <a:t>   </a:t>
            </a:r>
            <a:r>
              <a:rPr lang="en-US" sz="1350" dirty="0">
                <a:hlinkClick r:id="rId3"/>
              </a:rPr>
              <a:t>https://dtn01.sdcc.bnl.gov:9000/minio/eictest/ATHENA/</a:t>
            </a:r>
            <a:endParaRPr lang="en-US" sz="1350" dirty="0"/>
          </a:p>
          <a:p>
            <a:endParaRPr lang="en-US" sz="1350" dirty="0"/>
          </a:p>
          <a:p>
            <a:pPr marL="214313" indent="-214313">
              <a:buFont typeface="Wingdings" pitchFamily="2" charset="2"/>
              <a:buChar char="Ø"/>
            </a:pPr>
            <a:r>
              <a:rPr lang="en-US" sz="1350" dirty="0"/>
              <a:t>Cost and Schedule : in the progress - of collecting info and quotes.   </a:t>
            </a:r>
          </a:p>
        </p:txBody>
      </p:sp>
      <p:pic>
        <p:nvPicPr>
          <p:cNvPr id="13" name="Picture 12">
            <a:extLst>
              <a:ext uri="{FF2B5EF4-FFF2-40B4-BE49-F238E27FC236}">
                <a16:creationId xmlns:a16="http://schemas.microsoft.com/office/drawing/2014/main" id="{7DDC39D2-0ABA-3747-AA15-3E0B901DF4E4}"/>
              </a:ext>
            </a:extLst>
          </p:cNvPr>
          <p:cNvPicPr>
            <a:picLocks noChangeAspect="1"/>
          </p:cNvPicPr>
          <p:nvPr/>
        </p:nvPicPr>
        <p:blipFill>
          <a:blip r:embed="rId4"/>
          <a:stretch>
            <a:fillRect/>
          </a:stretch>
        </p:blipFill>
        <p:spPr>
          <a:xfrm>
            <a:off x="8167646" y="161366"/>
            <a:ext cx="837938" cy="998444"/>
          </a:xfrm>
          <a:prstGeom prst="rect">
            <a:avLst/>
          </a:prstGeom>
        </p:spPr>
      </p:pic>
      <p:sp>
        <p:nvSpPr>
          <p:cNvPr id="15" name="Rectangle 14">
            <a:extLst>
              <a:ext uri="{FF2B5EF4-FFF2-40B4-BE49-F238E27FC236}">
                <a16:creationId xmlns:a16="http://schemas.microsoft.com/office/drawing/2014/main" id="{B300DB50-4313-B84E-A601-1BE3AD973F2B}"/>
              </a:ext>
            </a:extLst>
          </p:cNvPr>
          <p:cNvSpPr/>
          <p:nvPr/>
        </p:nvSpPr>
        <p:spPr>
          <a:xfrm>
            <a:off x="4545496" y="3877452"/>
            <a:ext cx="4409129" cy="2377574"/>
          </a:xfrm>
          <a:prstGeom prst="rect">
            <a:avLst/>
          </a:prstGeom>
        </p:spPr>
        <p:txBody>
          <a:bodyPr wrap="square">
            <a:spAutoFit/>
          </a:bodyPr>
          <a:lstStyle/>
          <a:p>
            <a:r>
              <a:rPr lang="en-US" sz="1350" dirty="0">
                <a:solidFill>
                  <a:srgbClr val="000000"/>
                </a:solidFill>
              </a:rPr>
              <a:t>Baseline configuration: </a:t>
            </a:r>
          </a:p>
          <a:p>
            <a:r>
              <a:rPr lang="en-US" sz="1350" b="1" dirty="0">
                <a:solidFill>
                  <a:srgbClr val="000000"/>
                </a:solidFill>
              </a:rPr>
              <a:t>Barrel : </a:t>
            </a:r>
          </a:p>
          <a:p>
            <a:r>
              <a:rPr lang="en-US" sz="1350" dirty="0">
                <a:solidFill>
                  <a:srgbClr val="000000"/>
                </a:solidFill>
              </a:rPr>
              <a:t>Solenoid, All-Silicon Tracker (no MPGD) + HP-DIRC,  EMCAL + HCAL (Fe/Sc)</a:t>
            </a:r>
          </a:p>
          <a:p>
            <a:r>
              <a:rPr lang="en-US" sz="1350" b="1" dirty="0">
                <a:solidFill>
                  <a:srgbClr val="000000"/>
                </a:solidFill>
              </a:rPr>
              <a:t>Hadron -going direction </a:t>
            </a:r>
            <a:r>
              <a:rPr lang="en-US" sz="1350" dirty="0">
                <a:solidFill>
                  <a:srgbClr val="000000"/>
                </a:solidFill>
              </a:rPr>
              <a:t>: </a:t>
            </a:r>
          </a:p>
          <a:p>
            <a:r>
              <a:rPr lang="en-US" sz="1350" dirty="0">
                <a:solidFill>
                  <a:srgbClr val="000000"/>
                </a:solidFill>
              </a:rPr>
              <a:t>Si-Disks + GEM Layer + </a:t>
            </a:r>
            <a:r>
              <a:rPr lang="en-US" sz="1350" dirty="0" err="1">
                <a:solidFill>
                  <a:srgbClr val="000000"/>
                </a:solidFill>
              </a:rPr>
              <a:t>dRICH</a:t>
            </a:r>
            <a:r>
              <a:rPr lang="en-US" sz="1350" dirty="0">
                <a:solidFill>
                  <a:srgbClr val="000000"/>
                </a:solidFill>
              </a:rPr>
              <a:t> + EMCAL(</a:t>
            </a:r>
            <a:r>
              <a:rPr lang="en-US" sz="1350" dirty="0" err="1">
                <a:solidFill>
                  <a:srgbClr val="000000"/>
                </a:solidFill>
              </a:rPr>
              <a:t>Wpowder</a:t>
            </a:r>
            <a:r>
              <a:rPr lang="en-US" sz="1350" dirty="0">
                <a:solidFill>
                  <a:srgbClr val="000000"/>
                </a:solidFill>
              </a:rPr>
              <a:t>/</a:t>
            </a:r>
            <a:r>
              <a:rPr lang="en-US" sz="1350" dirty="0" err="1">
                <a:solidFill>
                  <a:srgbClr val="000000"/>
                </a:solidFill>
              </a:rPr>
              <a:t>ScFi</a:t>
            </a:r>
            <a:r>
              <a:rPr lang="en-US" sz="1350" dirty="0">
                <a:solidFill>
                  <a:srgbClr val="000000"/>
                </a:solidFill>
              </a:rPr>
              <a:t>) + HCAL (Fe/Sc) + </a:t>
            </a:r>
            <a:r>
              <a:rPr lang="en-US" sz="1350" dirty="0">
                <a:solidFill>
                  <a:srgbClr val="00B050"/>
                </a:solidFill>
              </a:rPr>
              <a:t>B0(MAPS) + Off-Momentum + Roman Pots(AC-LGAD) + ZDC</a:t>
            </a:r>
          </a:p>
          <a:p>
            <a:r>
              <a:rPr lang="en-US" sz="1350" b="1" dirty="0">
                <a:solidFill>
                  <a:srgbClr val="000000"/>
                </a:solidFill>
              </a:rPr>
              <a:t>Electron going direction: </a:t>
            </a:r>
          </a:p>
          <a:p>
            <a:r>
              <a:rPr lang="en-US" sz="1350" dirty="0">
                <a:solidFill>
                  <a:srgbClr val="000000"/>
                </a:solidFill>
              </a:rPr>
              <a:t>Si-Disks + GEM Layer + </a:t>
            </a:r>
            <a:r>
              <a:rPr lang="en-US" sz="1350" dirty="0" err="1">
                <a:solidFill>
                  <a:srgbClr val="000000"/>
                </a:solidFill>
              </a:rPr>
              <a:t>mRICH</a:t>
            </a:r>
            <a:r>
              <a:rPr lang="en-US" sz="1350" dirty="0">
                <a:solidFill>
                  <a:srgbClr val="000000"/>
                </a:solidFill>
              </a:rPr>
              <a:t> + </a:t>
            </a:r>
            <a:r>
              <a:rPr lang="en-US" sz="1350" dirty="0" err="1">
                <a:solidFill>
                  <a:srgbClr val="000000"/>
                </a:solidFill>
              </a:rPr>
              <a:t>iEMCAL</a:t>
            </a:r>
            <a:r>
              <a:rPr lang="en-US" sz="1350" dirty="0">
                <a:solidFill>
                  <a:srgbClr val="000000"/>
                </a:solidFill>
              </a:rPr>
              <a:t>(PbWO4) + </a:t>
            </a:r>
            <a:r>
              <a:rPr lang="en-US" sz="1350" dirty="0" err="1">
                <a:solidFill>
                  <a:srgbClr val="000000"/>
                </a:solidFill>
              </a:rPr>
              <a:t>oEMCAL</a:t>
            </a:r>
            <a:r>
              <a:rPr lang="en-US" sz="1350" dirty="0">
                <a:solidFill>
                  <a:srgbClr val="000000"/>
                </a:solidFill>
              </a:rPr>
              <a:t> + HCAL (Fe/Sc) + </a:t>
            </a:r>
            <a:r>
              <a:rPr lang="en-US" sz="1350" dirty="0">
                <a:solidFill>
                  <a:srgbClr val="00B050"/>
                </a:solidFill>
              </a:rPr>
              <a:t>Low-Q2 Tagger</a:t>
            </a:r>
          </a:p>
        </p:txBody>
      </p:sp>
      <p:sp>
        <p:nvSpPr>
          <p:cNvPr id="18" name="TextBox 17">
            <a:extLst>
              <a:ext uri="{FF2B5EF4-FFF2-40B4-BE49-F238E27FC236}">
                <a16:creationId xmlns:a16="http://schemas.microsoft.com/office/drawing/2014/main" id="{DE562A43-50B0-D24F-81B6-2D767E664C1E}"/>
              </a:ext>
            </a:extLst>
          </p:cNvPr>
          <p:cNvSpPr txBox="1"/>
          <p:nvPr/>
        </p:nvSpPr>
        <p:spPr>
          <a:xfrm>
            <a:off x="155715" y="198923"/>
            <a:ext cx="7013365" cy="461665"/>
          </a:xfrm>
          <a:prstGeom prst="rect">
            <a:avLst/>
          </a:prstGeom>
          <a:noFill/>
        </p:spPr>
        <p:txBody>
          <a:bodyPr wrap="square" rtlCol="0">
            <a:spAutoFit/>
          </a:bodyPr>
          <a:lstStyle/>
          <a:p>
            <a:r>
              <a:rPr lang="en-US" sz="2400" dirty="0">
                <a:latin typeface="Comic Sans MS" panose="030F0902030302020204" pitchFamily="66" charset="0"/>
              </a:rPr>
              <a:t>ATHENA configuration </a:t>
            </a:r>
            <a:endParaRPr lang="en-US" sz="1350" dirty="0"/>
          </a:p>
        </p:txBody>
      </p:sp>
    </p:spTree>
    <p:extLst>
      <p:ext uri="{BB962C8B-B14F-4D97-AF65-F5344CB8AC3E}">
        <p14:creationId xmlns:p14="http://schemas.microsoft.com/office/powerpoint/2010/main" val="38969460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22967</TotalTime>
  <Words>1926</Words>
  <Application>Microsoft Macintosh PowerPoint</Application>
  <PresentationFormat>On-screen Show (4:3)</PresentationFormat>
  <Paragraphs>239</Paragraphs>
  <Slides>25</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ＭＳ Ｐゴシック</vt:lpstr>
      <vt:lpstr>PingFangSC-Regular</vt:lpstr>
      <vt:lpstr>Arial</vt:lpstr>
      <vt:lpstr>Calibri</vt:lpstr>
      <vt:lpstr>Calibri Light</vt:lpstr>
      <vt:lpstr>Comic Sans MS</vt:lpstr>
      <vt:lpstr>Symbol</vt:lpstr>
      <vt:lpstr>Times</vt:lpstr>
      <vt:lpstr>Times New Roman</vt:lpstr>
      <vt:lpstr>Wingdings</vt:lpstr>
      <vt:lpstr>Office Theme</vt:lpstr>
      <vt:lpstr>EIC Detector Overview</vt:lpstr>
      <vt:lpstr>Science Drives Both the Accelerator and Detector Requirements</vt:lpstr>
      <vt:lpstr>Kinematic Coverage Of The Electron Ion Collider</vt:lpstr>
      <vt:lpstr>Deep Inelastic Electron Scattering</vt:lpstr>
      <vt:lpstr>Detector polar angle / pseudo-rapidity coverage</vt:lpstr>
      <vt:lpstr>PowerPoint Presentation</vt:lpstr>
      <vt:lpstr>PowerPoint Presentation</vt:lpstr>
      <vt:lpstr>PowerPoint Presentation</vt:lpstr>
      <vt:lpstr>PowerPoint Presentation</vt:lpstr>
      <vt:lpstr>Software Philosophy:  Let’s prepare for our future at the EIC</vt:lpstr>
      <vt:lpstr>Oversimplified software stack </vt:lpstr>
      <vt:lpstr>Software component community</vt:lpstr>
      <vt:lpstr>Detailed geometry implementation</vt:lpstr>
      <vt:lpstr>PowerPoint Presentation</vt:lpstr>
      <vt:lpstr>ECCE Detector with 1.4 T BaBar magnet</vt:lpstr>
      <vt:lpstr>ECCE Far Forward/Backward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Upcoming Events</dc:title>
  <dc:creator>Douglas Higinbotham</dc:creator>
  <cp:lastModifiedBy>Douglas Higinbotham</cp:lastModifiedBy>
  <cp:revision>142</cp:revision>
  <cp:lastPrinted>2021-04-13T03:19:26Z</cp:lastPrinted>
  <dcterms:created xsi:type="dcterms:W3CDTF">2020-06-19T11:32:10Z</dcterms:created>
  <dcterms:modified xsi:type="dcterms:W3CDTF">2021-09-07T13:17:27Z</dcterms:modified>
</cp:coreProperties>
</file>