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08"/>
    <p:restoredTop sz="94631"/>
  </p:normalViewPr>
  <p:slideViewPr>
    <p:cSldViewPr snapToGrid="0">
      <p:cViewPr varScale="1">
        <p:scale>
          <a:sx n="129" d="100"/>
          <a:sy n="129" d="100"/>
        </p:scale>
        <p:origin x="62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32088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67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58b207656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58b207656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8287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58b207656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58b207656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5715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b58b207656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b58b207656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65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b58b207656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b58b207656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020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58b207656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b58b207656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5798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58b207656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b58b207656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7180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58b207656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58b207656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356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58b207656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58b207656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72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event/8552/contributions/43183/attachments/31235/49294/EIC.EoI_LGAD_consortium.pdf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indico.bnl.gov/event/9080/contributions/41435/attachments/30459/47756/Detector.Plans.final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indico.bnl.gov/event/9080/contributions/41435/attachments/30459/47756/Detector.Plans.final.pdf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311708" y="12227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/>
              <a:t>LGAD Consortium</a:t>
            </a:r>
            <a:endParaRPr sz="4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/>
              <a:t>for EIC</a:t>
            </a:r>
            <a:endParaRPr sz="4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70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2045300" y="32265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960"/>
              <a:t>Alessandro Tricoli (BNL)</a:t>
            </a:r>
            <a:endParaRPr sz="196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960"/>
              <a:t>Wei Li (Rice)</a:t>
            </a:r>
            <a:endParaRPr sz="1960"/>
          </a:p>
        </p:txBody>
      </p:sp>
      <p:sp>
        <p:nvSpPr>
          <p:cNvPr id="130" name="Google Shape;130;p13"/>
          <p:cNvSpPr txBox="1"/>
          <p:nvPr/>
        </p:nvSpPr>
        <p:spPr>
          <a:xfrm>
            <a:off x="2560050" y="4377800"/>
            <a:ext cx="402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LGAD Consortium Meeting, February 3rd , 2021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>
            <a:spLocks noGrp="1"/>
          </p:cNvSpPr>
          <p:nvPr>
            <p:ph type="title"/>
          </p:nvPr>
        </p:nvSpPr>
        <p:spPr>
          <a:xfrm>
            <a:off x="410925" y="2857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Landscape</a:t>
            </a:r>
            <a:endParaRPr/>
          </a:p>
        </p:txBody>
      </p:sp>
      <p:sp>
        <p:nvSpPr>
          <p:cNvPr id="136" name="Google Shape;136;p14"/>
          <p:cNvSpPr txBox="1">
            <a:spLocks noGrp="1"/>
          </p:cNvSpPr>
          <p:nvPr>
            <p:ph type="body" idx="1"/>
          </p:nvPr>
        </p:nvSpPr>
        <p:spPr>
          <a:xfrm>
            <a:off x="420750" y="1191875"/>
            <a:ext cx="8302500" cy="3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There have been tremendous interests in ultra fast silicon detector and/or LGADs in recent years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LGADs are being used at the HL-LHC for pileup mitigation, TOF-PID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Several ideas and proposals have been put forward for detectors that use LGAD-based technologies at EIC and other future projects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Being the next major collider, the EIC is a stepping stone for establishing a </a:t>
            </a:r>
            <a:r>
              <a:rPr lang="en" sz="1500" u="sng">
                <a:solidFill>
                  <a:srgbClr val="000000"/>
                </a:solidFill>
              </a:rPr>
              <a:t>generic consortium to foster the technology for future applications</a:t>
            </a:r>
            <a:r>
              <a:rPr lang="en" sz="1500">
                <a:solidFill>
                  <a:srgbClr val="000000"/>
                </a:solidFill>
              </a:rPr>
              <a:t> (TOF, 4-D tracking, Roman Pots etc.)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Comments from EIC Detector Advisory Committee on eRD24,29:</a:t>
            </a:r>
            <a:endParaRPr sz="15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“</a:t>
            </a:r>
            <a:r>
              <a:rPr lang="en" sz="1500" i="1">
                <a:solidFill>
                  <a:srgbClr val="000000"/>
                </a:solidFill>
              </a:rPr>
              <a:t>It would appear natural, and beneficial overall, to see EIC LGAD-based efforts to form a consortium (like silicon tracking with MAPS) sooner rather than later. The Committee would look with approval on such convergences.”</a:t>
            </a:r>
            <a:endParaRPr sz="1500" i="1">
              <a:solidFill>
                <a:srgbClr val="0000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LGADs are relatively new and need a collaborative effort to make them ready for use at EIC in a short time scale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There is a broad spectrum of expertise in HEP, high-and medium energy NP!</a:t>
            </a:r>
            <a:endParaRPr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>
            <a:spLocks noGrp="1"/>
          </p:cNvSpPr>
          <p:nvPr>
            <p:ph type="title"/>
          </p:nvPr>
        </p:nvSpPr>
        <p:spPr>
          <a:xfrm>
            <a:off x="410925" y="2857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LGAD Consortium Goals</a:t>
            </a:r>
            <a:endParaRPr/>
          </a:p>
        </p:txBody>
      </p:sp>
      <p:sp>
        <p:nvSpPr>
          <p:cNvPr id="142" name="Google Shape;142;p15"/>
          <p:cNvSpPr txBox="1"/>
          <p:nvPr/>
        </p:nvSpPr>
        <p:spPr>
          <a:xfrm>
            <a:off x="402600" y="1324950"/>
            <a:ext cx="8338800" cy="2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" sz="1500" b="1">
                <a:latin typeface="Calibri"/>
                <a:ea typeface="Calibri"/>
                <a:cs typeface="Calibri"/>
                <a:sym typeface="Calibri"/>
              </a:rPr>
              <a:t>Create a collaborative effort to develop EIC detector technologies based on the LGAD sensors</a:t>
            </a:r>
            <a:endParaRPr sz="1500" b="1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○"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Bring together people with common interest in LGAD-based detectors in HEP and NP communities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○"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Share expertise on the common aspects of the underlying technology that transcend any specific detector realisation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○"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NB: the consortium does not intend to replace the collaborative effort of a detector project, but supplement it, in order to study common challenges and possibly develop common solutions across different detector projects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" sz="1500" b="1">
                <a:latin typeface="Calibri"/>
                <a:ea typeface="Calibri"/>
                <a:cs typeface="Calibri"/>
                <a:sym typeface="Calibri"/>
              </a:rPr>
              <a:t>On a longer term this consortium will be a stepping stone for other, longer-term applications of LGADs</a:t>
            </a:r>
            <a:endParaRPr sz="15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title"/>
          </p:nvPr>
        </p:nvSpPr>
        <p:spPr>
          <a:xfrm>
            <a:off x="469250" y="3324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Participating Institutes and People</a:t>
            </a:r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277150" y="1112100"/>
            <a:ext cx="5046600" cy="36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Submission of EOI for EIC detectors based on LGADs on Oc. 30th, 2020</a:t>
            </a:r>
            <a:endParaRPr sz="1500" b="1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b="1" u="sng">
                <a:solidFill>
                  <a:schemeClr val="hlink"/>
                </a:solidFill>
                <a:hlinkClick r:id="rId3"/>
              </a:rPr>
              <a:t>LINK</a:t>
            </a:r>
            <a:endParaRPr sz="1500" b="1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14 Institutes, 33 people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Interests in different detector concepts</a:t>
            </a:r>
            <a:endParaRPr sz="1500" b="1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TOPSiDE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4pi Hybrid LGAD/SOI Tracker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Generic 4D Tracker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TOF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Roman Pots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Preshower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Interests and expertise in several different areas</a:t>
            </a:r>
            <a:endParaRPr sz="1500" b="1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Sensors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Electronics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System Design, Engineering and Construction</a:t>
            </a:r>
            <a:endParaRPr sz="1500"/>
          </a:p>
        </p:txBody>
      </p:sp>
      <p:pic>
        <p:nvPicPr>
          <p:cNvPr id="149" name="Google Shape;14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9725" y="891250"/>
            <a:ext cx="3658525" cy="168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3213" y="2571749"/>
            <a:ext cx="2590206" cy="22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>
            <a:spLocks noGrp="1"/>
          </p:cNvSpPr>
          <p:nvPr>
            <p:ph type="title"/>
          </p:nvPr>
        </p:nvSpPr>
        <p:spPr>
          <a:xfrm>
            <a:off x="434275" y="2974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EIC Timeline Overview</a:t>
            </a:r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body" idx="1"/>
          </p:nvPr>
        </p:nvSpPr>
        <p:spPr>
          <a:xfrm>
            <a:off x="296625" y="1034350"/>
            <a:ext cx="8553000" cy="377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 b="1">
                <a:solidFill>
                  <a:srgbClr val="000000"/>
                </a:solidFill>
              </a:rPr>
              <a:t>The EIC is capable of supporting a science program that includes two detectors and two interaction regions, but Project has only funding for one full IR and one Detector</a:t>
            </a:r>
            <a:endParaRPr sz="1500" b="1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$200M on detector project and an assumed $100M (US accounting) in-kind contributions</a:t>
            </a:r>
            <a:endParaRPr sz="1500">
              <a:solidFill>
                <a:srgbClr val="0000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 b="1">
                <a:solidFill>
                  <a:srgbClr val="000000"/>
                </a:solidFill>
              </a:rPr>
              <a:t>A second IR and detector within the same timeline is desirable, and will depend on the EoI outcome</a:t>
            </a:r>
            <a:endParaRPr sz="1500" b="1">
              <a:solidFill>
                <a:srgbClr val="000000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 b="1">
                <a:solidFill>
                  <a:srgbClr val="000000"/>
                </a:solidFill>
              </a:rPr>
              <a:t>General-purpose detector must deliver on the promised EIC science</a:t>
            </a:r>
            <a:endParaRPr sz="1500" b="1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Design must be able to do the EIC science</a:t>
            </a:r>
            <a:endParaRPr sz="15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Detector must be buildable in the EIC Project timeline</a:t>
            </a:r>
            <a:endParaRPr sz="15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Detector technologies must have reasonable risk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 Timeline</a:t>
            </a:r>
            <a:r>
              <a:rPr lang="en" sz="1500"/>
              <a:t> (</a:t>
            </a:r>
            <a:r>
              <a:rPr lang="en" sz="12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driven by CD schedule - have one detector constructed by CD-4</a:t>
            </a:r>
            <a:r>
              <a:rPr lang="en" sz="1500"/>
              <a:t>)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2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March 2021</a:t>
            </a:r>
            <a:r>
              <a:rPr lang="en" sz="12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Start call for Detector Proposals</a:t>
            </a:r>
            <a:endParaRPr sz="12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2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September 2021</a:t>
            </a:r>
            <a:r>
              <a:rPr lang="en" sz="12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Deadline for Detector Proposals</a:t>
            </a:r>
            <a:endParaRPr sz="12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2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December 2021</a:t>
            </a:r>
            <a:r>
              <a:rPr lang="en" sz="12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:Selection of Detector(s)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i="1"/>
              <a:t>Reference:</a:t>
            </a:r>
            <a:r>
              <a:rPr lang="en" sz="1200"/>
              <a:t> 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https://indico.bnl.gov/event/9080/contributions/41435/attachments/30459/47756/Detector.Plans.final.pdf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>
            <a:spLocks noGrp="1"/>
          </p:cNvSpPr>
          <p:nvPr>
            <p:ph type="title"/>
          </p:nvPr>
        </p:nvSpPr>
        <p:spPr>
          <a:xfrm>
            <a:off x="364300" y="2857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Meeting</a:t>
            </a:r>
            <a:endParaRPr/>
          </a:p>
        </p:txBody>
      </p:sp>
      <p:sp>
        <p:nvSpPr>
          <p:cNvPr id="162" name="Google Shape;162;p18"/>
          <p:cNvSpPr txBox="1">
            <a:spLocks noGrp="1"/>
          </p:cNvSpPr>
          <p:nvPr>
            <p:ph type="body" idx="1"/>
          </p:nvPr>
        </p:nvSpPr>
        <p:spPr>
          <a:xfrm>
            <a:off x="458725" y="1026325"/>
            <a:ext cx="8254500" cy="35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/>
              <a:t>Goals of this meeting:</a:t>
            </a:r>
            <a:endParaRPr sz="1500" b="1"/>
          </a:p>
          <a:p>
            <a:pPr marL="914400" lvl="0" indent="-323850" algn="l" rtl="0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Present detector proposals that plan on using LGADs as main sensor technology</a:t>
            </a:r>
            <a:endParaRPr sz="1500" b="1"/>
          </a:p>
          <a:p>
            <a:pPr marL="18288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Outlines of detector concepts</a:t>
            </a:r>
            <a:endParaRPr sz="1500"/>
          </a:p>
          <a:p>
            <a:pPr marL="18288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Status of activities</a:t>
            </a:r>
            <a:endParaRPr sz="1500"/>
          </a:p>
          <a:p>
            <a:pPr marL="9144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Inform about interests and expertise from participating institutes</a:t>
            </a:r>
            <a:endParaRPr sz="1500" b="1"/>
          </a:p>
          <a:p>
            <a:pPr marL="18288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EIC project interests</a:t>
            </a:r>
            <a:endParaRPr sz="1500">
              <a:solidFill>
                <a:srgbClr val="000000"/>
              </a:solidFill>
            </a:endParaRPr>
          </a:p>
          <a:p>
            <a:pPr marL="18288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Relevant areas of interest (sensor R&amp;D, testing, electronics, assembly/integration, mechanical design,others)</a:t>
            </a:r>
            <a:endParaRPr sz="1500">
              <a:solidFill>
                <a:srgbClr val="000000"/>
              </a:solidFill>
            </a:endParaRPr>
          </a:p>
          <a:p>
            <a:pPr marL="18288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Equipment available</a:t>
            </a:r>
            <a:endParaRPr sz="1500"/>
          </a:p>
          <a:p>
            <a:pPr marL="9144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Clarify timeline and upcoming deadlines/milestones for EIC</a:t>
            </a:r>
            <a:endParaRPr sz="1500" b="1"/>
          </a:p>
          <a:p>
            <a:pPr marL="9144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Prepare future activities, based on specific interests by participating institutes</a:t>
            </a:r>
            <a:endParaRPr sz="15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>
            <a:spLocks noGrp="1"/>
          </p:cNvSpPr>
          <p:nvPr>
            <p:ph type="title"/>
          </p:nvPr>
        </p:nvSpPr>
        <p:spPr>
          <a:xfrm>
            <a:off x="364300" y="2857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68" name="Google Shape;168;p19"/>
          <p:cNvSpPr txBox="1">
            <a:spLocks noGrp="1"/>
          </p:cNvSpPr>
          <p:nvPr>
            <p:ph type="body" idx="1"/>
          </p:nvPr>
        </p:nvSpPr>
        <p:spPr>
          <a:xfrm>
            <a:off x="364300" y="1123725"/>
            <a:ext cx="8254500" cy="35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Based on input and feedback from today’s meeting we should plan for closer and stronger collaborations to facilitate activities across the various detector proposals</a:t>
            </a:r>
            <a:endParaRPr sz="1500" b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Arrange discussions focus on specific common aspects</a:t>
            </a:r>
            <a:endParaRPr sz="1500" b="1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Sensor R&amp;D (ultimate timing performance, space+timing sensors - TI/AC-LGADs, testing)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Electronics (test-boards, ASICs, data transmission, clock distribution, offline electronics)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System Design and Mechanical Engineering (e.g. mechanical designs, cooling etc.)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/>
              <a:t>Intention is not to proliferate meetings, but to create fora for targeted technical discussions bringing together experts and discuss common challenges and possible solutions</a:t>
            </a:r>
            <a:endParaRPr sz="15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559150" y="22243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Backup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>
            <a:spLocks noGrp="1"/>
          </p:cNvSpPr>
          <p:nvPr>
            <p:ph type="title"/>
          </p:nvPr>
        </p:nvSpPr>
        <p:spPr>
          <a:xfrm>
            <a:off x="289750" y="743625"/>
            <a:ext cx="17802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endParaRPr/>
          </a:p>
        </p:txBody>
      </p:sp>
      <p:pic>
        <p:nvPicPr>
          <p:cNvPr id="179" name="Google Shape;17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4525" y="217725"/>
            <a:ext cx="6810577" cy="469692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1"/>
          <p:cNvSpPr txBox="1"/>
          <p:nvPr/>
        </p:nvSpPr>
        <p:spPr>
          <a:xfrm>
            <a:off x="364300" y="2961425"/>
            <a:ext cx="1631100" cy="10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Reference:</a:t>
            </a:r>
            <a:r>
              <a:rPr lang="en" sz="12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" sz="10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https://indico.bnl.gov/event/9080/contributions/41435/attachments/30459/47756/Detector.Plans.final.pdf</a:t>
            </a:r>
            <a:endParaRPr sz="1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Macintosh PowerPoint</Application>
  <PresentationFormat>On-screen Show (16:9)</PresentationFormat>
  <Paragraphs>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Nunito</vt:lpstr>
      <vt:lpstr>Arial</vt:lpstr>
      <vt:lpstr>Calibri</vt:lpstr>
      <vt:lpstr>Shift</vt:lpstr>
      <vt:lpstr>LGAD Consortium for EIC </vt:lpstr>
      <vt:lpstr>Landscape</vt:lpstr>
      <vt:lpstr>The LGAD Consortium Goals</vt:lpstr>
      <vt:lpstr>Participating Institutes and People</vt:lpstr>
      <vt:lpstr>EIC Timeline Overview</vt:lpstr>
      <vt:lpstr>This Meeting</vt:lpstr>
      <vt:lpstr>Next Steps</vt:lpstr>
      <vt:lpstr>Backup</vt:lpstr>
      <vt:lpstr>Timeline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LGAD Consortium for EIC </dc:title>
  <cp:lastModifiedBy>Microsoft Office User</cp:lastModifiedBy>
  <cp:revision>1</cp:revision>
  <dcterms:modified xsi:type="dcterms:W3CDTF">2021-02-03T15:17:51Z</dcterms:modified>
</cp:coreProperties>
</file>