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46855-B0E0-4630-A867-68D4BEDFA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A0B7B3-B3CA-4BA3-BDE0-9E679FF20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B5E1D-1920-4171-B240-65DB8EEDF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9243-3E0A-494B-8CEE-F77F909FE6D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850C7-12E3-44AE-9763-835D4DDC7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0FB5A-D372-4203-A500-2D2BA843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FCC3-6A14-4F23-876B-6673B3DE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2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3542A-12EC-4018-834F-90D58F8D5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1BFF3-8925-4CED-8C61-5C2D25145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79782-904D-44D1-94F6-3AF0ACC6A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9243-3E0A-494B-8CEE-F77F909FE6D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49411-851A-4D49-86E3-8DC0A92B8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DF126-9898-4DA0-A7C5-A5770008B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FCC3-6A14-4F23-876B-6673B3DE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E92BC9-1D49-4976-A1C3-BCB081D6D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3C052-2D29-40AA-B818-BB339C013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B1437-A13B-4932-8D85-C213CF79C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9243-3E0A-494B-8CEE-F77F909FE6D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2B7FF-EA00-4319-8693-71BA2FE9D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A4F6C-CB30-4136-BE26-256C6BA6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FCC3-6A14-4F23-876B-6673B3DE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2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30BFB-22A1-41F7-9C20-8F268CBB1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88882-8281-4C17-8E1D-DE99410ED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65D7D-605A-4AD3-A2DB-CF55B455A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9243-3E0A-494B-8CEE-F77F909FE6D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DAF4A-55C6-4789-8858-8743CCF7F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DFC03-414A-4551-8441-EB8E6598C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FCC3-6A14-4F23-876B-6673B3DE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4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5386B-7EC5-4BAC-8C65-811C8389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A82EB-B387-40C0-ADCF-AB3F5DC8C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CF2FD-ABB3-434B-B6BF-B732B0FA1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9243-3E0A-494B-8CEE-F77F909FE6D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AD13D-D0D6-4E6E-A8D3-16E417A4F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BEA06-2A28-4F0B-8039-845F4437C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FCC3-6A14-4F23-876B-6673B3DE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8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C964-84BC-48A9-AEEA-824B4FC3F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3266E-00EB-46F5-885B-10099D4D6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D0961-5330-4793-8417-E46CF35FC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1E19B6-529A-48D1-AFCB-90B3EC5C6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9243-3E0A-494B-8CEE-F77F909FE6D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CB64A-D7EA-4270-878F-C3A7802D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19DC7-2BC5-48BE-9A32-ACF44EB28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FCC3-6A14-4F23-876B-6673B3DE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9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EFBE0-37A8-4E19-9C08-D3295350C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12132-41E6-4C6D-9EA6-1D88C0D6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0B0D1-C35C-405D-8A9E-2BD6F65FC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969FA9-4A80-4555-B187-C8CB41037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699779-634E-4CFD-8873-88EDD82D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277C5-F21F-4F1C-9056-D15E87739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9243-3E0A-494B-8CEE-F77F909FE6D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DB2E96-E515-4BE5-940A-A4AF1EE9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7972BF-3F1C-4F15-B124-95EEAB9F6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FCC3-6A14-4F23-876B-6673B3DE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4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0BBFD-DBB7-48DB-8093-2E1A364D1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47B136-E9D1-460D-A178-FC82559E8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9243-3E0A-494B-8CEE-F77F909FE6D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82C740-FE56-4740-948E-AEC8CCDD5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B30C87-908D-415C-AC20-86821B1C8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FCC3-6A14-4F23-876B-6673B3DE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1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D659A6-2B34-46EA-826C-34CDBCEE4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9243-3E0A-494B-8CEE-F77F909FE6D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A94E68-91DD-4C46-9DA1-7DBFF2A9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9E758-9274-4659-A0B0-CBF10BA8B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FCC3-6A14-4F23-876B-6673B3DE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6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4359A-5FE3-4B7C-99E4-50E0251A0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F2B6F-74F1-4BC9-9716-4510D75A0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A60D12-4280-41FE-82EF-EE51BFA69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9BCED-9EF7-4D33-8AAE-12FA8D6E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9243-3E0A-494B-8CEE-F77F909FE6D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66667-9B49-4B4D-9F32-440C0C56A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9E4D8-9308-4D9A-9477-DF894AFF4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FCC3-6A14-4F23-876B-6673B3DE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7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F2842-429F-459A-940A-0C2B3E875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4E4BC7-0F19-4678-B09A-69FAD7506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75F7B8-2EE4-434E-813A-28BFA082D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F2572-EE54-442B-A822-689736CEF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9243-3E0A-494B-8CEE-F77F909FE6D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B7C36-CFB8-4323-83F4-3F7BA699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4B248-1867-4ED6-8085-46FCABC0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FCC3-6A14-4F23-876B-6673B3DE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4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CB47E8-DFCF-402E-BA2E-7ADE8E28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816931-4689-4E7A-B8D7-D81283014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18370-C072-4E63-BF99-7066A5F8A0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C9243-3E0A-494B-8CEE-F77F909FE6D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A64D5-C0E0-46B7-92AD-275B415FDF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94E52-14B8-4DEA-B454-9E18C4186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9FCC3-6A14-4F23-876B-6673B3DE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A24C3-D007-4EA3-9AD1-ED8B67A6F3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Digitization Noise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2B4B5-EAD2-4D95-AC7E-EE4EC82CD2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18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7234C-8512-4EE4-8ACB-D874569FE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Digitization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3F7AE-46C6-4EF9-9F8B-977C7BE2E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 (</a:t>
            </a:r>
            <a:r>
              <a:rPr lang="en-US" dirty="0" err="1"/>
              <a:t>kNo_digitization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Simulation energy is copied into tower</a:t>
            </a:r>
          </a:p>
          <a:p>
            <a:r>
              <a:rPr lang="en-US" dirty="0" err="1"/>
              <a:t>kSimple_photon_digitization</a:t>
            </a:r>
            <a:r>
              <a:rPr lang="en-US" dirty="0"/>
              <a:t> (default)</a:t>
            </a:r>
          </a:p>
          <a:p>
            <a:pPr lvl="1"/>
            <a:r>
              <a:rPr lang="en-US" dirty="0"/>
              <a:t>Energy is translated into photons</a:t>
            </a:r>
          </a:p>
          <a:p>
            <a:pPr lvl="1"/>
            <a:r>
              <a:rPr lang="en-US" dirty="0"/>
              <a:t>Photons get translated into </a:t>
            </a:r>
            <a:r>
              <a:rPr lang="en-US" dirty="0" err="1"/>
              <a:t>adc</a:t>
            </a:r>
            <a:endParaRPr lang="en-US" dirty="0"/>
          </a:p>
          <a:p>
            <a:pPr lvl="1"/>
            <a:r>
              <a:rPr lang="en-US" dirty="0"/>
              <a:t>Pedestal is subtracted</a:t>
            </a:r>
          </a:p>
          <a:p>
            <a:r>
              <a:rPr lang="en-US" dirty="0" err="1"/>
              <a:t>kSiPM_photon_digitization</a:t>
            </a:r>
            <a:endParaRPr lang="en-US" dirty="0"/>
          </a:p>
          <a:p>
            <a:pPr lvl="1"/>
            <a:r>
              <a:rPr lang="en-US" dirty="0"/>
              <a:t>Adds efficiency of </a:t>
            </a:r>
            <a:r>
              <a:rPr lang="en-US" dirty="0" err="1"/>
              <a:t>SiPM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389B29-3DF0-48FC-98BE-A688FC21855E}"/>
              </a:ext>
            </a:extLst>
          </p:cNvPr>
          <p:cNvSpPr txBox="1"/>
          <p:nvPr/>
        </p:nvSpPr>
        <p:spPr>
          <a:xfrm>
            <a:off x="6629400" y="4003576"/>
            <a:ext cx="472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Scales with the number of channels Affected Calorimeters:</a:t>
            </a:r>
          </a:p>
          <a:p>
            <a:r>
              <a:rPr lang="en-US" sz="2400" dirty="0"/>
              <a:t>CEMC (~26GeV)</a:t>
            </a:r>
          </a:p>
          <a:p>
            <a:r>
              <a:rPr lang="en-US" sz="2400" dirty="0"/>
              <a:t>EEMC (0.2GeV)</a:t>
            </a:r>
          </a:p>
          <a:p>
            <a:r>
              <a:rPr lang="en-US" sz="2400" dirty="0"/>
              <a:t>HCALIN  (0.7GeV)</a:t>
            </a:r>
          </a:p>
          <a:p>
            <a:r>
              <a:rPr lang="en-US" sz="2400" dirty="0"/>
              <a:t>HCALOUT (1.7GeV)</a:t>
            </a:r>
          </a:p>
        </p:txBody>
      </p:sp>
    </p:spTree>
    <p:extLst>
      <p:ext uri="{BB962C8B-B14F-4D97-AF65-F5344CB8AC3E}">
        <p14:creationId xmlns:p14="http://schemas.microsoft.com/office/powerpoint/2010/main" val="2968339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2DEE9-CFFC-4E92-A5F3-6C718EE9A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EEMC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12C18FCF-9ADB-4864-9390-42D48EBB61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90688"/>
            <a:ext cx="5849000" cy="3963577"/>
          </a:xfrm>
          <a:prstGeom prst="rect">
            <a:avLst/>
          </a:prstGeom>
        </p:spPr>
      </p:pic>
      <p:pic>
        <p:nvPicPr>
          <p:cNvPr id="6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BAC6BC7F-D94E-4C7F-997C-075C92C7DD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70" y="1690688"/>
            <a:ext cx="5849000" cy="396357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92D7368-C5C1-4451-A58D-379337F50622}"/>
              </a:ext>
            </a:extLst>
          </p:cNvPr>
          <p:cNvSpPr txBox="1"/>
          <p:nvPr/>
        </p:nvSpPr>
        <p:spPr>
          <a:xfrm>
            <a:off x="3186545" y="5943600"/>
            <a:ext cx="519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Noisy towers are removed by energy cut – no clusters</a:t>
            </a:r>
          </a:p>
        </p:txBody>
      </p:sp>
    </p:spTree>
    <p:extLst>
      <p:ext uri="{BB962C8B-B14F-4D97-AF65-F5344CB8AC3E}">
        <p14:creationId xmlns:p14="http://schemas.microsoft.com/office/powerpoint/2010/main" val="31680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BCE54-BADC-480C-820E-331F38209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HCALIN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9C91C35A-435A-4A0F-BBE4-A3C17CF364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69918"/>
            <a:ext cx="5060131" cy="3429000"/>
          </a:xfrm>
          <a:prstGeom prst="rect">
            <a:avLst/>
          </a:prstGeom>
        </p:spPr>
      </p:pic>
      <p:pic>
        <p:nvPicPr>
          <p:cNvPr id="6" name="Picture 5" descr="Chart&#10;&#10;Description automatically generated with medium confidence">
            <a:extLst>
              <a:ext uri="{FF2B5EF4-FFF2-40B4-BE49-F238E27FC236}">
                <a16:creationId xmlns:a16="http://schemas.microsoft.com/office/drawing/2014/main" id="{3400AD7E-57C3-4352-AD58-593D1514EB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39" y="2102644"/>
            <a:ext cx="5060131" cy="3429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B375CD-690F-46F0-9999-097F3E325E3D}"/>
              </a:ext>
            </a:extLst>
          </p:cNvPr>
          <p:cNvSpPr txBox="1"/>
          <p:nvPr/>
        </p:nvSpPr>
        <p:spPr>
          <a:xfrm>
            <a:off x="3186545" y="5943600"/>
            <a:ext cx="519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Noisy towers are removed by energy cut – no clusters</a:t>
            </a:r>
          </a:p>
        </p:txBody>
      </p:sp>
    </p:spTree>
    <p:extLst>
      <p:ext uri="{BB962C8B-B14F-4D97-AF65-F5344CB8AC3E}">
        <p14:creationId xmlns:p14="http://schemas.microsoft.com/office/powerpoint/2010/main" val="2563623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62AC8-CE0C-4EB1-A530-40D208445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HCALOUT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2BBF2829-39D2-47EC-A4AE-422F273F84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735" y="2025331"/>
            <a:ext cx="5288309" cy="3583625"/>
          </a:xfrm>
          <a:prstGeom prst="rect">
            <a:avLst/>
          </a:prstGeom>
        </p:spPr>
      </p:pic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8D58B7DF-B4E0-40E7-B4E8-C093E0D5B1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33" y="2025331"/>
            <a:ext cx="5288310" cy="35836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C470B3-E7BC-4F13-AEAB-510B1B52E510}"/>
              </a:ext>
            </a:extLst>
          </p:cNvPr>
          <p:cNvSpPr txBox="1"/>
          <p:nvPr/>
        </p:nvSpPr>
        <p:spPr>
          <a:xfrm>
            <a:off x="3186545" y="5943600"/>
            <a:ext cx="519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Noisy towers are removed by energy cut – no clusters</a:t>
            </a:r>
          </a:p>
        </p:txBody>
      </p:sp>
    </p:spTree>
    <p:extLst>
      <p:ext uri="{BB962C8B-B14F-4D97-AF65-F5344CB8AC3E}">
        <p14:creationId xmlns:p14="http://schemas.microsoft.com/office/powerpoint/2010/main" val="846890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EE0E9-8CF0-4F5E-BF7B-998FCAFB9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CEMC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42BF3AEA-6934-4FF2-B689-3116316C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362" y="539466"/>
            <a:ext cx="4662090" cy="3159267"/>
          </a:xfrm>
          <a:prstGeom prst="rect">
            <a:avLst/>
          </a:prstGeom>
        </p:spPr>
      </p:pic>
      <p:pic>
        <p:nvPicPr>
          <p:cNvPr id="6" name="Picture 5" descr="Chart, box and whisker chart&#10;&#10;Description automatically generated">
            <a:extLst>
              <a:ext uri="{FF2B5EF4-FFF2-40B4-BE49-F238E27FC236}">
                <a16:creationId xmlns:a16="http://schemas.microsoft.com/office/drawing/2014/main" id="{5AF41DDD-6F8F-4C92-BB0B-4D1CF5ECE4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362" y="3698733"/>
            <a:ext cx="4662090" cy="3159267"/>
          </a:xfrm>
          <a:prstGeom prst="rect">
            <a:avLst/>
          </a:prstGeom>
        </p:spPr>
      </p:pic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75486888-88D7-4D2A-91DF-79AE2C054B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39" y="4213160"/>
            <a:ext cx="3952370" cy="2678325"/>
          </a:xfrm>
          <a:prstGeom prst="rect">
            <a:avLst/>
          </a:prstGeom>
        </p:spPr>
      </p:pic>
      <p:pic>
        <p:nvPicPr>
          <p:cNvPr id="10" name="Picture 9" descr="Chart, histogram&#10;&#10;Description automatically generated">
            <a:extLst>
              <a:ext uri="{FF2B5EF4-FFF2-40B4-BE49-F238E27FC236}">
                <a16:creationId xmlns:a16="http://schemas.microsoft.com/office/drawing/2014/main" id="{15AE23A7-E260-4138-B308-0A5526DAC1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28" y="1621318"/>
            <a:ext cx="3840982" cy="260284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C489FC1-1F39-420F-9B64-6234B86AF522}"/>
              </a:ext>
            </a:extLst>
          </p:cNvPr>
          <p:cNvSpPr txBox="1"/>
          <p:nvPr/>
        </p:nvSpPr>
        <p:spPr>
          <a:xfrm>
            <a:off x="9659890" y="3698733"/>
            <a:ext cx="2230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Noise survives tower energy cut, Noise energy adds to  cluster energy </a:t>
            </a:r>
          </a:p>
        </p:txBody>
      </p:sp>
    </p:spTree>
    <p:extLst>
      <p:ext uri="{BB962C8B-B14F-4D97-AF65-F5344CB8AC3E}">
        <p14:creationId xmlns:p14="http://schemas.microsoft.com/office/powerpoint/2010/main" val="3940627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194F8-4530-4101-8509-B5C1FB202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9B7BB-7718-4367-8012-CB5FEC7AA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effects are on the CEMC data</a:t>
            </a:r>
          </a:p>
          <a:p>
            <a:r>
              <a:rPr lang="en-US" dirty="0"/>
              <a:t>Digitization was made configurable</a:t>
            </a:r>
          </a:p>
          <a:p>
            <a:pPr lvl="1"/>
            <a:r>
              <a:rPr lang="en-US" dirty="0"/>
              <a:t>To turn off, e.g.  G4CEMC::</a:t>
            </a:r>
            <a:r>
              <a:rPr lang="en-US" dirty="0" err="1"/>
              <a:t>TowerDigi</a:t>
            </a:r>
            <a:r>
              <a:rPr lang="en-US" dirty="0"/>
              <a:t> = </a:t>
            </a:r>
            <a:r>
              <a:rPr lang="en-US" dirty="0" err="1"/>
              <a:t>RawTowerDigitizer</a:t>
            </a:r>
            <a:r>
              <a:rPr lang="en-US" dirty="0"/>
              <a:t>::</a:t>
            </a:r>
            <a:r>
              <a:rPr lang="en-US" dirty="0" err="1"/>
              <a:t>kNo_digitization</a:t>
            </a:r>
            <a:r>
              <a:rPr lang="en-US" dirty="0"/>
              <a:t>;</a:t>
            </a:r>
          </a:p>
          <a:p>
            <a:r>
              <a:rPr lang="en-US" dirty="0"/>
              <a:t>It is set to no-digitization in our Fun4All_G4_EICDetector.C macro from now on (please do a git pull to update)</a:t>
            </a:r>
          </a:p>
          <a:p>
            <a:r>
              <a:rPr lang="en-US" dirty="0"/>
              <a:t>The </a:t>
            </a:r>
            <a:r>
              <a:rPr lang="en-US" dirty="0" err="1"/>
              <a:t>EvalRootTTreeReco</a:t>
            </a:r>
            <a:r>
              <a:rPr lang="en-US" dirty="0"/>
              <a:t> code was updated to handle events without truth information (no event generator, noise only)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ECB4E4-60D8-4AA0-B1FA-EEFF50176E07}"/>
              </a:ext>
            </a:extLst>
          </p:cNvPr>
          <p:cNvSpPr txBox="1"/>
          <p:nvPr/>
        </p:nvSpPr>
        <p:spPr>
          <a:xfrm>
            <a:off x="1013011" y="5253633"/>
            <a:ext cx="9809608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Support for x8664_sl7 has been discontinued – please use</a:t>
            </a:r>
          </a:p>
          <a:p>
            <a:r>
              <a:rPr lang="en-US" dirty="0"/>
              <a:t>source /</a:t>
            </a:r>
            <a:r>
              <a:rPr lang="en-US" dirty="0" err="1"/>
              <a:t>cvmfs</a:t>
            </a:r>
            <a:r>
              <a:rPr lang="en-US" dirty="0"/>
              <a:t>/eic.opensciencegrid.org/default/opt/fun4all/core/bin/</a:t>
            </a:r>
            <a:r>
              <a:rPr lang="en-US" dirty="0" err="1"/>
              <a:t>eic_setup.csh</a:t>
            </a:r>
            <a:r>
              <a:rPr lang="en-US" dirty="0"/>
              <a:t> -n</a:t>
            </a:r>
          </a:p>
          <a:p>
            <a:r>
              <a:rPr lang="en-US" dirty="0"/>
              <a:t>Which will give you a </a:t>
            </a:r>
            <a:r>
              <a:rPr lang="en-US" dirty="0" err="1"/>
              <a:t>c++</a:t>
            </a:r>
            <a:r>
              <a:rPr lang="en-US" dirty="0"/>
              <a:t>17 environment. No changes for macros but you need to recompile your code</a:t>
            </a:r>
          </a:p>
        </p:txBody>
      </p:sp>
    </p:spTree>
    <p:extLst>
      <p:ext uri="{BB962C8B-B14F-4D97-AF65-F5344CB8AC3E}">
        <p14:creationId xmlns:p14="http://schemas.microsoft.com/office/powerpoint/2010/main" val="1409877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253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Digitization Noise</vt:lpstr>
      <vt:lpstr>Digitization Choices</vt:lpstr>
      <vt:lpstr>EEMC</vt:lpstr>
      <vt:lpstr>HCALIN</vt:lpstr>
      <vt:lpstr>HCALOUT</vt:lpstr>
      <vt:lpstr>CEMC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Digitization Noise</dc:title>
  <dc:creator>Pinkenburg, Christopher</dc:creator>
  <cp:lastModifiedBy>Pinkenburg, Christopher</cp:lastModifiedBy>
  <cp:revision>8</cp:revision>
  <dcterms:created xsi:type="dcterms:W3CDTF">2021-04-08T21:09:44Z</dcterms:created>
  <dcterms:modified xsi:type="dcterms:W3CDTF">2021-04-08T22:55:08Z</dcterms:modified>
</cp:coreProperties>
</file>