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91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84" r:id="rId13"/>
    <p:sldId id="286" r:id="rId14"/>
    <p:sldId id="281" r:id="rId15"/>
    <p:sldId id="279" r:id="rId16"/>
    <p:sldId id="278" r:id="rId17"/>
    <p:sldId id="277" r:id="rId18"/>
    <p:sldId id="295" r:id="rId19"/>
    <p:sldId id="292" r:id="rId20"/>
    <p:sldId id="287" r:id="rId21"/>
    <p:sldId id="283" r:id="rId22"/>
    <p:sldId id="293" r:id="rId23"/>
    <p:sldId id="264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BDC0-C071-7048-AC4E-A641C335553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09B5-E61E-0A47-86E4-DC17E6A4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4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FC58-45A9-9A45-B996-A08FBC6664D2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FD6-4AE3-A24E-A844-872ED3698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9055-946A-5245-B3DA-CB51E21A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9056"/>
            <a:ext cx="7772400" cy="1470025"/>
          </a:xfrm>
        </p:spPr>
        <p:txBody>
          <a:bodyPr/>
          <a:lstStyle/>
          <a:p>
            <a:r>
              <a:rPr lang="en-US" dirty="0" smtClean="0"/>
              <a:t>(Sub) 10 Ps TOF R&amp;D with MRPC</a:t>
            </a:r>
            <a:br>
              <a:rPr lang="en-US" dirty="0" smtClean="0"/>
            </a:br>
            <a:r>
              <a:rPr lang="en-US" dirty="0" smtClean="0"/>
              <a:t>Technology  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5946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Mickey Chiu</a:t>
            </a:r>
          </a:p>
          <a:p>
            <a:r>
              <a:rPr lang="en-US" sz="2500" i="1" dirty="0" smtClean="0">
                <a:solidFill>
                  <a:schemeClr val="tx1"/>
                </a:solidFill>
              </a:rPr>
              <a:t>Brookhaven National Laboratory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Matthias Grosse-</a:t>
            </a:r>
            <a:r>
              <a:rPr lang="en-US" dirty="0" err="1" smtClean="0">
                <a:solidFill>
                  <a:schemeClr val="tx1"/>
                </a:solidFill>
              </a:rPr>
              <a:t>Perdekamb</a:t>
            </a:r>
            <a:r>
              <a:rPr lang="en-US" dirty="0" smtClean="0">
                <a:solidFill>
                  <a:schemeClr val="tx1"/>
                </a:solidFill>
              </a:rPr>
              <a:t>, IhnJea Choi</a:t>
            </a:r>
          </a:p>
          <a:p>
            <a:r>
              <a:rPr lang="en-US" sz="2500" i="1" dirty="0" smtClean="0">
                <a:solidFill>
                  <a:schemeClr val="tx1"/>
                </a:solidFill>
              </a:rPr>
              <a:t>University of Illinois at Urbana-Champaign</a:t>
            </a:r>
          </a:p>
          <a:p>
            <a:endParaRPr lang="en-US" sz="2500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EIC PID Meeting 03,23,2015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6038"/>
            <a:ext cx="8229600" cy="474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MRPCs Mounted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Screen Shot 2015-03-10 at 3.35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81200" y="685799"/>
            <a:ext cx="4965700" cy="2814903"/>
          </a:xfrm>
          <a:prstGeom prst="rect">
            <a:avLst/>
          </a:prstGeom>
        </p:spPr>
      </p:pic>
      <p:pic>
        <p:nvPicPr>
          <p:cNvPr id="7" name="Picture 6" descr="Screen Shot 2015-03-10 at 3.36.5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81200" y="3551503"/>
            <a:ext cx="4965700" cy="2796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9800" y="1955800"/>
            <a:ext cx="106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4749800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67350" y="812800"/>
            <a:ext cx="266700" cy="215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2984500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10ps ~ 3mm of </a:t>
            </a:r>
          </a:p>
          <a:p>
            <a:r>
              <a:rPr lang="en-US" dirty="0" smtClean="0"/>
              <a:t>light travel!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1003300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MRPC-A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9100" y="2602468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MRPC-B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4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957262"/>
          </a:xfrm>
        </p:spPr>
        <p:txBody>
          <a:bodyPr/>
          <a:lstStyle/>
          <a:p>
            <a:r>
              <a:rPr lang="en-US" dirty="0" smtClean="0"/>
              <a:t>Placed DRS4 Board Next to MRPCs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8" name="Picture 7" descr="Screen Shot 2015-03-17 at 4.29.5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231899"/>
            <a:ext cx="3810000" cy="5046579"/>
          </a:xfrm>
          <a:prstGeom prst="rect">
            <a:avLst/>
          </a:prstGeom>
        </p:spPr>
      </p:pic>
      <p:pic>
        <p:nvPicPr>
          <p:cNvPr id="9" name="Picture 8" descr="Screen Shot 2015-03-17 at 4.28.2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2193"/>
            <a:ext cx="5105400" cy="37664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4234" y="5499100"/>
            <a:ext cx="128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DRS4 Board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3848100" y="3949700"/>
            <a:ext cx="29568" cy="154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3877668" y="4368800"/>
            <a:ext cx="2104032" cy="1130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4200" y="5868432"/>
            <a:ext cx="16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preamp yet!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2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03 at 3.5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935889"/>
            <a:ext cx="7112000" cy="5382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82662"/>
          </a:xfrm>
        </p:spPr>
        <p:txBody>
          <a:bodyPr/>
          <a:lstStyle/>
          <a:p>
            <a:r>
              <a:rPr lang="en-US" dirty="0" smtClean="0"/>
              <a:t>Cosmic Ray Test Stand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25" name="Picture 24" descr="Screen Shot 2015-03-10 at 3.35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94" y="4380468"/>
            <a:ext cx="3416300" cy="19365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73500" y="1884283"/>
            <a:ext cx="16466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Tsinghua MRPC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73300" y="2030850"/>
            <a:ext cx="444500" cy="2744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5396" y="1176972"/>
            <a:ext cx="17151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Trigger Modules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17553" y="3021568"/>
            <a:ext cx="9412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PMT HV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90553" y="4215368"/>
            <a:ext cx="4154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LV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81053" y="1966436"/>
            <a:ext cx="9446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Counter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58000" y="1508204"/>
            <a:ext cx="304800" cy="803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7861300" y="2151102"/>
            <a:ext cx="219753" cy="160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>
            <a:off x="7315200" y="3206234"/>
            <a:ext cx="7023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>
            <a:off x="7327901" y="4400034"/>
            <a:ext cx="562652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81053" y="1583372"/>
            <a:ext cx="10413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LV (Backup)  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683501" y="1692751"/>
            <a:ext cx="397552" cy="160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13499" y="5626100"/>
            <a:ext cx="1345601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MRPCs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959100" y="2151102"/>
            <a:ext cx="800100" cy="528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09" y="6350"/>
            <a:ext cx="8229600" cy="774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 Resolution Measurement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9800" y="2514600"/>
            <a:ext cx="21463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32512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MRPC-A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36700" y="36068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MRPC-B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790700" y="30861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0700" y="38100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0" idx="3"/>
          </p:cNvCxnSpPr>
          <p:nvPr/>
        </p:nvCxnSpPr>
        <p:spPr>
          <a:xfrm>
            <a:off x="2247900" y="31686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7900" y="38925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848100" y="316865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854450" y="360680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4450" y="34544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54450" y="36068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79950" y="3155950"/>
            <a:ext cx="187325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6920" y="3264921"/>
            <a:ext cx="1816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DRS4-V5</a:t>
            </a:r>
          </a:p>
          <a:p>
            <a:r>
              <a:rPr lang="en-US" sz="1400" dirty="0" smtClean="0"/>
              <a:t>(Wave form </a:t>
            </a:r>
            <a:r>
              <a:rPr lang="en-US" sz="1400" dirty="0" err="1" smtClean="0"/>
              <a:t>digitiger</a:t>
            </a:r>
            <a:r>
              <a:rPr lang="en-US" sz="1400" dirty="0" smtClean="0"/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77074" y="3144619"/>
            <a:ext cx="97790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10899" y="3201421"/>
            <a:ext cx="75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PC</a:t>
            </a:r>
          </a:p>
          <a:p>
            <a:r>
              <a:rPr lang="en-US" dirty="0" smtClean="0"/>
              <a:t>(DAQ)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55700" y="15748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55700" y="53467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73200" y="2228850"/>
            <a:ext cx="1054100" cy="2413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73200" y="4692650"/>
            <a:ext cx="1054100" cy="2413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89169" y="1935718"/>
            <a:ext cx="1282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Silicon Tracker </a:t>
            </a:r>
          </a:p>
          <a:p>
            <a:r>
              <a:rPr lang="en-US" sz="1400" dirty="0" smtClean="0"/>
              <a:t>(x and y strips, </a:t>
            </a:r>
          </a:p>
          <a:p>
            <a:r>
              <a:rPr lang="en-US" sz="1400" dirty="0" smtClean="0"/>
              <a:t>500um pitch)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786659" y="1459468"/>
            <a:ext cx="12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Hodoscope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50159" y="5205968"/>
            <a:ext cx="12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Hodoscope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95500" y="27940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59000" y="38735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727200" y="838200"/>
            <a:ext cx="584200" cy="5302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2495550"/>
            <a:ext cx="13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Cylinder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67500" y="3182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16935" y="2865219"/>
            <a:ext cx="166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Ohm cable (&lt;1m)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159405" y="3134896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53398" y="3524587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143500" y="2552700"/>
            <a:ext cx="0" cy="5715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03809" y="2199669"/>
            <a:ext cx="128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Muon</a:t>
            </a:r>
            <a:r>
              <a:rPr lang="en-US" sz="1600" dirty="0" smtClean="0"/>
              <a:t> trigger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99400" y="2777927"/>
            <a:ext cx="0" cy="3569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54937" y="2480846"/>
            <a:ext cx="2841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Track positions from Si-Trackers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endCxn id="29" idx="1"/>
          </p:cNvCxnSpPr>
          <p:nvPr/>
        </p:nvCxnSpPr>
        <p:spPr>
          <a:xfrm flipV="1">
            <a:off x="6553200" y="3535144"/>
            <a:ext cx="923874" cy="169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25907" y="5656302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Gas Mixture : Freon(I134a) 90% : </a:t>
            </a:r>
            <a:r>
              <a:rPr lang="en-US" dirty="0" err="1" smtClean="0">
                <a:solidFill>
                  <a:srgbClr val="0000FF"/>
                </a:solidFill>
              </a:rPr>
              <a:t>Iso</a:t>
            </a:r>
            <a:r>
              <a:rPr lang="en-US" dirty="0" smtClean="0">
                <a:solidFill>
                  <a:srgbClr val="0000FF"/>
                </a:solidFill>
              </a:rPr>
              <a:t> 5% : SF6 5%</a:t>
            </a:r>
          </a:p>
        </p:txBody>
      </p:sp>
      <p:pic>
        <p:nvPicPr>
          <p:cNvPr id="64" name="Picture 63" descr="Screen Shot 2015-02-10 at 9.58.5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763652"/>
            <a:ext cx="2984500" cy="1730145"/>
          </a:xfrm>
          <a:prstGeom prst="rect">
            <a:avLst/>
          </a:prstGeom>
        </p:spPr>
      </p:pic>
      <p:pic>
        <p:nvPicPr>
          <p:cNvPr id="65" name="Picture 64" descr="Screen Shot 2015-01-30 at 11.55.1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780" y="3969033"/>
            <a:ext cx="1964901" cy="1726174"/>
          </a:xfrm>
          <a:prstGeom prst="rect">
            <a:avLst/>
          </a:prstGeom>
        </p:spPr>
      </p:pic>
      <p:pic>
        <p:nvPicPr>
          <p:cNvPr id="66" name="Picture 65" descr="Screen Shot 2015-02-10 at 6.22.2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250" y="3987800"/>
            <a:ext cx="1268283" cy="1521942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V="1">
            <a:off x="3644900" y="1935718"/>
            <a:ext cx="2394137" cy="1597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533186" y="4546084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Silicon </a:t>
            </a:r>
            <a:r>
              <a:rPr lang="en-US" sz="1400" dirty="0" smtClean="0"/>
              <a:t>Tracker</a:t>
            </a:r>
          </a:p>
          <a:p>
            <a:r>
              <a:rPr lang="en-US" sz="1400" dirty="0" smtClean="0"/>
              <a:t>(x and y strips) </a:t>
            </a:r>
            <a:endParaRPr lang="en-US" sz="1400" dirty="0"/>
          </a:p>
        </p:txBody>
      </p:sp>
      <p:sp>
        <p:nvSpPr>
          <p:cNvPr id="74" name="Oval 73"/>
          <p:cNvSpPr/>
          <p:nvPr/>
        </p:nvSpPr>
        <p:spPr>
          <a:xfrm>
            <a:off x="7861300" y="1346200"/>
            <a:ext cx="647700" cy="90805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3125" y="5999718"/>
            <a:ext cx="440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Chambers also available for the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6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5"/>
            <a:ext cx="8229600" cy="817562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6" name="Content Placeholder 5" descr="Screen Shot 2015-03-13 at 10.20.21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3" r="-1628" b="-456"/>
          <a:stretch/>
        </p:blipFill>
        <p:spPr>
          <a:xfrm>
            <a:off x="-88900" y="1128463"/>
            <a:ext cx="4278468" cy="49040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7501" y="1026863"/>
            <a:ext cx="4626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working on the preamplifiers</a:t>
            </a:r>
          </a:p>
          <a:p>
            <a:r>
              <a:rPr lang="en-US" dirty="0" smtClean="0"/>
              <a:t>-&gt; Connected signals to the wave form analyzer </a:t>
            </a:r>
          </a:p>
          <a:p>
            <a:r>
              <a:rPr lang="en-US" dirty="0" smtClean="0"/>
              <a:t>     without preamps.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9800" y="3015734"/>
            <a:ext cx="338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DRS4 Board (Wave form Analyzer)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3251200" y="3200400"/>
            <a:ext cx="1498600" cy="119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9800" y="34036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extender, Connected Win8 PC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3810002" y="3588266"/>
            <a:ext cx="939798" cy="95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9800" y="2114034"/>
            <a:ext cx="268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MRPCs ( Top cylinder)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1801" y="2322263"/>
            <a:ext cx="4203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71177" y="2451100"/>
            <a:ext cx="395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Tsinghua Univ. MRPCs (Bottom cylinder)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7201" y="2692400"/>
            <a:ext cx="4178299" cy="323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1979" y="4546600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81355" y="4711700"/>
            <a:ext cx="143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+(ch2),- (ch2)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97484" y="5411232"/>
            <a:ext cx="143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+(ch2),- (ch2)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78300" y="42153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MRPC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34420" y="48641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MRPC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648450" y="4933950"/>
            <a:ext cx="1484125" cy="5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58333" y="4027269"/>
            <a:ext cx="149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DRS4 Channel 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370493" y="4546600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78493" y="4546600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0470" y="4546600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71979" y="5195332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70493" y="5195332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878493" y="5195332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0470" y="5195332"/>
            <a:ext cx="420707" cy="215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373707" y="4089400"/>
            <a:ext cx="239693" cy="2266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13400" y="5620266"/>
            <a:ext cx="151917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635750" y="47180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13400" y="5411232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08008" y="4307701"/>
            <a:ext cx="40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ch2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469908" y="4955232"/>
            <a:ext cx="40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068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5-03-17 at 3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186" y="763032"/>
            <a:ext cx="3359276" cy="3197503"/>
          </a:xfrm>
          <a:prstGeom prst="rect">
            <a:avLst/>
          </a:prstGeom>
        </p:spPr>
      </p:pic>
      <p:pic>
        <p:nvPicPr>
          <p:cNvPr id="28" name="Picture 27" descr="Screen Shot 2015-03-17 at 3.42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5" y="813832"/>
            <a:ext cx="4002697" cy="3197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786" y="0"/>
            <a:ext cx="6671914" cy="6937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Cosmic Ray Signal and Comparison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Content Placeholder 5" descr="Screen Shot 2015-03-16 at 3.15.33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922" y="4370863"/>
            <a:ext cx="4089404" cy="2264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0413" y="6327309"/>
            <a:ext cx="3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83300" y="755650"/>
            <a:ext cx="0" cy="5762624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195" y="5780553"/>
            <a:ext cx="3935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from 1</a:t>
            </a:r>
            <a:r>
              <a:rPr lang="en-US" baseline="30000" dirty="0" smtClean="0"/>
              <a:t>st</a:t>
            </a:r>
            <a:r>
              <a:rPr lang="en-US" dirty="0" smtClean="0"/>
              <a:t> Prototype MRPC</a:t>
            </a:r>
          </a:p>
          <a:p>
            <a:r>
              <a:rPr lang="en-US" dirty="0" smtClean="0"/>
              <a:t>with preamp (Beam Test @ FNAL, 2014)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54" y="4022297"/>
            <a:ext cx="323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ray signal from 2</a:t>
            </a:r>
            <a:r>
              <a:rPr lang="en-US" baseline="30000" dirty="0" smtClean="0"/>
              <a:t>nd</a:t>
            </a:r>
            <a:r>
              <a:rPr lang="en-US" dirty="0" smtClean="0"/>
              <a:t> Prototype MRPC (No Preamp)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3300" y="4202668"/>
            <a:ext cx="6731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14854" y="40053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9247" y="1319768"/>
            <a:ext cx="749300" cy="18034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950436"/>
            <a:ext cx="179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4ns/div, 5mV/div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756400" y="750332"/>
            <a:ext cx="0" cy="5762624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49800" y="1580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49800" y="2772370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12" name="Straight Arrow Connector 11"/>
          <p:cNvCxnSpPr>
            <a:stCxn id="23" idx="3"/>
          </p:cNvCxnSpPr>
          <p:nvPr/>
        </p:nvCxnSpPr>
        <p:spPr>
          <a:xfrm flipV="1">
            <a:off x="2028547" y="2209800"/>
            <a:ext cx="3147639" cy="11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Signals Seen at DRS4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ch6_5_13_12cosmic_sf6_15.1_hv_18k_0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7438"/>
            <a:ext cx="7251700" cy="4917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1714500"/>
            <a:ext cx="23150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+,ch2 from MRPC(Top)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009900"/>
            <a:ext cx="2270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-,ch2 from MRPC(Top)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3171" y="3835400"/>
            <a:ext cx="26593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+,ch2 from MRPC(Bottom)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0473" y="5003800"/>
            <a:ext cx="26150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,ch2 from MRPC(Bottom)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18106"/>
            <a:ext cx="179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5mV/div, 2ns/div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89200" y="1620838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4600" y="1138238"/>
            <a:ext cx="5180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2050" y="1158876"/>
            <a:ext cx="236475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Cosmic Ray Triggered</a:t>
            </a:r>
          </a:p>
          <a:p>
            <a:endParaRPr lang="en-US" dirty="0"/>
          </a:p>
          <a:p>
            <a:r>
              <a:rPr lang="en-US" dirty="0" smtClean="0"/>
              <a:t>Data Taking Speed</a:t>
            </a:r>
          </a:p>
          <a:p>
            <a:r>
              <a:rPr lang="en-US" dirty="0" smtClean="0"/>
              <a:t>500Event/ S</a:t>
            </a:r>
          </a:p>
          <a:p>
            <a:endParaRPr lang="en-US" dirty="0"/>
          </a:p>
          <a:p>
            <a:r>
              <a:rPr lang="en-US" dirty="0" smtClean="0"/>
              <a:t>1024 samplings / Event</a:t>
            </a:r>
          </a:p>
          <a:p>
            <a:r>
              <a:rPr lang="en-US" dirty="0" smtClean="0"/>
              <a:t>=(~200ns period)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82904" y="4047213"/>
            <a:ext cx="254934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Accumulated 10k events</a:t>
            </a:r>
          </a:p>
          <a:p>
            <a:r>
              <a:rPr lang="en-US" dirty="0"/>
              <a:t>l</a:t>
            </a:r>
            <a:r>
              <a:rPr lang="en-US" dirty="0" smtClean="0"/>
              <a:t>ast night</a:t>
            </a:r>
          </a:p>
          <a:p>
            <a:r>
              <a:rPr lang="en-US" dirty="0" smtClean="0"/>
              <a:t>(Trigger rate : ~ 0.2Hz)</a:t>
            </a:r>
          </a:p>
          <a:p>
            <a:endParaRPr lang="en-US" dirty="0"/>
          </a:p>
          <a:p>
            <a:r>
              <a:rPr lang="en-US" dirty="0" smtClean="0"/>
              <a:t>-&gt; will analyze the signals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4700" y="3009900"/>
            <a:ext cx="0" cy="51006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5051" y="3055263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5mV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2"/>
            <a:ext cx="8229600" cy="744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Accumulated Cosmic Ray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Screen Shot 2015-03-20 at 11.54.2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8" y="745974"/>
            <a:ext cx="3838762" cy="2784626"/>
          </a:xfrm>
          <a:prstGeom prst="rect">
            <a:avLst/>
          </a:prstGeom>
        </p:spPr>
      </p:pic>
      <p:pic>
        <p:nvPicPr>
          <p:cNvPr id="7" name="Picture 6" descr="Screen Shot 2015-03-20 at 11.55.0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3581400"/>
            <a:ext cx="3898900" cy="2823341"/>
          </a:xfrm>
          <a:prstGeom prst="rect">
            <a:avLst/>
          </a:prstGeom>
        </p:spPr>
      </p:pic>
      <p:pic>
        <p:nvPicPr>
          <p:cNvPr id="8" name="Picture 7" descr="Screen Shot 2015-03-20 at 11.55.39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34" y="745974"/>
            <a:ext cx="3791366" cy="2743200"/>
          </a:xfrm>
          <a:prstGeom prst="rect">
            <a:avLst/>
          </a:prstGeom>
        </p:spPr>
      </p:pic>
      <p:pic>
        <p:nvPicPr>
          <p:cNvPr id="9" name="Picture 8" descr="Screen Shot 2015-03-20 at 11.56.13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34" y="3644900"/>
            <a:ext cx="3813363" cy="27700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4300" y="749300"/>
            <a:ext cx="134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Preamp</a:t>
            </a:r>
            <a:endParaRPr lang="en-US" dirty="0"/>
          </a:p>
        </p:txBody>
      </p:sp>
      <p:pic>
        <p:nvPicPr>
          <p:cNvPr id="11" name="Picture 10" descr="Screen Shot 2015-03-10 at 3.35.20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06270" y="2808543"/>
            <a:ext cx="2096029" cy="1442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6977" y="1118632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MRPC</a:t>
            </a:r>
          </a:p>
          <a:p>
            <a:r>
              <a:rPr lang="en-US" dirty="0" smtClean="0"/>
              <a:t>Ch2 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6977" y="5398532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MRPC</a:t>
            </a:r>
          </a:p>
          <a:p>
            <a:r>
              <a:rPr lang="en-US" dirty="0" smtClean="0"/>
              <a:t>Ch2 -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38077" y="111863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MRPC</a:t>
            </a:r>
          </a:p>
          <a:p>
            <a:r>
              <a:rPr lang="en-US" dirty="0" smtClean="0"/>
              <a:t>Ch2 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12677" y="542393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MRPC</a:t>
            </a:r>
          </a:p>
          <a:p>
            <a:r>
              <a:rPr lang="en-US" dirty="0" smtClean="0"/>
              <a:t>Ch2 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73146" y="5675531"/>
            <a:ext cx="133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+-9kV(18kV)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76654" y="3111500"/>
            <a:ext cx="779092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MRPC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54" y="3403600"/>
            <a:ext cx="992579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B</a:t>
            </a:r>
            <a:r>
              <a:rPr lang="en-US" sz="1100" dirty="0" smtClean="0"/>
              <a:t>ottom MRPC</a:t>
            </a:r>
            <a:endParaRPr lang="en-US" sz="11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03800" y="2527300"/>
            <a:ext cx="114300" cy="203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4000" y="637508"/>
            <a:ext cx="126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[mv] </a:t>
            </a:r>
            <a:r>
              <a:rPr lang="en-US" dirty="0" err="1" smtClean="0"/>
              <a:t>vs</a:t>
            </a:r>
            <a:r>
              <a:rPr lang="en-US" dirty="0" smtClean="0"/>
              <a:t> [ns]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67049" y="146554"/>
            <a:ext cx="126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Decoding code </a:t>
            </a:r>
          </a:p>
          <a:p>
            <a:r>
              <a:rPr lang="en-US" sz="1400" dirty="0" smtClean="0"/>
              <a:t>from Mickey.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079-4650-634E-80E3-A28D677E6FB8}" type="datetime1">
              <a:rPr lang="en-US" smtClean="0"/>
              <a:t>3/23/15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FE2-46F0-D04A-90CE-E46AF9D8B040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9133" y="1417638"/>
            <a:ext cx="278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MRPC : Ch2(+) –  Ch2(-)</a:t>
            </a:r>
            <a:endParaRPr lang="en-US" dirty="0"/>
          </a:p>
        </p:txBody>
      </p:sp>
      <p:pic>
        <p:nvPicPr>
          <p:cNvPr id="8" name="Picture 7" descr="Screen Shot 2015-03-20 at 12.52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163" y="2184400"/>
            <a:ext cx="4391838" cy="2941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3700" y="1450976"/>
            <a:ext cx="296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MRPC Ch3(+) – Ch4(-)</a:t>
            </a:r>
            <a:endParaRPr lang="en-US" dirty="0"/>
          </a:p>
        </p:txBody>
      </p:sp>
      <p:pic>
        <p:nvPicPr>
          <p:cNvPr id="2" name="Picture 1" descr="Screen Shot 2015-03-20 at 12.5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19300"/>
            <a:ext cx="4332024" cy="31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on the preamplifier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079-4650-634E-80E3-A28D677E6FB8}" type="datetime1">
              <a:rPr lang="en-US" smtClean="0"/>
              <a:t>3/23/15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FE2-46F0-D04A-90CE-E46AF9D8B04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Shot 2015-03-17 at 3.20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00"/>
            <a:ext cx="5524500" cy="4241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1774" y="4191000"/>
            <a:ext cx="22481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Inputs</a:t>
            </a:r>
          </a:p>
          <a:p>
            <a:r>
              <a:rPr lang="en-US" dirty="0" smtClean="0"/>
              <a:t>Gain : 200/50 = 4.</a:t>
            </a:r>
          </a:p>
          <a:p>
            <a:r>
              <a:rPr lang="en-US" dirty="0" smtClean="0"/>
              <a:t>Negative output</a:t>
            </a:r>
          </a:p>
          <a:p>
            <a:r>
              <a:rPr lang="en-US" dirty="0" smtClean="0"/>
              <a:t>(From Bottom MRPC)</a:t>
            </a:r>
          </a:p>
          <a:p>
            <a:endParaRPr lang="en-US" dirty="0"/>
          </a:p>
          <a:p>
            <a:r>
              <a:rPr lang="en-US" dirty="0" smtClean="0"/>
              <a:t>-&gt; </a:t>
            </a:r>
            <a:r>
              <a:rPr lang="en-US" dirty="0" smtClean="0">
                <a:solidFill>
                  <a:srgbClr val="FF0000"/>
                </a:solidFill>
              </a:rPr>
              <a:t>Rising time is slow..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1774" y="2896632"/>
            <a:ext cx="184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preamp </a:t>
            </a:r>
          </a:p>
          <a:p>
            <a:r>
              <a:rPr lang="en-US" dirty="0" smtClean="0"/>
              <a:t>(From Top MRPC)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03600" y="4406900"/>
            <a:ext cx="2698174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26326" y="3112532"/>
            <a:ext cx="31807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5-01-30 at 12.30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30450" y="421250"/>
            <a:ext cx="1433446" cy="1987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92181" y="2131947"/>
            <a:ext cx="199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LMH6554 2.8-GHz</a:t>
            </a:r>
          </a:p>
          <a:p>
            <a:r>
              <a:rPr lang="en-US" dirty="0" smtClean="0"/>
              <a:t> + Evaluation Board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44014" y="6171684"/>
            <a:ext cx="586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preamp,LMH6881 (Gain ~ 7), has been ordered for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9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tatus of MRPC prototype at UIUC</a:t>
            </a:r>
          </a:p>
          <a:p>
            <a:pPr lvl="1"/>
            <a:r>
              <a:rPr lang="en-US" dirty="0" smtClean="0"/>
              <a:t>Configuration of the prototype</a:t>
            </a:r>
          </a:p>
          <a:p>
            <a:pPr lvl="1"/>
            <a:r>
              <a:rPr lang="en-US" dirty="0" smtClean="0"/>
              <a:t>PCB design and electrode</a:t>
            </a:r>
          </a:p>
          <a:p>
            <a:pPr lvl="1"/>
            <a:r>
              <a:rPr lang="en-US" dirty="0" smtClean="0"/>
              <a:t>Insulation for HV and stack of glass plates</a:t>
            </a:r>
          </a:p>
          <a:p>
            <a:pPr lvl="1"/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Setup for cosmic ray test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Current issue and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31862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033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Gas simulation is required to optimize the gas gap width for the best time performance. 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Time resolution measurement with gas gap width of 105um and other size (125um, others)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Use a different gas mixture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Searching for other materials for replacing the glass plate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     (Plastic, </a:t>
            </a:r>
            <a:r>
              <a:rPr lang="en-US" dirty="0" err="1" smtClean="0"/>
              <a:t>Kapton</a:t>
            </a:r>
            <a:r>
              <a:rPr lang="en-US" dirty="0" smtClean="0"/>
              <a:t>/Mylar, etc.)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Cosmic ray test for efficiency and time resolution measurement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Beam test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(Rate capability, Scanning of momentum, dependence of Incident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angle of particle,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338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Gluing G10 plates on the PCBs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079-4650-634E-80E3-A28D677E6FB8}" type="datetime1">
              <a:rPr lang="en-US" smtClean="0"/>
              <a:t>3/23/15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FE2-46F0-D04A-90CE-E46AF9D8B04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creen Shot 2015-02-03 at 4.3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1612900"/>
            <a:ext cx="8051800" cy="363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7334" y="5531555"/>
            <a:ext cx="180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5cm x 17cm</a:t>
            </a:r>
          </a:p>
          <a:p>
            <a:r>
              <a:rPr lang="en-US" dirty="0" smtClean="0"/>
              <a:t>Thickness : 6mm,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7878" y="5311000"/>
            <a:ext cx="440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G10s for stiffening the cover PCB plates</a:t>
            </a:r>
          </a:p>
          <a:p>
            <a:r>
              <a:rPr lang="en-US" dirty="0"/>
              <a:t>i</a:t>
            </a:r>
            <a:r>
              <a:rPr lang="en-US" dirty="0" smtClean="0"/>
              <a:t>nstead of Al honeycomb plate.</a:t>
            </a:r>
          </a:p>
          <a:p>
            <a:r>
              <a:rPr lang="en-US" dirty="0" smtClean="0"/>
              <a:t>(Gas in the honeycomb cell uncertain..)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0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792162"/>
          </a:xfrm>
        </p:spPr>
        <p:txBody>
          <a:bodyPr/>
          <a:lstStyle/>
          <a:p>
            <a:r>
              <a:rPr lang="en-US" dirty="0" smtClean="0"/>
              <a:t>NPL Lab at UIUC </a:t>
            </a:r>
            <a:endParaRPr lang="en-US" dirty="0"/>
          </a:p>
        </p:txBody>
      </p:sp>
      <p:pic>
        <p:nvPicPr>
          <p:cNvPr id="6" name="Content Placeholder 5" descr="Screen Shot 2015-02-10 at 7.17.45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2"/>
          <a:stretch/>
        </p:blipFill>
        <p:spPr>
          <a:xfrm>
            <a:off x="0" y="1422400"/>
            <a:ext cx="2578100" cy="4525963"/>
          </a:xfr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2131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Mixing Rack</a:t>
            </a:r>
            <a:endParaRPr lang="en-US" dirty="0"/>
          </a:p>
        </p:txBody>
      </p:sp>
      <p:pic>
        <p:nvPicPr>
          <p:cNvPr id="8" name="Picture 7" descr="Screen Shot 2015-02-10 at 7.17.2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422400"/>
            <a:ext cx="2400300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06700" y="7760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system </a:t>
            </a:r>
          </a:p>
          <a:p>
            <a:r>
              <a:rPr lang="en-US" dirty="0" smtClean="0"/>
              <a:t>DAQ &amp; NIM Modules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25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creen Shot 2015-02-10 at 8.53.0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1435099"/>
            <a:ext cx="3898900" cy="4513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91200" y="997287"/>
            <a:ext cx="228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Ray Test Stand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602511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 up to four gases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02073" y="6030436"/>
            <a:ext cx="245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HV(CAEN), CAMAC, NIM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19700" y="6015672"/>
            <a:ext cx="390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Five drift Chambers for a </a:t>
            </a:r>
            <a:r>
              <a:rPr lang="en-US" dirty="0" err="1" smtClean="0"/>
              <a:t>muon</a:t>
            </a:r>
            <a:r>
              <a:rPr lang="en-US" dirty="0" smtClean="0"/>
              <a:t> tracking</a:t>
            </a:r>
          </a:p>
          <a:p>
            <a:r>
              <a:rPr lang="en-US" dirty="0" smtClean="0"/>
              <a:t>Two Gas cylinders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25440" y="2044700"/>
            <a:ext cx="19880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MRPCs will be here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6426200" y="2229366"/>
            <a:ext cx="699240" cy="475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" y="0"/>
            <a:ext cx="7137400" cy="976366"/>
          </a:xfrm>
        </p:spPr>
        <p:txBody>
          <a:bodyPr>
            <a:noAutofit/>
          </a:bodyPr>
          <a:lstStyle/>
          <a:p>
            <a:r>
              <a:rPr lang="en-US" sz="3200" dirty="0" smtClean="0"/>
              <a:t>Time Jitter of the DRS4-Verion 5 (PSI Co.)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99893"/>
            <a:ext cx="693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Scintillator signal -&gt; NIM Disc. -&gt; Split into two signals -&gt; DRS4 (ch1, ch2)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5-01-30 at 11.55.1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1" y="1548573"/>
            <a:ext cx="5830478" cy="5122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5580" y="2619591"/>
            <a:ext cx="2768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Measured time between </a:t>
            </a:r>
            <a:r>
              <a:rPr lang="en-US" dirty="0" err="1" smtClean="0"/>
              <a:t>chs</a:t>
            </a:r>
            <a:r>
              <a:rPr lang="en-US" dirty="0" smtClean="0"/>
              <a:t> on the DRS4-V5.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(With time calibration ON)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45163" y="4233332"/>
            <a:ext cx="548387" cy="352779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8938" y="3616747"/>
            <a:ext cx="218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(1ns/</a:t>
            </a:r>
            <a:r>
              <a:rPr lang="en-US" dirty="0" err="1" smtClean="0">
                <a:solidFill>
                  <a:schemeClr val="bg1"/>
                </a:solidFill>
              </a:rPr>
              <a:t>Div</a:t>
            </a:r>
            <a:r>
              <a:rPr lang="en-US" dirty="0" smtClean="0">
                <a:solidFill>
                  <a:schemeClr val="bg1"/>
                </a:solidFill>
              </a:rPr>
              <a:t>, 100mV/div)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3550" y="4421301"/>
            <a:ext cx="4551561" cy="334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9222" y="4294302"/>
            <a:ext cx="163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 of T1 – T2 </a:t>
            </a:r>
          </a:p>
          <a:p>
            <a:r>
              <a:rPr lang="en-US" dirty="0" smtClean="0"/>
              <a:t>-&gt; </a:t>
            </a:r>
            <a:r>
              <a:rPr lang="en-US" dirty="0" smtClean="0">
                <a:solidFill>
                  <a:srgbClr val="000000"/>
                </a:solidFill>
              </a:rPr>
              <a:t>2.6ps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5111" y="5808796"/>
            <a:ext cx="1588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 of T1 – T2</a:t>
            </a:r>
          </a:p>
          <a:p>
            <a:r>
              <a:rPr lang="en-US" dirty="0" smtClean="0"/>
              <a:t>-&gt; 23ps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70980" y="5543220"/>
            <a:ext cx="27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(With time </a:t>
            </a:r>
            <a:r>
              <a:rPr lang="en-US" dirty="0" smtClean="0">
                <a:solidFill>
                  <a:srgbClr val="0000FF"/>
                </a:solidFill>
              </a:rPr>
              <a:t>calibration OFF)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6776" y="4881223"/>
            <a:ext cx="176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2.6/√2 = </a:t>
            </a:r>
            <a:r>
              <a:rPr lang="en-US" dirty="0" smtClean="0">
                <a:solidFill>
                  <a:srgbClr val="FF0000"/>
                </a:solidFill>
              </a:rPr>
              <a:t>1.83ps 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47864" y="3499556"/>
            <a:ext cx="771536" cy="733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9970" y="2350184"/>
            <a:ext cx="508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copied NIM signals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onnected to ch1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ch2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8859" y="2992845"/>
            <a:ext cx="158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RMS of T1 – T2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5-02-10 at 6.2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683" y="-7884"/>
            <a:ext cx="1996237" cy="23954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6568" y="5826392"/>
            <a:ext cx="3172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DRS4 Oscilloscope Screen on PC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3015" y="840627"/>
            <a:ext cx="993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DRS4-V5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92700" y="1917700"/>
            <a:ext cx="229147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92700" y="2025650"/>
            <a:ext cx="2680315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Signal Readout of </a:t>
            </a:r>
            <a:r>
              <a:rPr lang="en-US" dirty="0"/>
              <a:t>M</a:t>
            </a:r>
            <a:r>
              <a:rPr lang="en-US" dirty="0" smtClean="0"/>
              <a:t>RPC</a:t>
            </a:r>
            <a:endParaRPr lang="en-US" dirty="0"/>
          </a:p>
        </p:txBody>
      </p:sp>
      <p:pic>
        <p:nvPicPr>
          <p:cNvPr id="4" name="Picture 3" descr="Screen Shot 2014-11-21 at 1.0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13" y="1163638"/>
            <a:ext cx="8168187" cy="501327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3/23/15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6700" y="1549400"/>
            <a:ext cx="295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94000" y="2260600"/>
            <a:ext cx="295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6700" y="2514600"/>
            <a:ext cx="295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6700" y="3225800"/>
            <a:ext cx="295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700" y="3467100"/>
            <a:ext cx="295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178300"/>
            <a:ext cx="295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4000" y="4445000"/>
            <a:ext cx="295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6700" y="5143500"/>
            <a:ext cx="295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9700" y="1345168"/>
            <a:ext cx="9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-6 kV HV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505" y="2016204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+6 kV HV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2397095" y="1529834"/>
            <a:ext cx="396905" cy="195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92347" y="2250817"/>
            <a:ext cx="396905" cy="19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51500" y="1649968"/>
            <a:ext cx="1054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1433036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 plate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651500" y="1965404"/>
            <a:ext cx="1054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2675" y="1755338"/>
            <a:ext cx="9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gap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9207" y="5733534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gas gap width -&gt; Better timing resolution : Required many glass stacks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925669"/>
            <a:ext cx="123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</a:t>
            </a:r>
          </a:p>
          <a:p>
            <a:r>
              <a:rPr lang="en-US" dirty="0" smtClean="0"/>
              <a:t>Preamp.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60422"/>
              </p:ext>
            </p:extLst>
          </p:nvPr>
        </p:nvGraphicFramePr>
        <p:xfrm>
          <a:off x="558800" y="3556000"/>
          <a:ext cx="8128000" cy="257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99"/>
                <a:gridCol w="3124207"/>
                <a:gridCol w="3313694"/>
              </a:tblGrid>
              <a:tr h="36773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C. Williams et al. 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</a:t>
                      </a:r>
                      <a:r>
                        <a:rPr lang="en-US" sz="1200" dirty="0" smtClean="0"/>
                        <a:t>UIUC &amp;</a:t>
                      </a:r>
                      <a:r>
                        <a:rPr lang="en-US" sz="1200" baseline="0" dirty="0" smtClean="0"/>
                        <a:t> BNL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 Gap</a:t>
                      </a:r>
                      <a:r>
                        <a:rPr lang="en-US" sz="1200" baseline="0" dirty="0" smtClean="0"/>
                        <a:t>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160um (</a:t>
                      </a:r>
                      <a:r>
                        <a:rPr lang="en-US" sz="1200" dirty="0" smtClean="0"/>
                        <a:t>fishing line)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105um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(fishing</a:t>
                      </a:r>
                      <a:r>
                        <a:rPr lang="en-US" sz="1200" baseline="0" dirty="0" smtClean="0"/>
                        <a:t> line, and 165, 125, 75um)</a:t>
                      </a:r>
                      <a:endParaRPr lang="en-US" sz="1200" dirty="0"/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Gas Gaps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stack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x 6 layers = 24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stack x 9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layers = 36</a:t>
                      </a:r>
                      <a:endParaRPr lang="en-US" sz="1200" dirty="0"/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thin glass layers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stacks</a:t>
                      </a:r>
                      <a:r>
                        <a:rPr lang="en-US" sz="1200" baseline="0" dirty="0" smtClean="0"/>
                        <a:t> x 5 layers = 20 (250um thick glass)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stack x 8 layers = 32    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210um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thick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glass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Preamplifier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Differential type, NINO chip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LMH6554 2.8-GHz + Evaluation Board </a:t>
                      </a:r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and DAQ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Oscilloscope (10Gs)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DRS4-V5(5Gs) + PC</a:t>
                      </a:r>
                      <a:endParaRPr lang="en-US" sz="1200" dirty="0"/>
                    </a:p>
                  </a:txBody>
                  <a:tcPr/>
                </a:tc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 resolution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16ps obtained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-11497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Configuration of Prototype MRPC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4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35656" y="1460792"/>
            <a:ext cx="2968488" cy="1298105"/>
            <a:chOff x="3194213" y="1535943"/>
            <a:chExt cx="2968488" cy="1298105"/>
          </a:xfrm>
        </p:grpSpPr>
        <p:sp>
          <p:nvSpPr>
            <p:cNvPr id="17" name="Rectangle 16"/>
            <p:cNvSpPr/>
            <p:nvPr/>
          </p:nvSpPr>
          <p:spPr>
            <a:xfrm>
              <a:off x="3195197" y="2655601"/>
              <a:ext cx="2967503" cy="1784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97087" y="221129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97084" y="2096274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97089" y="1982392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97084" y="1869637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079" y="1754613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97089" y="1535943"/>
              <a:ext cx="2962138" cy="1784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98825" y="2322506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00563" y="243195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94213" y="254625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955439" y="2585700"/>
            <a:ext cx="2967503" cy="1784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60804" y="1743930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57331" y="1510492"/>
            <a:ext cx="2962138" cy="1784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60804" y="1901337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60804" y="2070823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60804" y="2241451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60804" y="2413380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240204" y="2784297"/>
            <a:ext cx="24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gap width : 160um</a:t>
            </a:r>
          </a:p>
          <a:p>
            <a:r>
              <a:rPr lang="en-US" dirty="0" smtClean="0"/>
              <a:t>(16ps timing resolution)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672206" y="2784297"/>
            <a:ext cx="233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gap width : 105um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4288369" y="1687669"/>
            <a:ext cx="406400" cy="791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625600" y="102803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Crispin Williams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50871" y="1028030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BNL&amp;UIUC Prototype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58815" y="19013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816571" y="18861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922942" y="2524587"/>
            <a:ext cx="306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922936" y="2583850"/>
            <a:ext cx="306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72467" y="2356808"/>
            <a:ext cx="0" cy="167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072467" y="2588847"/>
            <a:ext cx="0" cy="176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77800" y="1137626"/>
            <a:ext cx="6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</a:p>
          <a:p>
            <a:r>
              <a:rPr lang="en-US" dirty="0" smtClean="0"/>
              <a:t>glass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662827" y="1336689"/>
            <a:ext cx="480173" cy="238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48897" y="1633807"/>
            <a:ext cx="260040" cy="150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911120" y="2653863"/>
            <a:ext cx="9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708490"/>
          </a:xfrm>
        </p:spPr>
        <p:txBody>
          <a:bodyPr>
            <a:noAutofit/>
          </a:bodyPr>
          <a:lstStyle/>
          <a:p>
            <a:r>
              <a:rPr lang="en-US" sz="4000" dirty="0" smtClean="0"/>
              <a:t>PCB for Electrode and Signal Pickup</a:t>
            </a:r>
            <a:endParaRPr lang="en-US" sz="4000" dirty="0"/>
          </a:p>
        </p:txBody>
      </p:sp>
      <p:pic>
        <p:nvPicPr>
          <p:cNvPr id="4" name="Picture 3" descr="Screen Shot 2015-01-15 at 12.56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6604" y="207560"/>
            <a:ext cx="2561984" cy="4038497"/>
          </a:xfrm>
          <a:prstGeom prst="rect">
            <a:avLst/>
          </a:prstGeom>
        </p:spPr>
      </p:pic>
      <p:pic>
        <p:nvPicPr>
          <p:cNvPr id="5" name="Picture 4" descr="Screen Shot 2015-01-15 at 12.5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858" y="3555352"/>
            <a:ext cx="4038499" cy="2939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40" y="3586481"/>
            <a:ext cx="4498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PCBs (3 layers) </a:t>
            </a:r>
          </a:p>
          <a:p>
            <a:r>
              <a:rPr lang="en-US" dirty="0"/>
              <a:t> </a:t>
            </a:r>
            <a:r>
              <a:rPr lang="en-US" dirty="0" smtClean="0"/>
              <a:t>- One board flavor – interchangeable</a:t>
            </a:r>
          </a:p>
          <a:p>
            <a:r>
              <a:rPr lang="en-US" dirty="0"/>
              <a:t> </a:t>
            </a:r>
            <a:r>
              <a:rPr lang="en-US" dirty="0" smtClean="0"/>
              <a:t>- HV connection integrated on board</a:t>
            </a:r>
          </a:p>
          <a:p>
            <a:r>
              <a:rPr lang="en-US" dirty="0"/>
              <a:t> </a:t>
            </a:r>
            <a:r>
              <a:rPr lang="en-US" dirty="0" smtClean="0"/>
              <a:t>- Rounded readout strips</a:t>
            </a:r>
          </a:p>
          <a:p>
            <a:r>
              <a:rPr lang="en-US" dirty="0"/>
              <a:t> </a:t>
            </a:r>
            <a:r>
              <a:rPr lang="en-US" dirty="0" smtClean="0"/>
              <a:t>- Outer dimension : 196mm x 70mm x 1.5mm</a:t>
            </a:r>
          </a:p>
          <a:p>
            <a:r>
              <a:rPr lang="en-US" dirty="0"/>
              <a:t> </a:t>
            </a:r>
            <a:r>
              <a:rPr lang="en-US" dirty="0" smtClean="0"/>
              <a:t>- Readout strip :  4 strips, 170mm x 10mm</a:t>
            </a:r>
          </a:p>
          <a:p>
            <a:r>
              <a:rPr lang="en-US" dirty="0" smtClean="0"/>
              <a:t> - The strips are placed in the middle layer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MRPC needs 5 PCBs</a:t>
            </a:r>
          </a:p>
        </p:txBody>
      </p:sp>
      <p:pic>
        <p:nvPicPr>
          <p:cNvPr id="7" name="Picture 6" descr="mrpc_cathode_2d_v5_fin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94" y="960575"/>
            <a:ext cx="4637708" cy="19514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43119" y="2927524"/>
            <a:ext cx="12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8347" y="6149351"/>
            <a:ext cx="133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feed pad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0906" y="3459914"/>
            <a:ext cx="167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for spacers </a:t>
            </a:r>
          </a:p>
          <a:p>
            <a:r>
              <a:rPr lang="en-US" dirty="0" smtClean="0"/>
              <a:t>+ fishing line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96515" y="3763962"/>
            <a:ext cx="442315" cy="61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90260" y="5281938"/>
            <a:ext cx="702106" cy="1052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8347" y="303978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PCBs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23200" y="4133334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5900" y="4546600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5900" y="4966732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445" y="5348764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21 at 4.56.0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3643077"/>
            <a:ext cx="3429472" cy="3198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3"/>
            <a:ext cx="8229600" cy="864257"/>
          </a:xfrm>
        </p:spPr>
        <p:txBody>
          <a:bodyPr/>
          <a:lstStyle/>
          <a:p>
            <a:r>
              <a:rPr lang="en-US" dirty="0" smtClean="0"/>
              <a:t>Electrodes on the PCB Surface</a:t>
            </a:r>
            <a:endParaRPr lang="en-US" dirty="0"/>
          </a:p>
        </p:txBody>
      </p:sp>
      <p:pic>
        <p:nvPicPr>
          <p:cNvPr id="6" name="Picture 5" descr="Screen Shot 2015-01-23 at 9.20.23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372" y="901700"/>
            <a:ext cx="4323642" cy="2671976"/>
          </a:xfrm>
          <a:prstGeom prst="rect">
            <a:avLst/>
          </a:prstGeom>
        </p:spPr>
      </p:pic>
      <p:pic>
        <p:nvPicPr>
          <p:cNvPr id="7" name="Picture 6" descr="Screen Shot 2015-01-23 at 9.20.1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4" y="901700"/>
            <a:ext cx="4435743" cy="2671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2213" y="2758687"/>
            <a:ext cx="322987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/>
              <a:t>C</a:t>
            </a:r>
            <a:r>
              <a:rPr lang="en-US" sz="1600" dirty="0" smtClean="0"/>
              <a:t>arbon coating with carbon spray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Polished the surface with soft paper</a:t>
            </a:r>
          </a:p>
          <a:p>
            <a:r>
              <a:rPr lang="en-US" sz="1600" dirty="0" smtClean="0"/>
              <a:t> Measured the resistivity</a:t>
            </a:r>
            <a:endParaRPr lang="en-US" sz="1600" dirty="0"/>
          </a:p>
          <a:p>
            <a:r>
              <a:rPr lang="en-US" sz="1600" dirty="0" smtClean="0"/>
              <a:t> ( 0.5 ~ 1.5 M </a:t>
            </a:r>
            <a:r>
              <a:rPr lang="en-US" sz="1600" dirty="0"/>
              <a:t>O</a:t>
            </a:r>
            <a:r>
              <a:rPr lang="en-US" sz="1600" dirty="0" smtClean="0"/>
              <a:t>hm/Square)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403757" y="1906865"/>
            <a:ext cx="398270" cy="62811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4795" y="2718633"/>
            <a:ext cx="261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Preparing carbon painting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9651" y="5568434"/>
            <a:ext cx="18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(RTV 159)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2784" y="4253342"/>
            <a:ext cx="405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glass plate (550um) for a insulation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651" y="5098534"/>
            <a:ext cx="202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connection pad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047734"/>
            <a:ext cx="18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electrode</a:t>
            </a:r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2150950" y="4286230"/>
            <a:ext cx="1881834" cy="151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93002" y="5283200"/>
            <a:ext cx="1256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35273" y="5410422"/>
            <a:ext cx="997511" cy="355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9127157">
            <a:off x="3548772" y="3725012"/>
            <a:ext cx="1227649" cy="36458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49651" y="4678402"/>
            <a:ext cx="261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Double </a:t>
            </a:r>
            <a:r>
              <a:rPr lang="en-US" dirty="0" smtClean="0"/>
              <a:t>sided </a:t>
            </a:r>
            <a:r>
              <a:rPr lang="en-US" dirty="0" err="1"/>
              <a:t>Kapton</a:t>
            </a:r>
            <a:r>
              <a:rPr lang="en-US" dirty="0"/>
              <a:t> tape</a:t>
            </a:r>
          </a:p>
        </p:txBody>
      </p: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2094355" y="4413726"/>
            <a:ext cx="1955296" cy="449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6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223838"/>
            <a:ext cx="3860800" cy="1143000"/>
          </a:xfrm>
        </p:spPr>
        <p:txBody>
          <a:bodyPr/>
          <a:lstStyle/>
          <a:p>
            <a:r>
              <a:rPr lang="en-US" dirty="0" smtClean="0"/>
              <a:t>Electrode PCBs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Screen Shot 2015-02-20 at 12.3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72"/>
            <a:ext cx="4826000" cy="6764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0780" y="1524000"/>
            <a:ext cx="35958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lectrode coating  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Electricity Insulation 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Cable connection 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 PCBs for two MRPCs(4 stacks)</a:t>
            </a:r>
          </a:p>
          <a:p>
            <a:endParaRPr lang="en-US" dirty="0"/>
          </a:p>
        </p:txBody>
      </p:sp>
      <p:pic>
        <p:nvPicPr>
          <p:cNvPr id="8" name="Picture 7" descr="Screen Shot 2015-02-20 at 12.27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3763752"/>
            <a:ext cx="3911600" cy="2071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751" y="6018252"/>
            <a:ext cx="18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(RTV 159)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95340" y="4864322"/>
            <a:ext cx="1" cy="1128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 smtClean="0"/>
              <a:t>Wiring of Fishing Line for Gas Gap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Screen Shot 2015-02-20 at 12.41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2100209"/>
            <a:ext cx="5664182" cy="2840091"/>
          </a:xfrm>
          <a:prstGeom prst="rect">
            <a:avLst/>
          </a:prstGeom>
        </p:spPr>
      </p:pic>
      <p:pic>
        <p:nvPicPr>
          <p:cNvPr id="9" name="Picture 8" descr="Screen Shot 2015-03-03 at 4.37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73" y="1063194"/>
            <a:ext cx="3517227" cy="2667828"/>
          </a:xfrm>
          <a:prstGeom prst="rect">
            <a:avLst/>
          </a:prstGeom>
        </p:spPr>
      </p:pic>
      <p:pic>
        <p:nvPicPr>
          <p:cNvPr id="10" name="Picture 9" descr="Screen Shot 2015-03-03 at 3.47.4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73" y="3731022"/>
            <a:ext cx="3517227" cy="27850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1460500"/>
            <a:ext cx="305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105um diameter of fishing line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79500" y="1829832"/>
            <a:ext cx="431800" cy="115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8673" y="32512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Stacking glass plates and fishing lines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9473" y="60177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 stacks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3217"/>
            <a:ext cx="72771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MRPCs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3/23/15</a:t>
            </a:r>
            <a:endParaRPr lang="en-US"/>
          </a:p>
        </p:txBody>
      </p:sp>
      <p:pic>
        <p:nvPicPr>
          <p:cNvPr id="6" name="Picture 5" descr="Screen Shot 2015-03-13 at 10.20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0" y="1859456"/>
            <a:ext cx="5522530" cy="3587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588" y="5217017"/>
            <a:ext cx="234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MRPCs assembled</a:t>
            </a:r>
            <a:endParaRPr lang="en-US" dirty="0"/>
          </a:p>
        </p:txBody>
      </p:sp>
      <p:pic>
        <p:nvPicPr>
          <p:cNvPr id="16" name="Content Placeholder 5" descr="Screen Shot 2015-03-03 at 3.48.0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2"/>
          <a:stretch/>
        </p:blipFill>
        <p:spPr>
          <a:xfrm>
            <a:off x="5304328" y="1546718"/>
            <a:ext cx="3826972" cy="4231782"/>
          </a:xfrm>
          <a:ln w="254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22600" y="2908300"/>
            <a:ext cx="393700" cy="825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EIC_PID_Meeting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2914" y="5419804"/>
            <a:ext cx="25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Close view of glass plates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6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1349</Words>
  <Application>Microsoft Macintosh PowerPoint</Application>
  <PresentationFormat>On-screen Show (4:3)</PresentationFormat>
  <Paragraphs>331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(Sub) 10 Ps TOF R&amp;D with MRPC Technology  </vt:lpstr>
      <vt:lpstr>Outline</vt:lpstr>
      <vt:lpstr>Signal Readout of MRPC</vt:lpstr>
      <vt:lpstr>Configuration of Prototype MRPC</vt:lpstr>
      <vt:lpstr>PCB for Electrode and Signal Pickup</vt:lpstr>
      <vt:lpstr>Electrodes on the PCB Surface</vt:lpstr>
      <vt:lpstr>Electrode PCBs</vt:lpstr>
      <vt:lpstr>Wiring of Fishing Line for Gas Gap</vt:lpstr>
      <vt:lpstr>MRPCs</vt:lpstr>
      <vt:lpstr>Two MRPCs Mounted </vt:lpstr>
      <vt:lpstr>Placed DRS4 Board Next to MRPCs</vt:lpstr>
      <vt:lpstr>Cosmic Ray Test Stand</vt:lpstr>
      <vt:lpstr>Time Resolution Measurement</vt:lpstr>
      <vt:lpstr>Setup</vt:lpstr>
      <vt:lpstr>Cosmic Ray Signal and Comparison</vt:lpstr>
      <vt:lpstr>Coincidence Signals Seen at DRS4 </vt:lpstr>
      <vt:lpstr>Accumulated Cosmic Ray Events</vt:lpstr>
      <vt:lpstr>PowerPoint Presentation</vt:lpstr>
      <vt:lpstr>Issue on the preamplifier</vt:lpstr>
      <vt:lpstr>Plan</vt:lpstr>
      <vt:lpstr>backup</vt:lpstr>
      <vt:lpstr>Gluing G10 plates on the PCBs </vt:lpstr>
      <vt:lpstr>NPL Lab at UIUC </vt:lpstr>
      <vt:lpstr>Time Jitter of the DRS4-Verion 5 (PSI Co.)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(Sub) 10 Ps TOF R&amp;D with MRPC Technology  </dc:title>
  <dc:creator>IhnJea Choi</dc:creator>
  <cp:lastModifiedBy>IhnJea Choi</cp:lastModifiedBy>
  <cp:revision>28</cp:revision>
  <dcterms:created xsi:type="dcterms:W3CDTF">2015-03-21T21:36:31Z</dcterms:created>
  <dcterms:modified xsi:type="dcterms:W3CDTF">2015-03-23T14:56:41Z</dcterms:modified>
</cp:coreProperties>
</file>