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6" r:id="rId2"/>
    <p:sldId id="258" r:id="rId3"/>
    <p:sldId id="269" r:id="rId4"/>
    <p:sldId id="271" r:id="rId5"/>
    <p:sldId id="270" r:id="rId6"/>
    <p:sldId id="259" r:id="rId7"/>
    <p:sldId id="261" r:id="rId8"/>
    <p:sldId id="262" r:id="rId9"/>
    <p:sldId id="263" r:id="rId10"/>
    <p:sldId id="265" r:id="rId11"/>
    <p:sldId id="268" r:id="rId12"/>
    <p:sldId id="264" r:id="rId13"/>
    <p:sldId id="266" r:id="rId14"/>
    <p:sldId id="272"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p:restoredTop sz="94694"/>
  </p:normalViewPr>
  <p:slideViewPr>
    <p:cSldViewPr snapToGrid="0" snapToObjects="1">
      <p:cViewPr varScale="1">
        <p:scale>
          <a:sx n="104" d="100"/>
          <a:sy n="104" d="100"/>
        </p:scale>
        <p:origin x="24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929E0-5659-6443-BC14-4A95BC59111D}" type="datetimeFigureOut">
              <a:rPr lang="en-US" smtClean="0"/>
              <a:t>2/12/21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12BAF-C1B1-A840-938B-00B5090B5DA8}" type="slidenum">
              <a:rPr lang="en-US" smtClean="0"/>
              <a:t>‹#›</a:t>
            </a:fld>
            <a:endParaRPr lang="en-US"/>
          </a:p>
        </p:txBody>
      </p:sp>
    </p:spTree>
    <p:extLst>
      <p:ext uri="{BB962C8B-B14F-4D97-AF65-F5344CB8AC3E}">
        <p14:creationId xmlns:p14="http://schemas.microsoft.com/office/powerpoint/2010/main" val="293734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8064-0E12-B84E-8874-6D76593C36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99A9BA-4BA6-F24E-8DBC-4D880355F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C6C1-4C6E-4645-99CE-5F8657E2250F}"/>
              </a:ext>
            </a:extLst>
          </p:cNvPr>
          <p:cNvSpPr>
            <a:spLocks noGrp="1"/>
          </p:cNvSpPr>
          <p:nvPr>
            <p:ph type="dt" sz="half" idx="10"/>
          </p:nvPr>
        </p:nvSpPr>
        <p:spPr/>
        <p:txBody>
          <a:bodyPr/>
          <a:lstStyle/>
          <a:p>
            <a:fld id="{0A99BA68-857D-A64F-A994-DE55A44ACC06}" type="datetime1">
              <a:rPr lang="en-US" smtClean="0"/>
              <a:t>2/12/21</a:t>
            </a:fld>
            <a:endParaRPr lang="en-US"/>
          </a:p>
        </p:txBody>
      </p:sp>
      <p:sp>
        <p:nvSpPr>
          <p:cNvPr id="5" name="Footer Placeholder 4">
            <a:extLst>
              <a:ext uri="{FF2B5EF4-FFF2-40B4-BE49-F238E27FC236}">
                <a16:creationId xmlns:a16="http://schemas.microsoft.com/office/drawing/2014/main" id="{9D74F97F-69ED-9849-B0D8-8C23E39C9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DF364-4ADD-2748-B55E-D12F849500B3}"/>
              </a:ext>
            </a:extLst>
          </p:cNvPr>
          <p:cNvSpPr>
            <a:spLocks noGrp="1"/>
          </p:cNvSpPr>
          <p:nvPr>
            <p:ph type="sldNum" sz="quarter" idx="12"/>
          </p:nvPr>
        </p:nvSpPr>
        <p:spPr/>
        <p:txBody>
          <a:bodyPr/>
          <a:lstStyle/>
          <a:p>
            <a:fld id="{D32B4C25-178A-DD45-859E-FB15FD3F0EA6}" type="slidenum">
              <a:rPr lang="en-US" smtClean="0"/>
              <a:t>‹#›</a:t>
            </a:fld>
            <a:endParaRPr lang="en-US"/>
          </a:p>
        </p:txBody>
      </p:sp>
    </p:spTree>
    <p:extLst>
      <p:ext uri="{BB962C8B-B14F-4D97-AF65-F5344CB8AC3E}">
        <p14:creationId xmlns:p14="http://schemas.microsoft.com/office/powerpoint/2010/main" val="224430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E042-B2C0-784C-AC71-1FDAABCF27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413BCE-245E-8A4A-8A95-42FC3EAA19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BE090-CC04-A64A-9E18-1EC6BB4F629F}"/>
              </a:ext>
            </a:extLst>
          </p:cNvPr>
          <p:cNvSpPr>
            <a:spLocks noGrp="1"/>
          </p:cNvSpPr>
          <p:nvPr>
            <p:ph type="dt" sz="half" idx="10"/>
          </p:nvPr>
        </p:nvSpPr>
        <p:spPr/>
        <p:txBody>
          <a:bodyPr/>
          <a:lstStyle/>
          <a:p>
            <a:fld id="{79217ECD-86C2-C549-8F8C-B5F41EC5E88B}" type="datetime1">
              <a:rPr lang="en-US" smtClean="0"/>
              <a:t>2/12/21</a:t>
            </a:fld>
            <a:endParaRPr lang="en-US"/>
          </a:p>
        </p:txBody>
      </p:sp>
      <p:sp>
        <p:nvSpPr>
          <p:cNvPr id="5" name="Footer Placeholder 4">
            <a:extLst>
              <a:ext uri="{FF2B5EF4-FFF2-40B4-BE49-F238E27FC236}">
                <a16:creationId xmlns:a16="http://schemas.microsoft.com/office/drawing/2014/main" id="{A2CCE184-50FC-6C43-AF45-8951A58BF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5ECFA-FFA6-194C-816B-F58290C7D90C}"/>
              </a:ext>
            </a:extLst>
          </p:cNvPr>
          <p:cNvSpPr>
            <a:spLocks noGrp="1"/>
          </p:cNvSpPr>
          <p:nvPr>
            <p:ph type="sldNum" sz="quarter" idx="12"/>
          </p:nvPr>
        </p:nvSpPr>
        <p:spPr/>
        <p:txBody>
          <a:bodyPr/>
          <a:lstStyle/>
          <a:p>
            <a:fld id="{D32B4C25-178A-DD45-859E-FB15FD3F0EA6}" type="slidenum">
              <a:rPr lang="en-US" smtClean="0"/>
              <a:t>‹#›</a:t>
            </a:fld>
            <a:endParaRPr lang="en-US"/>
          </a:p>
        </p:txBody>
      </p:sp>
    </p:spTree>
    <p:extLst>
      <p:ext uri="{BB962C8B-B14F-4D97-AF65-F5344CB8AC3E}">
        <p14:creationId xmlns:p14="http://schemas.microsoft.com/office/powerpoint/2010/main" val="175378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1B6FE-FA47-FD4B-824D-485BA3D20B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5EEC6C-FFE0-1645-9A15-5032E27281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232B9-3C80-5847-9245-115C6C6B7CD4}"/>
              </a:ext>
            </a:extLst>
          </p:cNvPr>
          <p:cNvSpPr>
            <a:spLocks noGrp="1"/>
          </p:cNvSpPr>
          <p:nvPr>
            <p:ph type="dt" sz="half" idx="10"/>
          </p:nvPr>
        </p:nvSpPr>
        <p:spPr/>
        <p:txBody>
          <a:bodyPr/>
          <a:lstStyle/>
          <a:p>
            <a:fld id="{574AB875-51F4-F445-A21C-2E53815A3EE7}" type="datetime1">
              <a:rPr lang="en-US" smtClean="0"/>
              <a:t>2/12/21</a:t>
            </a:fld>
            <a:endParaRPr lang="en-US"/>
          </a:p>
        </p:txBody>
      </p:sp>
      <p:sp>
        <p:nvSpPr>
          <p:cNvPr id="5" name="Footer Placeholder 4">
            <a:extLst>
              <a:ext uri="{FF2B5EF4-FFF2-40B4-BE49-F238E27FC236}">
                <a16:creationId xmlns:a16="http://schemas.microsoft.com/office/drawing/2014/main" id="{806C44D0-FE6A-3947-828F-DBFB070A3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A6FC6-5A7E-6643-B108-03E4FE1FAABD}"/>
              </a:ext>
            </a:extLst>
          </p:cNvPr>
          <p:cNvSpPr>
            <a:spLocks noGrp="1"/>
          </p:cNvSpPr>
          <p:nvPr>
            <p:ph type="sldNum" sz="quarter" idx="12"/>
          </p:nvPr>
        </p:nvSpPr>
        <p:spPr/>
        <p:txBody>
          <a:bodyPr/>
          <a:lstStyle/>
          <a:p>
            <a:fld id="{D32B4C25-178A-DD45-859E-FB15FD3F0EA6}" type="slidenum">
              <a:rPr lang="en-US" smtClean="0"/>
              <a:t>‹#›</a:t>
            </a:fld>
            <a:endParaRPr lang="en-US"/>
          </a:p>
        </p:txBody>
      </p:sp>
    </p:spTree>
    <p:extLst>
      <p:ext uri="{BB962C8B-B14F-4D97-AF65-F5344CB8AC3E}">
        <p14:creationId xmlns:p14="http://schemas.microsoft.com/office/powerpoint/2010/main" val="328866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A0F4C-8E5F-084D-B8CD-869199BBD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885D4-1608-C247-A78B-663F26669F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40C17-47B5-8647-87C2-7862A02F87BB}"/>
              </a:ext>
            </a:extLst>
          </p:cNvPr>
          <p:cNvSpPr>
            <a:spLocks noGrp="1"/>
          </p:cNvSpPr>
          <p:nvPr>
            <p:ph type="dt" sz="half" idx="10"/>
          </p:nvPr>
        </p:nvSpPr>
        <p:spPr/>
        <p:txBody>
          <a:bodyPr/>
          <a:lstStyle/>
          <a:p>
            <a:fld id="{C2290C09-2239-A042-BC69-1695EFD2444C}" type="datetime1">
              <a:rPr lang="en-US" smtClean="0"/>
              <a:t>2/12/21</a:t>
            </a:fld>
            <a:endParaRPr lang="en-US"/>
          </a:p>
        </p:txBody>
      </p:sp>
      <p:sp>
        <p:nvSpPr>
          <p:cNvPr id="5" name="Footer Placeholder 4">
            <a:extLst>
              <a:ext uri="{FF2B5EF4-FFF2-40B4-BE49-F238E27FC236}">
                <a16:creationId xmlns:a16="http://schemas.microsoft.com/office/drawing/2014/main" id="{0DF97518-BDF0-C14F-9541-D61D4642F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3551C-A0D2-CD41-9396-F87A9286E7CB}"/>
              </a:ext>
            </a:extLst>
          </p:cNvPr>
          <p:cNvSpPr>
            <a:spLocks noGrp="1"/>
          </p:cNvSpPr>
          <p:nvPr>
            <p:ph type="sldNum" sz="quarter" idx="12"/>
          </p:nvPr>
        </p:nvSpPr>
        <p:spPr/>
        <p:txBody>
          <a:bodyPr/>
          <a:lstStyle/>
          <a:p>
            <a:fld id="{D32B4C25-178A-DD45-859E-FB15FD3F0EA6}" type="slidenum">
              <a:rPr lang="en-US" smtClean="0"/>
              <a:t>‹#›</a:t>
            </a:fld>
            <a:endParaRPr lang="en-US"/>
          </a:p>
        </p:txBody>
      </p:sp>
    </p:spTree>
    <p:extLst>
      <p:ext uri="{BB962C8B-B14F-4D97-AF65-F5344CB8AC3E}">
        <p14:creationId xmlns:p14="http://schemas.microsoft.com/office/powerpoint/2010/main" val="260183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6FDC-DE1F-B449-8222-16013374C1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6BEA69-80F1-0D40-8C15-29D49D1B2B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403F5F-EEE9-5D46-8AD8-F1888C0037D7}"/>
              </a:ext>
            </a:extLst>
          </p:cNvPr>
          <p:cNvSpPr>
            <a:spLocks noGrp="1"/>
          </p:cNvSpPr>
          <p:nvPr>
            <p:ph type="dt" sz="half" idx="10"/>
          </p:nvPr>
        </p:nvSpPr>
        <p:spPr/>
        <p:txBody>
          <a:bodyPr/>
          <a:lstStyle/>
          <a:p>
            <a:fld id="{1CF7900F-B0F2-3444-A0D6-DAB6CD07DE75}" type="datetime1">
              <a:rPr lang="en-US" smtClean="0"/>
              <a:t>2/12/21</a:t>
            </a:fld>
            <a:endParaRPr lang="en-US"/>
          </a:p>
        </p:txBody>
      </p:sp>
      <p:sp>
        <p:nvSpPr>
          <p:cNvPr id="5" name="Footer Placeholder 4">
            <a:extLst>
              <a:ext uri="{FF2B5EF4-FFF2-40B4-BE49-F238E27FC236}">
                <a16:creationId xmlns:a16="http://schemas.microsoft.com/office/drawing/2014/main" id="{9F2FDD4B-8812-7E4E-AE68-FC37E1719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FDE96-B51E-3546-A442-F93FF46A60AC}"/>
              </a:ext>
            </a:extLst>
          </p:cNvPr>
          <p:cNvSpPr>
            <a:spLocks noGrp="1"/>
          </p:cNvSpPr>
          <p:nvPr>
            <p:ph type="sldNum" sz="quarter" idx="12"/>
          </p:nvPr>
        </p:nvSpPr>
        <p:spPr/>
        <p:txBody>
          <a:bodyPr/>
          <a:lstStyle/>
          <a:p>
            <a:fld id="{D32B4C25-178A-DD45-859E-FB15FD3F0EA6}" type="slidenum">
              <a:rPr lang="en-US" smtClean="0"/>
              <a:t>‹#›</a:t>
            </a:fld>
            <a:endParaRPr lang="en-US"/>
          </a:p>
        </p:txBody>
      </p:sp>
    </p:spTree>
    <p:extLst>
      <p:ext uri="{BB962C8B-B14F-4D97-AF65-F5344CB8AC3E}">
        <p14:creationId xmlns:p14="http://schemas.microsoft.com/office/powerpoint/2010/main" val="9982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7CFB-4368-3647-A285-1616EF877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59D69-8DDE-4042-8980-EC389AC068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6D3F22-217D-BB46-B8FA-7957A3E442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848509-535E-9542-ACFB-9A91798BA6F8}"/>
              </a:ext>
            </a:extLst>
          </p:cNvPr>
          <p:cNvSpPr>
            <a:spLocks noGrp="1"/>
          </p:cNvSpPr>
          <p:nvPr>
            <p:ph type="dt" sz="half" idx="10"/>
          </p:nvPr>
        </p:nvSpPr>
        <p:spPr/>
        <p:txBody>
          <a:bodyPr/>
          <a:lstStyle/>
          <a:p>
            <a:fld id="{51BF8C4B-56F6-874A-A92D-9E81FD2D551C}" type="datetime1">
              <a:rPr lang="en-US" smtClean="0"/>
              <a:t>2/12/21</a:t>
            </a:fld>
            <a:endParaRPr lang="en-US"/>
          </a:p>
        </p:txBody>
      </p:sp>
      <p:sp>
        <p:nvSpPr>
          <p:cNvPr id="6" name="Footer Placeholder 5">
            <a:extLst>
              <a:ext uri="{FF2B5EF4-FFF2-40B4-BE49-F238E27FC236}">
                <a16:creationId xmlns:a16="http://schemas.microsoft.com/office/drawing/2014/main" id="{5102A2F8-B208-BD4A-A259-FC2528F07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82853-5562-FC4A-8505-00D375A460FF}"/>
              </a:ext>
            </a:extLst>
          </p:cNvPr>
          <p:cNvSpPr>
            <a:spLocks noGrp="1"/>
          </p:cNvSpPr>
          <p:nvPr>
            <p:ph type="sldNum" sz="quarter" idx="12"/>
          </p:nvPr>
        </p:nvSpPr>
        <p:spPr/>
        <p:txBody>
          <a:bodyPr/>
          <a:lstStyle/>
          <a:p>
            <a:fld id="{D32B4C25-178A-DD45-859E-FB15FD3F0EA6}" type="slidenum">
              <a:rPr lang="en-US" smtClean="0"/>
              <a:t>‹#›</a:t>
            </a:fld>
            <a:endParaRPr lang="en-US"/>
          </a:p>
        </p:txBody>
      </p:sp>
    </p:spTree>
    <p:extLst>
      <p:ext uri="{BB962C8B-B14F-4D97-AF65-F5344CB8AC3E}">
        <p14:creationId xmlns:p14="http://schemas.microsoft.com/office/powerpoint/2010/main" val="216129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89D6-0250-4F46-9A95-C7C0E67DAD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B4A9E4-558C-5448-B0CC-F658B6E1DD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3982E4-8DDF-8F48-BAF9-3CAE7B0763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12520D-C9E7-4648-B98D-0AA58F2ED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D98464-834A-AF4B-A64C-72A339767F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84CDA4-2728-E549-9936-C8E4F50F88FB}"/>
              </a:ext>
            </a:extLst>
          </p:cNvPr>
          <p:cNvSpPr>
            <a:spLocks noGrp="1"/>
          </p:cNvSpPr>
          <p:nvPr>
            <p:ph type="dt" sz="half" idx="10"/>
          </p:nvPr>
        </p:nvSpPr>
        <p:spPr/>
        <p:txBody>
          <a:bodyPr/>
          <a:lstStyle/>
          <a:p>
            <a:fld id="{84AE5107-8A75-7C4D-A5E4-B437E4E6F137}" type="datetime1">
              <a:rPr lang="en-US" smtClean="0"/>
              <a:t>2/12/21</a:t>
            </a:fld>
            <a:endParaRPr lang="en-US"/>
          </a:p>
        </p:txBody>
      </p:sp>
      <p:sp>
        <p:nvSpPr>
          <p:cNvPr id="8" name="Footer Placeholder 7">
            <a:extLst>
              <a:ext uri="{FF2B5EF4-FFF2-40B4-BE49-F238E27FC236}">
                <a16:creationId xmlns:a16="http://schemas.microsoft.com/office/drawing/2014/main" id="{1157988D-2AB9-0343-B3CB-A6F33A80EE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31C763-6669-334E-8D8C-F22051468F89}"/>
              </a:ext>
            </a:extLst>
          </p:cNvPr>
          <p:cNvSpPr>
            <a:spLocks noGrp="1"/>
          </p:cNvSpPr>
          <p:nvPr>
            <p:ph type="sldNum" sz="quarter" idx="12"/>
          </p:nvPr>
        </p:nvSpPr>
        <p:spPr/>
        <p:txBody>
          <a:bodyPr/>
          <a:lstStyle/>
          <a:p>
            <a:fld id="{D32B4C25-178A-DD45-859E-FB15FD3F0EA6}" type="slidenum">
              <a:rPr lang="en-US" smtClean="0"/>
              <a:t>‹#›</a:t>
            </a:fld>
            <a:endParaRPr lang="en-US"/>
          </a:p>
        </p:txBody>
      </p:sp>
    </p:spTree>
    <p:extLst>
      <p:ext uri="{BB962C8B-B14F-4D97-AF65-F5344CB8AC3E}">
        <p14:creationId xmlns:p14="http://schemas.microsoft.com/office/powerpoint/2010/main" val="1595421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990F3-6B69-E346-8866-EC83508128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27E88F-60E8-9A45-8AB2-644DC0CC1851}"/>
              </a:ext>
            </a:extLst>
          </p:cNvPr>
          <p:cNvSpPr>
            <a:spLocks noGrp="1"/>
          </p:cNvSpPr>
          <p:nvPr>
            <p:ph type="dt" sz="half" idx="10"/>
          </p:nvPr>
        </p:nvSpPr>
        <p:spPr/>
        <p:txBody>
          <a:bodyPr/>
          <a:lstStyle/>
          <a:p>
            <a:fld id="{DA412304-015A-AB4D-8487-2704570AC4D3}" type="datetime1">
              <a:rPr lang="en-US" smtClean="0"/>
              <a:t>2/12/21</a:t>
            </a:fld>
            <a:endParaRPr lang="en-US"/>
          </a:p>
        </p:txBody>
      </p:sp>
      <p:sp>
        <p:nvSpPr>
          <p:cNvPr id="4" name="Footer Placeholder 3">
            <a:extLst>
              <a:ext uri="{FF2B5EF4-FFF2-40B4-BE49-F238E27FC236}">
                <a16:creationId xmlns:a16="http://schemas.microsoft.com/office/drawing/2014/main" id="{3C207D73-A632-5745-A2DE-51947B540C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335E9-3D70-1F4C-BAD6-0ECCBD448732}"/>
              </a:ext>
            </a:extLst>
          </p:cNvPr>
          <p:cNvSpPr>
            <a:spLocks noGrp="1"/>
          </p:cNvSpPr>
          <p:nvPr>
            <p:ph type="sldNum" sz="quarter" idx="12"/>
          </p:nvPr>
        </p:nvSpPr>
        <p:spPr/>
        <p:txBody>
          <a:bodyPr/>
          <a:lstStyle/>
          <a:p>
            <a:fld id="{D32B4C25-178A-DD45-859E-FB15FD3F0EA6}" type="slidenum">
              <a:rPr lang="en-US" smtClean="0"/>
              <a:t>‹#›</a:t>
            </a:fld>
            <a:endParaRPr lang="en-US"/>
          </a:p>
        </p:txBody>
      </p:sp>
    </p:spTree>
    <p:extLst>
      <p:ext uri="{BB962C8B-B14F-4D97-AF65-F5344CB8AC3E}">
        <p14:creationId xmlns:p14="http://schemas.microsoft.com/office/powerpoint/2010/main" val="224199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E04C7-EBCE-5046-99CA-992460FAC4D8}"/>
              </a:ext>
            </a:extLst>
          </p:cNvPr>
          <p:cNvSpPr>
            <a:spLocks noGrp="1"/>
          </p:cNvSpPr>
          <p:nvPr>
            <p:ph type="dt" sz="half" idx="10"/>
          </p:nvPr>
        </p:nvSpPr>
        <p:spPr/>
        <p:txBody>
          <a:bodyPr/>
          <a:lstStyle/>
          <a:p>
            <a:fld id="{FAF24832-AAE6-4E44-B03E-1DD9B775B0D3}" type="datetime1">
              <a:rPr lang="en-US" smtClean="0"/>
              <a:t>2/12/21</a:t>
            </a:fld>
            <a:endParaRPr lang="en-US"/>
          </a:p>
        </p:txBody>
      </p:sp>
      <p:sp>
        <p:nvSpPr>
          <p:cNvPr id="3" name="Footer Placeholder 2">
            <a:extLst>
              <a:ext uri="{FF2B5EF4-FFF2-40B4-BE49-F238E27FC236}">
                <a16:creationId xmlns:a16="http://schemas.microsoft.com/office/drawing/2014/main" id="{9C22DDAF-A48C-B54C-BB84-D2C8E3581A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93B8E8-2FA3-7F49-94A0-EEF8F49AC11A}"/>
              </a:ext>
            </a:extLst>
          </p:cNvPr>
          <p:cNvSpPr>
            <a:spLocks noGrp="1"/>
          </p:cNvSpPr>
          <p:nvPr>
            <p:ph type="sldNum" sz="quarter" idx="12"/>
          </p:nvPr>
        </p:nvSpPr>
        <p:spPr/>
        <p:txBody>
          <a:bodyPr/>
          <a:lstStyle/>
          <a:p>
            <a:fld id="{D32B4C25-178A-DD45-859E-FB15FD3F0EA6}" type="slidenum">
              <a:rPr lang="en-US" smtClean="0"/>
              <a:t>‹#›</a:t>
            </a:fld>
            <a:endParaRPr lang="en-US"/>
          </a:p>
        </p:txBody>
      </p:sp>
    </p:spTree>
    <p:extLst>
      <p:ext uri="{BB962C8B-B14F-4D97-AF65-F5344CB8AC3E}">
        <p14:creationId xmlns:p14="http://schemas.microsoft.com/office/powerpoint/2010/main" val="243617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321B-2C9D-ED41-9429-9E53C344C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0D8B26-0353-814B-A806-C199CB03B2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24582F-C4FC-C94D-8963-569C81E38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04568-FB80-6446-848E-458BFE1B1909}"/>
              </a:ext>
            </a:extLst>
          </p:cNvPr>
          <p:cNvSpPr>
            <a:spLocks noGrp="1"/>
          </p:cNvSpPr>
          <p:nvPr>
            <p:ph type="dt" sz="half" idx="10"/>
          </p:nvPr>
        </p:nvSpPr>
        <p:spPr/>
        <p:txBody>
          <a:bodyPr/>
          <a:lstStyle/>
          <a:p>
            <a:fld id="{3F74DACA-846C-014A-9947-6126B86C5CCC}" type="datetime1">
              <a:rPr lang="en-US" smtClean="0"/>
              <a:t>2/12/21</a:t>
            </a:fld>
            <a:endParaRPr lang="en-US"/>
          </a:p>
        </p:txBody>
      </p:sp>
      <p:sp>
        <p:nvSpPr>
          <p:cNvPr id="6" name="Footer Placeholder 5">
            <a:extLst>
              <a:ext uri="{FF2B5EF4-FFF2-40B4-BE49-F238E27FC236}">
                <a16:creationId xmlns:a16="http://schemas.microsoft.com/office/drawing/2014/main" id="{96B31628-5C1E-DA45-93D9-979CB569DA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63C7F-20D5-3B49-BC05-2FA3A77A5049}"/>
              </a:ext>
            </a:extLst>
          </p:cNvPr>
          <p:cNvSpPr>
            <a:spLocks noGrp="1"/>
          </p:cNvSpPr>
          <p:nvPr>
            <p:ph type="sldNum" sz="quarter" idx="12"/>
          </p:nvPr>
        </p:nvSpPr>
        <p:spPr/>
        <p:txBody>
          <a:bodyPr/>
          <a:lstStyle/>
          <a:p>
            <a:fld id="{D32B4C25-178A-DD45-859E-FB15FD3F0EA6}" type="slidenum">
              <a:rPr lang="en-US" smtClean="0"/>
              <a:t>‹#›</a:t>
            </a:fld>
            <a:endParaRPr lang="en-US"/>
          </a:p>
        </p:txBody>
      </p:sp>
    </p:spTree>
    <p:extLst>
      <p:ext uri="{BB962C8B-B14F-4D97-AF65-F5344CB8AC3E}">
        <p14:creationId xmlns:p14="http://schemas.microsoft.com/office/powerpoint/2010/main" val="339611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E6B5-86E7-EE4B-9F57-C540AD30F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A405C7-541C-5A4B-8588-684212BAA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80F295-56B4-824E-A3EB-FB694B860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E400E-7FC5-214E-ABCE-7F422AD3FC95}"/>
              </a:ext>
            </a:extLst>
          </p:cNvPr>
          <p:cNvSpPr>
            <a:spLocks noGrp="1"/>
          </p:cNvSpPr>
          <p:nvPr>
            <p:ph type="dt" sz="half" idx="10"/>
          </p:nvPr>
        </p:nvSpPr>
        <p:spPr/>
        <p:txBody>
          <a:bodyPr/>
          <a:lstStyle/>
          <a:p>
            <a:fld id="{716BE195-FBA5-C745-9E1D-3E484FD23548}" type="datetime1">
              <a:rPr lang="en-US" smtClean="0"/>
              <a:t>2/12/21</a:t>
            </a:fld>
            <a:endParaRPr lang="en-US"/>
          </a:p>
        </p:txBody>
      </p:sp>
      <p:sp>
        <p:nvSpPr>
          <p:cNvPr id="6" name="Footer Placeholder 5">
            <a:extLst>
              <a:ext uri="{FF2B5EF4-FFF2-40B4-BE49-F238E27FC236}">
                <a16:creationId xmlns:a16="http://schemas.microsoft.com/office/drawing/2014/main" id="{296474DC-09C3-BC47-ABBF-2D53BA315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918D3F-DC99-D647-A6A9-2960ED7E328E}"/>
              </a:ext>
            </a:extLst>
          </p:cNvPr>
          <p:cNvSpPr>
            <a:spLocks noGrp="1"/>
          </p:cNvSpPr>
          <p:nvPr>
            <p:ph type="sldNum" sz="quarter" idx="12"/>
          </p:nvPr>
        </p:nvSpPr>
        <p:spPr/>
        <p:txBody>
          <a:bodyPr/>
          <a:lstStyle/>
          <a:p>
            <a:fld id="{D32B4C25-178A-DD45-859E-FB15FD3F0EA6}" type="slidenum">
              <a:rPr lang="en-US" smtClean="0"/>
              <a:t>‹#›</a:t>
            </a:fld>
            <a:endParaRPr lang="en-US"/>
          </a:p>
        </p:txBody>
      </p:sp>
    </p:spTree>
    <p:extLst>
      <p:ext uri="{BB962C8B-B14F-4D97-AF65-F5344CB8AC3E}">
        <p14:creationId xmlns:p14="http://schemas.microsoft.com/office/powerpoint/2010/main" val="308436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05B599-4FCD-1540-AD91-B6D4AFF41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4D740F-2CC0-834E-B638-FC0488DE7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A82F3-39E8-1F45-9C41-CB5E3AC963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9E96B-732A-1444-8FD0-9B84D98FE053}" type="datetime1">
              <a:rPr lang="en-US" smtClean="0"/>
              <a:t>2/12/21</a:t>
            </a:fld>
            <a:endParaRPr lang="en-US"/>
          </a:p>
        </p:txBody>
      </p:sp>
      <p:sp>
        <p:nvSpPr>
          <p:cNvPr id="5" name="Footer Placeholder 4">
            <a:extLst>
              <a:ext uri="{FF2B5EF4-FFF2-40B4-BE49-F238E27FC236}">
                <a16:creationId xmlns:a16="http://schemas.microsoft.com/office/drawing/2014/main" id="{1C929EC2-F932-DB46-9366-7625E321E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CB1E5-39D5-DA43-91D1-3F5F8B480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B4C25-178A-DD45-859E-FB15FD3F0EA6}" type="slidenum">
              <a:rPr lang="en-US" smtClean="0"/>
              <a:t>‹#›</a:t>
            </a:fld>
            <a:endParaRPr lang="en-US"/>
          </a:p>
        </p:txBody>
      </p:sp>
    </p:spTree>
    <p:extLst>
      <p:ext uri="{BB962C8B-B14F-4D97-AF65-F5344CB8AC3E}">
        <p14:creationId xmlns:p14="http://schemas.microsoft.com/office/powerpoint/2010/main" val="1777027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rupal.star.bnl.gov/STAR/system/files/GmtAlignmentHowTo.pdf" TargetMode="External"/><Relationship Id="rId2" Type="http://schemas.openxmlformats.org/officeDocument/2006/relationships/hyperlink" Target="https://drupal.star.bnl.gov/STAR/system/files/Proposal-to-Install-GEM-Chambers-GMT_0.pdf" TargetMode="External"/><Relationship Id="rId1" Type="http://schemas.openxmlformats.org/officeDocument/2006/relationships/slideLayout" Target="../slideLayouts/slideLayout2.xml"/><Relationship Id="rId5" Type="http://schemas.openxmlformats.org/officeDocument/2006/relationships/hyperlink" Target="https://drupal.star.bnl.gov/STAR/blog/gnigmat/gmt-alignment" TargetMode="External"/><Relationship Id="rId4" Type="http://schemas.openxmlformats.org/officeDocument/2006/relationships/hyperlink" Target="https://drupal.star.bnl.gov/STAR/system/files/GmtAlignmentWithCosmics_20170222.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2888-D26C-8D41-A62A-8555817B61D1}"/>
              </a:ext>
            </a:extLst>
          </p:cNvPr>
          <p:cNvSpPr>
            <a:spLocks noGrp="1"/>
          </p:cNvSpPr>
          <p:nvPr>
            <p:ph type="ctrTitle"/>
          </p:nvPr>
        </p:nvSpPr>
        <p:spPr>
          <a:xfrm>
            <a:off x="1524000" y="1122363"/>
            <a:ext cx="5224670" cy="2387600"/>
          </a:xfrm>
        </p:spPr>
        <p:txBody>
          <a:bodyPr/>
          <a:lstStyle/>
          <a:p>
            <a:r>
              <a:rPr lang="en-US" dirty="0"/>
              <a:t>TPC survey</a:t>
            </a:r>
          </a:p>
        </p:txBody>
      </p:sp>
      <p:sp>
        <p:nvSpPr>
          <p:cNvPr id="3" name="Subtitle 2">
            <a:extLst>
              <a:ext uri="{FF2B5EF4-FFF2-40B4-BE49-F238E27FC236}">
                <a16:creationId xmlns:a16="http://schemas.microsoft.com/office/drawing/2014/main" id="{5350B88D-B4B2-7642-ACE4-D1F97797F954}"/>
              </a:ext>
            </a:extLst>
          </p:cNvPr>
          <p:cNvSpPr>
            <a:spLocks noGrp="1"/>
          </p:cNvSpPr>
          <p:nvPr>
            <p:ph type="subTitle" idx="1"/>
          </p:nvPr>
        </p:nvSpPr>
        <p:spPr>
          <a:xfrm>
            <a:off x="1524000" y="3602038"/>
            <a:ext cx="5224670" cy="1655762"/>
          </a:xfrm>
        </p:spPr>
        <p:txBody>
          <a:bodyPr/>
          <a:lstStyle/>
          <a:p>
            <a:r>
              <a:rPr lang="en-US" dirty="0" err="1"/>
              <a:t>F.Videbæk</a:t>
            </a:r>
            <a:endParaRPr lang="en-US" dirty="0"/>
          </a:p>
          <a:p>
            <a:r>
              <a:rPr lang="en-US" dirty="0"/>
              <a:t>BNL</a:t>
            </a:r>
          </a:p>
          <a:p>
            <a:r>
              <a:rPr lang="en-US" dirty="0"/>
              <a:t>DRAFT 2/12/2021</a:t>
            </a:r>
          </a:p>
        </p:txBody>
      </p:sp>
      <p:sp>
        <p:nvSpPr>
          <p:cNvPr id="5" name="TextBox 4">
            <a:extLst>
              <a:ext uri="{FF2B5EF4-FFF2-40B4-BE49-F238E27FC236}">
                <a16:creationId xmlns:a16="http://schemas.microsoft.com/office/drawing/2014/main" id="{E0696F60-D3BA-C741-B23D-2EDEE544C581}"/>
              </a:ext>
            </a:extLst>
          </p:cNvPr>
          <p:cNvSpPr txBox="1"/>
          <p:nvPr/>
        </p:nvSpPr>
        <p:spPr>
          <a:xfrm>
            <a:off x="7310229" y="1669832"/>
            <a:ext cx="4080013" cy="2585323"/>
          </a:xfrm>
          <a:prstGeom prst="rect">
            <a:avLst/>
          </a:prstGeom>
          <a:noFill/>
        </p:spPr>
        <p:txBody>
          <a:bodyPr wrap="square" rtlCol="0">
            <a:spAutoFit/>
          </a:bodyPr>
          <a:lstStyle/>
          <a:p>
            <a:r>
              <a:rPr lang="en-US" dirty="0"/>
              <a:t>Survey of TPC , Magnet external</a:t>
            </a:r>
          </a:p>
          <a:p>
            <a:r>
              <a:rPr lang="en-US" dirty="0" err="1"/>
              <a:t>iTPC</a:t>
            </a:r>
            <a:r>
              <a:rPr lang="en-US" dirty="0"/>
              <a:t> survey of pad planes</a:t>
            </a:r>
          </a:p>
          <a:p>
            <a:endParaRPr lang="en-US" dirty="0"/>
          </a:p>
          <a:p>
            <a:r>
              <a:rPr lang="en-US" dirty="0"/>
              <a:t>Other Detectors that are can/are be used</a:t>
            </a:r>
          </a:p>
          <a:p>
            <a:pPr marL="285750" indent="-285750">
              <a:buFont typeface="Arial" panose="020B0604020202020204" pitchFamily="34" charset="0"/>
              <a:buChar char="•"/>
            </a:pPr>
            <a:r>
              <a:rPr lang="en-US" dirty="0"/>
              <a:t>GMT  ( space charge effects)</a:t>
            </a:r>
          </a:p>
          <a:p>
            <a:pPr marL="285750" indent="-285750">
              <a:buFont typeface="Arial" panose="020B0604020202020204" pitchFamily="34" charset="0"/>
              <a:buChar char="•"/>
            </a:pPr>
            <a:r>
              <a:rPr lang="en-US" dirty="0"/>
              <a:t>EPD (collision time fixed target)</a:t>
            </a:r>
          </a:p>
          <a:p>
            <a:pPr marL="285750" indent="-285750">
              <a:buFont typeface="Arial" panose="020B0604020202020204" pitchFamily="34" charset="0"/>
              <a:buChar char="•"/>
            </a:pPr>
            <a:r>
              <a:rPr lang="en-US" dirty="0"/>
              <a:t>TOF ( QA check)</a:t>
            </a:r>
          </a:p>
          <a:p>
            <a:pPr marL="285750" indent="-285750">
              <a:buFont typeface="Arial" panose="020B0604020202020204" pitchFamily="34" charset="0"/>
              <a:buChar char="•"/>
            </a:pPr>
            <a:r>
              <a:rPr lang="en-US" dirty="0"/>
              <a:t>BEMC (vertex selection)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1860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7FB0-29C4-2349-9B40-5DF0381A0E85}"/>
              </a:ext>
            </a:extLst>
          </p:cNvPr>
          <p:cNvSpPr>
            <a:spLocks noGrp="1"/>
          </p:cNvSpPr>
          <p:nvPr>
            <p:ph type="title"/>
          </p:nvPr>
        </p:nvSpPr>
        <p:spPr/>
        <p:txBody>
          <a:bodyPr/>
          <a:lstStyle/>
          <a:p>
            <a:r>
              <a:rPr lang="en-US" dirty="0"/>
              <a:t>Operation parameters</a:t>
            </a:r>
          </a:p>
        </p:txBody>
      </p:sp>
      <p:sp>
        <p:nvSpPr>
          <p:cNvPr id="3" name="Content Placeholder 2">
            <a:extLst>
              <a:ext uri="{FF2B5EF4-FFF2-40B4-BE49-F238E27FC236}">
                <a16:creationId xmlns:a16="http://schemas.microsoft.com/office/drawing/2014/main" id="{3616591E-DDD8-A842-BFC0-19240B15D73B}"/>
              </a:ext>
            </a:extLst>
          </p:cNvPr>
          <p:cNvSpPr>
            <a:spLocks noGrp="1"/>
          </p:cNvSpPr>
          <p:nvPr>
            <p:ph idx="1"/>
          </p:nvPr>
        </p:nvSpPr>
        <p:spPr>
          <a:xfrm>
            <a:off x="838200" y="1825625"/>
            <a:ext cx="5600178" cy="4351338"/>
          </a:xfrm>
        </p:spPr>
        <p:txBody>
          <a:bodyPr/>
          <a:lstStyle/>
          <a:p>
            <a:r>
              <a:rPr lang="en-US" dirty="0"/>
              <a:t>8 GEM ~10*10 cm with x-y strip readout</a:t>
            </a:r>
          </a:p>
          <a:p>
            <a:r>
              <a:rPr lang="en-US" dirty="0"/>
              <a:t>Placed in TOF trays</a:t>
            </a:r>
          </a:p>
          <a:p>
            <a:r>
              <a:rPr lang="en-US" dirty="0"/>
              <a:t>Get ~100 micron resolution</a:t>
            </a:r>
          </a:p>
        </p:txBody>
      </p:sp>
      <p:pic>
        <p:nvPicPr>
          <p:cNvPr id="5" name="Picture 4" descr="Chart, scatter chart&#10;&#10;Description automatically generated">
            <a:extLst>
              <a:ext uri="{FF2B5EF4-FFF2-40B4-BE49-F238E27FC236}">
                <a16:creationId xmlns:a16="http://schemas.microsoft.com/office/drawing/2014/main" id="{8F383069-CB27-AE42-821B-7716965C7B00}"/>
              </a:ext>
            </a:extLst>
          </p:cNvPr>
          <p:cNvPicPr>
            <a:picLocks noChangeAspect="1"/>
          </p:cNvPicPr>
          <p:nvPr/>
        </p:nvPicPr>
        <p:blipFill>
          <a:blip r:embed="rId2"/>
          <a:stretch>
            <a:fillRect/>
          </a:stretch>
        </p:blipFill>
        <p:spPr>
          <a:xfrm>
            <a:off x="6600827" y="3126582"/>
            <a:ext cx="5239990" cy="3561556"/>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1A20B901-CC6F-9241-AC3C-20702123DE5E}"/>
              </a:ext>
            </a:extLst>
          </p:cNvPr>
          <p:cNvPicPr>
            <a:picLocks noChangeAspect="1"/>
          </p:cNvPicPr>
          <p:nvPr/>
        </p:nvPicPr>
        <p:blipFill>
          <a:blip r:embed="rId3"/>
          <a:stretch>
            <a:fillRect/>
          </a:stretch>
        </p:blipFill>
        <p:spPr>
          <a:xfrm>
            <a:off x="7099852" y="389732"/>
            <a:ext cx="3819392" cy="2736850"/>
          </a:xfrm>
          <a:prstGeom prst="rect">
            <a:avLst/>
          </a:prstGeom>
        </p:spPr>
      </p:pic>
      <p:sp>
        <p:nvSpPr>
          <p:cNvPr id="4" name="Slide Number Placeholder 3">
            <a:extLst>
              <a:ext uri="{FF2B5EF4-FFF2-40B4-BE49-F238E27FC236}">
                <a16:creationId xmlns:a16="http://schemas.microsoft.com/office/drawing/2014/main" id="{341B3402-5375-8D43-8A00-5F0D210BA39B}"/>
              </a:ext>
            </a:extLst>
          </p:cNvPr>
          <p:cNvSpPr>
            <a:spLocks noGrp="1"/>
          </p:cNvSpPr>
          <p:nvPr>
            <p:ph type="sldNum" sz="quarter" idx="12"/>
          </p:nvPr>
        </p:nvSpPr>
        <p:spPr/>
        <p:txBody>
          <a:bodyPr/>
          <a:lstStyle/>
          <a:p>
            <a:fld id="{D32B4C25-178A-DD45-859E-FB15FD3F0EA6}" type="slidenum">
              <a:rPr lang="en-US" smtClean="0"/>
              <a:t>10</a:t>
            </a:fld>
            <a:endParaRPr lang="en-US"/>
          </a:p>
        </p:txBody>
      </p:sp>
    </p:spTree>
    <p:extLst>
      <p:ext uri="{BB962C8B-B14F-4D97-AF65-F5344CB8AC3E}">
        <p14:creationId xmlns:p14="http://schemas.microsoft.com/office/powerpoint/2010/main" val="2135650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AFDE1-C761-FD45-8664-21746B8D29AD}"/>
              </a:ext>
            </a:extLst>
          </p:cNvPr>
          <p:cNvSpPr>
            <a:spLocks noGrp="1"/>
          </p:cNvSpPr>
          <p:nvPr>
            <p:ph type="title"/>
          </p:nvPr>
        </p:nvSpPr>
        <p:spPr/>
        <p:txBody>
          <a:bodyPr/>
          <a:lstStyle/>
          <a:p>
            <a:r>
              <a:rPr lang="en-US" dirty="0"/>
              <a:t>Example of alignment (2016) </a:t>
            </a:r>
            <a:r>
              <a:rPr lang="en-US" dirty="0" err="1"/>
              <a:t>cosmics</a:t>
            </a:r>
            <a:endParaRPr lang="en-US" dirty="0"/>
          </a:p>
        </p:txBody>
      </p:sp>
      <p:pic>
        <p:nvPicPr>
          <p:cNvPr id="5" name="Picture 4" descr="Chart&#10;&#10;Description automatically generated with medium confidence">
            <a:extLst>
              <a:ext uri="{FF2B5EF4-FFF2-40B4-BE49-F238E27FC236}">
                <a16:creationId xmlns:a16="http://schemas.microsoft.com/office/drawing/2014/main" id="{90303A65-F29E-2249-B145-FC76EC3A9463}"/>
              </a:ext>
            </a:extLst>
          </p:cNvPr>
          <p:cNvPicPr>
            <a:picLocks noChangeAspect="1"/>
          </p:cNvPicPr>
          <p:nvPr/>
        </p:nvPicPr>
        <p:blipFill>
          <a:blip r:embed="rId2"/>
          <a:stretch>
            <a:fillRect/>
          </a:stretch>
        </p:blipFill>
        <p:spPr>
          <a:xfrm>
            <a:off x="702365" y="1534013"/>
            <a:ext cx="6851374" cy="4958862"/>
          </a:xfrm>
          <a:prstGeom prst="rect">
            <a:avLst/>
          </a:prstGeom>
        </p:spPr>
      </p:pic>
      <p:sp>
        <p:nvSpPr>
          <p:cNvPr id="3" name="Slide Number Placeholder 2">
            <a:extLst>
              <a:ext uri="{FF2B5EF4-FFF2-40B4-BE49-F238E27FC236}">
                <a16:creationId xmlns:a16="http://schemas.microsoft.com/office/drawing/2014/main" id="{96C9F033-2F93-EE44-8274-3C332907A24E}"/>
              </a:ext>
            </a:extLst>
          </p:cNvPr>
          <p:cNvSpPr>
            <a:spLocks noGrp="1"/>
          </p:cNvSpPr>
          <p:nvPr>
            <p:ph type="sldNum" sz="quarter" idx="12"/>
          </p:nvPr>
        </p:nvSpPr>
        <p:spPr/>
        <p:txBody>
          <a:bodyPr/>
          <a:lstStyle/>
          <a:p>
            <a:fld id="{D32B4C25-178A-DD45-859E-FB15FD3F0EA6}" type="slidenum">
              <a:rPr lang="en-US" smtClean="0"/>
              <a:t>11</a:t>
            </a:fld>
            <a:endParaRPr lang="en-US"/>
          </a:p>
        </p:txBody>
      </p:sp>
    </p:spTree>
    <p:extLst>
      <p:ext uri="{BB962C8B-B14F-4D97-AF65-F5344CB8AC3E}">
        <p14:creationId xmlns:p14="http://schemas.microsoft.com/office/powerpoint/2010/main" val="1819745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5069-89BE-5A4E-BCAF-FCF6A28A0EAE}"/>
              </a:ext>
            </a:extLst>
          </p:cNvPr>
          <p:cNvSpPr>
            <a:spLocks noGrp="1"/>
          </p:cNvSpPr>
          <p:nvPr>
            <p:ph type="title"/>
          </p:nvPr>
        </p:nvSpPr>
        <p:spPr>
          <a:xfrm>
            <a:off x="838200" y="365125"/>
            <a:ext cx="10515600" cy="757997"/>
          </a:xfrm>
        </p:spPr>
        <p:txBody>
          <a:bodyPr/>
          <a:lstStyle/>
          <a:p>
            <a:r>
              <a:rPr lang="en-US" dirty="0"/>
              <a:t>Status</a:t>
            </a:r>
          </a:p>
        </p:txBody>
      </p:sp>
      <p:sp>
        <p:nvSpPr>
          <p:cNvPr id="3" name="Content Placeholder 2">
            <a:extLst>
              <a:ext uri="{FF2B5EF4-FFF2-40B4-BE49-F238E27FC236}">
                <a16:creationId xmlns:a16="http://schemas.microsoft.com/office/drawing/2014/main" id="{0ABB100D-01BE-DE47-89DB-8B0A61A8E720}"/>
              </a:ext>
            </a:extLst>
          </p:cNvPr>
          <p:cNvSpPr>
            <a:spLocks noGrp="1"/>
          </p:cNvSpPr>
          <p:nvPr>
            <p:ph idx="1"/>
          </p:nvPr>
        </p:nvSpPr>
        <p:spPr>
          <a:xfrm>
            <a:off x="838200" y="1262270"/>
            <a:ext cx="10515600" cy="4914693"/>
          </a:xfrm>
        </p:spPr>
        <p:txBody>
          <a:bodyPr>
            <a:normAutofit fontScale="85000" lnSpcReduction="20000"/>
          </a:bodyPr>
          <a:lstStyle/>
          <a:p>
            <a:r>
              <a:rPr lang="en-US" dirty="0"/>
              <a:t>GMT was installed and is operated routinely</a:t>
            </a:r>
          </a:p>
          <a:p>
            <a:r>
              <a:rPr lang="en-US" dirty="0"/>
              <a:t>There has been efforts lead by </a:t>
            </a:r>
            <a:r>
              <a:rPr lang="en-US" dirty="0" err="1"/>
              <a:t>Grigory</a:t>
            </a:r>
            <a:r>
              <a:rPr lang="en-US" dirty="0"/>
              <a:t> and Yuri to understand and calibrate i.e. determine position from lower luminosity runs and </a:t>
            </a:r>
            <a:r>
              <a:rPr lang="en-US" dirty="0" err="1"/>
              <a:t>cosmics</a:t>
            </a:r>
            <a:r>
              <a:rPr lang="en-US" dirty="0"/>
              <a:t> in different configurations</a:t>
            </a:r>
          </a:p>
          <a:p>
            <a:r>
              <a:rPr lang="en-US" dirty="0"/>
              <a:t>Gene and trigger group has implemented new cosmic trigger that will help with calibrations of GMT</a:t>
            </a:r>
          </a:p>
          <a:p>
            <a:r>
              <a:rPr lang="en-US" dirty="0"/>
              <a:t>Efforts has so far been lacking in person power.</a:t>
            </a:r>
          </a:p>
          <a:p>
            <a:r>
              <a:rPr lang="en-US" dirty="0"/>
              <a:t>The current status is that </a:t>
            </a:r>
            <a:r>
              <a:rPr lang="en-US" dirty="0" err="1"/>
              <a:t>Egor</a:t>
            </a:r>
            <a:r>
              <a:rPr lang="en-US" dirty="0"/>
              <a:t> </a:t>
            </a:r>
            <a:r>
              <a:rPr lang="en-US" dirty="0" err="1"/>
              <a:t>Alpatov</a:t>
            </a:r>
            <a:r>
              <a:rPr lang="en-US" dirty="0"/>
              <a:t> and </a:t>
            </a:r>
            <a:r>
              <a:rPr lang="en-US" dirty="0" err="1"/>
              <a:t>Grigory</a:t>
            </a:r>
            <a:r>
              <a:rPr lang="en-US" dirty="0"/>
              <a:t> are trying to add GMT to DEV. Timeline is not very obvious. Hopefully a week or two weeks depending on differences between DEV2 and DEV. </a:t>
            </a:r>
          </a:p>
          <a:p>
            <a:r>
              <a:rPr lang="en-US" dirty="0"/>
              <a:t>Then anyone could use it to perform calibrations. I believe Gene has already mentioned two main usage; examples:</a:t>
            </a:r>
          </a:p>
          <a:p>
            <a:pPr lvl="1"/>
            <a:r>
              <a:rPr lang="en-US" dirty="0"/>
              <a:t> Check of distortion corrections</a:t>
            </a:r>
          </a:p>
          <a:p>
            <a:pPr lvl="1"/>
            <a:r>
              <a:rPr lang="en-US" dirty="0"/>
              <a:t> Check if GMT will be able to improve tracking efficiency when it is used as a precise outside-TPC detector.</a:t>
            </a:r>
          </a:p>
          <a:p>
            <a:pPr lvl="1"/>
            <a:r>
              <a:rPr lang="en-US" dirty="0"/>
              <a:t>The latter was mentioned a couple of times during the Tracking Efficiency Task Force.</a:t>
            </a:r>
          </a:p>
          <a:p>
            <a:endParaRPr lang="en-US" dirty="0"/>
          </a:p>
        </p:txBody>
      </p:sp>
      <p:sp>
        <p:nvSpPr>
          <p:cNvPr id="4" name="Slide Number Placeholder 3">
            <a:extLst>
              <a:ext uri="{FF2B5EF4-FFF2-40B4-BE49-F238E27FC236}">
                <a16:creationId xmlns:a16="http://schemas.microsoft.com/office/drawing/2014/main" id="{9F63080B-5DA0-C748-9196-FD2BCB34FAC8}"/>
              </a:ext>
            </a:extLst>
          </p:cNvPr>
          <p:cNvSpPr>
            <a:spLocks noGrp="1"/>
          </p:cNvSpPr>
          <p:nvPr>
            <p:ph type="sldNum" sz="quarter" idx="12"/>
          </p:nvPr>
        </p:nvSpPr>
        <p:spPr/>
        <p:txBody>
          <a:bodyPr/>
          <a:lstStyle/>
          <a:p>
            <a:fld id="{D32B4C25-178A-DD45-859E-FB15FD3F0EA6}" type="slidenum">
              <a:rPr lang="en-US" smtClean="0"/>
              <a:t>12</a:t>
            </a:fld>
            <a:endParaRPr lang="en-US"/>
          </a:p>
        </p:txBody>
      </p:sp>
    </p:spTree>
    <p:extLst>
      <p:ext uri="{BB962C8B-B14F-4D97-AF65-F5344CB8AC3E}">
        <p14:creationId xmlns:p14="http://schemas.microsoft.com/office/powerpoint/2010/main" val="222139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E92F-E97E-484D-9633-B5E79534EE40}"/>
              </a:ext>
            </a:extLst>
          </p:cNvPr>
          <p:cNvSpPr>
            <a:spLocks noGrp="1"/>
          </p:cNvSpPr>
          <p:nvPr>
            <p:ph type="title"/>
          </p:nvPr>
        </p:nvSpPr>
        <p:spPr>
          <a:xfrm>
            <a:off x="838200" y="365126"/>
            <a:ext cx="10515600" cy="787814"/>
          </a:xfrm>
        </p:spPr>
        <p:txBody>
          <a:bodyPr/>
          <a:lstStyle/>
          <a:p>
            <a:r>
              <a:rPr lang="en-US" dirty="0"/>
              <a:t>Other detectors (TOF BEMC)</a:t>
            </a:r>
          </a:p>
        </p:txBody>
      </p:sp>
      <p:sp>
        <p:nvSpPr>
          <p:cNvPr id="3" name="Content Placeholder 2">
            <a:extLst>
              <a:ext uri="{FF2B5EF4-FFF2-40B4-BE49-F238E27FC236}">
                <a16:creationId xmlns:a16="http://schemas.microsoft.com/office/drawing/2014/main" id="{D18CBCFC-C00C-B446-8797-AF8C2D02EA31}"/>
              </a:ext>
            </a:extLst>
          </p:cNvPr>
          <p:cNvSpPr>
            <a:spLocks noGrp="1"/>
          </p:cNvSpPr>
          <p:nvPr>
            <p:ph idx="1"/>
          </p:nvPr>
        </p:nvSpPr>
        <p:spPr>
          <a:xfrm>
            <a:off x="748748" y="1253331"/>
            <a:ext cx="10515600" cy="4351338"/>
          </a:xfrm>
        </p:spPr>
        <p:txBody>
          <a:bodyPr/>
          <a:lstStyle/>
          <a:p>
            <a:r>
              <a:rPr lang="en-US" dirty="0"/>
              <a:t>Not used for TPC calibration as such but for QA checks</a:t>
            </a:r>
          </a:p>
          <a:p>
            <a:pPr lvl="1"/>
            <a:r>
              <a:rPr lang="en-US" dirty="0"/>
              <a:t>TOF calibrations relies on good TPC calibration and </a:t>
            </a:r>
          </a:p>
          <a:p>
            <a:pPr lvl="1"/>
            <a:r>
              <a:rPr lang="en-US" dirty="0"/>
              <a:t>TOF is very important in QA/QC of initial production</a:t>
            </a:r>
          </a:p>
          <a:p>
            <a:pPr lvl="2"/>
            <a:r>
              <a:rPr lang="en-US" dirty="0"/>
              <a:t>K</a:t>
            </a:r>
            <a:r>
              <a:rPr lang="en-US" baseline="30000" dirty="0"/>
              <a:t>0</a:t>
            </a:r>
            <a:r>
              <a:rPr lang="en-US" baseline="-25000" dirty="0"/>
              <a:t>S</a:t>
            </a:r>
            <a:r>
              <a:rPr lang="en-US" dirty="0"/>
              <a:t> mass distributions</a:t>
            </a:r>
          </a:p>
          <a:p>
            <a:pPr lvl="2"/>
            <a:r>
              <a:rPr lang="en-US" dirty="0"/>
              <a:t>Positive negative (p, pbar)</a:t>
            </a:r>
          </a:p>
          <a:p>
            <a:pPr lvl="2"/>
            <a:r>
              <a:rPr lang="en-US" dirty="0"/>
              <a:t>STAR has developed efficient TOF response both with star (VPD) timing and start-less timing; important for low energy and peripheral where VPD efficiency is low</a:t>
            </a:r>
          </a:p>
          <a:p>
            <a:pPr lvl="1"/>
            <a:r>
              <a:rPr lang="en-US" dirty="0"/>
              <a:t>Feedback comes later in production process though first results are available in fast HLT, offline and express production</a:t>
            </a:r>
          </a:p>
          <a:p>
            <a:r>
              <a:rPr lang="en-US" dirty="0"/>
              <a:t>BEMC and TOF are/can be used to tag primary vertex</a:t>
            </a:r>
          </a:p>
        </p:txBody>
      </p:sp>
      <p:sp>
        <p:nvSpPr>
          <p:cNvPr id="4" name="Slide Number Placeholder 3">
            <a:extLst>
              <a:ext uri="{FF2B5EF4-FFF2-40B4-BE49-F238E27FC236}">
                <a16:creationId xmlns:a16="http://schemas.microsoft.com/office/drawing/2014/main" id="{6B95E0D3-C1F6-8942-991A-0DAB797C1C9A}"/>
              </a:ext>
            </a:extLst>
          </p:cNvPr>
          <p:cNvSpPr>
            <a:spLocks noGrp="1"/>
          </p:cNvSpPr>
          <p:nvPr>
            <p:ph type="sldNum" sz="quarter" idx="12"/>
          </p:nvPr>
        </p:nvSpPr>
        <p:spPr/>
        <p:txBody>
          <a:bodyPr/>
          <a:lstStyle/>
          <a:p>
            <a:fld id="{D32B4C25-178A-DD45-859E-FB15FD3F0EA6}" type="slidenum">
              <a:rPr lang="en-US" smtClean="0"/>
              <a:t>13</a:t>
            </a:fld>
            <a:endParaRPr lang="en-US"/>
          </a:p>
        </p:txBody>
      </p:sp>
    </p:spTree>
    <p:extLst>
      <p:ext uri="{BB962C8B-B14F-4D97-AF65-F5344CB8AC3E}">
        <p14:creationId xmlns:p14="http://schemas.microsoft.com/office/powerpoint/2010/main" val="197312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A4EC-0BBB-284F-A2EF-EC22976E456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E300752-B59C-2E4D-84C0-953CD8F7AF23}"/>
              </a:ext>
            </a:extLst>
          </p:cNvPr>
          <p:cNvSpPr>
            <a:spLocks noGrp="1"/>
          </p:cNvSpPr>
          <p:nvPr>
            <p:ph idx="1"/>
          </p:nvPr>
        </p:nvSpPr>
        <p:spPr/>
        <p:txBody>
          <a:bodyPr/>
          <a:lstStyle/>
          <a:p>
            <a:r>
              <a:rPr lang="en-US" dirty="0"/>
              <a:t>The surveys from different years are in good agreement.</a:t>
            </a:r>
          </a:p>
          <a:p>
            <a:r>
              <a:rPr lang="en-US" dirty="0"/>
              <a:t>TPC group decided ahead of RUN-19 that since the end-wheels are well known that a survey would not add significant knowledge.</a:t>
            </a:r>
          </a:p>
          <a:p>
            <a:r>
              <a:rPr lang="en-US" dirty="0"/>
              <a:t>This applies to the TPC relative to magnet, and TPC coordinate system. The carriage as such can be different when STAR is rolled in and out.</a:t>
            </a:r>
          </a:p>
          <a:p>
            <a:r>
              <a:rPr lang="en-US" dirty="0"/>
              <a:t>It would be very helpful if GMT calibration task could be picked up as a service task.</a:t>
            </a:r>
          </a:p>
        </p:txBody>
      </p:sp>
      <p:sp>
        <p:nvSpPr>
          <p:cNvPr id="4" name="Slide Number Placeholder 3">
            <a:extLst>
              <a:ext uri="{FF2B5EF4-FFF2-40B4-BE49-F238E27FC236}">
                <a16:creationId xmlns:a16="http://schemas.microsoft.com/office/drawing/2014/main" id="{6D85DF18-A2EA-8241-9D26-DF60C52EEB56}"/>
              </a:ext>
            </a:extLst>
          </p:cNvPr>
          <p:cNvSpPr>
            <a:spLocks noGrp="1"/>
          </p:cNvSpPr>
          <p:nvPr>
            <p:ph type="sldNum" sz="quarter" idx="12"/>
          </p:nvPr>
        </p:nvSpPr>
        <p:spPr/>
        <p:txBody>
          <a:bodyPr/>
          <a:lstStyle/>
          <a:p>
            <a:fld id="{D32B4C25-178A-DD45-859E-FB15FD3F0EA6}" type="slidenum">
              <a:rPr lang="en-US" smtClean="0"/>
              <a:t>14</a:t>
            </a:fld>
            <a:endParaRPr lang="en-US"/>
          </a:p>
        </p:txBody>
      </p:sp>
    </p:spTree>
    <p:extLst>
      <p:ext uri="{BB962C8B-B14F-4D97-AF65-F5344CB8AC3E}">
        <p14:creationId xmlns:p14="http://schemas.microsoft.com/office/powerpoint/2010/main" val="188380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5687-099E-194C-ACA0-A1971C60E23E}"/>
              </a:ext>
            </a:extLst>
          </p:cNvPr>
          <p:cNvSpPr>
            <a:spLocks noGrp="1"/>
          </p:cNvSpPr>
          <p:nvPr>
            <p:ph type="title"/>
          </p:nvPr>
        </p:nvSpPr>
        <p:spPr/>
        <p:txBody>
          <a:bodyPr/>
          <a:lstStyle/>
          <a:p>
            <a:r>
              <a:rPr lang="en-US" dirty="0"/>
              <a:t>Backup info GMT-</a:t>
            </a:r>
          </a:p>
        </p:txBody>
      </p:sp>
      <p:sp>
        <p:nvSpPr>
          <p:cNvPr id="3" name="Content Placeholder 2">
            <a:extLst>
              <a:ext uri="{FF2B5EF4-FFF2-40B4-BE49-F238E27FC236}">
                <a16:creationId xmlns:a16="http://schemas.microsoft.com/office/drawing/2014/main" id="{57F217A6-7DD1-924E-8E34-114B87A92182}"/>
              </a:ext>
            </a:extLst>
          </p:cNvPr>
          <p:cNvSpPr>
            <a:spLocks noGrp="1"/>
          </p:cNvSpPr>
          <p:nvPr>
            <p:ph idx="1"/>
          </p:nvPr>
        </p:nvSpPr>
        <p:spPr/>
        <p:txBody>
          <a:bodyPr>
            <a:normAutofit fontScale="55000" lnSpcReduction="20000"/>
          </a:bodyPr>
          <a:lstStyle/>
          <a:p>
            <a:pPr marL="0" indent="0">
              <a:buNone/>
            </a:pPr>
            <a:r>
              <a:rPr lang="en-US" dirty="0"/>
              <a:t>GMT</a:t>
            </a:r>
          </a:p>
          <a:p>
            <a:pPr marL="0" indent="0">
              <a:buNone/>
            </a:pPr>
            <a:r>
              <a:rPr lang="en-US" dirty="0"/>
              <a:t>Here is the GMT proposal from 2007:</a:t>
            </a:r>
          </a:p>
          <a:p>
            <a:pPr marL="0" indent="0">
              <a:buNone/>
            </a:pPr>
            <a:r>
              <a:rPr lang="en-US" dirty="0">
                <a:hlinkClick r:id="rId2"/>
              </a:rPr>
              <a:t>https://drupal.star.bnl.gov/STAR/system/files/Proposal-to-Install-GEM-Chambers-GMT_0.pdf</a:t>
            </a:r>
            <a:endParaRPr lang="en-US" dirty="0"/>
          </a:p>
          <a:p>
            <a:pPr marL="0" indent="0">
              <a:buNone/>
            </a:pPr>
            <a:br>
              <a:rPr lang="en-US" dirty="0"/>
            </a:br>
            <a:endParaRPr lang="en-US" dirty="0"/>
          </a:p>
          <a:p>
            <a:pPr marL="0" indent="0">
              <a:buNone/>
            </a:pPr>
            <a:r>
              <a:rPr lang="en-US" dirty="0"/>
              <a:t>Here's a document regarding aligning the GMT in 2014 AuAu15 data:</a:t>
            </a:r>
          </a:p>
          <a:p>
            <a:pPr marL="0" indent="0">
              <a:buNone/>
            </a:pPr>
            <a:r>
              <a:rPr lang="en-US" dirty="0">
                <a:hlinkClick r:id="rId3"/>
              </a:rPr>
              <a:t>https://drupal.star.bnl.gov/STAR/system/files/GmtAlignmentHowTo.pdf</a:t>
            </a:r>
            <a:endParaRPr lang="en-US" dirty="0"/>
          </a:p>
          <a:p>
            <a:pPr marL="0" indent="0">
              <a:buNone/>
            </a:pPr>
            <a:br>
              <a:rPr lang="en-US" dirty="0"/>
            </a:br>
            <a:endParaRPr lang="en-US" dirty="0"/>
          </a:p>
          <a:p>
            <a:pPr marL="0" indent="0">
              <a:buNone/>
            </a:pPr>
            <a:r>
              <a:rPr lang="en-US" dirty="0"/>
              <a:t>This is a document about using 2016 </a:t>
            </a:r>
            <a:r>
              <a:rPr lang="en-US" dirty="0" err="1"/>
              <a:t>cosmics</a:t>
            </a:r>
            <a:r>
              <a:rPr lang="en-US" dirty="0"/>
              <a:t> to further align the GMT under different magnetic fields:</a:t>
            </a:r>
          </a:p>
          <a:p>
            <a:pPr marL="0" indent="0">
              <a:buNone/>
            </a:pPr>
            <a:r>
              <a:rPr lang="en-US" dirty="0">
                <a:hlinkClick r:id="rId4"/>
              </a:rPr>
              <a:t>https://drupal.star.bnl.gov/STAR/system/files/GmtAlignmentWithCosmics_20170222.pdf</a:t>
            </a:r>
            <a:endParaRPr lang="en-US" dirty="0"/>
          </a:p>
          <a:p>
            <a:pPr marL="0" indent="0">
              <a:buNone/>
            </a:pPr>
            <a:br>
              <a:rPr lang="en-US" dirty="0"/>
            </a:br>
            <a:endParaRPr lang="en-US" dirty="0"/>
          </a:p>
          <a:p>
            <a:pPr marL="0" indent="0">
              <a:buNone/>
            </a:pPr>
            <a:r>
              <a:rPr lang="en-US" dirty="0"/>
              <a:t>Here are some supporting materials:</a:t>
            </a:r>
          </a:p>
          <a:p>
            <a:pPr marL="0" indent="0">
              <a:buNone/>
            </a:pPr>
            <a:r>
              <a:rPr lang="en-US" dirty="0">
                <a:hlinkClick r:id="rId5"/>
              </a:rPr>
              <a:t>https://drupal.star.bnl.gov/STAR/blog/gnigmat/gmt-alignment</a:t>
            </a:r>
            <a:endParaRPr lang="en-US" dirty="0"/>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E6654F2B-14E1-054C-A16D-BBA6841C786E}"/>
              </a:ext>
            </a:extLst>
          </p:cNvPr>
          <p:cNvSpPr>
            <a:spLocks noGrp="1"/>
          </p:cNvSpPr>
          <p:nvPr>
            <p:ph type="sldNum" sz="quarter" idx="12"/>
          </p:nvPr>
        </p:nvSpPr>
        <p:spPr/>
        <p:txBody>
          <a:bodyPr/>
          <a:lstStyle/>
          <a:p>
            <a:fld id="{D32B4C25-178A-DD45-859E-FB15FD3F0EA6}" type="slidenum">
              <a:rPr lang="en-US" smtClean="0"/>
              <a:t>15</a:t>
            </a:fld>
            <a:endParaRPr lang="en-US"/>
          </a:p>
        </p:txBody>
      </p:sp>
    </p:spTree>
    <p:extLst>
      <p:ext uri="{BB962C8B-B14F-4D97-AF65-F5344CB8AC3E}">
        <p14:creationId xmlns:p14="http://schemas.microsoft.com/office/powerpoint/2010/main" val="287153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242C-6839-0B4B-845F-82B4A90C959E}"/>
              </a:ext>
            </a:extLst>
          </p:cNvPr>
          <p:cNvSpPr>
            <a:spLocks noGrp="1"/>
          </p:cNvSpPr>
          <p:nvPr>
            <p:ph type="title"/>
          </p:nvPr>
        </p:nvSpPr>
        <p:spPr/>
        <p:txBody>
          <a:bodyPr/>
          <a:lstStyle/>
          <a:p>
            <a:r>
              <a:rPr lang="en-US" dirty="0"/>
              <a:t>TPC surveys</a:t>
            </a:r>
          </a:p>
        </p:txBody>
      </p:sp>
      <p:sp>
        <p:nvSpPr>
          <p:cNvPr id="3" name="Content Placeholder 2">
            <a:extLst>
              <a:ext uri="{FF2B5EF4-FFF2-40B4-BE49-F238E27FC236}">
                <a16:creationId xmlns:a16="http://schemas.microsoft.com/office/drawing/2014/main" id="{35BD6669-9357-D747-AE58-240D0DDC8791}"/>
              </a:ext>
            </a:extLst>
          </p:cNvPr>
          <p:cNvSpPr>
            <a:spLocks noGrp="1"/>
          </p:cNvSpPr>
          <p:nvPr>
            <p:ph idx="1"/>
          </p:nvPr>
        </p:nvSpPr>
        <p:spPr/>
        <p:txBody>
          <a:bodyPr>
            <a:normAutofit fontScale="92500" lnSpcReduction="10000"/>
          </a:bodyPr>
          <a:lstStyle/>
          <a:p>
            <a:pPr marL="0" indent="0">
              <a:buNone/>
            </a:pPr>
            <a:r>
              <a:rPr lang="en-US" sz="2000" dirty="0"/>
              <a:t>Yuri wrote a detailed note* on the 2013 survey and results. It is attached to the indico page Its main finding are given in the next couple of slides.</a:t>
            </a:r>
          </a:p>
          <a:p>
            <a:pPr marL="0" indent="0">
              <a:buNone/>
            </a:pPr>
            <a:r>
              <a:rPr lang="en-US" sz="2000" dirty="0"/>
              <a:t>STAR survey was done 4 times:</a:t>
            </a:r>
          </a:p>
          <a:p>
            <a:pPr marL="457200" lvl="1" indent="0">
              <a:buNone/>
            </a:pPr>
            <a:r>
              <a:rPr lang="en-US" dirty="0"/>
              <a:t>1. 1998. The TPC was measured twice:</a:t>
            </a:r>
          </a:p>
          <a:p>
            <a:pPr marL="914400" lvl="2" indent="0">
              <a:buNone/>
            </a:pPr>
            <a:r>
              <a:rPr lang="en-US" dirty="0"/>
              <a:t>once standing alone in the assembly hall, and</a:t>
            </a:r>
          </a:p>
          <a:p>
            <a:pPr marL="914400" lvl="2" indent="0">
              <a:buNone/>
            </a:pPr>
            <a:r>
              <a:rPr lang="en-US" dirty="0"/>
              <a:t>once after TPC was installed in the magnet.</a:t>
            </a:r>
          </a:p>
          <a:p>
            <a:pPr marL="457200" lvl="1" indent="0">
              <a:buNone/>
            </a:pPr>
            <a:r>
              <a:rPr lang="en-US" dirty="0"/>
              <a:t>This survey has been used as reference for the following ones.</a:t>
            </a:r>
          </a:p>
          <a:p>
            <a:pPr marL="457200" lvl="1" indent="0">
              <a:buNone/>
            </a:pPr>
            <a:r>
              <a:rPr lang="en-US" dirty="0"/>
              <a:t>2. September 15-16, 2003, Magnet survey, TPC in magnet coordinate system, TPC Wheel</a:t>
            </a:r>
          </a:p>
          <a:p>
            <a:pPr marL="457200" lvl="1" indent="0">
              <a:buNone/>
            </a:pPr>
            <a:r>
              <a:rPr lang="en-US" dirty="0"/>
              <a:t>3. August 2004, more complete survey for Magnet, TPC and SVT.</a:t>
            </a:r>
          </a:p>
          <a:p>
            <a:pPr marL="457200" lvl="1" indent="0">
              <a:buNone/>
            </a:pPr>
            <a:r>
              <a:rPr lang="en-US" dirty="0"/>
              <a:t>4. January 2013, survey of the magnet and TPC wheels.</a:t>
            </a:r>
          </a:p>
          <a:p>
            <a:endParaRPr lang="en-US" sz="2000" dirty="0"/>
          </a:p>
          <a:p>
            <a:pPr marL="0" indent="0">
              <a:buNone/>
            </a:pPr>
            <a:r>
              <a:rPr lang="en-US" sz="2000" dirty="0"/>
              <a:t>*Note that several of the references in this note is not (easily) accessible</a:t>
            </a:r>
          </a:p>
          <a:p>
            <a:endParaRPr lang="en-US" dirty="0"/>
          </a:p>
        </p:txBody>
      </p:sp>
      <p:sp>
        <p:nvSpPr>
          <p:cNvPr id="4" name="Slide Number Placeholder 3">
            <a:extLst>
              <a:ext uri="{FF2B5EF4-FFF2-40B4-BE49-F238E27FC236}">
                <a16:creationId xmlns:a16="http://schemas.microsoft.com/office/drawing/2014/main" id="{85F8F3EC-03AD-284E-8C0B-83A3382F408D}"/>
              </a:ext>
            </a:extLst>
          </p:cNvPr>
          <p:cNvSpPr>
            <a:spLocks noGrp="1"/>
          </p:cNvSpPr>
          <p:nvPr>
            <p:ph type="sldNum" sz="quarter" idx="12"/>
          </p:nvPr>
        </p:nvSpPr>
        <p:spPr/>
        <p:txBody>
          <a:bodyPr/>
          <a:lstStyle/>
          <a:p>
            <a:fld id="{D32B4C25-178A-DD45-859E-FB15FD3F0EA6}" type="slidenum">
              <a:rPr lang="en-US" smtClean="0"/>
              <a:t>2</a:t>
            </a:fld>
            <a:endParaRPr lang="en-US"/>
          </a:p>
        </p:txBody>
      </p:sp>
    </p:spTree>
    <p:extLst>
      <p:ext uri="{BB962C8B-B14F-4D97-AF65-F5344CB8AC3E}">
        <p14:creationId xmlns:p14="http://schemas.microsoft.com/office/powerpoint/2010/main" val="50391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4E08-8B8F-9A4A-8A05-E16B2E595D05}"/>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AF3B54C8-C436-5348-B926-0D10C885FB6B}"/>
              </a:ext>
            </a:extLst>
          </p:cNvPr>
          <p:cNvSpPr>
            <a:spLocks noGrp="1"/>
          </p:cNvSpPr>
          <p:nvPr>
            <p:ph idx="1"/>
          </p:nvPr>
        </p:nvSpPr>
        <p:spPr/>
        <p:txBody>
          <a:bodyPr>
            <a:normAutofit/>
          </a:bodyPr>
          <a:lstStyle/>
          <a:p>
            <a:pPr marL="0" indent="0">
              <a:buNone/>
            </a:pPr>
            <a:r>
              <a:rPr lang="en-US" dirty="0"/>
              <a:t>In the present survey data analysis we use measurement of fiducials and form a plane (z0, α, beta) by fitting fiducial measurement. The measurements of TPC precision holes in the corresponding wheel coordinate system were fitted by circle for each ring (A, B, and D), and centers of circle and offsets in phi with respect to nominal sector position were estimated. Using the plane parameters we formed transformation matrices between different system of coordinate. There is  difference between the 2013 and previous analysis that now we use the East Wheel as reference for the TPC coordinate system instead of average of East and West wheels used previously.</a:t>
            </a:r>
          </a:p>
          <a:p>
            <a:endParaRPr lang="en-US" dirty="0"/>
          </a:p>
        </p:txBody>
      </p:sp>
      <p:sp>
        <p:nvSpPr>
          <p:cNvPr id="4" name="Slide Number Placeholder 3">
            <a:extLst>
              <a:ext uri="{FF2B5EF4-FFF2-40B4-BE49-F238E27FC236}">
                <a16:creationId xmlns:a16="http://schemas.microsoft.com/office/drawing/2014/main" id="{38D8E67D-B34F-A34D-99B3-C44859E7E562}"/>
              </a:ext>
            </a:extLst>
          </p:cNvPr>
          <p:cNvSpPr>
            <a:spLocks noGrp="1"/>
          </p:cNvSpPr>
          <p:nvPr>
            <p:ph type="sldNum" sz="quarter" idx="12"/>
          </p:nvPr>
        </p:nvSpPr>
        <p:spPr/>
        <p:txBody>
          <a:bodyPr/>
          <a:lstStyle/>
          <a:p>
            <a:fld id="{D32B4C25-178A-DD45-859E-FB15FD3F0EA6}" type="slidenum">
              <a:rPr lang="en-US" smtClean="0"/>
              <a:t>3</a:t>
            </a:fld>
            <a:endParaRPr lang="en-US"/>
          </a:p>
        </p:txBody>
      </p:sp>
    </p:spTree>
    <p:extLst>
      <p:ext uri="{BB962C8B-B14F-4D97-AF65-F5344CB8AC3E}">
        <p14:creationId xmlns:p14="http://schemas.microsoft.com/office/powerpoint/2010/main" val="55948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CD79-5D5D-4F43-995E-1360144ADFE0}"/>
              </a:ext>
            </a:extLst>
          </p:cNvPr>
          <p:cNvSpPr>
            <a:spLocks noGrp="1"/>
          </p:cNvSpPr>
          <p:nvPr>
            <p:ph type="title"/>
          </p:nvPr>
        </p:nvSpPr>
        <p:spPr>
          <a:xfrm>
            <a:off x="838200" y="365126"/>
            <a:ext cx="10515600" cy="817632"/>
          </a:xfrm>
        </p:spPr>
        <p:txBody>
          <a:bodyPr/>
          <a:lstStyle/>
          <a:p>
            <a:endParaRPr lang="en-US" dirty="0"/>
          </a:p>
        </p:txBody>
      </p:sp>
      <p:sp>
        <p:nvSpPr>
          <p:cNvPr id="3" name="Content Placeholder 2">
            <a:extLst>
              <a:ext uri="{FF2B5EF4-FFF2-40B4-BE49-F238E27FC236}">
                <a16:creationId xmlns:a16="http://schemas.microsoft.com/office/drawing/2014/main" id="{82C97935-4131-B246-A8E6-3E3EB7486A74}"/>
              </a:ext>
            </a:extLst>
          </p:cNvPr>
          <p:cNvSpPr>
            <a:spLocks noGrp="1"/>
          </p:cNvSpPr>
          <p:nvPr>
            <p:ph idx="1"/>
          </p:nvPr>
        </p:nvSpPr>
        <p:spPr>
          <a:xfrm>
            <a:off x="838200" y="1398243"/>
            <a:ext cx="10515600" cy="1325563"/>
          </a:xfrm>
        </p:spPr>
        <p:txBody>
          <a:bodyPr>
            <a:normAutofit fontScale="92500" lnSpcReduction="10000"/>
          </a:bodyPr>
          <a:lstStyle/>
          <a:p>
            <a:r>
              <a:rPr lang="en-US" dirty="0"/>
              <a:t>The survey provides the </a:t>
            </a:r>
            <a:r>
              <a:rPr lang="en-US" dirty="0" err="1"/>
              <a:t>tpc</a:t>
            </a:r>
            <a:r>
              <a:rPr lang="en-US" dirty="0"/>
              <a:t> planes for each-west </a:t>
            </a:r>
          </a:p>
          <a:p>
            <a:r>
              <a:rPr lang="en-US" dirty="0"/>
              <a:t>Deviation from plane has RMS of ~200 micron.</a:t>
            </a:r>
          </a:p>
          <a:p>
            <a:r>
              <a:rPr lang="en-US" dirty="0"/>
              <a:t>Syst error (difference) from drawing ~ 70 microns. </a:t>
            </a:r>
          </a:p>
        </p:txBody>
      </p:sp>
      <p:pic>
        <p:nvPicPr>
          <p:cNvPr id="5" name="Picture 4">
            <a:extLst>
              <a:ext uri="{FF2B5EF4-FFF2-40B4-BE49-F238E27FC236}">
                <a16:creationId xmlns:a16="http://schemas.microsoft.com/office/drawing/2014/main" id="{31F744C4-7BC5-6D4D-AC0C-D549FC4C3B02}"/>
              </a:ext>
            </a:extLst>
          </p:cNvPr>
          <p:cNvPicPr>
            <a:picLocks noChangeAspect="1"/>
          </p:cNvPicPr>
          <p:nvPr/>
        </p:nvPicPr>
        <p:blipFill>
          <a:blip r:embed="rId2"/>
          <a:stretch>
            <a:fillRect/>
          </a:stretch>
        </p:blipFill>
        <p:spPr>
          <a:xfrm>
            <a:off x="767799" y="2723806"/>
            <a:ext cx="7734300" cy="3289300"/>
          </a:xfrm>
          <a:prstGeom prst="rect">
            <a:avLst/>
          </a:prstGeom>
        </p:spPr>
      </p:pic>
      <p:sp>
        <p:nvSpPr>
          <p:cNvPr id="4" name="Slide Number Placeholder 3">
            <a:extLst>
              <a:ext uri="{FF2B5EF4-FFF2-40B4-BE49-F238E27FC236}">
                <a16:creationId xmlns:a16="http://schemas.microsoft.com/office/drawing/2014/main" id="{CF9A5E8E-DBED-C649-A1EC-2C6045FE9E7B}"/>
              </a:ext>
            </a:extLst>
          </p:cNvPr>
          <p:cNvSpPr>
            <a:spLocks noGrp="1"/>
          </p:cNvSpPr>
          <p:nvPr>
            <p:ph type="sldNum" sz="quarter" idx="12"/>
          </p:nvPr>
        </p:nvSpPr>
        <p:spPr/>
        <p:txBody>
          <a:bodyPr/>
          <a:lstStyle/>
          <a:p>
            <a:fld id="{D32B4C25-178A-DD45-859E-FB15FD3F0EA6}" type="slidenum">
              <a:rPr lang="en-US" smtClean="0"/>
              <a:t>4</a:t>
            </a:fld>
            <a:endParaRPr lang="en-US"/>
          </a:p>
        </p:txBody>
      </p:sp>
    </p:spTree>
    <p:extLst>
      <p:ext uri="{BB962C8B-B14F-4D97-AF65-F5344CB8AC3E}">
        <p14:creationId xmlns:p14="http://schemas.microsoft.com/office/powerpoint/2010/main" val="3701864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7969-5313-5F4F-97EB-CF41B72D3B3E}"/>
              </a:ext>
            </a:extLst>
          </p:cNvPr>
          <p:cNvSpPr>
            <a:spLocks noGrp="1"/>
          </p:cNvSpPr>
          <p:nvPr>
            <p:ph type="title"/>
          </p:nvPr>
        </p:nvSpPr>
        <p:spPr>
          <a:xfrm>
            <a:off x="838200" y="0"/>
            <a:ext cx="10515600" cy="1325563"/>
          </a:xfrm>
        </p:spPr>
        <p:txBody>
          <a:bodyPr/>
          <a:lstStyle/>
          <a:p>
            <a:r>
              <a:rPr lang="en-US" dirty="0"/>
              <a:t>Magnet Survey</a:t>
            </a:r>
          </a:p>
        </p:txBody>
      </p:sp>
      <p:sp>
        <p:nvSpPr>
          <p:cNvPr id="3" name="Content Placeholder 2">
            <a:extLst>
              <a:ext uri="{FF2B5EF4-FFF2-40B4-BE49-F238E27FC236}">
                <a16:creationId xmlns:a16="http://schemas.microsoft.com/office/drawing/2014/main" id="{33BD0EE2-4319-CB45-90BB-F63574AC0E58}"/>
              </a:ext>
            </a:extLst>
          </p:cNvPr>
          <p:cNvSpPr>
            <a:spLocks noGrp="1"/>
          </p:cNvSpPr>
          <p:nvPr>
            <p:ph idx="1"/>
          </p:nvPr>
        </p:nvSpPr>
        <p:spPr>
          <a:xfrm>
            <a:off x="748748" y="1325563"/>
            <a:ext cx="10515600" cy="1255505"/>
          </a:xfrm>
        </p:spPr>
        <p:txBody>
          <a:bodyPr/>
          <a:lstStyle/>
          <a:p>
            <a:r>
              <a:rPr lang="en-US" dirty="0"/>
              <a:t>For STAR magnet survey we used 8 fiducial marks on West (WF) and East (EF) sides. The results of magnet fiducial marks fits for plane are presented in Table.4.</a:t>
            </a:r>
          </a:p>
          <a:p>
            <a:pPr marL="0" indent="0">
              <a:buNone/>
            </a:pPr>
            <a:endParaRPr lang="en-US" dirty="0"/>
          </a:p>
        </p:txBody>
      </p:sp>
      <p:pic>
        <p:nvPicPr>
          <p:cNvPr id="5" name="Picture 4" descr="Table&#10;&#10;Description automatically generated">
            <a:extLst>
              <a:ext uri="{FF2B5EF4-FFF2-40B4-BE49-F238E27FC236}">
                <a16:creationId xmlns:a16="http://schemas.microsoft.com/office/drawing/2014/main" id="{F011A62A-0261-E946-B8BD-5118E47ADCF7}"/>
              </a:ext>
            </a:extLst>
          </p:cNvPr>
          <p:cNvPicPr>
            <a:picLocks noChangeAspect="1"/>
          </p:cNvPicPr>
          <p:nvPr/>
        </p:nvPicPr>
        <p:blipFill>
          <a:blip r:embed="rId2"/>
          <a:stretch>
            <a:fillRect/>
          </a:stretch>
        </p:blipFill>
        <p:spPr>
          <a:xfrm>
            <a:off x="577022" y="2581068"/>
            <a:ext cx="7340600" cy="2730500"/>
          </a:xfrm>
          <a:prstGeom prst="rect">
            <a:avLst/>
          </a:prstGeom>
        </p:spPr>
      </p:pic>
      <p:sp>
        <p:nvSpPr>
          <p:cNvPr id="7" name="TextBox 6">
            <a:extLst>
              <a:ext uri="{FF2B5EF4-FFF2-40B4-BE49-F238E27FC236}">
                <a16:creationId xmlns:a16="http://schemas.microsoft.com/office/drawing/2014/main" id="{812051B5-9955-F34F-93A6-40019E378E17}"/>
              </a:ext>
            </a:extLst>
          </p:cNvPr>
          <p:cNvSpPr txBox="1"/>
          <p:nvPr/>
        </p:nvSpPr>
        <p:spPr>
          <a:xfrm>
            <a:off x="969065" y="5291690"/>
            <a:ext cx="9892524" cy="646331"/>
          </a:xfrm>
          <a:prstGeom prst="rect">
            <a:avLst/>
          </a:prstGeom>
          <a:noFill/>
        </p:spPr>
        <p:txBody>
          <a:bodyPr wrap="square" rtlCol="0">
            <a:spAutoFit/>
          </a:bodyPr>
          <a:lstStyle/>
          <a:p>
            <a:r>
              <a:rPr lang="en-US" dirty="0"/>
              <a:t>Finding: The survey done previously are very consistent.</a:t>
            </a:r>
          </a:p>
          <a:p>
            <a:r>
              <a:rPr lang="en-US" dirty="0"/>
              <a:t>TPC wheel planes are known to better than 200 microns. </a:t>
            </a:r>
          </a:p>
        </p:txBody>
      </p:sp>
      <p:sp>
        <p:nvSpPr>
          <p:cNvPr id="4" name="Slide Number Placeholder 3">
            <a:extLst>
              <a:ext uri="{FF2B5EF4-FFF2-40B4-BE49-F238E27FC236}">
                <a16:creationId xmlns:a16="http://schemas.microsoft.com/office/drawing/2014/main" id="{2EEA54C6-7A00-C646-A3A3-4106AE3F3706}"/>
              </a:ext>
            </a:extLst>
          </p:cNvPr>
          <p:cNvSpPr>
            <a:spLocks noGrp="1"/>
          </p:cNvSpPr>
          <p:nvPr>
            <p:ph type="sldNum" sz="quarter" idx="12"/>
          </p:nvPr>
        </p:nvSpPr>
        <p:spPr/>
        <p:txBody>
          <a:bodyPr/>
          <a:lstStyle/>
          <a:p>
            <a:fld id="{D32B4C25-178A-DD45-859E-FB15FD3F0EA6}" type="slidenum">
              <a:rPr lang="en-US" smtClean="0"/>
              <a:t>5</a:t>
            </a:fld>
            <a:endParaRPr lang="en-US"/>
          </a:p>
        </p:txBody>
      </p:sp>
    </p:spTree>
    <p:extLst>
      <p:ext uri="{BB962C8B-B14F-4D97-AF65-F5344CB8AC3E}">
        <p14:creationId xmlns:p14="http://schemas.microsoft.com/office/powerpoint/2010/main" val="27703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F9A1-4F0D-E14D-8D63-ACF8FE7958A9}"/>
              </a:ext>
            </a:extLst>
          </p:cNvPr>
          <p:cNvSpPr>
            <a:spLocks noGrp="1"/>
          </p:cNvSpPr>
          <p:nvPr>
            <p:ph type="title"/>
          </p:nvPr>
        </p:nvSpPr>
        <p:spPr/>
        <p:txBody>
          <a:bodyPr/>
          <a:lstStyle/>
          <a:p>
            <a:r>
              <a:rPr lang="en-US" dirty="0"/>
              <a:t>ITPC survey</a:t>
            </a:r>
          </a:p>
        </p:txBody>
      </p:sp>
      <p:sp>
        <p:nvSpPr>
          <p:cNvPr id="3" name="Content Placeholder 2">
            <a:extLst>
              <a:ext uri="{FF2B5EF4-FFF2-40B4-BE49-F238E27FC236}">
                <a16:creationId xmlns:a16="http://schemas.microsoft.com/office/drawing/2014/main" id="{C57D0EC6-8DB1-EC44-A56D-07FF510E0B5E}"/>
              </a:ext>
            </a:extLst>
          </p:cNvPr>
          <p:cNvSpPr>
            <a:spLocks noGrp="1"/>
          </p:cNvSpPr>
          <p:nvPr>
            <p:ph idx="1"/>
          </p:nvPr>
        </p:nvSpPr>
        <p:spPr>
          <a:xfrm>
            <a:off x="687888" y="1499948"/>
            <a:ext cx="5773528" cy="4351338"/>
          </a:xfrm>
        </p:spPr>
        <p:txBody>
          <a:bodyPr/>
          <a:lstStyle/>
          <a:p>
            <a:r>
              <a:rPr lang="en-US" sz="2000" dirty="0"/>
              <a:t>Mechanical construction of </a:t>
            </a:r>
            <a:r>
              <a:rPr lang="en-US" sz="2000" dirty="0" err="1"/>
              <a:t>iTPC</a:t>
            </a:r>
            <a:r>
              <a:rPr lang="en-US" sz="2000" dirty="0"/>
              <a:t> sectors </a:t>
            </a:r>
          </a:p>
          <a:p>
            <a:r>
              <a:rPr lang="en-US" sz="2000" dirty="0"/>
              <a:t>Surveys</a:t>
            </a:r>
          </a:p>
          <a:p>
            <a:pPr lvl="1"/>
            <a:r>
              <a:rPr lang="en-US" sz="1800" dirty="0"/>
              <a:t>Aim to measured pad positions relative to precision tooling ball</a:t>
            </a:r>
          </a:p>
          <a:p>
            <a:pPr lvl="1"/>
            <a:r>
              <a:rPr lang="en-US" sz="1800" dirty="0"/>
              <a:t>Measured a number of pads (2 corners to get value of center, and lines). Details in </a:t>
            </a:r>
            <a:r>
              <a:rPr lang="en-US" sz="1800" dirty="0" err="1"/>
              <a:t>padplanesurvey.pdf</a:t>
            </a:r>
            <a:endParaRPr lang="en-US" sz="1800" dirty="0"/>
          </a:p>
          <a:p>
            <a:pPr lvl="1"/>
            <a:r>
              <a:rPr lang="en-US" sz="1800" dirty="0"/>
              <a:t>Approximate pad </a:t>
            </a:r>
            <a:r>
              <a:rPr lang="en-US" sz="1800" dirty="0" err="1"/>
              <a:t>blops</a:t>
            </a:r>
            <a:r>
              <a:rPr lang="en-US" sz="1800" dirty="0"/>
              <a:t> shown to right</a:t>
            </a:r>
          </a:p>
          <a:p>
            <a:pPr lvl="1"/>
            <a:r>
              <a:rPr lang="en-US" sz="1800" dirty="0"/>
              <a:t>Done at LBL CMM machine</a:t>
            </a:r>
          </a:p>
          <a:p>
            <a:pPr lvl="1"/>
            <a:r>
              <a:rPr lang="en-US" sz="1800" dirty="0"/>
              <a:t>JT worked with Howard </a:t>
            </a:r>
            <a:r>
              <a:rPr lang="en-US" sz="1800" dirty="0" err="1"/>
              <a:t>Wieman</a:t>
            </a:r>
            <a:r>
              <a:rPr lang="en-US" sz="1800" dirty="0"/>
              <a:t> to get final rotation/shrinkage </a:t>
            </a:r>
          </a:p>
          <a:p>
            <a:pPr lvl="1"/>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923F6C1D-BF65-6F47-B915-1F4FAD7D1B0B}"/>
              </a:ext>
            </a:extLst>
          </p:cNvPr>
          <p:cNvPicPr>
            <a:picLocks noChangeAspect="1"/>
          </p:cNvPicPr>
          <p:nvPr/>
        </p:nvPicPr>
        <p:blipFill>
          <a:blip r:embed="rId2"/>
          <a:stretch>
            <a:fillRect/>
          </a:stretch>
        </p:blipFill>
        <p:spPr>
          <a:xfrm>
            <a:off x="6461416" y="576468"/>
            <a:ext cx="5342049" cy="4055165"/>
          </a:xfrm>
          <a:prstGeom prst="rect">
            <a:avLst/>
          </a:prstGeom>
        </p:spPr>
      </p:pic>
      <p:sp>
        <p:nvSpPr>
          <p:cNvPr id="4" name="Slide Number Placeholder 3">
            <a:extLst>
              <a:ext uri="{FF2B5EF4-FFF2-40B4-BE49-F238E27FC236}">
                <a16:creationId xmlns:a16="http://schemas.microsoft.com/office/drawing/2014/main" id="{99CE8EF4-A55E-C944-AFB8-C5DE3FBE097B}"/>
              </a:ext>
            </a:extLst>
          </p:cNvPr>
          <p:cNvSpPr>
            <a:spLocks noGrp="1"/>
          </p:cNvSpPr>
          <p:nvPr>
            <p:ph type="sldNum" sz="quarter" idx="12"/>
          </p:nvPr>
        </p:nvSpPr>
        <p:spPr/>
        <p:txBody>
          <a:bodyPr/>
          <a:lstStyle/>
          <a:p>
            <a:fld id="{D32B4C25-178A-DD45-859E-FB15FD3F0EA6}" type="slidenum">
              <a:rPr lang="en-US" smtClean="0"/>
              <a:t>6</a:t>
            </a:fld>
            <a:endParaRPr lang="en-US"/>
          </a:p>
        </p:txBody>
      </p:sp>
      <p:sp>
        <p:nvSpPr>
          <p:cNvPr id="6" name="Rectangle 5">
            <a:extLst>
              <a:ext uri="{FF2B5EF4-FFF2-40B4-BE49-F238E27FC236}">
                <a16:creationId xmlns:a16="http://schemas.microsoft.com/office/drawing/2014/main" id="{D5C0630F-0939-5844-8A9E-56A3086DB595}"/>
              </a:ext>
            </a:extLst>
          </p:cNvPr>
          <p:cNvSpPr/>
          <p:nvPr/>
        </p:nvSpPr>
        <p:spPr>
          <a:xfrm>
            <a:off x="7828005" y="1373291"/>
            <a:ext cx="191530" cy="253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743652-85D5-BB40-9D56-D31AF3BBB890}"/>
              </a:ext>
            </a:extLst>
          </p:cNvPr>
          <p:cNvSpPr/>
          <p:nvPr/>
        </p:nvSpPr>
        <p:spPr>
          <a:xfrm>
            <a:off x="8445872" y="3972331"/>
            <a:ext cx="189442" cy="164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0EE8BF-B3E7-1843-90DB-B82FD513C3E8}"/>
              </a:ext>
            </a:extLst>
          </p:cNvPr>
          <p:cNvSpPr/>
          <p:nvPr/>
        </p:nvSpPr>
        <p:spPr>
          <a:xfrm>
            <a:off x="9302607" y="3994857"/>
            <a:ext cx="189442" cy="164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B47984-4278-184B-99F5-FC377B526391}"/>
              </a:ext>
            </a:extLst>
          </p:cNvPr>
          <p:cNvSpPr/>
          <p:nvPr/>
        </p:nvSpPr>
        <p:spPr>
          <a:xfrm>
            <a:off x="10068697" y="1373291"/>
            <a:ext cx="191530" cy="253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D6884D-01A8-324B-9195-64932B74A55A}"/>
              </a:ext>
            </a:extLst>
          </p:cNvPr>
          <p:cNvSpPr/>
          <p:nvPr/>
        </p:nvSpPr>
        <p:spPr>
          <a:xfrm>
            <a:off x="8975123" y="1624417"/>
            <a:ext cx="120245" cy="24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E71CAE-BD38-1847-B924-A4E534A7FB04}"/>
              </a:ext>
            </a:extLst>
          </p:cNvPr>
          <p:cNvSpPr/>
          <p:nvPr/>
        </p:nvSpPr>
        <p:spPr>
          <a:xfrm>
            <a:off x="8949147" y="3600981"/>
            <a:ext cx="147020" cy="175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7F21D1-557B-DA40-A348-5448FCE3326C}"/>
              </a:ext>
            </a:extLst>
          </p:cNvPr>
          <p:cNvSpPr/>
          <p:nvPr/>
        </p:nvSpPr>
        <p:spPr>
          <a:xfrm>
            <a:off x="8128686" y="2604050"/>
            <a:ext cx="191530" cy="253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D21B78-7B62-B742-8053-4335D9DBF778}"/>
              </a:ext>
            </a:extLst>
          </p:cNvPr>
          <p:cNvSpPr/>
          <p:nvPr/>
        </p:nvSpPr>
        <p:spPr>
          <a:xfrm>
            <a:off x="9640329" y="2578195"/>
            <a:ext cx="191530" cy="253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66E247-7318-6940-A519-BE176F19DC66}"/>
              </a:ext>
            </a:extLst>
          </p:cNvPr>
          <p:cNvSpPr/>
          <p:nvPr/>
        </p:nvSpPr>
        <p:spPr>
          <a:xfrm>
            <a:off x="8949147" y="2607003"/>
            <a:ext cx="191530" cy="253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28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3B0D0AE-B88C-C64E-9856-086EE68B9B58}"/>
              </a:ext>
            </a:extLst>
          </p:cNvPr>
          <p:cNvPicPr>
            <a:picLocks noChangeAspect="1"/>
          </p:cNvPicPr>
          <p:nvPr/>
        </p:nvPicPr>
        <p:blipFill>
          <a:blip r:embed="rId2"/>
          <a:stretch>
            <a:fillRect/>
          </a:stretch>
        </p:blipFill>
        <p:spPr>
          <a:xfrm>
            <a:off x="211349" y="375770"/>
            <a:ext cx="5037056" cy="5461000"/>
          </a:xfrm>
          <a:prstGeom prst="rect">
            <a:avLst/>
          </a:prstGeom>
        </p:spPr>
      </p:pic>
      <p:pic>
        <p:nvPicPr>
          <p:cNvPr id="10" name="Picture 9" descr="Text, letter&#10;&#10;Description automatically generated">
            <a:extLst>
              <a:ext uri="{FF2B5EF4-FFF2-40B4-BE49-F238E27FC236}">
                <a16:creationId xmlns:a16="http://schemas.microsoft.com/office/drawing/2014/main" id="{315AEF9C-1CB4-4C4D-833F-F53C7DD2B67B}"/>
              </a:ext>
            </a:extLst>
          </p:cNvPr>
          <p:cNvPicPr>
            <a:picLocks noChangeAspect="1"/>
          </p:cNvPicPr>
          <p:nvPr/>
        </p:nvPicPr>
        <p:blipFill>
          <a:blip r:embed="rId3"/>
          <a:stretch>
            <a:fillRect/>
          </a:stretch>
        </p:blipFill>
        <p:spPr>
          <a:xfrm>
            <a:off x="5553389" y="375770"/>
            <a:ext cx="4702235" cy="3771900"/>
          </a:xfrm>
          <a:prstGeom prst="rect">
            <a:avLst/>
          </a:prstGeom>
        </p:spPr>
      </p:pic>
      <p:sp>
        <p:nvSpPr>
          <p:cNvPr id="2" name="Slide Number Placeholder 1">
            <a:extLst>
              <a:ext uri="{FF2B5EF4-FFF2-40B4-BE49-F238E27FC236}">
                <a16:creationId xmlns:a16="http://schemas.microsoft.com/office/drawing/2014/main" id="{666F2FE3-23D7-9243-8D67-A387648729ED}"/>
              </a:ext>
            </a:extLst>
          </p:cNvPr>
          <p:cNvSpPr>
            <a:spLocks noGrp="1"/>
          </p:cNvSpPr>
          <p:nvPr>
            <p:ph type="sldNum" sz="quarter" idx="12"/>
          </p:nvPr>
        </p:nvSpPr>
        <p:spPr/>
        <p:txBody>
          <a:bodyPr/>
          <a:lstStyle/>
          <a:p>
            <a:fld id="{D32B4C25-178A-DD45-859E-FB15FD3F0EA6}" type="slidenum">
              <a:rPr lang="en-US" smtClean="0"/>
              <a:t>7</a:t>
            </a:fld>
            <a:endParaRPr lang="en-US"/>
          </a:p>
        </p:txBody>
      </p:sp>
    </p:spTree>
    <p:extLst>
      <p:ext uri="{BB962C8B-B14F-4D97-AF65-F5344CB8AC3E}">
        <p14:creationId xmlns:p14="http://schemas.microsoft.com/office/powerpoint/2010/main" val="180957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A6BC-AB26-2047-87F1-B7D20250239E}"/>
              </a:ext>
            </a:extLst>
          </p:cNvPr>
          <p:cNvSpPr>
            <a:spLocks noGrp="1"/>
          </p:cNvSpPr>
          <p:nvPr>
            <p:ph type="title"/>
          </p:nvPr>
        </p:nvSpPr>
        <p:spPr/>
        <p:txBody>
          <a:bodyPr/>
          <a:lstStyle/>
          <a:p>
            <a:r>
              <a:rPr lang="en-US" dirty="0"/>
              <a:t>Results</a:t>
            </a:r>
          </a:p>
        </p:txBody>
      </p:sp>
      <p:pic>
        <p:nvPicPr>
          <p:cNvPr id="5" name="Picture 4" descr="Table&#10;&#10;Description automatically generated">
            <a:extLst>
              <a:ext uri="{FF2B5EF4-FFF2-40B4-BE49-F238E27FC236}">
                <a16:creationId xmlns:a16="http://schemas.microsoft.com/office/drawing/2014/main" id="{DE2E47F6-60C5-1C46-A4CD-EFE1E52851CD}"/>
              </a:ext>
            </a:extLst>
          </p:cNvPr>
          <p:cNvPicPr>
            <a:picLocks noChangeAspect="1"/>
          </p:cNvPicPr>
          <p:nvPr/>
        </p:nvPicPr>
        <p:blipFill>
          <a:blip r:embed="rId2"/>
          <a:stretch>
            <a:fillRect/>
          </a:stretch>
        </p:blipFill>
        <p:spPr>
          <a:xfrm>
            <a:off x="838200" y="1960282"/>
            <a:ext cx="7162800" cy="2184400"/>
          </a:xfrm>
          <a:prstGeom prst="rect">
            <a:avLst/>
          </a:prstGeom>
        </p:spPr>
      </p:pic>
      <p:sp>
        <p:nvSpPr>
          <p:cNvPr id="7" name="TextBox 6">
            <a:extLst>
              <a:ext uri="{FF2B5EF4-FFF2-40B4-BE49-F238E27FC236}">
                <a16:creationId xmlns:a16="http://schemas.microsoft.com/office/drawing/2014/main" id="{AC280C1F-4608-7442-9EAE-CF01278319E5}"/>
              </a:ext>
            </a:extLst>
          </p:cNvPr>
          <p:cNvSpPr txBox="1"/>
          <p:nvPr/>
        </p:nvSpPr>
        <p:spPr>
          <a:xfrm>
            <a:off x="838200" y="4414276"/>
            <a:ext cx="6136341" cy="1200329"/>
          </a:xfrm>
          <a:prstGeom prst="rect">
            <a:avLst/>
          </a:prstGeom>
          <a:noFill/>
        </p:spPr>
        <p:txBody>
          <a:bodyPr wrap="square" rtlCol="0">
            <a:spAutoFit/>
          </a:bodyPr>
          <a:lstStyle/>
          <a:p>
            <a:r>
              <a:rPr lang="en-US" dirty="0"/>
              <a:t>Results were given to Yuri and incorporated into geometry for inner sectors</a:t>
            </a:r>
          </a:p>
          <a:p>
            <a:endParaRPr lang="en-US" dirty="0"/>
          </a:p>
          <a:p>
            <a:r>
              <a:rPr lang="en-US" dirty="0"/>
              <a:t>Not aware that such survey was done for original sectors</a:t>
            </a:r>
          </a:p>
        </p:txBody>
      </p:sp>
      <p:sp>
        <p:nvSpPr>
          <p:cNvPr id="3" name="Slide Number Placeholder 2">
            <a:extLst>
              <a:ext uri="{FF2B5EF4-FFF2-40B4-BE49-F238E27FC236}">
                <a16:creationId xmlns:a16="http://schemas.microsoft.com/office/drawing/2014/main" id="{A88F065C-90B2-B24F-A8F8-535B32B41EAD}"/>
              </a:ext>
            </a:extLst>
          </p:cNvPr>
          <p:cNvSpPr>
            <a:spLocks noGrp="1"/>
          </p:cNvSpPr>
          <p:nvPr>
            <p:ph type="sldNum" sz="quarter" idx="12"/>
          </p:nvPr>
        </p:nvSpPr>
        <p:spPr/>
        <p:txBody>
          <a:bodyPr/>
          <a:lstStyle/>
          <a:p>
            <a:fld id="{D32B4C25-178A-DD45-859E-FB15FD3F0EA6}" type="slidenum">
              <a:rPr lang="en-US" smtClean="0"/>
              <a:t>8</a:t>
            </a:fld>
            <a:endParaRPr lang="en-US"/>
          </a:p>
        </p:txBody>
      </p:sp>
    </p:spTree>
    <p:extLst>
      <p:ext uri="{BB962C8B-B14F-4D97-AF65-F5344CB8AC3E}">
        <p14:creationId xmlns:p14="http://schemas.microsoft.com/office/powerpoint/2010/main" val="72469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4735-B74D-0049-AE1B-7020443FDFCD}"/>
              </a:ext>
            </a:extLst>
          </p:cNvPr>
          <p:cNvSpPr>
            <a:spLocks noGrp="1"/>
          </p:cNvSpPr>
          <p:nvPr>
            <p:ph type="title"/>
          </p:nvPr>
        </p:nvSpPr>
        <p:spPr/>
        <p:txBody>
          <a:bodyPr/>
          <a:lstStyle/>
          <a:p>
            <a:r>
              <a:rPr lang="en-US" dirty="0"/>
              <a:t>GMT proposal  (2007)</a:t>
            </a:r>
          </a:p>
        </p:txBody>
      </p:sp>
      <p:sp>
        <p:nvSpPr>
          <p:cNvPr id="3" name="Content Placeholder 2">
            <a:extLst>
              <a:ext uri="{FF2B5EF4-FFF2-40B4-BE49-F238E27FC236}">
                <a16:creationId xmlns:a16="http://schemas.microsoft.com/office/drawing/2014/main" id="{12385C53-0700-084C-8F92-0F79D2938DF5}"/>
              </a:ext>
            </a:extLst>
          </p:cNvPr>
          <p:cNvSpPr>
            <a:spLocks noGrp="1"/>
          </p:cNvSpPr>
          <p:nvPr>
            <p:ph idx="1"/>
          </p:nvPr>
        </p:nvSpPr>
        <p:spPr/>
        <p:txBody>
          <a:bodyPr>
            <a:normAutofit fontScale="92500" lnSpcReduction="10000"/>
          </a:bodyPr>
          <a:lstStyle/>
          <a:p>
            <a:pPr marL="0" indent="0">
              <a:buNone/>
            </a:pPr>
            <a:r>
              <a:rPr lang="en-US" b="1" dirty="0"/>
              <a:t>Deliverables </a:t>
            </a:r>
          </a:p>
          <a:p>
            <a:r>
              <a:rPr lang="en-US" dirty="0"/>
              <a:t>Eight GEM based tracking chambers to be placed in eight locations at the TOF/CTB radius to monitor the TPC tracking calibrations. The system will include the chambers, readout to STAR DAQ, trigger interface and suitable spares. </a:t>
            </a:r>
          </a:p>
          <a:p>
            <a:pPr marL="0" indent="0">
              <a:buNone/>
            </a:pPr>
            <a:r>
              <a:rPr lang="en-US" b="1" dirty="0"/>
              <a:t>Benefit </a:t>
            </a:r>
          </a:p>
          <a:p>
            <a:r>
              <a:rPr lang="en-US" dirty="0"/>
              <a:t>Having precise points measured at the outer radius of the TPC in strategic locations will provide a strong constraint on the space charge distortion corrections. This will be increasingly vital as RHIC luminosity increases and as the TPC tracking resolution becomes more important for physics goals. </a:t>
            </a:r>
          </a:p>
          <a:p>
            <a:r>
              <a:rPr lang="en-US" dirty="0"/>
              <a:t>It will also allow for fast calibration of drift velocities</a:t>
            </a:r>
          </a:p>
          <a:p>
            <a:endParaRPr lang="en-US" dirty="0"/>
          </a:p>
        </p:txBody>
      </p:sp>
      <p:sp>
        <p:nvSpPr>
          <p:cNvPr id="4" name="Slide Number Placeholder 3">
            <a:extLst>
              <a:ext uri="{FF2B5EF4-FFF2-40B4-BE49-F238E27FC236}">
                <a16:creationId xmlns:a16="http://schemas.microsoft.com/office/drawing/2014/main" id="{9C5E3B41-8D96-9F48-A78B-24A573CA1140}"/>
              </a:ext>
            </a:extLst>
          </p:cNvPr>
          <p:cNvSpPr>
            <a:spLocks noGrp="1"/>
          </p:cNvSpPr>
          <p:nvPr>
            <p:ph type="sldNum" sz="quarter" idx="12"/>
          </p:nvPr>
        </p:nvSpPr>
        <p:spPr/>
        <p:txBody>
          <a:bodyPr/>
          <a:lstStyle/>
          <a:p>
            <a:fld id="{D32B4C25-178A-DD45-859E-FB15FD3F0EA6}" type="slidenum">
              <a:rPr lang="en-US" smtClean="0"/>
              <a:t>9</a:t>
            </a:fld>
            <a:endParaRPr lang="en-US"/>
          </a:p>
        </p:txBody>
      </p:sp>
    </p:spTree>
    <p:extLst>
      <p:ext uri="{BB962C8B-B14F-4D97-AF65-F5344CB8AC3E}">
        <p14:creationId xmlns:p14="http://schemas.microsoft.com/office/powerpoint/2010/main" val="185506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8826</TotalTime>
  <Words>1112</Words>
  <Application>Microsoft Macintosh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TPC survey</vt:lpstr>
      <vt:lpstr>TPC surveys</vt:lpstr>
      <vt:lpstr>Method</vt:lpstr>
      <vt:lpstr>PowerPoint Presentation</vt:lpstr>
      <vt:lpstr>Magnet Survey</vt:lpstr>
      <vt:lpstr>ITPC survey</vt:lpstr>
      <vt:lpstr>PowerPoint Presentation</vt:lpstr>
      <vt:lpstr>Results</vt:lpstr>
      <vt:lpstr>GMT proposal  (2007)</vt:lpstr>
      <vt:lpstr>Operation parameters</vt:lpstr>
      <vt:lpstr>Example of alignment (2016) cosmics</vt:lpstr>
      <vt:lpstr>Status</vt:lpstr>
      <vt:lpstr>Other detectors (TOF BEMC)</vt:lpstr>
      <vt:lpstr>Summary</vt:lpstr>
      <vt:lpstr>Backup info GMT-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TPC survey</dc:title>
  <dc:creator>Microsoft Office User</dc:creator>
  <cp:lastModifiedBy>Microsoft Office User</cp:lastModifiedBy>
  <cp:revision>31</cp:revision>
  <dcterms:created xsi:type="dcterms:W3CDTF">2021-02-09T18:55:48Z</dcterms:created>
  <dcterms:modified xsi:type="dcterms:W3CDTF">2021-02-16T13:41:23Z</dcterms:modified>
</cp:coreProperties>
</file>