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93" r:id="rId2"/>
    <p:sldId id="759" r:id="rId3"/>
    <p:sldId id="327" r:id="rId4"/>
    <p:sldId id="774" r:id="rId5"/>
    <p:sldId id="326" r:id="rId6"/>
    <p:sldId id="761" r:id="rId7"/>
    <p:sldId id="775" r:id="rId8"/>
    <p:sldId id="760" r:id="rId9"/>
    <p:sldId id="763" r:id="rId10"/>
    <p:sldId id="766" r:id="rId11"/>
    <p:sldId id="762" r:id="rId12"/>
    <p:sldId id="765" r:id="rId13"/>
    <p:sldId id="784" r:id="rId14"/>
    <p:sldId id="786" r:id="rId15"/>
    <p:sldId id="785" r:id="rId16"/>
    <p:sldId id="778" r:id="rId17"/>
    <p:sldId id="767" r:id="rId18"/>
    <p:sldId id="790" r:id="rId19"/>
    <p:sldId id="791" r:id="rId20"/>
    <p:sldId id="783" r:id="rId21"/>
    <p:sldId id="794" r:id="rId22"/>
    <p:sldId id="781" r:id="rId23"/>
    <p:sldId id="780" r:id="rId2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FF"/>
    <a:srgbClr val="1F89D7"/>
    <a:srgbClr val="0000CC"/>
    <a:srgbClr val="FFFFFF"/>
    <a:srgbClr val="00FF00"/>
    <a:srgbClr val="0070C0"/>
    <a:srgbClr val="00FFFF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37"/>
  </p:normalViewPr>
  <p:slideViewPr>
    <p:cSldViewPr>
      <p:cViewPr varScale="1">
        <p:scale>
          <a:sx n="120" d="100"/>
          <a:sy n="120" d="100"/>
        </p:scale>
        <p:origin x="200" y="5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2/23/21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2/23/21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633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9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35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489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336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923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2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458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816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March 2nd,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2nd, 2021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INTT Ladder and Production Readiness Review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sPHENIX/index.php/Assembly_at_BN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04800" y="710286"/>
            <a:ext cx="8610600" cy="697368"/>
          </a:xfrm>
          <a:solidFill>
            <a:srgbClr val="3399FF"/>
          </a:solidFill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3200" b="0" dirty="0"/>
            </a:br>
            <a:br>
              <a:rPr lang="en-US" sz="2800" b="0" dirty="0"/>
            </a:br>
            <a:br>
              <a:rPr lang="en-US" altLang="en-US" sz="3200" b="0" dirty="0">
                <a:solidFill>
                  <a:schemeClr val="bg1"/>
                </a:solidFill>
              </a:rPr>
            </a:br>
            <a:endParaRPr lang="en-US" altLang="en-US" sz="3200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0" y="3752350"/>
            <a:ext cx="9122800" cy="1192215"/>
          </a:xfrm>
        </p:spPr>
        <p:txBody>
          <a:bodyPr/>
          <a:lstStyle/>
          <a:p>
            <a:r>
              <a:rPr lang="en-US" altLang="en-US" sz="2400" b="0" dirty="0">
                <a:solidFill>
                  <a:srgbClr val="0099FF"/>
                </a:solidFill>
              </a:rPr>
              <a:t>Milan </a:t>
            </a:r>
            <a:r>
              <a:rPr lang="en-US" altLang="en-US" sz="2400" b="0" dirty="0" err="1">
                <a:solidFill>
                  <a:srgbClr val="0099FF"/>
                </a:solidFill>
              </a:rPr>
              <a:t>Stojanovic</a:t>
            </a:r>
            <a:r>
              <a:rPr lang="en-US" altLang="en-US" sz="2400" b="0" dirty="0">
                <a:solidFill>
                  <a:srgbClr val="0099FF"/>
                </a:solidFill>
              </a:rPr>
              <a:t>, Purdue University</a:t>
            </a:r>
          </a:p>
          <a:p>
            <a:r>
              <a:rPr lang="en-US" altLang="en-US" sz="1800" b="0" dirty="0">
                <a:solidFill>
                  <a:srgbClr val="0099FF"/>
                </a:solidFill>
              </a:rPr>
              <a:t>March 2</a:t>
            </a:r>
            <a:r>
              <a:rPr lang="en-US" altLang="en-US" sz="1800" b="0" baseline="30000" dirty="0">
                <a:solidFill>
                  <a:srgbClr val="0099FF"/>
                </a:solidFill>
              </a:rPr>
              <a:t>nd</a:t>
            </a:r>
            <a:r>
              <a:rPr lang="en-US" altLang="en-US" sz="1800" b="0" dirty="0">
                <a:solidFill>
                  <a:srgbClr val="0099FF"/>
                </a:solidFill>
              </a:rPr>
              <a:t> , 2021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F8AB44D-0D00-4315-8AFB-22C42398BCAD}"/>
              </a:ext>
            </a:extLst>
          </p:cNvPr>
          <p:cNvSpPr txBox="1">
            <a:spLocks/>
          </p:cNvSpPr>
          <p:nvPr/>
        </p:nvSpPr>
        <p:spPr bwMode="auto">
          <a:xfrm>
            <a:off x="10600" y="810682"/>
            <a:ext cx="9144000" cy="495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3200" b="0" dirty="0"/>
            </a:br>
            <a:r>
              <a:rPr lang="en-US" altLang="en-US" sz="2200" b="0" dirty="0"/>
              <a:t>Final Design of the INTT Ladder and Production Readiness Review (PRR)</a:t>
            </a:r>
            <a:br>
              <a:rPr lang="en-US" altLang="en-US" sz="2200" b="0" dirty="0">
                <a:solidFill>
                  <a:srgbClr val="FF0000"/>
                </a:solidFill>
              </a:rPr>
            </a:br>
            <a:endParaRPr lang="en-US" altLang="en-US" sz="2200" b="0" dirty="0">
              <a:solidFill>
                <a:srgbClr val="FF0000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85F8F7B-EC6D-4C15-AD83-5D696976BFD8}"/>
              </a:ext>
            </a:extLst>
          </p:cNvPr>
          <p:cNvSpPr txBox="1">
            <a:spLocks/>
          </p:cNvSpPr>
          <p:nvPr/>
        </p:nvSpPr>
        <p:spPr bwMode="auto">
          <a:xfrm>
            <a:off x="-3150" y="2884426"/>
            <a:ext cx="9144000" cy="5759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en-US" sz="2400" b="0" dirty="0">
                <a:solidFill>
                  <a:schemeClr val="tx1"/>
                </a:solidFill>
              </a:rPr>
              <a:t>WBS: 3.01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B8E84A4-79E5-4D33-B68A-76731FE21166}"/>
              </a:ext>
            </a:extLst>
          </p:cNvPr>
          <p:cNvSpPr txBox="1">
            <a:spLocks/>
          </p:cNvSpPr>
          <p:nvPr/>
        </p:nvSpPr>
        <p:spPr bwMode="auto">
          <a:xfrm>
            <a:off x="10600" y="1429115"/>
            <a:ext cx="9144000" cy="1727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2800" b="0" dirty="0">
                <a:solidFill>
                  <a:schemeClr val="tx1"/>
                </a:solidFill>
              </a:rPr>
            </a:br>
            <a:r>
              <a:rPr lang="en-US" altLang="en-US" sz="3200" b="0" dirty="0">
                <a:solidFill>
                  <a:schemeClr val="tx1"/>
                </a:solidFill>
              </a:rPr>
              <a:t>Ladders Evaluation and Classification</a:t>
            </a:r>
            <a:br>
              <a:rPr lang="en-US" altLang="en-US" sz="3600" b="0" dirty="0">
                <a:solidFill>
                  <a:schemeClr val="tx1"/>
                </a:solidFill>
              </a:rPr>
            </a:br>
            <a:endParaRPr lang="en-US" altLang="en-US" sz="3600" b="0" dirty="0">
              <a:solidFill>
                <a:schemeClr val="tx1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BF3150D-01B4-5D44-9EF3-2FF0CEB85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" y="4928984"/>
            <a:ext cx="9122800" cy="207169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INTT Ladder and Production Readiness Review 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188378C-8630-9548-94A0-4A7B621ECD94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077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5003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3600" dirty="0"/>
              <a:t>  </a:t>
            </a:r>
            <a:r>
              <a:rPr lang="en-US" sz="3600" dirty="0">
                <a:solidFill>
                  <a:srgbClr val="0099FF"/>
                </a:solidFill>
              </a:rPr>
              <a:t>2019 – Prototype Half-ladders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CAFEA2-AC56-403B-8DA1-074BEEB0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AFCBCB1-A2B1-B340-9116-F87ED7DA5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" b="30349"/>
          <a:stretch/>
        </p:blipFill>
        <p:spPr bwMode="auto">
          <a:xfrm>
            <a:off x="3561638" y="3137638"/>
            <a:ext cx="3985643" cy="18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D6C6A664-EA94-2A40-803D-B518DAE86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1"/>
          <a:stretch/>
        </p:blipFill>
        <p:spPr bwMode="auto">
          <a:xfrm>
            <a:off x="36600" y="3509027"/>
            <a:ext cx="3155925" cy="146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2A17CF-E4D6-1B45-B902-E3E020C2B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9" b="18982"/>
          <a:stretch/>
        </p:blipFill>
        <p:spPr>
          <a:xfrm>
            <a:off x="90037" y="629437"/>
            <a:ext cx="5043350" cy="2094713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C4A0CCA3-6B76-4D43-B0FC-C2229EFDF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9" t="73501" r="8248"/>
          <a:stretch/>
        </p:blipFill>
        <p:spPr bwMode="auto">
          <a:xfrm>
            <a:off x="910799" y="3163161"/>
            <a:ext cx="1219201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D41DBF77-EF67-474B-97D7-A0D6A3B8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48" y="588450"/>
            <a:ext cx="3884452" cy="25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951C4359-678F-254C-935F-EB700529F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r="32901"/>
          <a:stretch/>
        </p:blipFill>
        <p:spPr bwMode="auto">
          <a:xfrm>
            <a:off x="7588269" y="3846838"/>
            <a:ext cx="1555731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8313A956-E68A-4749-A9CF-3882944CF5BA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62850E-ABA3-D64C-A971-470AB0160644}"/>
              </a:ext>
            </a:extLst>
          </p:cNvPr>
          <p:cNvSpPr txBox="1"/>
          <p:nvPr/>
        </p:nvSpPr>
        <p:spPr>
          <a:xfrm>
            <a:off x="905333" y="2722821"/>
            <a:ext cx="3753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 half-ladders built on carbon fiber plates.</a:t>
            </a:r>
          </a:p>
        </p:txBody>
      </p:sp>
    </p:spTree>
    <p:extLst>
      <p:ext uri="{BB962C8B-B14F-4D97-AF65-F5344CB8AC3E}">
        <p14:creationId xmlns:p14="http://schemas.microsoft.com/office/powerpoint/2010/main" val="4887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99FF"/>
                </a:solidFill>
              </a:rPr>
              <a:t>2021 Ladder Pre-production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C5812B8-AFB1-164B-81D9-EC6A68AD1E23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2194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Pre-production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C5BD4-0146-4946-9AD2-C80E2AE3535C}"/>
              </a:ext>
            </a:extLst>
          </p:cNvPr>
          <p:cNvSpPr txBox="1"/>
          <p:nvPr/>
        </p:nvSpPr>
        <p:spPr>
          <a:xfrm>
            <a:off x="152400" y="935196"/>
            <a:ext cx="42710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7 Ladders were built at BNL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Three stages of measurement: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HDIs-Chips (regulator 2.5V)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HDIs-Chips-Sensors (regulator 2.5V)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Encapsulated (regulator 3.0V)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9A4A3-5D93-D049-B4F6-F48ECF00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96171"/>
            <a:ext cx="4343400" cy="273534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2B2A5CB-28A2-5D42-B106-F170ECCA5611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0569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Ladder testing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54C29B-1C25-C747-9FD4-0C243246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6" b="11546"/>
          <a:stretch/>
        </p:blipFill>
        <p:spPr>
          <a:xfrm>
            <a:off x="152400" y="951923"/>
            <a:ext cx="3924728" cy="1650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331E2-73D0-D246-BD2D-84B2DCE34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8" t="17925" r="15927" b="12052"/>
          <a:stretch/>
        </p:blipFill>
        <p:spPr>
          <a:xfrm>
            <a:off x="5105400" y="2114550"/>
            <a:ext cx="2500550" cy="251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1B902-E68B-C44F-82A0-AEDFFF97E22F}"/>
              </a:ext>
            </a:extLst>
          </p:cNvPr>
          <p:cNvSpPr txBox="1"/>
          <p:nvPr/>
        </p:nvSpPr>
        <p:spPr>
          <a:xfrm>
            <a:off x="7671666" y="2696051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E0FAD-10C2-0947-A2EA-455DAC9E68EE}"/>
              </a:ext>
            </a:extLst>
          </p:cNvPr>
          <p:cNvSpPr txBox="1"/>
          <p:nvPr/>
        </p:nvSpPr>
        <p:spPr>
          <a:xfrm>
            <a:off x="7835735" y="3366977"/>
            <a:ext cx="68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BV1B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0565D-3C6E-2C42-B732-6D10A6D70FB3}"/>
              </a:ext>
            </a:extLst>
          </p:cNvPr>
          <p:cNvSpPr txBox="1"/>
          <p:nvPr/>
        </p:nvSpPr>
        <p:spPr>
          <a:xfrm>
            <a:off x="7835735" y="4061222"/>
            <a:ext cx="68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BV1A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3244D-3965-1E44-B689-8BD2F0BCD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22085" r="10937"/>
          <a:stretch/>
        </p:blipFill>
        <p:spPr>
          <a:xfrm>
            <a:off x="152400" y="2647950"/>
            <a:ext cx="3218047" cy="228709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59C83A-B471-1646-9405-15D9AD292455}"/>
              </a:ext>
            </a:extLst>
          </p:cNvPr>
          <p:cNvCxnSpPr>
            <a:cxnSpLocks/>
          </p:cNvCxnSpPr>
          <p:nvPr/>
        </p:nvCxnSpPr>
        <p:spPr>
          <a:xfrm flipH="1">
            <a:off x="6997535" y="2879911"/>
            <a:ext cx="693624" cy="4870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AABC4D-95F0-C04B-A391-4D790011978B}"/>
              </a:ext>
            </a:extLst>
          </p:cNvPr>
          <p:cNvCxnSpPr>
            <a:cxnSpLocks/>
          </p:cNvCxnSpPr>
          <p:nvPr/>
        </p:nvCxnSpPr>
        <p:spPr>
          <a:xfrm flipH="1" flipV="1">
            <a:off x="6845135" y="2989183"/>
            <a:ext cx="990600" cy="544917"/>
          </a:xfrm>
          <a:prstGeom prst="straightConnector1">
            <a:avLst/>
          </a:prstGeom>
          <a:ln w="25400">
            <a:solidFill>
              <a:srgbClr val="FF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C74F38-6E8F-3A42-A93D-1825E98DDE46}"/>
              </a:ext>
            </a:extLst>
          </p:cNvPr>
          <p:cNvCxnSpPr>
            <a:cxnSpLocks/>
          </p:cNvCxnSpPr>
          <p:nvPr/>
        </p:nvCxnSpPr>
        <p:spPr>
          <a:xfrm flipH="1">
            <a:off x="7228661" y="4150462"/>
            <a:ext cx="543739" cy="221225"/>
          </a:xfrm>
          <a:prstGeom prst="straightConnector1">
            <a:avLst/>
          </a:prstGeom>
          <a:ln w="25400">
            <a:solidFill>
              <a:srgbClr val="FF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491086-EEE3-1D4A-A98F-F4B51D50E6FB}"/>
              </a:ext>
            </a:extLst>
          </p:cNvPr>
          <p:cNvCxnSpPr>
            <a:cxnSpLocks/>
          </p:cNvCxnSpPr>
          <p:nvPr/>
        </p:nvCxnSpPr>
        <p:spPr>
          <a:xfrm>
            <a:off x="1905000" y="2256243"/>
            <a:ext cx="109795" cy="9251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73B1C5-319C-6743-8FA9-7B35EF30C2CD}"/>
              </a:ext>
            </a:extLst>
          </p:cNvPr>
          <p:cNvCxnSpPr>
            <a:cxnSpLocks/>
          </p:cNvCxnSpPr>
          <p:nvPr/>
        </p:nvCxnSpPr>
        <p:spPr>
          <a:xfrm>
            <a:off x="2100004" y="2158359"/>
            <a:ext cx="2712276" cy="2825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019E39-47D8-1443-8E2B-6D50056C660A}"/>
              </a:ext>
            </a:extLst>
          </p:cNvPr>
          <p:cNvSpPr txBox="1"/>
          <p:nvPr/>
        </p:nvSpPr>
        <p:spPr>
          <a:xfrm>
            <a:off x="5059786" y="876124"/>
            <a:ext cx="68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ROC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33B5D8-CFC6-E341-9441-EE3F6CF058D6}"/>
              </a:ext>
            </a:extLst>
          </p:cNvPr>
          <p:cNvCxnSpPr>
            <a:cxnSpLocks/>
          </p:cNvCxnSpPr>
          <p:nvPr/>
        </p:nvCxnSpPr>
        <p:spPr>
          <a:xfrm flipH="1">
            <a:off x="2743200" y="1060790"/>
            <a:ext cx="2220072" cy="566318"/>
          </a:xfrm>
          <a:prstGeom prst="straightConnector1">
            <a:avLst/>
          </a:prstGeom>
          <a:ln w="31750">
            <a:solidFill>
              <a:srgbClr val="0099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9AFFB57-BB38-8F41-87BB-7D8B2E8BE183}"/>
              </a:ext>
            </a:extLst>
          </p:cNvPr>
          <p:cNvSpPr txBox="1"/>
          <p:nvPr/>
        </p:nvSpPr>
        <p:spPr>
          <a:xfrm>
            <a:off x="3647843" y="3423008"/>
            <a:ext cx="122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Conversion</a:t>
            </a:r>
          </a:p>
          <a:p>
            <a:r>
              <a:rPr lang="en-US" dirty="0">
                <a:solidFill>
                  <a:srgbClr val="00B050"/>
                </a:solidFill>
              </a:rPr>
              <a:t> cable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8F61C2-2874-9D44-8CB8-7855857A7F71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2590800" y="3746174"/>
            <a:ext cx="1057043" cy="186469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8E4C23CB-F81A-D549-BB3F-8FA279C8BDBB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57308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Ladder testing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00C6FD-F4AF-3B4C-B423-2D63DAC8B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59" y="1187374"/>
            <a:ext cx="4208324" cy="31562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9CFA19-A1A6-2242-BD6D-94FCD7BF7E65}"/>
              </a:ext>
            </a:extLst>
          </p:cNvPr>
          <p:cNvSpPr txBox="1"/>
          <p:nvPr/>
        </p:nvSpPr>
        <p:spPr>
          <a:xfrm>
            <a:off x="4419600" y="1042114"/>
            <a:ext cx="138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ABEF85-F949-1E4A-943D-D2028CAFEDED}"/>
              </a:ext>
            </a:extLst>
          </p:cNvPr>
          <p:cNvSpPr txBox="1"/>
          <p:nvPr/>
        </p:nvSpPr>
        <p:spPr>
          <a:xfrm>
            <a:off x="4642198" y="1839858"/>
            <a:ext cx="12198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 Bias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BV1A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BV1B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F3E8232-14FB-E347-8960-DC4FCAEB3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27190"/>
          <a:stretch/>
        </p:blipFill>
        <p:spPr>
          <a:xfrm rot="5400000">
            <a:off x="6376095" y="2018031"/>
            <a:ext cx="2296443" cy="287927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ED2F87-7449-8146-8107-4AF07D4D511A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1600200" y="1226780"/>
            <a:ext cx="2819400" cy="14764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9C83A5-86FE-5D47-9972-67565705D7D6}"/>
              </a:ext>
            </a:extLst>
          </p:cNvPr>
          <p:cNvCxnSpPr>
            <a:cxnSpLocks/>
          </p:cNvCxnSpPr>
          <p:nvPr/>
        </p:nvCxnSpPr>
        <p:spPr>
          <a:xfrm flipH="1">
            <a:off x="2895600" y="2086557"/>
            <a:ext cx="1644503" cy="11709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84D5B6-AB14-8A4A-9750-E54D98A9C58C}"/>
              </a:ext>
            </a:extLst>
          </p:cNvPr>
          <p:cNvCxnSpPr>
            <a:cxnSpLocks/>
          </p:cNvCxnSpPr>
          <p:nvPr/>
        </p:nvCxnSpPr>
        <p:spPr>
          <a:xfrm>
            <a:off x="5835503" y="2086557"/>
            <a:ext cx="249178" cy="3327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41A128-981A-8844-A9E4-E93DD665037E}"/>
              </a:ext>
            </a:extLst>
          </p:cNvPr>
          <p:cNvCxnSpPr>
            <a:cxnSpLocks/>
          </p:cNvCxnSpPr>
          <p:nvPr/>
        </p:nvCxnSpPr>
        <p:spPr>
          <a:xfrm>
            <a:off x="5572791" y="3103906"/>
            <a:ext cx="828009" cy="3646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8775CFD-DAEF-654B-8DAD-4F32C9EB6B55}"/>
              </a:ext>
            </a:extLst>
          </p:cNvPr>
          <p:cNvCxnSpPr>
            <a:cxnSpLocks/>
          </p:cNvCxnSpPr>
          <p:nvPr/>
        </p:nvCxnSpPr>
        <p:spPr>
          <a:xfrm>
            <a:off x="5658446" y="2642238"/>
            <a:ext cx="742354" cy="2055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10165ACA-8C2E-0648-A95D-AF9F499B21BB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2168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Ladder testing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89EE9E-3072-294B-B892-68A4A7DBB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6"/>
          <a:stretch/>
        </p:blipFill>
        <p:spPr>
          <a:xfrm>
            <a:off x="374431" y="1123950"/>
            <a:ext cx="3936855" cy="251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0D0CE-FC0D-1241-B28F-CCF4A8F962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5" r="37778"/>
          <a:stretch/>
        </p:blipFill>
        <p:spPr>
          <a:xfrm>
            <a:off x="4598581" y="759923"/>
            <a:ext cx="4133774" cy="436807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049819-0F9C-2345-995B-8D29F721A07A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4859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Pre-production Status of the Ladder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5290A-AF51-0F47-AC42-260EC1085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8889" r="48827" b="70370"/>
          <a:stretch/>
        </p:blipFill>
        <p:spPr>
          <a:xfrm>
            <a:off x="0" y="590550"/>
            <a:ext cx="6693408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7CB99A-D940-0940-AA8C-044BC7644A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8889" r="88075" b="70370"/>
          <a:stretch/>
        </p:blipFill>
        <p:spPr>
          <a:xfrm>
            <a:off x="18288" y="2788920"/>
            <a:ext cx="1319287" cy="2194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92A5BA-8A2B-0B42-94B2-E357C08B0B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3" t="8889" r="1548" b="70370"/>
          <a:stretch/>
        </p:blipFill>
        <p:spPr>
          <a:xfrm>
            <a:off x="1316736" y="2788920"/>
            <a:ext cx="6473952" cy="2194560"/>
          </a:xfrm>
          <a:prstGeom prst="rect">
            <a:avLst/>
          </a:prstGeom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D811A93-42D4-5C48-A296-5ACDF96904B0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9036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6BFA-909E-1F41-8F4C-9158E4CA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C671E0F-3B23-8A41-ABCD-2FDB5412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Bench Test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45F01-CC5B-7E40-8813-104B07E07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944" y="1136162"/>
            <a:ext cx="7802315" cy="12069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3E3790-AEDC-2D43-9563-F30005CAA60A}"/>
              </a:ext>
            </a:extLst>
          </p:cNvPr>
          <p:cNvSpPr txBox="1"/>
          <p:nvPr/>
        </p:nvSpPr>
        <p:spPr>
          <a:xfrm>
            <a:off x="696074" y="719571"/>
            <a:ext cx="33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PPB2-L5 South  - Calibration plots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3A4186-FF02-5C49-981E-979C9EB2F300}"/>
              </a:ext>
            </a:extLst>
          </p:cNvPr>
          <p:cNvCxnSpPr>
            <a:cxnSpLocks/>
          </p:cNvCxnSpPr>
          <p:nvPr/>
        </p:nvCxnSpPr>
        <p:spPr>
          <a:xfrm>
            <a:off x="1427718" y="3039491"/>
            <a:ext cx="717455" cy="8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81B07B-163C-1246-9236-8D8B4EE899A8}"/>
              </a:ext>
            </a:extLst>
          </p:cNvPr>
          <p:cNvCxnSpPr>
            <a:cxnSpLocks/>
          </p:cNvCxnSpPr>
          <p:nvPr/>
        </p:nvCxnSpPr>
        <p:spPr>
          <a:xfrm>
            <a:off x="1610211" y="4400550"/>
            <a:ext cx="59958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1D6909A-26A2-5F40-B1EF-561511975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1" y="2407138"/>
            <a:ext cx="7802315" cy="12069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459019-0061-AD42-B052-24AE3C4B8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798" y="3708644"/>
            <a:ext cx="7802315" cy="12069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E0201-1BFC-4D4E-9764-DC54005BC85E}"/>
              </a:ext>
            </a:extLst>
          </p:cNvPr>
          <p:cNvSpPr txBox="1"/>
          <p:nvPr/>
        </p:nvSpPr>
        <p:spPr>
          <a:xfrm>
            <a:off x="4958465" y="719571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x – amplitude; y – ADC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3AB93-781F-AF4F-A2B3-59E72D7F40B5}"/>
              </a:ext>
            </a:extLst>
          </p:cNvPr>
          <p:cNvCxnSpPr/>
          <p:nvPr/>
        </p:nvCxnSpPr>
        <p:spPr>
          <a:xfrm>
            <a:off x="93602" y="2407138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0A6B31-8B2E-A641-91D3-634DA682142F}"/>
              </a:ext>
            </a:extLst>
          </p:cNvPr>
          <p:cNvCxnSpPr/>
          <p:nvPr/>
        </p:nvCxnSpPr>
        <p:spPr>
          <a:xfrm>
            <a:off x="246002" y="37147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タイトル 1">
            <a:extLst>
              <a:ext uri="{FF2B5EF4-FFF2-40B4-BE49-F238E27FC236}">
                <a16:creationId xmlns:a16="http://schemas.microsoft.com/office/drawing/2014/main" id="{94410A8F-DAFF-1E47-A9ED-09FDFBF87677}"/>
              </a:ext>
            </a:extLst>
          </p:cNvPr>
          <p:cNvSpPr txBox="1">
            <a:spLocks/>
          </p:cNvSpPr>
          <p:nvPr/>
        </p:nvSpPr>
        <p:spPr>
          <a:xfrm>
            <a:off x="35897" y="1698197"/>
            <a:ext cx="1259502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HDIs-Chips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0DFA2603-E99D-B54D-A780-9CCC5D7DC074}"/>
              </a:ext>
            </a:extLst>
          </p:cNvPr>
          <p:cNvSpPr txBox="1">
            <a:spLocks/>
          </p:cNvSpPr>
          <p:nvPr/>
        </p:nvSpPr>
        <p:spPr>
          <a:xfrm>
            <a:off x="41944" y="2922407"/>
            <a:ext cx="13168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9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HDIs-Chips-Sensors</a:t>
            </a:r>
            <a:endParaRPr lang="ja-JP" altLang="en-US" sz="9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" name="タイトル 1">
            <a:extLst>
              <a:ext uri="{FF2B5EF4-FFF2-40B4-BE49-F238E27FC236}">
                <a16:creationId xmlns:a16="http://schemas.microsoft.com/office/drawing/2014/main" id="{69E4938F-7B2D-994B-A08C-B7BC0A126E7E}"/>
              </a:ext>
            </a:extLst>
          </p:cNvPr>
          <p:cNvSpPr txBox="1">
            <a:spLocks/>
          </p:cNvSpPr>
          <p:nvPr/>
        </p:nvSpPr>
        <p:spPr>
          <a:xfrm>
            <a:off x="41945" y="4139354"/>
            <a:ext cx="12534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Encapsulated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AF3E7F3F-5D43-5A4D-A762-8E4F0AAB68B2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5215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6BFA-909E-1F41-8F4C-9158E4CA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C671E0F-3B23-8A41-ABCD-2FDB5412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Bench Test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45F01-CC5B-7E40-8813-104B07E07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944" y="1136162"/>
            <a:ext cx="7802315" cy="1206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3E3790-AEDC-2D43-9563-F30005CAA60A}"/>
              </a:ext>
            </a:extLst>
          </p:cNvPr>
          <p:cNvSpPr txBox="1"/>
          <p:nvPr/>
        </p:nvSpPr>
        <p:spPr>
          <a:xfrm>
            <a:off x="696074" y="719571"/>
            <a:ext cx="33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PPB2-L5 South  - Calibration plots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3A4186-FF02-5C49-981E-979C9EB2F300}"/>
              </a:ext>
            </a:extLst>
          </p:cNvPr>
          <p:cNvCxnSpPr>
            <a:cxnSpLocks/>
          </p:cNvCxnSpPr>
          <p:nvPr/>
        </p:nvCxnSpPr>
        <p:spPr>
          <a:xfrm>
            <a:off x="1427718" y="3039491"/>
            <a:ext cx="717455" cy="8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81B07B-163C-1246-9236-8D8B4EE899A8}"/>
              </a:ext>
            </a:extLst>
          </p:cNvPr>
          <p:cNvCxnSpPr>
            <a:cxnSpLocks/>
          </p:cNvCxnSpPr>
          <p:nvPr/>
        </p:nvCxnSpPr>
        <p:spPr>
          <a:xfrm>
            <a:off x="1610211" y="4400550"/>
            <a:ext cx="59958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1D6909A-26A2-5F40-B1EF-561511975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1" y="2407138"/>
            <a:ext cx="7802315" cy="12069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459019-0061-AD42-B052-24AE3C4B8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798" y="3708644"/>
            <a:ext cx="7802315" cy="12069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E0201-1BFC-4D4E-9764-DC54005BC85E}"/>
              </a:ext>
            </a:extLst>
          </p:cNvPr>
          <p:cNvSpPr txBox="1"/>
          <p:nvPr/>
        </p:nvSpPr>
        <p:spPr>
          <a:xfrm>
            <a:off x="4958465" y="719571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x – Channel; y – amplitude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3AB93-781F-AF4F-A2B3-59E72D7F40B5}"/>
              </a:ext>
            </a:extLst>
          </p:cNvPr>
          <p:cNvCxnSpPr/>
          <p:nvPr/>
        </p:nvCxnSpPr>
        <p:spPr>
          <a:xfrm>
            <a:off x="93602" y="2407138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0A6B31-8B2E-A641-91D3-634DA682142F}"/>
              </a:ext>
            </a:extLst>
          </p:cNvPr>
          <p:cNvCxnSpPr/>
          <p:nvPr/>
        </p:nvCxnSpPr>
        <p:spPr>
          <a:xfrm>
            <a:off x="246002" y="37147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タイトル 1">
            <a:extLst>
              <a:ext uri="{FF2B5EF4-FFF2-40B4-BE49-F238E27FC236}">
                <a16:creationId xmlns:a16="http://schemas.microsoft.com/office/drawing/2014/main" id="{2960CE5A-22FC-7149-A016-F8A19252547E}"/>
              </a:ext>
            </a:extLst>
          </p:cNvPr>
          <p:cNvSpPr txBox="1">
            <a:spLocks/>
          </p:cNvSpPr>
          <p:nvPr/>
        </p:nvSpPr>
        <p:spPr>
          <a:xfrm>
            <a:off x="35897" y="1698197"/>
            <a:ext cx="1259502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HDIs-Chips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133E80B0-3E8D-4A40-A3D7-053F1CD5513E}"/>
              </a:ext>
            </a:extLst>
          </p:cNvPr>
          <p:cNvSpPr txBox="1">
            <a:spLocks/>
          </p:cNvSpPr>
          <p:nvPr/>
        </p:nvSpPr>
        <p:spPr>
          <a:xfrm>
            <a:off x="41944" y="2922407"/>
            <a:ext cx="13168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9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HDIs-Chips-Sensors</a:t>
            </a:r>
            <a:endParaRPr lang="ja-JP" altLang="en-US" sz="9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E7851BA4-CAD0-1542-A72A-AFF19458CBD9}"/>
              </a:ext>
            </a:extLst>
          </p:cNvPr>
          <p:cNvSpPr txBox="1">
            <a:spLocks/>
          </p:cNvSpPr>
          <p:nvPr/>
        </p:nvSpPr>
        <p:spPr>
          <a:xfrm>
            <a:off x="41945" y="4139354"/>
            <a:ext cx="12534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Encapsulated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019E6C4C-3004-8E44-84B7-987EE2487195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34606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6BFA-909E-1F41-8F4C-9158E4CA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C671E0F-3B23-8A41-ABCD-2FDB5412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Bench Test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45F01-CC5B-7E40-8813-104B07E07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944" y="1136162"/>
            <a:ext cx="7802315" cy="1206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3E3790-AEDC-2D43-9563-F30005CAA60A}"/>
              </a:ext>
            </a:extLst>
          </p:cNvPr>
          <p:cNvSpPr txBox="1"/>
          <p:nvPr/>
        </p:nvSpPr>
        <p:spPr>
          <a:xfrm>
            <a:off x="696074" y="719571"/>
            <a:ext cx="33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PPB2-L5 South  - Calibration plots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3A4186-FF02-5C49-981E-979C9EB2F300}"/>
              </a:ext>
            </a:extLst>
          </p:cNvPr>
          <p:cNvCxnSpPr>
            <a:cxnSpLocks/>
          </p:cNvCxnSpPr>
          <p:nvPr/>
        </p:nvCxnSpPr>
        <p:spPr>
          <a:xfrm>
            <a:off x="1427718" y="3039491"/>
            <a:ext cx="717455" cy="8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81B07B-163C-1246-9236-8D8B4EE899A8}"/>
              </a:ext>
            </a:extLst>
          </p:cNvPr>
          <p:cNvCxnSpPr>
            <a:cxnSpLocks/>
          </p:cNvCxnSpPr>
          <p:nvPr/>
        </p:nvCxnSpPr>
        <p:spPr>
          <a:xfrm>
            <a:off x="1610211" y="4400550"/>
            <a:ext cx="59958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1D6909A-26A2-5F40-B1EF-561511975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1" y="2407138"/>
            <a:ext cx="7802315" cy="12069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459019-0061-AD42-B052-24AE3C4B8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798" y="3708644"/>
            <a:ext cx="7802315" cy="12069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E0201-1BFC-4D4E-9764-DC54005BC85E}"/>
              </a:ext>
            </a:extLst>
          </p:cNvPr>
          <p:cNvSpPr txBox="1"/>
          <p:nvPr/>
        </p:nvSpPr>
        <p:spPr>
          <a:xfrm>
            <a:off x="4958465" y="719571"/>
            <a:ext cx="28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x – channel; y – # of entries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3AB93-781F-AF4F-A2B3-59E72D7F40B5}"/>
              </a:ext>
            </a:extLst>
          </p:cNvPr>
          <p:cNvCxnSpPr/>
          <p:nvPr/>
        </p:nvCxnSpPr>
        <p:spPr>
          <a:xfrm>
            <a:off x="93602" y="2407138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0A6B31-8B2E-A641-91D3-634DA682142F}"/>
              </a:ext>
            </a:extLst>
          </p:cNvPr>
          <p:cNvCxnSpPr/>
          <p:nvPr/>
        </p:nvCxnSpPr>
        <p:spPr>
          <a:xfrm>
            <a:off x="246002" y="37147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タイトル 1">
            <a:extLst>
              <a:ext uri="{FF2B5EF4-FFF2-40B4-BE49-F238E27FC236}">
                <a16:creationId xmlns:a16="http://schemas.microsoft.com/office/drawing/2014/main" id="{E1D91AE9-5610-AF45-8626-A4311D8FD391}"/>
              </a:ext>
            </a:extLst>
          </p:cNvPr>
          <p:cNvSpPr txBox="1">
            <a:spLocks/>
          </p:cNvSpPr>
          <p:nvPr/>
        </p:nvSpPr>
        <p:spPr>
          <a:xfrm>
            <a:off x="35897" y="1698197"/>
            <a:ext cx="1259502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HDIs-Chips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105A4326-3A0C-8B46-B77A-447398376A3B}"/>
              </a:ext>
            </a:extLst>
          </p:cNvPr>
          <p:cNvSpPr txBox="1">
            <a:spLocks/>
          </p:cNvSpPr>
          <p:nvPr/>
        </p:nvSpPr>
        <p:spPr>
          <a:xfrm>
            <a:off x="41944" y="2922407"/>
            <a:ext cx="13168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9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HDIs-Chips-Sensors</a:t>
            </a:r>
            <a:endParaRPr lang="ja-JP" altLang="en-US" sz="9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B5D36F5C-E258-8347-96B7-8DA69B159F88}"/>
              </a:ext>
            </a:extLst>
          </p:cNvPr>
          <p:cNvSpPr txBox="1">
            <a:spLocks/>
          </p:cNvSpPr>
          <p:nvPr/>
        </p:nvSpPr>
        <p:spPr>
          <a:xfrm>
            <a:off x="41945" y="4139354"/>
            <a:ext cx="12534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Encapsulated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B72301C-EAD7-544A-B0D8-27435448EC2C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0726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 Overview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C5BD4-0146-4946-9AD2-C80E2AE3535C}"/>
              </a:ext>
            </a:extLst>
          </p:cNvPr>
          <p:cNvSpPr txBox="1"/>
          <p:nvPr/>
        </p:nvSpPr>
        <p:spPr>
          <a:xfrm>
            <a:off x="152400" y="971550"/>
            <a:ext cx="4629344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200" dirty="0"/>
              <a:t>Evolution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dirty="0"/>
              <a:t>2017 – Half-ladders Prototype 1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200" dirty="0"/>
              <a:t>2019 – Half-ladders Prototype 2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2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200" dirty="0"/>
              <a:t>2021 – Ladder Pre-Production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2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Ladder testing &amp; performance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dirty="0"/>
              <a:t>Monitoring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4B22D-A268-0F45-B67E-6269676CD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45555" r="14444" b="21853"/>
          <a:stretch/>
        </p:blipFill>
        <p:spPr>
          <a:xfrm>
            <a:off x="5328037" y="1607132"/>
            <a:ext cx="3117270" cy="1142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6CFD4-2E47-9247-BB62-96333DD55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58889"/>
          <a:stretch/>
        </p:blipFill>
        <p:spPr>
          <a:xfrm>
            <a:off x="3886200" y="4022205"/>
            <a:ext cx="4638986" cy="721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A29661-2189-CA41-B148-F543EC9AFCD1}"/>
              </a:ext>
            </a:extLst>
          </p:cNvPr>
          <p:cNvSpPr txBox="1"/>
          <p:nvPr/>
        </p:nvSpPr>
        <p:spPr>
          <a:xfrm>
            <a:off x="5343272" y="892749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Half-ladder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D2BDB-E3EA-8541-9BE5-B98837B42A1A}"/>
              </a:ext>
            </a:extLst>
          </p:cNvPr>
          <p:cNvSpPr txBox="1"/>
          <p:nvPr/>
        </p:nvSpPr>
        <p:spPr>
          <a:xfrm>
            <a:off x="6672107" y="710944"/>
            <a:ext cx="12153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500" dirty="0"/>
              <a:t>1 HDI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500" dirty="0"/>
              <a:t>26 chips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500" dirty="0"/>
              <a:t>2 Sensors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79B14-19C8-6043-8744-67F266EBF879}"/>
              </a:ext>
            </a:extLst>
          </p:cNvPr>
          <p:cNvSpPr txBox="1"/>
          <p:nvPr/>
        </p:nvSpPr>
        <p:spPr>
          <a:xfrm>
            <a:off x="4963279" y="338909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A6CDE6-6078-AC42-A524-B2C5FD3AB1E5}"/>
              </a:ext>
            </a:extLst>
          </p:cNvPr>
          <p:cNvSpPr txBox="1"/>
          <p:nvPr/>
        </p:nvSpPr>
        <p:spPr>
          <a:xfrm>
            <a:off x="5977093" y="3181350"/>
            <a:ext cx="12153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500" dirty="0"/>
              <a:t>2 HDIs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500" dirty="0"/>
              <a:t>52 chips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500" dirty="0"/>
              <a:t>4 Sensors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85AC084-E0B5-1944-86BC-B8462CFD23C6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616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7067FE9-931F-6D45-92E3-590F319F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Test Web Monitoring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C500B-F132-F94F-BFE3-A4F8051817A6}"/>
              </a:ext>
            </a:extLst>
          </p:cNvPr>
          <p:cNvSpPr/>
          <p:nvPr/>
        </p:nvSpPr>
        <p:spPr>
          <a:xfrm>
            <a:off x="228600" y="74295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Wiki page for test monitoring: </a:t>
            </a:r>
            <a:r>
              <a:rPr lang="en-US" dirty="0">
                <a:hlinkClick r:id="rId3"/>
              </a:rPr>
              <a:t>https://wiki.bnl.gov/sPHENIX/index.php/Assembly_at_BNL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22E5F-0537-904D-8D12-514BA4241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1"/>
          <a:stretch/>
        </p:blipFill>
        <p:spPr>
          <a:xfrm>
            <a:off x="152400" y="1047750"/>
            <a:ext cx="8763000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42AFC0-5952-3E47-9724-A9A5F49F9A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b="46770"/>
          <a:stretch/>
        </p:blipFill>
        <p:spPr>
          <a:xfrm>
            <a:off x="152400" y="1488412"/>
            <a:ext cx="8763000" cy="3521738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6F7E7B4-2481-684C-9794-C6827D183AE3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3483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7E35DD6-C36A-4C74-B1F4-0E18461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7067FE9-931F-6D45-92E3-590F319F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2021 Automatic Source Test Design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35F0A258-342E-9946-9253-F3EE836453A9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  <p:pic>
        <p:nvPicPr>
          <p:cNvPr id="30" name="圖片 5">
            <a:extLst>
              <a:ext uri="{FF2B5EF4-FFF2-40B4-BE49-F238E27FC236}">
                <a16:creationId xmlns:a16="http://schemas.microsoft.com/office/drawing/2014/main" id="{D3EBAE0D-2755-D947-BB26-1A09C35AF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10477"/>
            <a:ext cx="4652326" cy="3017125"/>
          </a:xfrm>
          <a:prstGeom prst="rect">
            <a:avLst/>
          </a:prstGeom>
        </p:spPr>
      </p:pic>
      <p:sp>
        <p:nvSpPr>
          <p:cNvPr id="31" name="文字方塊 24">
            <a:extLst>
              <a:ext uri="{FF2B5EF4-FFF2-40B4-BE49-F238E27FC236}">
                <a16:creationId xmlns:a16="http://schemas.microsoft.com/office/drawing/2014/main" id="{44A865AF-DBA0-7649-A1CE-D160307505D4}"/>
              </a:ext>
            </a:extLst>
          </p:cNvPr>
          <p:cNvSpPr txBox="1"/>
          <p:nvPr/>
        </p:nvSpPr>
        <p:spPr>
          <a:xfrm>
            <a:off x="4517868" y="4353021"/>
            <a:ext cx="1337428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Removable </a:t>
            </a:r>
            <a:r>
              <a:rPr lang="en-US" altLang="zh-TW" dirty="0" err="1">
                <a:solidFill>
                  <a:srgbClr val="008000"/>
                </a:solidFill>
              </a:rPr>
              <a:t>endstop</a:t>
            </a:r>
            <a:endParaRPr lang="zh-TW" altLang="en-US" dirty="0">
              <a:solidFill>
                <a:srgbClr val="008000"/>
              </a:solidFill>
            </a:endParaRPr>
          </a:p>
        </p:txBody>
      </p:sp>
      <p:cxnSp>
        <p:nvCxnSpPr>
          <p:cNvPr id="32" name="直線單箭頭接點 25">
            <a:extLst>
              <a:ext uri="{FF2B5EF4-FFF2-40B4-BE49-F238E27FC236}">
                <a16:creationId xmlns:a16="http://schemas.microsoft.com/office/drawing/2014/main" id="{D7DAC7E9-A3D8-0A4C-96D5-4779B002FC40}"/>
              </a:ext>
            </a:extLst>
          </p:cNvPr>
          <p:cNvCxnSpPr>
            <a:cxnSpLocks/>
          </p:cNvCxnSpPr>
          <p:nvPr/>
        </p:nvCxnSpPr>
        <p:spPr>
          <a:xfrm flipH="1">
            <a:off x="4087492" y="1593577"/>
            <a:ext cx="1426981" cy="68213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26">
            <a:extLst>
              <a:ext uri="{FF2B5EF4-FFF2-40B4-BE49-F238E27FC236}">
                <a16:creationId xmlns:a16="http://schemas.microsoft.com/office/drawing/2014/main" id="{C57AF147-F3FA-C942-A6A1-715F881E70C4}"/>
              </a:ext>
            </a:extLst>
          </p:cNvPr>
          <p:cNvSpPr txBox="1"/>
          <p:nvPr/>
        </p:nvSpPr>
        <p:spPr>
          <a:xfrm>
            <a:off x="5006210" y="1154157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Stave</a:t>
            </a:r>
            <a:r>
              <a:rPr lang="en-US" altLang="zh-TW" dirty="0"/>
              <a:t> + </a:t>
            </a:r>
            <a:r>
              <a:rPr lang="en-US" altLang="zh-TW" dirty="0">
                <a:solidFill>
                  <a:srgbClr val="996633"/>
                </a:solidFill>
              </a:rPr>
              <a:t>ladder</a:t>
            </a:r>
            <a:endParaRPr lang="zh-TW" altLang="en-US" dirty="0">
              <a:solidFill>
                <a:srgbClr val="996633"/>
              </a:solidFill>
            </a:endParaRPr>
          </a:p>
        </p:txBody>
      </p:sp>
      <p:cxnSp>
        <p:nvCxnSpPr>
          <p:cNvPr id="34" name="直線單箭頭接點 27">
            <a:extLst>
              <a:ext uri="{FF2B5EF4-FFF2-40B4-BE49-F238E27FC236}">
                <a16:creationId xmlns:a16="http://schemas.microsoft.com/office/drawing/2014/main" id="{C7D702B5-2CA6-EF42-B142-217ACEFB45E3}"/>
              </a:ext>
            </a:extLst>
          </p:cNvPr>
          <p:cNvCxnSpPr>
            <a:cxnSpLocks/>
          </p:cNvCxnSpPr>
          <p:nvPr/>
        </p:nvCxnSpPr>
        <p:spPr>
          <a:xfrm flipH="1">
            <a:off x="6421696" y="2765513"/>
            <a:ext cx="979175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28">
            <a:extLst>
              <a:ext uri="{FF2B5EF4-FFF2-40B4-BE49-F238E27FC236}">
                <a16:creationId xmlns:a16="http://schemas.microsoft.com/office/drawing/2014/main" id="{1F815622-20D5-8F45-88CD-394692C97B33}"/>
              </a:ext>
            </a:extLst>
          </p:cNvPr>
          <p:cNvSpPr txBox="1"/>
          <p:nvPr/>
        </p:nvSpPr>
        <p:spPr>
          <a:xfrm>
            <a:off x="7472521" y="2624114"/>
            <a:ext cx="195942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Ladder support and holder</a:t>
            </a:r>
            <a:endParaRPr lang="zh-TW" altLang="en-US" dirty="0"/>
          </a:p>
        </p:txBody>
      </p:sp>
      <p:cxnSp>
        <p:nvCxnSpPr>
          <p:cNvPr id="37" name="直線單箭頭接點 29">
            <a:extLst>
              <a:ext uri="{FF2B5EF4-FFF2-40B4-BE49-F238E27FC236}">
                <a16:creationId xmlns:a16="http://schemas.microsoft.com/office/drawing/2014/main" id="{BBA0FE0D-0C37-FB43-9AEB-5CFD184ADF03}"/>
              </a:ext>
            </a:extLst>
          </p:cNvPr>
          <p:cNvCxnSpPr>
            <a:cxnSpLocks/>
          </p:cNvCxnSpPr>
          <p:nvPr/>
        </p:nvCxnSpPr>
        <p:spPr>
          <a:xfrm flipH="1" flipV="1">
            <a:off x="4793710" y="3115392"/>
            <a:ext cx="171458" cy="118679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0">
            <a:extLst>
              <a:ext uri="{FF2B5EF4-FFF2-40B4-BE49-F238E27FC236}">
                <a16:creationId xmlns:a16="http://schemas.microsoft.com/office/drawing/2014/main" id="{7B51EB3E-50A7-DD4A-8DB9-A4695B104FAE}"/>
              </a:ext>
            </a:extLst>
          </p:cNvPr>
          <p:cNvCxnSpPr>
            <a:cxnSpLocks/>
          </p:cNvCxnSpPr>
          <p:nvPr/>
        </p:nvCxnSpPr>
        <p:spPr>
          <a:xfrm flipV="1">
            <a:off x="3300912" y="2611096"/>
            <a:ext cx="381463" cy="118211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1">
            <a:extLst>
              <a:ext uri="{FF2B5EF4-FFF2-40B4-BE49-F238E27FC236}">
                <a16:creationId xmlns:a16="http://schemas.microsoft.com/office/drawing/2014/main" id="{8DEAE1EA-E9C8-7C4D-A671-59121D207CA1}"/>
              </a:ext>
            </a:extLst>
          </p:cNvPr>
          <p:cNvSpPr txBox="1"/>
          <p:nvPr/>
        </p:nvSpPr>
        <p:spPr>
          <a:xfrm>
            <a:off x="2412600" y="3827292"/>
            <a:ext cx="1799771" cy="33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996633"/>
                </a:solidFill>
              </a:rPr>
              <a:t>Radiation source</a:t>
            </a:r>
            <a:endParaRPr lang="zh-TW" altLang="en-US" dirty="0">
              <a:solidFill>
                <a:srgbClr val="996633"/>
              </a:solidFill>
            </a:endParaRPr>
          </a:p>
        </p:txBody>
      </p:sp>
      <p:cxnSp>
        <p:nvCxnSpPr>
          <p:cNvPr id="40" name="直線單箭頭接點 32">
            <a:extLst>
              <a:ext uri="{FF2B5EF4-FFF2-40B4-BE49-F238E27FC236}">
                <a16:creationId xmlns:a16="http://schemas.microsoft.com/office/drawing/2014/main" id="{28EFD2F6-5021-074B-BC72-934849432485}"/>
              </a:ext>
            </a:extLst>
          </p:cNvPr>
          <p:cNvCxnSpPr/>
          <p:nvPr/>
        </p:nvCxnSpPr>
        <p:spPr>
          <a:xfrm flipV="1">
            <a:off x="871987" y="3016690"/>
            <a:ext cx="1712686" cy="65974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33">
            <a:extLst>
              <a:ext uri="{FF2B5EF4-FFF2-40B4-BE49-F238E27FC236}">
                <a16:creationId xmlns:a16="http://schemas.microsoft.com/office/drawing/2014/main" id="{66154AD4-2C24-0B45-917A-4B914527F0E7}"/>
              </a:ext>
            </a:extLst>
          </p:cNvPr>
          <p:cNvSpPr txBox="1"/>
          <p:nvPr/>
        </p:nvSpPr>
        <p:spPr>
          <a:xfrm>
            <a:off x="99935" y="3926028"/>
            <a:ext cx="2004786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</a:rPr>
              <a:t>Linear slide rail and stepper motor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42" name="文字方塊 34">
            <a:extLst>
              <a:ext uri="{FF2B5EF4-FFF2-40B4-BE49-F238E27FC236}">
                <a16:creationId xmlns:a16="http://schemas.microsoft.com/office/drawing/2014/main" id="{4C1369FC-A473-AB4F-85F4-BCAA92FC6E05}"/>
              </a:ext>
            </a:extLst>
          </p:cNvPr>
          <p:cNvSpPr txBox="1"/>
          <p:nvPr/>
        </p:nvSpPr>
        <p:spPr>
          <a:xfrm>
            <a:off x="298137" y="1593577"/>
            <a:ext cx="1712686" cy="335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PMT support </a:t>
            </a:r>
            <a:endParaRPr lang="zh-TW" altLang="en-US" dirty="0"/>
          </a:p>
        </p:txBody>
      </p:sp>
      <p:cxnSp>
        <p:nvCxnSpPr>
          <p:cNvPr id="43" name="直線單箭頭接點 35">
            <a:extLst>
              <a:ext uri="{FF2B5EF4-FFF2-40B4-BE49-F238E27FC236}">
                <a16:creationId xmlns:a16="http://schemas.microsoft.com/office/drawing/2014/main" id="{7EDF7D12-E0D9-0244-9D84-E27A3BB9EA40}"/>
              </a:ext>
            </a:extLst>
          </p:cNvPr>
          <p:cNvCxnSpPr>
            <a:cxnSpLocks/>
          </p:cNvCxnSpPr>
          <p:nvPr/>
        </p:nvCxnSpPr>
        <p:spPr>
          <a:xfrm>
            <a:off x="1728330" y="1856274"/>
            <a:ext cx="1503305" cy="51208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36">
            <a:extLst>
              <a:ext uri="{FF2B5EF4-FFF2-40B4-BE49-F238E27FC236}">
                <a16:creationId xmlns:a16="http://schemas.microsoft.com/office/drawing/2014/main" id="{3D0BF6ED-A5C1-6642-B4D9-3EA63AF3980E}"/>
              </a:ext>
            </a:extLst>
          </p:cNvPr>
          <p:cNvCxnSpPr>
            <a:cxnSpLocks/>
          </p:cNvCxnSpPr>
          <p:nvPr/>
        </p:nvCxnSpPr>
        <p:spPr>
          <a:xfrm flipH="1">
            <a:off x="6734613" y="3147656"/>
            <a:ext cx="737908" cy="28945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37">
            <a:extLst>
              <a:ext uri="{FF2B5EF4-FFF2-40B4-BE49-F238E27FC236}">
                <a16:creationId xmlns:a16="http://schemas.microsoft.com/office/drawing/2014/main" id="{48A3A7D9-DE7C-CC45-98E1-A9225CCDE508}"/>
              </a:ext>
            </a:extLst>
          </p:cNvPr>
          <p:cNvCxnSpPr>
            <a:cxnSpLocks/>
          </p:cNvCxnSpPr>
          <p:nvPr/>
        </p:nvCxnSpPr>
        <p:spPr>
          <a:xfrm flipH="1">
            <a:off x="5696775" y="1896853"/>
            <a:ext cx="1296710" cy="5377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38">
            <a:extLst>
              <a:ext uri="{FF2B5EF4-FFF2-40B4-BE49-F238E27FC236}">
                <a16:creationId xmlns:a16="http://schemas.microsoft.com/office/drawing/2014/main" id="{5B498FE5-1EE3-3D4F-A249-8A258A2706D9}"/>
              </a:ext>
            </a:extLst>
          </p:cNvPr>
          <p:cNvSpPr txBox="1"/>
          <p:nvPr/>
        </p:nvSpPr>
        <p:spPr>
          <a:xfrm>
            <a:off x="6993485" y="1634027"/>
            <a:ext cx="207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Aluminum frame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文字方塊 39">
            <a:extLst>
              <a:ext uri="{FF2B5EF4-FFF2-40B4-BE49-F238E27FC236}">
                <a16:creationId xmlns:a16="http://schemas.microsoft.com/office/drawing/2014/main" id="{9A6470C0-1159-944D-B2D4-22CB4054371F}"/>
              </a:ext>
            </a:extLst>
          </p:cNvPr>
          <p:cNvSpPr txBox="1"/>
          <p:nvPr/>
        </p:nvSpPr>
        <p:spPr>
          <a:xfrm>
            <a:off x="1806225" y="728734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6666FF"/>
                </a:solidFill>
              </a:rPr>
              <a:t>PMT and Scintillator</a:t>
            </a:r>
            <a:endParaRPr lang="zh-TW" altLang="en-US" dirty="0"/>
          </a:p>
        </p:txBody>
      </p:sp>
      <p:cxnSp>
        <p:nvCxnSpPr>
          <p:cNvPr id="48" name="直線單箭頭接點 40">
            <a:extLst>
              <a:ext uri="{FF2B5EF4-FFF2-40B4-BE49-F238E27FC236}">
                <a16:creationId xmlns:a16="http://schemas.microsoft.com/office/drawing/2014/main" id="{9504CC5F-2792-1C41-89BC-3F70C7641AE1}"/>
              </a:ext>
            </a:extLst>
          </p:cNvPr>
          <p:cNvCxnSpPr>
            <a:cxnSpLocks/>
          </p:cNvCxnSpPr>
          <p:nvPr/>
        </p:nvCxnSpPr>
        <p:spPr>
          <a:xfrm>
            <a:off x="2923825" y="1154157"/>
            <a:ext cx="737385" cy="12372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95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6BFA-909E-1F41-8F4C-9158E4CA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C671E0F-3B23-8A41-ABCD-2FDB5412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Ladder 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E3790-AEDC-2D43-9563-F30005CAA60A}"/>
              </a:ext>
            </a:extLst>
          </p:cNvPr>
          <p:cNvSpPr txBox="1"/>
          <p:nvPr/>
        </p:nvSpPr>
        <p:spPr>
          <a:xfrm>
            <a:off x="533400" y="819150"/>
            <a:ext cx="740912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Ladder evaluation is based: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Calibration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Amplitude vs Channel ID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# of entries for each Channel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Automatic source test (not performed yet)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CC"/>
                </a:solidFill>
              </a:rPr>
              <a:t>Classification is based on working live/dead channels from evaluation test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FC91BA-4933-6942-A661-049B6DEBDED1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69839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6BFA-909E-1F41-8F4C-9158E4CA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C671E0F-3B23-8A41-ABCD-2FDB5412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>
                <a:solidFill>
                  <a:srgbClr val="0099FF"/>
                </a:solidFill>
              </a:rPr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E3790-AEDC-2D43-9563-F30005CAA60A}"/>
              </a:ext>
            </a:extLst>
          </p:cNvPr>
          <p:cNvSpPr txBox="1"/>
          <p:nvPr/>
        </p:nvSpPr>
        <p:spPr>
          <a:xfrm>
            <a:off x="762000" y="1200150"/>
            <a:ext cx="52190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7 ladders produced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All tests </a:t>
            </a:r>
            <a:r>
              <a:rPr lang="en-US"/>
              <a:t>showed ladder </a:t>
            </a:r>
            <a:r>
              <a:rPr lang="en-US" dirty="0"/>
              <a:t>work properly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Consistent performance in every assembly step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Status and test monitoring available on-line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For final evaluation we need automatic source test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Ready for ladder mass-production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29322C-BA55-C24A-829C-183B828D0DF5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3909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5003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3600" dirty="0"/>
              <a:t>  </a:t>
            </a:r>
            <a:r>
              <a:rPr lang="en-US" sz="3600" dirty="0">
                <a:solidFill>
                  <a:srgbClr val="0099FF"/>
                </a:solidFill>
              </a:rPr>
              <a:t>2017 – Prototype Half-ladder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C0B91E07-AF9D-4FCA-9FF5-8D051E8F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76" y="2608719"/>
            <a:ext cx="8557448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Testing achieved:</a:t>
            </a:r>
          </a:p>
          <a:p>
            <a:pPr marL="285750" lvl="0" indent="-285750" defTabSz="457200" eaLnBrk="0" hangingPunct="0">
              <a:spcBef>
                <a:spcPts val="0"/>
              </a:spcBef>
              <a:buSzPct val="95000"/>
              <a:buFont typeface="Wingdings" pitchFamily="2" charset="2"/>
              <a:buChar char="q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Source test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457200" eaLnBrk="0" hangingPunct="0">
              <a:spcBef>
                <a:spcPts val="0"/>
              </a:spcBef>
              <a:buSzPct val="95000"/>
              <a:buFont typeface="Wingdings" pitchFamily="2" charset="2"/>
              <a:buChar char="q"/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External Trigger Scintillator</a:t>
            </a:r>
          </a:p>
          <a:p>
            <a:pPr marL="285750" lvl="0" indent="-285750" defTabSz="457200" eaLnBrk="0" hangingPunct="0">
              <a:spcBef>
                <a:spcPts val="0"/>
              </a:spcBef>
              <a:buSzPct val="95000"/>
              <a:buFont typeface="Wingdings" pitchFamily="2" charset="2"/>
              <a:buChar char="q"/>
              <a:defRPr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Beam test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CAFEA2-AC56-403B-8DA1-074BEEB0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682E7-F576-2E40-A388-7579D34A2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40" y="1242206"/>
            <a:ext cx="5314860" cy="948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A2412A-A5C5-7349-8187-36755D25D3EF}"/>
              </a:ext>
            </a:extLst>
          </p:cNvPr>
          <p:cNvSpPr txBox="1"/>
          <p:nvPr/>
        </p:nvSpPr>
        <p:spPr>
          <a:xfrm>
            <a:off x="330966" y="971541"/>
            <a:ext cx="291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3 Half-ladders built at BNL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u="sng" dirty="0"/>
              <a:t>Stave is aluminum plate</a:t>
            </a:r>
          </a:p>
          <a:p>
            <a:pPr lvl="1"/>
            <a:endParaRPr lang="en-US" u="sng" dirty="0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06A13B56-6F51-054B-8981-518A36617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17036"/>
          <a:stretch>
            <a:fillRect/>
          </a:stretch>
        </p:blipFill>
        <p:spPr bwMode="auto">
          <a:xfrm>
            <a:off x="4309549" y="3015992"/>
            <a:ext cx="4541175" cy="19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6DC971-0DF1-C949-9C51-EDC34827B693}"/>
              </a:ext>
            </a:extLst>
          </p:cNvPr>
          <p:cNvSpPr txBox="1"/>
          <p:nvPr/>
        </p:nvSpPr>
        <p:spPr>
          <a:xfrm>
            <a:off x="5127046" y="916016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 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43AE8-1123-664B-A15C-AE8D1C446D29}"/>
              </a:ext>
            </a:extLst>
          </p:cNvPr>
          <p:cNvSpPr txBox="1"/>
          <p:nvPr/>
        </p:nvSpPr>
        <p:spPr>
          <a:xfrm>
            <a:off x="4956545" y="2472119"/>
            <a:ext cx="1134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Sensor 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BB6A88-0E89-CA47-B6FE-B39166DCADF5}"/>
              </a:ext>
            </a:extLst>
          </p:cNvPr>
          <p:cNvCxnSpPr>
            <a:cxnSpLocks/>
          </p:cNvCxnSpPr>
          <p:nvPr/>
        </p:nvCxnSpPr>
        <p:spPr>
          <a:xfrm>
            <a:off x="5410201" y="2806441"/>
            <a:ext cx="228599" cy="5161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D34163-4C3A-FF44-B136-B75FAD9B0F4B}"/>
              </a:ext>
            </a:extLst>
          </p:cNvPr>
          <p:cNvSpPr txBox="1"/>
          <p:nvPr/>
        </p:nvSpPr>
        <p:spPr>
          <a:xfrm>
            <a:off x="6012765" y="2490308"/>
            <a:ext cx="1134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Sensor B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D77F10-D373-A041-80A6-D7B409CA5B33}"/>
              </a:ext>
            </a:extLst>
          </p:cNvPr>
          <p:cNvCxnSpPr>
            <a:cxnSpLocks/>
          </p:cNvCxnSpPr>
          <p:nvPr/>
        </p:nvCxnSpPr>
        <p:spPr>
          <a:xfrm>
            <a:off x="6324600" y="2779896"/>
            <a:ext cx="1" cy="542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FBD43D-D7A0-B840-89C7-D9419C8C8165}"/>
              </a:ext>
            </a:extLst>
          </p:cNvPr>
          <p:cNvSpPr txBox="1"/>
          <p:nvPr/>
        </p:nvSpPr>
        <p:spPr>
          <a:xfrm>
            <a:off x="7447042" y="2396325"/>
            <a:ext cx="1134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HDI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75B6FE-6063-4A4B-8BCD-1998C9B54D4E}"/>
              </a:ext>
            </a:extLst>
          </p:cNvPr>
          <p:cNvCxnSpPr>
            <a:cxnSpLocks/>
          </p:cNvCxnSpPr>
          <p:nvPr/>
        </p:nvCxnSpPr>
        <p:spPr>
          <a:xfrm>
            <a:off x="7758877" y="2685913"/>
            <a:ext cx="0" cy="466935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F6C78A2-2C6C-174B-94F5-D060B196A1A9}"/>
              </a:ext>
            </a:extLst>
          </p:cNvPr>
          <p:cNvSpPr txBox="1"/>
          <p:nvPr/>
        </p:nvSpPr>
        <p:spPr>
          <a:xfrm>
            <a:off x="3019227" y="4378236"/>
            <a:ext cx="634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Chips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6615FF-6D68-3242-8AE2-521F267DAC4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653311" y="4274695"/>
            <a:ext cx="1223489" cy="27281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574F3B6-2141-1942-BDF1-3EE0B9D6CF57}"/>
              </a:ext>
            </a:extLst>
          </p:cNvPr>
          <p:cNvCxnSpPr>
            <a:cxnSpLocks/>
          </p:cNvCxnSpPr>
          <p:nvPr/>
        </p:nvCxnSpPr>
        <p:spPr>
          <a:xfrm>
            <a:off x="5943600" y="3023358"/>
            <a:ext cx="0" cy="598417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E1A84-41A2-1A4E-BDB8-E3268F166022}"/>
              </a:ext>
            </a:extLst>
          </p:cNvPr>
          <p:cNvSpPr/>
          <p:nvPr/>
        </p:nvSpPr>
        <p:spPr>
          <a:xfrm>
            <a:off x="4309549" y="3958703"/>
            <a:ext cx="2777051" cy="289447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74FDC13B-4E8B-DF4D-8713-DCD0F2A40E3C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7FAEC-8E40-E842-8962-245A040B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0A3460-D19B-564C-AAC6-82044EEAB4E0}"/>
              </a:ext>
            </a:extLst>
          </p:cNvPr>
          <p:cNvGrpSpPr/>
          <p:nvPr/>
        </p:nvGrpSpPr>
        <p:grpSpPr>
          <a:xfrm>
            <a:off x="251520" y="1337425"/>
            <a:ext cx="5006280" cy="2743200"/>
            <a:chOff x="251520" y="3861048"/>
            <a:chExt cx="4340955" cy="2441940"/>
          </a:xfrm>
        </p:grpSpPr>
        <p:pic>
          <p:nvPicPr>
            <p:cNvPr id="9" name="図 67">
              <a:extLst>
                <a:ext uri="{FF2B5EF4-FFF2-40B4-BE49-F238E27FC236}">
                  <a16:creationId xmlns:a16="http://schemas.microsoft.com/office/drawing/2014/main" id="{B26A97B8-8105-274D-AA7E-3E05450E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861048"/>
              <a:ext cx="4340955" cy="2441940"/>
            </a:xfrm>
            <a:prstGeom prst="rect">
              <a:avLst/>
            </a:prstGeom>
          </p:spPr>
        </p:pic>
        <p:cxnSp>
          <p:nvCxnSpPr>
            <p:cNvPr id="10" name="直線矢印コネクタ 69">
              <a:extLst>
                <a:ext uri="{FF2B5EF4-FFF2-40B4-BE49-F238E27FC236}">
                  <a16:creationId xmlns:a16="http://schemas.microsoft.com/office/drawing/2014/main" id="{25A7EE2C-3D0B-9644-B6B2-532B735CFDFC}"/>
                </a:ext>
              </a:extLst>
            </p:cNvPr>
            <p:cNvCxnSpPr/>
            <p:nvPr/>
          </p:nvCxnSpPr>
          <p:spPr>
            <a:xfrm flipV="1">
              <a:off x="3567476" y="4653136"/>
              <a:ext cx="0" cy="648072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tailEnd type="arrow" w="lg" len="med"/>
            </a:ln>
            <a:effectLst/>
          </p:spPr>
        </p:cxnSp>
        <p:sp>
          <p:nvSpPr>
            <p:cNvPr id="11" name="テキスト ボックス 70">
              <a:extLst>
                <a:ext uri="{FF2B5EF4-FFF2-40B4-BE49-F238E27FC236}">
                  <a16:creationId xmlns:a16="http://schemas.microsoft.com/office/drawing/2014/main" id="{68C73EB1-785F-5B48-BAF3-EDD5F7EDB542}"/>
                </a:ext>
              </a:extLst>
            </p:cNvPr>
            <p:cNvSpPr txBox="1"/>
            <p:nvPr/>
          </p:nvSpPr>
          <p:spPr>
            <a:xfrm>
              <a:off x="3641187" y="5116542"/>
              <a:ext cx="461747" cy="328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800" b="1" baseline="30000" dirty="0">
                  <a:solidFill>
                    <a:prstClr val="white"/>
                  </a:solidFill>
                  <a:latin typeface="Calibri"/>
                  <a:ea typeface="ＭＳ Ｐゴシック" panose="020B0600070205080204" pitchFamily="34" charset="-128"/>
                  <a:cs typeface="+mn-cs"/>
                </a:rPr>
                <a:t>90</a:t>
              </a:r>
              <a:r>
                <a:rPr kumimoji="1" lang="en-US" altLang="ja-JP" sz="1800" b="1" dirty="0">
                  <a:solidFill>
                    <a:prstClr val="white"/>
                  </a:solidFill>
                  <a:latin typeface="Calibri"/>
                  <a:ea typeface="ＭＳ Ｐゴシック" panose="020B0600070205080204" pitchFamily="34" charset="-128"/>
                  <a:cs typeface="+mn-cs"/>
                </a:rPr>
                <a:t>Sr</a:t>
              </a:r>
              <a:endParaRPr kumimoji="1" lang="ja-JP" altLang="en-US" sz="1800" b="1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" name="テキスト ボックス 71">
              <a:extLst>
                <a:ext uri="{FF2B5EF4-FFF2-40B4-BE49-F238E27FC236}">
                  <a16:creationId xmlns:a16="http://schemas.microsoft.com/office/drawing/2014/main" id="{A46F8E2F-927F-9E49-BFAE-F697C629F27A}"/>
                </a:ext>
              </a:extLst>
            </p:cNvPr>
            <p:cNvSpPr txBox="1"/>
            <p:nvPr/>
          </p:nvSpPr>
          <p:spPr>
            <a:xfrm>
              <a:off x="2489222" y="4149080"/>
              <a:ext cx="1175028" cy="32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800" b="1" dirty="0">
                  <a:solidFill>
                    <a:prstClr val="white"/>
                  </a:solidFill>
                  <a:latin typeface="Calibri"/>
                  <a:ea typeface="ＭＳ Ｐゴシック" panose="020B0600070205080204" pitchFamily="34" charset="-128"/>
                  <a:cs typeface="+mn-cs"/>
                </a:rPr>
                <a:t>Module#3</a:t>
              </a:r>
              <a:endParaRPr kumimoji="1" lang="ja-JP" altLang="en-US" sz="1800" b="1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" name="テキスト ボックス 72">
              <a:extLst>
                <a:ext uri="{FF2B5EF4-FFF2-40B4-BE49-F238E27FC236}">
                  <a16:creationId xmlns:a16="http://schemas.microsoft.com/office/drawing/2014/main" id="{D7498459-298B-724D-930A-7369D871CA25}"/>
                </a:ext>
              </a:extLst>
            </p:cNvPr>
            <p:cNvSpPr txBox="1"/>
            <p:nvPr/>
          </p:nvSpPr>
          <p:spPr>
            <a:xfrm>
              <a:off x="1334566" y="4643844"/>
              <a:ext cx="1224136" cy="32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800" b="1" dirty="0">
                  <a:solidFill>
                    <a:prstClr val="white"/>
                  </a:solidFill>
                  <a:latin typeface="Calibri"/>
                  <a:ea typeface="ＭＳ Ｐゴシック" panose="020B0600070205080204" pitchFamily="34" charset="-128"/>
                  <a:cs typeface="+mn-cs"/>
                </a:rPr>
                <a:t>Scintillator</a:t>
              </a:r>
              <a:endParaRPr kumimoji="1" lang="ja-JP" altLang="en-US" sz="1800" b="1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" name="テキスト ボックス 73">
            <a:extLst>
              <a:ext uri="{FF2B5EF4-FFF2-40B4-BE49-F238E27FC236}">
                <a16:creationId xmlns:a16="http://schemas.microsoft.com/office/drawing/2014/main" id="{3FDFABF0-76F3-B040-9EB3-269BBF763559}"/>
              </a:ext>
            </a:extLst>
          </p:cNvPr>
          <p:cNvSpPr txBox="1"/>
          <p:nvPr/>
        </p:nvSpPr>
        <p:spPr>
          <a:xfrm>
            <a:off x="5046560" y="1884602"/>
            <a:ext cx="40354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kumimoji="1" lang="en-US" altLang="ja-JP" sz="1900" baseline="30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90</a:t>
            </a:r>
            <a:r>
              <a:rPr kumimoji="1" lang="en-US" altLang="ja-JP" sz="19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Sr</a:t>
            </a:r>
            <a:r>
              <a:rPr kumimoji="1" lang="en-US" altLang="ja-JP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900" dirty="0">
                <a:solidFill>
                  <a:prstClr val="black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illumination focuses on Chip16.</a:t>
            </a:r>
            <a:br>
              <a:rPr kumimoji="1" lang="en-US" altLang="ja-JP" sz="19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</a:br>
            <a:endParaRPr kumimoji="1" lang="en-US" altLang="ja-JP" sz="1900" dirty="0">
              <a:solidFill>
                <a:prstClr val="black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kumimoji="1" lang="en-US" altLang="ja-JP" sz="1900" dirty="0">
                <a:solidFill>
                  <a:prstClr val="black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3mm-thick scintillator was put</a:t>
            </a:r>
            <a:br>
              <a:rPr kumimoji="1" lang="en-US" altLang="ja-JP" sz="1900" dirty="0">
                <a:solidFill>
                  <a:prstClr val="black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1" lang="en-US" altLang="ja-JP" sz="1900" dirty="0">
                <a:solidFill>
                  <a:prstClr val="black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in front of half-ladder.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kumimoji="1" lang="en-US" altLang="ja-JP" sz="1600" dirty="0">
              <a:solidFill>
                <a:prstClr val="black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5BB4F62E-E32B-4C45-A858-FF5F77C778F3}"/>
              </a:ext>
            </a:extLst>
          </p:cNvPr>
          <p:cNvSpPr txBox="1">
            <a:spLocks/>
          </p:cNvSpPr>
          <p:nvPr/>
        </p:nvSpPr>
        <p:spPr>
          <a:xfrm>
            <a:off x="118675" y="666750"/>
            <a:ext cx="7230209" cy="100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2000" dirty="0">
                <a:solidFill>
                  <a:srgbClr val="C00000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Source Test Setup at BNL</a:t>
            </a:r>
            <a:endParaRPr lang="ja-JP" altLang="en-US" sz="2000" dirty="0">
              <a:solidFill>
                <a:srgbClr val="C00000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034D17A-4B5F-7C40-9E9A-C3AD297A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" y="25003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3600" dirty="0"/>
              <a:t>  </a:t>
            </a:r>
            <a:r>
              <a:rPr lang="en-US" sz="3600" dirty="0">
                <a:solidFill>
                  <a:srgbClr val="0099FF"/>
                </a:solidFill>
              </a:rPr>
              <a:t>2017 – Prototype Half-ladder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74C5D9-FE8B-1248-922F-70665AA47D61}"/>
              </a:ext>
            </a:extLst>
          </p:cNvPr>
          <p:cNvSpPr txBox="1"/>
          <p:nvPr/>
        </p:nvSpPr>
        <p:spPr>
          <a:xfrm>
            <a:off x="2406707" y="3018613"/>
            <a:ext cx="89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FF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Sensors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2BB486-BE7A-A845-8500-FE3FDA467AB4}"/>
              </a:ext>
            </a:extLst>
          </p:cNvPr>
          <p:cNvCxnSpPr>
            <a:cxnSpLocks/>
          </p:cNvCxnSpPr>
          <p:nvPr/>
        </p:nvCxnSpPr>
        <p:spPr>
          <a:xfrm flipV="1">
            <a:off x="3124200" y="2571750"/>
            <a:ext cx="304800" cy="541428"/>
          </a:xfrm>
          <a:prstGeom prst="straightConnector1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7A69D5-32E0-4543-842B-A487207CA5A1}"/>
              </a:ext>
            </a:extLst>
          </p:cNvPr>
          <p:cNvCxnSpPr>
            <a:cxnSpLocks/>
          </p:cNvCxnSpPr>
          <p:nvPr/>
        </p:nvCxnSpPr>
        <p:spPr>
          <a:xfrm flipH="1" flipV="1">
            <a:off x="3352800" y="2343150"/>
            <a:ext cx="76200" cy="2286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64FD12B-3616-4349-9F05-AE85A4B11C3E}"/>
              </a:ext>
            </a:extLst>
          </p:cNvPr>
          <p:cNvCxnSpPr>
            <a:cxnSpLocks/>
          </p:cNvCxnSpPr>
          <p:nvPr/>
        </p:nvCxnSpPr>
        <p:spPr>
          <a:xfrm flipV="1">
            <a:off x="3429000" y="2343150"/>
            <a:ext cx="457200" cy="24297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D7D3E270-7010-ED49-9756-2388CF1B7EA6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348C13-1B37-944E-B634-815AFBD1BE89}"/>
              </a:ext>
            </a:extLst>
          </p:cNvPr>
          <p:cNvSpPr txBox="1"/>
          <p:nvPr/>
        </p:nvSpPr>
        <p:spPr>
          <a:xfrm>
            <a:off x="2747118" y="1663318"/>
            <a:ext cx="136768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FF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Half-ladder#3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1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1CDB0A-454C-AF4F-AD13-DE736F4568C6}"/>
              </a:ext>
            </a:extLst>
          </p:cNvPr>
          <p:cNvSpPr txBox="1">
            <a:spLocks/>
          </p:cNvSpPr>
          <p:nvPr/>
        </p:nvSpPr>
        <p:spPr bwMode="auto">
          <a:xfrm>
            <a:off x="4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600" dirty="0"/>
              <a:t>  </a:t>
            </a:r>
            <a:r>
              <a:rPr lang="en-US" sz="3600" dirty="0">
                <a:solidFill>
                  <a:srgbClr val="0099FF"/>
                </a:solidFill>
              </a:rPr>
              <a:t>2017 – Prototype: Source test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F9BA8C91-577F-D34F-A994-BC44B53B32B0}"/>
              </a:ext>
            </a:extLst>
          </p:cNvPr>
          <p:cNvSpPr txBox="1">
            <a:spLocks/>
          </p:cNvSpPr>
          <p:nvPr/>
        </p:nvSpPr>
        <p:spPr>
          <a:xfrm>
            <a:off x="-7351" y="302749"/>
            <a:ext cx="7230209" cy="100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Aft>
                <a:spcPts val="0"/>
              </a:spcAft>
            </a:pPr>
            <a:r>
              <a:rPr lang="en-US" altLang="ja-JP" sz="28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90</a:t>
            </a:r>
            <a:r>
              <a:rPr lang="en-US" altLang="ja-JP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Sr Source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7A4AC685-F8AE-944B-964E-933283FA4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3245206"/>
            <a:ext cx="9001125" cy="1285875"/>
          </a:xfrm>
          <a:prstGeom prst="rect">
            <a:avLst/>
          </a:prstGeom>
        </p:spPr>
      </p:pic>
      <p:grpSp>
        <p:nvGrpSpPr>
          <p:cNvPr id="9" name="図形グループ 5">
            <a:extLst>
              <a:ext uri="{FF2B5EF4-FFF2-40B4-BE49-F238E27FC236}">
                <a16:creationId xmlns:a16="http://schemas.microsoft.com/office/drawing/2014/main" id="{4B2F4C71-EB9D-C649-9E90-AA44B0B4B58E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8" y="1323003"/>
            <a:ext cx="8921958" cy="1436915"/>
            <a:chOff x="611560" y="1268760"/>
            <a:chExt cx="5780003" cy="930891"/>
          </a:xfrm>
        </p:grpSpPr>
        <p:sp>
          <p:nvSpPr>
            <p:cNvPr id="10" name="正方形/長方形 6">
              <a:extLst>
                <a:ext uri="{FF2B5EF4-FFF2-40B4-BE49-F238E27FC236}">
                  <a16:creationId xmlns:a16="http://schemas.microsoft.com/office/drawing/2014/main" id="{0029F592-B853-5242-9034-B87E7F63E79A}"/>
                </a:ext>
              </a:extLst>
            </p:cNvPr>
            <p:cNvSpPr/>
            <p:nvPr/>
          </p:nvSpPr>
          <p:spPr>
            <a:xfrm>
              <a:off x="611560" y="1268760"/>
              <a:ext cx="5780003" cy="93089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1" name="図 7">
              <a:extLst>
                <a:ext uri="{FF2B5EF4-FFF2-40B4-BE49-F238E27FC236}">
                  <a16:creationId xmlns:a16="http://schemas.microsoft.com/office/drawing/2014/main" id="{331B3D16-A86A-924D-9FF0-A43C302E8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21491" b="985"/>
            <a:stretch/>
          </p:blipFill>
          <p:spPr>
            <a:xfrm>
              <a:off x="813553" y="1437363"/>
              <a:ext cx="3317263" cy="612928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2" name="図 8">
              <a:extLst>
                <a:ext uri="{FF2B5EF4-FFF2-40B4-BE49-F238E27FC236}">
                  <a16:creationId xmlns:a16="http://schemas.microsoft.com/office/drawing/2014/main" id="{F569E2CE-6565-874D-8C75-BDD5EE668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7" t="2395" r="49977" b="984"/>
            <a:stretch/>
          </p:blipFill>
          <p:spPr>
            <a:xfrm rot="10800000">
              <a:off x="4154887" y="1442176"/>
              <a:ext cx="2091762" cy="598118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grpSp>
          <p:nvGrpSpPr>
            <p:cNvPr id="13" name="図形グループ 9">
              <a:extLst>
                <a:ext uri="{FF2B5EF4-FFF2-40B4-BE49-F238E27FC236}">
                  <a16:creationId xmlns:a16="http://schemas.microsoft.com/office/drawing/2014/main" id="{1EA4E388-1C14-7347-B391-AF823086AA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6000" y="2088000"/>
              <a:ext cx="5211952" cy="65991"/>
              <a:chOff x="936000" y="2088000"/>
              <a:chExt cx="5211952" cy="65991"/>
            </a:xfrm>
          </p:grpSpPr>
          <p:sp>
            <p:nvSpPr>
              <p:cNvPr id="28" name="正方形/長方形 24">
                <a:extLst>
                  <a:ext uri="{FF2B5EF4-FFF2-40B4-BE49-F238E27FC236}">
                    <a16:creationId xmlns:a16="http://schemas.microsoft.com/office/drawing/2014/main" id="{B8B93D50-ACC5-C347-ACC6-1D258FE922E8}"/>
                  </a:ext>
                </a:extLst>
              </p:cNvPr>
              <p:cNvSpPr/>
              <p:nvPr/>
            </p:nvSpPr>
            <p:spPr>
              <a:xfrm>
                <a:off x="936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" name="正方形/長方形 25">
                <a:extLst>
                  <a:ext uri="{FF2B5EF4-FFF2-40B4-BE49-F238E27FC236}">
                    <a16:creationId xmlns:a16="http://schemas.microsoft.com/office/drawing/2014/main" id="{D50DA228-196A-9948-8A95-87C37BA76903}"/>
                  </a:ext>
                </a:extLst>
              </p:cNvPr>
              <p:cNvSpPr/>
              <p:nvPr/>
            </p:nvSpPr>
            <p:spPr>
              <a:xfrm>
                <a:off x="134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" name="正方形/長方形 26">
                <a:extLst>
                  <a:ext uri="{FF2B5EF4-FFF2-40B4-BE49-F238E27FC236}">
                    <a16:creationId xmlns:a16="http://schemas.microsoft.com/office/drawing/2014/main" id="{3A852F46-CCDC-B24E-B4ED-9379FA3E4082}"/>
                  </a:ext>
                </a:extLst>
              </p:cNvPr>
              <p:cNvSpPr/>
              <p:nvPr/>
            </p:nvSpPr>
            <p:spPr>
              <a:xfrm>
                <a:off x="175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" name="正方形/長方形 27">
                <a:extLst>
                  <a:ext uri="{FF2B5EF4-FFF2-40B4-BE49-F238E27FC236}">
                    <a16:creationId xmlns:a16="http://schemas.microsoft.com/office/drawing/2014/main" id="{24EFC65F-0EAD-B94C-8F9F-4A97DA4D5998}"/>
                  </a:ext>
                </a:extLst>
              </p:cNvPr>
              <p:cNvSpPr/>
              <p:nvPr/>
            </p:nvSpPr>
            <p:spPr>
              <a:xfrm>
                <a:off x="216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" name="正方形/長方形 28">
                <a:extLst>
                  <a:ext uri="{FF2B5EF4-FFF2-40B4-BE49-F238E27FC236}">
                    <a16:creationId xmlns:a16="http://schemas.microsoft.com/office/drawing/2014/main" id="{4D5DD0E3-78B9-4B41-B6D4-91DC8456B70C}"/>
                  </a:ext>
                </a:extLst>
              </p:cNvPr>
              <p:cNvSpPr/>
              <p:nvPr/>
            </p:nvSpPr>
            <p:spPr>
              <a:xfrm>
                <a:off x="2577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" name="正方形/長方形 29">
                <a:extLst>
                  <a:ext uri="{FF2B5EF4-FFF2-40B4-BE49-F238E27FC236}">
                    <a16:creationId xmlns:a16="http://schemas.microsoft.com/office/drawing/2014/main" id="{E2DFFAB6-87E1-F146-9402-2E027E8CBD1F}"/>
                  </a:ext>
                </a:extLst>
              </p:cNvPr>
              <p:cNvSpPr/>
              <p:nvPr/>
            </p:nvSpPr>
            <p:spPr>
              <a:xfrm>
                <a:off x="3002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" name="正方形/長方形 30">
                <a:extLst>
                  <a:ext uri="{FF2B5EF4-FFF2-40B4-BE49-F238E27FC236}">
                    <a16:creationId xmlns:a16="http://schemas.microsoft.com/office/drawing/2014/main" id="{19BADEC8-20D8-A14A-8568-265229D87B08}"/>
                  </a:ext>
                </a:extLst>
              </p:cNvPr>
              <p:cNvSpPr/>
              <p:nvPr/>
            </p:nvSpPr>
            <p:spPr>
              <a:xfrm>
                <a:off x="3412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" name="正方形/長方形 31">
                <a:extLst>
                  <a:ext uri="{FF2B5EF4-FFF2-40B4-BE49-F238E27FC236}">
                    <a16:creationId xmlns:a16="http://schemas.microsoft.com/office/drawing/2014/main" id="{AF8BD88F-BF20-C140-B845-A174A2066D7F}"/>
                  </a:ext>
                </a:extLst>
              </p:cNvPr>
              <p:cNvSpPr/>
              <p:nvPr/>
            </p:nvSpPr>
            <p:spPr>
              <a:xfrm>
                <a:off x="3808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" name="正方形/長方形 32">
                <a:extLst>
                  <a:ext uri="{FF2B5EF4-FFF2-40B4-BE49-F238E27FC236}">
                    <a16:creationId xmlns:a16="http://schemas.microsoft.com/office/drawing/2014/main" id="{99D3AC2A-3F4D-E745-BC61-84FEA607569E}"/>
                  </a:ext>
                </a:extLst>
              </p:cNvPr>
              <p:cNvSpPr/>
              <p:nvPr/>
            </p:nvSpPr>
            <p:spPr>
              <a:xfrm>
                <a:off x="422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" name="正方形/長方形 33">
                <a:extLst>
                  <a:ext uri="{FF2B5EF4-FFF2-40B4-BE49-F238E27FC236}">
                    <a16:creationId xmlns:a16="http://schemas.microsoft.com/office/drawing/2014/main" id="{A2BBBA1C-196F-FE40-849B-8438E01D70B9}"/>
                  </a:ext>
                </a:extLst>
              </p:cNvPr>
              <p:cNvSpPr/>
              <p:nvPr/>
            </p:nvSpPr>
            <p:spPr>
              <a:xfrm>
                <a:off x="463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" name="正方形/長方形 34">
                <a:extLst>
                  <a:ext uri="{FF2B5EF4-FFF2-40B4-BE49-F238E27FC236}">
                    <a16:creationId xmlns:a16="http://schemas.microsoft.com/office/drawing/2014/main" id="{2E704FBE-88C5-704B-842B-C616C09D2D87}"/>
                  </a:ext>
                </a:extLst>
              </p:cNvPr>
              <p:cNvSpPr/>
              <p:nvPr/>
            </p:nvSpPr>
            <p:spPr>
              <a:xfrm>
                <a:off x="504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" name="正方形/長方形 35">
                <a:extLst>
                  <a:ext uri="{FF2B5EF4-FFF2-40B4-BE49-F238E27FC236}">
                    <a16:creationId xmlns:a16="http://schemas.microsoft.com/office/drawing/2014/main" id="{598EFCE7-CAB3-7648-BB60-156566C4C272}"/>
                  </a:ext>
                </a:extLst>
              </p:cNvPr>
              <p:cNvSpPr/>
              <p:nvPr/>
            </p:nvSpPr>
            <p:spPr>
              <a:xfrm>
                <a:off x="5464305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" name="正方形/長方形 36">
                <a:extLst>
                  <a:ext uri="{FF2B5EF4-FFF2-40B4-BE49-F238E27FC236}">
                    <a16:creationId xmlns:a16="http://schemas.microsoft.com/office/drawing/2014/main" id="{FEBC58E1-4974-C44D-8305-D8209C60E275}"/>
                  </a:ext>
                </a:extLst>
              </p:cNvPr>
              <p:cNvSpPr/>
              <p:nvPr/>
            </p:nvSpPr>
            <p:spPr>
              <a:xfrm>
                <a:off x="5853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4" name="図形グループ 10">
              <a:extLst>
                <a:ext uri="{FF2B5EF4-FFF2-40B4-BE49-F238E27FC236}">
                  <a16:creationId xmlns:a16="http://schemas.microsoft.com/office/drawing/2014/main" id="{8B4860E0-F2DE-0E4A-9269-511B1C938D05}"/>
                </a:ext>
              </a:extLst>
            </p:cNvPr>
            <p:cNvGrpSpPr/>
            <p:nvPr/>
          </p:nvGrpSpPr>
          <p:grpSpPr>
            <a:xfrm>
              <a:off x="936000" y="1317600"/>
              <a:ext cx="5211952" cy="65991"/>
              <a:chOff x="936000" y="2088000"/>
              <a:chExt cx="5211952" cy="65991"/>
            </a:xfrm>
          </p:grpSpPr>
          <p:sp>
            <p:nvSpPr>
              <p:cNvPr id="15" name="正方形/長方形 11">
                <a:extLst>
                  <a:ext uri="{FF2B5EF4-FFF2-40B4-BE49-F238E27FC236}">
                    <a16:creationId xmlns:a16="http://schemas.microsoft.com/office/drawing/2014/main" id="{56F1CFE5-5A59-6F45-A70B-D44E7125A9DF}"/>
                  </a:ext>
                </a:extLst>
              </p:cNvPr>
              <p:cNvSpPr/>
              <p:nvPr/>
            </p:nvSpPr>
            <p:spPr>
              <a:xfrm>
                <a:off x="936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正方形/長方形 12">
                <a:extLst>
                  <a:ext uri="{FF2B5EF4-FFF2-40B4-BE49-F238E27FC236}">
                    <a16:creationId xmlns:a16="http://schemas.microsoft.com/office/drawing/2014/main" id="{52BC2177-BB35-2C45-9D3B-0A6D289B7583}"/>
                  </a:ext>
                </a:extLst>
              </p:cNvPr>
              <p:cNvSpPr/>
              <p:nvPr/>
            </p:nvSpPr>
            <p:spPr>
              <a:xfrm>
                <a:off x="134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" name="正方形/長方形 13">
                <a:extLst>
                  <a:ext uri="{FF2B5EF4-FFF2-40B4-BE49-F238E27FC236}">
                    <a16:creationId xmlns:a16="http://schemas.microsoft.com/office/drawing/2014/main" id="{30C6DA55-89F5-324C-B889-38725B098107}"/>
                  </a:ext>
                </a:extLst>
              </p:cNvPr>
              <p:cNvSpPr/>
              <p:nvPr/>
            </p:nvSpPr>
            <p:spPr>
              <a:xfrm>
                <a:off x="175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8" name="正方形/長方形 14">
                <a:extLst>
                  <a:ext uri="{FF2B5EF4-FFF2-40B4-BE49-F238E27FC236}">
                    <a16:creationId xmlns:a16="http://schemas.microsoft.com/office/drawing/2014/main" id="{88CDD2D0-84CB-EE45-9DB3-5FF970DA22C2}"/>
                  </a:ext>
                </a:extLst>
              </p:cNvPr>
              <p:cNvSpPr/>
              <p:nvPr/>
            </p:nvSpPr>
            <p:spPr>
              <a:xfrm>
                <a:off x="216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9" name="正方形/長方形 15">
                <a:extLst>
                  <a:ext uri="{FF2B5EF4-FFF2-40B4-BE49-F238E27FC236}">
                    <a16:creationId xmlns:a16="http://schemas.microsoft.com/office/drawing/2014/main" id="{AB288400-86E9-3248-A805-BD57FF0BDB34}"/>
                  </a:ext>
                </a:extLst>
              </p:cNvPr>
              <p:cNvSpPr/>
              <p:nvPr/>
            </p:nvSpPr>
            <p:spPr>
              <a:xfrm>
                <a:off x="2577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" name="正方形/長方形 16">
                <a:extLst>
                  <a:ext uri="{FF2B5EF4-FFF2-40B4-BE49-F238E27FC236}">
                    <a16:creationId xmlns:a16="http://schemas.microsoft.com/office/drawing/2014/main" id="{596BE84D-CE17-124E-B62B-9D85F50B50A8}"/>
                  </a:ext>
                </a:extLst>
              </p:cNvPr>
              <p:cNvSpPr/>
              <p:nvPr/>
            </p:nvSpPr>
            <p:spPr>
              <a:xfrm>
                <a:off x="3002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" name="正方形/長方形 17">
                <a:extLst>
                  <a:ext uri="{FF2B5EF4-FFF2-40B4-BE49-F238E27FC236}">
                    <a16:creationId xmlns:a16="http://schemas.microsoft.com/office/drawing/2014/main" id="{F0E473CA-C134-AE48-A792-76F08F11B635}"/>
                  </a:ext>
                </a:extLst>
              </p:cNvPr>
              <p:cNvSpPr/>
              <p:nvPr/>
            </p:nvSpPr>
            <p:spPr>
              <a:xfrm>
                <a:off x="3412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2" name="正方形/長方形 18">
                <a:extLst>
                  <a:ext uri="{FF2B5EF4-FFF2-40B4-BE49-F238E27FC236}">
                    <a16:creationId xmlns:a16="http://schemas.microsoft.com/office/drawing/2014/main" id="{7006B686-6C8C-4142-BE41-116BA46D531A}"/>
                  </a:ext>
                </a:extLst>
              </p:cNvPr>
              <p:cNvSpPr/>
              <p:nvPr/>
            </p:nvSpPr>
            <p:spPr>
              <a:xfrm>
                <a:off x="3808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3" name="正方形/長方形 19">
                <a:extLst>
                  <a:ext uri="{FF2B5EF4-FFF2-40B4-BE49-F238E27FC236}">
                    <a16:creationId xmlns:a16="http://schemas.microsoft.com/office/drawing/2014/main" id="{9BE8FE65-5D53-074D-9514-86912C640EEA}"/>
                  </a:ext>
                </a:extLst>
              </p:cNvPr>
              <p:cNvSpPr/>
              <p:nvPr/>
            </p:nvSpPr>
            <p:spPr>
              <a:xfrm>
                <a:off x="422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4" name="正方形/長方形 20">
                <a:extLst>
                  <a:ext uri="{FF2B5EF4-FFF2-40B4-BE49-F238E27FC236}">
                    <a16:creationId xmlns:a16="http://schemas.microsoft.com/office/drawing/2014/main" id="{D4B82527-20F3-8C43-92DB-47BBF99FE494}"/>
                  </a:ext>
                </a:extLst>
              </p:cNvPr>
              <p:cNvSpPr/>
              <p:nvPr/>
            </p:nvSpPr>
            <p:spPr>
              <a:xfrm>
                <a:off x="463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5" name="正方形/長方形 21">
                <a:extLst>
                  <a:ext uri="{FF2B5EF4-FFF2-40B4-BE49-F238E27FC236}">
                    <a16:creationId xmlns:a16="http://schemas.microsoft.com/office/drawing/2014/main" id="{26ED5888-B962-FA44-8032-2EA82D474274}"/>
                  </a:ext>
                </a:extLst>
              </p:cNvPr>
              <p:cNvSpPr/>
              <p:nvPr/>
            </p:nvSpPr>
            <p:spPr>
              <a:xfrm>
                <a:off x="504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6" name="正方形/長方形 22">
                <a:extLst>
                  <a:ext uri="{FF2B5EF4-FFF2-40B4-BE49-F238E27FC236}">
                    <a16:creationId xmlns:a16="http://schemas.microsoft.com/office/drawing/2014/main" id="{C9823F74-8F2C-B34D-BA3C-50E2CEE95D44}"/>
                  </a:ext>
                </a:extLst>
              </p:cNvPr>
              <p:cNvSpPr/>
              <p:nvPr/>
            </p:nvSpPr>
            <p:spPr>
              <a:xfrm>
                <a:off x="5464305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7" name="正方形/長方形 23">
                <a:extLst>
                  <a:ext uri="{FF2B5EF4-FFF2-40B4-BE49-F238E27FC236}">
                    <a16:creationId xmlns:a16="http://schemas.microsoft.com/office/drawing/2014/main" id="{791C6F35-BF49-0D4B-8D14-2A1B688AE46F}"/>
                  </a:ext>
                </a:extLst>
              </p:cNvPr>
              <p:cNvSpPr/>
              <p:nvPr/>
            </p:nvSpPr>
            <p:spPr>
              <a:xfrm>
                <a:off x="5853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41" name="テキスト ボックス 37">
            <a:extLst>
              <a:ext uri="{FF2B5EF4-FFF2-40B4-BE49-F238E27FC236}">
                <a16:creationId xmlns:a16="http://schemas.microsoft.com/office/drawing/2014/main" id="{B0CB431C-A695-B44E-B1E5-70CF59C699AC}"/>
              </a:ext>
            </a:extLst>
          </p:cNvPr>
          <p:cNvSpPr txBox="1"/>
          <p:nvPr/>
        </p:nvSpPr>
        <p:spPr>
          <a:xfrm>
            <a:off x="489695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Chip26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テキスト ボックス 38">
            <a:extLst>
              <a:ext uri="{FF2B5EF4-FFF2-40B4-BE49-F238E27FC236}">
                <a16:creationId xmlns:a16="http://schemas.microsoft.com/office/drawing/2014/main" id="{A583E08A-BD7D-394B-BB11-9DA73BD0A863}"/>
              </a:ext>
            </a:extLst>
          </p:cNvPr>
          <p:cNvSpPr txBox="1"/>
          <p:nvPr/>
        </p:nvSpPr>
        <p:spPr>
          <a:xfrm>
            <a:off x="1121068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Chip25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テキスト ボックス 39">
            <a:extLst>
              <a:ext uri="{FF2B5EF4-FFF2-40B4-BE49-F238E27FC236}">
                <a16:creationId xmlns:a16="http://schemas.microsoft.com/office/drawing/2014/main" id="{8A8E9717-C1C2-1147-91BB-A3DD50202AE5}"/>
              </a:ext>
            </a:extLst>
          </p:cNvPr>
          <p:cNvSpPr txBox="1"/>
          <p:nvPr/>
        </p:nvSpPr>
        <p:spPr>
          <a:xfrm>
            <a:off x="1783669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Chip24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テキスト ボックス 40">
            <a:extLst>
              <a:ext uri="{FF2B5EF4-FFF2-40B4-BE49-F238E27FC236}">
                <a16:creationId xmlns:a16="http://schemas.microsoft.com/office/drawing/2014/main" id="{99B8CA86-FC68-FE41-947E-4B6CAD439CB7}"/>
              </a:ext>
            </a:extLst>
          </p:cNvPr>
          <p:cNvSpPr txBox="1"/>
          <p:nvPr/>
        </p:nvSpPr>
        <p:spPr>
          <a:xfrm>
            <a:off x="2430032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Chip23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テキスト ボックス 41">
            <a:extLst>
              <a:ext uri="{FF2B5EF4-FFF2-40B4-BE49-F238E27FC236}">
                <a16:creationId xmlns:a16="http://schemas.microsoft.com/office/drawing/2014/main" id="{6B61C5BF-6FE7-C645-A29F-50245C80F5C8}"/>
              </a:ext>
            </a:extLst>
          </p:cNvPr>
          <p:cNvSpPr txBox="1"/>
          <p:nvPr/>
        </p:nvSpPr>
        <p:spPr>
          <a:xfrm>
            <a:off x="3025525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Chip22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テキスト ボックス 42">
            <a:extLst>
              <a:ext uri="{FF2B5EF4-FFF2-40B4-BE49-F238E27FC236}">
                <a16:creationId xmlns:a16="http://schemas.microsoft.com/office/drawing/2014/main" id="{8CAB2882-C77A-8B4A-8ED0-79C4113EAB13}"/>
              </a:ext>
            </a:extLst>
          </p:cNvPr>
          <p:cNvSpPr txBox="1"/>
          <p:nvPr/>
        </p:nvSpPr>
        <p:spPr>
          <a:xfrm>
            <a:off x="3656898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Chip21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テキスト ボックス 43">
            <a:extLst>
              <a:ext uri="{FF2B5EF4-FFF2-40B4-BE49-F238E27FC236}">
                <a16:creationId xmlns:a16="http://schemas.microsoft.com/office/drawing/2014/main" id="{AD8310A9-8211-6742-A860-9D5C9BAC531A}"/>
              </a:ext>
            </a:extLst>
          </p:cNvPr>
          <p:cNvSpPr txBox="1"/>
          <p:nvPr/>
        </p:nvSpPr>
        <p:spPr>
          <a:xfrm>
            <a:off x="4319499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テキスト ボックス 44">
            <a:extLst>
              <a:ext uri="{FF2B5EF4-FFF2-40B4-BE49-F238E27FC236}">
                <a16:creationId xmlns:a16="http://schemas.microsoft.com/office/drawing/2014/main" id="{453C3098-C1DA-C14F-9E44-75C73E50E791}"/>
              </a:ext>
            </a:extLst>
          </p:cNvPr>
          <p:cNvSpPr txBox="1"/>
          <p:nvPr/>
        </p:nvSpPr>
        <p:spPr>
          <a:xfrm>
            <a:off x="4965862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Chip19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テキスト ボックス 45">
            <a:extLst>
              <a:ext uri="{FF2B5EF4-FFF2-40B4-BE49-F238E27FC236}">
                <a16:creationId xmlns:a16="http://schemas.microsoft.com/office/drawing/2014/main" id="{DFAA19E8-CAF2-F549-BBE8-006DC3026FEF}"/>
              </a:ext>
            </a:extLst>
          </p:cNvPr>
          <p:cNvSpPr txBox="1"/>
          <p:nvPr/>
        </p:nvSpPr>
        <p:spPr>
          <a:xfrm>
            <a:off x="5587653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Chip18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テキスト ボックス 46">
            <a:extLst>
              <a:ext uri="{FF2B5EF4-FFF2-40B4-BE49-F238E27FC236}">
                <a16:creationId xmlns:a16="http://schemas.microsoft.com/office/drawing/2014/main" id="{748A07F7-728B-4941-A3DC-CAA3FE70CC77}"/>
              </a:ext>
            </a:extLst>
          </p:cNvPr>
          <p:cNvSpPr txBox="1"/>
          <p:nvPr/>
        </p:nvSpPr>
        <p:spPr>
          <a:xfrm>
            <a:off x="6219026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Chip17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テキスト ボックス 47">
            <a:extLst>
              <a:ext uri="{FF2B5EF4-FFF2-40B4-BE49-F238E27FC236}">
                <a16:creationId xmlns:a16="http://schemas.microsoft.com/office/drawing/2014/main" id="{3FFE29F3-D6AB-B34F-91A5-35DC9680ABDC}"/>
              </a:ext>
            </a:extLst>
          </p:cNvPr>
          <p:cNvSpPr txBox="1"/>
          <p:nvPr/>
        </p:nvSpPr>
        <p:spPr>
          <a:xfrm>
            <a:off x="6881627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Chip16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テキスト ボックス 48">
            <a:extLst>
              <a:ext uri="{FF2B5EF4-FFF2-40B4-BE49-F238E27FC236}">
                <a16:creationId xmlns:a16="http://schemas.microsoft.com/office/drawing/2014/main" id="{36CAE3AD-6505-B84D-82C2-FF47B834338C}"/>
              </a:ext>
            </a:extLst>
          </p:cNvPr>
          <p:cNvSpPr txBox="1"/>
          <p:nvPr/>
        </p:nvSpPr>
        <p:spPr>
          <a:xfrm>
            <a:off x="7527990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Chip15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テキスト ボックス 49">
            <a:extLst>
              <a:ext uri="{FF2B5EF4-FFF2-40B4-BE49-F238E27FC236}">
                <a16:creationId xmlns:a16="http://schemas.microsoft.com/office/drawing/2014/main" id="{89734CAC-7FDA-4049-B3F0-20A33B84C50E}"/>
              </a:ext>
            </a:extLst>
          </p:cNvPr>
          <p:cNvSpPr txBox="1"/>
          <p:nvPr/>
        </p:nvSpPr>
        <p:spPr>
          <a:xfrm>
            <a:off x="8094553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Chip14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テキスト ボックス 50">
            <a:extLst>
              <a:ext uri="{FF2B5EF4-FFF2-40B4-BE49-F238E27FC236}">
                <a16:creationId xmlns:a16="http://schemas.microsoft.com/office/drawing/2014/main" id="{D495244E-0F31-054C-9932-87FB6AD2855D}"/>
              </a:ext>
            </a:extLst>
          </p:cNvPr>
          <p:cNvSpPr txBox="1"/>
          <p:nvPr/>
        </p:nvSpPr>
        <p:spPr>
          <a:xfrm>
            <a:off x="489691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Chip13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テキスト ボックス 51">
            <a:extLst>
              <a:ext uri="{FF2B5EF4-FFF2-40B4-BE49-F238E27FC236}">
                <a16:creationId xmlns:a16="http://schemas.microsoft.com/office/drawing/2014/main" id="{6E8BB255-1E4B-9F40-A56C-864CB80F1B8E}"/>
              </a:ext>
            </a:extLst>
          </p:cNvPr>
          <p:cNvSpPr txBox="1"/>
          <p:nvPr/>
        </p:nvSpPr>
        <p:spPr>
          <a:xfrm>
            <a:off x="1121064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Chip12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テキスト ボックス 52">
            <a:extLst>
              <a:ext uri="{FF2B5EF4-FFF2-40B4-BE49-F238E27FC236}">
                <a16:creationId xmlns:a16="http://schemas.microsoft.com/office/drawing/2014/main" id="{E5C7473E-60B3-DB4A-B7B9-914CFFB08EA5}"/>
              </a:ext>
            </a:extLst>
          </p:cNvPr>
          <p:cNvSpPr txBox="1"/>
          <p:nvPr/>
        </p:nvSpPr>
        <p:spPr>
          <a:xfrm>
            <a:off x="1783665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Chip11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テキスト ボックス 53">
            <a:extLst>
              <a:ext uri="{FF2B5EF4-FFF2-40B4-BE49-F238E27FC236}">
                <a16:creationId xmlns:a16="http://schemas.microsoft.com/office/drawing/2014/main" id="{8514EE8C-A57B-5B45-9F17-E459B2B0CF84}"/>
              </a:ext>
            </a:extLst>
          </p:cNvPr>
          <p:cNvSpPr txBox="1"/>
          <p:nvPr/>
        </p:nvSpPr>
        <p:spPr>
          <a:xfrm>
            <a:off x="2430028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" name="テキスト ボックス 54">
            <a:extLst>
              <a:ext uri="{FF2B5EF4-FFF2-40B4-BE49-F238E27FC236}">
                <a16:creationId xmlns:a16="http://schemas.microsoft.com/office/drawing/2014/main" id="{399C1A29-95FA-1F47-AC58-FD3DB6D20CEB}"/>
              </a:ext>
            </a:extLst>
          </p:cNvPr>
          <p:cNvSpPr txBox="1"/>
          <p:nvPr/>
        </p:nvSpPr>
        <p:spPr>
          <a:xfrm>
            <a:off x="3101723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Chip9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テキスト ボックス 55">
            <a:extLst>
              <a:ext uri="{FF2B5EF4-FFF2-40B4-BE49-F238E27FC236}">
                <a16:creationId xmlns:a16="http://schemas.microsoft.com/office/drawing/2014/main" id="{B04E9C11-6330-3E4C-883B-6E6A2E126BD5}"/>
              </a:ext>
            </a:extLst>
          </p:cNvPr>
          <p:cNvSpPr txBox="1"/>
          <p:nvPr/>
        </p:nvSpPr>
        <p:spPr>
          <a:xfrm>
            <a:off x="3733096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Chip8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テキスト ボックス 56">
            <a:extLst>
              <a:ext uri="{FF2B5EF4-FFF2-40B4-BE49-F238E27FC236}">
                <a16:creationId xmlns:a16="http://schemas.microsoft.com/office/drawing/2014/main" id="{B9600166-0B9A-A94B-AA0F-F1E93E4766B0}"/>
              </a:ext>
            </a:extLst>
          </p:cNvPr>
          <p:cNvSpPr txBox="1"/>
          <p:nvPr/>
        </p:nvSpPr>
        <p:spPr>
          <a:xfrm>
            <a:off x="4395697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Chip7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テキスト ボックス 57">
            <a:extLst>
              <a:ext uri="{FF2B5EF4-FFF2-40B4-BE49-F238E27FC236}">
                <a16:creationId xmlns:a16="http://schemas.microsoft.com/office/drawing/2014/main" id="{9195612B-A775-7146-B2BD-1DF3126A469A}"/>
              </a:ext>
            </a:extLst>
          </p:cNvPr>
          <p:cNvSpPr txBox="1"/>
          <p:nvPr/>
        </p:nvSpPr>
        <p:spPr>
          <a:xfrm>
            <a:off x="5009402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Chip6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テキスト ボックス 58">
            <a:extLst>
              <a:ext uri="{FF2B5EF4-FFF2-40B4-BE49-F238E27FC236}">
                <a16:creationId xmlns:a16="http://schemas.microsoft.com/office/drawing/2014/main" id="{DE9226B7-E2D6-A94E-A59E-E595CE0961A7}"/>
              </a:ext>
            </a:extLst>
          </p:cNvPr>
          <p:cNvSpPr txBox="1"/>
          <p:nvPr/>
        </p:nvSpPr>
        <p:spPr>
          <a:xfrm>
            <a:off x="5631193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Chip5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テキスト ボックス 59">
            <a:extLst>
              <a:ext uri="{FF2B5EF4-FFF2-40B4-BE49-F238E27FC236}">
                <a16:creationId xmlns:a16="http://schemas.microsoft.com/office/drawing/2014/main" id="{3168E32F-9094-5C45-AF62-56E27A82B7CE}"/>
              </a:ext>
            </a:extLst>
          </p:cNvPr>
          <p:cNvSpPr txBox="1"/>
          <p:nvPr/>
        </p:nvSpPr>
        <p:spPr>
          <a:xfrm>
            <a:off x="6273452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Chip4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テキスト ボックス 60">
            <a:extLst>
              <a:ext uri="{FF2B5EF4-FFF2-40B4-BE49-F238E27FC236}">
                <a16:creationId xmlns:a16="http://schemas.microsoft.com/office/drawing/2014/main" id="{55C9AFDB-79B5-4A4B-9E52-733223D1314D}"/>
              </a:ext>
            </a:extLst>
          </p:cNvPr>
          <p:cNvSpPr txBox="1"/>
          <p:nvPr/>
        </p:nvSpPr>
        <p:spPr>
          <a:xfrm>
            <a:off x="6936053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Chip3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テキスト ボックス 61">
            <a:extLst>
              <a:ext uri="{FF2B5EF4-FFF2-40B4-BE49-F238E27FC236}">
                <a16:creationId xmlns:a16="http://schemas.microsoft.com/office/drawing/2014/main" id="{1D0E5EA6-798B-2A4E-B40D-B12F5DB81E97}"/>
              </a:ext>
            </a:extLst>
          </p:cNvPr>
          <p:cNvSpPr txBox="1"/>
          <p:nvPr/>
        </p:nvSpPr>
        <p:spPr>
          <a:xfrm>
            <a:off x="7582416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テキスト ボックス 62">
            <a:extLst>
              <a:ext uri="{FF2B5EF4-FFF2-40B4-BE49-F238E27FC236}">
                <a16:creationId xmlns:a16="http://schemas.microsoft.com/office/drawing/2014/main" id="{193A6C58-7930-B74D-983A-6D196DC73B16}"/>
              </a:ext>
            </a:extLst>
          </p:cNvPr>
          <p:cNvSpPr txBox="1"/>
          <p:nvPr/>
        </p:nvSpPr>
        <p:spPr>
          <a:xfrm>
            <a:off x="8148979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円/楕円 73">
            <a:extLst>
              <a:ext uri="{FF2B5EF4-FFF2-40B4-BE49-F238E27FC236}">
                <a16:creationId xmlns:a16="http://schemas.microsoft.com/office/drawing/2014/main" id="{DF432180-A556-6649-9C39-385F8CB81528}"/>
              </a:ext>
            </a:extLst>
          </p:cNvPr>
          <p:cNvSpPr/>
          <p:nvPr/>
        </p:nvSpPr>
        <p:spPr>
          <a:xfrm>
            <a:off x="7092280" y="1807548"/>
            <a:ext cx="130578" cy="130629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テキスト ボックス 63">
            <a:extLst>
              <a:ext uri="{FF2B5EF4-FFF2-40B4-BE49-F238E27FC236}">
                <a16:creationId xmlns:a16="http://schemas.microsoft.com/office/drawing/2014/main" id="{285C7EC1-8653-8640-B9A6-EAD41FB39478}"/>
              </a:ext>
            </a:extLst>
          </p:cNvPr>
          <p:cNvSpPr txBox="1"/>
          <p:nvPr/>
        </p:nvSpPr>
        <p:spPr>
          <a:xfrm>
            <a:off x="0" y="320494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テキスト ボックス 81">
            <a:extLst>
              <a:ext uri="{FF2B5EF4-FFF2-40B4-BE49-F238E27FC236}">
                <a16:creationId xmlns:a16="http://schemas.microsoft.com/office/drawing/2014/main" id="{84816547-FE8B-E642-B72D-6D7918F90172}"/>
              </a:ext>
            </a:extLst>
          </p:cNvPr>
          <p:cNvSpPr txBox="1"/>
          <p:nvPr/>
        </p:nvSpPr>
        <p:spPr>
          <a:xfrm>
            <a:off x="-90232" y="366213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テキスト ボックス 83">
            <a:extLst>
              <a:ext uri="{FF2B5EF4-FFF2-40B4-BE49-F238E27FC236}">
                <a16:creationId xmlns:a16="http://schemas.microsoft.com/office/drawing/2014/main" id="{B0BA72B9-B72C-FE47-B10B-9BEBE33DEBB0}"/>
              </a:ext>
            </a:extLst>
          </p:cNvPr>
          <p:cNvSpPr txBox="1"/>
          <p:nvPr/>
        </p:nvSpPr>
        <p:spPr>
          <a:xfrm>
            <a:off x="0" y="429046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テキスト ボックス 63">
            <a:extLst>
              <a:ext uri="{FF2B5EF4-FFF2-40B4-BE49-F238E27FC236}">
                <a16:creationId xmlns:a16="http://schemas.microsoft.com/office/drawing/2014/main" id="{9FDBA1EA-3810-5C45-B0BA-FF87298299B8}"/>
              </a:ext>
            </a:extLst>
          </p:cNvPr>
          <p:cNvSpPr txBox="1"/>
          <p:nvPr/>
        </p:nvSpPr>
        <p:spPr>
          <a:xfrm>
            <a:off x="6955796" y="318135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テキスト ボックス 81">
            <a:extLst>
              <a:ext uri="{FF2B5EF4-FFF2-40B4-BE49-F238E27FC236}">
                <a16:creationId xmlns:a16="http://schemas.microsoft.com/office/drawing/2014/main" id="{5D6A68EE-EC4C-9741-A20C-14923D40741D}"/>
              </a:ext>
            </a:extLst>
          </p:cNvPr>
          <p:cNvSpPr txBox="1"/>
          <p:nvPr/>
        </p:nvSpPr>
        <p:spPr>
          <a:xfrm>
            <a:off x="6856420" y="383414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テキスト ボックス 82">
            <a:extLst>
              <a:ext uri="{FF2B5EF4-FFF2-40B4-BE49-F238E27FC236}">
                <a16:creationId xmlns:a16="http://schemas.microsoft.com/office/drawing/2014/main" id="{DE5942D3-D0C4-7548-B616-B69AAF211CE1}"/>
              </a:ext>
            </a:extLst>
          </p:cNvPr>
          <p:cNvSpPr txBox="1"/>
          <p:nvPr/>
        </p:nvSpPr>
        <p:spPr>
          <a:xfrm>
            <a:off x="6856420" y="363855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テキスト ボックス 83">
            <a:extLst>
              <a:ext uri="{FF2B5EF4-FFF2-40B4-BE49-F238E27FC236}">
                <a16:creationId xmlns:a16="http://schemas.microsoft.com/office/drawing/2014/main" id="{48CA287E-2BE6-D94E-8D01-A5A3534C065C}"/>
              </a:ext>
            </a:extLst>
          </p:cNvPr>
          <p:cNvSpPr txBox="1"/>
          <p:nvPr/>
        </p:nvSpPr>
        <p:spPr>
          <a:xfrm>
            <a:off x="6964940" y="42760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テキスト ボックス 82">
            <a:extLst>
              <a:ext uri="{FF2B5EF4-FFF2-40B4-BE49-F238E27FC236}">
                <a16:creationId xmlns:a16="http://schemas.microsoft.com/office/drawing/2014/main" id="{14442B6A-5CD1-D34B-875B-D7914A0F5EBF}"/>
              </a:ext>
            </a:extLst>
          </p:cNvPr>
          <p:cNvSpPr txBox="1"/>
          <p:nvPr/>
        </p:nvSpPr>
        <p:spPr>
          <a:xfrm>
            <a:off x="-117509" y="38750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" name="正方形/長方形 77">
            <a:extLst>
              <a:ext uri="{FF2B5EF4-FFF2-40B4-BE49-F238E27FC236}">
                <a16:creationId xmlns:a16="http://schemas.microsoft.com/office/drawing/2014/main" id="{1BEFA848-A09B-D044-828B-9E25D59AA5B4}"/>
              </a:ext>
            </a:extLst>
          </p:cNvPr>
          <p:cNvSpPr/>
          <p:nvPr/>
        </p:nvSpPr>
        <p:spPr>
          <a:xfrm rot="16200000">
            <a:off x="514800" y="3581551"/>
            <a:ext cx="1260000" cy="612000"/>
          </a:xfrm>
          <a:prstGeom prst="rect">
            <a:avLst/>
          </a:prstGeom>
          <a:solidFill>
            <a:srgbClr val="F79646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masked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" name="正方形/長方形 78">
            <a:extLst>
              <a:ext uri="{FF2B5EF4-FFF2-40B4-BE49-F238E27FC236}">
                <a16:creationId xmlns:a16="http://schemas.microsoft.com/office/drawing/2014/main" id="{8163187D-D35A-CD42-8B98-2AFD3078F0CC}"/>
              </a:ext>
            </a:extLst>
          </p:cNvPr>
          <p:cNvSpPr/>
          <p:nvPr/>
        </p:nvSpPr>
        <p:spPr>
          <a:xfrm rot="16200000">
            <a:off x="4651653" y="3581551"/>
            <a:ext cx="1260000" cy="612000"/>
          </a:xfrm>
          <a:prstGeom prst="rect">
            <a:avLst/>
          </a:prstGeom>
          <a:solidFill>
            <a:srgbClr val="F79646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masked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" name="Date Placeholder 3">
            <a:extLst>
              <a:ext uri="{FF2B5EF4-FFF2-40B4-BE49-F238E27FC236}">
                <a16:creationId xmlns:a16="http://schemas.microsoft.com/office/drawing/2014/main" id="{F4E5FC5E-2BA8-984A-BFFA-1A8CB94BBD8D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  <p:sp>
        <p:nvSpPr>
          <p:cNvPr id="86" name="テキスト ボックス 76">
            <a:extLst>
              <a:ext uri="{FF2B5EF4-FFF2-40B4-BE49-F238E27FC236}">
                <a16:creationId xmlns:a16="http://schemas.microsoft.com/office/drawing/2014/main" id="{076BFB89-5E60-6D4A-9853-22B2ADBF8BB0}"/>
              </a:ext>
            </a:extLst>
          </p:cNvPr>
          <p:cNvSpPr txBox="1"/>
          <p:nvPr/>
        </p:nvSpPr>
        <p:spPr>
          <a:xfrm>
            <a:off x="1235430" y="4610040"/>
            <a:ext cx="3869970" cy="400110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hits versus channel id for each strip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図 4">
            <a:extLst>
              <a:ext uri="{FF2B5EF4-FFF2-40B4-BE49-F238E27FC236}">
                <a16:creationId xmlns:a16="http://schemas.microsoft.com/office/drawing/2014/main" id="{85C7B772-69C5-5348-8278-292FA97D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3257550"/>
            <a:ext cx="9001125" cy="1285875"/>
          </a:xfrm>
          <a:prstGeom prst="rect">
            <a:avLst/>
          </a:prstGeom>
        </p:spPr>
      </p:pic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1CDB0A-454C-AF4F-AD13-DE736F4568C6}"/>
              </a:ext>
            </a:extLst>
          </p:cNvPr>
          <p:cNvSpPr txBox="1">
            <a:spLocks/>
          </p:cNvSpPr>
          <p:nvPr/>
        </p:nvSpPr>
        <p:spPr bwMode="auto">
          <a:xfrm>
            <a:off x="4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/>
              <a:t>  </a:t>
            </a:r>
            <a:r>
              <a:rPr lang="en-US" sz="3200" dirty="0">
                <a:solidFill>
                  <a:srgbClr val="0099FF"/>
                </a:solidFill>
              </a:rPr>
              <a:t>2017 – Prototype: External Trigger Scintillator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F9BA8C91-577F-D34F-A994-BC44B53B32B0}"/>
              </a:ext>
            </a:extLst>
          </p:cNvPr>
          <p:cNvSpPr txBox="1">
            <a:spLocks/>
          </p:cNvSpPr>
          <p:nvPr/>
        </p:nvSpPr>
        <p:spPr>
          <a:xfrm>
            <a:off x="-7351" y="302749"/>
            <a:ext cx="7230209" cy="100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spcAft>
                <a:spcPts val="0"/>
              </a:spcAft>
            </a:pPr>
            <a:r>
              <a:rPr lang="en-US" altLang="ja-JP" sz="28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90</a:t>
            </a:r>
            <a:r>
              <a:rPr lang="en-US" altLang="ja-JP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Sr Source + Scintillator 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9" name="図形グループ 5">
            <a:extLst>
              <a:ext uri="{FF2B5EF4-FFF2-40B4-BE49-F238E27FC236}">
                <a16:creationId xmlns:a16="http://schemas.microsoft.com/office/drawing/2014/main" id="{4B2F4C71-EB9D-C649-9E90-AA44B0B4B58E}"/>
              </a:ext>
            </a:extLst>
          </p:cNvPr>
          <p:cNvGrpSpPr>
            <a:grpSpLocks noChangeAspect="1"/>
          </p:cNvGrpSpPr>
          <p:nvPr/>
        </p:nvGrpSpPr>
        <p:grpSpPr>
          <a:xfrm>
            <a:off x="111328" y="1323003"/>
            <a:ext cx="8921958" cy="1436915"/>
            <a:chOff x="611560" y="1268760"/>
            <a:chExt cx="5780003" cy="930891"/>
          </a:xfrm>
        </p:grpSpPr>
        <p:sp>
          <p:nvSpPr>
            <p:cNvPr id="10" name="正方形/長方形 6">
              <a:extLst>
                <a:ext uri="{FF2B5EF4-FFF2-40B4-BE49-F238E27FC236}">
                  <a16:creationId xmlns:a16="http://schemas.microsoft.com/office/drawing/2014/main" id="{0029F592-B853-5242-9034-B87E7F63E79A}"/>
                </a:ext>
              </a:extLst>
            </p:cNvPr>
            <p:cNvSpPr/>
            <p:nvPr/>
          </p:nvSpPr>
          <p:spPr>
            <a:xfrm>
              <a:off x="611560" y="1268760"/>
              <a:ext cx="5780003" cy="93089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1" name="図 7">
              <a:extLst>
                <a:ext uri="{FF2B5EF4-FFF2-40B4-BE49-F238E27FC236}">
                  <a16:creationId xmlns:a16="http://schemas.microsoft.com/office/drawing/2014/main" id="{331B3D16-A86A-924D-9FF0-A43C302E8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21491" b="985"/>
            <a:stretch/>
          </p:blipFill>
          <p:spPr>
            <a:xfrm>
              <a:off x="813553" y="1437363"/>
              <a:ext cx="3317263" cy="612928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12" name="図 8">
              <a:extLst>
                <a:ext uri="{FF2B5EF4-FFF2-40B4-BE49-F238E27FC236}">
                  <a16:creationId xmlns:a16="http://schemas.microsoft.com/office/drawing/2014/main" id="{F569E2CE-6565-874D-8C75-BDD5EE668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7" t="2395" r="49977" b="984"/>
            <a:stretch/>
          </p:blipFill>
          <p:spPr>
            <a:xfrm rot="10800000">
              <a:off x="4154887" y="1442176"/>
              <a:ext cx="2091762" cy="598118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100000"/>
                    <a:shade val="100000"/>
                    <a:satMod val="130000"/>
                  </a:srgbClr>
                </a:gs>
                <a:gs pos="100000">
                  <a:srgbClr val="F7964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grpSp>
          <p:nvGrpSpPr>
            <p:cNvPr id="13" name="図形グループ 9">
              <a:extLst>
                <a:ext uri="{FF2B5EF4-FFF2-40B4-BE49-F238E27FC236}">
                  <a16:creationId xmlns:a16="http://schemas.microsoft.com/office/drawing/2014/main" id="{1EA4E388-1C14-7347-B391-AF823086AA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6000" y="2088000"/>
              <a:ext cx="5211952" cy="65991"/>
              <a:chOff x="936000" y="2088000"/>
              <a:chExt cx="5211952" cy="65991"/>
            </a:xfrm>
          </p:grpSpPr>
          <p:sp>
            <p:nvSpPr>
              <p:cNvPr id="28" name="正方形/長方形 24">
                <a:extLst>
                  <a:ext uri="{FF2B5EF4-FFF2-40B4-BE49-F238E27FC236}">
                    <a16:creationId xmlns:a16="http://schemas.microsoft.com/office/drawing/2014/main" id="{B8B93D50-ACC5-C347-ACC6-1D258FE922E8}"/>
                  </a:ext>
                </a:extLst>
              </p:cNvPr>
              <p:cNvSpPr/>
              <p:nvPr/>
            </p:nvSpPr>
            <p:spPr>
              <a:xfrm>
                <a:off x="936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" name="正方形/長方形 25">
                <a:extLst>
                  <a:ext uri="{FF2B5EF4-FFF2-40B4-BE49-F238E27FC236}">
                    <a16:creationId xmlns:a16="http://schemas.microsoft.com/office/drawing/2014/main" id="{D50DA228-196A-9948-8A95-87C37BA76903}"/>
                  </a:ext>
                </a:extLst>
              </p:cNvPr>
              <p:cNvSpPr/>
              <p:nvPr/>
            </p:nvSpPr>
            <p:spPr>
              <a:xfrm>
                <a:off x="134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" name="正方形/長方形 26">
                <a:extLst>
                  <a:ext uri="{FF2B5EF4-FFF2-40B4-BE49-F238E27FC236}">
                    <a16:creationId xmlns:a16="http://schemas.microsoft.com/office/drawing/2014/main" id="{3A852F46-CCDC-B24E-B4ED-9379FA3E4082}"/>
                  </a:ext>
                </a:extLst>
              </p:cNvPr>
              <p:cNvSpPr/>
              <p:nvPr/>
            </p:nvSpPr>
            <p:spPr>
              <a:xfrm>
                <a:off x="175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1" name="正方形/長方形 27">
                <a:extLst>
                  <a:ext uri="{FF2B5EF4-FFF2-40B4-BE49-F238E27FC236}">
                    <a16:creationId xmlns:a16="http://schemas.microsoft.com/office/drawing/2014/main" id="{24EFC65F-0EAD-B94C-8F9F-4A97DA4D5998}"/>
                  </a:ext>
                </a:extLst>
              </p:cNvPr>
              <p:cNvSpPr/>
              <p:nvPr/>
            </p:nvSpPr>
            <p:spPr>
              <a:xfrm>
                <a:off x="216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2" name="正方形/長方形 28">
                <a:extLst>
                  <a:ext uri="{FF2B5EF4-FFF2-40B4-BE49-F238E27FC236}">
                    <a16:creationId xmlns:a16="http://schemas.microsoft.com/office/drawing/2014/main" id="{4D5DD0E3-78B9-4B41-B6D4-91DC8456B70C}"/>
                  </a:ext>
                </a:extLst>
              </p:cNvPr>
              <p:cNvSpPr/>
              <p:nvPr/>
            </p:nvSpPr>
            <p:spPr>
              <a:xfrm>
                <a:off x="2577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3" name="正方形/長方形 29">
                <a:extLst>
                  <a:ext uri="{FF2B5EF4-FFF2-40B4-BE49-F238E27FC236}">
                    <a16:creationId xmlns:a16="http://schemas.microsoft.com/office/drawing/2014/main" id="{E2DFFAB6-87E1-F146-9402-2E027E8CBD1F}"/>
                  </a:ext>
                </a:extLst>
              </p:cNvPr>
              <p:cNvSpPr/>
              <p:nvPr/>
            </p:nvSpPr>
            <p:spPr>
              <a:xfrm>
                <a:off x="3002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4" name="正方形/長方形 30">
                <a:extLst>
                  <a:ext uri="{FF2B5EF4-FFF2-40B4-BE49-F238E27FC236}">
                    <a16:creationId xmlns:a16="http://schemas.microsoft.com/office/drawing/2014/main" id="{19BADEC8-20D8-A14A-8568-265229D87B08}"/>
                  </a:ext>
                </a:extLst>
              </p:cNvPr>
              <p:cNvSpPr/>
              <p:nvPr/>
            </p:nvSpPr>
            <p:spPr>
              <a:xfrm>
                <a:off x="3412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5" name="正方形/長方形 31">
                <a:extLst>
                  <a:ext uri="{FF2B5EF4-FFF2-40B4-BE49-F238E27FC236}">
                    <a16:creationId xmlns:a16="http://schemas.microsoft.com/office/drawing/2014/main" id="{AF8BD88F-BF20-C140-B845-A174A2066D7F}"/>
                  </a:ext>
                </a:extLst>
              </p:cNvPr>
              <p:cNvSpPr/>
              <p:nvPr/>
            </p:nvSpPr>
            <p:spPr>
              <a:xfrm>
                <a:off x="3808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" name="正方形/長方形 32">
                <a:extLst>
                  <a:ext uri="{FF2B5EF4-FFF2-40B4-BE49-F238E27FC236}">
                    <a16:creationId xmlns:a16="http://schemas.microsoft.com/office/drawing/2014/main" id="{99D3AC2A-3F4D-E745-BC61-84FEA607569E}"/>
                  </a:ext>
                </a:extLst>
              </p:cNvPr>
              <p:cNvSpPr/>
              <p:nvPr/>
            </p:nvSpPr>
            <p:spPr>
              <a:xfrm>
                <a:off x="422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7" name="正方形/長方形 33">
                <a:extLst>
                  <a:ext uri="{FF2B5EF4-FFF2-40B4-BE49-F238E27FC236}">
                    <a16:creationId xmlns:a16="http://schemas.microsoft.com/office/drawing/2014/main" id="{A2BBBA1C-196F-FE40-849B-8438E01D70B9}"/>
                  </a:ext>
                </a:extLst>
              </p:cNvPr>
              <p:cNvSpPr/>
              <p:nvPr/>
            </p:nvSpPr>
            <p:spPr>
              <a:xfrm>
                <a:off x="463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8" name="正方形/長方形 34">
                <a:extLst>
                  <a:ext uri="{FF2B5EF4-FFF2-40B4-BE49-F238E27FC236}">
                    <a16:creationId xmlns:a16="http://schemas.microsoft.com/office/drawing/2014/main" id="{2E704FBE-88C5-704B-842B-C616C09D2D87}"/>
                  </a:ext>
                </a:extLst>
              </p:cNvPr>
              <p:cNvSpPr/>
              <p:nvPr/>
            </p:nvSpPr>
            <p:spPr>
              <a:xfrm>
                <a:off x="504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" name="正方形/長方形 35">
                <a:extLst>
                  <a:ext uri="{FF2B5EF4-FFF2-40B4-BE49-F238E27FC236}">
                    <a16:creationId xmlns:a16="http://schemas.microsoft.com/office/drawing/2014/main" id="{598EFCE7-CAB3-7648-BB60-156566C4C272}"/>
                  </a:ext>
                </a:extLst>
              </p:cNvPr>
              <p:cNvSpPr/>
              <p:nvPr/>
            </p:nvSpPr>
            <p:spPr>
              <a:xfrm>
                <a:off x="5464305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0" name="正方形/長方形 36">
                <a:extLst>
                  <a:ext uri="{FF2B5EF4-FFF2-40B4-BE49-F238E27FC236}">
                    <a16:creationId xmlns:a16="http://schemas.microsoft.com/office/drawing/2014/main" id="{FEBC58E1-4974-C44D-8305-D8209C60E275}"/>
                  </a:ext>
                </a:extLst>
              </p:cNvPr>
              <p:cNvSpPr/>
              <p:nvPr/>
            </p:nvSpPr>
            <p:spPr>
              <a:xfrm>
                <a:off x="5853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4" name="図形グループ 10">
              <a:extLst>
                <a:ext uri="{FF2B5EF4-FFF2-40B4-BE49-F238E27FC236}">
                  <a16:creationId xmlns:a16="http://schemas.microsoft.com/office/drawing/2014/main" id="{8B4860E0-F2DE-0E4A-9269-511B1C938D05}"/>
                </a:ext>
              </a:extLst>
            </p:cNvPr>
            <p:cNvGrpSpPr/>
            <p:nvPr/>
          </p:nvGrpSpPr>
          <p:grpSpPr>
            <a:xfrm>
              <a:off x="936000" y="1317600"/>
              <a:ext cx="5211952" cy="65991"/>
              <a:chOff x="936000" y="2088000"/>
              <a:chExt cx="5211952" cy="65991"/>
            </a:xfrm>
          </p:grpSpPr>
          <p:sp>
            <p:nvSpPr>
              <p:cNvPr id="15" name="正方形/長方形 11">
                <a:extLst>
                  <a:ext uri="{FF2B5EF4-FFF2-40B4-BE49-F238E27FC236}">
                    <a16:creationId xmlns:a16="http://schemas.microsoft.com/office/drawing/2014/main" id="{56F1CFE5-5A59-6F45-A70B-D44E7125A9DF}"/>
                  </a:ext>
                </a:extLst>
              </p:cNvPr>
              <p:cNvSpPr/>
              <p:nvPr/>
            </p:nvSpPr>
            <p:spPr>
              <a:xfrm>
                <a:off x="936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正方形/長方形 12">
                <a:extLst>
                  <a:ext uri="{FF2B5EF4-FFF2-40B4-BE49-F238E27FC236}">
                    <a16:creationId xmlns:a16="http://schemas.microsoft.com/office/drawing/2014/main" id="{52BC2177-BB35-2C45-9D3B-0A6D289B7583}"/>
                  </a:ext>
                </a:extLst>
              </p:cNvPr>
              <p:cNvSpPr/>
              <p:nvPr/>
            </p:nvSpPr>
            <p:spPr>
              <a:xfrm>
                <a:off x="134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" name="正方形/長方形 13">
                <a:extLst>
                  <a:ext uri="{FF2B5EF4-FFF2-40B4-BE49-F238E27FC236}">
                    <a16:creationId xmlns:a16="http://schemas.microsoft.com/office/drawing/2014/main" id="{30C6DA55-89F5-324C-B889-38725B098107}"/>
                  </a:ext>
                </a:extLst>
              </p:cNvPr>
              <p:cNvSpPr/>
              <p:nvPr/>
            </p:nvSpPr>
            <p:spPr>
              <a:xfrm>
                <a:off x="175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8" name="正方形/長方形 14">
                <a:extLst>
                  <a:ext uri="{FF2B5EF4-FFF2-40B4-BE49-F238E27FC236}">
                    <a16:creationId xmlns:a16="http://schemas.microsoft.com/office/drawing/2014/main" id="{88CDD2D0-84CB-EE45-9DB3-5FF970DA22C2}"/>
                  </a:ext>
                </a:extLst>
              </p:cNvPr>
              <p:cNvSpPr/>
              <p:nvPr/>
            </p:nvSpPr>
            <p:spPr>
              <a:xfrm>
                <a:off x="216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9" name="正方形/長方形 15">
                <a:extLst>
                  <a:ext uri="{FF2B5EF4-FFF2-40B4-BE49-F238E27FC236}">
                    <a16:creationId xmlns:a16="http://schemas.microsoft.com/office/drawing/2014/main" id="{AB288400-86E9-3248-A805-BD57FF0BDB34}"/>
                  </a:ext>
                </a:extLst>
              </p:cNvPr>
              <p:cNvSpPr/>
              <p:nvPr/>
            </p:nvSpPr>
            <p:spPr>
              <a:xfrm>
                <a:off x="2577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0" name="正方形/長方形 16">
                <a:extLst>
                  <a:ext uri="{FF2B5EF4-FFF2-40B4-BE49-F238E27FC236}">
                    <a16:creationId xmlns:a16="http://schemas.microsoft.com/office/drawing/2014/main" id="{596BE84D-CE17-124E-B62B-9D85F50B50A8}"/>
                  </a:ext>
                </a:extLst>
              </p:cNvPr>
              <p:cNvSpPr/>
              <p:nvPr/>
            </p:nvSpPr>
            <p:spPr>
              <a:xfrm>
                <a:off x="3002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1" name="正方形/長方形 17">
                <a:extLst>
                  <a:ext uri="{FF2B5EF4-FFF2-40B4-BE49-F238E27FC236}">
                    <a16:creationId xmlns:a16="http://schemas.microsoft.com/office/drawing/2014/main" id="{F0E473CA-C134-AE48-A792-76F08F11B635}"/>
                  </a:ext>
                </a:extLst>
              </p:cNvPr>
              <p:cNvSpPr/>
              <p:nvPr/>
            </p:nvSpPr>
            <p:spPr>
              <a:xfrm>
                <a:off x="3412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2" name="正方形/長方形 18">
                <a:extLst>
                  <a:ext uri="{FF2B5EF4-FFF2-40B4-BE49-F238E27FC236}">
                    <a16:creationId xmlns:a16="http://schemas.microsoft.com/office/drawing/2014/main" id="{7006B686-6C8C-4142-BE41-116BA46D531A}"/>
                  </a:ext>
                </a:extLst>
              </p:cNvPr>
              <p:cNvSpPr/>
              <p:nvPr/>
            </p:nvSpPr>
            <p:spPr>
              <a:xfrm>
                <a:off x="3808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3" name="正方形/長方形 19">
                <a:extLst>
                  <a:ext uri="{FF2B5EF4-FFF2-40B4-BE49-F238E27FC236}">
                    <a16:creationId xmlns:a16="http://schemas.microsoft.com/office/drawing/2014/main" id="{9BE8FE65-5D53-074D-9514-86912C640EEA}"/>
                  </a:ext>
                </a:extLst>
              </p:cNvPr>
              <p:cNvSpPr/>
              <p:nvPr/>
            </p:nvSpPr>
            <p:spPr>
              <a:xfrm>
                <a:off x="42264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4" name="正方形/長方形 20">
                <a:extLst>
                  <a:ext uri="{FF2B5EF4-FFF2-40B4-BE49-F238E27FC236}">
                    <a16:creationId xmlns:a16="http://schemas.microsoft.com/office/drawing/2014/main" id="{D4B82527-20F3-8C43-92DB-47BBF99FE494}"/>
                  </a:ext>
                </a:extLst>
              </p:cNvPr>
              <p:cNvSpPr/>
              <p:nvPr/>
            </p:nvSpPr>
            <p:spPr>
              <a:xfrm>
                <a:off x="46368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5" name="正方形/長方形 21">
                <a:extLst>
                  <a:ext uri="{FF2B5EF4-FFF2-40B4-BE49-F238E27FC236}">
                    <a16:creationId xmlns:a16="http://schemas.microsoft.com/office/drawing/2014/main" id="{26ED5888-B962-FA44-8032-2EA82D474274}"/>
                  </a:ext>
                </a:extLst>
              </p:cNvPr>
              <p:cNvSpPr/>
              <p:nvPr/>
            </p:nvSpPr>
            <p:spPr>
              <a:xfrm>
                <a:off x="50400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6" name="正方形/長方形 22">
                <a:extLst>
                  <a:ext uri="{FF2B5EF4-FFF2-40B4-BE49-F238E27FC236}">
                    <a16:creationId xmlns:a16="http://schemas.microsoft.com/office/drawing/2014/main" id="{C9823F74-8F2C-B34D-BA3C-50E2CEE95D44}"/>
                  </a:ext>
                </a:extLst>
              </p:cNvPr>
              <p:cNvSpPr/>
              <p:nvPr/>
            </p:nvSpPr>
            <p:spPr>
              <a:xfrm>
                <a:off x="5464305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7" name="正方形/長方形 23">
                <a:extLst>
                  <a:ext uri="{FF2B5EF4-FFF2-40B4-BE49-F238E27FC236}">
                    <a16:creationId xmlns:a16="http://schemas.microsoft.com/office/drawing/2014/main" id="{791C6F35-BF49-0D4B-8D14-2A1B688AE46F}"/>
                  </a:ext>
                </a:extLst>
              </p:cNvPr>
              <p:cNvSpPr/>
              <p:nvPr/>
            </p:nvSpPr>
            <p:spPr>
              <a:xfrm>
                <a:off x="5853600" y="2088000"/>
                <a:ext cx="294352" cy="6599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41" name="テキスト ボックス 37">
            <a:extLst>
              <a:ext uri="{FF2B5EF4-FFF2-40B4-BE49-F238E27FC236}">
                <a16:creationId xmlns:a16="http://schemas.microsoft.com/office/drawing/2014/main" id="{B0CB431C-A695-B44E-B1E5-70CF59C699AC}"/>
              </a:ext>
            </a:extLst>
          </p:cNvPr>
          <p:cNvSpPr txBox="1"/>
          <p:nvPr/>
        </p:nvSpPr>
        <p:spPr>
          <a:xfrm>
            <a:off x="489695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Chip26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テキスト ボックス 38">
            <a:extLst>
              <a:ext uri="{FF2B5EF4-FFF2-40B4-BE49-F238E27FC236}">
                <a16:creationId xmlns:a16="http://schemas.microsoft.com/office/drawing/2014/main" id="{A583E08A-BD7D-394B-BB11-9DA73BD0A863}"/>
              </a:ext>
            </a:extLst>
          </p:cNvPr>
          <p:cNvSpPr txBox="1"/>
          <p:nvPr/>
        </p:nvSpPr>
        <p:spPr>
          <a:xfrm>
            <a:off x="1121068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Chip25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テキスト ボックス 39">
            <a:extLst>
              <a:ext uri="{FF2B5EF4-FFF2-40B4-BE49-F238E27FC236}">
                <a16:creationId xmlns:a16="http://schemas.microsoft.com/office/drawing/2014/main" id="{8A8E9717-C1C2-1147-91BB-A3DD50202AE5}"/>
              </a:ext>
            </a:extLst>
          </p:cNvPr>
          <p:cNvSpPr txBox="1"/>
          <p:nvPr/>
        </p:nvSpPr>
        <p:spPr>
          <a:xfrm>
            <a:off x="1783669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Chip24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テキスト ボックス 40">
            <a:extLst>
              <a:ext uri="{FF2B5EF4-FFF2-40B4-BE49-F238E27FC236}">
                <a16:creationId xmlns:a16="http://schemas.microsoft.com/office/drawing/2014/main" id="{99B8CA86-FC68-FE41-947E-4B6CAD439CB7}"/>
              </a:ext>
            </a:extLst>
          </p:cNvPr>
          <p:cNvSpPr txBox="1"/>
          <p:nvPr/>
        </p:nvSpPr>
        <p:spPr>
          <a:xfrm>
            <a:off x="2430032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Chip23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テキスト ボックス 41">
            <a:extLst>
              <a:ext uri="{FF2B5EF4-FFF2-40B4-BE49-F238E27FC236}">
                <a16:creationId xmlns:a16="http://schemas.microsoft.com/office/drawing/2014/main" id="{6B61C5BF-6FE7-C645-A29F-50245C80F5C8}"/>
              </a:ext>
            </a:extLst>
          </p:cNvPr>
          <p:cNvSpPr txBox="1"/>
          <p:nvPr/>
        </p:nvSpPr>
        <p:spPr>
          <a:xfrm>
            <a:off x="3025525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Chip22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テキスト ボックス 42">
            <a:extLst>
              <a:ext uri="{FF2B5EF4-FFF2-40B4-BE49-F238E27FC236}">
                <a16:creationId xmlns:a16="http://schemas.microsoft.com/office/drawing/2014/main" id="{8CAB2882-C77A-8B4A-8ED0-79C4113EAB13}"/>
              </a:ext>
            </a:extLst>
          </p:cNvPr>
          <p:cNvSpPr txBox="1"/>
          <p:nvPr/>
        </p:nvSpPr>
        <p:spPr>
          <a:xfrm>
            <a:off x="3656898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Chip21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テキスト ボックス 43">
            <a:extLst>
              <a:ext uri="{FF2B5EF4-FFF2-40B4-BE49-F238E27FC236}">
                <a16:creationId xmlns:a16="http://schemas.microsoft.com/office/drawing/2014/main" id="{AD8310A9-8211-6742-A860-9D5C9BAC531A}"/>
              </a:ext>
            </a:extLst>
          </p:cNvPr>
          <p:cNvSpPr txBox="1"/>
          <p:nvPr/>
        </p:nvSpPr>
        <p:spPr>
          <a:xfrm>
            <a:off x="4319499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テキスト ボックス 44">
            <a:extLst>
              <a:ext uri="{FF2B5EF4-FFF2-40B4-BE49-F238E27FC236}">
                <a16:creationId xmlns:a16="http://schemas.microsoft.com/office/drawing/2014/main" id="{453C3098-C1DA-C14F-9E44-75C73E50E791}"/>
              </a:ext>
            </a:extLst>
          </p:cNvPr>
          <p:cNvSpPr txBox="1"/>
          <p:nvPr/>
        </p:nvSpPr>
        <p:spPr>
          <a:xfrm>
            <a:off x="4965862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Chip19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テキスト ボックス 45">
            <a:extLst>
              <a:ext uri="{FF2B5EF4-FFF2-40B4-BE49-F238E27FC236}">
                <a16:creationId xmlns:a16="http://schemas.microsoft.com/office/drawing/2014/main" id="{DFAA19E8-CAF2-F549-BBE8-006DC3026FEF}"/>
              </a:ext>
            </a:extLst>
          </p:cNvPr>
          <p:cNvSpPr txBox="1"/>
          <p:nvPr/>
        </p:nvSpPr>
        <p:spPr>
          <a:xfrm>
            <a:off x="5587653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Chip18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テキスト ボックス 46">
            <a:extLst>
              <a:ext uri="{FF2B5EF4-FFF2-40B4-BE49-F238E27FC236}">
                <a16:creationId xmlns:a16="http://schemas.microsoft.com/office/drawing/2014/main" id="{748A07F7-728B-4941-A3DC-CAA3FE70CC77}"/>
              </a:ext>
            </a:extLst>
          </p:cNvPr>
          <p:cNvSpPr txBox="1"/>
          <p:nvPr/>
        </p:nvSpPr>
        <p:spPr>
          <a:xfrm>
            <a:off x="6219026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Chip17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テキスト ボックス 47">
            <a:extLst>
              <a:ext uri="{FF2B5EF4-FFF2-40B4-BE49-F238E27FC236}">
                <a16:creationId xmlns:a16="http://schemas.microsoft.com/office/drawing/2014/main" id="{3FFE29F3-D6AB-B34F-91A5-35DC9680ABDC}"/>
              </a:ext>
            </a:extLst>
          </p:cNvPr>
          <p:cNvSpPr txBox="1"/>
          <p:nvPr/>
        </p:nvSpPr>
        <p:spPr>
          <a:xfrm>
            <a:off x="6881627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Chip16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テキスト ボックス 48">
            <a:extLst>
              <a:ext uri="{FF2B5EF4-FFF2-40B4-BE49-F238E27FC236}">
                <a16:creationId xmlns:a16="http://schemas.microsoft.com/office/drawing/2014/main" id="{36CAE3AD-6505-B84D-82C2-FF47B834338C}"/>
              </a:ext>
            </a:extLst>
          </p:cNvPr>
          <p:cNvSpPr txBox="1"/>
          <p:nvPr/>
        </p:nvSpPr>
        <p:spPr>
          <a:xfrm>
            <a:off x="7527990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Chip15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テキスト ボックス 49">
            <a:extLst>
              <a:ext uri="{FF2B5EF4-FFF2-40B4-BE49-F238E27FC236}">
                <a16:creationId xmlns:a16="http://schemas.microsoft.com/office/drawing/2014/main" id="{89734CAC-7FDA-4049-B3F0-20A33B84C50E}"/>
              </a:ext>
            </a:extLst>
          </p:cNvPr>
          <p:cNvSpPr txBox="1"/>
          <p:nvPr/>
        </p:nvSpPr>
        <p:spPr>
          <a:xfrm>
            <a:off x="8094553" y="1030856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Chip14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テキスト ボックス 50">
            <a:extLst>
              <a:ext uri="{FF2B5EF4-FFF2-40B4-BE49-F238E27FC236}">
                <a16:creationId xmlns:a16="http://schemas.microsoft.com/office/drawing/2014/main" id="{D495244E-0F31-054C-9932-87FB6AD2855D}"/>
              </a:ext>
            </a:extLst>
          </p:cNvPr>
          <p:cNvSpPr txBox="1"/>
          <p:nvPr/>
        </p:nvSpPr>
        <p:spPr>
          <a:xfrm>
            <a:off x="489691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Chip13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テキスト ボックス 51">
            <a:extLst>
              <a:ext uri="{FF2B5EF4-FFF2-40B4-BE49-F238E27FC236}">
                <a16:creationId xmlns:a16="http://schemas.microsoft.com/office/drawing/2014/main" id="{6E8BB255-1E4B-9F40-A56C-864CB80F1B8E}"/>
              </a:ext>
            </a:extLst>
          </p:cNvPr>
          <p:cNvSpPr txBox="1"/>
          <p:nvPr/>
        </p:nvSpPr>
        <p:spPr>
          <a:xfrm>
            <a:off x="1121064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Chip12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テキスト ボックス 52">
            <a:extLst>
              <a:ext uri="{FF2B5EF4-FFF2-40B4-BE49-F238E27FC236}">
                <a16:creationId xmlns:a16="http://schemas.microsoft.com/office/drawing/2014/main" id="{E5C7473E-60B3-DB4A-B7B9-914CFFB08EA5}"/>
              </a:ext>
            </a:extLst>
          </p:cNvPr>
          <p:cNvSpPr txBox="1"/>
          <p:nvPr/>
        </p:nvSpPr>
        <p:spPr>
          <a:xfrm>
            <a:off x="1783665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Chip11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テキスト ボックス 53">
            <a:extLst>
              <a:ext uri="{FF2B5EF4-FFF2-40B4-BE49-F238E27FC236}">
                <a16:creationId xmlns:a16="http://schemas.microsoft.com/office/drawing/2014/main" id="{8514EE8C-A57B-5B45-9F17-E459B2B0CF84}"/>
              </a:ext>
            </a:extLst>
          </p:cNvPr>
          <p:cNvSpPr txBox="1"/>
          <p:nvPr/>
        </p:nvSpPr>
        <p:spPr>
          <a:xfrm>
            <a:off x="2430028" y="275079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" name="テキスト ボックス 54">
            <a:extLst>
              <a:ext uri="{FF2B5EF4-FFF2-40B4-BE49-F238E27FC236}">
                <a16:creationId xmlns:a16="http://schemas.microsoft.com/office/drawing/2014/main" id="{399C1A29-95FA-1F47-AC58-FD3DB6D20CEB}"/>
              </a:ext>
            </a:extLst>
          </p:cNvPr>
          <p:cNvSpPr txBox="1"/>
          <p:nvPr/>
        </p:nvSpPr>
        <p:spPr>
          <a:xfrm>
            <a:off x="3101723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Chip9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テキスト ボックス 55">
            <a:extLst>
              <a:ext uri="{FF2B5EF4-FFF2-40B4-BE49-F238E27FC236}">
                <a16:creationId xmlns:a16="http://schemas.microsoft.com/office/drawing/2014/main" id="{B04E9C11-6330-3E4C-883B-6E6A2E126BD5}"/>
              </a:ext>
            </a:extLst>
          </p:cNvPr>
          <p:cNvSpPr txBox="1"/>
          <p:nvPr/>
        </p:nvSpPr>
        <p:spPr>
          <a:xfrm>
            <a:off x="3733096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Chip8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テキスト ボックス 56">
            <a:extLst>
              <a:ext uri="{FF2B5EF4-FFF2-40B4-BE49-F238E27FC236}">
                <a16:creationId xmlns:a16="http://schemas.microsoft.com/office/drawing/2014/main" id="{B9600166-0B9A-A94B-AA0F-F1E93E4766B0}"/>
              </a:ext>
            </a:extLst>
          </p:cNvPr>
          <p:cNvSpPr txBox="1"/>
          <p:nvPr/>
        </p:nvSpPr>
        <p:spPr>
          <a:xfrm>
            <a:off x="4395697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Chip7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テキスト ボックス 57">
            <a:extLst>
              <a:ext uri="{FF2B5EF4-FFF2-40B4-BE49-F238E27FC236}">
                <a16:creationId xmlns:a16="http://schemas.microsoft.com/office/drawing/2014/main" id="{9195612B-A775-7146-B2BD-1DF3126A469A}"/>
              </a:ext>
            </a:extLst>
          </p:cNvPr>
          <p:cNvSpPr txBox="1"/>
          <p:nvPr/>
        </p:nvSpPr>
        <p:spPr>
          <a:xfrm>
            <a:off x="5009402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Chip6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テキスト ボックス 58">
            <a:extLst>
              <a:ext uri="{FF2B5EF4-FFF2-40B4-BE49-F238E27FC236}">
                <a16:creationId xmlns:a16="http://schemas.microsoft.com/office/drawing/2014/main" id="{DE9226B7-E2D6-A94E-A59E-E595CE0961A7}"/>
              </a:ext>
            </a:extLst>
          </p:cNvPr>
          <p:cNvSpPr txBox="1"/>
          <p:nvPr/>
        </p:nvSpPr>
        <p:spPr>
          <a:xfrm>
            <a:off x="5631193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Chip5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テキスト ボックス 59">
            <a:extLst>
              <a:ext uri="{FF2B5EF4-FFF2-40B4-BE49-F238E27FC236}">
                <a16:creationId xmlns:a16="http://schemas.microsoft.com/office/drawing/2014/main" id="{3168E32F-9094-5C45-AF62-56E27A82B7CE}"/>
              </a:ext>
            </a:extLst>
          </p:cNvPr>
          <p:cNvSpPr txBox="1"/>
          <p:nvPr/>
        </p:nvSpPr>
        <p:spPr>
          <a:xfrm>
            <a:off x="6273452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Chip4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テキスト ボックス 60">
            <a:extLst>
              <a:ext uri="{FF2B5EF4-FFF2-40B4-BE49-F238E27FC236}">
                <a16:creationId xmlns:a16="http://schemas.microsoft.com/office/drawing/2014/main" id="{55C9AFDB-79B5-4A4B-9E52-733223D1314D}"/>
              </a:ext>
            </a:extLst>
          </p:cNvPr>
          <p:cNvSpPr txBox="1"/>
          <p:nvPr/>
        </p:nvSpPr>
        <p:spPr>
          <a:xfrm>
            <a:off x="6936053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Chip3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テキスト ボックス 61">
            <a:extLst>
              <a:ext uri="{FF2B5EF4-FFF2-40B4-BE49-F238E27FC236}">
                <a16:creationId xmlns:a16="http://schemas.microsoft.com/office/drawing/2014/main" id="{1D0E5EA6-798B-2A4E-B40D-B12F5DB81E97}"/>
              </a:ext>
            </a:extLst>
          </p:cNvPr>
          <p:cNvSpPr txBox="1"/>
          <p:nvPr/>
        </p:nvSpPr>
        <p:spPr>
          <a:xfrm>
            <a:off x="7582416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Chip2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テキスト ボックス 62">
            <a:extLst>
              <a:ext uri="{FF2B5EF4-FFF2-40B4-BE49-F238E27FC236}">
                <a16:creationId xmlns:a16="http://schemas.microsoft.com/office/drawing/2014/main" id="{193A6C58-7930-B74D-983A-6D196DC73B16}"/>
              </a:ext>
            </a:extLst>
          </p:cNvPr>
          <p:cNvSpPr txBox="1"/>
          <p:nvPr/>
        </p:nvSpPr>
        <p:spPr>
          <a:xfrm>
            <a:off x="8148979" y="27507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Chip1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テキスト ボックス 76">
            <a:extLst>
              <a:ext uri="{FF2B5EF4-FFF2-40B4-BE49-F238E27FC236}">
                <a16:creationId xmlns:a16="http://schemas.microsoft.com/office/drawing/2014/main" id="{DB80FFDB-6496-F643-B397-5E73F938F18B}"/>
              </a:ext>
            </a:extLst>
          </p:cNvPr>
          <p:cNvSpPr txBox="1"/>
          <p:nvPr/>
        </p:nvSpPr>
        <p:spPr>
          <a:xfrm>
            <a:off x="1235430" y="4610040"/>
            <a:ext cx="3869970" cy="400110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hits versus channel id for each strip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円/楕円 73">
            <a:extLst>
              <a:ext uri="{FF2B5EF4-FFF2-40B4-BE49-F238E27FC236}">
                <a16:creationId xmlns:a16="http://schemas.microsoft.com/office/drawing/2014/main" id="{DF432180-A556-6649-9C39-385F8CB81528}"/>
              </a:ext>
            </a:extLst>
          </p:cNvPr>
          <p:cNvSpPr/>
          <p:nvPr/>
        </p:nvSpPr>
        <p:spPr>
          <a:xfrm>
            <a:off x="7092280" y="1807548"/>
            <a:ext cx="130578" cy="130629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テキスト ボックス 63">
            <a:extLst>
              <a:ext uri="{FF2B5EF4-FFF2-40B4-BE49-F238E27FC236}">
                <a16:creationId xmlns:a16="http://schemas.microsoft.com/office/drawing/2014/main" id="{285C7EC1-8653-8640-B9A6-EAD41FB39478}"/>
              </a:ext>
            </a:extLst>
          </p:cNvPr>
          <p:cNvSpPr txBox="1"/>
          <p:nvPr/>
        </p:nvSpPr>
        <p:spPr>
          <a:xfrm>
            <a:off x="0" y="320494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テキスト ボックス 81">
            <a:extLst>
              <a:ext uri="{FF2B5EF4-FFF2-40B4-BE49-F238E27FC236}">
                <a16:creationId xmlns:a16="http://schemas.microsoft.com/office/drawing/2014/main" id="{84816547-FE8B-E642-B72D-6D7918F90172}"/>
              </a:ext>
            </a:extLst>
          </p:cNvPr>
          <p:cNvSpPr txBox="1"/>
          <p:nvPr/>
        </p:nvSpPr>
        <p:spPr>
          <a:xfrm>
            <a:off x="-90232" y="366213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テキスト ボックス 83">
            <a:extLst>
              <a:ext uri="{FF2B5EF4-FFF2-40B4-BE49-F238E27FC236}">
                <a16:creationId xmlns:a16="http://schemas.microsoft.com/office/drawing/2014/main" id="{B0BA72B9-B72C-FE47-B10B-9BEBE33DEBB0}"/>
              </a:ext>
            </a:extLst>
          </p:cNvPr>
          <p:cNvSpPr txBox="1"/>
          <p:nvPr/>
        </p:nvSpPr>
        <p:spPr>
          <a:xfrm>
            <a:off x="0" y="429046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テキスト ボックス 63">
            <a:extLst>
              <a:ext uri="{FF2B5EF4-FFF2-40B4-BE49-F238E27FC236}">
                <a16:creationId xmlns:a16="http://schemas.microsoft.com/office/drawing/2014/main" id="{9FDBA1EA-3810-5C45-B0BA-FF87298299B8}"/>
              </a:ext>
            </a:extLst>
          </p:cNvPr>
          <p:cNvSpPr txBox="1"/>
          <p:nvPr/>
        </p:nvSpPr>
        <p:spPr>
          <a:xfrm>
            <a:off x="6955796" y="318135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テキスト ボックス 81">
            <a:extLst>
              <a:ext uri="{FF2B5EF4-FFF2-40B4-BE49-F238E27FC236}">
                <a16:creationId xmlns:a16="http://schemas.microsoft.com/office/drawing/2014/main" id="{5D6A68EE-EC4C-9741-A20C-14923D40741D}"/>
              </a:ext>
            </a:extLst>
          </p:cNvPr>
          <p:cNvSpPr txBox="1"/>
          <p:nvPr/>
        </p:nvSpPr>
        <p:spPr>
          <a:xfrm>
            <a:off x="6856420" y="383414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テキスト ボックス 82">
            <a:extLst>
              <a:ext uri="{FF2B5EF4-FFF2-40B4-BE49-F238E27FC236}">
                <a16:creationId xmlns:a16="http://schemas.microsoft.com/office/drawing/2014/main" id="{DE5942D3-D0C4-7548-B616-B69AAF211CE1}"/>
              </a:ext>
            </a:extLst>
          </p:cNvPr>
          <p:cNvSpPr txBox="1"/>
          <p:nvPr/>
        </p:nvSpPr>
        <p:spPr>
          <a:xfrm>
            <a:off x="6856420" y="363855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テキスト ボックス 83">
            <a:extLst>
              <a:ext uri="{FF2B5EF4-FFF2-40B4-BE49-F238E27FC236}">
                <a16:creationId xmlns:a16="http://schemas.microsoft.com/office/drawing/2014/main" id="{48CA287E-2BE6-D94E-8D01-A5A3534C065C}"/>
              </a:ext>
            </a:extLst>
          </p:cNvPr>
          <p:cNvSpPr txBox="1"/>
          <p:nvPr/>
        </p:nvSpPr>
        <p:spPr>
          <a:xfrm>
            <a:off x="6964940" y="42760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0</a:t>
            </a:r>
            <a:endParaRPr kumimoji="1" lang="ja-JP" altLang="en-US" sz="14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テキスト ボックス 82">
            <a:extLst>
              <a:ext uri="{FF2B5EF4-FFF2-40B4-BE49-F238E27FC236}">
                <a16:creationId xmlns:a16="http://schemas.microsoft.com/office/drawing/2014/main" id="{14442B6A-5CD1-D34B-875B-D7914A0F5EBF}"/>
              </a:ext>
            </a:extLst>
          </p:cNvPr>
          <p:cNvSpPr txBox="1"/>
          <p:nvPr/>
        </p:nvSpPr>
        <p:spPr>
          <a:xfrm>
            <a:off x="-117509" y="38750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100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+mn-cs"/>
              </a:rPr>
              <a:t>127</a:t>
            </a:r>
            <a:endParaRPr kumimoji="1" lang="ja-JP" altLang="en-US" sz="1100" b="1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" name="正方形/長方形 77">
            <a:extLst>
              <a:ext uri="{FF2B5EF4-FFF2-40B4-BE49-F238E27FC236}">
                <a16:creationId xmlns:a16="http://schemas.microsoft.com/office/drawing/2014/main" id="{1BEFA848-A09B-D044-828B-9E25D59AA5B4}"/>
              </a:ext>
            </a:extLst>
          </p:cNvPr>
          <p:cNvSpPr/>
          <p:nvPr/>
        </p:nvSpPr>
        <p:spPr>
          <a:xfrm rot="16200000">
            <a:off x="514800" y="3581551"/>
            <a:ext cx="1260000" cy="612000"/>
          </a:xfrm>
          <a:prstGeom prst="rect">
            <a:avLst/>
          </a:prstGeom>
          <a:solidFill>
            <a:srgbClr val="F79646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masked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" name="正方形/長方形 78">
            <a:extLst>
              <a:ext uri="{FF2B5EF4-FFF2-40B4-BE49-F238E27FC236}">
                <a16:creationId xmlns:a16="http://schemas.microsoft.com/office/drawing/2014/main" id="{8163187D-D35A-CD42-8B98-2AFD3078F0CC}"/>
              </a:ext>
            </a:extLst>
          </p:cNvPr>
          <p:cNvSpPr/>
          <p:nvPr/>
        </p:nvSpPr>
        <p:spPr>
          <a:xfrm rot="16200000">
            <a:off x="4651653" y="3581551"/>
            <a:ext cx="1260000" cy="612000"/>
          </a:xfrm>
          <a:prstGeom prst="rect">
            <a:avLst/>
          </a:prstGeom>
          <a:solidFill>
            <a:srgbClr val="F79646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masked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" name="Date Placeholder 3">
            <a:extLst>
              <a:ext uri="{FF2B5EF4-FFF2-40B4-BE49-F238E27FC236}">
                <a16:creationId xmlns:a16="http://schemas.microsoft.com/office/drawing/2014/main" id="{6E072A41-EF92-CC49-9374-26010C47AD92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3216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7FAEC-8E40-E842-8962-245A040B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05722-3721-6D4D-9016-6A6C72A1C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1" b="18417"/>
          <a:stretch/>
        </p:blipFill>
        <p:spPr>
          <a:xfrm>
            <a:off x="76200" y="861707"/>
            <a:ext cx="4199226" cy="17418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5E25E1B-09E3-294F-B911-E6B35E6C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30582" r="38665" b="57300"/>
          <a:stretch/>
        </p:blipFill>
        <p:spPr bwMode="auto">
          <a:xfrm>
            <a:off x="800318" y="3782604"/>
            <a:ext cx="7543363" cy="11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478225-429D-6741-A1AA-B5D1B1903E5F}"/>
              </a:ext>
            </a:extLst>
          </p:cNvPr>
          <p:cNvSpPr txBox="1"/>
          <p:nvPr/>
        </p:nvSpPr>
        <p:spPr>
          <a:xfrm>
            <a:off x="2472386" y="3259211"/>
            <a:ext cx="419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prototypes built on aluminum plates.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0CA497-8116-D241-AF3F-26CF89EB8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27500"/>
          <a:stretch/>
        </p:blipFill>
        <p:spPr>
          <a:xfrm>
            <a:off x="4495800" y="824225"/>
            <a:ext cx="4531218" cy="18266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94A702-04BB-9B48-873A-F85E98B9CC32}"/>
              </a:ext>
            </a:extLst>
          </p:cNvPr>
          <p:cNvSpPr txBox="1">
            <a:spLocks/>
          </p:cNvSpPr>
          <p:nvPr/>
        </p:nvSpPr>
        <p:spPr bwMode="auto">
          <a:xfrm>
            <a:off x="4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99FF"/>
                </a:solidFill>
              </a:rPr>
              <a:t>Beam Test 2018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CD07605-1E36-DB49-BBE9-CF21BE6F8898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7754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F8757-95BE-E044-927F-663AF129F9FF}"/>
              </a:ext>
            </a:extLst>
          </p:cNvPr>
          <p:cNvSpPr txBox="1">
            <a:spLocks/>
          </p:cNvSpPr>
          <p:nvPr/>
        </p:nvSpPr>
        <p:spPr bwMode="auto">
          <a:xfrm>
            <a:off x="4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99FF"/>
                </a:solidFill>
              </a:rPr>
              <a:t>Beam Test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60EC1-312A-0B46-AD35-BCD89507BE7C}"/>
              </a:ext>
            </a:extLst>
          </p:cNvPr>
          <p:cNvSpPr txBox="1"/>
          <p:nvPr/>
        </p:nvSpPr>
        <p:spPr>
          <a:xfrm>
            <a:off x="320070" y="636297"/>
            <a:ext cx="24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Proton beam – 120 GeV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4E4386-5782-9B4C-8A67-3365A8D84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>
          <a:xfrm>
            <a:off x="1447800" y="1295623"/>
            <a:ext cx="7543105" cy="1115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55C54E-3457-A140-982B-78AF92661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39" y="2525001"/>
            <a:ext cx="7577866" cy="111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86B88-8070-2446-B13A-6C818D0A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27" y="3744201"/>
            <a:ext cx="7577866" cy="1113549"/>
          </a:xfrm>
          <a:prstGeom prst="rect">
            <a:avLst/>
          </a:prstGeom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9A47CB70-D801-E344-BF40-F3F8F45E966D}"/>
              </a:ext>
            </a:extLst>
          </p:cNvPr>
          <p:cNvSpPr txBox="1">
            <a:spLocks/>
          </p:cNvSpPr>
          <p:nvPr/>
        </p:nvSpPr>
        <p:spPr>
          <a:xfrm>
            <a:off x="35897" y="1698197"/>
            <a:ext cx="1259502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Half-ladder #3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42003662-4068-C447-AEF6-7BE1ADA91B0F}"/>
              </a:ext>
            </a:extLst>
          </p:cNvPr>
          <p:cNvSpPr txBox="1">
            <a:spLocks/>
          </p:cNvSpPr>
          <p:nvPr/>
        </p:nvSpPr>
        <p:spPr>
          <a:xfrm>
            <a:off x="3406600" y="650971"/>
            <a:ext cx="2362200" cy="618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X-axis: # of hits</a:t>
            </a:r>
            <a:b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</a:br>
            <a: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Y-axis: channel number </a:t>
            </a:r>
            <a:endParaRPr lang="ja-JP" altLang="en-US" sz="1400" dirty="0">
              <a:solidFill>
                <a:srgbClr val="0000CC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22934F0E-828F-3447-A0BE-761627114BFA}"/>
              </a:ext>
            </a:extLst>
          </p:cNvPr>
          <p:cNvSpPr txBox="1">
            <a:spLocks/>
          </p:cNvSpPr>
          <p:nvPr/>
        </p:nvSpPr>
        <p:spPr>
          <a:xfrm>
            <a:off x="6172200" y="728190"/>
            <a:ext cx="2590800" cy="31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Very good signal observed</a:t>
            </a:r>
            <a:endParaRPr lang="ja-JP" altLang="en-US" sz="1400" dirty="0">
              <a:solidFill>
                <a:srgbClr val="0000CC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C96D29E2-DFD3-894D-B326-1C99A5B0A5B2}"/>
              </a:ext>
            </a:extLst>
          </p:cNvPr>
          <p:cNvSpPr txBox="1">
            <a:spLocks/>
          </p:cNvSpPr>
          <p:nvPr/>
        </p:nvSpPr>
        <p:spPr>
          <a:xfrm>
            <a:off x="41944" y="2922407"/>
            <a:ext cx="1253455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</a:t>
            </a:r>
            <a:r>
              <a:rPr lang="en-US" altLang="ja-JP" sz="1400" dirty="0" err="1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lader</a:t>
            </a: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 #2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8E39D5E5-B6F9-B244-9B2F-45396F28B34C}"/>
              </a:ext>
            </a:extLst>
          </p:cNvPr>
          <p:cNvSpPr txBox="1">
            <a:spLocks/>
          </p:cNvSpPr>
          <p:nvPr/>
        </p:nvSpPr>
        <p:spPr>
          <a:xfrm>
            <a:off x="41945" y="4139354"/>
            <a:ext cx="12534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Half-ladder #1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0E7171-5875-E147-ADD4-CC02A91FCD1A}"/>
              </a:ext>
            </a:extLst>
          </p:cNvPr>
          <p:cNvCxnSpPr/>
          <p:nvPr/>
        </p:nvCxnSpPr>
        <p:spPr>
          <a:xfrm>
            <a:off x="93602" y="24955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7C6112-9960-7A44-85E9-C8970F8F4CCF}"/>
              </a:ext>
            </a:extLst>
          </p:cNvPr>
          <p:cNvCxnSpPr>
            <a:cxnSpLocks/>
          </p:cNvCxnSpPr>
          <p:nvPr/>
        </p:nvCxnSpPr>
        <p:spPr>
          <a:xfrm>
            <a:off x="93602" y="37147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418D46E-87A9-8747-BCBA-3BBEA87D1FDB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11412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F8757-95BE-E044-927F-663AF129F9FF}"/>
              </a:ext>
            </a:extLst>
          </p:cNvPr>
          <p:cNvSpPr txBox="1">
            <a:spLocks/>
          </p:cNvSpPr>
          <p:nvPr/>
        </p:nvSpPr>
        <p:spPr bwMode="auto">
          <a:xfrm>
            <a:off x="4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0099FF"/>
                </a:solidFill>
              </a:rPr>
              <a:t>Beam Test 2018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9EA9F995-AA2A-1542-868A-40CD04F54620}"/>
              </a:ext>
            </a:extLst>
          </p:cNvPr>
          <p:cNvSpPr txBox="1">
            <a:spLocks/>
          </p:cNvSpPr>
          <p:nvPr/>
        </p:nvSpPr>
        <p:spPr>
          <a:xfrm>
            <a:off x="6172200" y="728190"/>
            <a:ext cx="2590800" cy="318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Very good signal observed</a:t>
            </a:r>
            <a:endParaRPr lang="ja-JP" altLang="en-US" sz="1400" dirty="0">
              <a:solidFill>
                <a:srgbClr val="0000CC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BAB5DA-F7FF-AD45-A4FC-BAAD6C9EF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52" y="3739896"/>
            <a:ext cx="7591603" cy="1115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E1463B-FD6E-C845-95E7-31836C1AB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52" y="2523744"/>
            <a:ext cx="7591603" cy="1115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08227C-BA82-6846-813B-665DB8333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6"/>
          <a:stretch/>
        </p:blipFill>
        <p:spPr>
          <a:xfrm>
            <a:off x="1444752" y="1298448"/>
            <a:ext cx="7540188" cy="11155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F5103F-4B77-444A-B43A-2B08BB92A3A0}"/>
              </a:ext>
            </a:extLst>
          </p:cNvPr>
          <p:cNvSpPr txBox="1"/>
          <p:nvPr/>
        </p:nvSpPr>
        <p:spPr>
          <a:xfrm>
            <a:off x="320070" y="636297"/>
            <a:ext cx="24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Proton beam – 120 GeV</a:t>
            </a: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B5F3DFC5-539D-B145-98DA-B60347549B66}"/>
              </a:ext>
            </a:extLst>
          </p:cNvPr>
          <p:cNvSpPr txBox="1">
            <a:spLocks/>
          </p:cNvSpPr>
          <p:nvPr/>
        </p:nvSpPr>
        <p:spPr>
          <a:xfrm>
            <a:off x="3406600" y="650971"/>
            <a:ext cx="2362200" cy="618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X-axis: # of hits</a:t>
            </a:r>
            <a:b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</a:br>
            <a:r>
              <a:rPr lang="en-US" altLang="ja-JP" sz="1400" dirty="0">
                <a:solidFill>
                  <a:srgbClr val="0000CC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Y-axis: channel number </a:t>
            </a:r>
            <a:endParaRPr lang="ja-JP" altLang="en-US" sz="1400" dirty="0">
              <a:solidFill>
                <a:srgbClr val="0000CC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1A9F17B8-72BC-C44D-A2AA-C1D7DE54F3A1}"/>
              </a:ext>
            </a:extLst>
          </p:cNvPr>
          <p:cNvSpPr txBox="1">
            <a:spLocks/>
          </p:cNvSpPr>
          <p:nvPr/>
        </p:nvSpPr>
        <p:spPr>
          <a:xfrm>
            <a:off x="35897" y="1698197"/>
            <a:ext cx="1259502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Half-ladder #3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587970BF-4BDE-F04A-AD14-0156E8F3DD38}"/>
              </a:ext>
            </a:extLst>
          </p:cNvPr>
          <p:cNvSpPr txBox="1">
            <a:spLocks/>
          </p:cNvSpPr>
          <p:nvPr/>
        </p:nvSpPr>
        <p:spPr>
          <a:xfrm>
            <a:off x="41944" y="2922407"/>
            <a:ext cx="1253455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</a:t>
            </a:r>
            <a:r>
              <a:rPr lang="en-US" altLang="ja-JP" sz="1400" dirty="0" err="1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lader</a:t>
            </a: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 #2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38D6ECCC-CD15-0E48-BF78-71A43D7B25F1}"/>
              </a:ext>
            </a:extLst>
          </p:cNvPr>
          <p:cNvSpPr txBox="1">
            <a:spLocks/>
          </p:cNvSpPr>
          <p:nvPr/>
        </p:nvSpPr>
        <p:spPr>
          <a:xfrm>
            <a:off x="41945" y="4139354"/>
            <a:ext cx="1253454" cy="3187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ja-JP" sz="1400" dirty="0">
                <a:solidFill>
                  <a:schemeClr val="bg1"/>
                </a:solidFill>
                <a:latin typeface="Arial Rounded MT Bold" panose="020F0704030504030204" pitchFamily="34" charset="0"/>
                <a:ea typeface="ＭＳ Ｐゴシック" panose="020B0600070205080204" pitchFamily="34" charset="-128"/>
              </a:rPr>
              <a:t>Half-ladder #1</a:t>
            </a:r>
            <a:endParaRPr lang="ja-JP" altLang="en-US" sz="1400" dirty="0">
              <a:solidFill>
                <a:schemeClr val="bg1"/>
              </a:solidFill>
              <a:latin typeface="Arial Rounded MT Bold" panose="020F07040305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96B256-61CE-7044-B419-E14D05926A01}"/>
              </a:ext>
            </a:extLst>
          </p:cNvPr>
          <p:cNvSpPr/>
          <p:nvPr/>
        </p:nvSpPr>
        <p:spPr>
          <a:xfrm>
            <a:off x="76200" y="967085"/>
            <a:ext cx="1626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With bricks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40AE94-313C-BF41-A226-445B7971F231}"/>
              </a:ext>
            </a:extLst>
          </p:cNvPr>
          <p:cNvCxnSpPr/>
          <p:nvPr/>
        </p:nvCxnSpPr>
        <p:spPr>
          <a:xfrm>
            <a:off x="93602" y="24955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47D898-FBE7-BF40-A72F-87872B6E4D59}"/>
              </a:ext>
            </a:extLst>
          </p:cNvPr>
          <p:cNvCxnSpPr>
            <a:cxnSpLocks/>
          </p:cNvCxnSpPr>
          <p:nvPr/>
        </p:nvCxnSpPr>
        <p:spPr>
          <a:xfrm>
            <a:off x="93602" y="3714750"/>
            <a:ext cx="889799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B61BBBD0-E1CC-124E-A9C3-E820128D7C58}"/>
              </a:ext>
            </a:extLst>
          </p:cNvPr>
          <p:cNvSpPr txBox="1">
            <a:spLocks/>
          </p:cNvSpPr>
          <p:nvPr/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March 2</a:t>
            </a:r>
            <a:r>
              <a:rPr lang="en-US" altLang="en-US" baseline="30000" dirty="0"/>
              <a:t>nd</a:t>
            </a:r>
            <a:r>
              <a:rPr lang="en-US" alt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73868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40180</TotalTime>
  <Words>713</Words>
  <Application>Microsoft Macintosh PowerPoint</Application>
  <PresentationFormat>On-screen Show (16:9)</PresentationFormat>
  <Paragraphs>265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Rounded MT Bold</vt:lpstr>
      <vt:lpstr>Calibri</vt:lpstr>
      <vt:lpstr>Wingdings</vt:lpstr>
      <vt:lpstr>Office Theme</vt:lpstr>
      <vt:lpstr>   </vt:lpstr>
      <vt:lpstr> Overview</vt:lpstr>
      <vt:lpstr>  2017 – Prototype Half-ladder</vt:lpstr>
      <vt:lpstr>  2017 – Prototype Half-ladder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2019 – Prototype Half-ladders</vt:lpstr>
      <vt:lpstr>2021 Ladder Pre-production</vt:lpstr>
      <vt:lpstr>2021 Pre-production</vt:lpstr>
      <vt:lpstr>2021 Ladder testing</vt:lpstr>
      <vt:lpstr>2021 Ladder testing</vt:lpstr>
      <vt:lpstr>2021 Ladder testing</vt:lpstr>
      <vt:lpstr>2021 Pre-production Status of the Ladder</vt:lpstr>
      <vt:lpstr>2021 Bench Test Performance</vt:lpstr>
      <vt:lpstr>2021 Bench Test Performance</vt:lpstr>
      <vt:lpstr>2021 Bench Test Performance</vt:lpstr>
      <vt:lpstr>2021 Test Web Monitoring</vt:lpstr>
      <vt:lpstr>2021 Automatic Source Test Design</vt:lpstr>
      <vt:lpstr>Ladder Evaluation</vt:lpstr>
      <vt:lpstr>Summary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Microsoft Office User</cp:lastModifiedBy>
  <cp:revision>498</cp:revision>
  <cp:lastPrinted>2015-10-28T19:08:40Z</cp:lastPrinted>
  <dcterms:created xsi:type="dcterms:W3CDTF">2015-10-24T00:32:43Z</dcterms:created>
  <dcterms:modified xsi:type="dcterms:W3CDTF">2021-03-01T23:34:32Z</dcterms:modified>
</cp:coreProperties>
</file>