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328" r:id="rId2"/>
    <p:sldId id="759" r:id="rId3"/>
    <p:sldId id="773" r:id="rId4"/>
    <p:sldId id="768" r:id="rId5"/>
    <p:sldId id="776" r:id="rId6"/>
    <p:sldId id="767" r:id="rId7"/>
    <p:sldId id="765" r:id="rId8"/>
    <p:sldId id="766" r:id="rId9"/>
    <p:sldId id="764" r:id="rId10"/>
    <p:sldId id="763" r:id="rId11"/>
    <p:sldId id="779" r:id="rId12"/>
    <p:sldId id="780" r:id="rId13"/>
    <p:sldId id="777" r:id="rId14"/>
    <p:sldId id="327" r:id="rId15"/>
    <p:sldId id="326" r:id="rId16"/>
    <p:sldId id="257" r:id="rId17"/>
    <p:sldId id="781" r:id="rId18"/>
    <p:sldId id="259" r:id="rId19"/>
    <p:sldId id="261" r:id="rId20"/>
    <p:sldId id="774" r:id="rId21"/>
    <p:sldId id="775" r:id="rId22"/>
    <p:sldId id="762" r:id="rId23"/>
    <p:sldId id="769" r:id="rId24"/>
    <p:sldId id="772" r:id="rId25"/>
  </p:sldIdLst>
  <p:sldSz cx="9144000" cy="5143500" type="screen16x9"/>
  <p:notesSz cx="6985000" cy="92837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ng ring" initials="rr" lastIdx="1" clrIdx="0">
    <p:extLst>
      <p:ext uri="{19B8F6BF-5375-455C-9EA6-DF929625EA0E}">
        <p15:presenceInfo xmlns:p15="http://schemas.microsoft.com/office/powerpoint/2012/main" userId="e8dca83e8853a8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0000CC"/>
    <a:srgbClr val="0099FF"/>
    <a:srgbClr val="1F89D7"/>
    <a:srgbClr val="0070C0"/>
    <a:srgbClr val="FF00FF"/>
    <a:srgbClr val="00FF00"/>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79"/>
    <p:restoredTop sz="88414"/>
  </p:normalViewPr>
  <p:slideViewPr>
    <p:cSldViewPr>
      <p:cViewPr varScale="1">
        <p:scale>
          <a:sx n="148" d="100"/>
          <a:sy n="148" d="100"/>
        </p:scale>
        <p:origin x="832" y="176"/>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itaru/RHIC/sPHENIX/SiliconVTX/Silicon/L123_prototype_I/170322_S10938-5821%20datashee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a:t>16×8 VI</a:t>
            </a:r>
            <a:endParaRPr lang="ja-JP"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tx>
            <c:strRef>
              <c:f>sheet1!$B$2</c:f>
              <c:strCache>
                <c:ptCount val="1"/>
                <c:pt idx="0">
                  <c:v>W7-1</c:v>
                </c:pt>
              </c:strCache>
            </c:strRef>
          </c:tx>
          <c:spPr>
            <a:ln w="28575" cap="rnd">
              <a:noFill/>
              <a:round/>
            </a:ln>
            <a:effectLst/>
          </c:spPr>
          <c:marker>
            <c:symbol val="circle"/>
            <c:size val="5"/>
            <c:spPr>
              <a:solidFill>
                <a:schemeClr val="accent1"/>
              </a:solidFill>
              <a:ln w="9525">
                <a:solidFill>
                  <a:schemeClr val="accent1"/>
                </a:solidFill>
              </a:ln>
              <a:effectLst/>
            </c:spPr>
          </c:marker>
          <c:xVal>
            <c:numRef>
              <c:f>sheet1!$A$4:$A$53</c:f>
              <c:numCache>
                <c:formatCode>0\ "V"</c:formatCode>
                <c:ptCount val="5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numCache>
            </c:numRef>
          </c:xVal>
          <c:yVal>
            <c:numRef>
              <c:f>sheet1!$B$4:$B$53</c:f>
              <c:numCache>
                <c:formatCode>0.0</c:formatCode>
                <c:ptCount val="50"/>
                <c:pt idx="0">
                  <c:v>71.459999999999994</c:v>
                </c:pt>
                <c:pt idx="1">
                  <c:v>107.7</c:v>
                </c:pt>
                <c:pt idx="2">
                  <c:v>127.9</c:v>
                </c:pt>
                <c:pt idx="3">
                  <c:v>140.5</c:v>
                </c:pt>
                <c:pt idx="4">
                  <c:v>149.80000000000001</c:v>
                </c:pt>
                <c:pt idx="5">
                  <c:v>157.4</c:v>
                </c:pt>
                <c:pt idx="6">
                  <c:v>164.3</c:v>
                </c:pt>
                <c:pt idx="7">
                  <c:v>170.5</c:v>
                </c:pt>
                <c:pt idx="8">
                  <c:v>176.1</c:v>
                </c:pt>
                <c:pt idx="9">
                  <c:v>182.3</c:v>
                </c:pt>
                <c:pt idx="10">
                  <c:v>186.7</c:v>
                </c:pt>
                <c:pt idx="11">
                  <c:v>191.6</c:v>
                </c:pt>
                <c:pt idx="12">
                  <c:v>196.2</c:v>
                </c:pt>
                <c:pt idx="13">
                  <c:v>200.60000000000002</c:v>
                </c:pt>
                <c:pt idx="14">
                  <c:v>204.8</c:v>
                </c:pt>
                <c:pt idx="15">
                  <c:v>208.79999999999998</c:v>
                </c:pt>
                <c:pt idx="16">
                  <c:v>212.60000000000002</c:v>
                </c:pt>
                <c:pt idx="17">
                  <c:v>216.3</c:v>
                </c:pt>
                <c:pt idx="18">
                  <c:v>219.9</c:v>
                </c:pt>
                <c:pt idx="19">
                  <c:v>223.29999999999998</c:v>
                </c:pt>
                <c:pt idx="20">
                  <c:v>226.6</c:v>
                </c:pt>
                <c:pt idx="21">
                  <c:v>229.8</c:v>
                </c:pt>
                <c:pt idx="22">
                  <c:v>232.9</c:v>
                </c:pt>
                <c:pt idx="23">
                  <c:v>235.8</c:v>
                </c:pt>
                <c:pt idx="24">
                  <c:v>238.7</c:v>
                </c:pt>
                <c:pt idx="25">
                  <c:v>241.39999999999998</c:v>
                </c:pt>
                <c:pt idx="26">
                  <c:v>244.10000000000002</c:v>
                </c:pt>
                <c:pt idx="27">
                  <c:v>246.70000000000002</c:v>
                </c:pt>
                <c:pt idx="28">
                  <c:v>249.2</c:v>
                </c:pt>
                <c:pt idx="29">
                  <c:v>251.6</c:v>
                </c:pt>
                <c:pt idx="30">
                  <c:v>254.00000000000003</c:v>
                </c:pt>
                <c:pt idx="31">
                  <c:v>256.3</c:v>
                </c:pt>
                <c:pt idx="32">
                  <c:v>258.5</c:v>
                </c:pt>
                <c:pt idx="33">
                  <c:v>260.7</c:v>
                </c:pt>
                <c:pt idx="34">
                  <c:v>262.7</c:v>
                </c:pt>
                <c:pt idx="35">
                  <c:v>264.8</c:v>
                </c:pt>
                <c:pt idx="36">
                  <c:v>266.89999999999998</c:v>
                </c:pt>
                <c:pt idx="37">
                  <c:v>268.8</c:v>
                </c:pt>
                <c:pt idx="38">
                  <c:v>270.8</c:v>
                </c:pt>
                <c:pt idx="39">
                  <c:v>272.59999999999997</c:v>
                </c:pt>
                <c:pt idx="40">
                  <c:v>274.5</c:v>
                </c:pt>
                <c:pt idx="41">
                  <c:v>276.2</c:v>
                </c:pt>
                <c:pt idx="42">
                  <c:v>278</c:v>
                </c:pt>
                <c:pt idx="43">
                  <c:v>279.59999999999997</c:v>
                </c:pt>
                <c:pt idx="44">
                  <c:v>281.40000000000003</c:v>
                </c:pt>
                <c:pt idx="45">
                  <c:v>283.09999999999997</c:v>
                </c:pt>
                <c:pt idx="46">
                  <c:v>284.7</c:v>
                </c:pt>
                <c:pt idx="47">
                  <c:v>286.3</c:v>
                </c:pt>
                <c:pt idx="48">
                  <c:v>287.89999999999998</c:v>
                </c:pt>
                <c:pt idx="49">
                  <c:v>289.5</c:v>
                </c:pt>
              </c:numCache>
            </c:numRef>
          </c:yVal>
          <c:smooth val="0"/>
          <c:extLst>
            <c:ext xmlns:c16="http://schemas.microsoft.com/office/drawing/2014/chart" uri="{C3380CC4-5D6E-409C-BE32-E72D297353CC}">
              <c16:uniqueId val="{00000000-EA35-704E-B43C-4A8B6A002909}"/>
            </c:ext>
          </c:extLst>
        </c:ser>
        <c:ser>
          <c:idx val="1"/>
          <c:order val="1"/>
          <c:tx>
            <c:strRef>
              <c:f>sheet1!$D$2</c:f>
              <c:strCache>
                <c:ptCount val="1"/>
                <c:pt idx="0">
                  <c:v>W7-2</c:v>
                </c:pt>
              </c:strCache>
            </c:strRef>
          </c:tx>
          <c:spPr>
            <a:ln w="25400" cap="rnd">
              <a:noFill/>
              <a:round/>
            </a:ln>
            <a:effectLst/>
          </c:spPr>
          <c:marker>
            <c:symbol val="circle"/>
            <c:size val="5"/>
            <c:spPr>
              <a:solidFill>
                <a:schemeClr val="accent2"/>
              </a:solidFill>
              <a:ln w="9525">
                <a:solidFill>
                  <a:schemeClr val="accent2"/>
                </a:solidFill>
              </a:ln>
              <a:effectLst/>
            </c:spPr>
          </c:marker>
          <c:xVal>
            <c:numRef>
              <c:f>sheet1!$A$4:$A$53</c:f>
              <c:numCache>
                <c:formatCode>0\ "V"</c:formatCode>
                <c:ptCount val="5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numCache>
            </c:numRef>
          </c:xVal>
          <c:yVal>
            <c:numRef>
              <c:f>sheet1!$D$4:$D$53</c:f>
              <c:numCache>
                <c:formatCode>0.0</c:formatCode>
                <c:ptCount val="50"/>
                <c:pt idx="0">
                  <c:v>73.67</c:v>
                </c:pt>
                <c:pt idx="1">
                  <c:v>109.89999999999999</c:v>
                </c:pt>
                <c:pt idx="2">
                  <c:v>130.6</c:v>
                </c:pt>
                <c:pt idx="3">
                  <c:v>143.5</c:v>
                </c:pt>
                <c:pt idx="4">
                  <c:v>153.1</c:v>
                </c:pt>
                <c:pt idx="5">
                  <c:v>160.9</c:v>
                </c:pt>
                <c:pt idx="6">
                  <c:v>167.8</c:v>
                </c:pt>
                <c:pt idx="7">
                  <c:v>174.1</c:v>
                </c:pt>
                <c:pt idx="8">
                  <c:v>180.6</c:v>
                </c:pt>
                <c:pt idx="9">
                  <c:v>185.3</c:v>
                </c:pt>
                <c:pt idx="10">
                  <c:v>190.4</c:v>
                </c:pt>
                <c:pt idx="11">
                  <c:v>195.39999999999998</c:v>
                </c:pt>
                <c:pt idx="12">
                  <c:v>200</c:v>
                </c:pt>
                <c:pt idx="13">
                  <c:v>204.5</c:v>
                </c:pt>
                <c:pt idx="14">
                  <c:v>208.79999999999998</c:v>
                </c:pt>
                <c:pt idx="15">
                  <c:v>212.8</c:v>
                </c:pt>
                <c:pt idx="16">
                  <c:v>216.7</c:v>
                </c:pt>
                <c:pt idx="17">
                  <c:v>220.5</c:v>
                </c:pt>
                <c:pt idx="18">
                  <c:v>224.20000000000002</c:v>
                </c:pt>
                <c:pt idx="19">
                  <c:v>227.6</c:v>
                </c:pt>
                <c:pt idx="20">
                  <c:v>230.9</c:v>
                </c:pt>
                <c:pt idx="21">
                  <c:v>234</c:v>
                </c:pt>
                <c:pt idx="22">
                  <c:v>237</c:v>
                </c:pt>
                <c:pt idx="23">
                  <c:v>239.90000000000003</c:v>
                </c:pt>
                <c:pt idx="24">
                  <c:v>242.70000000000002</c:v>
                </c:pt>
                <c:pt idx="25">
                  <c:v>245.59999999999997</c:v>
                </c:pt>
                <c:pt idx="26">
                  <c:v>248.3</c:v>
                </c:pt>
                <c:pt idx="27">
                  <c:v>250.9</c:v>
                </c:pt>
                <c:pt idx="28">
                  <c:v>253.39999999999998</c:v>
                </c:pt>
                <c:pt idx="29">
                  <c:v>255.9</c:v>
                </c:pt>
                <c:pt idx="30">
                  <c:v>258.29999999999995</c:v>
                </c:pt>
                <c:pt idx="31">
                  <c:v>260.7</c:v>
                </c:pt>
                <c:pt idx="32">
                  <c:v>262.89999999999998</c:v>
                </c:pt>
                <c:pt idx="33">
                  <c:v>265.10000000000002</c:v>
                </c:pt>
                <c:pt idx="34">
                  <c:v>267.3</c:v>
                </c:pt>
                <c:pt idx="35">
                  <c:v>269.5</c:v>
                </c:pt>
                <c:pt idx="36">
                  <c:v>271.5</c:v>
                </c:pt>
                <c:pt idx="37">
                  <c:v>273.5</c:v>
                </c:pt>
                <c:pt idx="38">
                  <c:v>275.5</c:v>
                </c:pt>
                <c:pt idx="39">
                  <c:v>277.39999999999998</c:v>
                </c:pt>
                <c:pt idx="40">
                  <c:v>279.2</c:v>
                </c:pt>
                <c:pt idx="41">
                  <c:v>281.10000000000002</c:v>
                </c:pt>
                <c:pt idx="42">
                  <c:v>282.90000000000003</c:v>
                </c:pt>
                <c:pt idx="43">
                  <c:v>284.59999999999997</c:v>
                </c:pt>
                <c:pt idx="44">
                  <c:v>286.3</c:v>
                </c:pt>
                <c:pt idx="45">
                  <c:v>288</c:v>
                </c:pt>
                <c:pt idx="46">
                  <c:v>289.7</c:v>
                </c:pt>
                <c:pt idx="47">
                  <c:v>291.3</c:v>
                </c:pt>
                <c:pt idx="48">
                  <c:v>293</c:v>
                </c:pt>
                <c:pt idx="49">
                  <c:v>294.39999999999998</c:v>
                </c:pt>
              </c:numCache>
            </c:numRef>
          </c:yVal>
          <c:smooth val="0"/>
          <c:extLst>
            <c:ext xmlns:c16="http://schemas.microsoft.com/office/drawing/2014/chart" uri="{C3380CC4-5D6E-409C-BE32-E72D297353CC}">
              <c16:uniqueId val="{00000001-EA35-704E-B43C-4A8B6A002909}"/>
            </c:ext>
          </c:extLst>
        </c:ser>
        <c:ser>
          <c:idx val="2"/>
          <c:order val="2"/>
          <c:tx>
            <c:strRef>
              <c:f>sheet1!$F$2</c:f>
              <c:strCache>
                <c:ptCount val="1"/>
                <c:pt idx="0">
                  <c:v>W8-2</c:v>
                </c:pt>
              </c:strCache>
            </c:strRef>
          </c:tx>
          <c:spPr>
            <a:ln w="25400" cap="rnd">
              <a:noFill/>
              <a:round/>
            </a:ln>
            <a:effectLst/>
          </c:spPr>
          <c:marker>
            <c:symbol val="circle"/>
            <c:size val="5"/>
            <c:spPr>
              <a:solidFill>
                <a:schemeClr val="accent3"/>
              </a:solidFill>
              <a:ln w="9525">
                <a:solidFill>
                  <a:schemeClr val="accent3"/>
                </a:solidFill>
              </a:ln>
              <a:effectLst/>
            </c:spPr>
          </c:marker>
          <c:xVal>
            <c:numRef>
              <c:f>sheet1!$A$4:$A$53</c:f>
              <c:numCache>
                <c:formatCode>0\ "V"</c:formatCode>
                <c:ptCount val="5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numCache>
            </c:numRef>
          </c:xVal>
          <c:yVal>
            <c:numRef>
              <c:f>sheet1!$F$4:$F$53</c:f>
              <c:numCache>
                <c:formatCode>0.0</c:formatCode>
                <c:ptCount val="50"/>
                <c:pt idx="0">
                  <c:v>82.55</c:v>
                </c:pt>
                <c:pt idx="1">
                  <c:v>100.5</c:v>
                </c:pt>
                <c:pt idx="2">
                  <c:v>122.4</c:v>
                </c:pt>
                <c:pt idx="3">
                  <c:v>135.4</c:v>
                </c:pt>
                <c:pt idx="4">
                  <c:v>146</c:v>
                </c:pt>
                <c:pt idx="5">
                  <c:v>151.30000000000001</c:v>
                </c:pt>
                <c:pt idx="6">
                  <c:v>158.9</c:v>
                </c:pt>
                <c:pt idx="7">
                  <c:v>166.9</c:v>
                </c:pt>
                <c:pt idx="8">
                  <c:v>171.9</c:v>
                </c:pt>
                <c:pt idx="9">
                  <c:v>177</c:v>
                </c:pt>
                <c:pt idx="10">
                  <c:v>182.1</c:v>
                </c:pt>
                <c:pt idx="11">
                  <c:v>186</c:v>
                </c:pt>
                <c:pt idx="12">
                  <c:v>191.4</c:v>
                </c:pt>
                <c:pt idx="13">
                  <c:v>195.6</c:v>
                </c:pt>
                <c:pt idx="14">
                  <c:v>200.8</c:v>
                </c:pt>
                <c:pt idx="15">
                  <c:v>203.3</c:v>
                </c:pt>
                <c:pt idx="16">
                  <c:v>207.1</c:v>
                </c:pt>
                <c:pt idx="17">
                  <c:v>209.2</c:v>
                </c:pt>
                <c:pt idx="18">
                  <c:v>214.9</c:v>
                </c:pt>
                <c:pt idx="19">
                  <c:v>217.6</c:v>
                </c:pt>
                <c:pt idx="20">
                  <c:v>220.5</c:v>
                </c:pt>
                <c:pt idx="21">
                  <c:v>220.9</c:v>
                </c:pt>
                <c:pt idx="22">
                  <c:v>227.3</c:v>
                </c:pt>
                <c:pt idx="23">
                  <c:v>229.7</c:v>
                </c:pt>
                <c:pt idx="24">
                  <c:v>233.5</c:v>
                </c:pt>
                <c:pt idx="25">
                  <c:v>237.7</c:v>
                </c:pt>
                <c:pt idx="26">
                  <c:v>238.50000000000003</c:v>
                </c:pt>
                <c:pt idx="27">
                  <c:v>239.90000000000003</c:v>
                </c:pt>
                <c:pt idx="28">
                  <c:v>243.40000000000003</c:v>
                </c:pt>
                <c:pt idx="29">
                  <c:v>247.79999999999998</c:v>
                </c:pt>
                <c:pt idx="30">
                  <c:v>249.00000000000003</c:v>
                </c:pt>
                <c:pt idx="31">
                  <c:v>253.3</c:v>
                </c:pt>
                <c:pt idx="32">
                  <c:v>253.10000000000002</c:v>
                </c:pt>
                <c:pt idx="33">
                  <c:v>255</c:v>
                </c:pt>
                <c:pt idx="34">
                  <c:v>257.7</c:v>
                </c:pt>
                <c:pt idx="35">
                  <c:v>259.7</c:v>
                </c:pt>
                <c:pt idx="36">
                  <c:v>262.10000000000002</c:v>
                </c:pt>
                <c:pt idx="37">
                  <c:v>264.3</c:v>
                </c:pt>
                <c:pt idx="38">
                  <c:v>266</c:v>
                </c:pt>
                <c:pt idx="39">
                  <c:v>268</c:v>
                </c:pt>
                <c:pt idx="40">
                  <c:v>269.59999999999997</c:v>
                </c:pt>
                <c:pt idx="41">
                  <c:v>271.7</c:v>
                </c:pt>
                <c:pt idx="42">
                  <c:v>273.39999999999998</c:v>
                </c:pt>
                <c:pt idx="43">
                  <c:v>275.2</c:v>
                </c:pt>
                <c:pt idx="44">
                  <c:v>277.29999999999995</c:v>
                </c:pt>
                <c:pt idx="45">
                  <c:v>277.8</c:v>
                </c:pt>
                <c:pt idx="46">
                  <c:v>280.3</c:v>
                </c:pt>
                <c:pt idx="47">
                  <c:v>282.20000000000005</c:v>
                </c:pt>
                <c:pt idx="48">
                  <c:v>283.40000000000003</c:v>
                </c:pt>
                <c:pt idx="49">
                  <c:v>284.90000000000003</c:v>
                </c:pt>
              </c:numCache>
            </c:numRef>
          </c:yVal>
          <c:smooth val="0"/>
          <c:extLst>
            <c:ext xmlns:c16="http://schemas.microsoft.com/office/drawing/2014/chart" uri="{C3380CC4-5D6E-409C-BE32-E72D297353CC}">
              <c16:uniqueId val="{00000002-EA35-704E-B43C-4A8B6A002909}"/>
            </c:ext>
          </c:extLst>
        </c:ser>
        <c:ser>
          <c:idx val="3"/>
          <c:order val="3"/>
          <c:tx>
            <c:strRef>
              <c:f>sheet1!$H$2</c:f>
              <c:strCache>
                <c:ptCount val="1"/>
                <c:pt idx="0">
                  <c:v>W9-2</c:v>
                </c:pt>
              </c:strCache>
            </c:strRef>
          </c:tx>
          <c:spPr>
            <a:ln w="25400" cap="rnd">
              <a:noFill/>
              <a:round/>
            </a:ln>
            <a:effectLst/>
          </c:spPr>
          <c:marker>
            <c:symbol val="circle"/>
            <c:size val="5"/>
            <c:spPr>
              <a:solidFill>
                <a:schemeClr val="accent4"/>
              </a:solidFill>
              <a:ln w="9525">
                <a:solidFill>
                  <a:schemeClr val="accent4"/>
                </a:solidFill>
              </a:ln>
              <a:effectLst/>
            </c:spPr>
          </c:marker>
          <c:xVal>
            <c:numRef>
              <c:f>sheet1!$A$4:$A$53</c:f>
              <c:numCache>
                <c:formatCode>0\ "V"</c:formatCode>
                <c:ptCount val="50"/>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pt idx="36">
                  <c:v>185</c:v>
                </c:pt>
                <c:pt idx="37">
                  <c:v>190</c:v>
                </c:pt>
                <c:pt idx="38">
                  <c:v>195</c:v>
                </c:pt>
                <c:pt idx="39">
                  <c:v>200</c:v>
                </c:pt>
                <c:pt idx="40">
                  <c:v>205</c:v>
                </c:pt>
                <c:pt idx="41">
                  <c:v>210</c:v>
                </c:pt>
                <c:pt idx="42">
                  <c:v>215</c:v>
                </c:pt>
                <c:pt idx="43">
                  <c:v>220</c:v>
                </c:pt>
                <c:pt idx="44">
                  <c:v>225</c:v>
                </c:pt>
                <c:pt idx="45">
                  <c:v>230</c:v>
                </c:pt>
                <c:pt idx="46">
                  <c:v>235</c:v>
                </c:pt>
                <c:pt idx="47">
                  <c:v>240</c:v>
                </c:pt>
                <c:pt idx="48">
                  <c:v>245</c:v>
                </c:pt>
                <c:pt idx="49">
                  <c:v>250</c:v>
                </c:pt>
              </c:numCache>
            </c:numRef>
          </c:xVal>
          <c:yVal>
            <c:numRef>
              <c:f>sheet1!$H$4:$H$53</c:f>
              <c:numCache>
                <c:formatCode>0.0</c:formatCode>
                <c:ptCount val="50"/>
                <c:pt idx="0">
                  <c:v>86.53</c:v>
                </c:pt>
                <c:pt idx="1">
                  <c:v>100.89999999999999</c:v>
                </c:pt>
                <c:pt idx="2">
                  <c:v>121.1</c:v>
                </c:pt>
                <c:pt idx="3">
                  <c:v>133.30000000000001</c:v>
                </c:pt>
                <c:pt idx="4">
                  <c:v>141.80000000000001</c:v>
                </c:pt>
                <c:pt idx="5">
                  <c:v>149.5</c:v>
                </c:pt>
                <c:pt idx="6">
                  <c:v>155.1</c:v>
                </c:pt>
                <c:pt idx="7">
                  <c:v>162.29999999999998</c:v>
                </c:pt>
                <c:pt idx="8">
                  <c:v>167.4</c:v>
                </c:pt>
                <c:pt idx="9">
                  <c:v>174.5</c:v>
                </c:pt>
                <c:pt idx="10">
                  <c:v>175.9</c:v>
                </c:pt>
                <c:pt idx="11">
                  <c:v>181.9</c:v>
                </c:pt>
                <c:pt idx="12">
                  <c:v>190.9</c:v>
                </c:pt>
                <c:pt idx="13">
                  <c:v>195.1</c:v>
                </c:pt>
                <c:pt idx="14">
                  <c:v>191.8</c:v>
                </c:pt>
                <c:pt idx="15">
                  <c:v>198.89999999999998</c:v>
                </c:pt>
                <c:pt idx="16">
                  <c:v>202.2</c:v>
                </c:pt>
                <c:pt idx="17">
                  <c:v>205.6</c:v>
                </c:pt>
                <c:pt idx="18">
                  <c:v>209.4</c:v>
                </c:pt>
                <c:pt idx="19">
                  <c:v>212.7</c:v>
                </c:pt>
                <c:pt idx="20">
                  <c:v>215.4</c:v>
                </c:pt>
                <c:pt idx="21">
                  <c:v>218.5</c:v>
                </c:pt>
                <c:pt idx="22">
                  <c:v>221.6</c:v>
                </c:pt>
                <c:pt idx="23">
                  <c:v>224.4</c:v>
                </c:pt>
                <c:pt idx="24">
                  <c:v>227.3</c:v>
                </c:pt>
                <c:pt idx="25">
                  <c:v>230.20000000000002</c:v>
                </c:pt>
                <c:pt idx="26">
                  <c:v>232.79999999999998</c:v>
                </c:pt>
                <c:pt idx="27">
                  <c:v>235.29999999999998</c:v>
                </c:pt>
                <c:pt idx="28">
                  <c:v>237.8</c:v>
                </c:pt>
                <c:pt idx="29">
                  <c:v>239.90000000000003</c:v>
                </c:pt>
                <c:pt idx="30">
                  <c:v>242.5</c:v>
                </c:pt>
                <c:pt idx="31">
                  <c:v>244.8</c:v>
                </c:pt>
                <c:pt idx="32">
                  <c:v>238.9</c:v>
                </c:pt>
                <c:pt idx="33">
                  <c:v>247.7</c:v>
                </c:pt>
                <c:pt idx="34">
                  <c:v>250.1</c:v>
                </c:pt>
                <c:pt idx="35">
                  <c:v>252.4</c:v>
                </c:pt>
                <c:pt idx="36">
                  <c:v>255.20000000000002</c:v>
                </c:pt>
                <c:pt idx="37">
                  <c:v>257.5</c:v>
                </c:pt>
                <c:pt idx="38">
                  <c:v>258.8</c:v>
                </c:pt>
                <c:pt idx="39">
                  <c:v>261.09999999999997</c:v>
                </c:pt>
                <c:pt idx="40">
                  <c:v>262.3</c:v>
                </c:pt>
                <c:pt idx="41">
                  <c:v>263.89999999999998</c:v>
                </c:pt>
                <c:pt idx="42">
                  <c:v>265.60000000000002</c:v>
                </c:pt>
                <c:pt idx="43">
                  <c:v>268.10000000000002</c:v>
                </c:pt>
                <c:pt idx="44">
                  <c:v>269.89999999999998</c:v>
                </c:pt>
                <c:pt idx="45">
                  <c:v>270.8</c:v>
                </c:pt>
                <c:pt idx="46">
                  <c:v>273.2</c:v>
                </c:pt>
                <c:pt idx="47">
                  <c:v>274.5</c:v>
                </c:pt>
                <c:pt idx="48">
                  <c:v>275.2</c:v>
                </c:pt>
                <c:pt idx="49">
                  <c:v>276.89999999999998</c:v>
                </c:pt>
              </c:numCache>
            </c:numRef>
          </c:yVal>
          <c:smooth val="0"/>
          <c:extLst>
            <c:ext xmlns:c16="http://schemas.microsoft.com/office/drawing/2014/chart" uri="{C3380CC4-5D6E-409C-BE32-E72D297353CC}">
              <c16:uniqueId val="{00000003-EA35-704E-B43C-4A8B6A002909}"/>
            </c:ext>
          </c:extLst>
        </c:ser>
        <c:dLbls>
          <c:showLegendKey val="0"/>
          <c:showVal val="0"/>
          <c:showCatName val="0"/>
          <c:showSerName val="0"/>
          <c:showPercent val="0"/>
          <c:showBubbleSize val="0"/>
        </c:dLbls>
        <c:axId val="406053744"/>
        <c:axId val="468242464"/>
      </c:scatterChart>
      <c:valAx>
        <c:axId val="406053744"/>
        <c:scaling>
          <c:orientation val="minMax"/>
        </c:scaling>
        <c:delete val="0"/>
        <c:axPos val="b"/>
        <c:majorGridlines>
          <c:spPr>
            <a:ln w="9525" cap="flat" cmpd="sng" algn="ctr">
              <a:solidFill>
                <a:schemeClr val="tx1">
                  <a:lumMod val="15000"/>
                  <a:lumOff val="85000"/>
                </a:schemeClr>
              </a:solidFill>
              <a:round/>
            </a:ln>
            <a:effectLst/>
          </c:spPr>
        </c:majorGridlines>
        <c:numFmt formatCode="0\ &quot;V&quot;"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68242464"/>
        <c:crosses val="autoZero"/>
        <c:crossBetween val="midCat"/>
      </c:valAx>
      <c:valAx>
        <c:axId val="46824246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406053744"/>
        <c:crosses val="autoZero"/>
        <c:crossBetween val="midCat"/>
      </c:valAx>
      <c:spPr>
        <a:noFill/>
        <a:ln>
          <a:noFill/>
        </a:ln>
        <a:effectLst/>
      </c:spPr>
    </c:plotArea>
    <c:legend>
      <c:legendPos val="r"/>
      <c:layout>
        <c:manualLayout>
          <c:xMode val="edge"/>
          <c:yMode val="edge"/>
          <c:x val="0.79509273840769901"/>
          <c:y val="0.11620151647710703"/>
          <c:w val="0.20490729882168984"/>
          <c:h val="0.312502187226596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3/1/21</a:t>
            </a:fld>
            <a:endParaRPr lang="en-US" altLang="en-US"/>
          </a:p>
        </p:txBody>
      </p:sp>
      <p:sp>
        <p:nvSpPr>
          <p:cNvPr id="4" name="Footer Placeholder 3"/>
          <p:cNvSpPr>
            <a:spLocks noGrp="1"/>
          </p:cNvSpPr>
          <p:nvPr>
            <p:ph type="ftr" sz="quarter" idx="2"/>
          </p:nvPr>
        </p:nvSpPr>
        <p:spPr>
          <a:xfrm>
            <a:off x="0" y="8818563"/>
            <a:ext cx="3027363" cy="463550"/>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a:p>
        </p:txBody>
      </p:sp>
      <p:sp>
        <p:nvSpPr>
          <p:cNvPr id="5" name="Slide Number Placeholder 4"/>
          <p:cNvSpPr>
            <a:spLocks noGrp="1"/>
          </p:cNvSpPr>
          <p:nvPr>
            <p:ph type="sldNum" sz="quarter" idx="3"/>
          </p:nvPr>
        </p:nvSpPr>
        <p:spPr>
          <a:xfrm>
            <a:off x="3956050" y="8818563"/>
            <a:ext cx="3027363" cy="46355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56050" y="0"/>
            <a:ext cx="3027363" cy="463550"/>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3/1/21</a:t>
            </a:fld>
            <a:endParaRPr lang="en-US" alt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958" tIns="46479" rIns="92958" bIns="46479" rtlCol="0" anchor="ctr"/>
          <a:lstStyle/>
          <a:p>
            <a:pPr lvl="0"/>
            <a:endParaRPr lang="en-US" noProof="0"/>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18563"/>
            <a:ext cx="3027363" cy="463550"/>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0354B-7771-4630-B454-53C09215E4B9}" type="slidenum">
              <a:rPr lang="en-US" altLang="en-US" smtClean="0"/>
              <a:pPr/>
              <a:t>1</a:t>
            </a:fld>
            <a:endParaRPr lang="en-US" altLang="en-US"/>
          </a:p>
        </p:txBody>
      </p:sp>
    </p:spTree>
    <p:extLst>
      <p:ext uri="{BB962C8B-B14F-4D97-AF65-F5344CB8AC3E}">
        <p14:creationId xmlns:p14="http://schemas.microsoft.com/office/powerpoint/2010/main" val="3668754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147214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460201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1094308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B0354B-7771-4630-B454-53C09215E4B9}" type="slidenum">
              <a:rPr lang="en-US" altLang="en-US" smtClean="0"/>
              <a:pPr/>
              <a:t>14</a:t>
            </a:fld>
            <a:endParaRPr lang="en-US" altLang="en-US"/>
          </a:p>
        </p:txBody>
      </p:sp>
    </p:spTree>
    <p:extLst>
      <p:ext uri="{BB962C8B-B14F-4D97-AF65-F5344CB8AC3E}">
        <p14:creationId xmlns:p14="http://schemas.microsoft.com/office/powerpoint/2010/main" val="2327823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B0354B-7771-4630-B454-53C09215E4B9}" type="slidenum">
              <a:rPr lang="en-US" altLang="en-US" smtClean="0"/>
              <a:pPr/>
              <a:t>20</a:t>
            </a:fld>
            <a:endParaRPr lang="en-US" altLang="en-US"/>
          </a:p>
        </p:txBody>
      </p:sp>
    </p:spTree>
    <p:extLst>
      <p:ext uri="{BB962C8B-B14F-4D97-AF65-F5344CB8AC3E}">
        <p14:creationId xmlns:p14="http://schemas.microsoft.com/office/powerpoint/2010/main" val="1433552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32919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B0354B-7771-4630-B454-53C09215E4B9}" type="slidenum">
              <a:rPr lang="en-US" altLang="en-US" smtClean="0"/>
              <a:pPr/>
              <a:t>23</a:t>
            </a:fld>
            <a:endParaRPr lang="en-US" altLang="en-US"/>
          </a:p>
        </p:txBody>
      </p:sp>
    </p:spTree>
    <p:extLst>
      <p:ext uri="{BB962C8B-B14F-4D97-AF65-F5344CB8AC3E}">
        <p14:creationId xmlns:p14="http://schemas.microsoft.com/office/powerpoint/2010/main" val="160599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5199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90133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37012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0B0354B-7771-4630-B454-53C09215E4B9}" type="slidenum">
              <a:rPr lang="en-US" altLang="en-US" smtClean="0"/>
              <a:pPr/>
              <a:t>5</a:t>
            </a:fld>
            <a:endParaRPr lang="en-US" altLang="en-US"/>
          </a:p>
        </p:txBody>
      </p:sp>
    </p:spTree>
    <p:extLst>
      <p:ext uri="{BB962C8B-B14F-4D97-AF65-F5344CB8AC3E}">
        <p14:creationId xmlns:p14="http://schemas.microsoft.com/office/powerpoint/2010/main" val="137357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2506133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54190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Tree>
    <p:extLst>
      <p:ext uri="{BB962C8B-B14F-4D97-AF65-F5344CB8AC3E}">
        <p14:creationId xmlns:p14="http://schemas.microsoft.com/office/powerpoint/2010/main" val="3125474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Conservative copy of FVTX HDI. </a:t>
            </a:r>
          </a:p>
          <a:p>
            <a:pPr eaLnBrk="1" hangingPunct="1"/>
            <a:r>
              <a:rPr lang="en-US" altLang="en-US" dirty="0"/>
              <a:t>Length, pitch are difference.</a:t>
            </a:r>
          </a:p>
          <a:p>
            <a:pPr eaLnBrk="1" hangingPunct="1"/>
            <a:r>
              <a:rPr lang="en-US" altLang="en-US" dirty="0"/>
              <a:t>New </a:t>
            </a:r>
            <a:r>
              <a:rPr lang="en-US" altLang="en-US" dirty="0" err="1"/>
              <a:t>themostat</a:t>
            </a:r>
            <a:r>
              <a:rPr lang="en-US" altLang="en-US" dirty="0"/>
              <a:t> readout. </a:t>
            </a:r>
          </a:p>
          <a:p>
            <a:pPr eaLnBrk="1" hangingPunct="1"/>
            <a:r>
              <a:rPr lang="en-US" altLang="en-US" dirty="0"/>
              <a:t>2 bias lines is new feature. Even one line dies, the other one can survive. </a:t>
            </a:r>
          </a:p>
          <a:p>
            <a:pPr eaLnBrk="1" hangingPunct="1"/>
            <a:endParaRPr lang="en-US" altLang="en-US" dirty="0"/>
          </a:p>
        </p:txBody>
      </p:sp>
    </p:spTree>
    <p:extLst>
      <p:ext uri="{BB962C8B-B14F-4D97-AF65-F5344CB8AC3E}">
        <p14:creationId xmlns:p14="http://schemas.microsoft.com/office/powerpoint/2010/main" val="4165481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0"/>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a:t>April 9-11,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April 9-11,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79"/>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April 9-11,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a:t>April 9-11,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a:t>April 9-11, 2019</a:t>
            </a:r>
          </a:p>
        </p:txBody>
      </p:sp>
      <p:sp>
        <p:nvSpPr>
          <p:cNvPr id="5"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a:t>April 9-11, 2019</a:t>
            </a:r>
          </a:p>
        </p:txBody>
      </p:sp>
      <p:sp>
        <p:nvSpPr>
          <p:cNvPr id="6"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a:t>April 9-11, 2019</a:t>
            </a:r>
          </a:p>
        </p:txBody>
      </p:sp>
      <p:sp>
        <p:nvSpPr>
          <p:cNvPr id="8"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April 9-11, 2019</a:t>
            </a:r>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a:t>sPHENIX Director's Review</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April 9-11, 2019</a:t>
            </a:r>
          </a:p>
        </p:txBody>
      </p:sp>
      <p:sp>
        <p:nvSpPr>
          <p:cNvPr id="3"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April 9-11, 2019</a:t>
            </a:r>
          </a:p>
        </p:txBody>
      </p:sp>
      <p:sp>
        <p:nvSpPr>
          <p:cNvPr id="6"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828800" y="4229100"/>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April 9-11, 2019</a:t>
            </a:r>
          </a:p>
        </p:txBody>
      </p:sp>
      <p:sp>
        <p:nvSpPr>
          <p:cNvPr id="6" name="Footer Placeholder 4"/>
          <p:cNvSpPr>
            <a:spLocks noGrp="1"/>
          </p:cNvSpPr>
          <p:nvPr>
            <p:ph type="ftr" sz="quarter" idx="11"/>
          </p:nvPr>
        </p:nvSpPr>
        <p:spPr/>
        <p:txBody>
          <a:bodyPr/>
          <a:lstStyle>
            <a:lvl1pPr>
              <a:defRPr/>
            </a:lvl1pPr>
          </a:lstStyle>
          <a:p>
            <a:pPr>
              <a:defRPr/>
            </a:pPr>
            <a:r>
              <a:rPr lang="en-US"/>
              <a:t>sPHENIX Director's Review</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03"/>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a:t>April 9-11, 2019</a:t>
            </a:r>
            <a:endParaRPr lang="en-US" altLang="en-US" dirty="0"/>
          </a:p>
        </p:txBody>
      </p:sp>
      <p:sp>
        <p:nvSpPr>
          <p:cNvPr id="5" name="Footer Placeholder 4"/>
          <p:cNvSpPr>
            <a:spLocks noGrp="1"/>
          </p:cNvSpPr>
          <p:nvPr>
            <p:ph type="ftr" sz="quarter" idx="3"/>
          </p:nvPr>
        </p:nvSpPr>
        <p:spPr>
          <a:xfrm>
            <a:off x="3171031" y="4914900"/>
            <a:ext cx="2895600" cy="207169"/>
          </a:xfrm>
          <a:prstGeom prst="rect">
            <a:avLst/>
          </a:prstGeom>
        </p:spPr>
        <p:txBody>
          <a:bodyPr vert="horz" lIns="91440" tIns="45720" rIns="91440" bIns="45720"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a:t>sPHENIX Director's Review</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userDrawn="1"/>
        </p:nvCxnSpPr>
        <p:spPr bwMode="auto">
          <a:xfrm>
            <a:off x="301626"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id="{E21E0E1C-C51F-4944-BAEC-913171417A8F}"/>
              </a:ext>
            </a:extLst>
          </p:cNvPr>
          <p:cNvPicPr>
            <a:picLocks noChangeAspect="1" noChangeArrowheads="1"/>
          </p:cNvPicPr>
          <p:nvPr userDrawn="1"/>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24800" y="1"/>
            <a:ext cx="1149783" cy="57149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8.emf"/><Relationship Id="rId4" Type="http://schemas.openxmlformats.org/officeDocument/2006/relationships/image" Target="../media/image21.emf"/><Relationship Id="rId9"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1.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ctrTitle"/>
          </p:nvPr>
        </p:nvSpPr>
        <p:spPr>
          <a:xfrm>
            <a:off x="304800" y="710286"/>
            <a:ext cx="8610600" cy="697368"/>
          </a:xfrm>
          <a:solidFill>
            <a:srgbClr val="3399FF"/>
          </a:solidFill>
        </p:spPr>
        <p:txBody>
          <a:bodyPr/>
          <a:lstStyle/>
          <a:p>
            <a:pPr>
              <a:lnSpc>
                <a:spcPct val="150000"/>
              </a:lnSpc>
            </a:pPr>
            <a:br>
              <a:rPr lang="en-US" altLang="en-US" sz="3200" b="0" dirty="0"/>
            </a:br>
            <a:br>
              <a:rPr lang="en-US" sz="2800" b="0" dirty="0"/>
            </a:br>
            <a:br>
              <a:rPr lang="en-US" altLang="en-US" sz="3200" b="0" dirty="0">
                <a:solidFill>
                  <a:schemeClr val="bg1"/>
                </a:solidFill>
              </a:rPr>
            </a:br>
            <a:endParaRPr lang="en-US" altLang="en-US" sz="3200" b="0" dirty="0">
              <a:solidFill>
                <a:schemeClr val="bg1"/>
              </a:solidFill>
            </a:endParaRPr>
          </a:p>
        </p:txBody>
      </p:sp>
      <p:sp>
        <p:nvSpPr>
          <p:cNvPr id="15362" name="Subtitle 3"/>
          <p:cNvSpPr>
            <a:spLocks noGrp="1"/>
          </p:cNvSpPr>
          <p:nvPr>
            <p:ph type="subTitle" idx="1"/>
          </p:nvPr>
        </p:nvSpPr>
        <p:spPr>
          <a:xfrm>
            <a:off x="14040" y="3752350"/>
            <a:ext cx="9122800" cy="1192215"/>
          </a:xfrm>
        </p:spPr>
        <p:txBody>
          <a:bodyPr/>
          <a:lstStyle/>
          <a:p>
            <a:r>
              <a:rPr lang="en-US" altLang="en-US" sz="2400" b="0" dirty="0">
                <a:solidFill>
                  <a:srgbClr val="0099FF"/>
                </a:solidFill>
              </a:rPr>
              <a:t>Itaru Nakagawa, RIKEN</a:t>
            </a:r>
          </a:p>
          <a:p>
            <a:r>
              <a:rPr lang="en-US" altLang="en-US" sz="1800" b="0" dirty="0">
                <a:solidFill>
                  <a:srgbClr val="0099FF"/>
                </a:solidFill>
              </a:rPr>
              <a:t>March 2, 2021</a:t>
            </a:r>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7863702-4EAA-4F39-8171-E0F2AE3043F7}" type="slidenum">
              <a:rPr lang="en-US" altLang="en-US" sz="1200">
                <a:solidFill>
                  <a:srgbClr val="898989"/>
                </a:solidFill>
              </a:rPr>
              <a:pPr eaLnBrk="1" hangingPunct="1"/>
              <a:t>1</a:t>
            </a:fld>
            <a:endParaRPr lang="en-US" altLang="en-US" sz="1200">
              <a:solidFill>
                <a:srgbClr val="898989"/>
              </a:solidFill>
            </a:endParaRPr>
          </a:p>
        </p:txBody>
      </p:sp>
      <p:sp>
        <p:nvSpPr>
          <p:cNvPr id="8" name="Title 2">
            <a:extLst>
              <a:ext uri="{FF2B5EF4-FFF2-40B4-BE49-F238E27FC236}">
                <a16:creationId xmlns:a16="http://schemas.microsoft.com/office/drawing/2014/main" id="{1F8AB44D-0D00-4315-8AFB-22C42398BCAD}"/>
              </a:ext>
            </a:extLst>
          </p:cNvPr>
          <p:cNvSpPr txBox="1">
            <a:spLocks/>
          </p:cNvSpPr>
          <p:nvPr/>
        </p:nvSpPr>
        <p:spPr bwMode="auto">
          <a:xfrm>
            <a:off x="6300" y="816946"/>
            <a:ext cx="9144000" cy="495309"/>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br>
              <a:rPr lang="en-US" altLang="en-US" sz="3200" b="0" dirty="0"/>
            </a:br>
            <a:r>
              <a:rPr lang="en-US" altLang="en-US" sz="2400" b="0" dirty="0"/>
              <a:t>Final Design and Safety Review of the INTT Ladder and Barrels</a:t>
            </a:r>
            <a:br>
              <a:rPr lang="en-US" altLang="en-US" sz="2400" b="0" dirty="0">
                <a:solidFill>
                  <a:srgbClr val="FF0000"/>
                </a:solidFill>
              </a:rPr>
            </a:br>
            <a:endParaRPr lang="en-US" altLang="en-US" sz="2400" b="0" dirty="0">
              <a:solidFill>
                <a:srgbClr val="FF0000"/>
              </a:solidFill>
            </a:endParaRPr>
          </a:p>
        </p:txBody>
      </p:sp>
      <p:sp>
        <p:nvSpPr>
          <p:cNvPr id="12" name="Title 2">
            <a:extLst>
              <a:ext uri="{FF2B5EF4-FFF2-40B4-BE49-F238E27FC236}">
                <a16:creationId xmlns:a16="http://schemas.microsoft.com/office/drawing/2014/main" id="{585F8F7B-EC6D-4C15-AD83-5D696976BFD8}"/>
              </a:ext>
            </a:extLst>
          </p:cNvPr>
          <p:cNvSpPr txBox="1">
            <a:spLocks/>
          </p:cNvSpPr>
          <p:nvPr/>
        </p:nvSpPr>
        <p:spPr bwMode="auto">
          <a:xfrm>
            <a:off x="-3150" y="2884426"/>
            <a:ext cx="9144000" cy="575941"/>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altLang="en-US" sz="2400" b="0" dirty="0">
                <a:solidFill>
                  <a:schemeClr val="tx1"/>
                </a:solidFill>
              </a:rPr>
              <a:t>WBS: 3.01</a:t>
            </a:r>
          </a:p>
        </p:txBody>
      </p:sp>
      <p:sp>
        <p:nvSpPr>
          <p:cNvPr id="13" name="Title 2">
            <a:extLst>
              <a:ext uri="{FF2B5EF4-FFF2-40B4-BE49-F238E27FC236}">
                <a16:creationId xmlns:a16="http://schemas.microsoft.com/office/drawing/2014/main" id="{9B8E84A4-79E5-4D33-B68A-76731FE21166}"/>
              </a:ext>
            </a:extLst>
          </p:cNvPr>
          <p:cNvSpPr txBox="1">
            <a:spLocks/>
          </p:cNvSpPr>
          <p:nvPr/>
        </p:nvSpPr>
        <p:spPr bwMode="auto">
          <a:xfrm>
            <a:off x="10600" y="1429115"/>
            <a:ext cx="9144000" cy="1727515"/>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solidFill>
                  <a:schemeClr val="bg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altLang="ja-JP" sz="3600" dirty="0">
                <a:solidFill>
                  <a:schemeClr val="tx1"/>
                </a:solidFill>
              </a:rPr>
              <a:t>Ladder Electronic Components </a:t>
            </a:r>
          </a:p>
        </p:txBody>
      </p:sp>
    </p:spTree>
    <p:extLst>
      <p:ext uri="{BB962C8B-B14F-4D97-AF65-F5344CB8AC3E}">
        <p14:creationId xmlns:p14="http://schemas.microsoft.com/office/powerpoint/2010/main" val="99539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High Density Interconnect (HDI) Cable</a:t>
            </a: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10</a:t>
            </a:fld>
            <a:endParaRPr lang="en-US" altLang="en-US" sz="1200" dirty="0">
              <a:solidFill>
                <a:srgbClr val="898989"/>
              </a:solidFill>
            </a:endParaRPr>
          </a:p>
        </p:txBody>
      </p:sp>
      <p:pic>
        <p:nvPicPr>
          <p:cNvPr id="6" name="図 5">
            <a:extLst>
              <a:ext uri="{FF2B5EF4-FFF2-40B4-BE49-F238E27FC236}">
                <a16:creationId xmlns:a16="http://schemas.microsoft.com/office/drawing/2014/main" id="{8CBECE70-AD1E-D648-B369-2C7CAD4B52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flipH="1">
            <a:off x="6608134" y="2699353"/>
            <a:ext cx="512516" cy="4038276"/>
          </a:xfrm>
          <a:prstGeom prst="rect">
            <a:avLst/>
          </a:prstGeom>
          <a:scene3d>
            <a:camera prst="orthographicFront"/>
            <a:lightRig rig="threePt" dir="t"/>
          </a:scene3d>
          <a:sp3d prstMaterial="powder"/>
        </p:spPr>
      </p:pic>
      <p:pic>
        <p:nvPicPr>
          <p:cNvPr id="7" name="図 6">
            <a:extLst>
              <a:ext uri="{FF2B5EF4-FFF2-40B4-BE49-F238E27FC236}">
                <a16:creationId xmlns:a16="http://schemas.microsoft.com/office/drawing/2014/main" id="{63D01C82-72EB-524E-87EB-D4852EBA98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flipH="1">
            <a:off x="6684755" y="2011661"/>
            <a:ext cx="525771" cy="4038273"/>
          </a:xfrm>
          <a:prstGeom prst="rect">
            <a:avLst/>
          </a:prstGeom>
          <a:scene3d>
            <a:camera prst="orthographicFront"/>
            <a:lightRig rig="threePt" dir="t"/>
          </a:scene3d>
          <a:sp3d prstMaterial="powder"/>
        </p:spPr>
      </p:pic>
      <p:pic>
        <p:nvPicPr>
          <p:cNvPr id="8" name="図 7">
            <a:extLst>
              <a:ext uri="{FF2B5EF4-FFF2-40B4-BE49-F238E27FC236}">
                <a16:creationId xmlns:a16="http://schemas.microsoft.com/office/drawing/2014/main" id="{812B5F44-221A-794A-A3D6-7AE71C633F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flipH="1">
            <a:off x="6705460" y="1434763"/>
            <a:ext cx="520213" cy="4038270"/>
          </a:xfrm>
          <a:prstGeom prst="rect">
            <a:avLst/>
          </a:prstGeom>
          <a:scene3d>
            <a:camera prst="orthographicFront"/>
            <a:lightRig rig="threePt" dir="t"/>
          </a:scene3d>
          <a:sp3d prstMaterial="powder"/>
        </p:spPr>
      </p:pic>
      <p:pic>
        <p:nvPicPr>
          <p:cNvPr id="9" name="図 8">
            <a:extLst>
              <a:ext uri="{FF2B5EF4-FFF2-40B4-BE49-F238E27FC236}">
                <a16:creationId xmlns:a16="http://schemas.microsoft.com/office/drawing/2014/main" id="{450B94E8-6C78-C24D-B989-FFF1F23B8C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flipH="1">
            <a:off x="6669206" y="863929"/>
            <a:ext cx="513640" cy="4038270"/>
          </a:xfrm>
          <a:prstGeom prst="rect">
            <a:avLst/>
          </a:prstGeom>
          <a:scene3d>
            <a:camera prst="orthographicFront"/>
            <a:lightRig rig="threePt" dir="t"/>
          </a:scene3d>
          <a:sp3d prstMaterial="powder"/>
        </p:spPr>
      </p:pic>
      <p:pic>
        <p:nvPicPr>
          <p:cNvPr id="10" name="図 9">
            <a:extLst>
              <a:ext uri="{FF2B5EF4-FFF2-40B4-BE49-F238E27FC236}">
                <a16:creationId xmlns:a16="http://schemas.microsoft.com/office/drawing/2014/main" id="{6DAE71F1-0BFE-AC43-9774-FC804F33053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flipH="1">
            <a:off x="6666974" y="314734"/>
            <a:ext cx="507543" cy="4038275"/>
          </a:xfrm>
          <a:prstGeom prst="rect">
            <a:avLst/>
          </a:prstGeom>
          <a:scene3d>
            <a:camera prst="orthographicFront"/>
            <a:lightRig rig="threePt" dir="t"/>
          </a:scene3d>
          <a:sp3d prstMaterial="powder"/>
        </p:spPr>
      </p:pic>
      <p:pic>
        <p:nvPicPr>
          <p:cNvPr id="11" name="図 10">
            <a:extLst>
              <a:ext uri="{FF2B5EF4-FFF2-40B4-BE49-F238E27FC236}">
                <a16:creationId xmlns:a16="http://schemas.microsoft.com/office/drawing/2014/main" id="{C27E540A-0972-1742-8D08-0485D0FFE2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flipH="1">
            <a:off x="6635273" y="-244941"/>
            <a:ext cx="534607" cy="4038273"/>
          </a:xfrm>
          <a:prstGeom prst="rect">
            <a:avLst/>
          </a:prstGeom>
          <a:scene3d>
            <a:camera prst="orthographicFront"/>
            <a:lightRig rig="threePt" dir="t"/>
          </a:scene3d>
          <a:sp3d prstMaterial="powder"/>
        </p:spPr>
      </p:pic>
      <p:pic>
        <p:nvPicPr>
          <p:cNvPr id="12" name="図 11">
            <a:extLst>
              <a:ext uri="{FF2B5EF4-FFF2-40B4-BE49-F238E27FC236}">
                <a16:creationId xmlns:a16="http://schemas.microsoft.com/office/drawing/2014/main" id="{CD901508-CF95-ED4A-800D-13F954FDC0C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flipH="1">
            <a:off x="6632266" y="-788625"/>
            <a:ext cx="515805" cy="4038271"/>
          </a:xfrm>
          <a:prstGeom prst="rect">
            <a:avLst/>
          </a:prstGeom>
          <a:scene3d>
            <a:camera prst="orthographicFront"/>
            <a:lightRig rig="threePt" dir="t"/>
          </a:scene3d>
          <a:sp3d prstMaterial="powder"/>
        </p:spPr>
      </p:pic>
      <p:sp>
        <p:nvSpPr>
          <p:cNvPr id="14" name="テキスト ボックス 13">
            <a:extLst>
              <a:ext uri="{FF2B5EF4-FFF2-40B4-BE49-F238E27FC236}">
                <a16:creationId xmlns:a16="http://schemas.microsoft.com/office/drawing/2014/main" id="{5F0CA1F6-DFA0-8048-9DC9-2C8431F69F77}"/>
              </a:ext>
            </a:extLst>
          </p:cNvPr>
          <p:cNvSpPr txBox="1"/>
          <p:nvPr/>
        </p:nvSpPr>
        <p:spPr>
          <a:xfrm>
            <a:off x="152400" y="649079"/>
            <a:ext cx="4718633" cy="830997"/>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dirty="0"/>
              <a:t>7 cupper layers</a:t>
            </a:r>
          </a:p>
          <a:p>
            <a:pPr marL="285750" indent="-285750">
              <a:buFont typeface="Arial" panose="020B0604020202020204" pitchFamily="34" charset="0"/>
              <a:buChar char="•"/>
            </a:pPr>
            <a:r>
              <a:rPr lang="en-US" altLang="ja-JP" sz="1600" dirty="0"/>
              <a:t>High signal line density in 2 layers </a:t>
            </a:r>
          </a:p>
          <a:p>
            <a:pPr marL="285750" indent="-285750">
              <a:buFont typeface="Arial" panose="020B0604020202020204" pitchFamily="34" charset="0"/>
              <a:buChar char="•"/>
            </a:pPr>
            <a:r>
              <a:rPr lang="en-US" altLang="ja-JP" sz="1600" dirty="0"/>
              <a:t>Solid ground outer layers to shield signal layers</a:t>
            </a:r>
          </a:p>
        </p:txBody>
      </p:sp>
      <p:sp>
        <p:nvSpPr>
          <p:cNvPr id="2" name="テキスト ボックス 1">
            <a:extLst>
              <a:ext uri="{FF2B5EF4-FFF2-40B4-BE49-F238E27FC236}">
                <a16:creationId xmlns:a16="http://schemas.microsoft.com/office/drawing/2014/main" id="{414DFBB7-6F94-7545-9FEE-159364930FC6}"/>
              </a:ext>
            </a:extLst>
          </p:cNvPr>
          <p:cNvSpPr txBox="1"/>
          <p:nvPr/>
        </p:nvSpPr>
        <p:spPr>
          <a:xfrm>
            <a:off x="4529036" y="1098959"/>
            <a:ext cx="399468" cy="369332"/>
          </a:xfrm>
          <a:prstGeom prst="rect">
            <a:avLst/>
          </a:prstGeom>
          <a:noFill/>
        </p:spPr>
        <p:txBody>
          <a:bodyPr wrap="none" rtlCol="0">
            <a:spAutoFit/>
          </a:bodyPr>
          <a:lstStyle/>
          <a:p>
            <a:r>
              <a:rPr kumimoji="1" lang="en-US" altLang="ja-JP" dirty="0"/>
              <a:t>L1</a:t>
            </a:r>
            <a:endParaRPr kumimoji="1" lang="ja-JP" altLang="en-US"/>
          </a:p>
        </p:txBody>
      </p:sp>
      <p:sp>
        <p:nvSpPr>
          <p:cNvPr id="15" name="テキスト ボックス 14">
            <a:extLst>
              <a:ext uri="{FF2B5EF4-FFF2-40B4-BE49-F238E27FC236}">
                <a16:creationId xmlns:a16="http://schemas.microsoft.com/office/drawing/2014/main" id="{26D2965F-5EDB-704C-8759-1947822E8792}"/>
              </a:ext>
            </a:extLst>
          </p:cNvPr>
          <p:cNvSpPr txBox="1"/>
          <p:nvPr/>
        </p:nvSpPr>
        <p:spPr>
          <a:xfrm>
            <a:off x="4520071" y="1592018"/>
            <a:ext cx="399468" cy="369332"/>
          </a:xfrm>
          <a:prstGeom prst="rect">
            <a:avLst/>
          </a:prstGeom>
          <a:noFill/>
        </p:spPr>
        <p:txBody>
          <a:bodyPr wrap="none" rtlCol="0">
            <a:spAutoFit/>
          </a:bodyPr>
          <a:lstStyle/>
          <a:p>
            <a:r>
              <a:rPr kumimoji="1" lang="en-US" altLang="ja-JP" dirty="0"/>
              <a:t>L2</a:t>
            </a:r>
            <a:endParaRPr kumimoji="1" lang="ja-JP" altLang="en-US"/>
          </a:p>
        </p:txBody>
      </p:sp>
      <p:sp>
        <p:nvSpPr>
          <p:cNvPr id="16" name="テキスト ボックス 15">
            <a:extLst>
              <a:ext uri="{FF2B5EF4-FFF2-40B4-BE49-F238E27FC236}">
                <a16:creationId xmlns:a16="http://schemas.microsoft.com/office/drawing/2014/main" id="{4F5DA9BE-2CE2-8340-86DB-CD3032592F0B}"/>
              </a:ext>
            </a:extLst>
          </p:cNvPr>
          <p:cNvSpPr txBox="1"/>
          <p:nvPr/>
        </p:nvSpPr>
        <p:spPr>
          <a:xfrm>
            <a:off x="4538000" y="2156795"/>
            <a:ext cx="399468" cy="369332"/>
          </a:xfrm>
          <a:prstGeom prst="rect">
            <a:avLst/>
          </a:prstGeom>
          <a:noFill/>
        </p:spPr>
        <p:txBody>
          <a:bodyPr wrap="none" rtlCol="0">
            <a:spAutoFit/>
          </a:bodyPr>
          <a:lstStyle/>
          <a:p>
            <a:r>
              <a:rPr kumimoji="1" lang="en-US" altLang="ja-JP" dirty="0"/>
              <a:t>L3</a:t>
            </a:r>
            <a:endParaRPr kumimoji="1" lang="ja-JP" altLang="en-US"/>
          </a:p>
        </p:txBody>
      </p:sp>
      <p:sp>
        <p:nvSpPr>
          <p:cNvPr id="17" name="テキスト ボックス 16">
            <a:extLst>
              <a:ext uri="{FF2B5EF4-FFF2-40B4-BE49-F238E27FC236}">
                <a16:creationId xmlns:a16="http://schemas.microsoft.com/office/drawing/2014/main" id="{D2FC0DC3-65C8-3546-A44F-482C7B6A7A5D}"/>
              </a:ext>
            </a:extLst>
          </p:cNvPr>
          <p:cNvSpPr txBox="1"/>
          <p:nvPr/>
        </p:nvSpPr>
        <p:spPr>
          <a:xfrm>
            <a:off x="4511106" y="2694678"/>
            <a:ext cx="399468" cy="369332"/>
          </a:xfrm>
          <a:prstGeom prst="rect">
            <a:avLst/>
          </a:prstGeom>
          <a:noFill/>
        </p:spPr>
        <p:txBody>
          <a:bodyPr wrap="none" rtlCol="0">
            <a:spAutoFit/>
          </a:bodyPr>
          <a:lstStyle/>
          <a:p>
            <a:r>
              <a:rPr kumimoji="1" lang="en-US" altLang="ja-JP" dirty="0"/>
              <a:t>L4</a:t>
            </a:r>
            <a:endParaRPr kumimoji="1" lang="ja-JP" altLang="en-US"/>
          </a:p>
        </p:txBody>
      </p:sp>
      <p:sp>
        <p:nvSpPr>
          <p:cNvPr id="18" name="テキスト ボックス 17">
            <a:extLst>
              <a:ext uri="{FF2B5EF4-FFF2-40B4-BE49-F238E27FC236}">
                <a16:creationId xmlns:a16="http://schemas.microsoft.com/office/drawing/2014/main" id="{95118E62-58DE-2540-9B6E-3DDED388DE6C}"/>
              </a:ext>
            </a:extLst>
          </p:cNvPr>
          <p:cNvSpPr txBox="1"/>
          <p:nvPr/>
        </p:nvSpPr>
        <p:spPr>
          <a:xfrm>
            <a:off x="4529036" y="3295313"/>
            <a:ext cx="399468" cy="369332"/>
          </a:xfrm>
          <a:prstGeom prst="rect">
            <a:avLst/>
          </a:prstGeom>
          <a:noFill/>
        </p:spPr>
        <p:txBody>
          <a:bodyPr wrap="none" rtlCol="0">
            <a:spAutoFit/>
          </a:bodyPr>
          <a:lstStyle/>
          <a:p>
            <a:r>
              <a:rPr kumimoji="1" lang="en-US" altLang="ja-JP" dirty="0"/>
              <a:t>L5</a:t>
            </a:r>
            <a:endParaRPr kumimoji="1" lang="ja-JP" altLang="en-US"/>
          </a:p>
        </p:txBody>
      </p:sp>
      <p:sp>
        <p:nvSpPr>
          <p:cNvPr id="19" name="テキスト ボックス 18">
            <a:extLst>
              <a:ext uri="{FF2B5EF4-FFF2-40B4-BE49-F238E27FC236}">
                <a16:creationId xmlns:a16="http://schemas.microsoft.com/office/drawing/2014/main" id="{C762EAD1-2A83-C145-A3B8-1BB411860502}"/>
              </a:ext>
            </a:extLst>
          </p:cNvPr>
          <p:cNvSpPr txBox="1"/>
          <p:nvPr/>
        </p:nvSpPr>
        <p:spPr>
          <a:xfrm>
            <a:off x="4520072" y="3851124"/>
            <a:ext cx="399468" cy="369332"/>
          </a:xfrm>
          <a:prstGeom prst="rect">
            <a:avLst/>
          </a:prstGeom>
          <a:noFill/>
        </p:spPr>
        <p:txBody>
          <a:bodyPr wrap="none" rtlCol="0">
            <a:spAutoFit/>
          </a:bodyPr>
          <a:lstStyle/>
          <a:p>
            <a:r>
              <a:rPr kumimoji="1" lang="en-US" altLang="ja-JP" dirty="0"/>
              <a:t>L6</a:t>
            </a:r>
            <a:endParaRPr kumimoji="1" lang="ja-JP" altLang="en-US"/>
          </a:p>
        </p:txBody>
      </p:sp>
      <p:sp>
        <p:nvSpPr>
          <p:cNvPr id="20" name="テキスト ボックス 19">
            <a:extLst>
              <a:ext uri="{FF2B5EF4-FFF2-40B4-BE49-F238E27FC236}">
                <a16:creationId xmlns:a16="http://schemas.microsoft.com/office/drawing/2014/main" id="{9ADDA0E7-D2C2-9745-87DF-7B9BD02D6892}"/>
              </a:ext>
            </a:extLst>
          </p:cNvPr>
          <p:cNvSpPr txBox="1"/>
          <p:nvPr/>
        </p:nvSpPr>
        <p:spPr>
          <a:xfrm>
            <a:off x="4511107" y="4389006"/>
            <a:ext cx="399468" cy="369332"/>
          </a:xfrm>
          <a:prstGeom prst="rect">
            <a:avLst/>
          </a:prstGeom>
          <a:noFill/>
        </p:spPr>
        <p:txBody>
          <a:bodyPr wrap="none" rtlCol="0">
            <a:spAutoFit/>
          </a:bodyPr>
          <a:lstStyle/>
          <a:p>
            <a:r>
              <a:rPr kumimoji="1" lang="en-US" altLang="ja-JP" dirty="0"/>
              <a:t>L7</a:t>
            </a:r>
            <a:endParaRPr kumimoji="1" lang="ja-JP" altLang="en-US"/>
          </a:p>
        </p:txBody>
      </p:sp>
      <p:sp>
        <p:nvSpPr>
          <p:cNvPr id="3" name="テキスト ボックス 2">
            <a:extLst>
              <a:ext uri="{FF2B5EF4-FFF2-40B4-BE49-F238E27FC236}">
                <a16:creationId xmlns:a16="http://schemas.microsoft.com/office/drawing/2014/main" id="{AB9CF216-0A1C-9F4E-B134-F358CE12E5D9}"/>
              </a:ext>
            </a:extLst>
          </p:cNvPr>
          <p:cNvSpPr txBox="1"/>
          <p:nvPr/>
        </p:nvSpPr>
        <p:spPr>
          <a:xfrm>
            <a:off x="7310558" y="1635337"/>
            <a:ext cx="1071127" cy="307777"/>
          </a:xfrm>
          <a:prstGeom prst="rect">
            <a:avLst/>
          </a:prstGeom>
          <a:noFill/>
        </p:spPr>
        <p:txBody>
          <a:bodyPr wrap="none" rtlCol="0">
            <a:spAutoFit/>
          </a:bodyPr>
          <a:lstStyle/>
          <a:p>
            <a:r>
              <a:rPr kumimoji="1" lang="en-US" altLang="ja-JP" sz="1400" dirty="0">
                <a:solidFill>
                  <a:schemeClr val="bg1"/>
                </a:solidFill>
              </a:rPr>
              <a:t>Analog GND</a:t>
            </a:r>
            <a:endParaRPr kumimoji="1" lang="ja-JP" altLang="en-US" sz="1400">
              <a:solidFill>
                <a:schemeClr val="bg1"/>
              </a:solidFill>
            </a:endParaRPr>
          </a:p>
        </p:txBody>
      </p:sp>
      <p:sp>
        <p:nvSpPr>
          <p:cNvPr id="23" name="テキスト ボックス 22">
            <a:extLst>
              <a:ext uri="{FF2B5EF4-FFF2-40B4-BE49-F238E27FC236}">
                <a16:creationId xmlns:a16="http://schemas.microsoft.com/office/drawing/2014/main" id="{C8CB46D1-4EE6-F84E-9F74-1816575CB7DF}"/>
              </a:ext>
            </a:extLst>
          </p:cNvPr>
          <p:cNvSpPr txBox="1"/>
          <p:nvPr/>
        </p:nvSpPr>
        <p:spPr>
          <a:xfrm>
            <a:off x="7378041" y="2187221"/>
            <a:ext cx="1085554" cy="307777"/>
          </a:xfrm>
          <a:prstGeom prst="rect">
            <a:avLst/>
          </a:prstGeom>
          <a:solidFill>
            <a:schemeClr val="bg1">
              <a:alpha val="20000"/>
            </a:schemeClr>
          </a:solidFill>
        </p:spPr>
        <p:txBody>
          <a:bodyPr wrap="none" rtlCol="0">
            <a:spAutoFit/>
          </a:bodyPr>
          <a:lstStyle/>
          <a:p>
            <a:r>
              <a:rPr kumimoji="1" lang="en-US" altLang="ja-JP" sz="1400" dirty="0">
                <a:solidFill>
                  <a:srgbClr val="0000FF"/>
                </a:solidFill>
              </a:rPr>
              <a:t>Clock Signal </a:t>
            </a:r>
            <a:endParaRPr kumimoji="1" lang="ja-JP" altLang="en-US" sz="1400">
              <a:solidFill>
                <a:srgbClr val="0000FF"/>
              </a:solidFill>
            </a:endParaRPr>
          </a:p>
        </p:txBody>
      </p:sp>
      <p:sp>
        <p:nvSpPr>
          <p:cNvPr id="24" name="テキスト ボックス 23">
            <a:extLst>
              <a:ext uri="{FF2B5EF4-FFF2-40B4-BE49-F238E27FC236}">
                <a16:creationId xmlns:a16="http://schemas.microsoft.com/office/drawing/2014/main" id="{2D443A71-AB0A-0B44-A004-17A96D179895}"/>
              </a:ext>
            </a:extLst>
          </p:cNvPr>
          <p:cNvSpPr txBox="1"/>
          <p:nvPr/>
        </p:nvSpPr>
        <p:spPr>
          <a:xfrm>
            <a:off x="7509183" y="1072938"/>
            <a:ext cx="521297" cy="307777"/>
          </a:xfrm>
          <a:prstGeom prst="rect">
            <a:avLst/>
          </a:prstGeom>
          <a:noFill/>
        </p:spPr>
        <p:txBody>
          <a:bodyPr wrap="none" rtlCol="0">
            <a:spAutoFit/>
          </a:bodyPr>
          <a:lstStyle/>
          <a:p>
            <a:r>
              <a:rPr kumimoji="1" lang="en-US" altLang="ja-JP" sz="1400" dirty="0">
                <a:solidFill>
                  <a:srgbClr val="0000FF"/>
                </a:solidFill>
              </a:rPr>
              <a:t>Bias </a:t>
            </a:r>
            <a:endParaRPr kumimoji="1" lang="ja-JP" altLang="en-US" sz="1400">
              <a:solidFill>
                <a:srgbClr val="0000FF"/>
              </a:solidFill>
            </a:endParaRPr>
          </a:p>
        </p:txBody>
      </p:sp>
      <p:sp>
        <p:nvSpPr>
          <p:cNvPr id="25" name="テキスト ボックス 24">
            <a:extLst>
              <a:ext uri="{FF2B5EF4-FFF2-40B4-BE49-F238E27FC236}">
                <a16:creationId xmlns:a16="http://schemas.microsoft.com/office/drawing/2014/main" id="{BABDA697-920A-6D4B-84BD-1B93B6478132}"/>
              </a:ext>
            </a:extLst>
          </p:cNvPr>
          <p:cNvSpPr txBox="1"/>
          <p:nvPr/>
        </p:nvSpPr>
        <p:spPr>
          <a:xfrm>
            <a:off x="7533508" y="2730749"/>
            <a:ext cx="686919" cy="307777"/>
          </a:xfrm>
          <a:prstGeom prst="rect">
            <a:avLst/>
          </a:prstGeom>
          <a:noFill/>
        </p:spPr>
        <p:txBody>
          <a:bodyPr wrap="none" rtlCol="0">
            <a:spAutoFit/>
          </a:bodyPr>
          <a:lstStyle/>
          <a:p>
            <a:r>
              <a:rPr kumimoji="1" lang="en-US" altLang="ja-JP" sz="1400" dirty="0">
                <a:solidFill>
                  <a:schemeClr val="bg1"/>
                </a:solidFill>
              </a:rPr>
              <a:t>Power </a:t>
            </a:r>
            <a:endParaRPr kumimoji="1" lang="ja-JP" altLang="en-US" sz="1400">
              <a:solidFill>
                <a:schemeClr val="bg1"/>
              </a:solidFill>
            </a:endParaRPr>
          </a:p>
        </p:txBody>
      </p:sp>
      <p:sp>
        <p:nvSpPr>
          <p:cNvPr id="26" name="テキスト ボックス 25">
            <a:extLst>
              <a:ext uri="{FF2B5EF4-FFF2-40B4-BE49-F238E27FC236}">
                <a16:creationId xmlns:a16="http://schemas.microsoft.com/office/drawing/2014/main" id="{D4B115D9-A43F-E347-BBCB-C9728EC539FD}"/>
              </a:ext>
            </a:extLst>
          </p:cNvPr>
          <p:cNvSpPr txBox="1"/>
          <p:nvPr/>
        </p:nvSpPr>
        <p:spPr>
          <a:xfrm>
            <a:off x="7533508" y="3317582"/>
            <a:ext cx="655949" cy="307777"/>
          </a:xfrm>
          <a:prstGeom prst="rect">
            <a:avLst/>
          </a:prstGeom>
          <a:solidFill>
            <a:schemeClr val="bg1">
              <a:alpha val="20000"/>
            </a:schemeClr>
          </a:solidFill>
        </p:spPr>
        <p:txBody>
          <a:bodyPr wrap="none" rtlCol="0">
            <a:spAutoFit/>
          </a:bodyPr>
          <a:lstStyle/>
          <a:p>
            <a:r>
              <a:rPr kumimoji="1" lang="en-US" altLang="ja-JP" sz="1400" dirty="0">
                <a:solidFill>
                  <a:srgbClr val="0000FF"/>
                </a:solidFill>
              </a:rPr>
              <a:t>Signal </a:t>
            </a:r>
            <a:endParaRPr kumimoji="1" lang="ja-JP" altLang="en-US" sz="1400">
              <a:solidFill>
                <a:srgbClr val="0000FF"/>
              </a:solidFill>
            </a:endParaRPr>
          </a:p>
        </p:txBody>
      </p:sp>
      <p:sp>
        <p:nvSpPr>
          <p:cNvPr id="27" name="テキスト ボックス 26">
            <a:extLst>
              <a:ext uri="{FF2B5EF4-FFF2-40B4-BE49-F238E27FC236}">
                <a16:creationId xmlns:a16="http://schemas.microsoft.com/office/drawing/2014/main" id="{622F9C7A-2071-8143-ACB1-99544A80E57B}"/>
              </a:ext>
            </a:extLst>
          </p:cNvPr>
          <p:cNvSpPr txBox="1"/>
          <p:nvPr/>
        </p:nvSpPr>
        <p:spPr>
          <a:xfrm>
            <a:off x="7368824" y="3876908"/>
            <a:ext cx="1030475" cy="307777"/>
          </a:xfrm>
          <a:prstGeom prst="rect">
            <a:avLst/>
          </a:prstGeom>
          <a:noFill/>
        </p:spPr>
        <p:txBody>
          <a:bodyPr wrap="none" rtlCol="0">
            <a:spAutoFit/>
          </a:bodyPr>
          <a:lstStyle/>
          <a:p>
            <a:r>
              <a:rPr kumimoji="1" lang="en-US" altLang="ja-JP" sz="1400" dirty="0">
                <a:solidFill>
                  <a:schemeClr val="bg1"/>
                </a:solidFill>
              </a:rPr>
              <a:t>Digital GND</a:t>
            </a:r>
            <a:endParaRPr kumimoji="1" lang="ja-JP" altLang="en-US" sz="1400">
              <a:solidFill>
                <a:schemeClr val="bg1"/>
              </a:solidFill>
            </a:endParaRPr>
          </a:p>
        </p:txBody>
      </p:sp>
      <p:sp>
        <p:nvSpPr>
          <p:cNvPr id="28" name="テキスト ボックス 27">
            <a:extLst>
              <a:ext uri="{FF2B5EF4-FFF2-40B4-BE49-F238E27FC236}">
                <a16:creationId xmlns:a16="http://schemas.microsoft.com/office/drawing/2014/main" id="{0CE83150-E14D-9442-BACF-1FE067B65C1A}"/>
              </a:ext>
            </a:extLst>
          </p:cNvPr>
          <p:cNvSpPr txBox="1"/>
          <p:nvPr/>
        </p:nvSpPr>
        <p:spPr>
          <a:xfrm>
            <a:off x="7326822" y="4587902"/>
            <a:ext cx="1469248" cy="307777"/>
          </a:xfrm>
          <a:prstGeom prst="rect">
            <a:avLst/>
          </a:prstGeom>
          <a:solidFill>
            <a:schemeClr val="bg1">
              <a:alpha val="20000"/>
            </a:schemeClr>
          </a:solidFill>
        </p:spPr>
        <p:txBody>
          <a:bodyPr wrap="none" rtlCol="0">
            <a:spAutoFit/>
          </a:bodyPr>
          <a:lstStyle/>
          <a:p>
            <a:r>
              <a:rPr kumimoji="1" lang="en-US" altLang="ja-JP" sz="1400" dirty="0" err="1">
                <a:solidFill>
                  <a:srgbClr val="0000FF"/>
                </a:solidFill>
              </a:rPr>
              <a:t>Thermistats</a:t>
            </a:r>
            <a:r>
              <a:rPr kumimoji="1" lang="en-US" altLang="ja-JP" sz="1400" dirty="0">
                <a:solidFill>
                  <a:srgbClr val="0000FF"/>
                </a:solidFill>
              </a:rPr>
              <a:t> &amp; RF </a:t>
            </a:r>
            <a:endParaRPr kumimoji="1" lang="ja-JP" altLang="en-US" sz="1400">
              <a:solidFill>
                <a:srgbClr val="0000FF"/>
              </a:solidFill>
            </a:endParaRPr>
          </a:p>
        </p:txBody>
      </p:sp>
      <p:pic>
        <p:nvPicPr>
          <p:cNvPr id="13" name="図 12">
            <a:extLst>
              <a:ext uri="{FF2B5EF4-FFF2-40B4-BE49-F238E27FC236}">
                <a16:creationId xmlns:a16="http://schemas.microsoft.com/office/drawing/2014/main" id="{515C65DE-5A05-D744-A449-86ADAD17E402}"/>
              </a:ext>
            </a:extLst>
          </p:cNvPr>
          <p:cNvPicPr>
            <a:picLocks noChangeAspect="1"/>
          </p:cNvPicPr>
          <p:nvPr/>
        </p:nvPicPr>
        <p:blipFill>
          <a:blip r:embed="rId10"/>
          <a:stretch>
            <a:fillRect/>
          </a:stretch>
        </p:blipFill>
        <p:spPr>
          <a:xfrm>
            <a:off x="380999" y="1535104"/>
            <a:ext cx="4012247" cy="3052797"/>
          </a:xfrm>
          <a:prstGeom prst="rect">
            <a:avLst/>
          </a:prstGeom>
        </p:spPr>
      </p:pic>
      <p:sp>
        <p:nvSpPr>
          <p:cNvPr id="4" name="テキスト ボックス 3">
            <a:extLst>
              <a:ext uri="{FF2B5EF4-FFF2-40B4-BE49-F238E27FC236}">
                <a16:creationId xmlns:a16="http://schemas.microsoft.com/office/drawing/2014/main" id="{33F79BDD-CC49-124E-BA7B-3D65CDA538DA}"/>
              </a:ext>
            </a:extLst>
          </p:cNvPr>
          <p:cNvSpPr txBox="1"/>
          <p:nvPr/>
        </p:nvSpPr>
        <p:spPr>
          <a:xfrm>
            <a:off x="440028" y="4587901"/>
            <a:ext cx="2074094" cy="369332"/>
          </a:xfrm>
          <a:prstGeom prst="rect">
            <a:avLst/>
          </a:prstGeom>
          <a:noFill/>
        </p:spPr>
        <p:txBody>
          <a:bodyPr wrap="none" rtlCol="0">
            <a:spAutoFit/>
          </a:bodyPr>
          <a:lstStyle/>
          <a:p>
            <a:r>
              <a:rPr kumimoji="1" lang="en-US" altLang="ja-JP" dirty="0">
                <a:solidFill>
                  <a:schemeClr val="tx2">
                    <a:lumMod val="60000"/>
                    <a:lumOff val="40000"/>
                  </a:schemeClr>
                </a:solidFill>
              </a:rPr>
              <a:t>Cross Section of HDI</a:t>
            </a:r>
            <a:endParaRPr kumimoji="1" lang="ja-JP" altLang="en-US">
              <a:solidFill>
                <a:schemeClr val="tx2">
                  <a:lumMod val="60000"/>
                  <a:lumOff val="40000"/>
                </a:schemeClr>
              </a:solidFill>
            </a:endParaRPr>
          </a:p>
        </p:txBody>
      </p:sp>
    </p:spTree>
    <p:extLst>
      <p:ext uri="{BB962C8B-B14F-4D97-AF65-F5344CB8AC3E}">
        <p14:creationId xmlns:p14="http://schemas.microsoft.com/office/powerpoint/2010/main" val="191580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High Density Interconnect (HDI) Cable</a:t>
            </a: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11</a:t>
            </a:fld>
            <a:endParaRPr lang="en-US" altLang="en-US" sz="1200" dirty="0">
              <a:solidFill>
                <a:srgbClr val="898989"/>
              </a:solidFill>
            </a:endParaRPr>
          </a:p>
        </p:txBody>
      </p:sp>
      <p:pic>
        <p:nvPicPr>
          <p:cNvPr id="6" name="図 5">
            <a:extLst>
              <a:ext uri="{FF2B5EF4-FFF2-40B4-BE49-F238E27FC236}">
                <a16:creationId xmlns:a16="http://schemas.microsoft.com/office/drawing/2014/main" id="{8CBECE70-AD1E-D648-B369-2C7CAD4B52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flipH="1">
            <a:off x="6608134" y="2699353"/>
            <a:ext cx="512516" cy="4038276"/>
          </a:xfrm>
          <a:prstGeom prst="rect">
            <a:avLst/>
          </a:prstGeom>
          <a:scene3d>
            <a:camera prst="orthographicFront"/>
            <a:lightRig rig="threePt" dir="t"/>
          </a:scene3d>
          <a:sp3d prstMaterial="powder"/>
        </p:spPr>
      </p:pic>
      <p:pic>
        <p:nvPicPr>
          <p:cNvPr id="7" name="図 6">
            <a:extLst>
              <a:ext uri="{FF2B5EF4-FFF2-40B4-BE49-F238E27FC236}">
                <a16:creationId xmlns:a16="http://schemas.microsoft.com/office/drawing/2014/main" id="{63D01C82-72EB-524E-87EB-D4852EBA98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flipH="1">
            <a:off x="6684755" y="2011661"/>
            <a:ext cx="525771" cy="4038273"/>
          </a:xfrm>
          <a:prstGeom prst="rect">
            <a:avLst/>
          </a:prstGeom>
          <a:scene3d>
            <a:camera prst="orthographicFront"/>
            <a:lightRig rig="threePt" dir="t"/>
          </a:scene3d>
          <a:sp3d prstMaterial="powder"/>
        </p:spPr>
      </p:pic>
      <p:pic>
        <p:nvPicPr>
          <p:cNvPr id="8" name="図 7">
            <a:extLst>
              <a:ext uri="{FF2B5EF4-FFF2-40B4-BE49-F238E27FC236}">
                <a16:creationId xmlns:a16="http://schemas.microsoft.com/office/drawing/2014/main" id="{812B5F44-221A-794A-A3D6-7AE71C633F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flipH="1">
            <a:off x="6705460" y="1434763"/>
            <a:ext cx="520213" cy="4038270"/>
          </a:xfrm>
          <a:prstGeom prst="rect">
            <a:avLst/>
          </a:prstGeom>
          <a:scene3d>
            <a:camera prst="orthographicFront"/>
            <a:lightRig rig="threePt" dir="t"/>
          </a:scene3d>
          <a:sp3d prstMaterial="powder"/>
        </p:spPr>
      </p:pic>
      <p:pic>
        <p:nvPicPr>
          <p:cNvPr id="9" name="図 8">
            <a:extLst>
              <a:ext uri="{FF2B5EF4-FFF2-40B4-BE49-F238E27FC236}">
                <a16:creationId xmlns:a16="http://schemas.microsoft.com/office/drawing/2014/main" id="{450B94E8-6C78-C24D-B989-FFF1F23B8C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flipH="1">
            <a:off x="6669206" y="863929"/>
            <a:ext cx="513640" cy="4038270"/>
          </a:xfrm>
          <a:prstGeom prst="rect">
            <a:avLst/>
          </a:prstGeom>
          <a:scene3d>
            <a:camera prst="orthographicFront"/>
            <a:lightRig rig="threePt" dir="t"/>
          </a:scene3d>
          <a:sp3d prstMaterial="powder"/>
        </p:spPr>
      </p:pic>
      <p:pic>
        <p:nvPicPr>
          <p:cNvPr id="10" name="図 9">
            <a:extLst>
              <a:ext uri="{FF2B5EF4-FFF2-40B4-BE49-F238E27FC236}">
                <a16:creationId xmlns:a16="http://schemas.microsoft.com/office/drawing/2014/main" id="{6DAE71F1-0BFE-AC43-9774-FC804F33053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flipH="1">
            <a:off x="6666974" y="314734"/>
            <a:ext cx="507543" cy="4038275"/>
          </a:xfrm>
          <a:prstGeom prst="rect">
            <a:avLst/>
          </a:prstGeom>
          <a:scene3d>
            <a:camera prst="orthographicFront"/>
            <a:lightRig rig="threePt" dir="t"/>
          </a:scene3d>
          <a:sp3d prstMaterial="powder"/>
        </p:spPr>
      </p:pic>
      <p:pic>
        <p:nvPicPr>
          <p:cNvPr id="11" name="図 10">
            <a:extLst>
              <a:ext uri="{FF2B5EF4-FFF2-40B4-BE49-F238E27FC236}">
                <a16:creationId xmlns:a16="http://schemas.microsoft.com/office/drawing/2014/main" id="{C27E540A-0972-1742-8D08-0485D0FFE26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5400000" flipH="1">
            <a:off x="6635273" y="-244941"/>
            <a:ext cx="534607" cy="4038273"/>
          </a:xfrm>
          <a:prstGeom prst="rect">
            <a:avLst/>
          </a:prstGeom>
          <a:scene3d>
            <a:camera prst="orthographicFront"/>
            <a:lightRig rig="threePt" dir="t"/>
          </a:scene3d>
          <a:sp3d prstMaterial="powder"/>
        </p:spPr>
      </p:pic>
      <p:pic>
        <p:nvPicPr>
          <p:cNvPr id="12" name="図 11">
            <a:extLst>
              <a:ext uri="{FF2B5EF4-FFF2-40B4-BE49-F238E27FC236}">
                <a16:creationId xmlns:a16="http://schemas.microsoft.com/office/drawing/2014/main" id="{CD901508-CF95-ED4A-800D-13F954FDC0C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flipH="1">
            <a:off x="6632266" y="-788625"/>
            <a:ext cx="515805" cy="4038271"/>
          </a:xfrm>
          <a:prstGeom prst="rect">
            <a:avLst/>
          </a:prstGeom>
          <a:scene3d>
            <a:camera prst="orthographicFront"/>
            <a:lightRig rig="threePt" dir="t"/>
          </a:scene3d>
          <a:sp3d prstMaterial="powder"/>
        </p:spPr>
      </p:pic>
      <p:sp>
        <p:nvSpPr>
          <p:cNvPr id="14" name="テキスト ボックス 13">
            <a:extLst>
              <a:ext uri="{FF2B5EF4-FFF2-40B4-BE49-F238E27FC236}">
                <a16:creationId xmlns:a16="http://schemas.microsoft.com/office/drawing/2014/main" id="{5F0CA1F6-DFA0-8048-9DC9-2C8431F69F77}"/>
              </a:ext>
            </a:extLst>
          </p:cNvPr>
          <p:cNvSpPr txBox="1"/>
          <p:nvPr/>
        </p:nvSpPr>
        <p:spPr>
          <a:xfrm>
            <a:off x="152400" y="649079"/>
            <a:ext cx="4718633" cy="830997"/>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dirty="0"/>
              <a:t>7 cupper layers</a:t>
            </a:r>
          </a:p>
          <a:p>
            <a:pPr marL="285750" indent="-285750">
              <a:buFont typeface="Arial" panose="020B0604020202020204" pitchFamily="34" charset="0"/>
              <a:buChar char="•"/>
            </a:pPr>
            <a:r>
              <a:rPr lang="en-US" altLang="ja-JP" sz="1600" dirty="0"/>
              <a:t>High signal line density in 2 layers </a:t>
            </a:r>
          </a:p>
          <a:p>
            <a:pPr marL="285750" indent="-285750">
              <a:buFont typeface="Arial" panose="020B0604020202020204" pitchFamily="34" charset="0"/>
              <a:buChar char="•"/>
            </a:pPr>
            <a:r>
              <a:rPr lang="en-US" altLang="ja-JP" sz="1600" dirty="0"/>
              <a:t>Solid ground outer layers to shield signal layers</a:t>
            </a:r>
          </a:p>
        </p:txBody>
      </p:sp>
      <p:sp>
        <p:nvSpPr>
          <p:cNvPr id="2" name="テキスト ボックス 1">
            <a:extLst>
              <a:ext uri="{FF2B5EF4-FFF2-40B4-BE49-F238E27FC236}">
                <a16:creationId xmlns:a16="http://schemas.microsoft.com/office/drawing/2014/main" id="{414DFBB7-6F94-7545-9FEE-159364930FC6}"/>
              </a:ext>
            </a:extLst>
          </p:cNvPr>
          <p:cNvSpPr txBox="1"/>
          <p:nvPr/>
        </p:nvSpPr>
        <p:spPr>
          <a:xfrm>
            <a:off x="4529036" y="1098959"/>
            <a:ext cx="399468" cy="369332"/>
          </a:xfrm>
          <a:prstGeom prst="rect">
            <a:avLst/>
          </a:prstGeom>
          <a:noFill/>
        </p:spPr>
        <p:txBody>
          <a:bodyPr wrap="none" rtlCol="0">
            <a:spAutoFit/>
          </a:bodyPr>
          <a:lstStyle/>
          <a:p>
            <a:r>
              <a:rPr kumimoji="1" lang="en-US" altLang="ja-JP" dirty="0"/>
              <a:t>L1</a:t>
            </a:r>
            <a:endParaRPr kumimoji="1" lang="ja-JP" altLang="en-US"/>
          </a:p>
        </p:txBody>
      </p:sp>
      <p:sp>
        <p:nvSpPr>
          <p:cNvPr id="15" name="テキスト ボックス 14">
            <a:extLst>
              <a:ext uri="{FF2B5EF4-FFF2-40B4-BE49-F238E27FC236}">
                <a16:creationId xmlns:a16="http://schemas.microsoft.com/office/drawing/2014/main" id="{26D2965F-5EDB-704C-8759-1947822E8792}"/>
              </a:ext>
            </a:extLst>
          </p:cNvPr>
          <p:cNvSpPr txBox="1"/>
          <p:nvPr/>
        </p:nvSpPr>
        <p:spPr>
          <a:xfrm>
            <a:off x="4520071" y="1592018"/>
            <a:ext cx="399468" cy="369332"/>
          </a:xfrm>
          <a:prstGeom prst="rect">
            <a:avLst/>
          </a:prstGeom>
          <a:noFill/>
        </p:spPr>
        <p:txBody>
          <a:bodyPr wrap="none" rtlCol="0">
            <a:spAutoFit/>
          </a:bodyPr>
          <a:lstStyle/>
          <a:p>
            <a:r>
              <a:rPr kumimoji="1" lang="en-US" altLang="ja-JP" dirty="0"/>
              <a:t>L2</a:t>
            </a:r>
            <a:endParaRPr kumimoji="1" lang="ja-JP" altLang="en-US"/>
          </a:p>
        </p:txBody>
      </p:sp>
      <p:sp>
        <p:nvSpPr>
          <p:cNvPr id="16" name="テキスト ボックス 15">
            <a:extLst>
              <a:ext uri="{FF2B5EF4-FFF2-40B4-BE49-F238E27FC236}">
                <a16:creationId xmlns:a16="http://schemas.microsoft.com/office/drawing/2014/main" id="{4F5DA9BE-2CE2-8340-86DB-CD3032592F0B}"/>
              </a:ext>
            </a:extLst>
          </p:cNvPr>
          <p:cNvSpPr txBox="1"/>
          <p:nvPr/>
        </p:nvSpPr>
        <p:spPr>
          <a:xfrm>
            <a:off x="4538000" y="2156795"/>
            <a:ext cx="399468" cy="369332"/>
          </a:xfrm>
          <a:prstGeom prst="rect">
            <a:avLst/>
          </a:prstGeom>
          <a:noFill/>
        </p:spPr>
        <p:txBody>
          <a:bodyPr wrap="none" rtlCol="0">
            <a:spAutoFit/>
          </a:bodyPr>
          <a:lstStyle/>
          <a:p>
            <a:r>
              <a:rPr kumimoji="1" lang="en-US" altLang="ja-JP" dirty="0"/>
              <a:t>L3</a:t>
            </a:r>
            <a:endParaRPr kumimoji="1" lang="ja-JP" altLang="en-US"/>
          </a:p>
        </p:txBody>
      </p:sp>
      <p:sp>
        <p:nvSpPr>
          <p:cNvPr id="17" name="テキスト ボックス 16">
            <a:extLst>
              <a:ext uri="{FF2B5EF4-FFF2-40B4-BE49-F238E27FC236}">
                <a16:creationId xmlns:a16="http://schemas.microsoft.com/office/drawing/2014/main" id="{D2FC0DC3-65C8-3546-A44F-482C7B6A7A5D}"/>
              </a:ext>
            </a:extLst>
          </p:cNvPr>
          <p:cNvSpPr txBox="1"/>
          <p:nvPr/>
        </p:nvSpPr>
        <p:spPr>
          <a:xfrm>
            <a:off x="4511106" y="2694678"/>
            <a:ext cx="399468" cy="369332"/>
          </a:xfrm>
          <a:prstGeom prst="rect">
            <a:avLst/>
          </a:prstGeom>
          <a:noFill/>
        </p:spPr>
        <p:txBody>
          <a:bodyPr wrap="none" rtlCol="0">
            <a:spAutoFit/>
          </a:bodyPr>
          <a:lstStyle/>
          <a:p>
            <a:r>
              <a:rPr kumimoji="1" lang="en-US" altLang="ja-JP" dirty="0"/>
              <a:t>L4</a:t>
            </a:r>
            <a:endParaRPr kumimoji="1" lang="ja-JP" altLang="en-US"/>
          </a:p>
        </p:txBody>
      </p:sp>
      <p:sp>
        <p:nvSpPr>
          <p:cNvPr id="18" name="テキスト ボックス 17">
            <a:extLst>
              <a:ext uri="{FF2B5EF4-FFF2-40B4-BE49-F238E27FC236}">
                <a16:creationId xmlns:a16="http://schemas.microsoft.com/office/drawing/2014/main" id="{95118E62-58DE-2540-9B6E-3DDED388DE6C}"/>
              </a:ext>
            </a:extLst>
          </p:cNvPr>
          <p:cNvSpPr txBox="1"/>
          <p:nvPr/>
        </p:nvSpPr>
        <p:spPr>
          <a:xfrm>
            <a:off x="4529036" y="3295313"/>
            <a:ext cx="399468" cy="369332"/>
          </a:xfrm>
          <a:prstGeom prst="rect">
            <a:avLst/>
          </a:prstGeom>
          <a:noFill/>
        </p:spPr>
        <p:txBody>
          <a:bodyPr wrap="none" rtlCol="0">
            <a:spAutoFit/>
          </a:bodyPr>
          <a:lstStyle/>
          <a:p>
            <a:r>
              <a:rPr kumimoji="1" lang="en-US" altLang="ja-JP" dirty="0"/>
              <a:t>L5</a:t>
            </a:r>
            <a:endParaRPr kumimoji="1" lang="ja-JP" altLang="en-US"/>
          </a:p>
        </p:txBody>
      </p:sp>
      <p:sp>
        <p:nvSpPr>
          <p:cNvPr id="19" name="テキスト ボックス 18">
            <a:extLst>
              <a:ext uri="{FF2B5EF4-FFF2-40B4-BE49-F238E27FC236}">
                <a16:creationId xmlns:a16="http://schemas.microsoft.com/office/drawing/2014/main" id="{C762EAD1-2A83-C145-A3B8-1BB411860502}"/>
              </a:ext>
            </a:extLst>
          </p:cNvPr>
          <p:cNvSpPr txBox="1"/>
          <p:nvPr/>
        </p:nvSpPr>
        <p:spPr>
          <a:xfrm>
            <a:off x="4520072" y="3851124"/>
            <a:ext cx="399468" cy="369332"/>
          </a:xfrm>
          <a:prstGeom prst="rect">
            <a:avLst/>
          </a:prstGeom>
          <a:noFill/>
        </p:spPr>
        <p:txBody>
          <a:bodyPr wrap="none" rtlCol="0">
            <a:spAutoFit/>
          </a:bodyPr>
          <a:lstStyle/>
          <a:p>
            <a:r>
              <a:rPr kumimoji="1" lang="en-US" altLang="ja-JP" dirty="0"/>
              <a:t>L6</a:t>
            </a:r>
            <a:endParaRPr kumimoji="1" lang="ja-JP" altLang="en-US"/>
          </a:p>
        </p:txBody>
      </p:sp>
      <p:sp>
        <p:nvSpPr>
          <p:cNvPr id="20" name="テキスト ボックス 19">
            <a:extLst>
              <a:ext uri="{FF2B5EF4-FFF2-40B4-BE49-F238E27FC236}">
                <a16:creationId xmlns:a16="http://schemas.microsoft.com/office/drawing/2014/main" id="{9ADDA0E7-D2C2-9745-87DF-7B9BD02D6892}"/>
              </a:ext>
            </a:extLst>
          </p:cNvPr>
          <p:cNvSpPr txBox="1"/>
          <p:nvPr/>
        </p:nvSpPr>
        <p:spPr>
          <a:xfrm>
            <a:off x="4511107" y="4389006"/>
            <a:ext cx="399468" cy="369332"/>
          </a:xfrm>
          <a:prstGeom prst="rect">
            <a:avLst/>
          </a:prstGeom>
          <a:noFill/>
        </p:spPr>
        <p:txBody>
          <a:bodyPr wrap="none" rtlCol="0">
            <a:spAutoFit/>
          </a:bodyPr>
          <a:lstStyle/>
          <a:p>
            <a:r>
              <a:rPr kumimoji="1" lang="en-US" altLang="ja-JP" dirty="0"/>
              <a:t>L7</a:t>
            </a:r>
            <a:endParaRPr kumimoji="1" lang="ja-JP" altLang="en-US"/>
          </a:p>
        </p:txBody>
      </p:sp>
      <p:sp>
        <p:nvSpPr>
          <p:cNvPr id="3" name="テキスト ボックス 2">
            <a:extLst>
              <a:ext uri="{FF2B5EF4-FFF2-40B4-BE49-F238E27FC236}">
                <a16:creationId xmlns:a16="http://schemas.microsoft.com/office/drawing/2014/main" id="{AB9CF216-0A1C-9F4E-B134-F358CE12E5D9}"/>
              </a:ext>
            </a:extLst>
          </p:cNvPr>
          <p:cNvSpPr txBox="1"/>
          <p:nvPr/>
        </p:nvSpPr>
        <p:spPr>
          <a:xfrm>
            <a:off x="7310558" y="1635337"/>
            <a:ext cx="1071127" cy="307777"/>
          </a:xfrm>
          <a:prstGeom prst="rect">
            <a:avLst/>
          </a:prstGeom>
          <a:noFill/>
        </p:spPr>
        <p:txBody>
          <a:bodyPr wrap="none" rtlCol="0">
            <a:spAutoFit/>
          </a:bodyPr>
          <a:lstStyle/>
          <a:p>
            <a:r>
              <a:rPr kumimoji="1" lang="en-US" altLang="ja-JP" sz="1400" dirty="0">
                <a:solidFill>
                  <a:schemeClr val="bg1"/>
                </a:solidFill>
              </a:rPr>
              <a:t>Analog GND</a:t>
            </a:r>
            <a:endParaRPr kumimoji="1" lang="ja-JP" altLang="en-US" sz="1400">
              <a:solidFill>
                <a:schemeClr val="bg1"/>
              </a:solidFill>
            </a:endParaRPr>
          </a:p>
        </p:txBody>
      </p:sp>
      <p:sp>
        <p:nvSpPr>
          <p:cNvPr id="23" name="テキスト ボックス 22">
            <a:extLst>
              <a:ext uri="{FF2B5EF4-FFF2-40B4-BE49-F238E27FC236}">
                <a16:creationId xmlns:a16="http://schemas.microsoft.com/office/drawing/2014/main" id="{C8CB46D1-4EE6-F84E-9F74-1816575CB7DF}"/>
              </a:ext>
            </a:extLst>
          </p:cNvPr>
          <p:cNvSpPr txBox="1"/>
          <p:nvPr/>
        </p:nvSpPr>
        <p:spPr>
          <a:xfrm>
            <a:off x="7378041" y="2187221"/>
            <a:ext cx="1085554" cy="307777"/>
          </a:xfrm>
          <a:prstGeom prst="rect">
            <a:avLst/>
          </a:prstGeom>
          <a:solidFill>
            <a:schemeClr val="bg1">
              <a:alpha val="20000"/>
            </a:schemeClr>
          </a:solidFill>
        </p:spPr>
        <p:txBody>
          <a:bodyPr wrap="none" rtlCol="0">
            <a:spAutoFit/>
          </a:bodyPr>
          <a:lstStyle/>
          <a:p>
            <a:r>
              <a:rPr kumimoji="1" lang="en-US" altLang="ja-JP" sz="1400" dirty="0">
                <a:solidFill>
                  <a:srgbClr val="0000FF"/>
                </a:solidFill>
              </a:rPr>
              <a:t>Clock Signal </a:t>
            </a:r>
            <a:endParaRPr kumimoji="1" lang="ja-JP" altLang="en-US" sz="1400">
              <a:solidFill>
                <a:srgbClr val="0000FF"/>
              </a:solidFill>
            </a:endParaRPr>
          </a:p>
        </p:txBody>
      </p:sp>
      <p:sp>
        <p:nvSpPr>
          <p:cNvPr id="24" name="テキスト ボックス 23">
            <a:extLst>
              <a:ext uri="{FF2B5EF4-FFF2-40B4-BE49-F238E27FC236}">
                <a16:creationId xmlns:a16="http://schemas.microsoft.com/office/drawing/2014/main" id="{2D443A71-AB0A-0B44-A004-17A96D179895}"/>
              </a:ext>
            </a:extLst>
          </p:cNvPr>
          <p:cNvSpPr txBox="1"/>
          <p:nvPr/>
        </p:nvSpPr>
        <p:spPr>
          <a:xfrm>
            <a:off x="7509183" y="1072938"/>
            <a:ext cx="521297" cy="307777"/>
          </a:xfrm>
          <a:prstGeom prst="rect">
            <a:avLst/>
          </a:prstGeom>
          <a:noFill/>
        </p:spPr>
        <p:txBody>
          <a:bodyPr wrap="none" rtlCol="0">
            <a:spAutoFit/>
          </a:bodyPr>
          <a:lstStyle/>
          <a:p>
            <a:r>
              <a:rPr kumimoji="1" lang="en-US" altLang="ja-JP" sz="1400" dirty="0">
                <a:solidFill>
                  <a:srgbClr val="0000FF"/>
                </a:solidFill>
              </a:rPr>
              <a:t>Bias </a:t>
            </a:r>
            <a:endParaRPr kumimoji="1" lang="ja-JP" altLang="en-US" sz="1400">
              <a:solidFill>
                <a:srgbClr val="0000FF"/>
              </a:solidFill>
            </a:endParaRPr>
          </a:p>
        </p:txBody>
      </p:sp>
      <p:sp>
        <p:nvSpPr>
          <p:cNvPr id="25" name="テキスト ボックス 24">
            <a:extLst>
              <a:ext uri="{FF2B5EF4-FFF2-40B4-BE49-F238E27FC236}">
                <a16:creationId xmlns:a16="http://schemas.microsoft.com/office/drawing/2014/main" id="{BABDA697-920A-6D4B-84BD-1B93B6478132}"/>
              </a:ext>
            </a:extLst>
          </p:cNvPr>
          <p:cNvSpPr txBox="1"/>
          <p:nvPr/>
        </p:nvSpPr>
        <p:spPr>
          <a:xfrm>
            <a:off x="7533508" y="2730749"/>
            <a:ext cx="686919" cy="307777"/>
          </a:xfrm>
          <a:prstGeom prst="rect">
            <a:avLst/>
          </a:prstGeom>
          <a:noFill/>
        </p:spPr>
        <p:txBody>
          <a:bodyPr wrap="none" rtlCol="0">
            <a:spAutoFit/>
          </a:bodyPr>
          <a:lstStyle/>
          <a:p>
            <a:r>
              <a:rPr kumimoji="1" lang="en-US" altLang="ja-JP" sz="1400" dirty="0">
                <a:solidFill>
                  <a:schemeClr val="bg1"/>
                </a:solidFill>
              </a:rPr>
              <a:t>Power </a:t>
            </a:r>
            <a:endParaRPr kumimoji="1" lang="ja-JP" altLang="en-US" sz="1400">
              <a:solidFill>
                <a:schemeClr val="bg1"/>
              </a:solidFill>
            </a:endParaRPr>
          </a:p>
        </p:txBody>
      </p:sp>
      <p:sp>
        <p:nvSpPr>
          <p:cNvPr id="26" name="テキスト ボックス 25">
            <a:extLst>
              <a:ext uri="{FF2B5EF4-FFF2-40B4-BE49-F238E27FC236}">
                <a16:creationId xmlns:a16="http://schemas.microsoft.com/office/drawing/2014/main" id="{D4B115D9-A43F-E347-BBCB-C9728EC539FD}"/>
              </a:ext>
            </a:extLst>
          </p:cNvPr>
          <p:cNvSpPr txBox="1"/>
          <p:nvPr/>
        </p:nvSpPr>
        <p:spPr>
          <a:xfrm>
            <a:off x="7533508" y="3317582"/>
            <a:ext cx="655949" cy="307777"/>
          </a:xfrm>
          <a:prstGeom prst="rect">
            <a:avLst/>
          </a:prstGeom>
          <a:solidFill>
            <a:schemeClr val="bg1">
              <a:alpha val="20000"/>
            </a:schemeClr>
          </a:solidFill>
        </p:spPr>
        <p:txBody>
          <a:bodyPr wrap="none" rtlCol="0">
            <a:spAutoFit/>
          </a:bodyPr>
          <a:lstStyle/>
          <a:p>
            <a:r>
              <a:rPr kumimoji="1" lang="en-US" altLang="ja-JP" sz="1400" dirty="0">
                <a:solidFill>
                  <a:srgbClr val="0000FF"/>
                </a:solidFill>
              </a:rPr>
              <a:t>Signal </a:t>
            </a:r>
            <a:endParaRPr kumimoji="1" lang="ja-JP" altLang="en-US" sz="1400">
              <a:solidFill>
                <a:srgbClr val="0000FF"/>
              </a:solidFill>
            </a:endParaRPr>
          </a:p>
        </p:txBody>
      </p:sp>
      <p:sp>
        <p:nvSpPr>
          <p:cNvPr id="27" name="テキスト ボックス 26">
            <a:extLst>
              <a:ext uri="{FF2B5EF4-FFF2-40B4-BE49-F238E27FC236}">
                <a16:creationId xmlns:a16="http://schemas.microsoft.com/office/drawing/2014/main" id="{622F9C7A-2071-8143-ACB1-99544A80E57B}"/>
              </a:ext>
            </a:extLst>
          </p:cNvPr>
          <p:cNvSpPr txBox="1"/>
          <p:nvPr/>
        </p:nvSpPr>
        <p:spPr>
          <a:xfrm>
            <a:off x="7368824" y="3876908"/>
            <a:ext cx="1030475" cy="307777"/>
          </a:xfrm>
          <a:prstGeom prst="rect">
            <a:avLst/>
          </a:prstGeom>
          <a:noFill/>
        </p:spPr>
        <p:txBody>
          <a:bodyPr wrap="none" rtlCol="0">
            <a:spAutoFit/>
          </a:bodyPr>
          <a:lstStyle/>
          <a:p>
            <a:r>
              <a:rPr kumimoji="1" lang="en-US" altLang="ja-JP" sz="1400" dirty="0">
                <a:solidFill>
                  <a:schemeClr val="bg1"/>
                </a:solidFill>
              </a:rPr>
              <a:t>Digital GND</a:t>
            </a:r>
            <a:endParaRPr kumimoji="1" lang="ja-JP" altLang="en-US" sz="1400">
              <a:solidFill>
                <a:schemeClr val="bg1"/>
              </a:solidFill>
            </a:endParaRPr>
          </a:p>
        </p:txBody>
      </p:sp>
      <p:sp>
        <p:nvSpPr>
          <p:cNvPr id="28" name="テキスト ボックス 27">
            <a:extLst>
              <a:ext uri="{FF2B5EF4-FFF2-40B4-BE49-F238E27FC236}">
                <a16:creationId xmlns:a16="http://schemas.microsoft.com/office/drawing/2014/main" id="{0CE83150-E14D-9442-BACF-1FE067B65C1A}"/>
              </a:ext>
            </a:extLst>
          </p:cNvPr>
          <p:cNvSpPr txBox="1"/>
          <p:nvPr/>
        </p:nvSpPr>
        <p:spPr>
          <a:xfrm>
            <a:off x="7326822" y="4587902"/>
            <a:ext cx="1469248" cy="307777"/>
          </a:xfrm>
          <a:prstGeom prst="rect">
            <a:avLst/>
          </a:prstGeom>
          <a:solidFill>
            <a:schemeClr val="bg1">
              <a:alpha val="20000"/>
            </a:schemeClr>
          </a:solidFill>
        </p:spPr>
        <p:txBody>
          <a:bodyPr wrap="none" rtlCol="0">
            <a:spAutoFit/>
          </a:bodyPr>
          <a:lstStyle/>
          <a:p>
            <a:r>
              <a:rPr kumimoji="1" lang="en-US" altLang="ja-JP" sz="1400" dirty="0" err="1">
                <a:solidFill>
                  <a:srgbClr val="0000FF"/>
                </a:solidFill>
              </a:rPr>
              <a:t>Thermistats</a:t>
            </a:r>
            <a:r>
              <a:rPr kumimoji="1" lang="en-US" altLang="ja-JP" sz="1400" dirty="0">
                <a:solidFill>
                  <a:srgbClr val="0000FF"/>
                </a:solidFill>
              </a:rPr>
              <a:t> &amp; RF </a:t>
            </a:r>
            <a:endParaRPr kumimoji="1" lang="ja-JP" altLang="en-US" sz="1400">
              <a:solidFill>
                <a:srgbClr val="0000FF"/>
              </a:solidFill>
            </a:endParaRPr>
          </a:p>
        </p:txBody>
      </p:sp>
      <p:sp>
        <p:nvSpPr>
          <p:cNvPr id="4" name="テキスト ボックス 3">
            <a:extLst>
              <a:ext uri="{FF2B5EF4-FFF2-40B4-BE49-F238E27FC236}">
                <a16:creationId xmlns:a16="http://schemas.microsoft.com/office/drawing/2014/main" id="{2A2554B0-FD6E-CB4D-A28A-53CA6012BBC1}"/>
              </a:ext>
            </a:extLst>
          </p:cNvPr>
          <p:cNvSpPr txBox="1"/>
          <p:nvPr/>
        </p:nvSpPr>
        <p:spPr>
          <a:xfrm>
            <a:off x="5867400" y="1047750"/>
            <a:ext cx="758541" cy="369332"/>
          </a:xfrm>
          <a:prstGeom prst="rect">
            <a:avLst/>
          </a:prstGeom>
          <a:noFill/>
        </p:spPr>
        <p:txBody>
          <a:bodyPr wrap="none" rtlCol="0">
            <a:spAutoFit/>
          </a:bodyPr>
          <a:lstStyle/>
          <a:p>
            <a:r>
              <a:rPr kumimoji="1" lang="en-US" altLang="ja-JP" dirty="0">
                <a:solidFill>
                  <a:srgbClr val="FF0000"/>
                </a:solidFill>
              </a:rPr>
              <a:t>71.3%</a:t>
            </a:r>
            <a:endParaRPr kumimoji="1" lang="ja-JP" altLang="en-US">
              <a:solidFill>
                <a:srgbClr val="FF0000"/>
              </a:solidFill>
            </a:endParaRPr>
          </a:p>
        </p:txBody>
      </p:sp>
      <p:sp>
        <p:nvSpPr>
          <p:cNvPr id="30" name="テキスト ボックス 29">
            <a:extLst>
              <a:ext uri="{FF2B5EF4-FFF2-40B4-BE49-F238E27FC236}">
                <a16:creationId xmlns:a16="http://schemas.microsoft.com/office/drawing/2014/main" id="{9830CD0E-1354-4D4C-A592-175646C9D65E}"/>
              </a:ext>
            </a:extLst>
          </p:cNvPr>
          <p:cNvSpPr txBox="1"/>
          <p:nvPr/>
        </p:nvSpPr>
        <p:spPr>
          <a:xfrm>
            <a:off x="5867399" y="1617761"/>
            <a:ext cx="758541" cy="369332"/>
          </a:xfrm>
          <a:prstGeom prst="rect">
            <a:avLst/>
          </a:prstGeom>
          <a:noFill/>
        </p:spPr>
        <p:txBody>
          <a:bodyPr wrap="none" rtlCol="0">
            <a:spAutoFit/>
          </a:bodyPr>
          <a:lstStyle/>
          <a:p>
            <a:r>
              <a:rPr kumimoji="1" lang="en-US" altLang="ja-JP" dirty="0">
                <a:solidFill>
                  <a:srgbClr val="FF0000"/>
                </a:solidFill>
              </a:rPr>
              <a:t>93.5%</a:t>
            </a:r>
            <a:endParaRPr kumimoji="1" lang="ja-JP" altLang="en-US">
              <a:solidFill>
                <a:srgbClr val="FF0000"/>
              </a:solidFill>
            </a:endParaRPr>
          </a:p>
        </p:txBody>
      </p:sp>
      <p:sp>
        <p:nvSpPr>
          <p:cNvPr id="31" name="テキスト ボックス 30">
            <a:extLst>
              <a:ext uri="{FF2B5EF4-FFF2-40B4-BE49-F238E27FC236}">
                <a16:creationId xmlns:a16="http://schemas.microsoft.com/office/drawing/2014/main" id="{21ADB49D-1004-5847-9EC9-EC84ADFEFF0E}"/>
              </a:ext>
            </a:extLst>
          </p:cNvPr>
          <p:cNvSpPr txBox="1"/>
          <p:nvPr/>
        </p:nvSpPr>
        <p:spPr>
          <a:xfrm>
            <a:off x="5881867" y="2152368"/>
            <a:ext cx="758541" cy="369332"/>
          </a:xfrm>
          <a:prstGeom prst="rect">
            <a:avLst/>
          </a:prstGeom>
          <a:noFill/>
        </p:spPr>
        <p:txBody>
          <a:bodyPr wrap="none" rtlCol="0">
            <a:spAutoFit/>
          </a:bodyPr>
          <a:lstStyle/>
          <a:p>
            <a:r>
              <a:rPr kumimoji="1" lang="en-US" altLang="ja-JP" dirty="0">
                <a:solidFill>
                  <a:srgbClr val="FF0000"/>
                </a:solidFill>
              </a:rPr>
              <a:t>6.50%</a:t>
            </a:r>
            <a:endParaRPr kumimoji="1" lang="ja-JP" altLang="en-US">
              <a:solidFill>
                <a:srgbClr val="FF0000"/>
              </a:solidFill>
            </a:endParaRPr>
          </a:p>
        </p:txBody>
      </p:sp>
      <p:sp>
        <p:nvSpPr>
          <p:cNvPr id="32" name="テキスト ボックス 31">
            <a:extLst>
              <a:ext uri="{FF2B5EF4-FFF2-40B4-BE49-F238E27FC236}">
                <a16:creationId xmlns:a16="http://schemas.microsoft.com/office/drawing/2014/main" id="{81B575C4-8F49-D341-A40C-CEE2C7D7E3CC}"/>
              </a:ext>
            </a:extLst>
          </p:cNvPr>
          <p:cNvSpPr txBox="1"/>
          <p:nvPr/>
        </p:nvSpPr>
        <p:spPr>
          <a:xfrm>
            <a:off x="5881867" y="2697200"/>
            <a:ext cx="758541" cy="369332"/>
          </a:xfrm>
          <a:prstGeom prst="rect">
            <a:avLst/>
          </a:prstGeom>
          <a:noFill/>
        </p:spPr>
        <p:txBody>
          <a:bodyPr wrap="none" rtlCol="0">
            <a:spAutoFit/>
          </a:bodyPr>
          <a:lstStyle/>
          <a:p>
            <a:r>
              <a:rPr kumimoji="1" lang="en-US" altLang="ja-JP" dirty="0">
                <a:solidFill>
                  <a:srgbClr val="FF0000"/>
                </a:solidFill>
              </a:rPr>
              <a:t>94.0%</a:t>
            </a:r>
            <a:endParaRPr kumimoji="1" lang="ja-JP" altLang="en-US">
              <a:solidFill>
                <a:srgbClr val="FF0000"/>
              </a:solidFill>
            </a:endParaRPr>
          </a:p>
        </p:txBody>
      </p:sp>
      <p:sp>
        <p:nvSpPr>
          <p:cNvPr id="33" name="テキスト ボックス 32">
            <a:extLst>
              <a:ext uri="{FF2B5EF4-FFF2-40B4-BE49-F238E27FC236}">
                <a16:creationId xmlns:a16="http://schemas.microsoft.com/office/drawing/2014/main" id="{8B30E356-5862-B049-B3B8-C1AC4C9E034F}"/>
              </a:ext>
            </a:extLst>
          </p:cNvPr>
          <p:cNvSpPr txBox="1"/>
          <p:nvPr/>
        </p:nvSpPr>
        <p:spPr>
          <a:xfrm>
            <a:off x="5998886" y="3312163"/>
            <a:ext cx="641522" cy="369332"/>
          </a:xfrm>
          <a:prstGeom prst="rect">
            <a:avLst/>
          </a:prstGeom>
          <a:noFill/>
        </p:spPr>
        <p:txBody>
          <a:bodyPr wrap="none" rtlCol="0">
            <a:spAutoFit/>
          </a:bodyPr>
          <a:lstStyle/>
          <a:p>
            <a:r>
              <a:rPr kumimoji="1" lang="en-US" altLang="ja-JP" dirty="0">
                <a:solidFill>
                  <a:srgbClr val="FF0000"/>
                </a:solidFill>
              </a:rPr>
              <a:t>7.2%</a:t>
            </a:r>
            <a:endParaRPr kumimoji="1" lang="ja-JP" altLang="en-US">
              <a:solidFill>
                <a:srgbClr val="FF0000"/>
              </a:solidFill>
            </a:endParaRPr>
          </a:p>
        </p:txBody>
      </p:sp>
      <p:sp>
        <p:nvSpPr>
          <p:cNvPr id="34" name="テキスト ボックス 33">
            <a:extLst>
              <a:ext uri="{FF2B5EF4-FFF2-40B4-BE49-F238E27FC236}">
                <a16:creationId xmlns:a16="http://schemas.microsoft.com/office/drawing/2014/main" id="{ABFF07B7-0D37-DE49-AF2E-3BBBCFF0E2A1}"/>
              </a:ext>
            </a:extLst>
          </p:cNvPr>
          <p:cNvSpPr txBox="1"/>
          <p:nvPr/>
        </p:nvSpPr>
        <p:spPr>
          <a:xfrm>
            <a:off x="5925908" y="3868704"/>
            <a:ext cx="758541" cy="369332"/>
          </a:xfrm>
          <a:prstGeom prst="rect">
            <a:avLst/>
          </a:prstGeom>
          <a:noFill/>
        </p:spPr>
        <p:txBody>
          <a:bodyPr wrap="none" rtlCol="0">
            <a:spAutoFit/>
          </a:bodyPr>
          <a:lstStyle/>
          <a:p>
            <a:r>
              <a:rPr kumimoji="1" lang="en-US" altLang="ja-JP" dirty="0">
                <a:solidFill>
                  <a:srgbClr val="FF0000"/>
                </a:solidFill>
              </a:rPr>
              <a:t>93.2%</a:t>
            </a:r>
            <a:endParaRPr kumimoji="1" lang="ja-JP" altLang="en-US">
              <a:solidFill>
                <a:srgbClr val="FF0000"/>
              </a:solidFill>
            </a:endParaRPr>
          </a:p>
        </p:txBody>
      </p:sp>
      <p:sp>
        <p:nvSpPr>
          <p:cNvPr id="36" name="テキスト ボックス 35">
            <a:extLst>
              <a:ext uri="{FF2B5EF4-FFF2-40B4-BE49-F238E27FC236}">
                <a16:creationId xmlns:a16="http://schemas.microsoft.com/office/drawing/2014/main" id="{86D9A555-36C5-9149-8891-4D83C87D9322}"/>
              </a:ext>
            </a:extLst>
          </p:cNvPr>
          <p:cNvSpPr txBox="1"/>
          <p:nvPr/>
        </p:nvSpPr>
        <p:spPr>
          <a:xfrm>
            <a:off x="6021265" y="4533825"/>
            <a:ext cx="641522" cy="369332"/>
          </a:xfrm>
          <a:prstGeom prst="rect">
            <a:avLst/>
          </a:prstGeom>
          <a:noFill/>
        </p:spPr>
        <p:txBody>
          <a:bodyPr wrap="none" rtlCol="0">
            <a:spAutoFit/>
          </a:bodyPr>
          <a:lstStyle/>
          <a:p>
            <a:r>
              <a:rPr kumimoji="1" lang="en-US" altLang="ja-JP" dirty="0">
                <a:solidFill>
                  <a:srgbClr val="FF0000"/>
                </a:solidFill>
              </a:rPr>
              <a:t>4.7%</a:t>
            </a:r>
            <a:endParaRPr kumimoji="1" lang="ja-JP" altLang="en-US">
              <a:solidFill>
                <a:srgbClr val="FF0000"/>
              </a:solidFill>
            </a:endParaRPr>
          </a:p>
        </p:txBody>
      </p:sp>
      <p:sp>
        <p:nvSpPr>
          <p:cNvPr id="13" name="テキスト ボックス 12">
            <a:extLst>
              <a:ext uri="{FF2B5EF4-FFF2-40B4-BE49-F238E27FC236}">
                <a16:creationId xmlns:a16="http://schemas.microsoft.com/office/drawing/2014/main" id="{3E673479-347A-5046-92F1-1B72790C86C5}"/>
              </a:ext>
            </a:extLst>
          </p:cNvPr>
          <p:cNvSpPr txBox="1"/>
          <p:nvPr/>
        </p:nvSpPr>
        <p:spPr>
          <a:xfrm>
            <a:off x="5097803" y="669179"/>
            <a:ext cx="1685141" cy="369332"/>
          </a:xfrm>
          <a:prstGeom prst="rect">
            <a:avLst/>
          </a:prstGeom>
          <a:noFill/>
        </p:spPr>
        <p:txBody>
          <a:bodyPr wrap="none" rtlCol="0">
            <a:spAutoFit/>
          </a:bodyPr>
          <a:lstStyle/>
          <a:p>
            <a:r>
              <a:rPr kumimoji="1" lang="en-US" altLang="ja-JP" dirty="0">
                <a:solidFill>
                  <a:srgbClr val="FF0000"/>
                </a:solidFill>
              </a:rPr>
              <a:t>Copper Fraction</a:t>
            </a:r>
            <a:endParaRPr kumimoji="1" lang="ja-JP" altLang="en-US">
              <a:solidFill>
                <a:srgbClr val="FF0000"/>
              </a:solidFill>
            </a:endParaRPr>
          </a:p>
        </p:txBody>
      </p:sp>
      <p:pic>
        <p:nvPicPr>
          <p:cNvPr id="37" name="図 36">
            <a:extLst>
              <a:ext uri="{FF2B5EF4-FFF2-40B4-BE49-F238E27FC236}">
                <a16:creationId xmlns:a16="http://schemas.microsoft.com/office/drawing/2014/main" id="{D530CFAE-357D-534E-85FB-3F199CB76727}"/>
              </a:ext>
            </a:extLst>
          </p:cNvPr>
          <p:cNvPicPr>
            <a:picLocks noChangeAspect="1"/>
          </p:cNvPicPr>
          <p:nvPr/>
        </p:nvPicPr>
        <p:blipFill>
          <a:blip r:embed="rId10"/>
          <a:stretch>
            <a:fillRect/>
          </a:stretch>
        </p:blipFill>
        <p:spPr>
          <a:xfrm>
            <a:off x="380999" y="1535104"/>
            <a:ext cx="4012247" cy="3052797"/>
          </a:xfrm>
          <a:prstGeom prst="rect">
            <a:avLst/>
          </a:prstGeom>
        </p:spPr>
      </p:pic>
    </p:spTree>
    <p:extLst>
      <p:ext uri="{BB962C8B-B14F-4D97-AF65-F5344CB8AC3E}">
        <p14:creationId xmlns:p14="http://schemas.microsoft.com/office/powerpoint/2010/main" val="28054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High Density Interconnect (HDI) Cable</a:t>
            </a: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12</a:t>
            </a:fld>
            <a:endParaRPr lang="en-US" altLang="en-US" sz="1200" dirty="0">
              <a:solidFill>
                <a:srgbClr val="898989"/>
              </a:solidFill>
            </a:endParaRPr>
          </a:p>
        </p:txBody>
      </p:sp>
      <p:sp>
        <p:nvSpPr>
          <p:cNvPr id="14" name="テキスト ボックス 13">
            <a:extLst>
              <a:ext uri="{FF2B5EF4-FFF2-40B4-BE49-F238E27FC236}">
                <a16:creationId xmlns:a16="http://schemas.microsoft.com/office/drawing/2014/main" id="{5F0CA1F6-DFA0-8048-9DC9-2C8431F69F77}"/>
              </a:ext>
            </a:extLst>
          </p:cNvPr>
          <p:cNvSpPr txBox="1"/>
          <p:nvPr/>
        </p:nvSpPr>
        <p:spPr>
          <a:xfrm>
            <a:off x="5551101" y="3420527"/>
            <a:ext cx="3640147" cy="107721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sz="1600" dirty="0"/>
              <a:t>Major contribution to the radiation length comes from 7 copper layers</a:t>
            </a:r>
          </a:p>
          <a:p>
            <a:pPr marL="285750" indent="-285750">
              <a:buFont typeface="Arial" panose="020B0604020202020204" pitchFamily="34" charset="0"/>
              <a:buChar char="•"/>
            </a:pPr>
            <a:r>
              <a:rPr kumimoji="1" lang="en-US" altLang="ja-JP" sz="1600" dirty="0"/>
              <a:t>Signal layers are effectively thin.  </a:t>
            </a:r>
          </a:p>
          <a:p>
            <a:pPr marL="285750" indent="-285750">
              <a:buFont typeface="Arial" panose="020B0604020202020204" pitchFamily="34" charset="0"/>
              <a:buChar char="•"/>
            </a:pPr>
            <a:r>
              <a:rPr kumimoji="1" lang="en-US" altLang="ja-JP" sz="1600" dirty="0"/>
              <a:t>Total radiation length is 0.40%.</a:t>
            </a:r>
            <a:endParaRPr lang="en-US" altLang="ja-JP" sz="1600" dirty="0"/>
          </a:p>
        </p:txBody>
      </p:sp>
      <p:pic>
        <p:nvPicPr>
          <p:cNvPr id="37" name="図 36">
            <a:extLst>
              <a:ext uri="{FF2B5EF4-FFF2-40B4-BE49-F238E27FC236}">
                <a16:creationId xmlns:a16="http://schemas.microsoft.com/office/drawing/2014/main" id="{9E3653FF-E103-D840-AC0B-951E0BC11CBA}"/>
              </a:ext>
            </a:extLst>
          </p:cNvPr>
          <p:cNvPicPr>
            <a:picLocks noChangeAspect="1"/>
          </p:cNvPicPr>
          <p:nvPr/>
        </p:nvPicPr>
        <p:blipFill>
          <a:blip r:embed="rId3"/>
          <a:stretch>
            <a:fillRect/>
          </a:stretch>
        </p:blipFill>
        <p:spPr>
          <a:xfrm>
            <a:off x="152400" y="1521085"/>
            <a:ext cx="4012247" cy="3052797"/>
          </a:xfrm>
          <a:prstGeom prst="rect">
            <a:avLst/>
          </a:prstGeom>
        </p:spPr>
      </p:pic>
      <p:pic>
        <p:nvPicPr>
          <p:cNvPr id="21" name="図 20">
            <a:extLst>
              <a:ext uri="{FF2B5EF4-FFF2-40B4-BE49-F238E27FC236}">
                <a16:creationId xmlns:a16="http://schemas.microsoft.com/office/drawing/2014/main" id="{6452DBA8-A399-9C46-B583-AA6764E8E1F0}"/>
              </a:ext>
            </a:extLst>
          </p:cNvPr>
          <p:cNvPicPr>
            <a:picLocks noChangeAspect="1"/>
          </p:cNvPicPr>
          <p:nvPr/>
        </p:nvPicPr>
        <p:blipFill>
          <a:blip r:embed="rId4"/>
          <a:stretch>
            <a:fillRect/>
          </a:stretch>
        </p:blipFill>
        <p:spPr>
          <a:xfrm>
            <a:off x="2514601" y="1744127"/>
            <a:ext cx="3006705" cy="3352800"/>
          </a:xfrm>
          <a:prstGeom prst="rect">
            <a:avLst/>
          </a:prstGeom>
          <a:solidFill>
            <a:schemeClr val="bg1"/>
          </a:solidFill>
        </p:spPr>
      </p:pic>
      <p:graphicFrame>
        <p:nvGraphicFramePr>
          <p:cNvPr id="38" name="コンテンツ プレースホルダー 6">
            <a:extLst>
              <a:ext uri="{FF2B5EF4-FFF2-40B4-BE49-F238E27FC236}">
                <a16:creationId xmlns:a16="http://schemas.microsoft.com/office/drawing/2014/main" id="{31AD5A62-02D8-D541-976C-5037690C0269}"/>
              </a:ext>
            </a:extLst>
          </p:cNvPr>
          <p:cNvGraphicFramePr>
            <a:graphicFrameLocks/>
          </p:cNvGraphicFramePr>
          <p:nvPr>
            <p:extLst>
              <p:ext uri="{D42A27DB-BD31-4B8C-83A1-F6EECF244321}">
                <p14:modId xmlns:p14="http://schemas.microsoft.com/office/powerpoint/2010/main" val="225051521"/>
              </p:ext>
            </p:extLst>
          </p:nvPr>
        </p:nvGraphicFramePr>
        <p:xfrm>
          <a:off x="5633121" y="1722410"/>
          <a:ext cx="3394095" cy="1609725"/>
        </p:xfrm>
        <a:graphic>
          <a:graphicData uri="http://schemas.openxmlformats.org/drawingml/2006/table">
            <a:tbl>
              <a:tblPr firstRow="1" bandRow="1">
                <a:tableStyleId>{5C22544A-7EE6-4342-B048-85BDC9FD1C3A}</a:tableStyleId>
              </a:tblPr>
              <a:tblGrid>
                <a:gridCol w="1108095">
                  <a:extLst>
                    <a:ext uri="{9D8B030D-6E8A-4147-A177-3AD203B41FA5}">
                      <a16:colId xmlns:a16="http://schemas.microsoft.com/office/drawing/2014/main" val="2638198318"/>
                    </a:ext>
                  </a:extLst>
                </a:gridCol>
                <a:gridCol w="1295400">
                  <a:extLst>
                    <a:ext uri="{9D8B030D-6E8A-4147-A177-3AD203B41FA5}">
                      <a16:colId xmlns:a16="http://schemas.microsoft.com/office/drawing/2014/main" val="3148065668"/>
                    </a:ext>
                  </a:extLst>
                </a:gridCol>
                <a:gridCol w="990600">
                  <a:extLst>
                    <a:ext uri="{9D8B030D-6E8A-4147-A177-3AD203B41FA5}">
                      <a16:colId xmlns:a16="http://schemas.microsoft.com/office/drawing/2014/main" val="2224919375"/>
                    </a:ext>
                  </a:extLst>
                </a:gridCol>
              </a:tblGrid>
              <a:tr h="350520">
                <a:tc>
                  <a:txBody>
                    <a:bodyPr/>
                    <a:lstStyle/>
                    <a:p>
                      <a:pPr algn="l"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HDI</a:t>
                      </a:r>
                      <a:endParaRPr lang="ja-JP" altLang="en-US"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ctr"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Thickness </a:t>
                      </a:r>
                    </a:p>
                    <a:p>
                      <a:pPr algn="ctr"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a:t>
                      </a:r>
                      <a:r>
                        <a:rPr lang="en-US" sz="1800" b="0" i="0" u="none" strike="noStrike" dirty="0">
                          <a:solidFill>
                            <a:srgbClr val="000000"/>
                          </a:solidFill>
                          <a:effectLst/>
                          <a:latin typeface="Symbol" pitchFamily="2" charset="2"/>
                          <a:ea typeface="游ゴシック" panose="020B0400000000000000" pitchFamily="34" charset="-128"/>
                        </a:rPr>
                        <a:t>m</a:t>
                      </a: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m]</a:t>
                      </a:r>
                    </a:p>
                  </a:txBody>
                  <a:tcPr marL="9525" marR="9525" marT="9525" marB="0" anchor="ctr"/>
                </a:tc>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X/X</a:t>
                      </a:r>
                      <a:r>
                        <a:rPr lang="en-US" sz="1800" b="0" i="0" u="none" strike="noStrike" baseline="-25000" dirty="0">
                          <a:solidFill>
                            <a:srgbClr val="000000"/>
                          </a:solidFill>
                          <a:effectLst/>
                          <a:latin typeface="游ゴシック" panose="020B0400000000000000" pitchFamily="34" charset="-128"/>
                          <a:ea typeface="游ゴシック" panose="020B0400000000000000" pitchFamily="34" charset="-128"/>
                        </a:rPr>
                        <a:t>0</a:t>
                      </a: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 [%]</a:t>
                      </a:r>
                    </a:p>
                  </a:txBody>
                  <a:tcPr marL="9525" marR="9525" marT="9525" marB="0" anchor="ctr"/>
                </a:tc>
                <a:extLst>
                  <a:ext uri="{0D108BD9-81ED-4DB2-BD59-A6C34878D82A}">
                    <a16:rowId xmlns:a16="http://schemas.microsoft.com/office/drawing/2014/main" val="1653299254"/>
                  </a:ext>
                </a:extLst>
              </a:tr>
              <a:tr h="350520">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Copper</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38</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0.26</a:t>
                      </a:r>
                    </a:p>
                  </a:txBody>
                  <a:tcPr marL="9525" marR="9525" marT="9525" marB="0" anchor="ctr"/>
                </a:tc>
                <a:extLst>
                  <a:ext uri="{0D108BD9-81ED-4DB2-BD59-A6C34878D82A}">
                    <a16:rowId xmlns:a16="http://schemas.microsoft.com/office/drawing/2014/main" val="1418387643"/>
                  </a:ext>
                </a:extLst>
              </a:tr>
              <a:tr h="350520">
                <a:tc>
                  <a:txBody>
                    <a:bodyPr/>
                    <a:lstStyle/>
                    <a:p>
                      <a:pPr algn="l" fontAlgn="ctr"/>
                      <a:r>
                        <a:rPr lang="en-US" sz="1800" b="0" i="0" u="none" strike="noStrike" dirty="0" err="1">
                          <a:solidFill>
                            <a:srgbClr val="000000"/>
                          </a:solidFill>
                          <a:effectLst/>
                          <a:latin typeface="游ゴシック" panose="020B0400000000000000" pitchFamily="34" charset="-128"/>
                          <a:ea typeface="游ゴシック" panose="020B0400000000000000" pitchFamily="34" charset="-128"/>
                        </a:rPr>
                        <a:t>Polymide</a:t>
                      </a:r>
                      <a:endParaRPr lang="en-US"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380</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0.14</a:t>
                      </a:r>
                    </a:p>
                  </a:txBody>
                  <a:tcPr marL="9525" marR="9525" marT="9525" marB="0" anchor="ctr"/>
                </a:tc>
                <a:extLst>
                  <a:ext uri="{0D108BD9-81ED-4DB2-BD59-A6C34878D82A}">
                    <a16:rowId xmlns:a16="http://schemas.microsoft.com/office/drawing/2014/main" val="3448879156"/>
                  </a:ext>
                </a:extLst>
              </a:tr>
              <a:tr h="350520">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Total</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432</a:t>
                      </a:r>
                    </a:p>
                  </a:txBody>
                  <a:tcPr marL="9525" marR="9525" marT="9525" marB="0" anchor="ctr"/>
                </a:tc>
                <a:tc>
                  <a:txBody>
                    <a:bodyPr/>
                    <a:lstStyle/>
                    <a:p>
                      <a:pPr algn="r" fontAlgn="ctr"/>
                      <a:r>
                        <a:rPr lang="en-US" altLang="ja-JP" sz="1800" b="1" i="0" u="none" strike="noStrike" dirty="0">
                          <a:solidFill>
                            <a:srgbClr val="000000"/>
                          </a:solidFill>
                          <a:effectLst/>
                          <a:latin typeface="游ゴシック" panose="020B0400000000000000" pitchFamily="34" charset="-128"/>
                          <a:ea typeface="游ゴシック" panose="020B0400000000000000" pitchFamily="34" charset="-128"/>
                        </a:rPr>
                        <a:t>0.40</a:t>
                      </a:r>
                    </a:p>
                  </a:txBody>
                  <a:tcPr marL="9525" marR="9525" marT="9525" marB="0" anchor="ctr"/>
                </a:tc>
                <a:extLst>
                  <a:ext uri="{0D108BD9-81ED-4DB2-BD59-A6C34878D82A}">
                    <a16:rowId xmlns:a16="http://schemas.microsoft.com/office/drawing/2014/main" val="3896595400"/>
                  </a:ext>
                </a:extLst>
              </a:tr>
            </a:tbl>
          </a:graphicData>
        </a:graphic>
      </p:graphicFrame>
      <p:sp>
        <p:nvSpPr>
          <p:cNvPr id="13" name="テキスト ボックス 12">
            <a:extLst>
              <a:ext uri="{FF2B5EF4-FFF2-40B4-BE49-F238E27FC236}">
                <a16:creationId xmlns:a16="http://schemas.microsoft.com/office/drawing/2014/main" id="{3E673479-347A-5046-92F1-1B72790C86C5}"/>
              </a:ext>
            </a:extLst>
          </p:cNvPr>
          <p:cNvSpPr txBox="1"/>
          <p:nvPr/>
        </p:nvSpPr>
        <p:spPr>
          <a:xfrm>
            <a:off x="4017953" y="1690006"/>
            <a:ext cx="1099981" cy="261610"/>
          </a:xfrm>
          <a:prstGeom prst="rect">
            <a:avLst/>
          </a:prstGeom>
          <a:noFill/>
        </p:spPr>
        <p:txBody>
          <a:bodyPr wrap="none" rtlCol="0">
            <a:spAutoFit/>
          </a:bodyPr>
          <a:lstStyle/>
          <a:p>
            <a:r>
              <a:rPr kumimoji="1" lang="en-US" altLang="ja-JP" sz="1100" dirty="0">
                <a:solidFill>
                  <a:srgbClr val="FF0000"/>
                </a:solidFill>
              </a:rPr>
              <a:t>Copper Fraction</a:t>
            </a:r>
            <a:endParaRPr kumimoji="1" lang="ja-JP" altLang="en-US" sz="1100">
              <a:solidFill>
                <a:srgbClr val="FF0000"/>
              </a:solidFill>
            </a:endParaRPr>
          </a:p>
        </p:txBody>
      </p:sp>
      <p:sp>
        <p:nvSpPr>
          <p:cNvPr id="39" name="テキスト ボックス 38">
            <a:extLst>
              <a:ext uri="{FF2B5EF4-FFF2-40B4-BE49-F238E27FC236}">
                <a16:creationId xmlns:a16="http://schemas.microsoft.com/office/drawing/2014/main" id="{DB9F72D8-A1DA-7B40-B26C-87381828470C}"/>
              </a:ext>
            </a:extLst>
          </p:cNvPr>
          <p:cNvSpPr txBox="1"/>
          <p:nvPr/>
        </p:nvSpPr>
        <p:spPr>
          <a:xfrm>
            <a:off x="4714330" y="1465155"/>
            <a:ext cx="1266693" cy="430887"/>
          </a:xfrm>
          <a:prstGeom prst="rect">
            <a:avLst/>
          </a:prstGeom>
          <a:noFill/>
        </p:spPr>
        <p:txBody>
          <a:bodyPr wrap="none" rtlCol="0">
            <a:spAutoFit/>
          </a:bodyPr>
          <a:lstStyle/>
          <a:p>
            <a:r>
              <a:rPr kumimoji="1" lang="en-US" altLang="ja-JP" sz="1100" dirty="0">
                <a:solidFill>
                  <a:srgbClr val="FF0000"/>
                </a:solidFill>
              </a:rPr>
              <a:t>Effective Thickness</a:t>
            </a:r>
          </a:p>
          <a:p>
            <a:pPr algn="ctr"/>
            <a:r>
              <a:rPr kumimoji="1" lang="en-US" altLang="ja-JP" sz="1100" dirty="0">
                <a:solidFill>
                  <a:srgbClr val="FF0000"/>
                </a:solidFill>
              </a:rPr>
              <a:t>[</a:t>
            </a:r>
            <a:r>
              <a:rPr kumimoji="1" lang="en-US" altLang="ja-JP" sz="1100" dirty="0">
                <a:solidFill>
                  <a:srgbClr val="FF0000"/>
                </a:solidFill>
                <a:latin typeface="Symbol" pitchFamily="2" charset="2"/>
              </a:rPr>
              <a:t>m</a:t>
            </a:r>
            <a:r>
              <a:rPr kumimoji="1" lang="en-US" altLang="ja-JP" sz="1100" dirty="0">
                <a:solidFill>
                  <a:srgbClr val="FF0000"/>
                </a:solidFill>
              </a:rPr>
              <a:t>m]</a:t>
            </a:r>
            <a:endParaRPr kumimoji="1" lang="ja-JP" altLang="en-US" sz="1100">
              <a:solidFill>
                <a:srgbClr val="FF0000"/>
              </a:solidFill>
            </a:endParaRPr>
          </a:p>
        </p:txBody>
      </p:sp>
      <p:sp>
        <p:nvSpPr>
          <p:cNvPr id="41" name="テキスト ボックス 40">
            <a:extLst>
              <a:ext uri="{FF2B5EF4-FFF2-40B4-BE49-F238E27FC236}">
                <a16:creationId xmlns:a16="http://schemas.microsoft.com/office/drawing/2014/main" id="{ABDB4A77-2E81-8849-91E4-945BE8CB9C28}"/>
              </a:ext>
            </a:extLst>
          </p:cNvPr>
          <p:cNvSpPr txBox="1"/>
          <p:nvPr/>
        </p:nvSpPr>
        <p:spPr>
          <a:xfrm>
            <a:off x="2806211" y="715418"/>
            <a:ext cx="3816238" cy="461665"/>
          </a:xfrm>
          <a:prstGeom prst="rect">
            <a:avLst/>
          </a:prstGeom>
          <a:noFill/>
        </p:spPr>
        <p:txBody>
          <a:bodyPr wrap="none" rtlCol="0">
            <a:spAutoFit/>
          </a:bodyPr>
          <a:lstStyle/>
          <a:p>
            <a:r>
              <a:rPr kumimoji="1" lang="en-US" altLang="ja-JP" sz="2400" dirty="0"/>
              <a:t>Material Budget of HDI Cable</a:t>
            </a:r>
            <a:endParaRPr kumimoji="1" lang="ja-JP" altLang="en-US" sz="2400"/>
          </a:p>
        </p:txBody>
      </p:sp>
    </p:spTree>
    <p:extLst>
      <p:ext uri="{BB962C8B-B14F-4D97-AF65-F5344CB8AC3E}">
        <p14:creationId xmlns:p14="http://schemas.microsoft.com/office/powerpoint/2010/main" val="399266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B4F61FB-F230-B544-B50F-DB344BF24171}"/>
              </a:ext>
            </a:extLst>
          </p:cNvPr>
          <p:cNvSpPr>
            <a:spLocks noGrp="1"/>
          </p:cNvSpPr>
          <p:nvPr>
            <p:ph type="title"/>
          </p:nvPr>
        </p:nvSpPr>
        <p:spPr/>
        <p:txBody>
          <a:bodyPr/>
          <a:lstStyle/>
          <a:p>
            <a:r>
              <a:rPr kumimoji="1" lang="en-US" altLang="ja-JP" dirty="0"/>
              <a:t>Successful Performance</a:t>
            </a:r>
            <a:endParaRPr kumimoji="1" lang="ja-JP" altLang="en-US"/>
          </a:p>
        </p:txBody>
      </p:sp>
      <p:sp>
        <p:nvSpPr>
          <p:cNvPr id="3" name="コンテンツ プレースホルダー 2">
            <a:extLst>
              <a:ext uri="{FF2B5EF4-FFF2-40B4-BE49-F238E27FC236}">
                <a16:creationId xmlns:a16="http://schemas.microsoft.com/office/drawing/2014/main" id="{0D01C597-A952-B941-B596-CE6F5FFD0B8E}"/>
              </a:ext>
            </a:extLst>
          </p:cNvPr>
          <p:cNvSpPr>
            <a:spLocks noGrp="1"/>
          </p:cNvSpPr>
          <p:nvPr>
            <p:ph idx="1"/>
          </p:nvPr>
        </p:nvSpPr>
        <p:spPr>
          <a:xfrm>
            <a:off x="462776" y="974237"/>
            <a:ext cx="8229600" cy="3394472"/>
          </a:xfrm>
        </p:spPr>
        <p:txBody>
          <a:bodyPr/>
          <a:lstStyle/>
          <a:p>
            <a:r>
              <a:rPr kumimoji="1" lang="en-US" altLang="ja-JP" dirty="0"/>
              <a:t>INTT Ladders  have been tested extensively in NWU/BNL/NTU test benches and beam tests at FNAL in 2018 and 2019.</a:t>
            </a:r>
          </a:p>
          <a:p>
            <a:r>
              <a:rPr kumimoji="1" lang="en-US" altLang="ja-JP" dirty="0"/>
              <a:t>Calibration responses are confirmed to be very similar to those of FVTX’s. We understood by now minor difference in response from the design difference between FVTX and INTT. </a:t>
            </a:r>
          </a:p>
          <a:p>
            <a:r>
              <a:rPr kumimoji="1" lang="en-US" altLang="ja-JP" dirty="0"/>
              <a:t>Overall satisfactory performance was confirmed from INTT ladders.</a:t>
            </a:r>
          </a:p>
          <a:p>
            <a:endParaRPr kumimoji="1" lang="ja-JP" altLang="en-US"/>
          </a:p>
        </p:txBody>
      </p:sp>
      <p:sp>
        <p:nvSpPr>
          <p:cNvPr id="4" name="日付プレースホルダー 3">
            <a:extLst>
              <a:ext uri="{FF2B5EF4-FFF2-40B4-BE49-F238E27FC236}">
                <a16:creationId xmlns:a16="http://schemas.microsoft.com/office/drawing/2014/main" id="{98B5E1E4-63D7-D64A-AE46-78B493745520}"/>
              </a:ext>
            </a:extLst>
          </p:cNvPr>
          <p:cNvSpPr>
            <a:spLocks noGrp="1"/>
          </p:cNvSpPr>
          <p:nvPr>
            <p:ph type="dt" sz="half" idx="10"/>
          </p:nvPr>
        </p:nvSpPr>
        <p:spPr/>
        <p:txBody>
          <a:bodyPr/>
          <a:lstStyle/>
          <a:p>
            <a:pPr>
              <a:defRPr/>
            </a:pPr>
            <a:r>
              <a:rPr lang="en-US" altLang="en-US"/>
              <a:t>April 9-11, 2019</a:t>
            </a:r>
          </a:p>
        </p:txBody>
      </p:sp>
      <p:sp>
        <p:nvSpPr>
          <p:cNvPr id="5" name="フッター プレースホルダー 4">
            <a:extLst>
              <a:ext uri="{FF2B5EF4-FFF2-40B4-BE49-F238E27FC236}">
                <a16:creationId xmlns:a16="http://schemas.microsoft.com/office/drawing/2014/main" id="{B85EFCBA-D865-244C-87B6-B450492520CA}"/>
              </a:ext>
            </a:extLst>
          </p:cNvPr>
          <p:cNvSpPr>
            <a:spLocks noGrp="1"/>
          </p:cNvSpPr>
          <p:nvPr>
            <p:ph type="ftr" sz="quarter" idx="11"/>
          </p:nvPr>
        </p:nvSpPr>
        <p:spPr/>
        <p:txBody>
          <a:bodyPr/>
          <a:lstStyle/>
          <a:p>
            <a:pPr>
              <a:defRPr/>
            </a:pPr>
            <a:r>
              <a:rPr lang="en-US"/>
              <a:t>sPHENIX Director's Review</a:t>
            </a:r>
            <a:endParaRPr lang="en-US" dirty="0"/>
          </a:p>
        </p:txBody>
      </p:sp>
      <p:sp>
        <p:nvSpPr>
          <p:cNvPr id="6" name="スライド番号プレースホルダー 5">
            <a:extLst>
              <a:ext uri="{FF2B5EF4-FFF2-40B4-BE49-F238E27FC236}">
                <a16:creationId xmlns:a16="http://schemas.microsoft.com/office/drawing/2014/main" id="{83D5DBA0-F210-C341-B9E5-9210386BC66F}"/>
              </a:ext>
            </a:extLst>
          </p:cNvPr>
          <p:cNvSpPr>
            <a:spLocks noGrp="1"/>
          </p:cNvSpPr>
          <p:nvPr>
            <p:ph type="sldNum" sz="quarter" idx="12"/>
          </p:nvPr>
        </p:nvSpPr>
        <p:spPr/>
        <p:txBody>
          <a:bodyPr/>
          <a:lstStyle/>
          <a:p>
            <a:fld id="{4B932B3A-BA38-40C7-ADEE-2A1902CEB265}" type="slidenum">
              <a:rPr lang="en-US" altLang="en-US" smtClean="0"/>
              <a:pPr/>
              <a:t>13</a:t>
            </a:fld>
            <a:endParaRPr lang="en-US" altLang="en-US"/>
          </a:p>
        </p:txBody>
      </p:sp>
    </p:spTree>
    <p:extLst>
      <p:ext uri="{BB962C8B-B14F-4D97-AF65-F5344CB8AC3E}">
        <p14:creationId xmlns:p14="http://schemas.microsoft.com/office/powerpoint/2010/main" val="17523178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 y="25003"/>
            <a:ext cx="8229600" cy="546497"/>
          </a:xfrm>
          <a:ln>
            <a:noFill/>
          </a:ln>
        </p:spPr>
        <p:txBody>
          <a:bodyPr/>
          <a:lstStyle/>
          <a:p>
            <a:r>
              <a:rPr lang="en-US" sz="3600" dirty="0"/>
              <a:t>  </a:t>
            </a:r>
            <a:r>
              <a:rPr lang="en-US" sz="3600" dirty="0">
                <a:solidFill>
                  <a:srgbClr val="0099FF"/>
                </a:solidFill>
              </a:rPr>
              <a:t>Summary</a:t>
            </a:r>
          </a:p>
        </p:txBody>
      </p:sp>
      <p:sp>
        <p:nvSpPr>
          <p:cNvPr id="7" name="Text Box 17">
            <a:extLst>
              <a:ext uri="{FF2B5EF4-FFF2-40B4-BE49-F238E27FC236}">
                <a16:creationId xmlns:a16="http://schemas.microsoft.com/office/drawing/2014/main" id="{C0B91E07-AF9D-4FCA-9FF5-8D051E8F7E22}"/>
              </a:ext>
            </a:extLst>
          </p:cNvPr>
          <p:cNvSpPr txBox="1">
            <a:spLocks noChangeArrowheads="1"/>
          </p:cNvSpPr>
          <p:nvPr/>
        </p:nvSpPr>
        <p:spPr bwMode="auto">
          <a:xfrm>
            <a:off x="0" y="937678"/>
            <a:ext cx="9144000" cy="3539430"/>
          </a:xfrm>
          <a:prstGeom prst="rect">
            <a:avLst/>
          </a:prstGeom>
          <a:solidFill>
            <a:srgbClr val="FFFFFF"/>
          </a:solidFill>
          <a:ln>
            <a:noFill/>
          </a:ln>
          <a:effectLs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lvl="0" indent="0" defTabSz="457200" eaLnBrk="0" hangingPunct="0">
              <a:spcBef>
                <a:spcPts val="0"/>
              </a:spcBef>
              <a:buSzPct val="95000"/>
              <a:defRPr/>
            </a:pPr>
            <a:r>
              <a:rPr lang="en-US" sz="1600" dirty="0">
                <a:latin typeface="Calibri" panose="020F0502020204030204" pitchFamily="34" charset="0"/>
                <a:cs typeface="Calibri" panose="020F0502020204030204" pitchFamily="34" charset="0"/>
              </a:rPr>
              <a:t>• </a:t>
            </a:r>
            <a:r>
              <a:rPr lang="en-US" altLang="en-US" sz="1600" dirty="0">
                <a:latin typeface="Calibri" panose="020F0502020204030204" pitchFamily="34" charset="0"/>
                <a:cs typeface="Calibri" panose="020F0502020204030204" pitchFamily="34" charset="0"/>
              </a:rPr>
              <a:t>The INTT Ladder consisted of Silicon strip sensors, FPHX chips, HDIs and stave.  </a:t>
            </a:r>
            <a:endParaRPr lang="en-US" sz="1600" dirty="0">
              <a:latin typeface="Calibri" panose="020F0502020204030204" pitchFamily="34" charset="0"/>
              <a:cs typeface="Calibri" panose="020F0502020204030204" pitchFamily="34" charset="0"/>
            </a:endParaRPr>
          </a:p>
          <a:p>
            <a:pPr marL="0" lvl="0" indent="0" defTabSz="457200" eaLnBrk="0" hangingPunct="0">
              <a:spcBef>
                <a:spcPts val="0"/>
              </a:spcBef>
              <a:buSzPct val="95000"/>
              <a:defRPr/>
            </a:pPr>
            <a:br>
              <a:rPr lang="en-US" alt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a:t>
            </a:r>
            <a:r>
              <a:rPr lang="en-US" altLang="en-US" sz="1600" dirty="0">
                <a:latin typeface="Calibri" panose="020F0502020204030204" pitchFamily="34" charset="0"/>
                <a:cs typeface="Calibri" panose="020F0502020204030204" pitchFamily="34" charset="0"/>
              </a:rPr>
              <a:t> </a:t>
            </a:r>
            <a:r>
              <a:rPr lang="en-US" altLang="en-US" sz="1600" b="1" dirty="0">
                <a:solidFill>
                  <a:srgbClr val="FF0000"/>
                </a:solidFill>
                <a:latin typeface="Calibri" panose="020F0502020204030204" pitchFamily="34" charset="0"/>
                <a:cs typeface="Calibri" panose="020F0502020204030204" pitchFamily="34" charset="0"/>
              </a:rPr>
              <a:t>The INTT Silicon strip sensors </a:t>
            </a:r>
            <a:r>
              <a:rPr lang="en-US" altLang="en-US" sz="1600" dirty="0">
                <a:latin typeface="Calibri" panose="020F0502020204030204" pitchFamily="34" charset="0"/>
                <a:cs typeface="Calibri" panose="020F0502020204030204" pitchFamily="34" charset="0"/>
              </a:rPr>
              <a:t>are manufactured by Hamamatsu photonics. Basic design is based on FVTX silicon strip sensors. The primary difference is the dimension of the strip and sensors. The thickness is standard 320</a:t>
            </a:r>
            <a:r>
              <a:rPr lang="en-US" altLang="en-US" sz="1600" dirty="0">
                <a:latin typeface="Symbol" pitchFamily="2" charset="2"/>
                <a:cs typeface="Calibri" panose="020F0502020204030204" pitchFamily="34" charset="0"/>
              </a:rPr>
              <a:t>m</a:t>
            </a:r>
            <a:r>
              <a:rPr lang="en-US" altLang="en-US" sz="1600" dirty="0">
                <a:latin typeface="Calibri" panose="020F0502020204030204" pitchFamily="34" charset="0"/>
                <a:cs typeface="Calibri" panose="020F0502020204030204" pitchFamily="34" charset="0"/>
              </a:rPr>
              <a:t>m. </a:t>
            </a:r>
            <a:r>
              <a:rPr lang="en-US" altLang="en-US" sz="1600" b="1" dirty="0">
                <a:solidFill>
                  <a:srgbClr val="FF0000"/>
                </a:solidFill>
                <a:latin typeface="Calibri" panose="020F0502020204030204" pitchFamily="34" charset="0"/>
                <a:cs typeface="Calibri" panose="020F0502020204030204" pitchFamily="34" charset="0"/>
              </a:rPr>
              <a:t>→ Ready</a:t>
            </a:r>
            <a:br>
              <a:rPr lang="en-US" altLang="en-US" sz="1600" dirty="0">
                <a:latin typeface="Calibri" panose="020F0502020204030204" pitchFamily="34" charset="0"/>
                <a:cs typeface="Calibri" panose="020F0502020204030204" pitchFamily="34" charset="0"/>
              </a:rPr>
            </a:br>
            <a:endParaRPr lang="en-US" altLang="en-US" sz="1600" dirty="0">
              <a:latin typeface="Calibri" panose="020F0502020204030204" pitchFamily="34" charset="0"/>
              <a:ea typeface="+mn-ea"/>
              <a:cs typeface="Calibri" panose="020F0502020204030204" pitchFamily="34" charset="0"/>
            </a:endParaRPr>
          </a:p>
          <a:p>
            <a:pPr marL="0" indent="0" defTabSz="457200" eaLnBrk="0" hangingPunct="0">
              <a:spcBef>
                <a:spcPts val="0"/>
              </a:spcBef>
              <a:buSzPct val="95000"/>
              <a:defRPr/>
            </a:pPr>
            <a:r>
              <a:rPr lang="en-US" sz="1600" dirty="0">
                <a:latin typeface="Calibri" panose="020F0502020204030204" pitchFamily="34" charset="0"/>
                <a:cs typeface="Calibri" panose="020F0502020204030204" pitchFamily="34" charset="0"/>
              </a:rPr>
              <a:t>• The </a:t>
            </a:r>
            <a:r>
              <a:rPr lang="en-US" sz="1600" b="1" dirty="0">
                <a:solidFill>
                  <a:srgbClr val="FF0000"/>
                </a:solidFill>
                <a:latin typeface="Calibri" panose="020F0502020204030204" pitchFamily="34" charset="0"/>
                <a:cs typeface="Calibri" panose="020F0502020204030204" pitchFamily="34" charset="0"/>
              </a:rPr>
              <a:t>HDI</a:t>
            </a:r>
            <a:r>
              <a:rPr lang="en-US" sz="1600" dirty="0">
                <a:latin typeface="Calibri" panose="020F0502020204030204" pitchFamily="34" charset="0"/>
                <a:cs typeface="Calibri" panose="020F0502020204030204" pitchFamily="34" charset="0"/>
              </a:rPr>
              <a:t> cable is also designed based on the one of FVTX and manufactured in Yamashita co in Japan. The cable consisted of 7 layers and signal layers are kept inner layers to be shielded by ground or bias layers. The radiation length is kept to be as low as 0.40%. Demonstrated good performance through two beam tests in 2018 and 2019. </a:t>
            </a:r>
            <a:r>
              <a:rPr lang="en-US" altLang="en-US" sz="1600" b="1" dirty="0">
                <a:solidFill>
                  <a:srgbClr val="FF0000"/>
                </a:solidFill>
                <a:latin typeface="Calibri" panose="020F0502020204030204" pitchFamily="34" charset="0"/>
                <a:cs typeface="Calibri" panose="020F0502020204030204" pitchFamily="34" charset="0"/>
              </a:rPr>
              <a:t>→ Ready</a:t>
            </a:r>
            <a:endParaRPr lang="en-US" sz="1600" dirty="0">
              <a:solidFill>
                <a:srgbClr val="FF0000"/>
              </a:solidFill>
              <a:latin typeface="Calibri" panose="020F0502020204030204" pitchFamily="34" charset="0"/>
              <a:cs typeface="Calibri" panose="020F0502020204030204" pitchFamily="34" charset="0"/>
            </a:endParaRPr>
          </a:p>
          <a:p>
            <a:pPr marL="0" indent="0" defTabSz="457200" eaLnBrk="0" hangingPunct="0">
              <a:spcBef>
                <a:spcPts val="0"/>
              </a:spcBef>
              <a:buSzPct val="95000"/>
              <a:defRPr/>
            </a:pPr>
            <a:endParaRPr lang="en-US" altLang="en-US" sz="1600" dirty="0">
              <a:latin typeface="Calibri" panose="020F0502020204030204" pitchFamily="34" charset="0"/>
              <a:cs typeface="Calibri" panose="020F0502020204030204" pitchFamily="34" charset="0"/>
            </a:endParaRPr>
          </a:p>
          <a:p>
            <a:pPr marL="0" indent="0" defTabSz="457200" eaLnBrk="0" hangingPunct="0">
              <a:spcBef>
                <a:spcPts val="0"/>
              </a:spcBef>
              <a:buSzPct val="95000"/>
              <a:defRPr/>
            </a:pPr>
            <a:r>
              <a:rPr lang="en-US" altLang="ja-JP" sz="1600" dirty="0">
                <a:latin typeface="Calibri" panose="020F0502020204030204" pitchFamily="34" charset="0"/>
                <a:cs typeface="Calibri" panose="020F0502020204030204" pitchFamily="34" charset="0"/>
              </a:rPr>
              <a:t>• </a:t>
            </a:r>
            <a:r>
              <a:rPr lang="en-US" altLang="ja-JP" sz="1600" b="1" dirty="0">
                <a:solidFill>
                  <a:srgbClr val="FF0000"/>
                </a:solidFill>
                <a:latin typeface="Calibri" panose="020F0502020204030204" pitchFamily="34" charset="0"/>
                <a:cs typeface="Calibri" panose="020F0502020204030204" pitchFamily="34" charset="0"/>
              </a:rPr>
              <a:t>FPHX chips</a:t>
            </a:r>
            <a:r>
              <a:rPr lang="en-US" altLang="ja-JP" sz="1600" dirty="0">
                <a:solidFill>
                  <a:srgbClr val="FF0000"/>
                </a:solidFill>
                <a:latin typeface="Calibri" panose="020F0502020204030204" pitchFamily="34" charset="0"/>
                <a:cs typeface="Calibri" panose="020F0502020204030204" pitchFamily="34" charset="0"/>
              </a:rPr>
              <a:t> </a:t>
            </a:r>
            <a:r>
              <a:rPr lang="en-US" altLang="ja-JP" sz="1600" dirty="0">
                <a:latin typeface="Calibri" panose="020F0502020204030204" pitchFamily="34" charset="0"/>
                <a:cs typeface="Calibri" panose="020F0502020204030204" pitchFamily="34" charset="0"/>
              </a:rPr>
              <a:t>are developed by Fermi lab for FVTX detector for PHENIX. Sufficient enough FPHX chips are produced for INTT needs. Some programmable parameters will be uniquely optimized for INTT. </a:t>
            </a:r>
            <a:r>
              <a:rPr lang="en-US" altLang="en-US" sz="1600" b="1" dirty="0">
                <a:solidFill>
                  <a:srgbClr val="FF0000"/>
                </a:solidFill>
                <a:latin typeface="Calibri" panose="020F0502020204030204" pitchFamily="34" charset="0"/>
                <a:cs typeface="Calibri" panose="020F0502020204030204" pitchFamily="34" charset="0"/>
              </a:rPr>
              <a:t>→ Ready</a:t>
            </a:r>
          </a:p>
          <a:p>
            <a:pPr marL="0" indent="0" defTabSz="457200" eaLnBrk="0" hangingPunct="0">
              <a:spcBef>
                <a:spcPts val="0"/>
              </a:spcBef>
              <a:buSzPct val="95000"/>
              <a:defRPr/>
            </a:pPr>
            <a:endParaRPr lang="en-US" altLang="en-US" sz="1600" b="1"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41CAFEA2-AC56-403B-8DA1-074BEEB0B319}"/>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14</a:t>
            </a:fld>
            <a:endParaRPr lang="en-US" altLang="en-US" sz="1200" dirty="0">
              <a:solidFill>
                <a:srgbClr val="898989"/>
              </a:solidFill>
            </a:endParaRPr>
          </a:p>
        </p:txBody>
      </p:sp>
      <p:sp>
        <p:nvSpPr>
          <p:cNvPr id="3" name="テキスト ボックス 2">
            <a:extLst>
              <a:ext uri="{FF2B5EF4-FFF2-40B4-BE49-F238E27FC236}">
                <a16:creationId xmlns:a16="http://schemas.microsoft.com/office/drawing/2014/main" id="{15BD3B98-0BBF-0047-BBA6-09A12C4AC36E}"/>
              </a:ext>
            </a:extLst>
          </p:cNvPr>
          <p:cNvSpPr txBox="1"/>
          <p:nvPr/>
        </p:nvSpPr>
        <p:spPr>
          <a:xfrm>
            <a:off x="1676400" y="4407992"/>
            <a:ext cx="5983626" cy="461665"/>
          </a:xfrm>
          <a:prstGeom prst="rect">
            <a:avLst/>
          </a:prstGeom>
          <a:noFill/>
        </p:spPr>
        <p:txBody>
          <a:bodyPr wrap="none" rtlCol="0">
            <a:spAutoFit/>
          </a:bodyPr>
          <a:lstStyle/>
          <a:p>
            <a:r>
              <a:rPr lang="en-US" altLang="en-US" sz="2400" b="1" dirty="0">
                <a:solidFill>
                  <a:srgbClr val="FF0000"/>
                </a:solidFill>
                <a:cs typeface="Calibri" panose="020F0502020204030204" pitchFamily="34" charset="0"/>
              </a:rPr>
              <a:t>We are ready for the ladder mass production.</a:t>
            </a:r>
            <a:endParaRPr lang="en-US" altLang="en-US" sz="2400" dirty="0">
              <a:solidFill>
                <a:srgbClr val="FF0000"/>
              </a:solidFill>
              <a:cs typeface="Calibri" panose="020F0502020204030204" pitchFamily="34" charset="0"/>
            </a:endParaRPr>
          </a:p>
        </p:txBody>
      </p:sp>
    </p:spTree>
    <p:extLst>
      <p:ext uri="{BB962C8B-B14F-4D97-AF65-F5344CB8AC3E}">
        <p14:creationId xmlns:p14="http://schemas.microsoft.com/office/powerpoint/2010/main" val="164509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6"/>
          <p:cNvSpPr>
            <a:spLocks noGrp="1"/>
          </p:cNvSpPr>
          <p:nvPr>
            <p:ph type="title"/>
          </p:nvPr>
        </p:nvSpPr>
        <p:spPr>
          <a:xfrm>
            <a:off x="381000" y="2114550"/>
            <a:ext cx="8229600" cy="857250"/>
          </a:xfrm>
        </p:spPr>
        <p:txBody>
          <a:bodyPr/>
          <a:lstStyle/>
          <a:p>
            <a:pPr algn="ctr"/>
            <a:r>
              <a:rPr lang="en-US" altLang="en-US" dirty="0">
                <a:solidFill>
                  <a:srgbClr val="0099FF"/>
                </a:solidFill>
              </a:rPr>
              <a:t>Back Up</a:t>
            </a:r>
          </a:p>
        </p:txBody>
      </p:sp>
      <p:sp>
        <p:nvSpPr>
          <p:cNvPr id="6246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15</a:t>
            </a:fld>
            <a:endParaRPr lang="en-US" altLang="en-US" sz="1200" dirty="0">
              <a:solidFill>
                <a:srgbClr val="898989"/>
              </a:solidFill>
            </a:endParaRPr>
          </a:p>
        </p:txBody>
      </p:sp>
    </p:spTree>
    <p:extLst>
      <p:ext uri="{BB962C8B-B14F-4D97-AF65-F5344CB8AC3E}">
        <p14:creationId xmlns:p14="http://schemas.microsoft.com/office/powerpoint/2010/main" val="303362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圖片 119" descr="一張含有 地圖, 文字 的圖片&#10;&#10;描述是以非常高的可信度產生">
            <a:extLst>
              <a:ext uri="{FF2B5EF4-FFF2-40B4-BE49-F238E27FC236}">
                <a16:creationId xmlns:a16="http://schemas.microsoft.com/office/drawing/2014/main" id="{4E0A0AE3-E0F5-4209-A325-A67DCD6A1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53" y="3211188"/>
            <a:ext cx="2423232" cy="1741317"/>
          </a:xfrm>
          <a:prstGeom prst="rect">
            <a:avLst/>
          </a:prstGeom>
        </p:spPr>
      </p:pic>
      <p:sp>
        <p:nvSpPr>
          <p:cNvPr id="5" name="矩形 4">
            <a:extLst>
              <a:ext uri="{FF2B5EF4-FFF2-40B4-BE49-F238E27FC236}">
                <a16:creationId xmlns:a16="http://schemas.microsoft.com/office/drawing/2014/main" id="{5AA007BE-29B0-4B0C-A2BB-E72983826EA0}"/>
              </a:ext>
            </a:extLst>
          </p:cNvPr>
          <p:cNvSpPr/>
          <p:nvPr/>
        </p:nvSpPr>
        <p:spPr>
          <a:xfrm>
            <a:off x="0" y="0"/>
            <a:ext cx="9144000" cy="5800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文字方塊 3">
            <a:extLst>
              <a:ext uri="{FF2B5EF4-FFF2-40B4-BE49-F238E27FC236}">
                <a16:creationId xmlns:a16="http://schemas.microsoft.com/office/drawing/2014/main" id="{C6A415CA-8816-4343-A479-92C0B7508D34}"/>
              </a:ext>
            </a:extLst>
          </p:cNvPr>
          <p:cNvSpPr txBox="1"/>
          <p:nvPr/>
        </p:nvSpPr>
        <p:spPr>
          <a:xfrm>
            <a:off x="103316" y="112400"/>
            <a:ext cx="5774244" cy="738664"/>
          </a:xfrm>
          <a:prstGeom prst="rect">
            <a:avLst/>
          </a:prstGeom>
          <a:noFill/>
        </p:spPr>
        <p:txBody>
          <a:bodyPr wrap="square" rtlCol="0">
            <a:spAutoFit/>
          </a:bodyPr>
          <a:lstStyle/>
          <a:p>
            <a:r>
              <a:rPr lang="en-US" altLang="zh-TW" sz="2100" dirty="0">
                <a:solidFill>
                  <a:srgbClr val="7030A0"/>
                </a:solidFill>
              </a:rPr>
              <a:t>The CV Measurement Circuit  of INTT Sensor Testing</a:t>
            </a:r>
            <a:endParaRPr lang="zh-TW" altLang="en-US" sz="2100" dirty="0">
              <a:solidFill>
                <a:srgbClr val="7030A0"/>
              </a:solidFill>
            </a:endParaRPr>
          </a:p>
        </p:txBody>
      </p:sp>
      <p:pic>
        <p:nvPicPr>
          <p:cNvPr id="11" name="圖片 10">
            <a:extLst>
              <a:ext uri="{FF2B5EF4-FFF2-40B4-BE49-F238E27FC236}">
                <a16:creationId xmlns:a16="http://schemas.microsoft.com/office/drawing/2014/main" id="{EB0A5BCE-B9DD-4B28-9474-68C56624D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8003" y="36845"/>
            <a:ext cx="612965" cy="543527"/>
          </a:xfrm>
          <a:prstGeom prst="rect">
            <a:avLst/>
          </a:prstGeom>
        </p:spPr>
      </p:pic>
      <p:pic>
        <p:nvPicPr>
          <p:cNvPr id="17" name="圖片 16">
            <a:extLst>
              <a:ext uri="{FF2B5EF4-FFF2-40B4-BE49-F238E27FC236}">
                <a16:creationId xmlns:a16="http://schemas.microsoft.com/office/drawing/2014/main" id="{94252B6D-DA8F-41D1-AB12-C5E9BDE364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934" b="95859" l="976" r="97072">
                        <a14:foregroundMark x1="59653" y1="24431" x2="59653" y2="24431"/>
                        <a14:foregroundMark x1="59653" y1="24431" x2="63666" y2="19255"/>
                        <a14:foregroundMark x1="60738" y1="25259" x2="54772" y2="39337"/>
                        <a14:foregroundMark x1="50542" y1="38716" x2="66811" y2="6004"/>
                        <a14:foregroundMark x1="66811" y1="6004" x2="60846" y2="49068"/>
                        <a14:foregroundMark x1="58091" y1="45001" x2="50325" y2="33540"/>
                        <a14:foregroundMark x1="60846" y1="49068" x2="60454" y2="48489"/>
                        <a14:foregroundMark x1="74788" y1="26589" x2="81453" y2="24638"/>
                        <a14:foregroundMark x1="65184" y1="29400" x2="70029" y2="27982"/>
                        <a14:foregroundMark x1="63557" y1="14286" x2="77115" y2="14286"/>
                        <a14:foregroundMark x1="85900" y1="12422" x2="92408" y2="21739"/>
                        <a14:foregroundMark x1="65293" y1="8903" x2="80477" y2="10766"/>
                        <a14:foregroundMark x1="52928" y1="55280" x2="55315" y2="72257"/>
                        <a14:foregroundMark x1="61171" y1="60248" x2="56399" y2="70186"/>
                        <a14:foregroundMark x1="68113" y1="75362" x2="63015" y2="86749"/>
                        <a14:foregroundMark x1="66920" y1="78261" x2="60521" y2="90683"/>
                        <a14:foregroundMark x1="65401" y1="91097" x2="79610" y2="91925"/>
                        <a14:foregroundMark x1="97072" y1="36232" x2="95228" y2="65217"/>
                        <a14:foregroundMark x1="67354" y1="96273" x2="77874" y2="95445"/>
                        <a14:foregroundMark x1="69848" y1="3934" x2="75705" y2="4141"/>
                        <a14:foregroundMark x1="38937" y1="50725" x2="38937" y2="50725"/>
                        <a14:foregroundMark x1="38612" y1="50104" x2="39696" y2="50104"/>
                        <a14:foregroundMark x1="38720" y1="43892" x2="39154" y2="55072"/>
                        <a14:foregroundMark x1="38720" y1="53002" x2="39046" y2="57557"/>
                        <a14:foregroundMark x1="24837" y1="43478" x2="24837" y2="56108"/>
                        <a14:foregroundMark x1="31596" y1="48995" x2="33189" y2="48861"/>
                        <a14:foregroundMark x1="25813" y1="49482" x2="30450" y2="49092"/>
                        <a14:foregroundMark x1="38937" y1="42857" x2="45445" y2="42857"/>
                        <a14:foregroundMark x1="11931" y1="43892" x2="12256" y2="57557"/>
                        <a14:foregroundMark x1="1193" y1="45963" x2="976" y2="50104"/>
                        <a14:foregroundMark x1="73861" y1="49896" x2="76030" y2="55072"/>
                        <a14:foregroundMark x1="64859" y1="46791" x2="64642" y2="53416"/>
                        <a14:backgroundMark x1="68004" y1="66046" x2="68004" y2="66046"/>
                        <a14:backgroundMark x1="72234" y1="27950" x2="72234" y2="27950"/>
                        <a14:backgroundMark x1="69414" y1="30228" x2="72126" y2="28364"/>
                        <a14:backgroundMark x1="69306" y1="31470" x2="73970" y2="29400"/>
                        <a14:backgroundMark x1="69414" y1="30228" x2="70933" y2="29193"/>
                        <a14:backgroundMark x1="68872" y1="31677" x2="71150" y2="30435"/>
                        <a14:backgroundMark x1="58785" y1="44928" x2="58894" y2="48654"/>
                        <a14:backgroundMark x1="30803" y1="48033" x2="31453" y2="48033"/>
                        <a14:backgroundMark x1="31345" y1="48447" x2="31779" y2="48447"/>
                      </a14:backgroundRemoval>
                    </a14:imgEffect>
                  </a14:imgLayer>
                </a14:imgProps>
              </a:ext>
              <a:ext uri="{28A0092B-C50C-407E-A947-70E740481C1C}">
                <a14:useLocalDpi xmlns:a14="http://schemas.microsoft.com/office/drawing/2010/main" val="0"/>
              </a:ext>
            </a:extLst>
          </a:blip>
          <a:stretch>
            <a:fillRect/>
          </a:stretch>
        </p:blipFill>
        <p:spPr>
          <a:xfrm>
            <a:off x="8077007" y="35870"/>
            <a:ext cx="963677" cy="504833"/>
          </a:xfrm>
          <a:prstGeom prst="rect">
            <a:avLst/>
          </a:prstGeom>
        </p:spPr>
      </p:pic>
      <p:sp>
        <p:nvSpPr>
          <p:cNvPr id="40" name="文字方塊 39">
            <a:extLst>
              <a:ext uri="{FF2B5EF4-FFF2-40B4-BE49-F238E27FC236}">
                <a16:creationId xmlns:a16="http://schemas.microsoft.com/office/drawing/2014/main" id="{FEC1BBD9-22D4-4D35-A4E7-5F6BF8A5BFF9}"/>
              </a:ext>
            </a:extLst>
          </p:cNvPr>
          <p:cNvSpPr txBox="1"/>
          <p:nvPr/>
        </p:nvSpPr>
        <p:spPr>
          <a:xfrm>
            <a:off x="375078" y="683146"/>
            <a:ext cx="4783980" cy="2595582"/>
          </a:xfrm>
          <a:prstGeom prst="rect">
            <a:avLst/>
          </a:prstGeom>
          <a:noFill/>
          <a:ln w="28575" cmpd="thickThin">
            <a:solidFill>
              <a:schemeClr val="tx1"/>
            </a:solidFill>
          </a:ln>
        </p:spPr>
        <p:txBody>
          <a:bodyPr wrap="square" rtlCol="0">
            <a:spAutoFit/>
          </a:bodyPr>
          <a:lstStyle/>
          <a:p>
            <a:pPr marL="214313" indent="-214313" algn="just">
              <a:spcBef>
                <a:spcPts val="375"/>
              </a:spcBef>
              <a:buFont typeface="Arial" panose="020B0604020202020204" pitchFamily="34" charset="0"/>
              <a:buChar char="•"/>
            </a:pPr>
            <a:r>
              <a:rPr lang="en-US" altLang="zh-TW" sz="1200" dirty="0"/>
              <a:t>Measure the capacitance of single channel from AC readout pad to check the status of each channels.</a:t>
            </a:r>
          </a:p>
          <a:p>
            <a:pPr marL="214313" indent="-214313" algn="just">
              <a:spcBef>
                <a:spcPts val="375"/>
              </a:spcBef>
              <a:buFont typeface="Arial" panose="020B0604020202020204" pitchFamily="34" charset="0"/>
              <a:buChar char="•"/>
            </a:pPr>
            <a:r>
              <a:rPr lang="en-US" altLang="zh-TW" sz="1200" dirty="0"/>
              <a:t>Supply bias voltage to the backside of sensor. The AC signal also send to backside and measure current variety form AC pad on front side. To sure we only measure the single channel capacitance, relay matrix will ground all channels except target channel. The system and circuit are showed in right plots.</a:t>
            </a:r>
          </a:p>
          <a:p>
            <a:pPr marL="214313" indent="-214313" algn="just">
              <a:spcBef>
                <a:spcPts val="375"/>
              </a:spcBef>
              <a:buFont typeface="Arial" panose="020B0604020202020204" pitchFamily="34" charset="0"/>
              <a:buChar char="•"/>
            </a:pPr>
            <a:r>
              <a:rPr lang="en-US" altLang="zh-TW" sz="1200" dirty="0"/>
              <a:t>Ground the DC pad to sure the sensors are full depletion, because grounding bias ring are difficult during all chips measurement. The bottom left plot shows the difference between grounding bias ring and DC pads. The value of  DC pad situation is little higher, but the trend are the same, so ground some DC pads to supply same voltage is expedient method.</a:t>
            </a:r>
          </a:p>
        </p:txBody>
      </p:sp>
      <p:grpSp>
        <p:nvGrpSpPr>
          <p:cNvPr id="121" name="群組 120">
            <a:extLst>
              <a:ext uri="{FF2B5EF4-FFF2-40B4-BE49-F238E27FC236}">
                <a16:creationId xmlns:a16="http://schemas.microsoft.com/office/drawing/2014/main" id="{EFD9F48D-4BE5-47ED-BC1A-30442C2B6769}"/>
              </a:ext>
            </a:extLst>
          </p:cNvPr>
          <p:cNvGrpSpPr/>
          <p:nvPr/>
        </p:nvGrpSpPr>
        <p:grpSpPr>
          <a:xfrm>
            <a:off x="3131598" y="3350889"/>
            <a:ext cx="2260868" cy="1601617"/>
            <a:chOff x="5922941" y="1273846"/>
            <a:chExt cx="6557120" cy="4645115"/>
          </a:xfrm>
        </p:grpSpPr>
        <p:sp>
          <p:nvSpPr>
            <p:cNvPr id="122" name="矩形 121">
              <a:extLst>
                <a:ext uri="{FF2B5EF4-FFF2-40B4-BE49-F238E27FC236}">
                  <a16:creationId xmlns:a16="http://schemas.microsoft.com/office/drawing/2014/main" id="{E8459677-5D9D-4F3C-BFAA-3D84BD02C588}"/>
                </a:ext>
              </a:extLst>
            </p:cNvPr>
            <p:cNvSpPr/>
            <p:nvPr/>
          </p:nvSpPr>
          <p:spPr>
            <a:xfrm>
              <a:off x="6626716" y="2239656"/>
              <a:ext cx="4872054" cy="1490873"/>
            </a:xfrm>
            <a:prstGeom prst="rec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sp>
          <p:nvSpPr>
            <p:cNvPr id="123" name="橢圓 122">
              <a:extLst>
                <a:ext uri="{FF2B5EF4-FFF2-40B4-BE49-F238E27FC236}">
                  <a16:creationId xmlns:a16="http://schemas.microsoft.com/office/drawing/2014/main" id="{7B596EC3-A753-468B-8E92-1308155E0CDA}"/>
                </a:ext>
              </a:extLst>
            </p:cNvPr>
            <p:cNvSpPr/>
            <p:nvPr/>
          </p:nvSpPr>
          <p:spPr>
            <a:xfrm>
              <a:off x="8613697" y="3819591"/>
              <a:ext cx="90572" cy="9057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grpSp>
          <p:nvGrpSpPr>
            <p:cNvPr id="124" name="群組 123">
              <a:extLst>
                <a:ext uri="{FF2B5EF4-FFF2-40B4-BE49-F238E27FC236}">
                  <a16:creationId xmlns:a16="http://schemas.microsoft.com/office/drawing/2014/main" id="{FD7A04F7-040E-4EFE-866E-9115F3D8CE0C}"/>
                </a:ext>
              </a:extLst>
            </p:cNvPr>
            <p:cNvGrpSpPr/>
            <p:nvPr/>
          </p:nvGrpSpPr>
          <p:grpSpPr>
            <a:xfrm>
              <a:off x="6811526" y="1674271"/>
              <a:ext cx="2249565" cy="1775886"/>
              <a:chOff x="6656250" y="1907185"/>
              <a:chExt cx="2249565" cy="1775886"/>
            </a:xfrm>
          </p:grpSpPr>
          <p:grpSp>
            <p:nvGrpSpPr>
              <p:cNvPr id="227" name="群組 226">
                <a:extLst>
                  <a:ext uri="{FF2B5EF4-FFF2-40B4-BE49-F238E27FC236}">
                    <a16:creationId xmlns:a16="http://schemas.microsoft.com/office/drawing/2014/main" id="{EBDBFF58-ED09-4282-8ABE-B011B74E6FDC}"/>
                  </a:ext>
                </a:extLst>
              </p:cNvPr>
              <p:cNvGrpSpPr/>
              <p:nvPr/>
            </p:nvGrpSpPr>
            <p:grpSpPr>
              <a:xfrm rot="10800000">
                <a:off x="6708155" y="3022066"/>
                <a:ext cx="329152" cy="661005"/>
                <a:chOff x="4461356" y="806569"/>
                <a:chExt cx="526210" cy="1056737"/>
              </a:xfrm>
            </p:grpSpPr>
            <p:sp>
              <p:nvSpPr>
                <p:cNvPr id="247" name="等腰三角形 246">
                  <a:extLst>
                    <a:ext uri="{FF2B5EF4-FFF2-40B4-BE49-F238E27FC236}">
                      <a16:creationId xmlns:a16="http://schemas.microsoft.com/office/drawing/2014/main" id="{5270CB22-CB5E-4152-9893-B49271E2D051}"/>
                    </a:ext>
                  </a:extLst>
                </p:cNvPr>
                <p:cNvSpPr/>
                <p:nvPr/>
              </p:nvSpPr>
              <p:spPr>
                <a:xfrm>
                  <a:off x="4461356" y="1125741"/>
                  <a:ext cx="526210" cy="453629"/>
                </a:xfrm>
                <a:prstGeom prst="triangle">
                  <a:avLst/>
                </a:prstGeom>
                <a:solidFill>
                  <a:schemeClr val="tx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cxnSp>
              <p:nvCxnSpPr>
                <p:cNvPr id="248" name="直線接點 247">
                  <a:extLst>
                    <a:ext uri="{FF2B5EF4-FFF2-40B4-BE49-F238E27FC236}">
                      <a16:creationId xmlns:a16="http://schemas.microsoft.com/office/drawing/2014/main" id="{42421AF8-0476-488D-9D86-62F04F4F089D}"/>
                    </a:ext>
                  </a:extLst>
                </p:cNvPr>
                <p:cNvCxnSpPr>
                  <a:cxnSpLocks/>
                </p:cNvCxnSpPr>
                <p:nvPr/>
              </p:nvCxnSpPr>
              <p:spPr>
                <a:xfrm>
                  <a:off x="4461661" y="1138687"/>
                  <a:ext cx="52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接點 248">
                  <a:extLst>
                    <a:ext uri="{FF2B5EF4-FFF2-40B4-BE49-F238E27FC236}">
                      <a16:creationId xmlns:a16="http://schemas.microsoft.com/office/drawing/2014/main" id="{EEAE0368-7033-4C87-B906-5ACC48393456}"/>
                    </a:ext>
                  </a:extLst>
                </p:cNvPr>
                <p:cNvCxnSpPr>
                  <a:cxnSpLocks/>
                </p:cNvCxnSpPr>
                <p:nvPr/>
              </p:nvCxnSpPr>
              <p:spPr>
                <a:xfrm>
                  <a:off x="4724461" y="806569"/>
                  <a:ext cx="0" cy="1056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8" name="群組 227">
                <a:extLst>
                  <a:ext uri="{FF2B5EF4-FFF2-40B4-BE49-F238E27FC236}">
                    <a16:creationId xmlns:a16="http://schemas.microsoft.com/office/drawing/2014/main" id="{9AF1E8D7-C5AF-4C7E-A5D5-3D956B2CB9FF}"/>
                  </a:ext>
                </a:extLst>
              </p:cNvPr>
              <p:cNvGrpSpPr/>
              <p:nvPr/>
            </p:nvGrpSpPr>
            <p:grpSpPr>
              <a:xfrm>
                <a:off x="6656250" y="2407900"/>
                <a:ext cx="430227" cy="614166"/>
                <a:chOff x="3191774" y="3256471"/>
                <a:chExt cx="595222" cy="849703"/>
              </a:xfrm>
            </p:grpSpPr>
            <p:cxnSp>
              <p:nvCxnSpPr>
                <p:cNvPr id="243" name="直線接點 242">
                  <a:extLst>
                    <a:ext uri="{FF2B5EF4-FFF2-40B4-BE49-F238E27FC236}">
                      <a16:creationId xmlns:a16="http://schemas.microsoft.com/office/drawing/2014/main" id="{59DF20CA-7126-4472-ADBE-DE439EBA8B55}"/>
                    </a:ext>
                  </a:extLst>
                </p:cNvPr>
                <p:cNvCxnSpPr/>
                <p:nvPr/>
              </p:nvCxnSpPr>
              <p:spPr>
                <a:xfrm>
                  <a:off x="3191774" y="3761117"/>
                  <a:ext cx="595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直線接點 243">
                  <a:extLst>
                    <a:ext uri="{FF2B5EF4-FFF2-40B4-BE49-F238E27FC236}">
                      <a16:creationId xmlns:a16="http://schemas.microsoft.com/office/drawing/2014/main" id="{9DE0540E-9CF1-48A3-A9F8-EC1C42DA18D0}"/>
                    </a:ext>
                  </a:extLst>
                </p:cNvPr>
                <p:cNvCxnSpPr/>
                <p:nvPr/>
              </p:nvCxnSpPr>
              <p:spPr>
                <a:xfrm>
                  <a:off x="3191774" y="3588589"/>
                  <a:ext cx="595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直線接點 244">
                  <a:extLst>
                    <a:ext uri="{FF2B5EF4-FFF2-40B4-BE49-F238E27FC236}">
                      <a16:creationId xmlns:a16="http://schemas.microsoft.com/office/drawing/2014/main" id="{9580E9EE-10ED-4C46-9F8B-6F025E194883}"/>
                    </a:ext>
                  </a:extLst>
                </p:cNvPr>
                <p:cNvCxnSpPr>
                  <a:cxnSpLocks/>
                </p:cNvCxnSpPr>
                <p:nvPr/>
              </p:nvCxnSpPr>
              <p:spPr>
                <a:xfrm flipV="1">
                  <a:off x="3493698" y="3256471"/>
                  <a:ext cx="0" cy="34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直線接點 245">
                  <a:extLst>
                    <a:ext uri="{FF2B5EF4-FFF2-40B4-BE49-F238E27FC236}">
                      <a16:creationId xmlns:a16="http://schemas.microsoft.com/office/drawing/2014/main" id="{D88730D1-2799-48FE-99E7-03AD61CDA486}"/>
                    </a:ext>
                  </a:extLst>
                </p:cNvPr>
                <p:cNvCxnSpPr>
                  <a:cxnSpLocks/>
                </p:cNvCxnSpPr>
                <p:nvPr/>
              </p:nvCxnSpPr>
              <p:spPr>
                <a:xfrm flipV="1">
                  <a:off x="3493698" y="3761117"/>
                  <a:ext cx="0" cy="34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9" name="群組 228">
                <a:extLst>
                  <a:ext uri="{FF2B5EF4-FFF2-40B4-BE49-F238E27FC236}">
                    <a16:creationId xmlns:a16="http://schemas.microsoft.com/office/drawing/2014/main" id="{E0F63553-C5F5-45E1-A74B-A6854CE44985}"/>
                  </a:ext>
                </a:extLst>
              </p:cNvPr>
              <p:cNvGrpSpPr/>
              <p:nvPr/>
            </p:nvGrpSpPr>
            <p:grpSpPr>
              <a:xfrm>
                <a:off x="6864275" y="2862690"/>
                <a:ext cx="835682" cy="289063"/>
                <a:chOff x="799949" y="2406768"/>
                <a:chExt cx="1970191" cy="681491"/>
              </a:xfrm>
            </p:grpSpPr>
            <p:cxnSp>
              <p:nvCxnSpPr>
                <p:cNvPr id="232" name="直線接點 231">
                  <a:extLst>
                    <a:ext uri="{FF2B5EF4-FFF2-40B4-BE49-F238E27FC236}">
                      <a16:creationId xmlns:a16="http://schemas.microsoft.com/office/drawing/2014/main" id="{C56FF919-C238-4DC6-B3B8-9205643F9328}"/>
                    </a:ext>
                  </a:extLst>
                </p:cNvPr>
                <p:cNvCxnSpPr>
                  <a:cxnSpLocks/>
                </p:cNvCxnSpPr>
                <p:nvPr/>
              </p:nvCxnSpPr>
              <p:spPr>
                <a:xfrm flipV="1">
                  <a:off x="1251917" y="2406771"/>
                  <a:ext cx="108900" cy="3304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直線接點 232">
                  <a:extLst>
                    <a:ext uri="{FF2B5EF4-FFF2-40B4-BE49-F238E27FC236}">
                      <a16:creationId xmlns:a16="http://schemas.microsoft.com/office/drawing/2014/main" id="{E30461DA-4C19-4661-8AF0-C9B09A915022}"/>
                    </a:ext>
                  </a:extLst>
                </p:cNvPr>
                <p:cNvCxnSpPr>
                  <a:cxnSpLocks/>
                </p:cNvCxnSpPr>
                <p:nvPr/>
              </p:nvCxnSpPr>
              <p:spPr>
                <a:xfrm flipH="1" flipV="1">
                  <a:off x="1360818" y="2406770"/>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接點 233">
                  <a:extLst>
                    <a:ext uri="{FF2B5EF4-FFF2-40B4-BE49-F238E27FC236}">
                      <a16:creationId xmlns:a16="http://schemas.microsoft.com/office/drawing/2014/main" id="{5D286E20-CFB9-48A0-A962-82B0EF640041}"/>
                    </a:ext>
                  </a:extLst>
                </p:cNvPr>
                <p:cNvCxnSpPr>
                  <a:cxnSpLocks/>
                </p:cNvCxnSpPr>
                <p:nvPr/>
              </p:nvCxnSpPr>
              <p:spPr>
                <a:xfrm flipV="1">
                  <a:off x="1478352" y="2406769"/>
                  <a:ext cx="117534" cy="681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直線接點 234">
                  <a:extLst>
                    <a:ext uri="{FF2B5EF4-FFF2-40B4-BE49-F238E27FC236}">
                      <a16:creationId xmlns:a16="http://schemas.microsoft.com/office/drawing/2014/main" id="{4630CE8A-4749-4E41-8991-9ADFA628A844}"/>
                    </a:ext>
                  </a:extLst>
                </p:cNvPr>
                <p:cNvCxnSpPr>
                  <a:cxnSpLocks/>
                </p:cNvCxnSpPr>
                <p:nvPr/>
              </p:nvCxnSpPr>
              <p:spPr>
                <a:xfrm flipH="1" flipV="1">
                  <a:off x="1595886" y="2406770"/>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直線接點 235">
                  <a:extLst>
                    <a:ext uri="{FF2B5EF4-FFF2-40B4-BE49-F238E27FC236}">
                      <a16:creationId xmlns:a16="http://schemas.microsoft.com/office/drawing/2014/main" id="{23CC9E02-3534-4B87-85EA-E9CD26E5C365}"/>
                    </a:ext>
                  </a:extLst>
                </p:cNvPr>
                <p:cNvCxnSpPr>
                  <a:cxnSpLocks/>
                </p:cNvCxnSpPr>
                <p:nvPr/>
              </p:nvCxnSpPr>
              <p:spPr>
                <a:xfrm flipV="1">
                  <a:off x="1713420" y="2406769"/>
                  <a:ext cx="117534" cy="681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接點 236">
                  <a:extLst>
                    <a:ext uri="{FF2B5EF4-FFF2-40B4-BE49-F238E27FC236}">
                      <a16:creationId xmlns:a16="http://schemas.microsoft.com/office/drawing/2014/main" id="{0AF42FF3-B77A-4559-9DED-8E2CC054C9D0}"/>
                    </a:ext>
                  </a:extLst>
                </p:cNvPr>
                <p:cNvCxnSpPr>
                  <a:cxnSpLocks/>
                </p:cNvCxnSpPr>
                <p:nvPr/>
              </p:nvCxnSpPr>
              <p:spPr>
                <a:xfrm flipH="1" flipV="1">
                  <a:off x="1830954" y="2406770"/>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直線接點 237">
                  <a:extLst>
                    <a:ext uri="{FF2B5EF4-FFF2-40B4-BE49-F238E27FC236}">
                      <a16:creationId xmlns:a16="http://schemas.microsoft.com/office/drawing/2014/main" id="{5D8358EE-AD87-428B-872B-B7498D1C6D4B}"/>
                    </a:ext>
                  </a:extLst>
                </p:cNvPr>
                <p:cNvCxnSpPr>
                  <a:cxnSpLocks/>
                </p:cNvCxnSpPr>
                <p:nvPr/>
              </p:nvCxnSpPr>
              <p:spPr>
                <a:xfrm flipV="1">
                  <a:off x="1948488" y="2406768"/>
                  <a:ext cx="117534" cy="681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直線接點 238">
                  <a:extLst>
                    <a:ext uri="{FF2B5EF4-FFF2-40B4-BE49-F238E27FC236}">
                      <a16:creationId xmlns:a16="http://schemas.microsoft.com/office/drawing/2014/main" id="{3B939CB8-F318-4D44-9DFA-BC621D913256}"/>
                    </a:ext>
                  </a:extLst>
                </p:cNvPr>
                <p:cNvCxnSpPr>
                  <a:cxnSpLocks/>
                </p:cNvCxnSpPr>
                <p:nvPr/>
              </p:nvCxnSpPr>
              <p:spPr>
                <a:xfrm flipH="1" flipV="1">
                  <a:off x="2066022" y="2406769"/>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接點 239">
                  <a:extLst>
                    <a:ext uri="{FF2B5EF4-FFF2-40B4-BE49-F238E27FC236}">
                      <a16:creationId xmlns:a16="http://schemas.microsoft.com/office/drawing/2014/main" id="{4CCAB509-E890-4EA7-8963-6AAB04289639}"/>
                    </a:ext>
                  </a:extLst>
                </p:cNvPr>
                <p:cNvCxnSpPr/>
                <p:nvPr/>
              </p:nvCxnSpPr>
              <p:spPr>
                <a:xfrm flipV="1">
                  <a:off x="2183556" y="2708694"/>
                  <a:ext cx="125082" cy="3795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直線接點 240">
                  <a:extLst>
                    <a:ext uri="{FF2B5EF4-FFF2-40B4-BE49-F238E27FC236}">
                      <a16:creationId xmlns:a16="http://schemas.microsoft.com/office/drawing/2014/main" id="{D03732F7-0E64-4D57-BC74-7E5F1E8EBD78}"/>
                    </a:ext>
                  </a:extLst>
                </p:cNvPr>
                <p:cNvCxnSpPr>
                  <a:cxnSpLocks/>
                </p:cNvCxnSpPr>
                <p:nvPr/>
              </p:nvCxnSpPr>
              <p:spPr>
                <a:xfrm flipV="1">
                  <a:off x="2292456" y="2708693"/>
                  <a:ext cx="47768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直線接點 241">
                  <a:extLst>
                    <a:ext uri="{FF2B5EF4-FFF2-40B4-BE49-F238E27FC236}">
                      <a16:creationId xmlns:a16="http://schemas.microsoft.com/office/drawing/2014/main" id="{FF4DA68D-3AC0-45CB-AED5-571B2933F78B}"/>
                    </a:ext>
                  </a:extLst>
                </p:cNvPr>
                <p:cNvCxnSpPr>
                  <a:cxnSpLocks/>
                </p:cNvCxnSpPr>
                <p:nvPr/>
              </p:nvCxnSpPr>
              <p:spPr>
                <a:xfrm flipV="1">
                  <a:off x="799949" y="2747511"/>
                  <a:ext cx="47768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0" name="橢圓 229">
                <a:extLst>
                  <a:ext uri="{FF2B5EF4-FFF2-40B4-BE49-F238E27FC236}">
                    <a16:creationId xmlns:a16="http://schemas.microsoft.com/office/drawing/2014/main" id="{0D828C19-8542-4629-A379-87328EE93998}"/>
                  </a:ext>
                </a:extLst>
              </p:cNvPr>
              <p:cNvSpPr/>
              <p:nvPr/>
            </p:nvSpPr>
            <p:spPr>
              <a:xfrm>
                <a:off x="6826074" y="2314657"/>
                <a:ext cx="90572" cy="9057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sp>
            <p:nvSpPr>
              <p:cNvPr id="231" name="文字方塊 230">
                <a:extLst>
                  <a:ext uri="{FF2B5EF4-FFF2-40B4-BE49-F238E27FC236}">
                    <a16:creationId xmlns:a16="http://schemas.microsoft.com/office/drawing/2014/main" id="{024E3FF2-7B80-4E08-AE56-FC60BA5B26B6}"/>
                  </a:ext>
                </a:extLst>
              </p:cNvPr>
              <p:cNvSpPr txBox="1"/>
              <p:nvPr/>
            </p:nvSpPr>
            <p:spPr>
              <a:xfrm>
                <a:off x="6840669" y="1907185"/>
                <a:ext cx="2065146" cy="669475"/>
              </a:xfrm>
              <a:prstGeom prst="rect">
                <a:avLst/>
              </a:prstGeom>
              <a:noFill/>
              <a:ln w="19050">
                <a:noFill/>
              </a:ln>
            </p:spPr>
            <p:txBody>
              <a:bodyPr wrap="none" rtlCol="0">
                <a:spAutoFit/>
              </a:bodyPr>
              <a:lstStyle/>
              <a:p>
                <a:r>
                  <a:rPr lang="en-US" altLang="zh-TW" sz="900" dirty="0"/>
                  <a:t>AC readout</a:t>
                </a:r>
                <a:endParaRPr lang="zh-TW" altLang="en-US" sz="900" dirty="0"/>
              </a:p>
            </p:txBody>
          </p:sp>
        </p:grpSp>
        <p:grpSp>
          <p:nvGrpSpPr>
            <p:cNvPr id="125" name="群組 124">
              <a:extLst>
                <a:ext uri="{FF2B5EF4-FFF2-40B4-BE49-F238E27FC236}">
                  <a16:creationId xmlns:a16="http://schemas.microsoft.com/office/drawing/2014/main" id="{9C39C02A-9F6E-4F88-837E-6F12F935B5F7}"/>
                </a:ext>
              </a:extLst>
            </p:cNvPr>
            <p:cNvGrpSpPr/>
            <p:nvPr/>
          </p:nvGrpSpPr>
          <p:grpSpPr>
            <a:xfrm>
              <a:off x="8442332" y="1660960"/>
              <a:ext cx="2273025" cy="1789563"/>
              <a:chOff x="8287056" y="1893874"/>
              <a:chExt cx="2273025" cy="1789563"/>
            </a:xfrm>
          </p:grpSpPr>
          <p:grpSp>
            <p:nvGrpSpPr>
              <p:cNvPr id="204" name="群組 203">
                <a:extLst>
                  <a:ext uri="{FF2B5EF4-FFF2-40B4-BE49-F238E27FC236}">
                    <a16:creationId xmlns:a16="http://schemas.microsoft.com/office/drawing/2014/main" id="{8813A0BE-C2A3-492A-88EF-7F555BDE4620}"/>
                  </a:ext>
                </a:extLst>
              </p:cNvPr>
              <p:cNvGrpSpPr/>
              <p:nvPr/>
            </p:nvGrpSpPr>
            <p:grpSpPr>
              <a:xfrm rot="10800000">
                <a:off x="8338961" y="3022432"/>
                <a:ext cx="329152" cy="661005"/>
                <a:chOff x="4461356" y="806569"/>
                <a:chExt cx="526210" cy="1056737"/>
              </a:xfrm>
            </p:grpSpPr>
            <p:sp>
              <p:nvSpPr>
                <p:cNvPr id="224" name="等腰三角形 223">
                  <a:extLst>
                    <a:ext uri="{FF2B5EF4-FFF2-40B4-BE49-F238E27FC236}">
                      <a16:creationId xmlns:a16="http://schemas.microsoft.com/office/drawing/2014/main" id="{33CFE7AD-606B-4698-8071-8762D46BAE30}"/>
                    </a:ext>
                  </a:extLst>
                </p:cNvPr>
                <p:cNvSpPr/>
                <p:nvPr/>
              </p:nvSpPr>
              <p:spPr>
                <a:xfrm>
                  <a:off x="4461356" y="1125741"/>
                  <a:ext cx="526210" cy="453629"/>
                </a:xfrm>
                <a:prstGeom prst="triangle">
                  <a:avLst/>
                </a:prstGeom>
                <a:solidFill>
                  <a:schemeClr val="tx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cxnSp>
              <p:nvCxnSpPr>
                <p:cNvPr id="225" name="直線接點 224">
                  <a:extLst>
                    <a:ext uri="{FF2B5EF4-FFF2-40B4-BE49-F238E27FC236}">
                      <a16:creationId xmlns:a16="http://schemas.microsoft.com/office/drawing/2014/main" id="{115C7503-5038-4F22-80A6-DC4F82637919}"/>
                    </a:ext>
                  </a:extLst>
                </p:cNvPr>
                <p:cNvCxnSpPr>
                  <a:cxnSpLocks/>
                </p:cNvCxnSpPr>
                <p:nvPr/>
              </p:nvCxnSpPr>
              <p:spPr>
                <a:xfrm>
                  <a:off x="4461661" y="1138687"/>
                  <a:ext cx="52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直線接點 225">
                  <a:extLst>
                    <a:ext uri="{FF2B5EF4-FFF2-40B4-BE49-F238E27FC236}">
                      <a16:creationId xmlns:a16="http://schemas.microsoft.com/office/drawing/2014/main" id="{AF224D27-1F44-41FD-BD44-A504C3D895A4}"/>
                    </a:ext>
                  </a:extLst>
                </p:cNvPr>
                <p:cNvCxnSpPr>
                  <a:cxnSpLocks/>
                </p:cNvCxnSpPr>
                <p:nvPr/>
              </p:nvCxnSpPr>
              <p:spPr>
                <a:xfrm>
                  <a:off x="4724461" y="806569"/>
                  <a:ext cx="0" cy="1056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5" name="群組 204">
                <a:extLst>
                  <a:ext uri="{FF2B5EF4-FFF2-40B4-BE49-F238E27FC236}">
                    <a16:creationId xmlns:a16="http://schemas.microsoft.com/office/drawing/2014/main" id="{585B7F2E-5442-4A6D-A3F7-C88B33F63F18}"/>
                  </a:ext>
                </a:extLst>
              </p:cNvPr>
              <p:cNvGrpSpPr/>
              <p:nvPr/>
            </p:nvGrpSpPr>
            <p:grpSpPr>
              <a:xfrm>
                <a:off x="8287056" y="2408266"/>
                <a:ext cx="430227" cy="614166"/>
                <a:chOff x="3191774" y="3256471"/>
                <a:chExt cx="595222" cy="849703"/>
              </a:xfrm>
            </p:grpSpPr>
            <p:cxnSp>
              <p:nvCxnSpPr>
                <p:cNvPr id="220" name="直線接點 219">
                  <a:extLst>
                    <a:ext uri="{FF2B5EF4-FFF2-40B4-BE49-F238E27FC236}">
                      <a16:creationId xmlns:a16="http://schemas.microsoft.com/office/drawing/2014/main" id="{C046CA90-644E-4894-8448-6E41EEC2B11E}"/>
                    </a:ext>
                  </a:extLst>
                </p:cNvPr>
                <p:cNvCxnSpPr/>
                <p:nvPr/>
              </p:nvCxnSpPr>
              <p:spPr>
                <a:xfrm>
                  <a:off x="3191774" y="3761117"/>
                  <a:ext cx="595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接點 220">
                  <a:extLst>
                    <a:ext uri="{FF2B5EF4-FFF2-40B4-BE49-F238E27FC236}">
                      <a16:creationId xmlns:a16="http://schemas.microsoft.com/office/drawing/2014/main" id="{83F3779C-0607-4BF7-B00E-F139D6A1EAB3}"/>
                    </a:ext>
                  </a:extLst>
                </p:cNvPr>
                <p:cNvCxnSpPr/>
                <p:nvPr/>
              </p:nvCxnSpPr>
              <p:spPr>
                <a:xfrm>
                  <a:off x="3191774" y="3588589"/>
                  <a:ext cx="595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直線接點 221">
                  <a:extLst>
                    <a:ext uri="{FF2B5EF4-FFF2-40B4-BE49-F238E27FC236}">
                      <a16:creationId xmlns:a16="http://schemas.microsoft.com/office/drawing/2014/main" id="{B544B863-7353-4F8D-B858-8C0B565EF36D}"/>
                    </a:ext>
                  </a:extLst>
                </p:cNvPr>
                <p:cNvCxnSpPr>
                  <a:cxnSpLocks/>
                </p:cNvCxnSpPr>
                <p:nvPr/>
              </p:nvCxnSpPr>
              <p:spPr>
                <a:xfrm flipV="1">
                  <a:off x="3493698" y="3256471"/>
                  <a:ext cx="0" cy="34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直線接點 222">
                  <a:extLst>
                    <a:ext uri="{FF2B5EF4-FFF2-40B4-BE49-F238E27FC236}">
                      <a16:creationId xmlns:a16="http://schemas.microsoft.com/office/drawing/2014/main" id="{D569857C-FB21-4C3C-B131-350D16B07BD2}"/>
                    </a:ext>
                  </a:extLst>
                </p:cNvPr>
                <p:cNvCxnSpPr>
                  <a:cxnSpLocks/>
                </p:cNvCxnSpPr>
                <p:nvPr/>
              </p:nvCxnSpPr>
              <p:spPr>
                <a:xfrm flipV="1">
                  <a:off x="3493698" y="3761117"/>
                  <a:ext cx="0" cy="34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6" name="群組 205">
                <a:extLst>
                  <a:ext uri="{FF2B5EF4-FFF2-40B4-BE49-F238E27FC236}">
                    <a16:creationId xmlns:a16="http://schemas.microsoft.com/office/drawing/2014/main" id="{E23B215B-4345-47D7-9B1E-0B2983C52EDA}"/>
                  </a:ext>
                </a:extLst>
              </p:cNvPr>
              <p:cNvGrpSpPr/>
              <p:nvPr/>
            </p:nvGrpSpPr>
            <p:grpSpPr>
              <a:xfrm>
                <a:off x="8495081" y="2863056"/>
                <a:ext cx="835682" cy="289063"/>
                <a:chOff x="799949" y="2406768"/>
                <a:chExt cx="1970191" cy="681491"/>
              </a:xfrm>
            </p:grpSpPr>
            <p:cxnSp>
              <p:nvCxnSpPr>
                <p:cNvPr id="209" name="直線接點 208">
                  <a:extLst>
                    <a:ext uri="{FF2B5EF4-FFF2-40B4-BE49-F238E27FC236}">
                      <a16:creationId xmlns:a16="http://schemas.microsoft.com/office/drawing/2014/main" id="{C569D6AD-C346-449A-8BBB-34A6D4F1A28F}"/>
                    </a:ext>
                  </a:extLst>
                </p:cNvPr>
                <p:cNvCxnSpPr>
                  <a:cxnSpLocks/>
                </p:cNvCxnSpPr>
                <p:nvPr/>
              </p:nvCxnSpPr>
              <p:spPr>
                <a:xfrm flipV="1">
                  <a:off x="1251917" y="2406771"/>
                  <a:ext cx="108900" cy="3304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線接點 209">
                  <a:extLst>
                    <a:ext uri="{FF2B5EF4-FFF2-40B4-BE49-F238E27FC236}">
                      <a16:creationId xmlns:a16="http://schemas.microsoft.com/office/drawing/2014/main" id="{8FC03948-6D05-422E-BBFE-6B6201B237A0}"/>
                    </a:ext>
                  </a:extLst>
                </p:cNvPr>
                <p:cNvCxnSpPr>
                  <a:cxnSpLocks/>
                </p:cNvCxnSpPr>
                <p:nvPr/>
              </p:nvCxnSpPr>
              <p:spPr>
                <a:xfrm flipH="1" flipV="1">
                  <a:off x="1360818" y="2406770"/>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接點 210">
                  <a:extLst>
                    <a:ext uri="{FF2B5EF4-FFF2-40B4-BE49-F238E27FC236}">
                      <a16:creationId xmlns:a16="http://schemas.microsoft.com/office/drawing/2014/main" id="{6D58D56C-C61B-4E37-900C-EF1F6C6A5653}"/>
                    </a:ext>
                  </a:extLst>
                </p:cNvPr>
                <p:cNvCxnSpPr>
                  <a:cxnSpLocks/>
                </p:cNvCxnSpPr>
                <p:nvPr/>
              </p:nvCxnSpPr>
              <p:spPr>
                <a:xfrm flipV="1">
                  <a:off x="1478352" y="2406769"/>
                  <a:ext cx="117534" cy="681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接點 211">
                  <a:extLst>
                    <a:ext uri="{FF2B5EF4-FFF2-40B4-BE49-F238E27FC236}">
                      <a16:creationId xmlns:a16="http://schemas.microsoft.com/office/drawing/2014/main" id="{68BCDF79-B158-429D-AC64-87E30E9D1609}"/>
                    </a:ext>
                  </a:extLst>
                </p:cNvPr>
                <p:cNvCxnSpPr>
                  <a:cxnSpLocks/>
                </p:cNvCxnSpPr>
                <p:nvPr/>
              </p:nvCxnSpPr>
              <p:spPr>
                <a:xfrm flipH="1" flipV="1">
                  <a:off x="1595886" y="2406770"/>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接點 212">
                  <a:extLst>
                    <a:ext uri="{FF2B5EF4-FFF2-40B4-BE49-F238E27FC236}">
                      <a16:creationId xmlns:a16="http://schemas.microsoft.com/office/drawing/2014/main" id="{D3222035-9BA4-41AD-981A-098132101E0C}"/>
                    </a:ext>
                  </a:extLst>
                </p:cNvPr>
                <p:cNvCxnSpPr>
                  <a:cxnSpLocks/>
                </p:cNvCxnSpPr>
                <p:nvPr/>
              </p:nvCxnSpPr>
              <p:spPr>
                <a:xfrm flipV="1">
                  <a:off x="1713420" y="2406769"/>
                  <a:ext cx="117534" cy="681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接點 213">
                  <a:extLst>
                    <a:ext uri="{FF2B5EF4-FFF2-40B4-BE49-F238E27FC236}">
                      <a16:creationId xmlns:a16="http://schemas.microsoft.com/office/drawing/2014/main" id="{E7734792-E083-4A9C-BAB8-48D72F4D3C61}"/>
                    </a:ext>
                  </a:extLst>
                </p:cNvPr>
                <p:cNvCxnSpPr>
                  <a:cxnSpLocks/>
                </p:cNvCxnSpPr>
                <p:nvPr/>
              </p:nvCxnSpPr>
              <p:spPr>
                <a:xfrm flipH="1" flipV="1">
                  <a:off x="1830954" y="2406770"/>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直線接點 214">
                  <a:extLst>
                    <a:ext uri="{FF2B5EF4-FFF2-40B4-BE49-F238E27FC236}">
                      <a16:creationId xmlns:a16="http://schemas.microsoft.com/office/drawing/2014/main" id="{940220DA-5058-4BF9-89A0-944B66D371B5}"/>
                    </a:ext>
                  </a:extLst>
                </p:cNvPr>
                <p:cNvCxnSpPr>
                  <a:cxnSpLocks/>
                </p:cNvCxnSpPr>
                <p:nvPr/>
              </p:nvCxnSpPr>
              <p:spPr>
                <a:xfrm flipV="1">
                  <a:off x="1948488" y="2406768"/>
                  <a:ext cx="117534" cy="681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接點 215">
                  <a:extLst>
                    <a:ext uri="{FF2B5EF4-FFF2-40B4-BE49-F238E27FC236}">
                      <a16:creationId xmlns:a16="http://schemas.microsoft.com/office/drawing/2014/main" id="{732F7AA0-5D3A-4654-AE63-3AC1A2E20173}"/>
                    </a:ext>
                  </a:extLst>
                </p:cNvPr>
                <p:cNvCxnSpPr>
                  <a:cxnSpLocks/>
                </p:cNvCxnSpPr>
                <p:nvPr/>
              </p:nvCxnSpPr>
              <p:spPr>
                <a:xfrm flipH="1" flipV="1">
                  <a:off x="2066022" y="2406769"/>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接點 216">
                  <a:extLst>
                    <a:ext uri="{FF2B5EF4-FFF2-40B4-BE49-F238E27FC236}">
                      <a16:creationId xmlns:a16="http://schemas.microsoft.com/office/drawing/2014/main" id="{4C7482B2-7A3D-475C-A885-881BEF97EA41}"/>
                    </a:ext>
                  </a:extLst>
                </p:cNvPr>
                <p:cNvCxnSpPr/>
                <p:nvPr/>
              </p:nvCxnSpPr>
              <p:spPr>
                <a:xfrm flipV="1">
                  <a:off x="2183556" y="2708694"/>
                  <a:ext cx="125082" cy="3795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接點 217">
                  <a:extLst>
                    <a:ext uri="{FF2B5EF4-FFF2-40B4-BE49-F238E27FC236}">
                      <a16:creationId xmlns:a16="http://schemas.microsoft.com/office/drawing/2014/main" id="{C7CCF38F-BED7-4AEF-A0AA-33E90DB633AA}"/>
                    </a:ext>
                  </a:extLst>
                </p:cNvPr>
                <p:cNvCxnSpPr>
                  <a:cxnSpLocks/>
                </p:cNvCxnSpPr>
                <p:nvPr/>
              </p:nvCxnSpPr>
              <p:spPr>
                <a:xfrm flipV="1">
                  <a:off x="2292456" y="2708693"/>
                  <a:ext cx="47768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接點 218">
                  <a:extLst>
                    <a:ext uri="{FF2B5EF4-FFF2-40B4-BE49-F238E27FC236}">
                      <a16:creationId xmlns:a16="http://schemas.microsoft.com/office/drawing/2014/main" id="{9661A459-4669-417B-A33B-26E77495AC15}"/>
                    </a:ext>
                  </a:extLst>
                </p:cNvPr>
                <p:cNvCxnSpPr>
                  <a:cxnSpLocks/>
                </p:cNvCxnSpPr>
                <p:nvPr/>
              </p:nvCxnSpPr>
              <p:spPr>
                <a:xfrm flipV="1">
                  <a:off x="799949" y="2747511"/>
                  <a:ext cx="47768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7" name="橢圓 206">
                <a:extLst>
                  <a:ext uri="{FF2B5EF4-FFF2-40B4-BE49-F238E27FC236}">
                    <a16:creationId xmlns:a16="http://schemas.microsoft.com/office/drawing/2014/main" id="{107EE339-2A75-4C87-AD44-F69913B757D6}"/>
                  </a:ext>
                </a:extLst>
              </p:cNvPr>
              <p:cNvSpPr/>
              <p:nvPr/>
            </p:nvSpPr>
            <p:spPr>
              <a:xfrm>
                <a:off x="8456880" y="2315023"/>
                <a:ext cx="90572" cy="9057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sp>
            <p:nvSpPr>
              <p:cNvPr id="208" name="文字方塊 207">
                <a:extLst>
                  <a:ext uri="{FF2B5EF4-FFF2-40B4-BE49-F238E27FC236}">
                    <a16:creationId xmlns:a16="http://schemas.microsoft.com/office/drawing/2014/main" id="{CABA8A5C-59E3-4962-A70B-BC9D613FAE28}"/>
                  </a:ext>
                </a:extLst>
              </p:cNvPr>
              <p:cNvSpPr txBox="1"/>
              <p:nvPr/>
            </p:nvSpPr>
            <p:spPr>
              <a:xfrm>
                <a:off x="8494933" y="1893874"/>
                <a:ext cx="2065148" cy="669474"/>
              </a:xfrm>
              <a:prstGeom prst="rect">
                <a:avLst/>
              </a:prstGeom>
              <a:noFill/>
              <a:ln w="19050">
                <a:noFill/>
              </a:ln>
            </p:spPr>
            <p:txBody>
              <a:bodyPr wrap="none" rtlCol="0">
                <a:spAutoFit/>
              </a:bodyPr>
              <a:lstStyle/>
              <a:p>
                <a:r>
                  <a:rPr lang="en-US" altLang="zh-TW" sz="900" dirty="0"/>
                  <a:t>AC readout</a:t>
                </a:r>
                <a:endParaRPr lang="zh-TW" altLang="en-US" sz="900" dirty="0"/>
              </a:p>
            </p:txBody>
          </p:sp>
        </p:grpSp>
        <p:grpSp>
          <p:nvGrpSpPr>
            <p:cNvPr id="126" name="群組 125">
              <a:extLst>
                <a:ext uri="{FF2B5EF4-FFF2-40B4-BE49-F238E27FC236}">
                  <a16:creationId xmlns:a16="http://schemas.microsoft.com/office/drawing/2014/main" id="{831C8E63-E5A3-4982-A89E-16C076E6FBEC}"/>
                </a:ext>
              </a:extLst>
            </p:cNvPr>
            <p:cNvGrpSpPr/>
            <p:nvPr/>
          </p:nvGrpSpPr>
          <p:grpSpPr>
            <a:xfrm>
              <a:off x="10249632" y="1695506"/>
              <a:ext cx="2230429" cy="1763488"/>
              <a:chOff x="10094356" y="1928420"/>
              <a:chExt cx="2230429" cy="1763488"/>
            </a:xfrm>
          </p:grpSpPr>
          <p:grpSp>
            <p:nvGrpSpPr>
              <p:cNvPr id="181" name="群組 180">
                <a:extLst>
                  <a:ext uri="{FF2B5EF4-FFF2-40B4-BE49-F238E27FC236}">
                    <a16:creationId xmlns:a16="http://schemas.microsoft.com/office/drawing/2014/main" id="{334D068B-92E1-4572-842E-6EFD36EE6292}"/>
                  </a:ext>
                </a:extLst>
              </p:cNvPr>
              <p:cNvGrpSpPr/>
              <p:nvPr/>
            </p:nvGrpSpPr>
            <p:grpSpPr>
              <a:xfrm rot="10800000">
                <a:off x="10146261" y="3030903"/>
                <a:ext cx="329152" cy="661005"/>
                <a:chOff x="4461356" y="806569"/>
                <a:chExt cx="526210" cy="1056737"/>
              </a:xfrm>
            </p:grpSpPr>
            <p:sp>
              <p:nvSpPr>
                <p:cNvPr id="201" name="等腰三角形 200">
                  <a:extLst>
                    <a:ext uri="{FF2B5EF4-FFF2-40B4-BE49-F238E27FC236}">
                      <a16:creationId xmlns:a16="http://schemas.microsoft.com/office/drawing/2014/main" id="{A2C64D9F-7AA0-4424-84DE-16F16C33DB4F}"/>
                    </a:ext>
                  </a:extLst>
                </p:cNvPr>
                <p:cNvSpPr/>
                <p:nvPr/>
              </p:nvSpPr>
              <p:spPr>
                <a:xfrm>
                  <a:off x="4461356" y="1125741"/>
                  <a:ext cx="526210" cy="453629"/>
                </a:xfrm>
                <a:prstGeom prst="triangle">
                  <a:avLst/>
                </a:prstGeom>
                <a:solidFill>
                  <a:schemeClr val="tx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cxnSp>
              <p:nvCxnSpPr>
                <p:cNvPr id="202" name="直線接點 201">
                  <a:extLst>
                    <a:ext uri="{FF2B5EF4-FFF2-40B4-BE49-F238E27FC236}">
                      <a16:creationId xmlns:a16="http://schemas.microsoft.com/office/drawing/2014/main" id="{9DA96177-CEBF-4B86-903A-4B648F0C67D8}"/>
                    </a:ext>
                  </a:extLst>
                </p:cNvPr>
                <p:cNvCxnSpPr>
                  <a:cxnSpLocks/>
                </p:cNvCxnSpPr>
                <p:nvPr/>
              </p:nvCxnSpPr>
              <p:spPr>
                <a:xfrm>
                  <a:off x="4461661" y="1138687"/>
                  <a:ext cx="52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線接點 202">
                  <a:extLst>
                    <a:ext uri="{FF2B5EF4-FFF2-40B4-BE49-F238E27FC236}">
                      <a16:creationId xmlns:a16="http://schemas.microsoft.com/office/drawing/2014/main" id="{77B10AEE-2A93-4038-953E-69FD6D776957}"/>
                    </a:ext>
                  </a:extLst>
                </p:cNvPr>
                <p:cNvCxnSpPr>
                  <a:cxnSpLocks/>
                </p:cNvCxnSpPr>
                <p:nvPr/>
              </p:nvCxnSpPr>
              <p:spPr>
                <a:xfrm>
                  <a:off x="4724461" y="806569"/>
                  <a:ext cx="0" cy="10567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2" name="群組 181">
                <a:extLst>
                  <a:ext uri="{FF2B5EF4-FFF2-40B4-BE49-F238E27FC236}">
                    <a16:creationId xmlns:a16="http://schemas.microsoft.com/office/drawing/2014/main" id="{2B3B2D33-9BBD-4D37-AB26-42526FEF88A6}"/>
                  </a:ext>
                </a:extLst>
              </p:cNvPr>
              <p:cNvGrpSpPr/>
              <p:nvPr/>
            </p:nvGrpSpPr>
            <p:grpSpPr>
              <a:xfrm>
                <a:off x="10094356" y="2416737"/>
                <a:ext cx="430227" cy="614166"/>
                <a:chOff x="3191774" y="3256471"/>
                <a:chExt cx="595222" cy="849703"/>
              </a:xfrm>
            </p:grpSpPr>
            <p:cxnSp>
              <p:nvCxnSpPr>
                <p:cNvPr id="197" name="直線接點 196">
                  <a:extLst>
                    <a:ext uri="{FF2B5EF4-FFF2-40B4-BE49-F238E27FC236}">
                      <a16:creationId xmlns:a16="http://schemas.microsoft.com/office/drawing/2014/main" id="{E21235A4-9877-429A-B99A-46534FA8DCD2}"/>
                    </a:ext>
                  </a:extLst>
                </p:cNvPr>
                <p:cNvCxnSpPr/>
                <p:nvPr/>
              </p:nvCxnSpPr>
              <p:spPr>
                <a:xfrm>
                  <a:off x="3191774" y="3761117"/>
                  <a:ext cx="595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接點 197">
                  <a:extLst>
                    <a:ext uri="{FF2B5EF4-FFF2-40B4-BE49-F238E27FC236}">
                      <a16:creationId xmlns:a16="http://schemas.microsoft.com/office/drawing/2014/main" id="{48FB79F4-A82C-4FB7-9311-3F296DEF4869}"/>
                    </a:ext>
                  </a:extLst>
                </p:cNvPr>
                <p:cNvCxnSpPr/>
                <p:nvPr/>
              </p:nvCxnSpPr>
              <p:spPr>
                <a:xfrm>
                  <a:off x="3191774" y="3588589"/>
                  <a:ext cx="595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接點 198">
                  <a:extLst>
                    <a:ext uri="{FF2B5EF4-FFF2-40B4-BE49-F238E27FC236}">
                      <a16:creationId xmlns:a16="http://schemas.microsoft.com/office/drawing/2014/main" id="{5A5E7A29-7D3A-4983-ABBD-9FCC6AB90738}"/>
                    </a:ext>
                  </a:extLst>
                </p:cNvPr>
                <p:cNvCxnSpPr>
                  <a:cxnSpLocks/>
                </p:cNvCxnSpPr>
                <p:nvPr/>
              </p:nvCxnSpPr>
              <p:spPr>
                <a:xfrm flipV="1">
                  <a:off x="3493698" y="3256471"/>
                  <a:ext cx="0" cy="34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接點 199">
                  <a:extLst>
                    <a:ext uri="{FF2B5EF4-FFF2-40B4-BE49-F238E27FC236}">
                      <a16:creationId xmlns:a16="http://schemas.microsoft.com/office/drawing/2014/main" id="{108A9117-A7EC-4EE0-9952-822085680C74}"/>
                    </a:ext>
                  </a:extLst>
                </p:cNvPr>
                <p:cNvCxnSpPr>
                  <a:cxnSpLocks/>
                </p:cNvCxnSpPr>
                <p:nvPr/>
              </p:nvCxnSpPr>
              <p:spPr>
                <a:xfrm flipV="1">
                  <a:off x="3493698" y="3761117"/>
                  <a:ext cx="0" cy="34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3" name="群組 182">
                <a:extLst>
                  <a:ext uri="{FF2B5EF4-FFF2-40B4-BE49-F238E27FC236}">
                    <a16:creationId xmlns:a16="http://schemas.microsoft.com/office/drawing/2014/main" id="{5DF55C96-95A5-443E-9551-14244DC5468E}"/>
                  </a:ext>
                </a:extLst>
              </p:cNvPr>
              <p:cNvGrpSpPr/>
              <p:nvPr/>
            </p:nvGrpSpPr>
            <p:grpSpPr>
              <a:xfrm>
                <a:off x="10302381" y="2871527"/>
                <a:ext cx="835682" cy="289063"/>
                <a:chOff x="799949" y="2406768"/>
                <a:chExt cx="1970191" cy="681491"/>
              </a:xfrm>
            </p:grpSpPr>
            <p:cxnSp>
              <p:nvCxnSpPr>
                <p:cNvPr id="186" name="直線接點 185">
                  <a:extLst>
                    <a:ext uri="{FF2B5EF4-FFF2-40B4-BE49-F238E27FC236}">
                      <a16:creationId xmlns:a16="http://schemas.microsoft.com/office/drawing/2014/main" id="{A27789C3-A292-4C07-B140-BC6A62DAC13F}"/>
                    </a:ext>
                  </a:extLst>
                </p:cNvPr>
                <p:cNvCxnSpPr>
                  <a:cxnSpLocks/>
                </p:cNvCxnSpPr>
                <p:nvPr/>
              </p:nvCxnSpPr>
              <p:spPr>
                <a:xfrm flipV="1">
                  <a:off x="1251917" y="2406771"/>
                  <a:ext cx="108900" cy="3304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接點 186">
                  <a:extLst>
                    <a:ext uri="{FF2B5EF4-FFF2-40B4-BE49-F238E27FC236}">
                      <a16:creationId xmlns:a16="http://schemas.microsoft.com/office/drawing/2014/main" id="{860A49AE-8E9D-42BE-9B39-D282B740F13C}"/>
                    </a:ext>
                  </a:extLst>
                </p:cNvPr>
                <p:cNvCxnSpPr>
                  <a:cxnSpLocks/>
                </p:cNvCxnSpPr>
                <p:nvPr/>
              </p:nvCxnSpPr>
              <p:spPr>
                <a:xfrm flipH="1" flipV="1">
                  <a:off x="1360818" y="2406770"/>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直線接點 187">
                  <a:extLst>
                    <a:ext uri="{FF2B5EF4-FFF2-40B4-BE49-F238E27FC236}">
                      <a16:creationId xmlns:a16="http://schemas.microsoft.com/office/drawing/2014/main" id="{17C825E4-949D-4AAC-B02F-F3FC14CC5243}"/>
                    </a:ext>
                  </a:extLst>
                </p:cNvPr>
                <p:cNvCxnSpPr>
                  <a:cxnSpLocks/>
                </p:cNvCxnSpPr>
                <p:nvPr/>
              </p:nvCxnSpPr>
              <p:spPr>
                <a:xfrm flipV="1">
                  <a:off x="1478352" y="2406769"/>
                  <a:ext cx="117534" cy="681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直線接點 188">
                  <a:extLst>
                    <a:ext uri="{FF2B5EF4-FFF2-40B4-BE49-F238E27FC236}">
                      <a16:creationId xmlns:a16="http://schemas.microsoft.com/office/drawing/2014/main" id="{028B8C44-70D9-45EB-BD7C-DFD912F464AE}"/>
                    </a:ext>
                  </a:extLst>
                </p:cNvPr>
                <p:cNvCxnSpPr>
                  <a:cxnSpLocks/>
                </p:cNvCxnSpPr>
                <p:nvPr/>
              </p:nvCxnSpPr>
              <p:spPr>
                <a:xfrm flipH="1" flipV="1">
                  <a:off x="1595886" y="2406770"/>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接點 189">
                  <a:extLst>
                    <a:ext uri="{FF2B5EF4-FFF2-40B4-BE49-F238E27FC236}">
                      <a16:creationId xmlns:a16="http://schemas.microsoft.com/office/drawing/2014/main" id="{305504B7-1F85-48CC-B2E9-9451D5E39AC7}"/>
                    </a:ext>
                  </a:extLst>
                </p:cNvPr>
                <p:cNvCxnSpPr>
                  <a:cxnSpLocks/>
                </p:cNvCxnSpPr>
                <p:nvPr/>
              </p:nvCxnSpPr>
              <p:spPr>
                <a:xfrm flipV="1">
                  <a:off x="1713420" y="2406769"/>
                  <a:ext cx="117534" cy="681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接點 190">
                  <a:extLst>
                    <a:ext uri="{FF2B5EF4-FFF2-40B4-BE49-F238E27FC236}">
                      <a16:creationId xmlns:a16="http://schemas.microsoft.com/office/drawing/2014/main" id="{47B25860-1699-410C-8F95-205E7219E03F}"/>
                    </a:ext>
                  </a:extLst>
                </p:cNvPr>
                <p:cNvCxnSpPr>
                  <a:cxnSpLocks/>
                </p:cNvCxnSpPr>
                <p:nvPr/>
              </p:nvCxnSpPr>
              <p:spPr>
                <a:xfrm flipH="1" flipV="1">
                  <a:off x="1830954" y="2406770"/>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接點 191">
                  <a:extLst>
                    <a:ext uri="{FF2B5EF4-FFF2-40B4-BE49-F238E27FC236}">
                      <a16:creationId xmlns:a16="http://schemas.microsoft.com/office/drawing/2014/main" id="{E736B7C3-6ABF-49CB-86FC-37D87960E97B}"/>
                    </a:ext>
                  </a:extLst>
                </p:cNvPr>
                <p:cNvCxnSpPr>
                  <a:cxnSpLocks/>
                </p:cNvCxnSpPr>
                <p:nvPr/>
              </p:nvCxnSpPr>
              <p:spPr>
                <a:xfrm flipV="1">
                  <a:off x="1948488" y="2406768"/>
                  <a:ext cx="117534" cy="6814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接點 192">
                  <a:extLst>
                    <a:ext uri="{FF2B5EF4-FFF2-40B4-BE49-F238E27FC236}">
                      <a16:creationId xmlns:a16="http://schemas.microsoft.com/office/drawing/2014/main" id="{E5E64A12-6B49-474F-9971-E6B7A3DCDA5D}"/>
                    </a:ext>
                  </a:extLst>
                </p:cNvPr>
                <p:cNvCxnSpPr>
                  <a:cxnSpLocks/>
                </p:cNvCxnSpPr>
                <p:nvPr/>
              </p:nvCxnSpPr>
              <p:spPr>
                <a:xfrm flipH="1" flipV="1">
                  <a:off x="2066022" y="2406769"/>
                  <a:ext cx="117534" cy="681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接點 193">
                  <a:extLst>
                    <a:ext uri="{FF2B5EF4-FFF2-40B4-BE49-F238E27FC236}">
                      <a16:creationId xmlns:a16="http://schemas.microsoft.com/office/drawing/2014/main" id="{9BF3E0C6-8512-4E43-85CE-294751E4E7B4}"/>
                    </a:ext>
                  </a:extLst>
                </p:cNvPr>
                <p:cNvCxnSpPr/>
                <p:nvPr/>
              </p:nvCxnSpPr>
              <p:spPr>
                <a:xfrm flipV="1">
                  <a:off x="2183556" y="2708694"/>
                  <a:ext cx="125082" cy="3795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接點 194">
                  <a:extLst>
                    <a:ext uri="{FF2B5EF4-FFF2-40B4-BE49-F238E27FC236}">
                      <a16:creationId xmlns:a16="http://schemas.microsoft.com/office/drawing/2014/main" id="{F64AA2C8-E47F-4546-B9CD-3A7D92749FD1}"/>
                    </a:ext>
                  </a:extLst>
                </p:cNvPr>
                <p:cNvCxnSpPr>
                  <a:cxnSpLocks/>
                </p:cNvCxnSpPr>
                <p:nvPr/>
              </p:nvCxnSpPr>
              <p:spPr>
                <a:xfrm flipV="1">
                  <a:off x="2292456" y="2708693"/>
                  <a:ext cx="477684"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接點 195">
                  <a:extLst>
                    <a:ext uri="{FF2B5EF4-FFF2-40B4-BE49-F238E27FC236}">
                      <a16:creationId xmlns:a16="http://schemas.microsoft.com/office/drawing/2014/main" id="{016B8CB9-58DD-4CA1-B44E-6FF3EB9FB133}"/>
                    </a:ext>
                  </a:extLst>
                </p:cNvPr>
                <p:cNvCxnSpPr>
                  <a:cxnSpLocks/>
                </p:cNvCxnSpPr>
                <p:nvPr/>
              </p:nvCxnSpPr>
              <p:spPr>
                <a:xfrm flipV="1">
                  <a:off x="799949" y="2747511"/>
                  <a:ext cx="47768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4" name="橢圓 183">
                <a:extLst>
                  <a:ext uri="{FF2B5EF4-FFF2-40B4-BE49-F238E27FC236}">
                    <a16:creationId xmlns:a16="http://schemas.microsoft.com/office/drawing/2014/main" id="{A5DDACB4-61C2-43FB-98AB-81DF1BCE2D39}"/>
                  </a:ext>
                </a:extLst>
              </p:cNvPr>
              <p:cNvSpPr/>
              <p:nvPr/>
            </p:nvSpPr>
            <p:spPr>
              <a:xfrm>
                <a:off x="10264180" y="2323494"/>
                <a:ext cx="90572" cy="9057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sp>
            <p:nvSpPr>
              <p:cNvPr id="185" name="文字方塊 184">
                <a:extLst>
                  <a:ext uri="{FF2B5EF4-FFF2-40B4-BE49-F238E27FC236}">
                    <a16:creationId xmlns:a16="http://schemas.microsoft.com/office/drawing/2014/main" id="{1588298A-F0EA-449A-9AA6-7C70391F7E98}"/>
                  </a:ext>
                </a:extLst>
              </p:cNvPr>
              <p:cNvSpPr txBox="1"/>
              <p:nvPr/>
            </p:nvSpPr>
            <p:spPr>
              <a:xfrm>
                <a:off x="10259639" y="1928420"/>
                <a:ext cx="2065146" cy="669474"/>
              </a:xfrm>
              <a:prstGeom prst="rect">
                <a:avLst/>
              </a:prstGeom>
              <a:noFill/>
              <a:ln w="19050">
                <a:noFill/>
              </a:ln>
            </p:spPr>
            <p:txBody>
              <a:bodyPr wrap="none" rtlCol="0">
                <a:spAutoFit/>
              </a:bodyPr>
              <a:lstStyle/>
              <a:p>
                <a:r>
                  <a:rPr lang="en-US" altLang="zh-TW" sz="900" dirty="0"/>
                  <a:t>AC readout</a:t>
                </a:r>
                <a:endParaRPr lang="zh-TW" altLang="en-US" sz="900" dirty="0"/>
              </a:p>
            </p:txBody>
          </p:sp>
        </p:grpSp>
        <p:cxnSp>
          <p:nvCxnSpPr>
            <p:cNvPr id="127" name="直線接點 126">
              <a:extLst>
                <a:ext uri="{FF2B5EF4-FFF2-40B4-BE49-F238E27FC236}">
                  <a16:creationId xmlns:a16="http://schemas.microsoft.com/office/drawing/2014/main" id="{220295AC-AEDD-4BAB-924E-67024C52AC7E}"/>
                </a:ext>
              </a:extLst>
            </p:cNvPr>
            <p:cNvCxnSpPr/>
            <p:nvPr/>
          </p:nvCxnSpPr>
          <p:spPr>
            <a:xfrm>
              <a:off x="7010835" y="3454758"/>
              <a:ext cx="34591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文字方塊 127">
              <a:extLst>
                <a:ext uri="{FF2B5EF4-FFF2-40B4-BE49-F238E27FC236}">
                  <a16:creationId xmlns:a16="http://schemas.microsoft.com/office/drawing/2014/main" id="{03E53CB5-FBC4-49BF-B1A1-E2F9EC093AAE}"/>
                </a:ext>
              </a:extLst>
            </p:cNvPr>
            <p:cNvSpPr txBox="1"/>
            <p:nvPr/>
          </p:nvSpPr>
          <p:spPr>
            <a:xfrm>
              <a:off x="9637211" y="2558342"/>
              <a:ext cx="310549" cy="669474"/>
            </a:xfrm>
            <a:prstGeom prst="rect">
              <a:avLst/>
            </a:prstGeom>
            <a:noFill/>
            <a:ln w="19050">
              <a:noFill/>
            </a:ln>
          </p:spPr>
          <p:txBody>
            <a:bodyPr wrap="square" rtlCol="0">
              <a:spAutoFit/>
            </a:bodyPr>
            <a:lstStyle/>
            <a:p>
              <a:r>
                <a:rPr lang="en-US" altLang="zh-TW" sz="900" dirty="0"/>
                <a:t>…</a:t>
              </a:r>
              <a:endParaRPr lang="zh-TW" altLang="en-US" sz="900" dirty="0"/>
            </a:p>
          </p:txBody>
        </p:sp>
        <p:cxnSp>
          <p:nvCxnSpPr>
            <p:cNvPr id="129" name="直線接點 128">
              <a:extLst>
                <a:ext uri="{FF2B5EF4-FFF2-40B4-BE49-F238E27FC236}">
                  <a16:creationId xmlns:a16="http://schemas.microsoft.com/office/drawing/2014/main" id="{E4D68DAF-A0BB-4508-BA70-C3D7C39ADC2D}"/>
                </a:ext>
              </a:extLst>
            </p:cNvPr>
            <p:cNvCxnSpPr>
              <a:cxnSpLocks/>
            </p:cNvCxnSpPr>
            <p:nvPr/>
          </p:nvCxnSpPr>
          <p:spPr>
            <a:xfrm flipV="1">
              <a:off x="8657442" y="3450157"/>
              <a:ext cx="0" cy="374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文字方塊 129">
              <a:extLst>
                <a:ext uri="{FF2B5EF4-FFF2-40B4-BE49-F238E27FC236}">
                  <a16:creationId xmlns:a16="http://schemas.microsoft.com/office/drawing/2014/main" id="{E88B8CF6-D8EE-4797-A120-50D3B0765AA4}"/>
                </a:ext>
              </a:extLst>
            </p:cNvPr>
            <p:cNvSpPr txBox="1"/>
            <p:nvPr/>
          </p:nvSpPr>
          <p:spPr>
            <a:xfrm>
              <a:off x="8712264" y="3656414"/>
              <a:ext cx="1721111" cy="669474"/>
            </a:xfrm>
            <a:prstGeom prst="rect">
              <a:avLst/>
            </a:prstGeom>
            <a:noFill/>
            <a:ln w="19050">
              <a:noFill/>
            </a:ln>
          </p:spPr>
          <p:txBody>
            <a:bodyPr wrap="none" rtlCol="0">
              <a:spAutoFit/>
            </a:bodyPr>
            <a:lstStyle/>
            <a:p>
              <a:r>
                <a:rPr lang="en-US" altLang="zh-TW" sz="900" dirty="0"/>
                <a:t>Backside</a:t>
              </a:r>
              <a:endParaRPr lang="zh-TW" altLang="en-US" sz="900" dirty="0"/>
            </a:p>
          </p:txBody>
        </p:sp>
        <p:sp>
          <p:nvSpPr>
            <p:cNvPr id="131" name="文字方塊 130">
              <a:extLst>
                <a:ext uri="{FF2B5EF4-FFF2-40B4-BE49-F238E27FC236}">
                  <a16:creationId xmlns:a16="http://schemas.microsoft.com/office/drawing/2014/main" id="{9756B2B7-EEE3-4CCC-A608-D3139750B9C1}"/>
                </a:ext>
              </a:extLst>
            </p:cNvPr>
            <p:cNvSpPr txBox="1"/>
            <p:nvPr/>
          </p:nvSpPr>
          <p:spPr>
            <a:xfrm>
              <a:off x="8293999" y="4459628"/>
              <a:ext cx="637861" cy="669474"/>
            </a:xfrm>
            <a:prstGeom prst="rect">
              <a:avLst/>
            </a:prstGeom>
            <a:noFill/>
            <a:ln w="19050">
              <a:noFill/>
            </a:ln>
          </p:spPr>
          <p:txBody>
            <a:bodyPr wrap="none" rtlCol="0">
              <a:spAutoFit/>
            </a:bodyPr>
            <a:lstStyle/>
            <a:p>
              <a:r>
                <a:rPr lang="en-US" altLang="zh-TW" sz="900" dirty="0"/>
                <a:t>-</a:t>
              </a:r>
              <a:endParaRPr lang="zh-TW" altLang="en-US" sz="900" dirty="0"/>
            </a:p>
          </p:txBody>
        </p:sp>
        <p:sp>
          <p:nvSpPr>
            <p:cNvPr id="132" name="文字方塊 131">
              <a:extLst>
                <a:ext uri="{FF2B5EF4-FFF2-40B4-BE49-F238E27FC236}">
                  <a16:creationId xmlns:a16="http://schemas.microsoft.com/office/drawing/2014/main" id="{C6215222-A45B-420F-9432-CA8BE01181D8}"/>
                </a:ext>
              </a:extLst>
            </p:cNvPr>
            <p:cNvSpPr txBox="1"/>
            <p:nvPr/>
          </p:nvSpPr>
          <p:spPr>
            <a:xfrm>
              <a:off x="8261322" y="3757048"/>
              <a:ext cx="702949" cy="669474"/>
            </a:xfrm>
            <a:prstGeom prst="rect">
              <a:avLst/>
            </a:prstGeom>
            <a:noFill/>
            <a:ln w="19050">
              <a:noFill/>
            </a:ln>
          </p:spPr>
          <p:txBody>
            <a:bodyPr wrap="none" rtlCol="0">
              <a:spAutoFit/>
            </a:bodyPr>
            <a:lstStyle/>
            <a:p>
              <a:r>
                <a:rPr lang="en-US" altLang="zh-TW" sz="900" dirty="0"/>
                <a:t>+</a:t>
              </a:r>
              <a:endParaRPr lang="zh-TW" altLang="en-US" sz="900" dirty="0"/>
            </a:p>
          </p:txBody>
        </p:sp>
        <p:grpSp>
          <p:nvGrpSpPr>
            <p:cNvPr id="133" name="群組 132">
              <a:extLst>
                <a:ext uri="{FF2B5EF4-FFF2-40B4-BE49-F238E27FC236}">
                  <a16:creationId xmlns:a16="http://schemas.microsoft.com/office/drawing/2014/main" id="{7704E7FA-AEC3-4205-A7EB-A405C3105C86}"/>
                </a:ext>
              </a:extLst>
            </p:cNvPr>
            <p:cNvGrpSpPr/>
            <p:nvPr/>
          </p:nvGrpSpPr>
          <p:grpSpPr>
            <a:xfrm>
              <a:off x="6317627" y="1766455"/>
              <a:ext cx="380493" cy="405860"/>
              <a:chOff x="707368" y="2234242"/>
              <a:chExt cx="646979" cy="690112"/>
            </a:xfrm>
          </p:grpSpPr>
          <p:cxnSp>
            <p:nvCxnSpPr>
              <p:cNvPr id="177" name="直線接點 176">
                <a:extLst>
                  <a:ext uri="{FF2B5EF4-FFF2-40B4-BE49-F238E27FC236}">
                    <a16:creationId xmlns:a16="http://schemas.microsoft.com/office/drawing/2014/main" id="{B60605FE-348D-4FCB-A0C7-B35DEC6A2B8E}"/>
                  </a:ext>
                </a:extLst>
              </p:cNvPr>
              <p:cNvCxnSpPr>
                <a:cxnSpLocks/>
              </p:cNvCxnSpPr>
              <p:nvPr/>
            </p:nvCxnSpPr>
            <p:spPr>
              <a:xfrm>
                <a:off x="707368" y="2717320"/>
                <a:ext cx="646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接點 177">
                <a:extLst>
                  <a:ext uri="{FF2B5EF4-FFF2-40B4-BE49-F238E27FC236}">
                    <a16:creationId xmlns:a16="http://schemas.microsoft.com/office/drawing/2014/main" id="{BFE35B3D-990E-49BB-843F-4D785DD06271}"/>
                  </a:ext>
                </a:extLst>
              </p:cNvPr>
              <p:cNvCxnSpPr>
                <a:cxnSpLocks/>
              </p:cNvCxnSpPr>
              <p:nvPr/>
            </p:nvCxnSpPr>
            <p:spPr>
              <a:xfrm>
                <a:off x="767752" y="2820837"/>
                <a:ext cx="5262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接點 178">
                <a:extLst>
                  <a:ext uri="{FF2B5EF4-FFF2-40B4-BE49-F238E27FC236}">
                    <a16:creationId xmlns:a16="http://schemas.microsoft.com/office/drawing/2014/main" id="{B8584ECB-C275-41C8-90FB-EB4F4952EE94}"/>
                  </a:ext>
                </a:extLst>
              </p:cNvPr>
              <p:cNvCxnSpPr>
                <a:cxnSpLocks/>
              </p:cNvCxnSpPr>
              <p:nvPr/>
            </p:nvCxnSpPr>
            <p:spPr>
              <a:xfrm>
                <a:off x="879895" y="2924354"/>
                <a:ext cx="3019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接點 179">
                <a:extLst>
                  <a:ext uri="{FF2B5EF4-FFF2-40B4-BE49-F238E27FC236}">
                    <a16:creationId xmlns:a16="http://schemas.microsoft.com/office/drawing/2014/main" id="{484CCFF7-B6F4-4041-A53E-152DF5F3C0C5}"/>
                  </a:ext>
                </a:extLst>
              </p:cNvPr>
              <p:cNvCxnSpPr>
                <a:cxnSpLocks/>
              </p:cNvCxnSpPr>
              <p:nvPr/>
            </p:nvCxnSpPr>
            <p:spPr>
              <a:xfrm flipV="1">
                <a:off x="1022231" y="2234242"/>
                <a:ext cx="0" cy="483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群組 133">
              <a:extLst>
                <a:ext uri="{FF2B5EF4-FFF2-40B4-BE49-F238E27FC236}">
                  <a16:creationId xmlns:a16="http://schemas.microsoft.com/office/drawing/2014/main" id="{7C6DD003-92D4-43BA-B98A-15D49AB0D21F}"/>
                </a:ext>
              </a:extLst>
            </p:cNvPr>
            <p:cNvGrpSpPr/>
            <p:nvPr/>
          </p:nvGrpSpPr>
          <p:grpSpPr>
            <a:xfrm>
              <a:off x="8460860" y="3929298"/>
              <a:ext cx="414574" cy="809658"/>
              <a:chOff x="4610317" y="2538361"/>
              <a:chExt cx="983401" cy="1920572"/>
            </a:xfrm>
          </p:grpSpPr>
          <p:sp>
            <p:nvSpPr>
              <p:cNvPr id="173" name="手繪多邊形: 圖案 172">
                <a:extLst>
                  <a:ext uri="{FF2B5EF4-FFF2-40B4-BE49-F238E27FC236}">
                    <a16:creationId xmlns:a16="http://schemas.microsoft.com/office/drawing/2014/main" id="{485E8DC1-4099-4E3C-BF3B-F464CDA5DE0E}"/>
                  </a:ext>
                </a:extLst>
              </p:cNvPr>
              <p:cNvSpPr/>
              <p:nvPr/>
            </p:nvSpPr>
            <p:spPr>
              <a:xfrm>
                <a:off x="4818161" y="3267908"/>
                <a:ext cx="574120" cy="555780"/>
              </a:xfrm>
              <a:custGeom>
                <a:avLst/>
                <a:gdLst>
                  <a:gd name="connsiteX0" fmla="*/ 0 w 1199072"/>
                  <a:gd name="connsiteY0" fmla="*/ 609955 h 1160768"/>
                  <a:gd name="connsiteX1" fmla="*/ 379562 w 1199072"/>
                  <a:gd name="connsiteY1" fmla="*/ 14732 h 1160768"/>
                  <a:gd name="connsiteX2" fmla="*/ 845389 w 1199072"/>
                  <a:gd name="connsiteY2" fmla="*/ 1153419 h 1160768"/>
                  <a:gd name="connsiteX3" fmla="*/ 1199072 w 1199072"/>
                  <a:gd name="connsiteY3" fmla="*/ 506438 h 1160768"/>
                </a:gdLst>
                <a:ahLst/>
                <a:cxnLst>
                  <a:cxn ang="0">
                    <a:pos x="connsiteX0" y="connsiteY0"/>
                  </a:cxn>
                  <a:cxn ang="0">
                    <a:pos x="connsiteX1" y="connsiteY1"/>
                  </a:cxn>
                  <a:cxn ang="0">
                    <a:pos x="connsiteX2" y="connsiteY2"/>
                  </a:cxn>
                  <a:cxn ang="0">
                    <a:pos x="connsiteX3" y="connsiteY3"/>
                  </a:cxn>
                </a:cxnLst>
                <a:rect l="l" t="t" r="r" b="b"/>
                <a:pathLst>
                  <a:path w="1199072" h="1160768">
                    <a:moveTo>
                      <a:pt x="0" y="609955"/>
                    </a:moveTo>
                    <a:cubicBezTo>
                      <a:pt x="119332" y="267055"/>
                      <a:pt x="238664" y="-75845"/>
                      <a:pt x="379562" y="14732"/>
                    </a:cubicBezTo>
                    <a:cubicBezTo>
                      <a:pt x="520460" y="105309"/>
                      <a:pt x="708804" y="1071468"/>
                      <a:pt x="845389" y="1153419"/>
                    </a:cubicBezTo>
                    <a:cubicBezTo>
                      <a:pt x="981974" y="1235370"/>
                      <a:pt x="1112808" y="607079"/>
                      <a:pt x="1199072" y="506438"/>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dirty="0"/>
              </a:p>
            </p:txBody>
          </p:sp>
          <p:sp>
            <p:nvSpPr>
              <p:cNvPr id="174" name="橢圓 173">
                <a:extLst>
                  <a:ext uri="{FF2B5EF4-FFF2-40B4-BE49-F238E27FC236}">
                    <a16:creationId xmlns:a16="http://schemas.microsoft.com/office/drawing/2014/main" id="{7E92532A-5FC0-456F-B5BF-2408F0A2661C}"/>
                  </a:ext>
                </a:extLst>
              </p:cNvPr>
              <p:cNvSpPr/>
              <p:nvPr/>
            </p:nvSpPr>
            <p:spPr>
              <a:xfrm>
                <a:off x="4610317" y="3053751"/>
                <a:ext cx="983401" cy="98340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cxnSp>
            <p:nvCxnSpPr>
              <p:cNvPr id="175" name="直線接點 174">
                <a:extLst>
                  <a:ext uri="{FF2B5EF4-FFF2-40B4-BE49-F238E27FC236}">
                    <a16:creationId xmlns:a16="http://schemas.microsoft.com/office/drawing/2014/main" id="{80E90ED3-C153-4DD5-B5ED-0B37310A56CC}"/>
                  </a:ext>
                </a:extLst>
              </p:cNvPr>
              <p:cNvCxnSpPr>
                <a:stCxn id="174" idx="0"/>
              </p:cNvCxnSpPr>
              <p:nvPr/>
            </p:nvCxnSpPr>
            <p:spPr>
              <a:xfrm flipH="1" flipV="1">
                <a:off x="5096595" y="2538361"/>
                <a:ext cx="5423" cy="5153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直線接點 175">
                <a:extLst>
                  <a:ext uri="{FF2B5EF4-FFF2-40B4-BE49-F238E27FC236}">
                    <a16:creationId xmlns:a16="http://schemas.microsoft.com/office/drawing/2014/main" id="{179984B8-6B65-4B70-8E11-64442F5782B3}"/>
                  </a:ext>
                </a:extLst>
              </p:cNvPr>
              <p:cNvCxnSpPr>
                <a:cxnSpLocks/>
                <a:endCxn id="174" idx="4"/>
              </p:cNvCxnSpPr>
              <p:nvPr/>
            </p:nvCxnSpPr>
            <p:spPr>
              <a:xfrm flipV="1">
                <a:off x="5102018" y="4037152"/>
                <a:ext cx="0" cy="4217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群組 134">
              <a:extLst>
                <a:ext uri="{FF2B5EF4-FFF2-40B4-BE49-F238E27FC236}">
                  <a16:creationId xmlns:a16="http://schemas.microsoft.com/office/drawing/2014/main" id="{C9DFFA5F-45C7-416E-AC48-D90C309AB59D}"/>
                </a:ext>
              </a:extLst>
            </p:cNvPr>
            <p:cNvGrpSpPr/>
            <p:nvPr/>
          </p:nvGrpSpPr>
          <p:grpSpPr>
            <a:xfrm>
              <a:off x="8412088" y="4714825"/>
              <a:ext cx="507545" cy="809029"/>
              <a:chOff x="8980099" y="398568"/>
              <a:chExt cx="595222" cy="948786"/>
            </a:xfrm>
          </p:grpSpPr>
          <p:cxnSp>
            <p:nvCxnSpPr>
              <p:cNvPr id="167" name="直線接點 166">
                <a:extLst>
                  <a:ext uri="{FF2B5EF4-FFF2-40B4-BE49-F238E27FC236}">
                    <a16:creationId xmlns:a16="http://schemas.microsoft.com/office/drawing/2014/main" id="{CEBA892B-6D3A-454E-8B1B-BB6C0E00CA5B}"/>
                  </a:ext>
                </a:extLst>
              </p:cNvPr>
              <p:cNvCxnSpPr/>
              <p:nvPr/>
            </p:nvCxnSpPr>
            <p:spPr>
              <a:xfrm>
                <a:off x="8980099" y="907098"/>
                <a:ext cx="595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接點 167">
                <a:extLst>
                  <a:ext uri="{FF2B5EF4-FFF2-40B4-BE49-F238E27FC236}">
                    <a16:creationId xmlns:a16="http://schemas.microsoft.com/office/drawing/2014/main" id="{5C5AF57C-DBD1-4452-8096-CF77EEEEB96A}"/>
                  </a:ext>
                </a:extLst>
              </p:cNvPr>
              <p:cNvCxnSpPr/>
              <p:nvPr/>
            </p:nvCxnSpPr>
            <p:spPr>
              <a:xfrm>
                <a:off x="8980099" y="730686"/>
                <a:ext cx="5952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接點 168">
                <a:extLst>
                  <a:ext uri="{FF2B5EF4-FFF2-40B4-BE49-F238E27FC236}">
                    <a16:creationId xmlns:a16="http://schemas.microsoft.com/office/drawing/2014/main" id="{95380203-31CF-48E4-94D5-B911E9E13AFF}"/>
                  </a:ext>
                </a:extLst>
              </p:cNvPr>
              <p:cNvCxnSpPr>
                <a:cxnSpLocks/>
              </p:cNvCxnSpPr>
              <p:nvPr/>
            </p:nvCxnSpPr>
            <p:spPr>
              <a:xfrm flipV="1">
                <a:off x="9277710" y="398568"/>
                <a:ext cx="0" cy="34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接點 169">
                <a:extLst>
                  <a:ext uri="{FF2B5EF4-FFF2-40B4-BE49-F238E27FC236}">
                    <a16:creationId xmlns:a16="http://schemas.microsoft.com/office/drawing/2014/main" id="{8F05DC03-437D-4BE3-9B2C-A7DE1E676F94}"/>
                  </a:ext>
                </a:extLst>
              </p:cNvPr>
              <p:cNvCxnSpPr>
                <a:cxnSpLocks/>
              </p:cNvCxnSpPr>
              <p:nvPr/>
            </p:nvCxnSpPr>
            <p:spPr>
              <a:xfrm flipV="1">
                <a:off x="9277710" y="1002297"/>
                <a:ext cx="0" cy="3450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接點 170">
                <a:extLst>
                  <a:ext uri="{FF2B5EF4-FFF2-40B4-BE49-F238E27FC236}">
                    <a16:creationId xmlns:a16="http://schemas.microsoft.com/office/drawing/2014/main" id="{464C03F7-C690-41F9-AE52-F2BDA8BA1FE8}"/>
                  </a:ext>
                </a:extLst>
              </p:cNvPr>
              <p:cNvCxnSpPr>
                <a:cxnSpLocks/>
              </p:cNvCxnSpPr>
              <p:nvPr/>
            </p:nvCxnSpPr>
            <p:spPr>
              <a:xfrm>
                <a:off x="9126748" y="818892"/>
                <a:ext cx="301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直線接點 171">
                <a:extLst>
                  <a:ext uri="{FF2B5EF4-FFF2-40B4-BE49-F238E27FC236}">
                    <a16:creationId xmlns:a16="http://schemas.microsoft.com/office/drawing/2014/main" id="{E730B684-DB2F-4531-88C6-97E2E7775A20}"/>
                  </a:ext>
                </a:extLst>
              </p:cNvPr>
              <p:cNvCxnSpPr>
                <a:cxnSpLocks/>
              </p:cNvCxnSpPr>
              <p:nvPr/>
            </p:nvCxnSpPr>
            <p:spPr>
              <a:xfrm>
                <a:off x="9126748" y="995303"/>
                <a:ext cx="301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6" name="接點: 肘形 135">
              <a:extLst>
                <a:ext uri="{FF2B5EF4-FFF2-40B4-BE49-F238E27FC236}">
                  <a16:creationId xmlns:a16="http://schemas.microsoft.com/office/drawing/2014/main" id="{2655F0E3-CE19-40E3-A6F2-6761BD6F5FC3}"/>
                </a:ext>
              </a:extLst>
            </p:cNvPr>
            <p:cNvCxnSpPr>
              <a:cxnSpLocks/>
              <a:stCxn id="230" idx="0"/>
            </p:cNvCxnSpPr>
            <p:nvPr/>
          </p:nvCxnSpPr>
          <p:spPr>
            <a:xfrm rot="16200000" flipV="1">
              <a:off x="6589509" y="1644616"/>
              <a:ext cx="369332" cy="504922"/>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接點: 肘形 136">
              <a:extLst>
                <a:ext uri="{FF2B5EF4-FFF2-40B4-BE49-F238E27FC236}">
                  <a16:creationId xmlns:a16="http://schemas.microsoft.com/office/drawing/2014/main" id="{FE3BE073-C9FF-4C96-A371-F90AAFF0F8DD}"/>
                </a:ext>
              </a:extLst>
            </p:cNvPr>
            <p:cNvCxnSpPr>
              <a:cxnSpLocks/>
              <a:stCxn id="207" idx="0"/>
            </p:cNvCxnSpPr>
            <p:nvPr/>
          </p:nvCxnSpPr>
          <p:spPr>
            <a:xfrm rot="16200000" flipV="1">
              <a:off x="7294017" y="718684"/>
              <a:ext cx="558360" cy="2168490"/>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接點: 肘形 137">
              <a:extLst>
                <a:ext uri="{FF2B5EF4-FFF2-40B4-BE49-F238E27FC236}">
                  <a16:creationId xmlns:a16="http://schemas.microsoft.com/office/drawing/2014/main" id="{25364E40-8C2A-4F69-8BBA-30296ED2C51D}"/>
                </a:ext>
              </a:extLst>
            </p:cNvPr>
            <p:cNvCxnSpPr>
              <a:cxnSpLocks/>
              <a:stCxn id="184" idx="0"/>
            </p:cNvCxnSpPr>
            <p:nvPr/>
          </p:nvCxnSpPr>
          <p:spPr>
            <a:xfrm rot="16200000" flipV="1">
              <a:off x="7870572" y="-503591"/>
              <a:ext cx="816734" cy="437160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9" name="群組 138">
              <a:extLst>
                <a:ext uri="{FF2B5EF4-FFF2-40B4-BE49-F238E27FC236}">
                  <a16:creationId xmlns:a16="http://schemas.microsoft.com/office/drawing/2014/main" id="{9EF11939-F6F2-4313-A828-85D14E8F680F}"/>
                </a:ext>
              </a:extLst>
            </p:cNvPr>
            <p:cNvGrpSpPr/>
            <p:nvPr/>
          </p:nvGrpSpPr>
          <p:grpSpPr>
            <a:xfrm>
              <a:off x="5922941" y="3689144"/>
              <a:ext cx="400994" cy="783136"/>
              <a:chOff x="4668229" y="2538361"/>
              <a:chExt cx="983401" cy="1920572"/>
            </a:xfrm>
          </p:grpSpPr>
          <p:sp>
            <p:nvSpPr>
              <p:cNvPr id="164" name="橢圓 163">
                <a:extLst>
                  <a:ext uri="{FF2B5EF4-FFF2-40B4-BE49-F238E27FC236}">
                    <a16:creationId xmlns:a16="http://schemas.microsoft.com/office/drawing/2014/main" id="{111A087B-62BB-4F85-A060-57BA0099EF9C}"/>
                  </a:ext>
                </a:extLst>
              </p:cNvPr>
              <p:cNvSpPr/>
              <p:nvPr/>
            </p:nvSpPr>
            <p:spPr>
              <a:xfrm>
                <a:off x="4668229" y="3053749"/>
                <a:ext cx="983401" cy="98340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900" dirty="0">
                    <a:solidFill>
                      <a:schemeClr val="tx1"/>
                    </a:solidFill>
                  </a:rPr>
                  <a:t>A</a:t>
                </a:r>
                <a:endParaRPr lang="zh-TW" altLang="en-US" sz="900" dirty="0">
                  <a:solidFill>
                    <a:schemeClr val="tx1"/>
                  </a:solidFill>
                </a:endParaRPr>
              </a:p>
            </p:txBody>
          </p:sp>
          <p:cxnSp>
            <p:nvCxnSpPr>
              <p:cNvPr id="165" name="直線接點 164">
                <a:extLst>
                  <a:ext uri="{FF2B5EF4-FFF2-40B4-BE49-F238E27FC236}">
                    <a16:creationId xmlns:a16="http://schemas.microsoft.com/office/drawing/2014/main" id="{C08531FC-6F56-4623-8007-6D382EAFA295}"/>
                  </a:ext>
                </a:extLst>
              </p:cNvPr>
              <p:cNvCxnSpPr>
                <a:stCxn id="164" idx="0"/>
              </p:cNvCxnSpPr>
              <p:nvPr/>
            </p:nvCxnSpPr>
            <p:spPr>
              <a:xfrm flipH="1" flipV="1">
                <a:off x="5154507" y="2538361"/>
                <a:ext cx="5425" cy="5153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接點 165">
                <a:extLst>
                  <a:ext uri="{FF2B5EF4-FFF2-40B4-BE49-F238E27FC236}">
                    <a16:creationId xmlns:a16="http://schemas.microsoft.com/office/drawing/2014/main" id="{54B0424C-A935-458B-B387-2F6A56756DE1}"/>
                  </a:ext>
                </a:extLst>
              </p:cNvPr>
              <p:cNvCxnSpPr>
                <a:cxnSpLocks/>
                <a:endCxn id="164" idx="4"/>
              </p:cNvCxnSpPr>
              <p:nvPr/>
            </p:nvCxnSpPr>
            <p:spPr>
              <a:xfrm flipV="1">
                <a:off x="5159931" y="4037152"/>
                <a:ext cx="0" cy="4217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0" name="直線接點 139">
              <a:extLst>
                <a:ext uri="{FF2B5EF4-FFF2-40B4-BE49-F238E27FC236}">
                  <a16:creationId xmlns:a16="http://schemas.microsoft.com/office/drawing/2014/main" id="{27E05601-F4C3-46DD-9FB3-E29139EBD7D8}"/>
                </a:ext>
              </a:extLst>
            </p:cNvPr>
            <p:cNvCxnSpPr>
              <a:cxnSpLocks/>
            </p:cNvCxnSpPr>
            <p:nvPr/>
          </p:nvCxnSpPr>
          <p:spPr>
            <a:xfrm flipV="1">
              <a:off x="6122481" y="1273846"/>
              <a:ext cx="0" cy="2519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EC18AF12-2237-447A-9F46-54503BC36CF4}"/>
                </a:ext>
              </a:extLst>
            </p:cNvPr>
            <p:cNvCxnSpPr>
              <a:cxnSpLocks/>
            </p:cNvCxnSpPr>
            <p:nvPr/>
          </p:nvCxnSpPr>
          <p:spPr>
            <a:xfrm flipV="1">
              <a:off x="6121227" y="4438250"/>
              <a:ext cx="0" cy="10769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2C164FE6-8E87-4E48-847E-1D007F7A883F}"/>
                </a:ext>
              </a:extLst>
            </p:cNvPr>
            <p:cNvCxnSpPr>
              <a:cxnSpLocks/>
            </p:cNvCxnSpPr>
            <p:nvPr/>
          </p:nvCxnSpPr>
          <p:spPr>
            <a:xfrm>
              <a:off x="6094388" y="5515228"/>
              <a:ext cx="25910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群組 142">
              <a:extLst>
                <a:ext uri="{FF2B5EF4-FFF2-40B4-BE49-F238E27FC236}">
                  <a16:creationId xmlns:a16="http://schemas.microsoft.com/office/drawing/2014/main" id="{A099E08C-D1EF-44C7-9770-BCB985585D2B}"/>
                </a:ext>
              </a:extLst>
            </p:cNvPr>
            <p:cNvGrpSpPr/>
            <p:nvPr/>
          </p:nvGrpSpPr>
          <p:grpSpPr>
            <a:xfrm>
              <a:off x="6387488" y="5513101"/>
              <a:ext cx="380493" cy="405860"/>
              <a:chOff x="707368" y="2234242"/>
              <a:chExt cx="646979" cy="690112"/>
            </a:xfrm>
          </p:grpSpPr>
          <p:cxnSp>
            <p:nvCxnSpPr>
              <p:cNvPr id="160" name="直線接點 159">
                <a:extLst>
                  <a:ext uri="{FF2B5EF4-FFF2-40B4-BE49-F238E27FC236}">
                    <a16:creationId xmlns:a16="http://schemas.microsoft.com/office/drawing/2014/main" id="{A6F7E65A-58C5-44EB-A8B5-438BDF06148E}"/>
                  </a:ext>
                </a:extLst>
              </p:cNvPr>
              <p:cNvCxnSpPr>
                <a:cxnSpLocks/>
              </p:cNvCxnSpPr>
              <p:nvPr/>
            </p:nvCxnSpPr>
            <p:spPr>
              <a:xfrm>
                <a:off x="707368" y="2717320"/>
                <a:ext cx="646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接點 160">
                <a:extLst>
                  <a:ext uri="{FF2B5EF4-FFF2-40B4-BE49-F238E27FC236}">
                    <a16:creationId xmlns:a16="http://schemas.microsoft.com/office/drawing/2014/main" id="{530482A4-421A-4FBA-9576-78A09A602A53}"/>
                  </a:ext>
                </a:extLst>
              </p:cNvPr>
              <p:cNvCxnSpPr>
                <a:cxnSpLocks/>
              </p:cNvCxnSpPr>
              <p:nvPr/>
            </p:nvCxnSpPr>
            <p:spPr>
              <a:xfrm>
                <a:off x="767752" y="2820837"/>
                <a:ext cx="5262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接點 161">
                <a:extLst>
                  <a:ext uri="{FF2B5EF4-FFF2-40B4-BE49-F238E27FC236}">
                    <a16:creationId xmlns:a16="http://schemas.microsoft.com/office/drawing/2014/main" id="{5BCD6ED1-8DC8-4790-AEB4-6253114750C1}"/>
                  </a:ext>
                </a:extLst>
              </p:cNvPr>
              <p:cNvCxnSpPr>
                <a:cxnSpLocks/>
              </p:cNvCxnSpPr>
              <p:nvPr/>
            </p:nvCxnSpPr>
            <p:spPr>
              <a:xfrm>
                <a:off x="879895" y="2924354"/>
                <a:ext cx="3019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接點 162">
                <a:extLst>
                  <a:ext uri="{FF2B5EF4-FFF2-40B4-BE49-F238E27FC236}">
                    <a16:creationId xmlns:a16="http://schemas.microsoft.com/office/drawing/2014/main" id="{22786D3E-964E-4986-BFB3-89090EBBA964}"/>
                  </a:ext>
                </a:extLst>
              </p:cNvPr>
              <p:cNvCxnSpPr>
                <a:cxnSpLocks/>
              </p:cNvCxnSpPr>
              <p:nvPr/>
            </p:nvCxnSpPr>
            <p:spPr>
              <a:xfrm flipV="1">
                <a:off x="1022231" y="2234242"/>
                <a:ext cx="0" cy="483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4" name="群組 143">
              <a:extLst>
                <a:ext uri="{FF2B5EF4-FFF2-40B4-BE49-F238E27FC236}">
                  <a16:creationId xmlns:a16="http://schemas.microsoft.com/office/drawing/2014/main" id="{ABF5D033-1F63-4560-948E-228DBB2B8787}"/>
                </a:ext>
              </a:extLst>
            </p:cNvPr>
            <p:cNvGrpSpPr/>
            <p:nvPr/>
          </p:nvGrpSpPr>
          <p:grpSpPr>
            <a:xfrm>
              <a:off x="7669225" y="2762888"/>
              <a:ext cx="380493" cy="405860"/>
              <a:chOff x="707368" y="2234242"/>
              <a:chExt cx="646979" cy="690112"/>
            </a:xfrm>
          </p:grpSpPr>
          <p:cxnSp>
            <p:nvCxnSpPr>
              <p:cNvPr id="156" name="直線接點 155">
                <a:extLst>
                  <a:ext uri="{FF2B5EF4-FFF2-40B4-BE49-F238E27FC236}">
                    <a16:creationId xmlns:a16="http://schemas.microsoft.com/office/drawing/2014/main" id="{E7805F50-1123-491B-B824-27CF3CF4B825}"/>
                  </a:ext>
                </a:extLst>
              </p:cNvPr>
              <p:cNvCxnSpPr>
                <a:cxnSpLocks/>
              </p:cNvCxnSpPr>
              <p:nvPr/>
            </p:nvCxnSpPr>
            <p:spPr>
              <a:xfrm>
                <a:off x="707368" y="2717320"/>
                <a:ext cx="646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接點 156">
                <a:extLst>
                  <a:ext uri="{FF2B5EF4-FFF2-40B4-BE49-F238E27FC236}">
                    <a16:creationId xmlns:a16="http://schemas.microsoft.com/office/drawing/2014/main" id="{FB5EB8F9-F9D7-4FD4-80A5-752A7B8646AF}"/>
                  </a:ext>
                </a:extLst>
              </p:cNvPr>
              <p:cNvCxnSpPr>
                <a:cxnSpLocks/>
              </p:cNvCxnSpPr>
              <p:nvPr/>
            </p:nvCxnSpPr>
            <p:spPr>
              <a:xfrm>
                <a:off x="767752" y="2820837"/>
                <a:ext cx="5262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接點 157">
                <a:extLst>
                  <a:ext uri="{FF2B5EF4-FFF2-40B4-BE49-F238E27FC236}">
                    <a16:creationId xmlns:a16="http://schemas.microsoft.com/office/drawing/2014/main" id="{50132866-0BF0-4A47-96A8-BF4444B08ABC}"/>
                  </a:ext>
                </a:extLst>
              </p:cNvPr>
              <p:cNvCxnSpPr>
                <a:cxnSpLocks/>
              </p:cNvCxnSpPr>
              <p:nvPr/>
            </p:nvCxnSpPr>
            <p:spPr>
              <a:xfrm>
                <a:off x="879895" y="2924354"/>
                <a:ext cx="3019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接點 158">
                <a:extLst>
                  <a:ext uri="{FF2B5EF4-FFF2-40B4-BE49-F238E27FC236}">
                    <a16:creationId xmlns:a16="http://schemas.microsoft.com/office/drawing/2014/main" id="{F5F61B4F-D5B5-47F7-B14A-856BACA11F55}"/>
                  </a:ext>
                </a:extLst>
              </p:cNvPr>
              <p:cNvCxnSpPr>
                <a:cxnSpLocks/>
              </p:cNvCxnSpPr>
              <p:nvPr/>
            </p:nvCxnSpPr>
            <p:spPr>
              <a:xfrm flipV="1">
                <a:off x="1022231" y="2234242"/>
                <a:ext cx="0" cy="483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5" name="群組 144">
              <a:extLst>
                <a:ext uri="{FF2B5EF4-FFF2-40B4-BE49-F238E27FC236}">
                  <a16:creationId xmlns:a16="http://schemas.microsoft.com/office/drawing/2014/main" id="{E0683C18-63C1-4354-BE34-DD232AC715F2}"/>
                </a:ext>
              </a:extLst>
            </p:cNvPr>
            <p:cNvGrpSpPr/>
            <p:nvPr/>
          </p:nvGrpSpPr>
          <p:grpSpPr>
            <a:xfrm>
              <a:off x="9297755" y="2753972"/>
              <a:ext cx="380493" cy="405860"/>
              <a:chOff x="707368" y="2234242"/>
              <a:chExt cx="646979" cy="690112"/>
            </a:xfrm>
          </p:grpSpPr>
          <p:cxnSp>
            <p:nvCxnSpPr>
              <p:cNvPr id="152" name="直線接點 151">
                <a:extLst>
                  <a:ext uri="{FF2B5EF4-FFF2-40B4-BE49-F238E27FC236}">
                    <a16:creationId xmlns:a16="http://schemas.microsoft.com/office/drawing/2014/main" id="{8CF38BFE-35BE-420A-9C59-8D065D5BE996}"/>
                  </a:ext>
                </a:extLst>
              </p:cNvPr>
              <p:cNvCxnSpPr>
                <a:cxnSpLocks/>
              </p:cNvCxnSpPr>
              <p:nvPr/>
            </p:nvCxnSpPr>
            <p:spPr>
              <a:xfrm>
                <a:off x="707368" y="2717320"/>
                <a:ext cx="646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接點 152">
                <a:extLst>
                  <a:ext uri="{FF2B5EF4-FFF2-40B4-BE49-F238E27FC236}">
                    <a16:creationId xmlns:a16="http://schemas.microsoft.com/office/drawing/2014/main" id="{E0D9CAA3-C67B-4272-9DC1-28C2C8CFB508}"/>
                  </a:ext>
                </a:extLst>
              </p:cNvPr>
              <p:cNvCxnSpPr>
                <a:cxnSpLocks/>
              </p:cNvCxnSpPr>
              <p:nvPr/>
            </p:nvCxnSpPr>
            <p:spPr>
              <a:xfrm>
                <a:off x="767752" y="2820837"/>
                <a:ext cx="5262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接點 153">
                <a:extLst>
                  <a:ext uri="{FF2B5EF4-FFF2-40B4-BE49-F238E27FC236}">
                    <a16:creationId xmlns:a16="http://schemas.microsoft.com/office/drawing/2014/main" id="{1F637186-C4A4-485B-87BD-5B8C75FE0A57}"/>
                  </a:ext>
                </a:extLst>
              </p:cNvPr>
              <p:cNvCxnSpPr>
                <a:cxnSpLocks/>
              </p:cNvCxnSpPr>
              <p:nvPr/>
            </p:nvCxnSpPr>
            <p:spPr>
              <a:xfrm>
                <a:off x="879895" y="2924354"/>
                <a:ext cx="3019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接點 154">
                <a:extLst>
                  <a:ext uri="{FF2B5EF4-FFF2-40B4-BE49-F238E27FC236}">
                    <a16:creationId xmlns:a16="http://schemas.microsoft.com/office/drawing/2014/main" id="{25D44838-266A-41C6-B7D5-7F64D15CBEDD}"/>
                  </a:ext>
                </a:extLst>
              </p:cNvPr>
              <p:cNvCxnSpPr>
                <a:cxnSpLocks/>
              </p:cNvCxnSpPr>
              <p:nvPr/>
            </p:nvCxnSpPr>
            <p:spPr>
              <a:xfrm flipV="1">
                <a:off x="1022231" y="2234242"/>
                <a:ext cx="0" cy="483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6" name="群組 145">
              <a:extLst>
                <a:ext uri="{FF2B5EF4-FFF2-40B4-BE49-F238E27FC236}">
                  <a16:creationId xmlns:a16="http://schemas.microsoft.com/office/drawing/2014/main" id="{AF843957-8CF4-46AD-9144-650F7C18ABA9}"/>
                </a:ext>
              </a:extLst>
            </p:cNvPr>
            <p:cNvGrpSpPr/>
            <p:nvPr/>
          </p:nvGrpSpPr>
          <p:grpSpPr>
            <a:xfrm>
              <a:off x="11107753" y="2761330"/>
              <a:ext cx="380493" cy="405860"/>
              <a:chOff x="707368" y="2234242"/>
              <a:chExt cx="646979" cy="690112"/>
            </a:xfrm>
          </p:grpSpPr>
          <p:cxnSp>
            <p:nvCxnSpPr>
              <p:cNvPr id="148" name="直線接點 147">
                <a:extLst>
                  <a:ext uri="{FF2B5EF4-FFF2-40B4-BE49-F238E27FC236}">
                    <a16:creationId xmlns:a16="http://schemas.microsoft.com/office/drawing/2014/main" id="{3037F505-734B-43AD-87B1-6F91743A67BB}"/>
                  </a:ext>
                </a:extLst>
              </p:cNvPr>
              <p:cNvCxnSpPr>
                <a:cxnSpLocks/>
              </p:cNvCxnSpPr>
              <p:nvPr/>
            </p:nvCxnSpPr>
            <p:spPr>
              <a:xfrm>
                <a:off x="707368" y="2717320"/>
                <a:ext cx="646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接點 148">
                <a:extLst>
                  <a:ext uri="{FF2B5EF4-FFF2-40B4-BE49-F238E27FC236}">
                    <a16:creationId xmlns:a16="http://schemas.microsoft.com/office/drawing/2014/main" id="{1CD81382-5281-44B9-845D-349FC3A9AD84}"/>
                  </a:ext>
                </a:extLst>
              </p:cNvPr>
              <p:cNvCxnSpPr>
                <a:cxnSpLocks/>
              </p:cNvCxnSpPr>
              <p:nvPr/>
            </p:nvCxnSpPr>
            <p:spPr>
              <a:xfrm>
                <a:off x="767752" y="2820837"/>
                <a:ext cx="5262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接點 149">
                <a:extLst>
                  <a:ext uri="{FF2B5EF4-FFF2-40B4-BE49-F238E27FC236}">
                    <a16:creationId xmlns:a16="http://schemas.microsoft.com/office/drawing/2014/main" id="{F84E344A-4666-417C-9600-FA59B339818B}"/>
                  </a:ext>
                </a:extLst>
              </p:cNvPr>
              <p:cNvCxnSpPr>
                <a:cxnSpLocks/>
              </p:cNvCxnSpPr>
              <p:nvPr/>
            </p:nvCxnSpPr>
            <p:spPr>
              <a:xfrm>
                <a:off x="879895" y="2924354"/>
                <a:ext cx="30192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接點 150">
                <a:extLst>
                  <a:ext uri="{FF2B5EF4-FFF2-40B4-BE49-F238E27FC236}">
                    <a16:creationId xmlns:a16="http://schemas.microsoft.com/office/drawing/2014/main" id="{7EAAC299-09F9-4948-A68E-B5C597BEC0FD}"/>
                  </a:ext>
                </a:extLst>
              </p:cNvPr>
              <p:cNvCxnSpPr>
                <a:cxnSpLocks/>
              </p:cNvCxnSpPr>
              <p:nvPr/>
            </p:nvCxnSpPr>
            <p:spPr>
              <a:xfrm flipV="1">
                <a:off x="1022231" y="2234242"/>
                <a:ext cx="0" cy="4830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7" name="直線接點 146">
              <a:extLst>
                <a:ext uri="{FF2B5EF4-FFF2-40B4-BE49-F238E27FC236}">
                  <a16:creationId xmlns:a16="http://schemas.microsoft.com/office/drawing/2014/main" id="{BB12C3BF-F695-4AB7-A5ED-562A6AA943D0}"/>
                </a:ext>
              </a:extLst>
            </p:cNvPr>
            <p:cNvCxnSpPr>
              <a:cxnSpLocks/>
            </p:cNvCxnSpPr>
            <p:nvPr/>
          </p:nvCxnSpPr>
          <p:spPr>
            <a:xfrm flipV="1">
              <a:off x="6502800" y="1523749"/>
              <a:ext cx="0" cy="3905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 name="圖片 6">
            <a:extLst>
              <a:ext uri="{FF2B5EF4-FFF2-40B4-BE49-F238E27FC236}">
                <a16:creationId xmlns:a16="http://schemas.microsoft.com/office/drawing/2014/main" id="{CC641A57-8E21-474D-B24A-FF041A14DC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4943" y="567763"/>
            <a:ext cx="3316245" cy="2590384"/>
          </a:xfrm>
          <a:prstGeom prst="rect">
            <a:avLst/>
          </a:prstGeom>
        </p:spPr>
      </p:pic>
      <p:pic>
        <p:nvPicPr>
          <p:cNvPr id="9" name="圖片 8">
            <a:extLst>
              <a:ext uri="{FF2B5EF4-FFF2-40B4-BE49-F238E27FC236}">
                <a16:creationId xmlns:a16="http://schemas.microsoft.com/office/drawing/2014/main" id="{2AF94747-F864-47B4-9567-F4C7D0D95C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8839" y="3142461"/>
            <a:ext cx="2461768" cy="1768062"/>
          </a:xfrm>
          <a:prstGeom prst="rect">
            <a:avLst/>
          </a:prstGeom>
        </p:spPr>
      </p:pic>
      <p:sp>
        <p:nvSpPr>
          <p:cNvPr id="1140" name="投影片編號版面配置區 6">
            <a:extLst>
              <a:ext uri="{FF2B5EF4-FFF2-40B4-BE49-F238E27FC236}">
                <a16:creationId xmlns:a16="http://schemas.microsoft.com/office/drawing/2014/main" id="{4755571F-1B14-4DEC-9572-C87A8BBDB522}"/>
              </a:ext>
            </a:extLst>
          </p:cNvPr>
          <p:cNvSpPr>
            <a:spLocks noGrp="1"/>
          </p:cNvSpPr>
          <p:nvPr>
            <p:ph type="sldNum" sz="quarter" idx="12"/>
          </p:nvPr>
        </p:nvSpPr>
        <p:spPr>
          <a:xfrm>
            <a:off x="8630729" y="4832812"/>
            <a:ext cx="408939" cy="273844"/>
          </a:xfrm>
        </p:spPr>
        <p:txBody>
          <a:bodyPr/>
          <a:lstStyle/>
          <a:p>
            <a:fld id="{C2D1E057-2EF2-46E9-A76B-904385403758}" type="slidenum">
              <a:rPr lang="zh-TW" altLang="en-US" smtClean="0"/>
              <a:t>16</a:t>
            </a:fld>
            <a:endParaRPr lang="zh-TW" altLang="en-US" dirty="0"/>
          </a:p>
        </p:txBody>
      </p:sp>
    </p:spTree>
    <p:extLst>
      <p:ext uri="{BB962C8B-B14F-4D97-AF65-F5344CB8AC3E}">
        <p14:creationId xmlns:p14="http://schemas.microsoft.com/office/powerpoint/2010/main" val="2753704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ED53BE-46B7-374D-AF0A-F3D7D70B254F}"/>
              </a:ext>
            </a:extLst>
          </p:cNvPr>
          <p:cNvSpPr>
            <a:spLocks noGrp="1"/>
          </p:cNvSpPr>
          <p:nvPr>
            <p:ph type="title"/>
          </p:nvPr>
        </p:nvSpPr>
        <p:spPr/>
        <p:txBody>
          <a:bodyPr/>
          <a:lstStyle/>
          <a:p>
            <a:r>
              <a:rPr kumimoji="1" lang="en-US" altLang="ja-JP" dirty="0"/>
              <a:t>Scratch by Probing Pads</a:t>
            </a:r>
            <a:endParaRPr kumimoji="1" lang="ja-JP" altLang="en-US"/>
          </a:p>
        </p:txBody>
      </p:sp>
      <p:pic>
        <p:nvPicPr>
          <p:cNvPr id="7" name="コンテンツ プレースホルダー 6">
            <a:extLst>
              <a:ext uri="{FF2B5EF4-FFF2-40B4-BE49-F238E27FC236}">
                <a16:creationId xmlns:a16="http://schemas.microsoft.com/office/drawing/2014/main" id="{9D9FD3F6-A656-3D40-BA97-68D87FED1E08}"/>
              </a:ext>
            </a:extLst>
          </p:cNvPr>
          <p:cNvPicPr>
            <a:picLocks noGrp="1" noChangeAspect="1"/>
          </p:cNvPicPr>
          <p:nvPr>
            <p:ph idx="1"/>
          </p:nvPr>
        </p:nvPicPr>
        <p:blipFill>
          <a:blip r:embed="rId2"/>
          <a:stretch>
            <a:fillRect/>
          </a:stretch>
        </p:blipFill>
        <p:spPr>
          <a:xfrm>
            <a:off x="761999" y="748903"/>
            <a:ext cx="7325785" cy="4120754"/>
          </a:xfrm>
          <a:prstGeom prst="rect">
            <a:avLst/>
          </a:prstGeom>
        </p:spPr>
      </p:pic>
      <p:sp>
        <p:nvSpPr>
          <p:cNvPr id="6" name="スライド番号プレースホルダー 5">
            <a:extLst>
              <a:ext uri="{FF2B5EF4-FFF2-40B4-BE49-F238E27FC236}">
                <a16:creationId xmlns:a16="http://schemas.microsoft.com/office/drawing/2014/main" id="{A3565527-53A5-C941-9168-E58CEA57BC3C}"/>
              </a:ext>
            </a:extLst>
          </p:cNvPr>
          <p:cNvSpPr>
            <a:spLocks noGrp="1"/>
          </p:cNvSpPr>
          <p:nvPr>
            <p:ph type="sldNum" sz="quarter" idx="12"/>
          </p:nvPr>
        </p:nvSpPr>
        <p:spPr/>
        <p:txBody>
          <a:bodyPr/>
          <a:lstStyle/>
          <a:p>
            <a:fld id="{4B932B3A-BA38-40C7-ADEE-2A1902CEB265}" type="slidenum">
              <a:rPr lang="en-US" altLang="en-US" smtClean="0"/>
              <a:pPr/>
              <a:t>17</a:t>
            </a:fld>
            <a:endParaRPr lang="en-US" altLang="en-US"/>
          </a:p>
        </p:txBody>
      </p:sp>
    </p:spTree>
    <p:extLst>
      <p:ext uri="{BB962C8B-B14F-4D97-AF65-F5344CB8AC3E}">
        <p14:creationId xmlns:p14="http://schemas.microsoft.com/office/powerpoint/2010/main" val="1232247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AA007BE-29B0-4B0C-A2BB-E72983826EA0}"/>
              </a:ext>
            </a:extLst>
          </p:cNvPr>
          <p:cNvSpPr/>
          <p:nvPr/>
        </p:nvSpPr>
        <p:spPr>
          <a:xfrm>
            <a:off x="0" y="0"/>
            <a:ext cx="9144000" cy="5800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文字方塊 3">
            <a:extLst>
              <a:ext uri="{FF2B5EF4-FFF2-40B4-BE49-F238E27FC236}">
                <a16:creationId xmlns:a16="http://schemas.microsoft.com/office/drawing/2014/main" id="{C6A415CA-8816-4343-A479-92C0B7508D34}"/>
              </a:ext>
            </a:extLst>
          </p:cNvPr>
          <p:cNvSpPr txBox="1"/>
          <p:nvPr/>
        </p:nvSpPr>
        <p:spPr>
          <a:xfrm>
            <a:off x="103317" y="112400"/>
            <a:ext cx="5886004" cy="415498"/>
          </a:xfrm>
          <a:prstGeom prst="rect">
            <a:avLst/>
          </a:prstGeom>
          <a:noFill/>
        </p:spPr>
        <p:txBody>
          <a:bodyPr wrap="square" rtlCol="0">
            <a:spAutoFit/>
          </a:bodyPr>
          <a:lstStyle/>
          <a:p>
            <a:r>
              <a:rPr lang="en-US" altLang="zh-TW" sz="2100" dirty="0">
                <a:solidFill>
                  <a:srgbClr val="7030A0"/>
                </a:solidFill>
              </a:rPr>
              <a:t>The Measurement Result of INTT Sensor Testing</a:t>
            </a:r>
            <a:endParaRPr lang="zh-TW" altLang="en-US" sz="2100" dirty="0">
              <a:solidFill>
                <a:srgbClr val="7030A0"/>
              </a:solidFill>
            </a:endParaRPr>
          </a:p>
        </p:txBody>
      </p:sp>
      <p:pic>
        <p:nvPicPr>
          <p:cNvPr id="11" name="圖片 10">
            <a:extLst>
              <a:ext uri="{FF2B5EF4-FFF2-40B4-BE49-F238E27FC236}">
                <a16:creationId xmlns:a16="http://schemas.microsoft.com/office/drawing/2014/main" id="{EB0A5BCE-B9DD-4B28-9474-68C56624D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003" y="36845"/>
            <a:ext cx="612965" cy="543527"/>
          </a:xfrm>
          <a:prstGeom prst="rect">
            <a:avLst/>
          </a:prstGeom>
        </p:spPr>
      </p:pic>
      <p:pic>
        <p:nvPicPr>
          <p:cNvPr id="17" name="圖片 16">
            <a:extLst>
              <a:ext uri="{FF2B5EF4-FFF2-40B4-BE49-F238E27FC236}">
                <a16:creationId xmlns:a16="http://schemas.microsoft.com/office/drawing/2014/main" id="{94252B6D-DA8F-41D1-AB12-C5E9BDE364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34" b="95859" l="976" r="97072">
                        <a14:foregroundMark x1="59653" y1="24431" x2="59653" y2="24431"/>
                        <a14:foregroundMark x1="59653" y1="24431" x2="63666" y2="19255"/>
                        <a14:foregroundMark x1="60738" y1="25259" x2="54772" y2="39337"/>
                        <a14:foregroundMark x1="50542" y1="38716" x2="66811" y2="6004"/>
                        <a14:foregroundMark x1="66811" y1="6004" x2="60846" y2="49068"/>
                        <a14:foregroundMark x1="58091" y1="45001" x2="50325" y2="33540"/>
                        <a14:foregroundMark x1="60846" y1="49068" x2="60454" y2="48489"/>
                        <a14:foregroundMark x1="74788" y1="26589" x2="81453" y2="24638"/>
                        <a14:foregroundMark x1="65184" y1="29400" x2="70029" y2="27982"/>
                        <a14:foregroundMark x1="63557" y1="14286" x2="77115" y2="14286"/>
                        <a14:foregroundMark x1="85900" y1="12422" x2="92408" y2="21739"/>
                        <a14:foregroundMark x1="65293" y1="8903" x2="80477" y2="10766"/>
                        <a14:foregroundMark x1="52928" y1="55280" x2="55315" y2="72257"/>
                        <a14:foregroundMark x1="61171" y1="60248" x2="56399" y2="70186"/>
                        <a14:foregroundMark x1="68113" y1="75362" x2="63015" y2="86749"/>
                        <a14:foregroundMark x1="66920" y1="78261" x2="60521" y2="90683"/>
                        <a14:foregroundMark x1="65401" y1="91097" x2="79610" y2="91925"/>
                        <a14:foregroundMark x1="97072" y1="36232" x2="95228" y2="65217"/>
                        <a14:foregroundMark x1="67354" y1="96273" x2="77874" y2="95445"/>
                        <a14:foregroundMark x1="69848" y1="3934" x2="75705" y2="4141"/>
                        <a14:foregroundMark x1="38937" y1="50725" x2="38937" y2="50725"/>
                        <a14:foregroundMark x1="38612" y1="50104" x2="39696" y2="50104"/>
                        <a14:foregroundMark x1="38720" y1="43892" x2="39154" y2="55072"/>
                        <a14:foregroundMark x1="38720" y1="53002" x2="39046" y2="57557"/>
                        <a14:foregroundMark x1="24837" y1="43478" x2="24837" y2="56108"/>
                        <a14:foregroundMark x1="31596" y1="48995" x2="33189" y2="48861"/>
                        <a14:foregroundMark x1="25813" y1="49482" x2="30450" y2="49092"/>
                        <a14:foregroundMark x1="38937" y1="42857" x2="45445" y2="42857"/>
                        <a14:foregroundMark x1="11931" y1="43892" x2="12256" y2="57557"/>
                        <a14:foregroundMark x1="1193" y1="45963" x2="976" y2="50104"/>
                        <a14:foregroundMark x1="73861" y1="49896" x2="76030" y2="55072"/>
                        <a14:foregroundMark x1="64859" y1="46791" x2="64642" y2="53416"/>
                        <a14:backgroundMark x1="68004" y1="66046" x2="68004" y2="66046"/>
                        <a14:backgroundMark x1="72234" y1="27950" x2="72234" y2="27950"/>
                        <a14:backgroundMark x1="69414" y1="30228" x2="72126" y2="28364"/>
                        <a14:backgroundMark x1="69306" y1="31470" x2="73970" y2="29400"/>
                        <a14:backgroundMark x1="69414" y1="30228" x2="70933" y2="29193"/>
                        <a14:backgroundMark x1="68872" y1="31677" x2="71150" y2="30435"/>
                        <a14:backgroundMark x1="58785" y1="44928" x2="58894" y2="48654"/>
                        <a14:backgroundMark x1="30803" y1="48033" x2="31453" y2="48033"/>
                        <a14:backgroundMark x1="31345" y1="48447" x2="31779" y2="48447"/>
                      </a14:backgroundRemoval>
                    </a14:imgEffect>
                  </a14:imgLayer>
                </a14:imgProps>
              </a:ext>
              <a:ext uri="{28A0092B-C50C-407E-A947-70E740481C1C}">
                <a14:useLocalDpi xmlns:a14="http://schemas.microsoft.com/office/drawing/2010/main" val="0"/>
              </a:ext>
            </a:extLst>
          </a:blip>
          <a:stretch>
            <a:fillRect/>
          </a:stretch>
        </p:blipFill>
        <p:spPr>
          <a:xfrm>
            <a:off x="8077007" y="35870"/>
            <a:ext cx="963677" cy="504833"/>
          </a:xfrm>
          <a:prstGeom prst="rect">
            <a:avLst/>
          </a:prstGeom>
        </p:spPr>
      </p:pic>
      <p:sp>
        <p:nvSpPr>
          <p:cNvPr id="40" name="文字方塊 39">
            <a:extLst>
              <a:ext uri="{FF2B5EF4-FFF2-40B4-BE49-F238E27FC236}">
                <a16:creationId xmlns:a16="http://schemas.microsoft.com/office/drawing/2014/main" id="{FEC1BBD9-22D4-4D35-A4E7-5F6BF8A5BFF9}"/>
              </a:ext>
            </a:extLst>
          </p:cNvPr>
          <p:cNvSpPr txBox="1"/>
          <p:nvPr/>
        </p:nvSpPr>
        <p:spPr>
          <a:xfrm>
            <a:off x="276024" y="643555"/>
            <a:ext cx="8494100" cy="2041585"/>
          </a:xfrm>
          <a:prstGeom prst="rect">
            <a:avLst/>
          </a:prstGeom>
          <a:noFill/>
          <a:ln w="28575" cmpd="thickThin">
            <a:solidFill>
              <a:schemeClr val="tx1"/>
            </a:solidFill>
          </a:ln>
        </p:spPr>
        <p:txBody>
          <a:bodyPr wrap="square" rtlCol="0">
            <a:spAutoFit/>
          </a:bodyPr>
          <a:lstStyle/>
          <a:p>
            <a:pPr marL="214313" indent="-214313" algn="just">
              <a:spcBef>
                <a:spcPts val="375"/>
              </a:spcBef>
              <a:buFont typeface="Arial" panose="020B0604020202020204" pitchFamily="34" charset="0"/>
              <a:buChar char="•"/>
            </a:pPr>
            <a:r>
              <a:rPr lang="en-US" altLang="zh-TW" sz="1200" dirty="0"/>
              <a:t>Because the layout of sensor, each module is divided into four parts in the measurement. The left plot show one part result of sensor 1133-1159. All capacitance of channels are gaussian distribution, so we can identify the broken and functional channels from measurement. The left plot obviously show there are two different distributions. These differences could match to measuring period that be showed in middle plot. </a:t>
            </a:r>
          </a:p>
          <a:p>
            <a:pPr marL="214313" indent="-214313" algn="just">
              <a:spcBef>
                <a:spcPts val="375"/>
              </a:spcBef>
              <a:buFont typeface="Arial" panose="020B0604020202020204" pitchFamily="34" charset="0"/>
              <a:buChar char="•"/>
            </a:pPr>
            <a:r>
              <a:rPr lang="en-US" altLang="zh-TW" sz="1200" dirty="0"/>
              <a:t>The capacitance of signal channel showed in left plots is about 0.5pF, so total capacitance is about 1000pF. Compared with total sensor from HAMAMATSU’s inspection only has 7% difference. Therefore, this method could measure the capacitance of single channel. </a:t>
            </a:r>
          </a:p>
          <a:p>
            <a:pPr marL="214313" indent="-214313" algn="just">
              <a:spcBef>
                <a:spcPts val="375"/>
              </a:spcBef>
              <a:buFont typeface="Arial" panose="020B0604020202020204" pitchFamily="34" charset="0"/>
              <a:buChar char="•"/>
            </a:pPr>
            <a:r>
              <a:rPr lang="en-US" altLang="zh-TW" sz="1200" dirty="0"/>
              <a:t>To check why capacitances are different in periods, we analyze the relation between environment and measurement. The right plots shows the variety of capacitance with humidity at same temperature. The result shows the measurement is not obviously affected by humidity, so maybe this effect come from the status of sensor or measure system.</a:t>
            </a:r>
          </a:p>
        </p:txBody>
      </p:sp>
      <p:pic>
        <p:nvPicPr>
          <p:cNvPr id="3" name="圖片 2">
            <a:extLst>
              <a:ext uri="{FF2B5EF4-FFF2-40B4-BE49-F238E27FC236}">
                <a16:creationId xmlns:a16="http://schemas.microsoft.com/office/drawing/2014/main" id="{C0833E69-FC98-47DA-AE27-ADC5003E8093}"/>
              </a:ext>
            </a:extLst>
          </p:cNvPr>
          <p:cNvPicPr>
            <a:picLocks noChangeAspect="1"/>
          </p:cNvPicPr>
          <p:nvPr/>
        </p:nvPicPr>
        <p:blipFill>
          <a:blip r:embed="rId5"/>
          <a:stretch>
            <a:fillRect/>
          </a:stretch>
        </p:blipFill>
        <p:spPr>
          <a:xfrm>
            <a:off x="121616" y="2775481"/>
            <a:ext cx="3077345" cy="2205788"/>
          </a:xfrm>
          <a:prstGeom prst="rect">
            <a:avLst/>
          </a:prstGeom>
        </p:spPr>
      </p:pic>
      <p:grpSp>
        <p:nvGrpSpPr>
          <p:cNvPr id="13" name="群組 12">
            <a:extLst>
              <a:ext uri="{FF2B5EF4-FFF2-40B4-BE49-F238E27FC236}">
                <a16:creationId xmlns:a16="http://schemas.microsoft.com/office/drawing/2014/main" id="{09316945-CE27-44CD-A81E-85E584F306BE}"/>
              </a:ext>
            </a:extLst>
          </p:cNvPr>
          <p:cNvGrpSpPr/>
          <p:nvPr/>
        </p:nvGrpSpPr>
        <p:grpSpPr>
          <a:xfrm>
            <a:off x="3076570" y="2775480"/>
            <a:ext cx="3076140" cy="2205788"/>
            <a:chOff x="5354455" y="1255189"/>
            <a:chExt cx="6837545" cy="4902957"/>
          </a:xfrm>
        </p:grpSpPr>
        <p:pic>
          <p:nvPicPr>
            <p:cNvPr id="20" name="圖片 19">
              <a:extLst>
                <a:ext uri="{FF2B5EF4-FFF2-40B4-BE49-F238E27FC236}">
                  <a16:creationId xmlns:a16="http://schemas.microsoft.com/office/drawing/2014/main" id="{59C14EEC-E34A-415D-8D52-4CA01E5AC6F9}"/>
                </a:ext>
              </a:extLst>
            </p:cNvPr>
            <p:cNvPicPr>
              <a:picLocks noChangeAspect="1"/>
            </p:cNvPicPr>
            <p:nvPr/>
          </p:nvPicPr>
          <p:blipFill>
            <a:blip r:embed="rId6"/>
            <a:stretch>
              <a:fillRect/>
            </a:stretch>
          </p:blipFill>
          <p:spPr>
            <a:xfrm>
              <a:off x="5354455" y="1255189"/>
              <a:ext cx="6837545" cy="4902957"/>
            </a:xfrm>
            <a:prstGeom prst="rect">
              <a:avLst/>
            </a:prstGeom>
          </p:spPr>
        </p:pic>
        <p:cxnSp>
          <p:nvCxnSpPr>
            <p:cNvPr id="21" name="直線接點 20">
              <a:extLst>
                <a:ext uri="{FF2B5EF4-FFF2-40B4-BE49-F238E27FC236}">
                  <a16:creationId xmlns:a16="http://schemas.microsoft.com/office/drawing/2014/main" id="{4CCB7A5B-D132-478C-949C-C1A1EA116782}"/>
                </a:ext>
              </a:extLst>
            </p:cNvPr>
            <p:cNvCxnSpPr>
              <a:cxnSpLocks/>
            </p:cNvCxnSpPr>
            <p:nvPr/>
          </p:nvCxnSpPr>
          <p:spPr>
            <a:xfrm>
              <a:off x="9325154" y="1821238"/>
              <a:ext cx="0" cy="39778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橢圓 21">
              <a:extLst>
                <a:ext uri="{FF2B5EF4-FFF2-40B4-BE49-F238E27FC236}">
                  <a16:creationId xmlns:a16="http://schemas.microsoft.com/office/drawing/2014/main" id="{BC9A643B-32AE-4E6A-83A4-A90982D66E8B}"/>
                </a:ext>
              </a:extLst>
            </p:cNvPr>
            <p:cNvSpPr/>
            <p:nvPr/>
          </p:nvSpPr>
          <p:spPr>
            <a:xfrm>
              <a:off x="8715956" y="4106173"/>
              <a:ext cx="368026" cy="345057"/>
            </a:xfrm>
            <a:prstGeom prst="ellipse">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sp>
          <p:nvSpPr>
            <p:cNvPr id="23" name="文字方塊 22">
              <a:extLst>
                <a:ext uri="{FF2B5EF4-FFF2-40B4-BE49-F238E27FC236}">
                  <a16:creationId xmlns:a16="http://schemas.microsoft.com/office/drawing/2014/main" id="{BF72E437-FE24-459C-A2F2-C4FD04394601}"/>
                </a:ext>
              </a:extLst>
            </p:cNvPr>
            <p:cNvSpPr txBox="1"/>
            <p:nvPr/>
          </p:nvSpPr>
          <p:spPr>
            <a:xfrm>
              <a:off x="6375601" y="4835714"/>
              <a:ext cx="2947348" cy="820940"/>
            </a:xfrm>
            <a:prstGeom prst="rect">
              <a:avLst/>
            </a:prstGeom>
            <a:noFill/>
            <a:ln>
              <a:noFill/>
            </a:ln>
          </p:spPr>
          <p:txBody>
            <a:bodyPr wrap="square" rtlCol="0">
              <a:spAutoFit/>
            </a:bodyPr>
            <a:lstStyle/>
            <a:p>
              <a:pPr algn="just"/>
              <a:r>
                <a:rPr lang="en-US" altLang="zh-TW" sz="900" dirty="0">
                  <a:solidFill>
                    <a:srgbClr val="00FF00"/>
                  </a:solidFill>
                </a:rPr>
                <a:t>Two chips are remeasured in period II</a:t>
              </a:r>
              <a:endParaRPr lang="zh-TW" altLang="en-US" sz="900" dirty="0">
                <a:solidFill>
                  <a:srgbClr val="00FF00"/>
                </a:solidFill>
              </a:endParaRPr>
            </a:p>
          </p:txBody>
        </p:sp>
        <p:sp>
          <p:nvSpPr>
            <p:cNvPr id="24" name="文字方塊 23">
              <a:extLst>
                <a:ext uri="{FF2B5EF4-FFF2-40B4-BE49-F238E27FC236}">
                  <a16:creationId xmlns:a16="http://schemas.microsoft.com/office/drawing/2014/main" id="{24F949E0-6DD1-43B2-8C9D-368DFED6ACA4}"/>
                </a:ext>
              </a:extLst>
            </p:cNvPr>
            <p:cNvSpPr txBox="1"/>
            <p:nvPr/>
          </p:nvSpPr>
          <p:spPr>
            <a:xfrm>
              <a:off x="7662673" y="2022289"/>
              <a:ext cx="1185589" cy="820940"/>
            </a:xfrm>
            <a:prstGeom prst="rect">
              <a:avLst/>
            </a:prstGeom>
            <a:noFill/>
            <a:ln>
              <a:noFill/>
            </a:ln>
          </p:spPr>
          <p:txBody>
            <a:bodyPr wrap="square" rtlCol="0">
              <a:spAutoFit/>
            </a:bodyPr>
            <a:lstStyle/>
            <a:p>
              <a:pPr algn="just"/>
              <a:r>
                <a:rPr lang="en-US" altLang="zh-TW" sz="900" b="1" dirty="0"/>
                <a:t>Period I</a:t>
              </a:r>
              <a:endParaRPr lang="zh-TW" altLang="en-US" sz="900" b="1" dirty="0"/>
            </a:p>
          </p:txBody>
        </p:sp>
        <p:sp>
          <p:nvSpPr>
            <p:cNvPr id="25" name="文字方塊 24">
              <a:extLst>
                <a:ext uri="{FF2B5EF4-FFF2-40B4-BE49-F238E27FC236}">
                  <a16:creationId xmlns:a16="http://schemas.microsoft.com/office/drawing/2014/main" id="{E4E66FA9-E6E8-440C-AF2B-81D5EAAF6B1D}"/>
                </a:ext>
              </a:extLst>
            </p:cNvPr>
            <p:cNvSpPr txBox="1"/>
            <p:nvPr/>
          </p:nvSpPr>
          <p:spPr>
            <a:xfrm>
              <a:off x="9802022" y="2022289"/>
              <a:ext cx="1196796" cy="820940"/>
            </a:xfrm>
            <a:prstGeom prst="rect">
              <a:avLst/>
            </a:prstGeom>
            <a:noFill/>
            <a:ln>
              <a:noFill/>
            </a:ln>
          </p:spPr>
          <p:txBody>
            <a:bodyPr wrap="square" rtlCol="0">
              <a:spAutoFit/>
            </a:bodyPr>
            <a:lstStyle/>
            <a:p>
              <a:pPr algn="just"/>
              <a:r>
                <a:rPr lang="en-US" altLang="zh-TW" sz="900" b="1" dirty="0"/>
                <a:t>Period II</a:t>
              </a:r>
              <a:endParaRPr lang="zh-TW" altLang="en-US" sz="900" b="1" dirty="0"/>
            </a:p>
          </p:txBody>
        </p:sp>
        <p:sp>
          <p:nvSpPr>
            <p:cNvPr id="26" name="橢圓 25">
              <a:extLst>
                <a:ext uri="{FF2B5EF4-FFF2-40B4-BE49-F238E27FC236}">
                  <a16:creationId xmlns:a16="http://schemas.microsoft.com/office/drawing/2014/main" id="{CC1484D1-F7EC-4DD0-AD35-CAA0E79014AC}"/>
                </a:ext>
              </a:extLst>
            </p:cNvPr>
            <p:cNvSpPr/>
            <p:nvPr/>
          </p:nvSpPr>
          <p:spPr>
            <a:xfrm>
              <a:off x="10691405" y="5454073"/>
              <a:ext cx="368026" cy="345057"/>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900"/>
            </a:p>
          </p:txBody>
        </p:sp>
        <p:sp>
          <p:nvSpPr>
            <p:cNvPr id="27" name="文字方塊 26">
              <a:extLst>
                <a:ext uri="{FF2B5EF4-FFF2-40B4-BE49-F238E27FC236}">
                  <a16:creationId xmlns:a16="http://schemas.microsoft.com/office/drawing/2014/main" id="{E48B446B-1A2A-4695-8FF2-02F9ACBE2945}"/>
                </a:ext>
              </a:extLst>
            </p:cNvPr>
            <p:cNvSpPr txBox="1"/>
            <p:nvPr/>
          </p:nvSpPr>
          <p:spPr>
            <a:xfrm>
              <a:off x="9949445" y="5095056"/>
              <a:ext cx="992404" cy="820940"/>
            </a:xfrm>
            <a:prstGeom prst="rect">
              <a:avLst/>
            </a:prstGeom>
            <a:noFill/>
            <a:ln>
              <a:noFill/>
            </a:ln>
          </p:spPr>
          <p:txBody>
            <a:bodyPr wrap="square" rtlCol="0">
              <a:spAutoFit/>
            </a:bodyPr>
            <a:lstStyle/>
            <a:p>
              <a:pPr algn="just"/>
              <a:r>
                <a:rPr lang="en-US" altLang="zh-TW" sz="900" dirty="0">
                  <a:solidFill>
                    <a:srgbClr val="FFC000"/>
                  </a:solidFill>
                </a:rPr>
                <a:t>Broken </a:t>
              </a:r>
              <a:endParaRPr lang="zh-TW" altLang="en-US" sz="900" dirty="0">
                <a:solidFill>
                  <a:srgbClr val="FFC000"/>
                </a:solidFill>
              </a:endParaRPr>
            </a:p>
          </p:txBody>
        </p:sp>
      </p:grpSp>
      <p:pic>
        <p:nvPicPr>
          <p:cNvPr id="15" name="圖片 14">
            <a:extLst>
              <a:ext uri="{FF2B5EF4-FFF2-40B4-BE49-F238E27FC236}">
                <a16:creationId xmlns:a16="http://schemas.microsoft.com/office/drawing/2014/main" id="{9617CC0E-B035-4CCE-BADB-B34D5BC12A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7947" y="2688523"/>
            <a:ext cx="2908257" cy="2379704"/>
          </a:xfrm>
          <a:prstGeom prst="rect">
            <a:avLst/>
          </a:prstGeom>
        </p:spPr>
      </p:pic>
      <p:sp>
        <p:nvSpPr>
          <p:cNvPr id="28" name="投影片編號版面配置區 6">
            <a:extLst>
              <a:ext uri="{FF2B5EF4-FFF2-40B4-BE49-F238E27FC236}">
                <a16:creationId xmlns:a16="http://schemas.microsoft.com/office/drawing/2014/main" id="{C33E6ABE-4BE2-4463-BBA2-473D84A094D5}"/>
              </a:ext>
            </a:extLst>
          </p:cNvPr>
          <p:cNvSpPr>
            <a:spLocks noGrp="1"/>
          </p:cNvSpPr>
          <p:nvPr>
            <p:ph type="sldNum" sz="quarter" idx="12"/>
          </p:nvPr>
        </p:nvSpPr>
        <p:spPr>
          <a:xfrm>
            <a:off x="8630729" y="4832812"/>
            <a:ext cx="408939" cy="273844"/>
          </a:xfrm>
        </p:spPr>
        <p:txBody>
          <a:bodyPr/>
          <a:lstStyle/>
          <a:p>
            <a:fld id="{C2D1E057-2EF2-46E9-A76B-904385403758}" type="slidenum">
              <a:rPr lang="zh-TW" altLang="en-US" smtClean="0"/>
              <a:t>18</a:t>
            </a:fld>
            <a:endParaRPr lang="zh-TW" altLang="en-US" dirty="0"/>
          </a:p>
        </p:txBody>
      </p:sp>
    </p:spTree>
    <p:extLst>
      <p:ext uri="{BB962C8B-B14F-4D97-AF65-F5344CB8AC3E}">
        <p14:creationId xmlns:p14="http://schemas.microsoft.com/office/powerpoint/2010/main" val="1732312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5AA007BE-29B0-4B0C-A2BB-E72983826EA0}"/>
              </a:ext>
            </a:extLst>
          </p:cNvPr>
          <p:cNvSpPr/>
          <p:nvPr/>
        </p:nvSpPr>
        <p:spPr>
          <a:xfrm>
            <a:off x="0" y="0"/>
            <a:ext cx="9144000" cy="58007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文字方塊 3">
            <a:extLst>
              <a:ext uri="{FF2B5EF4-FFF2-40B4-BE49-F238E27FC236}">
                <a16:creationId xmlns:a16="http://schemas.microsoft.com/office/drawing/2014/main" id="{C6A415CA-8816-4343-A479-92C0B7508D34}"/>
              </a:ext>
            </a:extLst>
          </p:cNvPr>
          <p:cNvSpPr txBox="1"/>
          <p:nvPr/>
        </p:nvSpPr>
        <p:spPr>
          <a:xfrm>
            <a:off x="103317" y="112400"/>
            <a:ext cx="6262948" cy="415498"/>
          </a:xfrm>
          <a:prstGeom prst="rect">
            <a:avLst/>
          </a:prstGeom>
          <a:noFill/>
        </p:spPr>
        <p:txBody>
          <a:bodyPr wrap="square" rtlCol="0">
            <a:spAutoFit/>
          </a:bodyPr>
          <a:lstStyle/>
          <a:p>
            <a:r>
              <a:rPr lang="en-US" altLang="zh-TW" sz="2100" dirty="0">
                <a:solidFill>
                  <a:srgbClr val="7030A0"/>
                </a:solidFill>
              </a:rPr>
              <a:t>Summary</a:t>
            </a:r>
            <a:endParaRPr lang="zh-TW" altLang="en-US" sz="2100" dirty="0">
              <a:solidFill>
                <a:srgbClr val="7030A0"/>
              </a:solidFill>
            </a:endParaRPr>
          </a:p>
        </p:txBody>
      </p:sp>
      <p:pic>
        <p:nvPicPr>
          <p:cNvPr id="11" name="圖片 10">
            <a:extLst>
              <a:ext uri="{FF2B5EF4-FFF2-40B4-BE49-F238E27FC236}">
                <a16:creationId xmlns:a16="http://schemas.microsoft.com/office/drawing/2014/main" id="{EB0A5BCE-B9DD-4B28-9474-68C56624D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8003" y="36845"/>
            <a:ext cx="612965" cy="543527"/>
          </a:xfrm>
          <a:prstGeom prst="rect">
            <a:avLst/>
          </a:prstGeom>
        </p:spPr>
      </p:pic>
      <p:pic>
        <p:nvPicPr>
          <p:cNvPr id="17" name="圖片 16">
            <a:extLst>
              <a:ext uri="{FF2B5EF4-FFF2-40B4-BE49-F238E27FC236}">
                <a16:creationId xmlns:a16="http://schemas.microsoft.com/office/drawing/2014/main" id="{94252B6D-DA8F-41D1-AB12-C5E9BDE364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934" b="95859" l="976" r="97072">
                        <a14:foregroundMark x1="59653" y1="24431" x2="59653" y2="24431"/>
                        <a14:foregroundMark x1="59653" y1="24431" x2="63666" y2="19255"/>
                        <a14:foregroundMark x1="60738" y1="25259" x2="54772" y2="39337"/>
                        <a14:foregroundMark x1="50542" y1="38716" x2="66811" y2="6004"/>
                        <a14:foregroundMark x1="66811" y1="6004" x2="60846" y2="49068"/>
                        <a14:foregroundMark x1="58091" y1="45001" x2="50325" y2="33540"/>
                        <a14:foregroundMark x1="60846" y1="49068" x2="60454" y2="48489"/>
                        <a14:foregroundMark x1="74788" y1="26589" x2="81453" y2="24638"/>
                        <a14:foregroundMark x1="65184" y1="29400" x2="70029" y2="27982"/>
                        <a14:foregroundMark x1="63557" y1="14286" x2="77115" y2="14286"/>
                        <a14:foregroundMark x1="85900" y1="12422" x2="92408" y2="21739"/>
                        <a14:foregroundMark x1="65293" y1="8903" x2="80477" y2="10766"/>
                        <a14:foregroundMark x1="52928" y1="55280" x2="55315" y2="72257"/>
                        <a14:foregroundMark x1="61171" y1="60248" x2="56399" y2="70186"/>
                        <a14:foregroundMark x1="68113" y1="75362" x2="63015" y2="86749"/>
                        <a14:foregroundMark x1="66920" y1="78261" x2="60521" y2="90683"/>
                        <a14:foregroundMark x1="65401" y1="91097" x2="79610" y2="91925"/>
                        <a14:foregroundMark x1="97072" y1="36232" x2="95228" y2="65217"/>
                        <a14:foregroundMark x1="67354" y1="96273" x2="77874" y2="95445"/>
                        <a14:foregroundMark x1="69848" y1="3934" x2="75705" y2="4141"/>
                        <a14:foregroundMark x1="38937" y1="50725" x2="38937" y2="50725"/>
                        <a14:foregroundMark x1="38612" y1="50104" x2="39696" y2="50104"/>
                        <a14:foregroundMark x1="38720" y1="43892" x2="39154" y2="55072"/>
                        <a14:foregroundMark x1="38720" y1="53002" x2="39046" y2="57557"/>
                        <a14:foregroundMark x1="24837" y1="43478" x2="24837" y2="56108"/>
                        <a14:foregroundMark x1="31596" y1="48995" x2="33189" y2="48861"/>
                        <a14:foregroundMark x1="25813" y1="49482" x2="30450" y2="49092"/>
                        <a14:foregroundMark x1="38937" y1="42857" x2="45445" y2="42857"/>
                        <a14:foregroundMark x1="11931" y1="43892" x2="12256" y2="57557"/>
                        <a14:foregroundMark x1="1193" y1="45963" x2="976" y2="50104"/>
                        <a14:foregroundMark x1="73861" y1="49896" x2="76030" y2="55072"/>
                        <a14:foregroundMark x1="64859" y1="46791" x2="64642" y2="53416"/>
                        <a14:backgroundMark x1="68004" y1="66046" x2="68004" y2="66046"/>
                        <a14:backgroundMark x1="72234" y1="27950" x2="72234" y2="27950"/>
                        <a14:backgroundMark x1="69414" y1="30228" x2="72126" y2="28364"/>
                        <a14:backgroundMark x1="69306" y1="31470" x2="73970" y2="29400"/>
                        <a14:backgroundMark x1="69414" y1="30228" x2="70933" y2="29193"/>
                        <a14:backgroundMark x1="68872" y1="31677" x2="71150" y2="30435"/>
                        <a14:backgroundMark x1="58785" y1="44928" x2="58894" y2="48654"/>
                        <a14:backgroundMark x1="30803" y1="48033" x2="31453" y2="48033"/>
                        <a14:backgroundMark x1="31345" y1="48447" x2="31779" y2="48447"/>
                      </a14:backgroundRemoval>
                    </a14:imgEffect>
                  </a14:imgLayer>
                </a14:imgProps>
              </a:ext>
              <a:ext uri="{28A0092B-C50C-407E-A947-70E740481C1C}">
                <a14:useLocalDpi xmlns:a14="http://schemas.microsoft.com/office/drawing/2010/main" val="0"/>
              </a:ext>
            </a:extLst>
          </a:blip>
          <a:stretch>
            <a:fillRect/>
          </a:stretch>
        </p:blipFill>
        <p:spPr>
          <a:xfrm>
            <a:off x="8077007" y="35870"/>
            <a:ext cx="963677" cy="504833"/>
          </a:xfrm>
          <a:prstGeom prst="rect">
            <a:avLst/>
          </a:prstGeom>
        </p:spPr>
      </p:pic>
      <p:sp>
        <p:nvSpPr>
          <p:cNvPr id="40" name="文字方塊 39">
            <a:extLst>
              <a:ext uri="{FF2B5EF4-FFF2-40B4-BE49-F238E27FC236}">
                <a16:creationId xmlns:a16="http://schemas.microsoft.com/office/drawing/2014/main" id="{FEC1BBD9-22D4-4D35-A4E7-5F6BF8A5BFF9}"/>
              </a:ext>
            </a:extLst>
          </p:cNvPr>
          <p:cNvSpPr txBox="1"/>
          <p:nvPr/>
        </p:nvSpPr>
        <p:spPr>
          <a:xfrm>
            <a:off x="465857" y="1027622"/>
            <a:ext cx="8212286" cy="1774845"/>
          </a:xfrm>
          <a:prstGeom prst="rect">
            <a:avLst/>
          </a:prstGeom>
          <a:noFill/>
          <a:ln w="28575" cmpd="thickThin">
            <a:solidFill>
              <a:schemeClr val="tx1"/>
            </a:solidFill>
          </a:ln>
        </p:spPr>
        <p:txBody>
          <a:bodyPr wrap="square" rtlCol="0">
            <a:spAutoFit/>
          </a:bodyPr>
          <a:lstStyle/>
          <a:p>
            <a:pPr marL="214313" indent="-214313" algn="just">
              <a:spcBef>
                <a:spcPts val="375"/>
              </a:spcBef>
              <a:buFont typeface="Arial" panose="020B0604020202020204" pitchFamily="34" charset="0"/>
              <a:buChar char="•"/>
            </a:pPr>
            <a:r>
              <a:rPr lang="en-US" altLang="zh-TW" sz="1200" dirty="0"/>
              <a:t>Even if can’t ground bias ring during whole measurement, grounding from the DC pads also could get single channel capacitance to check status od each channels.</a:t>
            </a:r>
          </a:p>
          <a:p>
            <a:pPr marL="214313" indent="-214313" algn="just">
              <a:spcBef>
                <a:spcPts val="375"/>
              </a:spcBef>
              <a:buFont typeface="Arial" panose="020B0604020202020204" pitchFamily="34" charset="0"/>
              <a:buChar char="•"/>
            </a:pPr>
            <a:r>
              <a:rPr lang="en-US" altLang="zh-TW" sz="1200" dirty="0"/>
              <a:t>However, the capacitance of single channel is too fine (&lt;1.5pF), so the value could be affected by environment. From humidity study, the humidity didn’t has obvious effect, so maybe this effect come from the status of sensor or measure system.</a:t>
            </a:r>
          </a:p>
          <a:p>
            <a:pPr marL="214313" indent="-214313" algn="just">
              <a:spcBef>
                <a:spcPts val="375"/>
              </a:spcBef>
              <a:buFont typeface="Arial" panose="020B0604020202020204" pitchFamily="34" charset="0"/>
              <a:buChar char="•"/>
            </a:pPr>
            <a:r>
              <a:rPr lang="en-US" altLang="zh-TW" sz="1200" dirty="0"/>
              <a:t>If the capacitance are measured in short period, the values is stable. The RMS of gaussian distribution in same channel is about 0.05. Therefore, we still can use data that come from same measurement period to identify character of channels.</a:t>
            </a:r>
          </a:p>
          <a:p>
            <a:pPr marL="214313" indent="-214313" algn="just">
              <a:spcBef>
                <a:spcPts val="375"/>
              </a:spcBef>
              <a:buFont typeface="Arial" panose="020B0604020202020204" pitchFamily="34" charset="0"/>
              <a:buChar char="•"/>
            </a:pPr>
            <a:r>
              <a:rPr lang="en-US" altLang="zh-TW" sz="1200" dirty="0"/>
              <a:t>In first branch, all channels in sensor 1131-1159 are good. We don’t see any channel has very strange value.</a:t>
            </a:r>
          </a:p>
          <a:p>
            <a:pPr marL="214313" indent="-214313" algn="just">
              <a:spcBef>
                <a:spcPts val="375"/>
              </a:spcBef>
              <a:buFont typeface="Arial" panose="020B0604020202020204" pitchFamily="34" charset="0"/>
              <a:buChar char="•"/>
            </a:pPr>
            <a:r>
              <a:rPr lang="en-US" altLang="zh-TW" sz="1200" dirty="0"/>
              <a:t>The secondary branch check had started.</a:t>
            </a:r>
          </a:p>
        </p:txBody>
      </p:sp>
      <p:sp>
        <p:nvSpPr>
          <p:cNvPr id="9" name="投影片編號版面配置區 6">
            <a:extLst>
              <a:ext uri="{FF2B5EF4-FFF2-40B4-BE49-F238E27FC236}">
                <a16:creationId xmlns:a16="http://schemas.microsoft.com/office/drawing/2014/main" id="{7AD77700-5F22-4C21-8553-987158824100}"/>
              </a:ext>
            </a:extLst>
          </p:cNvPr>
          <p:cNvSpPr txBox="1">
            <a:spLocks/>
          </p:cNvSpPr>
          <p:nvPr/>
        </p:nvSpPr>
        <p:spPr>
          <a:xfrm>
            <a:off x="8630729" y="4832812"/>
            <a:ext cx="408939" cy="273844"/>
          </a:xfrm>
          <a:prstGeom prst="rect">
            <a:avLst/>
          </a:prstGeom>
        </p:spPr>
        <p:txBody>
          <a:bodyPr vert="horz" lIns="68580" tIns="34290" rIns="68580" bIns="3429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D1E057-2EF2-46E9-A76B-904385403758}" type="slidenum">
              <a:rPr lang="zh-TW" altLang="en-US" sz="900"/>
              <a:pPr/>
              <a:t>19</a:t>
            </a:fld>
            <a:endParaRPr lang="zh-TW" altLang="en-US" sz="900" dirty="0"/>
          </a:p>
        </p:txBody>
      </p:sp>
    </p:spTree>
    <p:extLst>
      <p:ext uri="{BB962C8B-B14F-4D97-AF65-F5344CB8AC3E}">
        <p14:creationId xmlns:p14="http://schemas.microsoft.com/office/powerpoint/2010/main" val="602696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64764F4-09FC-3F45-9C89-EE42EB03CE5C}"/>
              </a:ext>
            </a:extLst>
          </p:cNvPr>
          <p:cNvPicPr>
            <a:picLocks noChangeAspect="1"/>
          </p:cNvPicPr>
          <p:nvPr/>
        </p:nvPicPr>
        <p:blipFill>
          <a:blip r:embed="rId3"/>
          <a:stretch>
            <a:fillRect/>
          </a:stretch>
        </p:blipFill>
        <p:spPr>
          <a:xfrm>
            <a:off x="0" y="2290465"/>
            <a:ext cx="9144000" cy="1257300"/>
          </a:xfrm>
          <a:prstGeom prst="rect">
            <a:avLst/>
          </a:prstGeom>
        </p:spPr>
      </p:pic>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Ladder Electric Components Overview</a:t>
            </a: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2</a:t>
            </a:fld>
            <a:endParaRPr lang="en-US" altLang="en-US" sz="1200" dirty="0">
              <a:solidFill>
                <a:srgbClr val="898989"/>
              </a:solidFill>
            </a:endParaRPr>
          </a:p>
        </p:txBody>
      </p:sp>
      <p:pic>
        <p:nvPicPr>
          <p:cNvPr id="30" name="Picture 29">
            <a:extLst>
              <a:ext uri="{FF2B5EF4-FFF2-40B4-BE49-F238E27FC236}">
                <a16:creationId xmlns:a16="http://schemas.microsoft.com/office/drawing/2014/main" id="{118CFA3B-ABB4-E042-9B91-55263797F8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337" y="1069604"/>
            <a:ext cx="8546123" cy="584106"/>
          </a:xfrm>
          <a:prstGeom prst="rect">
            <a:avLst/>
          </a:prstGeom>
        </p:spPr>
      </p:pic>
      <p:sp>
        <p:nvSpPr>
          <p:cNvPr id="38" name="正方形/長方形 37">
            <a:extLst>
              <a:ext uri="{FF2B5EF4-FFF2-40B4-BE49-F238E27FC236}">
                <a16:creationId xmlns:a16="http://schemas.microsoft.com/office/drawing/2014/main" id="{9D79E505-3499-D64B-AC44-9C3BDDF5C52F}"/>
              </a:ext>
            </a:extLst>
          </p:cNvPr>
          <p:cNvSpPr/>
          <p:nvPr/>
        </p:nvSpPr>
        <p:spPr>
          <a:xfrm>
            <a:off x="3592337" y="2852841"/>
            <a:ext cx="1181586" cy="205715"/>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651F276C-6814-2240-B335-DB3934939B8D}"/>
              </a:ext>
            </a:extLst>
          </p:cNvPr>
          <p:cNvSpPr/>
          <p:nvPr/>
        </p:nvSpPr>
        <p:spPr>
          <a:xfrm>
            <a:off x="2240776" y="2860374"/>
            <a:ext cx="1295399" cy="19818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9065B959-30C9-254D-9512-3EF6C3CED843}"/>
              </a:ext>
            </a:extLst>
          </p:cNvPr>
          <p:cNvSpPr txBox="1"/>
          <p:nvPr/>
        </p:nvSpPr>
        <p:spPr>
          <a:xfrm>
            <a:off x="3735922" y="2747828"/>
            <a:ext cx="831446" cy="369332"/>
          </a:xfrm>
          <a:prstGeom prst="rect">
            <a:avLst/>
          </a:prstGeom>
          <a:noFill/>
        </p:spPr>
        <p:txBody>
          <a:bodyPr wrap="none" rtlCol="0">
            <a:spAutoFit/>
          </a:bodyPr>
          <a:lstStyle/>
          <a:p>
            <a:r>
              <a:rPr kumimoji="1" lang="en-US" altLang="ja-JP" dirty="0"/>
              <a:t>Type-A</a:t>
            </a:r>
            <a:endParaRPr kumimoji="1" lang="ja-JP" altLang="en-US"/>
          </a:p>
        </p:txBody>
      </p:sp>
      <p:sp>
        <p:nvSpPr>
          <p:cNvPr id="42" name="テキスト ボックス 41">
            <a:extLst>
              <a:ext uri="{FF2B5EF4-FFF2-40B4-BE49-F238E27FC236}">
                <a16:creationId xmlns:a16="http://schemas.microsoft.com/office/drawing/2014/main" id="{D517D769-577D-BD44-A01C-95B5FA11F094}"/>
              </a:ext>
            </a:extLst>
          </p:cNvPr>
          <p:cNvSpPr txBox="1"/>
          <p:nvPr/>
        </p:nvSpPr>
        <p:spPr>
          <a:xfrm>
            <a:off x="2484144" y="2764878"/>
            <a:ext cx="823432" cy="369332"/>
          </a:xfrm>
          <a:prstGeom prst="rect">
            <a:avLst/>
          </a:prstGeom>
          <a:noFill/>
        </p:spPr>
        <p:txBody>
          <a:bodyPr wrap="square" rtlCol="0">
            <a:spAutoFit/>
          </a:bodyPr>
          <a:lstStyle/>
          <a:p>
            <a:r>
              <a:rPr kumimoji="1" lang="en-US" altLang="ja-JP" dirty="0"/>
              <a:t>Type-B</a:t>
            </a:r>
            <a:endParaRPr kumimoji="1" lang="ja-JP" altLang="en-US"/>
          </a:p>
        </p:txBody>
      </p:sp>
      <p:sp>
        <p:nvSpPr>
          <p:cNvPr id="46" name="テキスト ボックス 45">
            <a:extLst>
              <a:ext uri="{FF2B5EF4-FFF2-40B4-BE49-F238E27FC236}">
                <a16:creationId xmlns:a16="http://schemas.microsoft.com/office/drawing/2014/main" id="{0BD83E36-6508-DC47-A9FA-C634CBEB6EAE}"/>
              </a:ext>
            </a:extLst>
          </p:cNvPr>
          <p:cNvSpPr txBox="1"/>
          <p:nvPr/>
        </p:nvSpPr>
        <p:spPr>
          <a:xfrm>
            <a:off x="4808481" y="1836526"/>
            <a:ext cx="1462708" cy="369332"/>
          </a:xfrm>
          <a:prstGeom prst="rect">
            <a:avLst/>
          </a:prstGeom>
          <a:noFill/>
        </p:spPr>
        <p:txBody>
          <a:bodyPr wrap="none" rtlCol="0">
            <a:spAutoFit/>
          </a:bodyPr>
          <a:lstStyle/>
          <a:p>
            <a:r>
              <a:rPr kumimoji="1" lang="en-US" altLang="ja-JP" dirty="0"/>
              <a:t>2. FPHX Chips</a:t>
            </a:r>
            <a:endParaRPr kumimoji="1" lang="ja-JP" altLang="en-US"/>
          </a:p>
        </p:txBody>
      </p:sp>
      <p:cxnSp>
        <p:nvCxnSpPr>
          <p:cNvPr id="50" name="直線矢印コネクタ 49">
            <a:extLst>
              <a:ext uri="{FF2B5EF4-FFF2-40B4-BE49-F238E27FC236}">
                <a16:creationId xmlns:a16="http://schemas.microsoft.com/office/drawing/2014/main" id="{2BEE76B9-5E62-D14F-AF32-CB38BE6DAF63}"/>
              </a:ext>
            </a:extLst>
          </p:cNvPr>
          <p:cNvCxnSpPr>
            <a:cxnSpLocks/>
            <a:stCxn id="46" idx="2"/>
          </p:cNvCxnSpPr>
          <p:nvPr/>
        </p:nvCxnSpPr>
        <p:spPr>
          <a:xfrm flipH="1">
            <a:off x="4870639" y="2205858"/>
            <a:ext cx="669196" cy="621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id="{ACFF7F40-8E90-ED4F-B290-E7045FF606F2}"/>
              </a:ext>
            </a:extLst>
          </p:cNvPr>
          <p:cNvCxnSpPr>
            <a:cxnSpLocks/>
            <a:stCxn id="46" idx="0"/>
          </p:cNvCxnSpPr>
          <p:nvPr/>
        </p:nvCxnSpPr>
        <p:spPr>
          <a:xfrm flipH="1" flipV="1">
            <a:off x="4870639" y="1524516"/>
            <a:ext cx="669196" cy="3120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4" name="図 53">
            <a:extLst>
              <a:ext uri="{FF2B5EF4-FFF2-40B4-BE49-F238E27FC236}">
                <a16:creationId xmlns:a16="http://schemas.microsoft.com/office/drawing/2014/main" id="{404E3BD4-5C80-6346-AEBF-C00675C2AE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5821393" y="3707521"/>
            <a:ext cx="2097081" cy="1183836"/>
          </a:xfrm>
          <a:prstGeom prst="rect">
            <a:avLst/>
          </a:prstGeom>
          <a:ln w="57150">
            <a:solidFill>
              <a:srgbClr val="FFFF00"/>
            </a:solidFill>
          </a:ln>
        </p:spPr>
      </p:pic>
      <p:sp>
        <p:nvSpPr>
          <p:cNvPr id="55" name="テキスト ボックス 54">
            <a:extLst>
              <a:ext uri="{FF2B5EF4-FFF2-40B4-BE49-F238E27FC236}">
                <a16:creationId xmlns:a16="http://schemas.microsoft.com/office/drawing/2014/main" id="{3F79A9AE-4715-1A41-B5D3-75AB76E2EE80}"/>
              </a:ext>
            </a:extLst>
          </p:cNvPr>
          <p:cNvSpPr txBox="1"/>
          <p:nvPr/>
        </p:nvSpPr>
        <p:spPr>
          <a:xfrm>
            <a:off x="6605277" y="4839386"/>
            <a:ext cx="529312" cy="369332"/>
          </a:xfrm>
          <a:prstGeom prst="rect">
            <a:avLst/>
          </a:prstGeom>
          <a:noFill/>
        </p:spPr>
        <p:txBody>
          <a:bodyPr wrap="none" rtlCol="0">
            <a:spAutoFit/>
          </a:bodyPr>
          <a:lstStyle/>
          <a:p>
            <a:r>
              <a:rPr kumimoji="1" lang="en-US" altLang="ja-JP" dirty="0"/>
              <a:t>HDI</a:t>
            </a:r>
            <a:endParaRPr kumimoji="1" lang="ja-JP" altLang="en-US"/>
          </a:p>
        </p:txBody>
      </p:sp>
      <p:sp>
        <p:nvSpPr>
          <p:cNvPr id="57" name="正方形/長方形 56">
            <a:extLst>
              <a:ext uri="{FF2B5EF4-FFF2-40B4-BE49-F238E27FC236}">
                <a16:creationId xmlns:a16="http://schemas.microsoft.com/office/drawing/2014/main" id="{90A74EF5-0DF3-9B41-8360-D11CA407BB82}"/>
              </a:ext>
            </a:extLst>
          </p:cNvPr>
          <p:cNvSpPr/>
          <p:nvPr/>
        </p:nvSpPr>
        <p:spPr>
          <a:xfrm>
            <a:off x="5486400" y="3020720"/>
            <a:ext cx="228600" cy="132949"/>
          </a:xfrm>
          <a:prstGeom prst="rect">
            <a:avLst/>
          </a:prstGeom>
          <a:no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cxnSp>
        <p:nvCxnSpPr>
          <p:cNvPr id="58" name="直線矢印コネクタ 57">
            <a:extLst>
              <a:ext uri="{FF2B5EF4-FFF2-40B4-BE49-F238E27FC236}">
                <a16:creationId xmlns:a16="http://schemas.microsoft.com/office/drawing/2014/main" id="{9B3E84A3-A302-8747-8D18-274305EF36FC}"/>
              </a:ext>
            </a:extLst>
          </p:cNvPr>
          <p:cNvCxnSpPr>
            <a:cxnSpLocks/>
          </p:cNvCxnSpPr>
          <p:nvPr/>
        </p:nvCxnSpPr>
        <p:spPr>
          <a:xfrm>
            <a:off x="5583280" y="3158418"/>
            <a:ext cx="476223" cy="609600"/>
          </a:xfrm>
          <a:prstGeom prst="straightConnector1">
            <a:avLst/>
          </a:prstGeom>
          <a:ln>
            <a:solidFill>
              <a:srgbClr val="FFFF00"/>
            </a:solidFill>
            <a:tailEnd type="triangle"/>
          </a:ln>
        </p:spPr>
        <p:style>
          <a:lnRef idx="3">
            <a:schemeClr val="dk1"/>
          </a:lnRef>
          <a:fillRef idx="0">
            <a:schemeClr val="dk1"/>
          </a:fillRef>
          <a:effectRef idx="2">
            <a:schemeClr val="dk1"/>
          </a:effectRef>
          <a:fontRef idx="minor">
            <a:schemeClr val="tx1"/>
          </a:fontRef>
        </p:style>
      </p:cxnSp>
      <p:sp>
        <p:nvSpPr>
          <p:cNvPr id="61" name="テキスト ボックス 60">
            <a:extLst>
              <a:ext uri="{FF2B5EF4-FFF2-40B4-BE49-F238E27FC236}">
                <a16:creationId xmlns:a16="http://schemas.microsoft.com/office/drawing/2014/main" id="{443C9CD0-E8C2-7F4F-8348-C4AF5E70F478}"/>
              </a:ext>
            </a:extLst>
          </p:cNvPr>
          <p:cNvSpPr txBox="1"/>
          <p:nvPr/>
        </p:nvSpPr>
        <p:spPr>
          <a:xfrm>
            <a:off x="4499106" y="3757943"/>
            <a:ext cx="1406347" cy="538609"/>
          </a:xfrm>
          <a:prstGeom prst="rect">
            <a:avLst/>
          </a:prstGeom>
          <a:noFill/>
        </p:spPr>
        <p:txBody>
          <a:bodyPr wrap="none" rtlCol="0">
            <a:spAutoFit/>
          </a:bodyPr>
          <a:lstStyle/>
          <a:p>
            <a:r>
              <a:rPr kumimoji="1" lang="en-US" altLang="ja-JP" dirty="0" err="1"/>
              <a:t>Wirebonding</a:t>
            </a:r>
            <a:endParaRPr kumimoji="1" lang="en-US" altLang="ja-JP" dirty="0"/>
          </a:p>
          <a:p>
            <a:pPr algn="ctr"/>
            <a:r>
              <a:rPr kumimoji="1" lang="en-US" altLang="ja-JP" sz="1100" dirty="0"/>
              <a:t>(silicon-FPHX)</a:t>
            </a:r>
          </a:p>
        </p:txBody>
      </p:sp>
      <p:sp>
        <p:nvSpPr>
          <p:cNvPr id="62" name="テキスト ボックス 61">
            <a:extLst>
              <a:ext uri="{FF2B5EF4-FFF2-40B4-BE49-F238E27FC236}">
                <a16:creationId xmlns:a16="http://schemas.microsoft.com/office/drawing/2014/main" id="{A7FB71F7-F5ED-734D-84D5-A256C86FB8C7}"/>
              </a:ext>
            </a:extLst>
          </p:cNvPr>
          <p:cNvSpPr txBox="1"/>
          <p:nvPr/>
        </p:nvSpPr>
        <p:spPr>
          <a:xfrm>
            <a:off x="6296699" y="4247293"/>
            <a:ext cx="1146468" cy="369332"/>
          </a:xfrm>
          <a:prstGeom prst="rect">
            <a:avLst/>
          </a:prstGeom>
          <a:noFill/>
        </p:spPr>
        <p:txBody>
          <a:bodyPr wrap="none" rtlCol="0">
            <a:spAutoFit/>
          </a:bodyPr>
          <a:lstStyle/>
          <a:p>
            <a:r>
              <a:rPr kumimoji="1" lang="en-US" altLang="ja-JP" dirty="0">
                <a:solidFill>
                  <a:schemeClr val="bg1"/>
                </a:solidFill>
              </a:rPr>
              <a:t>FPHX Chip</a:t>
            </a:r>
            <a:endParaRPr kumimoji="1" lang="ja-JP" altLang="en-US">
              <a:solidFill>
                <a:schemeClr val="bg1"/>
              </a:solidFill>
            </a:endParaRPr>
          </a:p>
        </p:txBody>
      </p:sp>
      <p:sp>
        <p:nvSpPr>
          <p:cNvPr id="63" name="テキスト ボックス 62">
            <a:extLst>
              <a:ext uri="{FF2B5EF4-FFF2-40B4-BE49-F238E27FC236}">
                <a16:creationId xmlns:a16="http://schemas.microsoft.com/office/drawing/2014/main" id="{6896B897-12BD-3242-9387-5B5A4191DAB0}"/>
              </a:ext>
            </a:extLst>
          </p:cNvPr>
          <p:cNvSpPr txBox="1"/>
          <p:nvPr/>
        </p:nvSpPr>
        <p:spPr>
          <a:xfrm>
            <a:off x="3415116" y="1162848"/>
            <a:ext cx="831446" cy="369332"/>
          </a:xfrm>
          <a:prstGeom prst="rect">
            <a:avLst/>
          </a:prstGeom>
          <a:noFill/>
        </p:spPr>
        <p:txBody>
          <a:bodyPr wrap="none" rtlCol="0">
            <a:spAutoFit/>
          </a:bodyPr>
          <a:lstStyle/>
          <a:p>
            <a:r>
              <a:rPr kumimoji="1" lang="en-US" altLang="ja-JP" dirty="0"/>
              <a:t>Type-A</a:t>
            </a:r>
            <a:endParaRPr kumimoji="1" lang="ja-JP" altLang="en-US"/>
          </a:p>
        </p:txBody>
      </p:sp>
      <p:sp>
        <p:nvSpPr>
          <p:cNvPr id="64" name="テキスト ボックス 63">
            <a:extLst>
              <a:ext uri="{FF2B5EF4-FFF2-40B4-BE49-F238E27FC236}">
                <a16:creationId xmlns:a16="http://schemas.microsoft.com/office/drawing/2014/main" id="{A28998C7-C02A-F548-B118-B38B2D4BB9A9}"/>
              </a:ext>
            </a:extLst>
          </p:cNvPr>
          <p:cNvSpPr txBox="1"/>
          <p:nvPr/>
        </p:nvSpPr>
        <p:spPr>
          <a:xfrm>
            <a:off x="2304432" y="1162521"/>
            <a:ext cx="823431" cy="369332"/>
          </a:xfrm>
          <a:prstGeom prst="rect">
            <a:avLst/>
          </a:prstGeom>
          <a:noFill/>
        </p:spPr>
        <p:txBody>
          <a:bodyPr wrap="none" rtlCol="0">
            <a:spAutoFit/>
          </a:bodyPr>
          <a:lstStyle/>
          <a:p>
            <a:r>
              <a:rPr kumimoji="1" lang="en-US" altLang="ja-JP" dirty="0"/>
              <a:t>Type-B</a:t>
            </a:r>
            <a:endParaRPr kumimoji="1" lang="ja-JP" altLang="en-US"/>
          </a:p>
        </p:txBody>
      </p:sp>
      <p:sp>
        <p:nvSpPr>
          <p:cNvPr id="65" name="テキスト ボックス 64">
            <a:extLst>
              <a:ext uri="{FF2B5EF4-FFF2-40B4-BE49-F238E27FC236}">
                <a16:creationId xmlns:a16="http://schemas.microsoft.com/office/drawing/2014/main" id="{647BA741-FAB7-C64D-A3C2-3BD3B753E5FE}"/>
              </a:ext>
            </a:extLst>
          </p:cNvPr>
          <p:cNvSpPr txBox="1"/>
          <p:nvPr/>
        </p:nvSpPr>
        <p:spPr>
          <a:xfrm>
            <a:off x="1541366" y="1787421"/>
            <a:ext cx="2245679" cy="369332"/>
          </a:xfrm>
          <a:prstGeom prst="rect">
            <a:avLst/>
          </a:prstGeom>
          <a:noFill/>
        </p:spPr>
        <p:txBody>
          <a:bodyPr wrap="none" rtlCol="0">
            <a:spAutoFit/>
          </a:bodyPr>
          <a:lstStyle/>
          <a:p>
            <a:r>
              <a:rPr kumimoji="1" lang="en-US" altLang="ja-JP" dirty="0"/>
              <a:t>1. Silicon strip sensors</a:t>
            </a:r>
            <a:endParaRPr kumimoji="1" lang="ja-JP" altLang="en-US"/>
          </a:p>
        </p:txBody>
      </p:sp>
      <p:sp>
        <p:nvSpPr>
          <p:cNvPr id="66" name="テキスト ボックス 65">
            <a:extLst>
              <a:ext uri="{FF2B5EF4-FFF2-40B4-BE49-F238E27FC236}">
                <a16:creationId xmlns:a16="http://schemas.microsoft.com/office/drawing/2014/main" id="{33E88778-256B-8E4F-B373-C936A33E6BF1}"/>
              </a:ext>
            </a:extLst>
          </p:cNvPr>
          <p:cNvSpPr txBox="1"/>
          <p:nvPr/>
        </p:nvSpPr>
        <p:spPr>
          <a:xfrm>
            <a:off x="337337" y="814431"/>
            <a:ext cx="1705852" cy="369332"/>
          </a:xfrm>
          <a:prstGeom prst="rect">
            <a:avLst/>
          </a:prstGeom>
          <a:noFill/>
        </p:spPr>
        <p:txBody>
          <a:bodyPr wrap="none" rtlCol="0">
            <a:spAutoFit/>
          </a:bodyPr>
          <a:lstStyle/>
          <a:p>
            <a:r>
              <a:rPr kumimoji="1" lang="en-US" altLang="ja-JP" dirty="0"/>
              <a:t>INTT Full Ladder</a:t>
            </a:r>
            <a:endParaRPr kumimoji="1" lang="ja-JP" altLang="en-US"/>
          </a:p>
        </p:txBody>
      </p:sp>
      <p:sp>
        <p:nvSpPr>
          <p:cNvPr id="67" name="テキスト ボックス 66">
            <a:extLst>
              <a:ext uri="{FF2B5EF4-FFF2-40B4-BE49-F238E27FC236}">
                <a16:creationId xmlns:a16="http://schemas.microsoft.com/office/drawing/2014/main" id="{47613B4A-A311-0140-A44B-58411322E4B6}"/>
              </a:ext>
            </a:extLst>
          </p:cNvPr>
          <p:cNvSpPr txBox="1"/>
          <p:nvPr/>
        </p:nvSpPr>
        <p:spPr>
          <a:xfrm>
            <a:off x="6769810" y="1801036"/>
            <a:ext cx="2176365" cy="369332"/>
          </a:xfrm>
          <a:prstGeom prst="rect">
            <a:avLst/>
          </a:prstGeom>
          <a:noFill/>
        </p:spPr>
        <p:txBody>
          <a:bodyPr wrap="none" rtlCol="0">
            <a:spAutoFit/>
          </a:bodyPr>
          <a:lstStyle/>
          <a:p>
            <a:r>
              <a:rPr kumimoji="1" lang="en-US" altLang="ja-JP" dirty="0"/>
              <a:t>3. HDI Readout Cable</a:t>
            </a:r>
            <a:endParaRPr kumimoji="1" lang="ja-JP" altLang="en-US"/>
          </a:p>
        </p:txBody>
      </p:sp>
      <p:sp>
        <p:nvSpPr>
          <p:cNvPr id="25" name="テキスト ボックス 24">
            <a:extLst>
              <a:ext uri="{FF2B5EF4-FFF2-40B4-BE49-F238E27FC236}">
                <a16:creationId xmlns:a16="http://schemas.microsoft.com/office/drawing/2014/main" id="{AEAA9ED4-EE30-CD45-9CCE-D1D4DC2AA103}"/>
              </a:ext>
            </a:extLst>
          </p:cNvPr>
          <p:cNvSpPr txBox="1"/>
          <p:nvPr/>
        </p:nvSpPr>
        <p:spPr>
          <a:xfrm>
            <a:off x="4515988" y="4389493"/>
            <a:ext cx="1406347" cy="538609"/>
          </a:xfrm>
          <a:prstGeom prst="rect">
            <a:avLst/>
          </a:prstGeom>
          <a:noFill/>
        </p:spPr>
        <p:txBody>
          <a:bodyPr wrap="none" rtlCol="0">
            <a:spAutoFit/>
          </a:bodyPr>
          <a:lstStyle/>
          <a:p>
            <a:r>
              <a:rPr kumimoji="1" lang="en-US" altLang="ja-JP" dirty="0" err="1"/>
              <a:t>Wirebonding</a:t>
            </a:r>
            <a:endParaRPr kumimoji="1" lang="en-US" altLang="ja-JP" dirty="0"/>
          </a:p>
          <a:p>
            <a:pPr algn="ctr"/>
            <a:r>
              <a:rPr kumimoji="1" lang="en-US" altLang="ja-JP" sz="1100" dirty="0"/>
              <a:t>(FPHX-HDI)</a:t>
            </a:r>
          </a:p>
        </p:txBody>
      </p:sp>
      <p:cxnSp>
        <p:nvCxnSpPr>
          <p:cNvPr id="7" name="直線矢印コネクタ 6">
            <a:extLst>
              <a:ext uri="{FF2B5EF4-FFF2-40B4-BE49-F238E27FC236}">
                <a16:creationId xmlns:a16="http://schemas.microsoft.com/office/drawing/2014/main" id="{39A10C8F-44BE-B84B-81D5-C6D1D2432AE0}"/>
              </a:ext>
            </a:extLst>
          </p:cNvPr>
          <p:cNvCxnSpPr/>
          <p:nvPr/>
        </p:nvCxnSpPr>
        <p:spPr>
          <a:xfrm flipH="1" flipV="1">
            <a:off x="7443167" y="1361657"/>
            <a:ext cx="176833" cy="4393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FCD8134C-ABB3-E249-8953-26CF1A136BB9}"/>
              </a:ext>
            </a:extLst>
          </p:cNvPr>
          <p:cNvCxnSpPr>
            <a:cxnSpLocks/>
          </p:cNvCxnSpPr>
          <p:nvPr/>
        </p:nvCxnSpPr>
        <p:spPr>
          <a:xfrm flipH="1">
            <a:off x="7443167" y="2176817"/>
            <a:ext cx="176833" cy="6661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B0DDA576-8BE6-F645-9E89-A77478A20162}"/>
              </a:ext>
            </a:extLst>
          </p:cNvPr>
          <p:cNvCxnSpPr>
            <a:cxnSpLocks/>
          </p:cNvCxnSpPr>
          <p:nvPr/>
        </p:nvCxnSpPr>
        <p:spPr>
          <a:xfrm flipV="1">
            <a:off x="2572561" y="1392042"/>
            <a:ext cx="323299" cy="3970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CFC2DD6C-47F6-484A-A218-6E8800DA28C7}"/>
              </a:ext>
            </a:extLst>
          </p:cNvPr>
          <p:cNvCxnSpPr>
            <a:cxnSpLocks/>
          </p:cNvCxnSpPr>
          <p:nvPr/>
        </p:nvCxnSpPr>
        <p:spPr>
          <a:xfrm>
            <a:off x="2572561" y="2156753"/>
            <a:ext cx="323568" cy="7389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62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D49F01-6F13-E747-A25B-289577B88A48}"/>
              </a:ext>
            </a:extLst>
          </p:cNvPr>
          <p:cNvSpPr>
            <a:spLocks noGrp="1"/>
          </p:cNvSpPr>
          <p:nvPr>
            <p:ph type="title"/>
          </p:nvPr>
        </p:nvSpPr>
        <p:spPr/>
        <p:txBody>
          <a:bodyPr/>
          <a:lstStyle/>
          <a:p>
            <a:r>
              <a:rPr kumimoji="1" lang="en-US" altLang="ja-JP" dirty="0"/>
              <a:t>HDI Material Budget</a:t>
            </a:r>
            <a:endParaRPr kumimoji="1" lang="ja-JP" altLang="en-US"/>
          </a:p>
        </p:txBody>
      </p:sp>
      <p:sp>
        <p:nvSpPr>
          <p:cNvPr id="6" name="スライド番号プレースホルダー 5">
            <a:extLst>
              <a:ext uri="{FF2B5EF4-FFF2-40B4-BE49-F238E27FC236}">
                <a16:creationId xmlns:a16="http://schemas.microsoft.com/office/drawing/2014/main" id="{93E05B45-F5E3-9D45-A6C8-CAE58BE5280C}"/>
              </a:ext>
            </a:extLst>
          </p:cNvPr>
          <p:cNvSpPr>
            <a:spLocks noGrp="1"/>
          </p:cNvSpPr>
          <p:nvPr>
            <p:ph type="sldNum" sz="quarter" idx="12"/>
          </p:nvPr>
        </p:nvSpPr>
        <p:spPr/>
        <p:txBody>
          <a:bodyPr/>
          <a:lstStyle/>
          <a:p>
            <a:fld id="{4B932B3A-BA38-40C7-ADEE-2A1902CEB265}" type="slidenum">
              <a:rPr lang="en-US" altLang="en-US" smtClean="0"/>
              <a:pPr/>
              <a:t>20</a:t>
            </a:fld>
            <a:endParaRPr lang="en-US" altLang="en-US"/>
          </a:p>
        </p:txBody>
      </p:sp>
      <p:graphicFrame>
        <p:nvGraphicFramePr>
          <p:cNvPr id="8" name="コンテンツ プレースホルダー 6">
            <a:extLst>
              <a:ext uri="{FF2B5EF4-FFF2-40B4-BE49-F238E27FC236}">
                <a16:creationId xmlns:a16="http://schemas.microsoft.com/office/drawing/2014/main" id="{495BDB81-C66E-AF43-85BF-7D263F6063B8}"/>
              </a:ext>
            </a:extLst>
          </p:cNvPr>
          <p:cNvGraphicFramePr>
            <a:graphicFrameLocks/>
          </p:cNvGraphicFramePr>
          <p:nvPr>
            <p:extLst>
              <p:ext uri="{D42A27DB-BD31-4B8C-83A1-F6EECF244321}">
                <p14:modId xmlns:p14="http://schemas.microsoft.com/office/powerpoint/2010/main" val="3590455960"/>
              </p:ext>
            </p:extLst>
          </p:nvPr>
        </p:nvGraphicFramePr>
        <p:xfrm>
          <a:off x="345090" y="742949"/>
          <a:ext cx="3788536" cy="1402080"/>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638198318"/>
                    </a:ext>
                  </a:extLst>
                </a:gridCol>
                <a:gridCol w="1752600">
                  <a:extLst>
                    <a:ext uri="{9D8B030D-6E8A-4147-A177-3AD203B41FA5}">
                      <a16:colId xmlns:a16="http://schemas.microsoft.com/office/drawing/2014/main" val="3148065668"/>
                    </a:ext>
                  </a:extLst>
                </a:gridCol>
                <a:gridCol w="969136">
                  <a:extLst>
                    <a:ext uri="{9D8B030D-6E8A-4147-A177-3AD203B41FA5}">
                      <a16:colId xmlns:a16="http://schemas.microsoft.com/office/drawing/2014/main" val="2224919375"/>
                    </a:ext>
                  </a:extLst>
                </a:gridCol>
              </a:tblGrid>
              <a:tr h="350520">
                <a:tc>
                  <a:txBody>
                    <a:bodyPr/>
                    <a:lstStyle/>
                    <a:p>
                      <a:pPr algn="l"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HDI</a:t>
                      </a:r>
                      <a:endParaRPr lang="ja-JP" altLang="en-US"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Thickness [</a:t>
                      </a:r>
                      <a:r>
                        <a:rPr lang="en-US" sz="1800" b="0" i="0" u="none" strike="noStrike" dirty="0">
                          <a:solidFill>
                            <a:srgbClr val="000000"/>
                          </a:solidFill>
                          <a:effectLst/>
                          <a:latin typeface="Symbol" pitchFamily="2" charset="2"/>
                          <a:ea typeface="游ゴシック" panose="020B0400000000000000" pitchFamily="34" charset="-128"/>
                        </a:rPr>
                        <a:t>m</a:t>
                      </a: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m]</a:t>
                      </a:r>
                    </a:p>
                  </a:txBody>
                  <a:tcPr marL="9525" marR="9525" marT="9525" marB="0" anchor="ctr"/>
                </a:tc>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X/X</a:t>
                      </a:r>
                      <a:r>
                        <a:rPr lang="en-US" sz="1800" b="0" i="0" u="none" strike="noStrike" baseline="-25000" dirty="0">
                          <a:solidFill>
                            <a:srgbClr val="000000"/>
                          </a:solidFill>
                          <a:effectLst/>
                          <a:latin typeface="游ゴシック" panose="020B0400000000000000" pitchFamily="34" charset="-128"/>
                          <a:ea typeface="游ゴシック" panose="020B0400000000000000" pitchFamily="34" charset="-128"/>
                        </a:rPr>
                        <a:t>0</a:t>
                      </a: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 [%]</a:t>
                      </a:r>
                    </a:p>
                  </a:txBody>
                  <a:tcPr marL="9525" marR="9525" marT="9525" marB="0" anchor="ctr"/>
                </a:tc>
                <a:extLst>
                  <a:ext uri="{0D108BD9-81ED-4DB2-BD59-A6C34878D82A}">
                    <a16:rowId xmlns:a16="http://schemas.microsoft.com/office/drawing/2014/main" val="1653299254"/>
                  </a:ext>
                </a:extLst>
              </a:tr>
              <a:tr h="350520">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Copper*</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38</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0.26</a:t>
                      </a:r>
                    </a:p>
                  </a:txBody>
                  <a:tcPr marL="9525" marR="9525" marT="9525" marB="0" anchor="ctr"/>
                </a:tc>
                <a:extLst>
                  <a:ext uri="{0D108BD9-81ED-4DB2-BD59-A6C34878D82A}">
                    <a16:rowId xmlns:a16="http://schemas.microsoft.com/office/drawing/2014/main" val="1418387643"/>
                  </a:ext>
                </a:extLst>
              </a:tr>
              <a:tr h="350520">
                <a:tc>
                  <a:txBody>
                    <a:bodyPr/>
                    <a:lstStyle/>
                    <a:p>
                      <a:pPr algn="l" fontAlgn="ctr"/>
                      <a:r>
                        <a:rPr lang="en-US" sz="1800" b="0" i="0" u="none" strike="noStrike" dirty="0" err="1">
                          <a:solidFill>
                            <a:srgbClr val="000000"/>
                          </a:solidFill>
                          <a:effectLst/>
                          <a:latin typeface="游ゴシック" panose="020B0400000000000000" pitchFamily="34" charset="-128"/>
                          <a:ea typeface="游ゴシック" panose="020B0400000000000000" pitchFamily="34" charset="-128"/>
                        </a:rPr>
                        <a:t>Polymide</a:t>
                      </a:r>
                      <a:endParaRPr lang="en-US"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380</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0.14</a:t>
                      </a:r>
                    </a:p>
                  </a:txBody>
                  <a:tcPr marL="9525" marR="9525" marT="9525" marB="0" anchor="ctr"/>
                </a:tc>
                <a:extLst>
                  <a:ext uri="{0D108BD9-81ED-4DB2-BD59-A6C34878D82A}">
                    <a16:rowId xmlns:a16="http://schemas.microsoft.com/office/drawing/2014/main" val="3448879156"/>
                  </a:ext>
                </a:extLst>
              </a:tr>
              <a:tr h="350520">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Total**</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432</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0.40</a:t>
                      </a:r>
                    </a:p>
                  </a:txBody>
                  <a:tcPr marL="9525" marR="9525" marT="9525" marB="0" anchor="ctr"/>
                </a:tc>
                <a:extLst>
                  <a:ext uri="{0D108BD9-81ED-4DB2-BD59-A6C34878D82A}">
                    <a16:rowId xmlns:a16="http://schemas.microsoft.com/office/drawing/2014/main" val="3896595400"/>
                  </a:ext>
                </a:extLst>
              </a:tr>
            </a:tbl>
          </a:graphicData>
        </a:graphic>
      </p:graphicFrame>
      <p:sp>
        <p:nvSpPr>
          <p:cNvPr id="9" name="正方形/長方形 8">
            <a:extLst>
              <a:ext uri="{FF2B5EF4-FFF2-40B4-BE49-F238E27FC236}">
                <a16:creationId xmlns:a16="http://schemas.microsoft.com/office/drawing/2014/main" id="{351619A3-45CA-5545-A4CD-7248E2C5EA9D}"/>
              </a:ext>
            </a:extLst>
          </p:cNvPr>
          <p:cNvSpPr/>
          <p:nvPr/>
        </p:nvSpPr>
        <p:spPr>
          <a:xfrm>
            <a:off x="4139901" y="1019085"/>
            <a:ext cx="4572000" cy="1200329"/>
          </a:xfrm>
          <a:prstGeom prst="rect">
            <a:avLst/>
          </a:prstGeom>
        </p:spPr>
        <p:txBody>
          <a:bodyPr wrap="square">
            <a:spAutoFit/>
          </a:bodyPr>
          <a:lstStyle/>
          <a:p>
            <a:r>
              <a:rPr lang="en-US" altLang="ja-JP" dirty="0"/>
              <a:t>*Copper thickness is not physical thickness, but average thickness. </a:t>
            </a:r>
          </a:p>
          <a:p>
            <a:r>
              <a:rPr lang="en-US" altLang="ja-JP" dirty="0"/>
              <a:t>**Total thickness is not 473</a:t>
            </a:r>
            <a:r>
              <a:rPr lang="el-GR" altLang="ja-JP" dirty="0"/>
              <a:t>μ</a:t>
            </a:r>
            <a:r>
              <a:rPr lang="en-US" altLang="ja-JP" dirty="0"/>
              <a:t>m, because of the copper average thickness. </a:t>
            </a:r>
            <a:endParaRPr lang="en-US" altLang="ja-JP" dirty="0">
              <a:effectLst/>
            </a:endParaRPr>
          </a:p>
        </p:txBody>
      </p:sp>
      <p:pic>
        <p:nvPicPr>
          <p:cNvPr id="1025" name="Picture 1" descr="page8image1607495648">
            <a:extLst>
              <a:ext uri="{FF2B5EF4-FFF2-40B4-BE49-F238E27FC236}">
                <a16:creationId xmlns:a16="http://schemas.microsoft.com/office/drawing/2014/main" id="{54FD3623-82EE-5846-8D15-938021DCC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82" y="2458571"/>
            <a:ext cx="8892436" cy="112395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A9FD2DD-6AFA-7543-B47A-6B99DE215E84}"/>
              </a:ext>
            </a:extLst>
          </p:cNvPr>
          <p:cNvSpPr txBox="1"/>
          <p:nvPr/>
        </p:nvSpPr>
        <p:spPr>
          <a:xfrm>
            <a:off x="1143000" y="3943350"/>
            <a:ext cx="3011722" cy="369332"/>
          </a:xfrm>
          <a:prstGeom prst="rect">
            <a:avLst/>
          </a:prstGeom>
          <a:noFill/>
        </p:spPr>
        <p:txBody>
          <a:bodyPr wrap="none" rtlCol="0">
            <a:spAutoFit/>
          </a:bodyPr>
          <a:lstStyle/>
          <a:p>
            <a:r>
              <a:rPr kumimoji="1" lang="en-US" altLang="ja-JP" dirty="0"/>
              <a:t>Radiation length of each layer.</a:t>
            </a:r>
            <a:endParaRPr kumimoji="1" lang="ja-JP" altLang="en-US"/>
          </a:p>
        </p:txBody>
      </p:sp>
    </p:spTree>
    <p:extLst>
      <p:ext uri="{BB962C8B-B14F-4D97-AF65-F5344CB8AC3E}">
        <p14:creationId xmlns:p14="http://schemas.microsoft.com/office/powerpoint/2010/main" val="1822045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D49F01-6F13-E747-A25B-289577B88A48}"/>
              </a:ext>
            </a:extLst>
          </p:cNvPr>
          <p:cNvSpPr>
            <a:spLocks noGrp="1"/>
          </p:cNvSpPr>
          <p:nvPr>
            <p:ph type="title"/>
          </p:nvPr>
        </p:nvSpPr>
        <p:spPr/>
        <p:txBody>
          <a:bodyPr/>
          <a:lstStyle/>
          <a:p>
            <a:r>
              <a:rPr kumimoji="1" lang="en-US" altLang="ja-JP" dirty="0"/>
              <a:t>Ladder Material Budget</a:t>
            </a:r>
            <a:endParaRPr kumimoji="1" lang="ja-JP" altLang="en-US"/>
          </a:p>
        </p:txBody>
      </p:sp>
      <p:graphicFrame>
        <p:nvGraphicFramePr>
          <p:cNvPr id="7" name="コンテンツ プレースホルダー 6">
            <a:extLst>
              <a:ext uri="{FF2B5EF4-FFF2-40B4-BE49-F238E27FC236}">
                <a16:creationId xmlns:a16="http://schemas.microsoft.com/office/drawing/2014/main" id="{C7316079-68E8-3B45-809B-73B1DCD126F0}"/>
              </a:ext>
            </a:extLst>
          </p:cNvPr>
          <p:cNvGraphicFramePr>
            <a:graphicFrameLocks noGrp="1"/>
          </p:cNvGraphicFramePr>
          <p:nvPr>
            <p:ph idx="1"/>
          </p:nvPr>
        </p:nvGraphicFramePr>
        <p:xfrm>
          <a:off x="152400" y="1047750"/>
          <a:ext cx="4800600" cy="1752600"/>
        </p:xfrm>
        <a:graphic>
          <a:graphicData uri="http://schemas.openxmlformats.org/drawingml/2006/table">
            <a:tbl>
              <a:tblPr firstRow="1" bandRow="1">
                <a:tableStyleId>{5C22544A-7EE6-4342-B048-85BDC9FD1C3A}</a:tableStyleId>
              </a:tblPr>
              <a:tblGrid>
                <a:gridCol w="1545956">
                  <a:extLst>
                    <a:ext uri="{9D8B030D-6E8A-4147-A177-3AD203B41FA5}">
                      <a16:colId xmlns:a16="http://schemas.microsoft.com/office/drawing/2014/main" val="2638198318"/>
                    </a:ext>
                  </a:extLst>
                </a:gridCol>
                <a:gridCol w="1806844">
                  <a:extLst>
                    <a:ext uri="{9D8B030D-6E8A-4147-A177-3AD203B41FA5}">
                      <a16:colId xmlns:a16="http://schemas.microsoft.com/office/drawing/2014/main" val="3148065668"/>
                    </a:ext>
                  </a:extLst>
                </a:gridCol>
                <a:gridCol w="1447800">
                  <a:extLst>
                    <a:ext uri="{9D8B030D-6E8A-4147-A177-3AD203B41FA5}">
                      <a16:colId xmlns:a16="http://schemas.microsoft.com/office/drawing/2014/main" val="2224919375"/>
                    </a:ext>
                  </a:extLst>
                </a:gridCol>
              </a:tblGrid>
              <a:tr h="350520">
                <a:tc>
                  <a:txBody>
                    <a:bodyPr/>
                    <a:lstStyle/>
                    <a:p>
                      <a:pPr algn="l"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Material</a:t>
                      </a:r>
                      <a:endParaRPr lang="ja-JP" altLang="en-US"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Thickness [</a:t>
                      </a:r>
                      <a:r>
                        <a:rPr lang="en-US" sz="1800" b="0" i="0" u="none" strike="noStrike" dirty="0">
                          <a:solidFill>
                            <a:srgbClr val="000000"/>
                          </a:solidFill>
                          <a:effectLst/>
                          <a:latin typeface="Symbol" pitchFamily="2" charset="2"/>
                          <a:ea typeface="游ゴシック" panose="020B0400000000000000" pitchFamily="34" charset="-128"/>
                        </a:rPr>
                        <a:t>m</a:t>
                      </a: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m]</a:t>
                      </a:r>
                    </a:p>
                  </a:txBody>
                  <a:tcPr marL="9525" marR="9525" marT="9525" marB="0" anchor="ctr"/>
                </a:tc>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X/X</a:t>
                      </a:r>
                      <a:r>
                        <a:rPr lang="en-US" sz="1800" b="0" i="0" u="none" strike="noStrike" baseline="-25000" dirty="0">
                          <a:solidFill>
                            <a:srgbClr val="000000"/>
                          </a:solidFill>
                          <a:effectLst/>
                          <a:latin typeface="游ゴシック" panose="020B0400000000000000" pitchFamily="34" charset="-128"/>
                          <a:ea typeface="游ゴシック" panose="020B0400000000000000" pitchFamily="34" charset="-128"/>
                        </a:rPr>
                        <a:t>0</a:t>
                      </a: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 [%]</a:t>
                      </a:r>
                    </a:p>
                  </a:txBody>
                  <a:tcPr marL="9525" marR="9525" marT="9525" marB="0" anchor="ctr"/>
                </a:tc>
                <a:extLst>
                  <a:ext uri="{0D108BD9-81ED-4DB2-BD59-A6C34878D82A}">
                    <a16:rowId xmlns:a16="http://schemas.microsoft.com/office/drawing/2014/main" val="1653299254"/>
                  </a:ext>
                </a:extLst>
              </a:tr>
              <a:tr h="350520">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Silicon Sensor</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320</a:t>
                      </a:r>
                    </a:p>
                  </a:txBody>
                  <a:tcPr marL="9525" marR="9525" marT="9525" marB="0" anchor="ctr"/>
                </a:tc>
                <a:tc>
                  <a:txBody>
                    <a:bodyPr/>
                    <a:lstStyle/>
                    <a:p>
                      <a:pPr algn="r" fontAlgn="ctr"/>
                      <a:r>
                        <a:rPr lang="en-US" altLang="ja-JP" sz="1800" b="0" i="0" u="none" strike="noStrike">
                          <a:solidFill>
                            <a:srgbClr val="000000"/>
                          </a:solidFill>
                          <a:effectLst/>
                          <a:latin typeface="游ゴシック" panose="020B0400000000000000" pitchFamily="34" charset="-128"/>
                          <a:ea typeface="游ゴシック" panose="020B0400000000000000" pitchFamily="34" charset="-128"/>
                        </a:rPr>
                        <a:t>0.34</a:t>
                      </a:r>
                    </a:p>
                  </a:txBody>
                  <a:tcPr marL="9525" marR="9525" marT="9525" marB="0" anchor="ctr"/>
                </a:tc>
                <a:extLst>
                  <a:ext uri="{0D108BD9-81ED-4DB2-BD59-A6C34878D82A}">
                    <a16:rowId xmlns:a16="http://schemas.microsoft.com/office/drawing/2014/main" val="1418387643"/>
                  </a:ext>
                </a:extLst>
              </a:tr>
              <a:tr h="350520">
                <a:tc>
                  <a:txBody>
                    <a:bodyPr/>
                    <a:lstStyle/>
                    <a:p>
                      <a:pPr algn="l" fontAlgn="ctr"/>
                      <a:r>
                        <a:rPr lang="en-US" sz="1800" b="0" i="0" u="none" strike="noStrike">
                          <a:solidFill>
                            <a:srgbClr val="000000"/>
                          </a:solidFill>
                          <a:effectLst/>
                          <a:latin typeface="游ゴシック" panose="020B0400000000000000" pitchFamily="34" charset="-128"/>
                          <a:ea typeface="游ゴシック" panose="020B0400000000000000" pitchFamily="34" charset="-128"/>
                        </a:rPr>
                        <a:t>HDI</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473</a:t>
                      </a:r>
                    </a:p>
                  </a:txBody>
                  <a:tcPr marL="9525" marR="9525" marT="9525" marB="0" anchor="ctr"/>
                </a:tc>
                <a:tc>
                  <a:txBody>
                    <a:bodyPr/>
                    <a:lstStyle/>
                    <a:p>
                      <a:pPr algn="r" fontAlgn="ctr"/>
                      <a:r>
                        <a:rPr lang="en-US" altLang="ja-JP" sz="1800" b="0" i="0" u="none" strike="noStrike">
                          <a:solidFill>
                            <a:srgbClr val="000000"/>
                          </a:solidFill>
                          <a:effectLst/>
                          <a:latin typeface="游ゴシック" panose="020B0400000000000000" pitchFamily="34" charset="-128"/>
                          <a:ea typeface="游ゴシック" panose="020B0400000000000000" pitchFamily="34" charset="-128"/>
                        </a:rPr>
                        <a:t>0.39</a:t>
                      </a:r>
                    </a:p>
                  </a:txBody>
                  <a:tcPr marL="9525" marR="9525" marT="9525" marB="0" anchor="ctr"/>
                </a:tc>
                <a:extLst>
                  <a:ext uri="{0D108BD9-81ED-4DB2-BD59-A6C34878D82A}">
                    <a16:rowId xmlns:a16="http://schemas.microsoft.com/office/drawing/2014/main" val="3448879156"/>
                  </a:ext>
                </a:extLst>
              </a:tr>
              <a:tr h="350520">
                <a:tc>
                  <a:txBody>
                    <a:bodyPr/>
                    <a:lstStyle/>
                    <a:p>
                      <a:pPr algn="l" fontAlgn="ctr"/>
                      <a:r>
                        <a:rPr lang="en-US" sz="1800" b="0" i="0" u="none" strike="noStrike">
                          <a:solidFill>
                            <a:srgbClr val="000000"/>
                          </a:solidFill>
                          <a:effectLst/>
                          <a:latin typeface="游ゴシック" panose="020B0400000000000000" pitchFamily="34" charset="-128"/>
                          <a:ea typeface="游ゴシック" panose="020B0400000000000000" pitchFamily="34" charset="-128"/>
                        </a:rPr>
                        <a:t>Stave</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600</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0.33</a:t>
                      </a:r>
                    </a:p>
                  </a:txBody>
                  <a:tcPr marL="9525" marR="9525" marT="9525" marB="0" anchor="ctr"/>
                </a:tc>
                <a:extLst>
                  <a:ext uri="{0D108BD9-81ED-4DB2-BD59-A6C34878D82A}">
                    <a16:rowId xmlns:a16="http://schemas.microsoft.com/office/drawing/2014/main" val="3896595400"/>
                  </a:ext>
                </a:extLst>
              </a:tr>
              <a:tr h="350520">
                <a:tc>
                  <a:txBody>
                    <a:bodyPr/>
                    <a:lstStyle/>
                    <a:p>
                      <a:pPr algn="l" fontAlgn="ctr"/>
                      <a:r>
                        <a:rPr lang="en-US" sz="1800" b="0" i="0" u="none" strike="noStrike">
                          <a:solidFill>
                            <a:srgbClr val="000000"/>
                          </a:solidFill>
                          <a:effectLst/>
                          <a:latin typeface="游ゴシック" panose="020B0400000000000000" pitchFamily="34" charset="-128"/>
                          <a:ea typeface="游ゴシック" panose="020B0400000000000000" pitchFamily="34" charset="-128"/>
                        </a:rPr>
                        <a:t>Total</a:t>
                      </a:r>
                    </a:p>
                  </a:txBody>
                  <a:tcPr marL="9525" marR="9525" marT="9525" marB="0" anchor="ctr"/>
                </a:tc>
                <a:tc>
                  <a:txBody>
                    <a:bodyPr/>
                    <a:lstStyle/>
                    <a:p>
                      <a:pPr algn="l" fontAlgn="ctr"/>
                      <a:endParaRPr lang="ja-JP" altLang="en-US"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1.06</a:t>
                      </a:r>
                    </a:p>
                  </a:txBody>
                  <a:tcPr marL="9525" marR="9525" marT="9525" marB="0" anchor="ctr"/>
                </a:tc>
                <a:extLst>
                  <a:ext uri="{0D108BD9-81ED-4DB2-BD59-A6C34878D82A}">
                    <a16:rowId xmlns:a16="http://schemas.microsoft.com/office/drawing/2014/main" val="3186008438"/>
                  </a:ext>
                </a:extLst>
              </a:tr>
            </a:tbl>
          </a:graphicData>
        </a:graphic>
      </p:graphicFrame>
      <p:sp>
        <p:nvSpPr>
          <p:cNvPr id="6" name="スライド番号プレースホルダー 5">
            <a:extLst>
              <a:ext uri="{FF2B5EF4-FFF2-40B4-BE49-F238E27FC236}">
                <a16:creationId xmlns:a16="http://schemas.microsoft.com/office/drawing/2014/main" id="{93E05B45-F5E3-9D45-A6C8-CAE58BE5280C}"/>
              </a:ext>
            </a:extLst>
          </p:cNvPr>
          <p:cNvSpPr>
            <a:spLocks noGrp="1"/>
          </p:cNvSpPr>
          <p:nvPr>
            <p:ph type="sldNum" sz="quarter" idx="12"/>
          </p:nvPr>
        </p:nvSpPr>
        <p:spPr/>
        <p:txBody>
          <a:bodyPr/>
          <a:lstStyle/>
          <a:p>
            <a:fld id="{4B932B3A-BA38-40C7-ADEE-2A1902CEB265}" type="slidenum">
              <a:rPr lang="en-US" altLang="en-US" smtClean="0"/>
              <a:pPr/>
              <a:t>21</a:t>
            </a:fld>
            <a:endParaRPr lang="en-US" altLang="en-US"/>
          </a:p>
        </p:txBody>
      </p:sp>
      <p:graphicFrame>
        <p:nvGraphicFramePr>
          <p:cNvPr id="8" name="コンテンツ プレースホルダー 6">
            <a:extLst>
              <a:ext uri="{FF2B5EF4-FFF2-40B4-BE49-F238E27FC236}">
                <a16:creationId xmlns:a16="http://schemas.microsoft.com/office/drawing/2014/main" id="{495BDB81-C66E-AF43-85BF-7D263F6063B8}"/>
              </a:ext>
            </a:extLst>
          </p:cNvPr>
          <p:cNvGraphicFramePr>
            <a:graphicFrameLocks/>
          </p:cNvGraphicFramePr>
          <p:nvPr/>
        </p:nvGraphicFramePr>
        <p:xfrm>
          <a:off x="5105400" y="1047750"/>
          <a:ext cx="3788536" cy="1752600"/>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638198318"/>
                    </a:ext>
                  </a:extLst>
                </a:gridCol>
                <a:gridCol w="1752600">
                  <a:extLst>
                    <a:ext uri="{9D8B030D-6E8A-4147-A177-3AD203B41FA5}">
                      <a16:colId xmlns:a16="http://schemas.microsoft.com/office/drawing/2014/main" val="3148065668"/>
                    </a:ext>
                  </a:extLst>
                </a:gridCol>
                <a:gridCol w="969136">
                  <a:extLst>
                    <a:ext uri="{9D8B030D-6E8A-4147-A177-3AD203B41FA5}">
                      <a16:colId xmlns:a16="http://schemas.microsoft.com/office/drawing/2014/main" val="2224919375"/>
                    </a:ext>
                  </a:extLst>
                </a:gridCol>
              </a:tblGrid>
              <a:tr h="350520">
                <a:tc>
                  <a:txBody>
                    <a:bodyPr/>
                    <a:lstStyle/>
                    <a:p>
                      <a:pPr algn="l"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HDI</a:t>
                      </a:r>
                      <a:endParaRPr lang="ja-JP" altLang="en-US"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Thickness [</a:t>
                      </a:r>
                      <a:r>
                        <a:rPr lang="en-US" sz="1800" b="0" i="0" u="none" strike="noStrike" dirty="0">
                          <a:solidFill>
                            <a:srgbClr val="000000"/>
                          </a:solidFill>
                          <a:effectLst/>
                          <a:latin typeface="Symbol" pitchFamily="2" charset="2"/>
                          <a:ea typeface="游ゴシック" panose="020B0400000000000000" pitchFamily="34" charset="-128"/>
                        </a:rPr>
                        <a:t>m</a:t>
                      </a: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m]</a:t>
                      </a:r>
                    </a:p>
                  </a:txBody>
                  <a:tcPr marL="9525" marR="9525" marT="9525" marB="0" anchor="ctr"/>
                </a:tc>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X/X</a:t>
                      </a:r>
                      <a:r>
                        <a:rPr lang="en-US" sz="1800" b="0" i="0" u="none" strike="noStrike" baseline="-25000" dirty="0">
                          <a:solidFill>
                            <a:srgbClr val="000000"/>
                          </a:solidFill>
                          <a:effectLst/>
                          <a:latin typeface="游ゴシック" panose="020B0400000000000000" pitchFamily="34" charset="-128"/>
                          <a:ea typeface="游ゴシック" panose="020B0400000000000000" pitchFamily="34" charset="-128"/>
                        </a:rPr>
                        <a:t>0</a:t>
                      </a: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 [%]</a:t>
                      </a:r>
                    </a:p>
                  </a:txBody>
                  <a:tcPr marL="9525" marR="9525" marT="9525" marB="0" anchor="ctr"/>
                </a:tc>
                <a:extLst>
                  <a:ext uri="{0D108BD9-81ED-4DB2-BD59-A6C34878D82A}">
                    <a16:rowId xmlns:a16="http://schemas.microsoft.com/office/drawing/2014/main" val="1653299254"/>
                  </a:ext>
                </a:extLst>
              </a:tr>
              <a:tr h="350520">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Copper*</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38</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0.26</a:t>
                      </a:r>
                    </a:p>
                  </a:txBody>
                  <a:tcPr marL="9525" marR="9525" marT="9525" marB="0" anchor="ctr"/>
                </a:tc>
                <a:extLst>
                  <a:ext uri="{0D108BD9-81ED-4DB2-BD59-A6C34878D82A}">
                    <a16:rowId xmlns:a16="http://schemas.microsoft.com/office/drawing/2014/main" val="1418387643"/>
                  </a:ext>
                </a:extLst>
              </a:tr>
              <a:tr h="350520">
                <a:tc>
                  <a:txBody>
                    <a:bodyPr/>
                    <a:lstStyle/>
                    <a:p>
                      <a:pPr algn="l" fontAlgn="ctr"/>
                      <a:r>
                        <a:rPr lang="en-US" sz="1800" b="0" i="0" u="none" strike="noStrike" dirty="0" err="1">
                          <a:solidFill>
                            <a:srgbClr val="000000"/>
                          </a:solidFill>
                          <a:effectLst/>
                          <a:latin typeface="游ゴシック" panose="020B0400000000000000" pitchFamily="34" charset="-128"/>
                          <a:ea typeface="游ゴシック" panose="020B0400000000000000" pitchFamily="34" charset="-128"/>
                        </a:rPr>
                        <a:t>Polymide</a:t>
                      </a:r>
                      <a:endParaRPr lang="en-US"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380</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0.14</a:t>
                      </a:r>
                    </a:p>
                  </a:txBody>
                  <a:tcPr marL="9525" marR="9525" marT="9525" marB="0" anchor="ctr"/>
                </a:tc>
                <a:extLst>
                  <a:ext uri="{0D108BD9-81ED-4DB2-BD59-A6C34878D82A}">
                    <a16:rowId xmlns:a16="http://schemas.microsoft.com/office/drawing/2014/main" val="3448879156"/>
                  </a:ext>
                </a:extLst>
              </a:tr>
              <a:tr h="350520">
                <a:tc>
                  <a:txBody>
                    <a:bodyPr/>
                    <a:lstStyle/>
                    <a:p>
                      <a:pPr algn="l" fontAlgn="ctr"/>
                      <a:r>
                        <a:rPr lang="en-US" sz="1800" b="0" i="0" u="none" strike="noStrike" dirty="0">
                          <a:solidFill>
                            <a:srgbClr val="000000"/>
                          </a:solidFill>
                          <a:effectLst/>
                          <a:latin typeface="游ゴシック" panose="020B0400000000000000" pitchFamily="34" charset="-128"/>
                          <a:ea typeface="游ゴシック" panose="020B0400000000000000" pitchFamily="34" charset="-128"/>
                        </a:rPr>
                        <a:t>Total**</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432</a:t>
                      </a:r>
                    </a:p>
                  </a:txBody>
                  <a:tcPr marL="9525" marR="9525" marT="9525" marB="0" anchor="ctr"/>
                </a:tc>
                <a:tc>
                  <a:txBody>
                    <a:bodyPr/>
                    <a:lstStyle/>
                    <a:p>
                      <a:pPr algn="r" fontAlgn="ctr"/>
                      <a:r>
                        <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rPr>
                        <a:t>0.40</a:t>
                      </a:r>
                    </a:p>
                  </a:txBody>
                  <a:tcPr marL="9525" marR="9525" marT="9525" marB="0" anchor="ctr"/>
                </a:tc>
                <a:extLst>
                  <a:ext uri="{0D108BD9-81ED-4DB2-BD59-A6C34878D82A}">
                    <a16:rowId xmlns:a16="http://schemas.microsoft.com/office/drawing/2014/main" val="3896595400"/>
                  </a:ext>
                </a:extLst>
              </a:tr>
              <a:tr h="350520">
                <a:tc gridSpan="3">
                  <a:txBody>
                    <a:bodyPr/>
                    <a:lstStyle/>
                    <a:p>
                      <a:pPr algn="l" fontAlgn="ctr"/>
                      <a:endParaRPr lang="en-US"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hMerge="1">
                  <a:txBody>
                    <a:bodyPr/>
                    <a:lstStyle/>
                    <a:p>
                      <a:pPr algn="l" fontAlgn="ctr"/>
                      <a:endParaRPr lang="ja-JP" altLang="en-US" sz="1800" b="0" i="0" u="none" strike="noStrike">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tc hMerge="1">
                  <a:txBody>
                    <a:bodyPr/>
                    <a:lstStyle/>
                    <a:p>
                      <a:pPr algn="r" fontAlgn="ctr"/>
                      <a:endParaRPr lang="en-US" altLang="ja-JP" sz="1800" b="0" i="0" u="none" strike="noStrike" dirty="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tc>
                <a:extLst>
                  <a:ext uri="{0D108BD9-81ED-4DB2-BD59-A6C34878D82A}">
                    <a16:rowId xmlns:a16="http://schemas.microsoft.com/office/drawing/2014/main" val="3186008438"/>
                  </a:ext>
                </a:extLst>
              </a:tr>
            </a:tbl>
          </a:graphicData>
        </a:graphic>
      </p:graphicFrame>
      <p:sp>
        <p:nvSpPr>
          <p:cNvPr id="9" name="正方形/長方形 8">
            <a:extLst>
              <a:ext uri="{FF2B5EF4-FFF2-40B4-BE49-F238E27FC236}">
                <a16:creationId xmlns:a16="http://schemas.microsoft.com/office/drawing/2014/main" id="{351619A3-45CA-5545-A4CD-7248E2C5EA9D}"/>
              </a:ext>
            </a:extLst>
          </p:cNvPr>
          <p:cNvSpPr/>
          <p:nvPr/>
        </p:nvSpPr>
        <p:spPr>
          <a:xfrm>
            <a:off x="4953000" y="2455217"/>
            <a:ext cx="5638800" cy="430887"/>
          </a:xfrm>
          <a:prstGeom prst="rect">
            <a:avLst/>
          </a:prstGeom>
        </p:spPr>
        <p:txBody>
          <a:bodyPr wrap="square">
            <a:spAutoFit/>
          </a:bodyPr>
          <a:lstStyle/>
          <a:p>
            <a:r>
              <a:rPr lang="en-US" altLang="ja-JP" sz="1100" dirty="0"/>
              <a:t>*Copper thickness is not physical thickness, but average thickness. </a:t>
            </a:r>
          </a:p>
          <a:p>
            <a:r>
              <a:rPr lang="en-US" altLang="ja-JP" sz="1100" dirty="0"/>
              <a:t>**Total thickness is not 473</a:t>
            </a:r>
            <a:r>
              <a:rPr lang="el-GR" altLang="ja-JP" sz="1100" dirty="0"/>
              <a:t>μ</a:t>
            </a:r>
            <a:r>
              <a:rPr lang="en-US" altLang="ja-JP" sz="1100" dirty="0"/>
              <a:t>m, because of copper average thickness. </a:t>
            </a:r>
            <a:endParaRPr lang="en-US" altLang="ja-JP" sz="1100" dirty="0">
              <a:effectLst/>
            </a:endParaRPr>
          </a:p>
        </p:txBody>
      </p:sp>
      <p:pic>
        <p:nvPicPr>
          <p:cNvPr id="10" name="図 9">
            <a:extLst>
              <a:ext uri="{FF2B5EF4-FFF2-40B4-BE49-F238E27FC236}">
                <a16:creationId xmlns:a16="http://schemas.microsoft.com/office/drawing/2014/main" id="{5A84F07B-823D-6444-B6F7-8E9ED5433CFC}"/>
              </a:ext>
            </a:extLst>
          </p:cNvPr>
          <p:cNvPicPr>
            <a:picLocks noChangeAspect="1"/>
          </p:cNvPicPr>
          <p:nvPr/>
        </p:nvPicPr>
        <p:blipFill>
          <a:blip r:embed="rId2"/>
          <a:stretch>
            <a:fillRect/>
          </a:stretch>
        </p:blipFill>
        <p:spPr>
          <a:xfrm>
            <a:off x="1143000" y="3107839"/>
            <a:ext cx="6282450" cy="1893137"/>
          </a:xfrm>
          <a:prstGeom prst="rect">
            <a:avLst/>
          </a:prstGeom>
        </p:spPr>
      </p:pic>
    </p:spTree>
    <p:extLst>
      <p:ext uri="{BB962C8B-B14F-4D97-AF65-F5344CB8AC3E}">
        <p14:creationId xmlns:p14="http://schemas.microsoft.com/office/powerpoint/2010/main" val="3616036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230379BC-74C7-2C4B-B7D2-C22D80CC8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flipH="1">
            <a:off x="3951140" y="351327"/>
            <a:ext cx="1075140" cy="8471369"/>
          </a:xfrm>
          <a:prstGeom prst="rect">
            <a:avLst/>
          </a:prstGeom>
          <a:scene3d>
            <a:camera prst="orthographicFront"/>
            <a:lightRig rig="threePt" dir="t"/>
          </a:scene3d>
          <a:sp3d prstMaterial="powder"/>
        </p:spPr>
      </p:pic>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a:t>
            </a:r>
            <a:r>
              <a:rPr lang="en-US" altLang="ja-JP" sz="3600" dirty="0">
                <a:solidFill>
                  <a:srgbClr val="0099FF"/>
                </a:solidFill>
              </a:rPr>
              <a:t>High Density Interconnect (HDI) Cable</a:t>
            </a:r>
            <a:endParaRPr lang="en-US" sz="3600" dirty="0">
              <a:solidFill>
                <a:srgbClr val="0099FF"/>
              </a:solidFill>
            </a:endParaRP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770208" y="4323292"/>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22</a:t>
            </a:fld>
            <a:endParaRPr lang="en-US" altLang="en-US" sz="1200" dirty="0">
              <a:solidFill>
                <a:srgbClr val="898989"/>
              </a:solidFill>
            </a:endParaRPr>
          </a:p>
        </p:txBody>
      </p:sp>
      <p:pic>
        <p:nvPicPr>
          <p:cNvPr id="6" name="コンテンツ プレースホルダー 3">
            <a:extLst>
              <a:ext uri="{FF2B5EF4-FFF2-40B4-BE49-F238E27FC236}">
                <a16:creationId xmlns:a16="http://schemas.microsoft.com/office/drawing/2014/main" id="{B3627FEC-93CC-6D42-A7B1-F24ACFC9A189}"/>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l="17496" t="27105" b="-395"/>
          <a:stretch/>
        </p:blipFill>
        <p:spPr>
          <a:xfrm>
            <a:off x="2264836" y="2498938"/>
            <a:ext cx="6789802" cy="1767258"/>
          </a:xfrm>
        </p:spPr>
      </p:pic>
      <p:cxnSp>
        <p:nvCxnSpPr>
          <p:cNvPr id="7" name="直線矢印コネクタ 6">
            <a:extLst>
              <a:ext uri="{FF2B5EF4-FFF2-40B4-BE49-F238E27FC236}">
                <a16:creationId xmlns:a16="http://schemas.microsoft.com/office/drawing/2014/main" id="{5EB6B0B0-A14B-CC45-A13D-2BBF287A53F7}"/>
              </a:ext>
            </a:extLst>
          </p:cNvPr>
          <p:cNvCxnSpPr/>
          <p:nvPr/>
        </p:nvCxnSpPr>
        <p:spPr>
          <a:xfrm>
            <a:off x="5991091" y="3062823"/>
            <a:ext cx="835029" cy="0"/>
          </a:xfrm>
          <a:prstGeom prst="straightConnector1">
            <a:avLst/>
          </a:prstGeom>
          <a:ln>
            <a:headEnd type="arrow"/>
            <a:tailEnd type="arrow"/>
          </a:ln>
        </p:spPr>
        <p:style>
          <a:lnRef idx="2">
            <a:schemeClr val="accent2"/>
          </a:lnRef>
          <a:fillRef idx="0">
            <a:schemeClr val="accent2"/>
          </a:fillRef>
          <a:effectRef idx="1">
            <a:schemeClr val="accent2"/>
          </a:effectRef>
          <a:fontRef idx="minor">
            <a:schemeClr val="tx1"/>
          </a:fontRef>
        </p:style>
      </p:cxnSp>
      <p:sp>
        <p:nvSpPr>
          <p:cNvPr id="8" name="テキスト ボックス 7">
            <a:extLst>
              <a:ext uri="{FF2B5EF4-FFF2-40B4-BE49-F238E27FC236}">
                <a16:creationId xmlns:a16="http://schemas.microsoft.com/office/drawing/2014/main" id="{0A100B19-B73B-6142-A193-A851048F2D15}"/>
              </a:ext>
            </a:extLst>
          </p:cNvPr>
          <p:cNvSpPr txBox="1"/>
          <p:nvPr/>
        </p:nvSpPr>
        <p:spPr>
          <a:xfrm>
            <a:off x="5991091" y="2693491"/>
            <a:ext cx="698629" cy="369332"/>
          </a:xfrm>
          <a:prstGeom prst="rect">
            <a:avLst/>
          </a:prstGeom>
          <a:noFill/>
        </p:spPr>
        <p:txBody>
          <a:bodyPr wrap="none" rtlCol="0">
            <a:spAutoFit/>
          </a:bodyPr>
          <a:lstStyle/>
          <a:p>
            <a:r>
              <a:rPr kumimoji="1" lang="en-US" altLang="ja-JP" dirty="0"/>
              <a:t>~1cm</a:t>
            </a:r>
            <a:endParaRPr kumimoji="1" lang="ja-JP" altLang="en-US" dirty="0"/>
          </a:p>
        </p:txBody>
      </p:sp>
      <p:sp>
        <p:nvSpPr>
          <p:cNvPr id="9" name="テキスト ボックス 8">
            <a:extLst>
              <a:ext uri="{FF2B5EF4-FFF2-40B4-BE49-F238E27FC236}">
                <a16:creationId xmlns:a16="http://schemas.microsoft.com/office/drawing/2014/main" id="{D4B4C2E5-55F6-FA44-B00B-C9355E8A13C0}"/>
              </a:ext>
            </a:extLst>
          </p:cNvPr>
          <p:cNvSpPr txBox="1"/>
          <p:nvPr/>
        </p:nvSpPr>
        <p:spPr>
          <a:xfrm>
            <a:off x="688344" y="3420969"/>
            <a:ext cx="1716185" cy="369332"/>
          </a:xfrm>
          <a:prstGeom prst="rect">
            <a:avLst/>
          </a:prstGeom>
          <a:noFill/>
        </p:spPr>
        <p:txBody>
          <a:bodyPr wrap="none" rtlCol="0">
            <a:spAutoFit/>
          </a:bodyPr>
          <a:lstStyle/>
          <a:p>
            <a:r>
              <a:rPr lang="ja-JP" altLang="ja-JP" dirty="0"/>
              <a:t>1</a:t>
            </a:r>
            <a:r>
              <a:rPr kumimoji="1" lang="en-US" altLang="ja-JP" dirty="0"/>
              <a:t>00×2MHz BCLK</a:t>
            </a:r>
            <a:endParaRPr kumimoji="1" lang="ja-JP" altLang="en-US" dirty="0"/>
          </a:p>
        </p:txBody>
      </p:sp>
      <p:pic>
        <p:nvPicPr>
          <p:cNvPr id="10" name="図 9">
            <a:extLst>
              <a:ext uri="{FF2B5EF4-FFF2-40B4-BE49-F238E27FC236}">
                <a16:creationId xmlns:a16="http://schemas.microsoft.com/office/drawing/2014/main" id="{F466C8A0-E473-9442-8951-11F20774DA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43790" y="581239"/>
            <a:ext cx="2384935" cy="2231713"/>
          </a:xfrm>
          <a:prstGeom prst="rect">
            <a:avLst/>
          </a:prstGeom>
        </p:spPr>
      </p:pic>
      <p:sp>
        <p:nvSpPr>
          <p:cNvPr id="11" name="テキスト ボックス 10">
            <a:extLst>
              <a:ext uri="{FF2B5EF4-FFF2-40B4-BE49-F238E27FC236}">
                <a16:creationId xmlns:a16="http://schemas.microsoft.com/office/drawing/2014/main" id="{C6E8E96F-BFC2-5640-80F4-6BC446D8913A}"/>
              </a:ext>
            </a:extLst>
          </p:cNvPr>
          <p:cNvSpPr txBox="1"/>
          <p:nvPr/>
        </p:nvSpPr>
        <p:spPr>
          <a:xfrm>
            <a:off x="7180329" y="2076454"/>
            <a:ext cx="1221045" cy="369332"/>
          </a:xfrm>
          <a:prstGeom prst="rect">
            <a:avLst/>
          </a:prstGeom>
          <a:noFill/>
        </p:spPr>
        <p:txBody>
          <a:bodyPr wrap="none" rtlCol="0">
            <a:spAutoFit/>
          </a:bodyPr>
          <a:lstStyle/>
          <a:p>
            <a:r>
              <a:rPr kumimoji="1" lang="en-US" altLang="ja-JP" dirty="0"/>
              <a:t>Cu Layer</a:t>
            </a:r>
            <a:r>
              <a:rPr lang="ja-JP" altLang="en-US" dirty="0"/>
              <a:t>-</a:t>
            </a:r>
            <a:r>
              <a:rPr lang="en-US" altLang="ja-JP" dirty="0"/>
              <a:t>7</a:t>
            </a:r>
            <a:endParaRPr kumimoji="1" lang="ja-JP" altLang="en-US" dirty="0"/>
          </a:p>
        </p:txBody>
      </p:sp>
      <p:sp>
        <p:nvSpPr>
          <p:cNvPr id="12" name="テキスト ボックス 11">
            <a:extLst>
              <a:ext uri="{FF2B5EF4-FFF2-40B4-BE49-F238E27FC236}">
                <a16:creationId xmlns:a16="http://schemas.microsoft.com/office/drawing/2014/main" id="{37FA3290-6E63-B34A-9D38-4CDA5F48148C}"/>
              </a:ext>
            </a:extLst>
          </p:cNvPr>
          <p:cNvSpPr txBox="1"/>
          <p:nvPr/>
        </p:nvSpPr>
        <p:spPr>
          <a:xfrm>
            <a:off x="7106868" y="662039"/>
            <a:ext cx="1221045" cy="369332"/>
          </a:xfrm>
          <a:prstGeom prst="rect">
            <a:avLst/>
          </a:prstGeom>
          <a:noFill/>
        </p:spPr>
        <p:txBody>
          <a:bodyPr wrap="none" rtlCol="0">
            <a:spAutoFit/>
          </a:bodyPr>
          <a:lstStyle/>
          <a:p>
            <a:r>
              <a:rPr kumimoji="1" lang="en-US" altLang="ja-JP" dirty="0"/>
              <a:t>Cu Layer</a:t>
            </a:r>
            <a:r>
              <a:rPr lang="ja-JP" altLang="en-US" dirty="0"/>
              <a:t>-</a:t>
            </a:r>
            <a:r>
              <a:rPr lang="en-US" altLang="ja-JP" dirty="0"/>
              <a:t>1</a:t>
            </a:r>
            <a:endParaRPr kumimoji="1" lang="ja-JP" altLang="en-US" dirty="0"/>
          </a:p>
        </p:txBody>
      </p:sp>
      <p:sp>
        <p:nvSpPr>
          <p:cNvPr id="13" name="テキスト ボックス 12">
            <a:extLst>
              <a:ext uri="{FF2B5EF4-FFF2-40B4-BE49-F238E27FC236}">
                <a16:creationId xmlns:a16="http://schemas.microsoft.com/office/drawing/2014/main" id="{1FD99D9B-F1B5-9748-B210-A87FC70B386C}"/>
              </a:ext>
            </a:extLst>
          </p:cNvPr>
          <p:cNvSpPr txBox="1"/>
          <p:nvPr/>
        </p:nvSpPr>
        <p:spPr>
          <a:xfrm>
            <a:off x="253026" y="627733"/>
            <a:ext cx="5286442" cy="646331"/>
          </a:xfrm>
          <a:prstGeom prst="rect">
            <a:avLst/>
          </a:prstGeom>
          <a:solidFill>
            <a:schemeClr val="tx2">
              <a:lumMod val="40000"/>
              <a:lumOff val="60000"/>
            </a:schemeClr>
          </a:solidFill>
        </p:spPr>
        <p:txBody>
          <a:bodyPr wrap="square" rtlCol="0">
            <a:spAutoFit/>
          </a:bodyPr>
          <a:lstStyle/>
          <a:p>
            <a:pPr algn="just"/>
            <a:r>
              <a:rPr kumimoji="1" lang="en-US" altLang="ja-JP" dirty="0"/>
              <a:t>Due to spatial limit of signal layers, some part of signal lines </a:t>
            </a:r>
            <a:r>
              <a:rPr lang="en-US" altLang="ja-JP" dirty="0"/>
              <a:t>have to run unshielded l</a:t>
            </a:r>
            <a:r>
              <a:rPr kumimoji="1" lang="en-US" altLang="ja-JP" dirty="0"/>
              <a:t>ayer</a:t>
            </a:r>
            <a:r>
              <a:rPr lang="en-US" altLang="en-US" dirty="0"/>
              <a:t>-</a:t>
            </a:r>
            <a:r>
              <a:rPr kumimoji="1" lang="en-US" altLang="ja-JP" dirty="0"/>
              <a:t>7 for a few cm. </a:t>
            </a:r>
            <a:endParaRPr kumimoji="1" lang="ja-JP" altLang="en-US" dirty="0"/>
          </a:p>
        </p:txBody>
      </p:sp>
      <p:sp>
        <p:nvSpPr>
          <p:cNvPr id="14" name="テキスト ボックス 13">
            <a:extLst>
              <a:ext uri="{FF2B5EF4-FFF2-40B4-BE49-F238E27FC236}">
                <a16:creationId xmlns:a16="http://schemas.microsoft.com/office/drawing/2014/main" id="{1741AC34-4F9E-5443-ABEC-24539E341748}"/>
              </a:ext>
            </a:extLst>
          </p:cNvPr>
          <p:cNvSpPr txBox="1"/>
          <p:nvPr/>
        </p:nvSpPr>
        <p:spPr>
          <a:xfrm>
            <a:off x="253026" y="1311458"/>
            <a:ext cx="5286442" cy="1200329"/>
          </a:xfrm>
          <a:prstGeom prst="rect">
            <a:avLst/>
          </a:prstGeom>
          <a:solidFill>
            <a:schemeClr val="accent2">
              <a:lumMod val="20000"/>
              <a:lumOff val="80000"/>
            </a:schemeClr>
          </a:solidFill>
        </p:spPr>
        <p:txBody>
          <a:bodyPr wrap="square" rtlCol="0">
            <a:spAutoFit/>
          </a:bodyPr>
          <a:lstStyle/>
          <a:p>
            <a:pPr algn="just"/>
            <a:r>
              <a:rPr kumimoji="1" lang="en-US" altLang="ja-JP" dirty="0"/>
              <a:t>The corresponding frequency is 10 – 30GHz, which is at least an order of magnitude higher frequency than the highest frequency (100</a:t>
            </a:r>
            <a:r>
              <a:rPr lang="en-US" altLang="ja-JP" dirty="0"/>
              <a:t>×2</a:t>
            </a:r>
            <a:r>
              <a:rPr kumimoji="1" lang="en-US" altLang="ja-JP" dirty="0"/>
              <a:t>MHz BCLK) signal transmits layer-7. </a:t>
            </a:r>
            <a:endParaRPr kumimoji="1" lang="ja-JP" altLang="en-US" dirty="0"/>
          </a:p>
        </p:txBody>
      </p:sp>
      <p:sp>
        <p:nvSpPr>
          <p:cNvPr id="15" name="円/楕円 14">
            <a:extLst>
              <a:ext uri="{FF2B5EF4-FFF2-40B4-BE49-F238E27FC236}">
                <a16:creationId xmlns:a16="http://schemas.microsoft.com/office/drawing/2014/main" id="{DDF11588-E3E2-9941-8F30-ED863A8CBFC7}"/>
              </a:ext>
            </a:extLst>
          </p:cNvPr>
          <p:cNvSpPr/>
          <p:nvPr/>
        </p:nvSpPr>
        <p:spPr>
          <a:xfrm>
            <a:off x="3143432" y="4082016"/>
            <a:ext cx="1852963" cy="378733"/>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cxnSp>
        <p:nvCxnSpPr>
          <p:cNvPr id="16" name="直線コネクタ 15">
            <a:extLst>
              <a:ext uri="{FF2B5EF4-FFF2-40B4-BE49-F238E27FC236}">
                <a16:creationId xmlns:a16="http://schemas.microsoft.com/office/drawing/2014/main" id="{17910C3A-5CDE-EC43-83B2-48BE962F1B21}"/>
              </a:ext>
            </a:extLst>
          </p:cNvPr>
          <p:cNvCxnSpPr>
            <a:cxnSpLocks/>
          </p:cNvCxnSpPr>
          <p:nvPr/>
        </p:nvCxnSpPr>
        <p:spPr>
          <a:xfrm flipH="1" flipV="1">
            <a:off x="2555087" y="3433090"/>
            <a:ext cx="584176" cy="785706"/>
          </a:xfrm>
          <a:prstGeom prst="line">
            <a:avLst/>
          </a:prstGeom>
        </p:spPr>
        <p:style>
          <a:lnRef idx="2">
            <a:schemeClr val="accent5"/>
          </a:lnRef>
          <a:fillRef idx="0">
            <a:schemeClr val="accent5"/>
          </a:fillRef>
          <a:effectRef idx="1">
            <a:schemeClr val="accent5"/>
          </a:effectRef>
          <a:fontRef idx="minor">
            <a:schemeClr val="tx1"/>
          </a:fontRef>
        </p:style>
      </p:cxnSp>
      <p:cxnSp>
        <p:nvCxnSpPr>
          <p:cNvPr id="17" name="直線コネクタ 16">
            <a:extLst>
              <a:ext uri="{FF2B5EF4-FFF2-40B4-BE49-F238E27FC236}">
                <a16:creationId xmlns:a16="http://schemas.microsoft.com/office/drawing/2014/main" id="{9996C61A-9624-4747-BF3C-C497C844BC93}"/>
              </a:ext>
            </a:extLst>
          </p:cNvPr>
          <p:cNvCxnSpPr>
            <a:stCxn id="15" idx="6"/>
          </p:cNvCxnSpPr>
          <p:nvPr/>
        </p:nvCxnSpPr>
        <p:spPr>
          <a:xfrm flipV="1">
            <a:off x="4996395" y="3661074"/>
            <a:ext cx="3469898" cy="610309"/>
          </a:xfrm>
          <a:prstGeom prst="line">
            <a:avLst/>
          </a:prstGeom>
        </p:spPr>
        <p:style>
          <a:lnRef idx="2">
            <a:schemeClr val="accent5"/>
          </a:lnRef>
          <a:fillRef idx="0">
            <a:schemeClr val="accent5"/>
          </a:fillRef>
          <a:effectRef idx="1">
            <a:schemeClr val="accent5"/>
          </a:effectRef>
          <a:fontRef idx="minor">
            <a:schemeClr val="tx1"/>
          </a:fontRef>
        </p:style>
      </p:cxnSp>
      <p:sp>
        <p:nvSpPr>
          <p:cNvPr id="18" name="テキスト ボックス 17">
            <a:extLst>
              <a:ext uri="{FF2B5EF4-FFF2-40B4-BE49-F238E27FC236}">
                <a16:creationId xmlns:a16="http://schemas.microsoft.com/office/drawing/2014/main" id="{8B1526A3-BDE6-6544-B94A-102FBEFC276D}"/>
              </a:ext>
            </a:extLst>
          </p:cNvPr>
          <p:cNvSpPr txBox="1"/>
          <p:nvPr/>
        </p:nvSpPr>
        <p:spPr>
          <a:xfrm>
            <a:off x="253026" y="2644613"/>
            <a:ext cx="5083058" cy="40011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altLang="ja-JP" sz="2000" dirty="0"/>
              <a:t>No problem has found in the past 2 beam test. </a:t>
            </a:r>
            <a:endParaRPr kumimoji="1" lang="ja-JP" altLang="en-US" sz="2000" dirty="0"/>
          </a:p>
        </p:txBody>
      </p:sp>
    </p:spTree>
    <p:extLst>
      <p:ext uri="{BB962C8B-B14F-4D97-AF65-F5344CB8AC3E}">
        <p14:creationId xmlns:p14="http://schemas.microsoft.com/office/powerpoint/2010/main" val="1020616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756E1E-2BF1-204A-AE04-6E6E35B577B6}"/>
              </a:ext>
            </a:extLst>
          </p:cNvPr>
          <p:cNvSpPr>
            <a:spLocks noGrp="1"/>
          </p:cNvSpPr>
          <p:nvPr>
            <p:ph type="title"/>
          </p:nvPr>
        </p:nvSpPr>
        <p:spPr/>
        <p:txBody>
          <a:bodyPr/>
          <a:lstStyle/>
          <a:p>
            <a:r>
              <a:rPr kumimoji="1" lang="en-US" altLang="ja-JP" dirty="0"/>
              <a:t>Voltage Drop for FPHX Power</a:t>
            </a:r>
            <a:endParaRPr kumimoji="1" lang="ja-JP" altLang="en-US"/>
          </a:p>
        </p:txBody>
      </p:sp>
      <p:sp>
        <p:nvSpPr>
          <p:cNvPr id="6" name="スライド番号プレースホルダー 5">
            <a:extLst>
              <a:ext uri="{FF2B5EF4-FFF2-40B4-BE49-F238E27FC236}">
                <a16:creationId xmlns:a16="http://schemas.microsoft.com/office/drawing/2014/main" id="{D8777678-0358-CE45-9BA0-CAE521CC46FA}"/>
              </a:ext>
            </a:extLst>
          </p:cNvPr>
          <p:cNvSpPr>
            <a:spLocks noGrp="1"/>
          </p:cNvSpPr>
          <p:nvPr>
            <p:ph type="sldNum" sz="quarter" idx="12"/>
          </p:nvPr>
        </p:nvSpPr>
        <p:spPr/>
        <p:txBody>
          <a:bodyPr/>
          <a:lstStyle/>
          <a:p>
            <a:fld id="{4B932B3A-BA38-40C7-ADEE-2A1902CEB265}" type="slidenum">
              <a:rPr lang="en-US" altLang="en-US" smtClean="0"/>
              <a:pPr/>
              <a:t>23</a:t>
            </a:fld>
            <a:endParaRPr lang="en-US" altLang="en-US"/>
          </a:p>
        </p:txBody>
      </p:sp>
      <p:pic>
        <p:nvPicPr>
          <p:cNvPr id="3" name="図 2">
            <a:extLst>
              <a:ext uri="{FF2B5EF4-FFF2-40B4-BE49-F238E27FC236}">
                <a16:creationId xmlns:a16="http://schemas.microsoft.com/office/drawing/2014/main" id="{9ED882BE-C719-B84A-AEE0-DE2531F704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3622978" y="-2347174"/>
            <a:ext cx="1857335" cy="8116320"/>
          </a:xfrm>
          <a:prstGeom prst="rect">
            <a:avLst/>
          </a:prstGeom>
        </p:spPr>
      </p:pic>
      <p:graphicFrame>
        <p:nvGraphicFramePr>
          <p:cNvPr id="8" name="コンテンツ プレースホルダー 7">
            <a:extLst>
              <a:ext uri="{FF2B5EF4-FFF2-40B4-BE49-F238E27FC236}">
                <a16:creationId xmlns:a16="http://schemas.microsoft.com/office/drawing/2014/main" id="{FEE0CCC6-C010-D44D-9112-3F6E4ED80C03}"/>
              </a:ext>
            </a:extLst>
          </p:cNvPr>
          <p:cNvGraphicFramePr>
            <a:graphicFrameLocks noGrp="1"/>
          </p:cNvGraphicFramePr>
          <p:nvPr>
            <p:ph idx="1"/>
            <p:extLst>
              <p:ext uri="{D42A27DB-BD31-4B8C-83A1-F6EECF244321}">
                <p14:modId xmlns:p14="http://schemas.microsoft.com/office/powerpoint/2010/main" val="1118303826"/>
              </p:ext>
            </p:extLst>
          </p:nvPr>
        </p:nvGraphicFramePr>
        <p:xfrm>
          <a:off x="474945" y="2323027"/>
          <a:ext cx="8153400" cy="1656080"/>
        </p:xfrm>
        <a:graphic>
          <a:graphicData uri="http://schemas.openxmlformats.org/drawingml/2006/table">
            <a:tbl>
              <a:tblPr firstRow="1" bandRow="1">
                <a:tableStyleId>{073A0DAA-6AF3-43AB-8588-CEC1D06C72B9}</a:tableStyleId>
              </a:tblPr>
              <a:tblGrid>
                <a:gridCol w="845361">
                  <a:extLst>
                    <a:ext uri="{9D8B030D-6E8A-4147-A177-3AD203B41FA5}">
                      <a16:colId xmlns:a16="http://schemas.microsoft.com/office/drawing/2014/main" val="1023960756"/>
                    </a:ext>
                  </a:extLst>
                </a:gridCol>
                <a:gridCol w="983439">
                  <a:extLst>
                    <a:ext uri="{9D8B030D-6E8A-4147-A177-3AD203B41FA5}">
                      <a16:colId xmlns:a16="http://schemas.microsoft.com/office/drawing/2014/main" val="1974453245"/>
                    </a:ext>
                  </a:extLst>
                </a:gridCol>
                <a:gridCol w="1143000">
                  <a:extLst>
                    <a:ext uri="{9D8B030D-6E8A-4147-A177-3AD203B41FA5}">
                      <a16:colId xmlns:a16="http://schemas.microsoft.com/office/drawing/2014/main" val="2182307800"/>
                    </a:ext>
                  </a:extLst>
                </a:gridCol>
                <a:gridCol w="1295400">
                  <a:extLst>
                    <a:ext uri="{9D8B030D-6E8A-4147-A177-3AD203B41FA5}">
                      <a16:colId xmlns:a16="http://schemas.microsoft.com/office/drawing/2014/main" val="1187119723"/>
                    </a:ext>
                  </a:extLst>
                </a:gridCol>
                <a:gridCol w="1246640">
                  <a:extLst>
                    <a:ext uri="{9D8B030D-6E8A-4147-A177-3AD203B41FA5}">
                      <a16:colId xmlns:a16="http://schemas.microsoft.com/office/drawing/2014/main" val="28785024"/>
                    </a:ext>
                  </a:extLst>
                </a:gridCol>
                <a:gridCol w="1117805">
                  <a:extLst>
                    <a:ext uri="{9D8B030D-6E8A-4147-A177-3AD203B41FA5}">
                      <a16:colId xmlns:a16="http://schemas.microsoft.com/office/drawing/2014/main" val="4286040659"/>
                    </a:ext>
                  </a:extLst>
                </a:gridCol>
                <a:gridCol w="1521755">
                  <a:extLst>
                    <a:ext uri="{9D8B030D-6E8A-4147-A177-3AD203B41FA5}">
                      <a16:colId xmlns:a16="http://schemas.microsoft.com/office/drawing/2014/main" val="1367749428"/>
                    </a:ext>
                  </a:extLst>
                </a:gridCol>
              </a:tblGrid>
              <a:tr h="370840">
                <a:tc>
                  <a:txBody>
                    <a:bodyPr/>
                    <a:lstStyle/>
                    <a:p>
                      <a:endParaRPr kumimoji="1" lang="ja-JP" altLang="en-US"/>
                    </a:p>
                  </a:txBody>
                  <a:tcPr anchor="ctr"/>
                </a:tc>
                <a:tc>
                  <a:txBody>
                    <a:bodyPr/>
                    <a:lstStyle/>
                    <a:p>
                      <a:pPr algn="ctr"/>
                      <a:r>
                        <a:rPr kumimoji="1" lang="en-US" altLang="ja-JP" dirty="0"/>
                        <a:t>V@ROC</a:t>
                      </a:r>
                      <a:endParaRPr kumimoji="1" lang="ja-JP" altLang="en-US"/>
                    </a:p>
                  </a:txBody>
                  <a:tcPr anchor="ctr"/>
                </a:tc>
                <a:tc>
                  <a:txBody>
                    <a:bodyPr/>
                    <a:lstStyle/>
                    <a:p>
                      <a:pPr algn="ctr"/>
                      <a:r>
                        <a:rPr kumimoji="1" lang="en-US" altLang="ja-JP" dirty="0">
                          <a:solidFill>
                            <a:srgbClr val="0000FF"/>
                          </a:solidFill>
                        </a:rPr>
                        <a:t>HDI</a:t>
                      </a:r>
                      <a:r>
                        <a:rPr kumimoji="1" lang="ja-JP" altLang="en-US">
                          <a:solidFill>
                            <a:srgbClr val="0000FF"/>
                          </a:solidFill>
                        </a:rPr>
                        <a:t> </a:t>
                      </a:r>
                      <a:endParaRPr kumimoji="1" lang="en-US" altLang="ja-JP" dirty="0">
                        <a:solidFill>
                          <a:srgbClr val="0000FF"/>
                        </a:solidFill>
                      </a:endParaRPr>
                    </a:p>
                    <a:p>
                      <a:pPr algn="ctr"/>
                      <a:r>
                        <a:rPr kumimoji="1" lang="en-US" altLang="ja-JP" dirty="0">
                          <a:solidFill>
                            <a:srgbClr val="0000FF"/>
                          </a:solidFill>
                        </a:rPr>
                        <a:t>[</a:t>
                      </a:r>
                      <a:r>
                        <a:rPr kumimoji="1" lang="en-US" altLang="ja-JP" dirty="0" err="1">
                          <a:solidFill>
                            <a:srgbClr val="0000FF"/>
                          </a:solidFill>
                        </a:rPr>
                        <a:t>mW</a:t>
                      </a:r>
                      <a:r>
                        <a:rPr kumimoji="1" lang="en-US" altLang="ja-JP" dirty="0">
                          <a:solidFill>
                            <a:srgbClr val="0000FF"/>
                          </a:solidFill>
                        </a:rPr>
                        <a:t>]</a:t>
                      </a:r>
                      <a:endParaRPr kumimoji="1" lang="ja-JP" altLang="en-US">
                        <a:solidFill>
                          <a:srgbClr val="0000FF"/>
                        </a:solidFill>
                      </a:endParaRPr>
                    </a:p>
                  </a:txBody>
                  <a:tcPr anchor="ctr"/>
                </a:tc>
                <a:tc>
                  <a:txBody>
                    <a:bodyPr/>
                    <a:lstStyle/>
                    <a:p>
                      <a:pPr algn="ctr"/>
                      <a:r>
                        <a:rPr kumimoji="1" lang="en-US" altLang="ja-JP" dirty="0">
                          <a:solidFill>
                            <a:srgbClr val="0000FF"/>
                          </a:solidFill>
                        </a:rPr>
                        <a:t>Bus Extender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solidFill>
                            <a:srgbClr val="0000FF"/>
                          </a:solidFill>
                        </a:rPr>
                        <a:t>[</a:t>
                      </a:r>
                      <a:r>
                        <a:rPr kumimoji="1" lang="en-US" altLang="ja-JP" dirty="0" err="1">
                          <a:solidFill>
                            <a:srgbClr val="0000FF"/>
                          </a:solidFill>
                        </a:rPr>
                        <a:t>mW</a:t>
                      </a:r>
                      <a:r>
                        <a:rPr kumimoji="1" lang="en-US" altLang="ja-JP" dirty="0">
                          <a:solidFill>
                            <a:srgbClr val="0000FF"/>
                          </a:solidFill>
                        </a:rPr>
                        <a:t>]</a:t>
                      </a:r>
                      <a:endParaRPr kumimoji="1" lang="ja-JP" altLang="en-US">
                        <a:solidFill>
                          <a:srgbClr val="0000FF"/>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dirty="0">
                          <a:solidFill>
                            <a:srgbClr val="0000FF"/>
                          </a:solidFill>
                        </a:rPr>
                        <a:t>Conversion Cable [</a:t>
                      </a:r>
                      <a:r>
                        <a:rPr kumimoji="1" lang="en-US" altLang="ja-JP" dirty="0" err="1">
                          <a:solidFill>
                            <a:srgbClr val="0000FF"/>
                          </a:solidFill>
                        </a:rPr>
                        <a:t>mW</a:t>
                      </a:r>
                      <a:r>
                        <a:rPr kumimoji="1" lang="en-US" altLang="ja-JP" dirty="0">
                          <a:solidFill>
                            <a:srgbClr val="0000FF"/>
                          </a:solidFill>
                        </a:rPr>
                        <a:t>]</a:t>
                      </a:r>
                      <a:endParaRPr kumimoji="1" lang="ja-JP" altLang="en-US">
                        <a:solidFill>
                          <a:srgbClr val="0000FF"/>
                        </a:solidFill>
                      </a:endParaRPr>
                    </a:p>
                  </a:txBody>
                  <a:tcPr anchor="ctr"/>
                </a:tc>
                <a:tc>
                  <a:txBody>
                    <a:bodyPr/>
                    <a:lstStyle/>
                    <a:p>
                      <a:pPr algn="ctr"/>
                      <a:r>
                        <a:rPr kumimoji="1" lang="en-US" altLang="ja-JP" dirty="0">
                          <a:latin typeface="Symbol" pitchFamily="2" charset="2"/>
                        </a:rPr>
                        <a:t>D</a:t>
                      </a:r>
                      <a:r>
                        <a:rPr kumimoji="1" lang="en-US" altLang="ja-JP" dirty="0"/>
                        <a:t>V [V]</a:t>
                      </a:r>
                      <a:endParaRPr kumimoji="1" lang="ja-JP" altLang="en-US"/>
                    </a:p>
                  </a:txBody>
                  <a:tcPr anchor="ctr"/>
                </a:tc>
                <a:tc>
                  <a:txBody>
                    <a:bodyPr/>
                    <a:lstStyle/>
                    <a:p>
                      <a:pPr algn="ctr"/>
                      <a:r>
                        <a:rPr kumimoji="1" lang="en-US" altLang="ja-JP" dirty="0"/>
                        <a:t>V@FPHX</a:t>
                      </a:r>
                      <a:endParaRPr kumimoji="1" lang="ja-JP" altLang="en-US"/>
                    </a:p>
                  </a:txBody>
                  <a:tcPr anchor="ctr"/>
                </a:tc>
                <a:extLst>
                  <a:ext uri="{0D108BD9-81ED-4DB2-BD59-A6C34878D82A}">
                    <a16:rowId xmlns:a16="http://schemas.microsoft.com/office/drawing/2014/main" val="628851474"/>
                  </a:ext>
                </a:extLst>
              </a:tr>
              <a:tr h="370840">
                <a:tc>
                  <a:txBody>
                    <a:bodyPr/>
                    <a:lstStyle/>
                    <a:p>
                      <a:r>
                        <a:rPr kumimoji="1" lang="en-US" altLang="ja-JP" dirty="0"/>
                        <a:t>INTT</a:t>
                      </a:r>
                      <a:endParaRPr kumimoji="1" lang="ja-JP" altLang="en-US" b="1"/>
                    </a:p>
                  </a:txBody>
                  <a:tcPr/>
                </a:tc>
                <a:tc>
                  <a:txBody>
                    <a:bodyPr/>
                    <a:lstStyle/>
                    <a:p>
                      <a:pPr algn="ctr"/>
                      <a:r>
                        <a:rPr kumimoji="1" lang="en-US" altLang="ja-JP" dirty="0"/>
                        <a:t>2.5V</a:t>
                      </a:r>
                      <a:endParaRPr kumimoji="1" lang="ja-JP" altLang="en-US" b="1"/>
                    </a:p>
                  </a:txBody>
                  <a:tcPr/>
                </a:tc>
                <a:tc>
                  <a:txBody>
                    <a:bodyPr/>
                    <a:lstStyle/>
                    <a:p>
                      <a:pPr algn="ctr"/>
                      <a:r>
                        <a:rPr kumimoji="1" lang="en-US" altLang="ja-JP" dirty="0">
                          <a:solidFill>
                            <a:srgbClr val="0000FF"/>
                          </a:solidFill>
                        </a:rPr>
                        <a:t>135 ~ 185</a:t>
                      </a:r>
                      <a:endParaRPr kumimoji="1" lang="ja-JP" altLang="en-US" b="1">
                        <a:solidFill>
                          <a:srgbClr val="0000FF"/>
                        </a:solidFill>
                      </a:endParaRPr>
                    </a:p>
                  </a:txBody>
                  <a:tcPr/>
                </a:tc>
                <a:tc>
                  <a:txBody>
                    <a:bodyPr/>
                    <a:lstStyle/>
                    <a:p>
                      <a:pPr algn="ctr"/>
                      <a:r>
                        <a:rPr kumimoji="1" lang="en-US" altLang="ja-JP" dirty="0">
                          <a:solidFill>
                            <a:srgbClr val="0000FF"/>
                          </a:solidFill>
                        </a:rPr>
                        <a:t>145</a:t>
                      </a:r>
                      <a:endParaRPr kumimoji="1" lang="ja-JP" altLang="en-US" b="1">
                        <a:solidFill>
                          <a:srgbClr val="0000FF"/>
                        </a:solidFill>
                      </a:endParaRPr>
                    </a:p>
                  </a:txBody>
                  <a:tcPr/>
                </a:tc>
                <a:tc>
                  <a:txBody>
                    <a:bodyPr/>
                    <a:lstStyle/>
                    <a:p>
                      <a:pPr algn="ctr"/>
                      <a:r>
                        <a:rPr kumimoji="1" lang="en-US" altLang="ja-JP" dirty="0">
                          <a:solidFill>
                            <a:srgbClr val="0000FF"/>
                          </a:solidFill>
                        </a:rPr>
                        <a:t>185</a:t>
                      </a:r>
                      <a:endParaRPr kumimoji="1" lang="ja-JP" altLang="en-US" b="1">
                        <a:solidFill>
                          <a:srgbClr val="0000FF"/>
                        </a:solidFill>
                      </a:endParaRPr>
                    </a:p>
                  </a:txBody>
                  <a:tcPr/>
                </a:tc>
                <a:tc>
                  <a:txBody>
                    <a:bodyPr/>
                    <a:lstStyle/>
                    <a:p>
                      <a:pPr algn="ctr"/>
                      <a:r>
                        <a:rPr kumimoji="1" lang="en-US" altLang="ja-JP" dirty="0"/>
                        <a:t>0.20~0.25</a:t>
                      </a:r>
                      <a:endParaRPr kumimoji="1" lang="ja-JP" altLang="en-US" b="1"/>
                    </a:p>
                  </a:txBody>
                  <a:tcPr/>
                </a:tc>
                <a:tc>
                  <a:txBody>
                    <a:bodyPr/>
                    <a:lstStyle/>
                    <a:p>
                      <a:pPr algn="ctr"/>
                      <a:r>
                        <a:rPr kumimoji="1" lang="en-US" altLang="ja-JP" dirty="0"/>
                        <a:t>2.30~2.25V</a:t>
                      </a:r>
                      <a:endParaRPr kumimoji="1" lang="ja-JP" altLang="en-US" b="1"/>
                    </a:p>
                  </a:txBody>
                  <a:tcPr/>
                </a:tc>
                <a:extLst>
                  <a:ext uri="{0D108BD9-81ED-4DB2-BD59-A6C34878D82A}">
                    <a16:rowId xmlns:a16="http://schemas.microsoft.com/office/drawing/2014/main" val="1226984046"/>
                  </a:ext>
                </a:extLst>
              </a:tr>
              <a:tr h="370840">
                <a:tc>
                  <a:txBody>
                    <a:bodyPr/>
                    <a:lstStyle/>
                    <a:p>
                      <a:r>
                        <a:rPr kumimoji="1" lang="en-US" altLang="ja-JP" dirty="0"/>
                        <a:t>FVTX</a:t>
                      </a:r>
                      <a:endParaRPr kumimoji="1" lang="ja-JP" altLang="en-US"/>
                    </a:p>
                  </a:txBody>
                  <a:tcPr/>
                </a:tc>
                <a:tc>
                  <a:txBody>
                    <a:bodyPr/>
                    <a:lstStyle/>
                    <a:p>
                      <a:pPr algn="ctr"/>
                      <a:r>
                        <a:rPr kumimoji="1" lang="en-US" altLang="ja-JP" dirty="0"/>
                        <a:t>2.5V</a:t>
                      </a:r>
                      <a:endParaRPr kumimoji="1" lang="ja-JP" altLang="en-US"/>
                    </a:p>
                  </a:txBody>
                  <a:tcPr/>
                </a:tc>
                <a:tc>
                  <a:txBody>
                    <a:bodyPr/>
                    <a:lstStyle/>
                    <a:p>
                      <a:pPr algn="ctr"/>
                      <a:r>
                        <a:rPr kumimoji="1" lang="en-US" altLang="ja-JP" dirty="0">
                          <a:solidFill>
                            <a:srgbClr val="0000FF"/>
                          </a:solidFill>
                        </a:rPr>
                        <a:t>70</a:t>
                      </a:r>
                      <a:endParaRPr kumimoji="1" lang="ja-JP" altLang="en-US">
                        <a:solidFill>
                          <a:srgbClr val="0000FF"/>
                        </a:solidFill>
                      </a:endParaRPr>
                    </a:p>
                  </a:txBody>
                  <a:tcPr/>
                </a:tc>
                <a:tc>
                  <a:txBody>
                    <a:bodyPr/>
                    <a:lstStyle/>
                    <a:p>
                      <a:pPr algn="ctr"/>
                      <a:r>
                        <a:rPr kumimoji="1" lang="en-US" altLang="ja-JP" dirty="0">
                          <a:solidFill>
                            <a:srgbClr val="0000FF"/>
                          </a:solidFill>
                        </a:rPr>
                        <a:t>70</a:t>
                      </a:r>
                      <a:endParaRPr kumimoji="1" lang="ja-JP" altLang="en-US">
                        <a:solidFill>
                          <a:srgbClr val="0000FF"/>
                        </a:solidFill>
                      </a:endParaRPr>
                    </a:p>
                  </a:txBody>
                  <a:tcPr/>
                </a:tc>
                <a:tc>
                  <a:txBody>
                    <a:bodyPr/>
                    <a:lstStyle/>
                    <a:p>
                      <a:pPr algn="ctr"/>
                      <a:r>
                        <a:rPr kumimoji="1" lang="en-US" altLang="ja-JP" dirty="0">
                          <a:solidFill>
                            <a:srgbClr val="0000FF"/>
                          </a:solidFill>
                        </a:rPr>
                        <a:t>N/A</a:t>
                      </a:r>
                      <a:endParaRPr kumimoji="1" lang="ja-JP" altLang="en-US">
                        <a:solidFill>
                          <a:srgbClr val="0000FF"/>
                        </a:solidFill>
                      </a:endParaRPr>
                    </a:p>
                  </a:txBody>
                  <a:tcPr/>
                </a:tc>
                <a:tc>
                  <a:txBody>
                    <a:bodyPr/>
                    <a:lstStyle/>
                    <a:p>
                      <a:pPr algn="ctr"/>
                      <a:r>
                        <a:rPr kumimoji="1" lang="en-US" altLang="ja-JP" dirty="0"/>
                        <a:t>~0.1</a:t>
                      </a:r>
                      <a:endParaRPr kumimoji="1" lang="ja-JP" altLang="en-US"/>
                    </a:p>
                  </a:txBody>
                  <a:tcPr/>
                </a:tc>
                <a:tc>
                  <a:txBody>
                    <a:bodyPr/>
                    <a:lstStyle/>
                    <a:p>
                      <a:pPr algn="ctr"/>
                      <a:r>
                        <a:rPr kumimoji="1" lang="en-US" altLang="ja-JP" dirty="0"/>
                        <a:t>2.4V</a:t>
                      </a:r>
                      <a:endParaRPr kumimoji="1" lang="ja-JP" altLang="en-US"/>
                    </a:p>
                  </a:txBody>
                  <a:tcPr/>
                </a:tc>
                <a:extLst>
                  <a:ext uri="{0D108BD9-81ED-4DB2-BD59-A6C34878D82A}">
                    <a16:rowId xmlns:a16="http://schemas.microsoft.com/office/drawing/2014/main" val="2085651911"/>
                  </a:ext>
                </a:extLst>
              </a:tr>
            </a:tbl>
          </a:graphicData>
        </a:graphic>
      </p:graphicFrame>
      <p:sp>
        <p:nvSpPr>
          <p:cNvPr id="9" name="テキスト ボックス 8">
            <a:extLst>
              <a:ext uri="{FF2B5EF4-FFF2-40B4-BE49-F238E27FC236}">
                <a16:creationId xmlns:a16="http://schemas.microsoft.com/office/drawing/2014/main" id="{E36F7999-DBEC-8A42-8B48-58D2969FCFC9}"/>
              </a:ext>
            </a:extLst>
          </p:cNvPr>
          <p:cNvSpPr txBox="1"/>
          <p:nvPr/>
        </p:nvSpPr>
        <p:spPr>
          <a:xfrm>
            <a:off x="5838043" y="843175"/>
            <a:ext cx="457176" cy="369332"/>
          </a:xfrm>
          <a:prstGeom prst="rect">
            <a:avLst/>
          </a:prstGeom>
          <a:noFill/>
        </p:spPr>
        <p:txBody>
          <a:bodyPr wrap="none" rtlCol="0">
            <a:spAutoFit/>
          </a:bodyPr>
          <a:lstStyle/>
          <a:p>
            <a:r>
              <a:rPr kumimoji="1" lang="en-US" altLang="ja-JP" dirty="0">
                <a:solidFill>
                  <a:srgbClr val="FF0000"/>
                </a:solidFill>
                <a:latin typeface="Symbol" pitchFamily="2" charset="2"/>
              </a:rPr>
              <a:t>D</a:t>
            </a:r>
            <a:r>
              <a:rPr kumimoji="1" lang="en-US" altLang="ja-JP" dirty="0">
                <a:solidFill>
                  <a:srgbClr val="FF0000"/>
                </a:solidFill>
              </a:rPr>
              <a:t>V</a:t>
            </a:r>
            <a:endParaRPr kumimoji="1" lang="ja-JP" altLang="en-US">
              <a:solidFill>
                <a:srgbClr val="FF0000"/>
              </a:solidFill>
            </a:endParaRPr>
          </a:p>
        </p:txBody>
      </p:sp>
      <p:cxnSp>
        <p:nvCxnSpPr>
          <p:cNvPr id="11" name="直線矢印コネクタ 10">
            <a:extLst>
              <a:ext uri="{FF2B5EF4-FFF2-40B4-BE49-F238E27FC236}">
                <a16:creationId xmlns:a16="http://schemas.microsoft.com/office/drawing/2014/main" id="{213A2D02-7569-284E-A393-11444D603E2E}"/>
              </a:ext>
            </a:extLst>
          </p:cNvPr>
          <p:cNvCxnSpPr/>
          <p:nvPr/>
        </p:nvCxnSpPr>
        <p:spPr>
          <a:xfrm flipH="1">
            <a:off x="2813559" y="1176298"/>
            <a:ext cx="56765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492AE27-0DF9-7B43-A11D-88375AC6BEAC}"/>
              </a:ext>
            </a:extLst>
          </p:cNvPr>
          <p:cNvSpPr txBox="1"/>
          <p:nvPr/>
        </p:nvSpPr>
        <p:spPr>
          <a:xfrm>
            <a:off x="474945" y="4078595"/>
            <a:ext cx="8153400"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dirty="0"/>
              <a:t>Due to the long readout cable chain of INTT, the voltage drop for FPHX power line is rather severe compared to FVTX. The FPHX is designed to be operated at 2.5V. </a:t>
            </a:r>
            <a:endParaRPr kumimoji="1" lang="ja-JP" altLang="en-US"/>
          </a:p>
        </p:txBody>
      </p:sp>
      <p:sp>
        <p:nvSpPr>
          <p:cNvPr id="13" name="テキスト ボックス 12">
            <a:extLst>
              <a:ext uri="{FF2B5EF4-FFF2-40B4-BE49-F238E27FC236}">
                <a16:creationId xmlns:a16="http://schemas.microsoft.com/office/drawing/2014/main" id="{75F17F87-81D3-E04B-ADA0-88AF78258256}"/>
              </a:ext>
            </a:extLst>
          </p:cNvPr>
          <p:cNvSpPr txBox="1"/>
          <p:nvPr/>
        </p:nvSpPr>
        <p:spPr>
          <a:xfrm>
            <a:off x="5105400" y="1211818"/>
            <a:ext cx="1415324" cy="369332"/>
          </a:xfrm>
          <a:prstGeom prst="rect">
            <a:avLst/>
          </a:prstGeom>
          <a:noFill/>
        </p:spPr>
        <p:txBody>
          <a:bodyPr wrap="none" rtlCol="0">
            <a:spAutoFit/>
          </a:bodyPr>
          <a:lstStyle/>
          <a:p>
            <a:r>
              <a:rPr kumimoji="1" lang="en-US" altLang="ja-JP" dirty="0"/>
              <a:t>Bus extender</a:t>
            </a:r>
            <a:endParaRPr kumimoji="1" lang="ja-JP" altLang="en-US"/>
          </a:p>
        </p:txBody>
      </p:sp>
      <p:sp>
        <p:nvSpPr>
          <p:cNvPr id="14" name="テキスト ボックス 13">
            <a:extLst>
              <a:ext uri="{FF2B5EF4-FFF2-40B4-BE49-F238E27FC236}">
                <a16:creationId xmlns:a16="http://schemas.microsoft.com/office/drawing/2014/main" id="{D60E9843-FD85-9045-A7CF-B9E0CEA86114}"/>
              </a:ext>
            </a:extLst>
          </p:cNvPr>
          <p:cNvSpPr txBox="1"/>
          <p:nvPr/>
        </p:nvSpPr>
        <p:spPr>
          <a:xfrm>
            <a:off x="7692035" y="1544419"/>
            <a:ext cx="1223365" cy="646331"/>
          </a:xfrm>
          <a:prstGeom prst="rect">
            <a:avLst/>
          </a:prstGeom>
          <a:noFill/>
        </p:spPr>
        <p:txBody>
          <a:bodyPr wrap="square" rtlCol="0">
            <a:spAutoFit/>
          </a:bodyPr>
          <a:lstStyle/>
          <a:p>
            <a:pPr algn="ctr"/>
            <a:r>
              <a:rPr kumimoji="1" lang="en-US" altLang="ja-JP" dirty="0"/>
              <a:t>Conversion cable</a:t>
            </a:r>
            <a:endParaRPr kumimoji="1" lang="ja-JP" altLang="en-US"/>
          </a:p>
        </p:txBody>
      </p:sp>
    </p:spTree>
    <p:extLst>
      <p:ext uri="{BB962C8B-B14F-4D97-AF65-F5344CB8AC3E}">
        <p14:creationId xmlns:p14="http://schemas.microsoft.com/office/powerpoint/2010/main" val="1518810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756E1E-2BF1-204A-AE04-6E6E35B577B6}"/>
              </a:ext>
            </a:extLst>
          </p:cNvPr>
          <p:cNvSpPr>
            <a:spLocks noGrp="1"/>
          </p:cNvSpPr>
          <p:nvPr>
            <p:ph type="title"/>
          </p:nvPr>
        </p:nvSpPr>
        <p:spPr/>
        <p:txBody>
          <a:bodyPr/>
          <a:lstStyle/>
          <a:p>
            <a:r>
              <a:rPr kumimoji="1" lang="en-US" altLang="ja-JP" dirty="0">
                <a:latin typeface="Symbol" pitchFamily="2" charset="2"/>
              </a:rPr>
              <a:t>D</a:t>
            </a:r>
            <a:r>
              <a:rPr kumimoji="1" lang="en-US" altLang="ja-JP" dirty="0"/>
              <a:t>V for FPHX Power Solution</a:t>
            </a:r>
            <a:endParaRPr kumimoji="1" lang="ja-JP" altLang="en-US"/>
          </a:p>
        </p:txBody>
      </p:sp>
      <p:sp>
        <p:nvSpPr>
          <p:cNvPr id="6" name="スライド番号プレースホルダー 5">
            <a:extLst>
              <a:ext uri="{FF2B5EF4-FFF2-40B4-BE49-F238E27FC236}">
                <a16:creationId xmlns:a16="http://schemas.microsoft.com/office/drawing/2014/main" id="{D8777678-0358-CE45-9BA0-CAE521CC46FA}"/>
              </a:ext>
            </a:extLst>
          </p:cNvPr>
          <p:cNvSpPr>
            <a:spLocks noGrp="1"/>
          </p:cNvSpPr>
          <p:nvPr>
            <p:ph type="sldNum" sz="quarter" idx="12"/>
          </p:nvPr>
        </p:nvSpPr>
        <p:spPr/>
        <p:txBody>
          <a:bodyPr/>
          <a:lstStyle/>
          <a:p>
            <a:fld id="{4B932B3A-BA38-40C7-ADEE-2A1902CEB265}" type="slidenum">
              <a:rPr lang="en-US" altLang="en-US" smtClean="0"/>
              <a:pPr/>
              <a:t>24</a:t>
            </a:fld>
            <a:endParaRPr lang="en-US" altLang="en-US"/>
          </a:p>
        </p:txBody>
      </p:sp>
      <p:graphicFrame>
        <p:nvGraphicFramePr>
          <p:cNvPr id="8" name="コンテンツ プレースホルダー 7">
            <a:extLst>
              <a:ext uri="{FF2B5EF4-FFF2-40B4-BE49-F238E27FC236}">
                <a16:creationId xmlns:a16="http://schemas.microsoft.com/office/drawing/2014/main" id="{FEE0CCC6-C010-D44D-9112-3F6E4ED80C03}"/>
              </a:ext>
            </a:extLst>
          </p:cNvPr>
          <p:cNvGraphicFramePr>
            <a:graphicFrameLocks noGrp="1"/>
          </p:cNvGraphicFramePr>
          <p:nvPr>
            <p:ph idx="1"/>
            <p:extLst>
              <p:ext uri="{D42A27DB-BD31-4B8C-83A1-F6EECF244321}">
                <p14:modId xmlns:p14="http://schemas.microsoft.com/office/powerpoint/2010/main" val="2318000246"/>
              </p:ext>
            </p:extLst>
          </p:nvPr>
        </p:nvGraphicFramePr>
        <p:xfrm>
          <a:off x="170155" y="3442370"/>
          <a:ext cx="4468360" cy="1112520"/>
        </p:xfrm>
        <a:graphic>
          <a:graphicData uri="http://schemas.openxmlformats.org/drawingml/2006/table">
            <a:tbl>
              <a:tblPr firstRow="1" bandRow="1">
                <a:tableStyleId>{5C22544A-7EE6-4342-B048-85BDC9FD1C3A}</a:tableStyleId>
              </a:tblPr>
              <a:tblGrid>
                <a:gridCol w="845361">
                  <a:extLst>
                    <a:ext uri="{9D8B030D-6E8A-4147-A177-3AD203B41FA5}">
                      <a16:colId xmlns:a16="http://schemas.microsoft.com/office/drawing/2014/main" val="1023960756"/>
                    </a:ext>
                  </a:extLst>
                </a:gridCol>
                <a:gridCol w="983439">
                  <a:extLst>
                    <a:ext uri="{9D8B030D-6E8A-4147-A177-3AD203B41FA5}">
                      <a16:colId xmlns:a16="http://schemas.microsoft.com/office/drawing/2014/main" val="1974453245"/>
                    </a:ext>
                  </a:extLst>
                </a:gridCol>
                <a:gridCol w="1117805">
                  <a:extLst>
                    <a:ext uri="{9D8B030D-6E8A-4147-A177-3AD203B41FA5}">
                      <a16:colId xmlns:a16="http://schemas.microsoft.com/office/drawing/2014/main" val="4286040659"/>
                    </a:ext>
                  </a:extLst>
                </a:gridCol>
                <a:gridCol w="1521755">
                  <a:extLst>
                    <a:ext uri="{9D8B030D-6E8A-4147-A177-3AD203B41FA5}">
                      <a16:colId xmlns:a16="http://schemas.microsoft.com/office/drawing/2014/main" val="1367749428"/>
                    </a:ext>
                  </a:extLst>
                </a:gridCol>
              </a:tblGrid>
              <a:tr h="370840">
                <a:tc>
                  <a:txBody>
                    <a:bodyPr/>
                    <a:lstStyle/>
                    <a:p>
                      <a:endParaRPr kumimoji="1" lang="ja-JP" altLang="en-US"/>
                    </a:p>
                  </a:txBody>
                  <a:tcPr anchor="ctr"/>
                </a:tc>
                <a:tc>
                  <a:txBody>
                    <a:bodyPr/>
                    <a:lstStyle/>
                    <a:p>
                      <a:pPr algn="ctr"/>
                      <a:r>
                        <a:rPr kumimoji="1" lang="en-US" altLang="ja-JP" dirty="0"/>
                        <a:t>V@ROC</a:t>
                      </a:r>
                      <a:endParaRPr kumimoji="1" lang="ja-JP" altLang="en-US"/>
                    </a:p>
                  </a:txBody>
                  <a:tcPr anchor="ctr"/>
                </a:tc>
                <a:tc>
                  <a:txBody>
                    <a:bodyPr/>
                    <a:lstStyle/>
                    <a:p>
                      <a:pPr algn="ctr"/>
                      <a:r>
                        <a:rPr kumimoji="1" lang="en-US" altLang="ja-JP" dirty="0">
                          <a:latin typeface="Symbol" pitchFamily="2" charset="2"/>
                        </a:rPr>
                        <a:t>D</a:t>
                      </a:r>
                      <a:r>
                        <a:rPr kumimoji="1" lang="en-US" altLang="ja-JP" dirty="0"/>
                        <a:t>V [V]</a:t>
                      </a:r>
                      <a:endParaRPr kumimoji="1" lang="ja-JP" altLang="en-US"/>
                    </a:p>
                  </a:txBody>
                  <a:tcPr anchor="ctr"/>
                </a:tc>
                <a:tc>
                  <a:txBody>
                    <a:bodyPr/>
                    <a:lstStyle/>
                    <a:p>
                      <a:pPr algn="ctr"/>
                      <a:r>
                        <a:rPr kumimoji="1" lang="en-US" altLang="ja-JP" dirty="0"/>
                        <a:t>V@FPHX</a:t>
                      </a:r>
                      <a:endParaRPr kumimoji="1" lang="ja-JP" altLang="en-US"/>
                    </a:p>
                  </a:txBody>
                  <a:tcPr anchor="ctr"/>
                </a:tc>
                <a:extLst>
                  <a:ext uri="{0D108BD9-81ED-4DB2-BD59-A6C34878D82A}">
                    <a16:rowId xmlns:a16="http://schemas.microsoft.com/office/drawing/2014/main" val="628851474"/>
                  </a:ext>
                </a:extLst>
              </a:tr>
              <a:tr h="370840">
                <a:tc>
                  <a:txBody>
                    <a:bodyPr/>
                    <a:lstStyle/>
                    <a:p>
                      <a:r>
                        <a:rPr kumimoji="1" lang="en-US" altLang="ja-JP" b="1" dirty="0"/>
                        <a:t>INTT</a:t>
                      </a:r>
                      <a:endParaRPr kumimoji="1" lang="ja-JP" altLang="en-US" b="1"/>
                    </a:p>
                  </a:txBody>
                  <a:tcPr/>
                </a:tc>
                <a:tc>
                  <a:txBody>
                    <a:bodyPr/>
                    <a:lstStyle/>
                    <a:p>
                      <a:pPr algn="ctr"/>
                      <a:r>
                        <a:rPr kumimoji="1" lang="en-US" altLang="ja-JP" b="1" dirty="0"/>
                        <a:t>3.0V</a:t>
                      </a:r>
                      <a:endParaRPr kumimoji="1" lang="ja-JP" altLang="en-US" b="1"/>
                    </a:p>
                  </a:txBody>
                  <a:tcPr/>
                </a:tc>
                <a:tc>
                  <a:txBody>
                    <a:bodyPr/>
                    <a:lstStyle/>
                    <a:p>
                      <a:pPr algn="ctr"/>
                      <a:r>
                        <a:rPr kumimoji="1" lang="en-US" altLang="ja-JP" b="1" dirty="0"/>
                        <a:t>0.20~0.25</a:t>
                      </a:r>
                      <a:endParaRPr kumimoji="1" lang="ja-JP" altLang="en-US" b="1"/>
                    </a:p>
                  </a:txBody>
                  <a:tcPr/>
                </a:tc>
                <a:tc>
                  <a:txBody>
                    <a:bodyPr/>
                    <a:lstStyle/>
                    <a:p>
                      <a:pPr algn="ctr"/>
                      <a:r>
                        <a:rPr kumimoji="1" lang="en-US" altLang="ja-JP" b="1" dirty="0"/>
                        <a:t>2.80~2.75V</a:t>
                      </a:r>
                      <a:endParaRPr kumimoji="1" lang="ja-JP" altLang="en-US" b="1"/>
                    </a:p>
                  </a:txBody>
                  <a:tcPr/>
                </a:tc>
                <a:extLst>
                  <a:ext uri="{0D108BD9-81ED-4DB2-BD59-A6C34878D82A}">
                    <a16:rowId xmlns:a16="http://schemas.microsoft.com/office/drawing/2014/main" val="1226984046"/>
                  </a:ext>
                </a:extLst>
              </a:tr>
              <a:tr h="370840">
                <a:tc>
                  <a:txBody>
                    <a:bodyPr/>
                    <a:lstStyle/>
                    <a:p>
                      <a:r>
                        <a:rPr kumimoji="1" lang="en-US" altLang="ja-JP" dirty="0"/>
                        <a:t>FVTX</a:t>
                      </a:r>
                      <a:endParaRPr kumimoji="1" lang="ja-JP" altLang="en-US"/>
                    </a:p>
                  </a:txBody>
                  <a:tcPr/>
                </a:tc>
                <a:tc>
                  <a:txBody>
                    <a:bodyPr/>
                    <a:lstStyle/>
                    <a:p>
                      <a:pPr algn="ctr"/>
                      <a:r>
                        <a:rPr kumimoji="1" lang="en-US" altLang="ja-JP" dirty="0"/>
                        <a:t>2.5V</a:t>
                      </a:r>
                      <a:endParaRPr kumimoji="1" lang="ja-JP" altLang="en-US"/>
                    </a:p>
                  </a:txBody>
                  <a:tcPr/>
                </a:tc>
                <a:tc>
                  <a:txBody>
                    <a:bodyPr/>
                    <a:lstStyle/>
                    <a:p>
                      <a:pPr algn="ctr"/>
                      <a:r>
                        <a:rPr kumimoji="1" lang="en-US" altLang="ja-JP" dirty="0"/>
                        <a:t>~0.1</a:t>
                      </a:r>
                      <a:endParaRPr kumimoji="1" lang="ja-JP" altLang="en-US"/>
                    </a:p>
                  </a:txBody>
                  <a:tcPr/>
                </a:tc>
                <a:tc>
                  <a:txBody>
                    <a:bodyPr/>
                    <a:lstStyle/>
                    <a:p>
                      <a:pPr algn="ctr"/>
                      <a:r>
                        <a:rPr kumimoji="1" lang="en-US" altLang="ja-JP" dirty="0"/>
                        <a:t>2.4V</a:t>
                      </a:r>
                      <a:endParaRPr kumimoji="1" lang="ja-JP" altLang="en-US"/>
                    </a:p>
                  </a:txBody>
                  <a:tcPr/>
                </a:tc>
                <a:extLst>
                  <a:ext uri="{0D108BD9-81ED-4DB2-BD59-A6C34878D82A}">
                    <a16:rowId xmlns:a16="http://schemas.microsoft.com/office/drawing/2014/main" val="2085651911"/>
                  </a:ext>
                </a:extLst>
              </a:tr>
            </a:tbl>
          </a:graphicData>
        </a:graphic>
      </p:graphicFrame>
      <p:sp>
        <p:nvSpPr>
          <p:cNvPr id="12" name="テキスト ボックス 11">
            <a:extLst>
              <a:ext uri="{FF2B5EF4-FFF2-40B4-BE49-F238E27FC236}">
                <a16:creationId xmlns:a16="http://schemas.microsoft.com/office/drawing/2014/main" id="{E492AE27-0DF9-7B43-A11D-88375AC6BEAC}"/>
              </a:ext>
            </a:extLst>
          </p:cNvPr>
          <p:cNvSpPr txBox="1"/>
          <p:nvPr/>
        </p:nvSpPr>
        <p:spPr>
          <a:xfrm>
            <a:off x="4788290" y="3400932"/>
            <a:ext cx="4284706" cy="1477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dirty="0"/>
              <a:t>The plan is to replace all 2.5V regulators by 3.0V ones on the backplane of the ROC. Further voltage drop is expected due to higher LVDS current operation (To be discussed by Takashi).</a:t>
            </a:r>
            <a:endParaRPr kumimoji="1" lang="ja-JP" altLang="en-US"/>
          </a:p>
        </p:txBody>
      </p:sp>
      <p:pic>
        <p:nvPicPr>
          <p:cNvPr id="15" name="図 14">
            <a:extLst>
              <a:ext uri="{FF2B5EF4-FFF2-40B4-BE49-F238E27FC236}">
                <a16:creationId xmlns:a16="http://schemas.microsoft.com/office/drawing/2014/main" id="{95AB9676-113E-4946-A750-029926759D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0047" y="847630"/>
            <a:ext cx="2844800" cy="2374900"/>
          </a:xfrm>
          <a:prstGeom prst="rect">
            <a:avLst/>
          </a:prstGeom>
        </p:spPr>
      </p:pic>
      <p:pic>
        <p:nvPicPr>
          <p:cNvPr id="16" name="図 15">
            <a:extLst>
              <a:ext uri="{FF2B5EF4-FFF2-40B4-BE49-F238E27FC236}">
                <a16:creationId xmlns:a16="http://schemas.microsoft.com/office/drawing/2014/main" id="{DFA8DF02-6390-F742-97AF-6241293393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95678" y="706827"/>
            <a:ext cx="3168177" cy="2194490"/>
          </a:xfrm>
          <a:prstGeom prst="rect">
            <a:avLst/>
          </a:prstGeom>
        </p:spPr>
      </p:pic>
      <p:cxnSp>
        <p:nvCxnSpPr>
          <p:cNvPr id="17" name="直線矢印コネクタ 16">
            <a:extLst>
              <a:ext uri="{FF2B5EF4-FFF2-40B4-BE49-F238E27FC236}">
                <a16:creationId xmlns:a16="http://schemas.microsoft.com/office/drawing/2014/main" id="{F01A37C6-414C-D94E-9350-BDAFD70B0960}"/>
              </a:ext>
            </a:extLst>
          </p:cNvPr>
          <p:cNvCxnSpPr>
            <a:cxnSpLocks/>
          </p:cNvCxnSpPr>
          <p:nvPr/>
        </p:nvCxnSpPr>
        <p:spPr>
          <a:xfrm>
            <a:off x="2719571" y="2132622"/>
            <a:ext cx="902919" cy="3022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円/楕円 17">
            <a:extLst>
              <a:ext uri="{FF2B5EF4-FFF2-40B4-BE49-F238E27FC236}">
                <a16:creationId xmlns:a16="http://schemas.microsoft.com/office/drawing/2014/main" id="{9987B170-4CED-894F-B605-249169F2F1AF}"/>
              </a:ext>
            </a:extLst>
          </p:cNvPr>
          <p:cNvSpPr/>
          <p:nvPr/>
        </p:nvSpPr>
        <p:spPr>
          <a:xfrm>
            <a:off x="3622490" y="2258395"/>
            <a:ext cx="707572" cy="7402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D442C2E-33B4-D245-8636-24E94A9C36A8}"/>
              </a:ext>
            </a:extLst>
          </p:cNvPr>
          <p:cNvSpPr txBox="1"/>
          <p:nvPr/>
        </p:nvSpPr>
        <p:spPr>
          <a:xfrm>
            <a:off x="3330294" y="718399"/>
            <a:ext cx="1938351" cy="64633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dirty="0"/>
              <a:t>FPHX regulators</a:t>
            </a:r>
          </a:p>
          <a:p>
            <a:r>
              <a:rPr lang="en-US" altLang="ja-JP" dirty="0"/>
              <a:t>(total 32/ROC)</a:t>
            </a:r>
            <a:endParaRPr kumimoji="1" lang="ja-JP" altLang="en-US"/>
          </a:p>
        </p:txBody>
      </p:sp>
      <p:pic>
        <p:nvPicPr>
          <p:cNvPr id="20" name="図 19">
            <a:extLst>
              <a:ext uri="{FF2B5EF4-FFF2-40B4-BE49-F238E27FC236}">
                <a16:creationId xmlns:a16="http://schemas.microsoft.com/office/drawing/2014/main" id="{6CBAD352-B46A-F541-B110-F5B92E0E41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469" b="65765"/>
          <a:stretch/>
        </p:blipFill>
        <p:spPr>
          <a:xfrm>
            <a:off x="6004924" y="718202"/>
            <a:ext cx="4805154" cy="1980319"/>
          </a:xfrm>
          <a:prstGeom prst="rect">
            <a:avLst/>
          </a:prstGeom>
        </p:spPr>
      </p:pic>
      <p:cxnSp>
        <p:nvCxnSpPr>
          <p:cNvPr id="21" name="直線コネクタ 20">
            <a:extLst>
              <a:ext uri="{FF2B5EF4-FFF2-40B4-BE49-F238E27FC236}">
                <a16:creationId xmlns:a16="http://schemas.microsoft.com/office/drawing/2014/main" id="{2288C0B8-5D1A-EF46-80A5-C0F34D5D4F72}"/>
              </a:ext>
            </a:extLst>
          </p:cNvPr>
          <p:cNvCxnSpPr/>
          <p:nvPr/>
        </p:nvCxnSpPr>
        <p:spPr>
          <a:xfrm>
            <a:off x="6444907" y="2698521"/>
            <a:ext cx="15784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円/楕円 21">
            <a:extLst>
              <a:ext uri="{FF2B5EF4-FFF2-40B4-BE49-F238E27FC236}">
                <a16:creationId xmlns:a16="http://schemas.microsoft.com/office/drawing/2014/main" id="{B3A94346-E2AA-D446-9494-4511E74E459B}"/>
              </a:ext>
            </a:extLst>
          </p:cNvPr>
          <p:cNvSpPr/>
          <p:nvPr/>
        </p:nvSpPr>
        <p:spPr>
          <a:xfrm>
            <a:off x="5167493" y="1694616"/>
            <a:ext cx="707572" cy="7402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a:extLst>
              <a:ext uri="{FF2B5EF4-FFF2-40B4-BE49-F238E27FC236}">
                <a16:creationId xmlns:a16="http://schemas.microsoft.com/office/drawing/2014/main" id="{FD761FA0-9A40-354F-89C7-A4F1A7171CC7}"/>
              </a:ext>
            </a:extLst>
          </p:cNvPr>
          <p:cNvCxnSpPr>
            <a:cxnSpLocks/>
            <a:endCxn id="22" idx="2"/>
          </p:cNvCxnSpPr>
          <p:nvPr/>
        </p:nvCxnSpPr>
        <p:spPr>
          <a:xfrm flipV="1">
            <a:off x="2719571" y="2064731"/>
            <a:ext cx="2447922" cy="418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297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Silicon Strip Sensors (Hamamatsu)</a:t>
            </a: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3</a:t>
            </a:fld>
            <a:endParaRPr lang="en-US" altLang="en-US" sz="1200" dirty="0">
              <a:solidFill>
                <a:srgbClr val="898989"/>
              </a:solidFill>
            </a:endParaRPr>
          </a:p>
        </p:txBody>
      </p:sp>
      <p:pic>
        <p:nvPicPr>
          <p:cNvPr id="3" name="図 2">
            <a:extLst>
              <a:ext uri="{FF2B5EF4-FFF2-40B4-BE49-F238E27FC236}">
                <a16:creationId xmlns:a16="http://schemas.microsoft.com/office/drawing/2014/main" id="{00A935E8-FD7D-7E4B-B440-C5EEAF1E85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302" y="1936125"/>
            <a:ext cx="4705603" cy="2967873"/>
          </a:xfrm>
          <a:prstGeom prst="rect">
            <a:avLst/>
          </a:prstGeom>
        </p:spPr>
      </p:pic>
      <p:sp>
        <p:nvSpPr>
          <p:cNvPr id="21" name="テキスト ボックス 20">
            <a:extLst>
              <a:ext uri="{FF2B5EF4-FFF2-40B4-BE49-F238E27FC236}">
                <a16:creationId xmlns:a16="http://schemas.microsoft.com/office/drawing/2014/main" id="{0C70DECF-EA8F-B34D-A0E9-393B4BFE0FE2}"/>
              </a:ext>
            </a:extLst>
          </p:cNvPr>
          <p:cNvSpPr txBox="1"/>
          <p:nvPr/>
        </p:nvSpPr>
        <p:spPr>
          <a:xfrm>
            <a:off x="703927" y="4392002"/>
            <a:ext cx="831446" cy="369332"/>
          </a:xfrm>
          <a:prstGeom prst="rect">
            <a:avLst/>
          </a:prstGeom>
          <a:noFill/>
        </p:spPr>
        <p:txBody>
          <a:bodyPr wrap="none" rtlCol="0">
            <a:spAutoFit/>
          </a:bodyPr>
          <a:lstStyle/>
          <a:p>
            <a:r>
              <a:rPr kumimoji="1" lang="en-US" altLang="ja-JP" dirty="0"/>
              <a:t>Type-A</a:t>
            </a:r>
            <a:endParaRPr kumimoji="1" lang="ja-JP" altLang="en-US"/>
          </a:p>
        </p:txBody>
      </p:sp>
      <p:sp>
        <p:nvSpPr>
          <p:cNvPr id="27" name="テキスト ボックス 26">
            <a:extLst>
              <a:ext uri="{FF2B5EF4-FFF2-40B4-BE49-F238E27FC236}">
                <a16:creationId xmlns:a16="http://schemas.microsoft.com/office/drawing/2014/main" id="{4F7AE9F4-0E3E-6548-9CDF-7C5A014F90E2}"/>
              </a:ext>
            </a:extLst>
          </p:cNvPr>
          <p:cNvSpPr txBox="1"/>
          <p:nvPr/>
        </p:nvSpPr>
        <p:spPr>
          <a:xfrm>
            <a:off x="3266152" y="4344377"/>
            <a:ext cx="823431" cy="369332"/>
          </a:xfrm>
          <a:prstGeom prst="rect">
            <a:avLst/>
          </a:prstGeom>
          <a:noFill/>
        </p:spPr>
        <p:txBody>
          <a:bodyPr wrap="none" rtlCol="0">
            <a:spAutoFit/>
          </a:bodyPr>
          <a:lstStyle/>
          <a:p>
            <a:r>
              <a:rPr kumimoji="1" lang="en-US" altLang="ja-JP" dirty="0"/>
              <a:t>Type-B</a:t>
            </a:r>
            <a:endParaRPr kumimoji="1" lang="ja-JP" altLang="en-US"/>
          </a:p>
        </p:txBody>
      </p:sp>
      <p:grpSp>
        <p:nvGrpSpPr>
          <p:cNvPr id="26" name="図形グループ 59">
            <a:extLst>
              <a:ext uri="{FF2B5EF4-FFF2-40B4-BE49-F238E27FC236}">
                <a16:creationId xmlns:a16="http://schemas.microsoft.com/office/drawing/2014/main" id="{62ABB6C2-13F3-3B4D-8986-C70DC6B101CA}"/>
              </a:ext>
            </a:extLst>
          </p:cNvPr>
          <p:cNvGrpSpPr/>
          <p:nvPr/>
        </p:nvGrpSpPr>
        <p:grpSpPr>
          <a:xfrm>
            <a:off x="5451947" y="1963105"/>
            <a:ext cx="2721908" cy="1512000"/>
            <a:chOff x="1227599" y="1799999"/>
            <a:chExt cx="2721908" cy="1512000"/>
          </a:xfrm>
        </p:grpSpPr>
        <p:sp>
          <p:nvSpPr>
            <p:cNvPr id="28" name="正方形/長方形 4">
              <a:extLst>
                <a:ext uri="{FF2B5EF4-FFF2-40B4-BE49-F238E27FC236}">
                  <a16:creationId xmlns:a16="http://schemas.microsoft.com/office/drawing/2014/main" id="{FB01A5BF-CFFE-DA4C-B3FC-7E1AA0FBF6D9}"/>
                </a:ext>
              </a:extLst>
            </p:cNvPr>
            <p:cNvSpPr>
              <a:spLocks noChangeAspect="1"/>
            </p:cNvSpPr>
            <p:nvPr/>
          </p:nvSpPr>
          <p:spPr>
            <a:xfrm>
              <a:off x="1227907" y="1799999"/>
              <a:ext cx="2721600" cy="1512000"/>
            </a:xfrm>
            <a:prstGeom prst="rect">
              <a:avLst/>
            </a:prstGeom>
            <a:solidFill>
              <a:sysClr val="window" lastClr="FFFFFF">
                <a:lumMod val="75000"/>
              </a:sysClr>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29" name="直線コネクタ 6">
              <a:extLst>
                <a:ext uri="{FF2B5EF4-FFF2-40B4-BE49-F238E27FC236}">
                  <a16:creationId xmlns:a16="http://schemas.microsoft.com/office/drawing/2014/main" id="{6C594F48-62CB-944E-B733-E949D4ACAAAA}"/>
                </a:ext>
              </a:extLst>
            </p:cNvPr>
            <p:cNvCxnSpPr/>
            <p:nvPr/>
          </p:nvCxnSpPr>
          <p:spPr>
            <a:xfrm>
              <a:off x="1227599" y="1872000"/>
              <a:ext cx="2721600" cy="0"/>
            </a:xfrm>
            <a:prstGeom prst="line">
              <a:avLst/>
            </a:prstGeom>
            <a:noFill/>
            <a:ln w="9525" cap="flat" cmpd="sng" algn="ctr">
              <a:solidFill>
                <a:srgbClr val="4472C4"/>
              </a:solidFill>
              <a:prstDash val="solid"/>
              <a:miter lim="800000"/>
            </a:ln>
            <a:effectLst/>
          </p:spPr>
        </p:cxnSp>
        <p:cxnSp>
          <p:nvCxnSpPr>
            <p:cNvPr id="30" name="直線コネクタ 8">
              <a:extLst>
                <a:ext uri="{FF2B5EF4-FFF2-40B4-BE49-F238E27FC236}">
                  <a16:creationId xmlns:a16="http://schemas.microsoft.com/office/drawing/2014/main" id="{3B5E845E-8327-9D44-8FB1-C336A483781E}"/>
                </a:ext>
              </a:extLst>
            </p:cNvPr>
            <p:cNvCxnSpPr/>
            <p:nvPr/>
          </p:nvCxnSpPr>
          <p:spPr>
            <a:xfrm>
              <a:off x="1227599" y="1944000"/>
              <a:ext cx="2721600" cy="0"/>
            </a:xfrm>
            <a:prstGeom prst="line">
              <a:avLst/>
            </a:prstGeom>
            <a:noFill/>
            <a:ln w="9525" cap="flat" cmpd="sng" algn="ctr">
              <a:solidFill>
                <a:srgbClr val="4472C4"/>
              </a:solidFill>
              <a:prstDash val="solid"/>
              <a:miter lim="800000"/>
            </a:ln>
            <a:effectLst/>
          </p:spPr>
        </p:cxnSp>
        <p:cxnSp>
          <p:nvCxnSpPr>
            <p:cNvPr id="31" name="直線コネクタ 10">
              <a:extLst>
                <a:ext uri="{FF2B5EF4-FFF2-40B4-BE49-F238E27FC236}">
                  <a16:creationId xmlns:a16="http://schemas.microsoft.com/office/drawing/2014/main" id="{5F994334-D771-464D-AFAC-6147A40D3DD4}"/>
                </a:ext>
              </a:extLst>
            </p:cNvPr>
            <p:cNvCxnSpPr/>
            <p:nvPr/>
          </p:nvCxnSpPr>
          <p:spPr>
            <a:xfrm>
              <a:off x="1227599" y="2016000"/>
              <a:ext cx="2721600" cy="0"/>
            </a:xfrm>
            <a:prstGeom prst="line">
              <a:avLst/>
            </a:prstGeom>
            <a:noFill/>
            <a:ln w="9525" cap="flat" cmpd="sng" algn="ctr">
              <a:solidFill>
                <a:srgbClr val="4472C4"/>
              </a:solidFill>
              <a:prstDash val="solid"/>
              <a:miter lim="800000"/>
            </a:ln>
            <a:effectLst/>
          </p:spPr>
        </p:cxnSp>
        <p:cxnSp>
          <p:nvCxnSpPr>
            <p:cNvPr id="32" name="直線コネクタ 18">
              <a:extLst>
                <a:ext uri="{FF2B5EF4-FFF2-40B4-BE49-F238E27FC236}">
                  <a16:creationId xmlns:a16="http://schemas.microsoft.com/office/drawing/2014/main" id="{960DA1F6-65EC-064D-8C69-A945360E2BA7}"/>
                </a:ext>
              </a:extLst>
            </p:cNvPr>
            <p:cNvCxnSpPr/>
            <p:nvPr/>
          </p:nvCxnSpPr>
          <p:spPr>
            <a:xfrm>
              <a:off x="1227907" y="2088000"/>
              <a:ext cx="2721600" cy="0"/>
            </a:xfrm>
            <a:prstGeom prst="line">
              <a:avLst/>
            </a:prstGeom>
            <a:noFill/>
            <a:ln w="9525" cap="flat" cmpd="sng" algn="ctr">
              <a:solidFill>
                <a:srgbClr val="4472C4"/>
              </a:solidFill>
              <a:prstDash val="solid"/>
              <a:miter lim="800000"/>
            </a:ln>
            <a:effectLst/>
          </p:spPr>
        </p:cxnSp>
        <p:cxnSp>
          <p:nvCxnSpPr>
            <p:cNvPr id="33" name="直線コネクタ 20">
              <a:extLst>
                <a:ext uri="{FF2B5EF4-FFF2-40B4-BE49-F238E27FC236}">
                  <a16:creationId xmlns:a16="http://schemas.microsoft.com/office/drawing/2014/main" id="{D8B5E801-C59A-324A-9EB9-375F4A58DE3A}"/>
                </a:ext>
              </a:extLst>
            </p:cNvPr>
            <p:cNvCxnSpPr/>
            <p:nvPr/>
          </p:nvCxnSpPr>
          <p:spPr>
            <a:xfrm>
              <a:off x="1227599" y="2160000"/>
              <a:ext cx="2721600" cy="0"/>
            </a:xfrm>
            <a:prstGeom prst="line">
              <a:avLst/>
            </a:prstGeom>
            <a:noFill/>
            <a:ln w="9525" cap="flat" cmpd="sng" algn="ctr">
              <a:solidFill>
                <a:srgbClr val="4472C4"/>
              </a:solidFill>
              <a:prstDash val="solid"/>
              <a:miter lim="800000"/>
            </a:ln>
            <a:effectLst/>
          </p:spPr>
        </p:cxnSp>
        <p:cxnSp>
          <p:nvCxnSpPr>
            <p:cNvPr id="34" name="直線コネクタ 22">
              <a:extLst>
                <a:ext uri="{FF2B5EF4-FFF2-40B4-BE49-F238E27FC236}">
                  <a16:creationId xmlns:a16="http://schemas.microsoft.com/office/drawing/2014/main" id="{A81830BF-4BB6-8A42-A728-EDE349CCAB9C}"/>
                </a:ext>
              </a:extLst>
            </p:cNvPr>
            <p:cNvCxnSpPr/>
            <p:nvPr/>
          </p:nvCxnSpPr>
          <p:spPr>
            <a:xfrm>
              <a:off x="1227599" y="2232000"/>
              <a:ext cx="2721600" cy="0"/>
            </a:xfrm>
            <a:prstGeom prst="line">
              <a:avLst/>
            </a:prstGeom>
            <a:noFill/>
            <a:ln w="9525" cap="flat" cmpd="sng" algn="ctr">
              <a:solidFill>
                <a:srgbClr val="4472C4"/>
              </a:solidFill>
              <a:prstDash val="solid"/>
              <a:miter lim="800000"/>
            </a:ln>
            <a:effectLst/>
          </p:spPr>
        </p:cxnSp>
        <p:cxnSp>
          <p:nvCxnSpPr>
            <p:cNvPr id="36" name="直線コネクタ 27">
              <a:extLst>
                <a:ext uri="{FF2B5EF4-FFF2-40B4-BE49-F238E27FC236}">
                  <a16:creationId xmlns:a16="http://schemas.microsoft.com/office/drawing/2014/main" id="{D98C7967-7CF5-A841-AD6F-1ECCA33C2F46}"/>
                </a:ext>
              </a:extLst>
            </p:cNvPr>
            <p:cNvCxnSpPr/>
            <p:nvPr/>
          </p:nvCxnSpPr>
          <p:spPr>
            <a:xfrm>
              <a:off x="1227907" y="2304000"/>
              <a:ext cx="2721600" cy="0"/>
            </a:xfrm>
            <a:prstGeom prst="line">
              <a:avLst/>
            </a:prstGeom>
            <a:noFill/>
            <a:ln w="9525" cap="flat" cmpd="sng" algn="ctr">
              <a:solidFill>
                <a:srgbClr val="4472C4"/>
              </a:solidFill>
              <a:prstDash val="solid"/>
              <a:miter lim="800000"/>
            </a:ln>
            <a:effectLst/>
          </p:spPr>
        </p:cxnSp>
        <p:cxnSp>
          <p:nvCxnSpPr>
            <p:cNvPr id="37" name="直線コネクタ 29">
              <a:extLst>
                <a:ext uri="{FF2B5EF4-FFF2-40B4-BE49-F238E27FC236}">
                  <a16:creationId xmlns:a16="http://schemas.microsoft.com/office/drawing/2014/main" id="{39FE68E4-9E61-A745-95CD-798D3C2483D8}"/>
                </a:ext>
              </a:extLst>
            </p:cNvPr>
            <p:cNvCxnSpPr/>
            <p:nvPr/>
          </p:nvCxnSpPr>
          <p:spPr>
            <a:xfrm>
              <a:off x="1227599" y="2376000"/>
              <a:ext cx="2721600" cy="0"/>
            </a:xfrm>
            <a:prstGeom prst="line">
              <a:avLst/>
            </a:prstGeom>
            <a:noFill/>
            <a:ln w="9525" cap="flat" cmpd="sng" algn="ctr">
              <a:solidFill>
                <a:srgbClr val="4472C4"/>
              </a:solidFill>
              <a:prstDash val="solid"/>
              <a:miter lim="800000"/>
            </a:ln>
            <a:effectLst/>
          </p:spPr>
        </p:cxnSp>
        <p:cxnSp>
          <p:nvCxnSpPr>
            <p:cNvPr id="38" name="直線コネクタ 31">
              <a:extLst>
                <a:ext uri="{FF2B5EF4-FFF2-40B4-BE49-F238E27FC236}">
                  <a16:creationId xmlns:a16="http://schemas.microsoft.com/office/drawing/2014/main" id="{21EEF071-EE7C-664F-9E82-FE5C8D4F5BC5}"/>
                </a:ext>
              </a:extLst>
            </p:cNvPr>
            <p:cNvCxnSpPr/>
            <p:nvPr/>
          </p:nvCxnSpPr>
          <p:spPr>
            <a:xfrm>
              <a:off x="1227599" y="2448000"/>
              <a:ext cx="2721600" cy="0"/>
            </a:xfrm>
            <a:prstGeom prst="line">
              <a:avLst/>
            </a:prstGeom>
            <a:noFill/>
            <a:ln w="9525" cap="flat" cmpd="sng" algn="ctr">
              <a:solidFill>
                <a:srgbClr val="4472C4"/>
              </a:solidFill>
              <a:prstDash val="solid"/>
              <a:miter lim="800000"/>
            </a:ln>
            <a:effectLst/>
          </p:spPr>
        </p:cxnSp>
        <p:cxnSp>
          <p:nvCxnSpPr>
            <p:cNvPr id="39" name="直線コネクタ 33">
              <a:extLst>
                <a:ext uri="{FF2B5EF4-FFF2-40B4-BE49-F238E27FC236}">
                  <a16:creationId xmlns:a16="http://schemas.microsoft.com/office/drawing/2014/main" id="{044272C0-D71F-4C49-AD14-124131E712C5}"/>
                </a:ext>
              </a:extLst>
            </p:cNvPr>
            <p:cNvCxnSpPr/>
            <p:nvPr/>
          </p:nvCxnSpPr>
          <p:spPr>
            <a:xfrm>
              <a:off x="1227907" y="2520000"/>
              <a:ext cx="2721600" cy="0"/>
            </a:xfrm>
            <a:prstGeom prst="line">
              <a:avLst/>
            </a:prstGeom>
            <a:noFill/>
            <a:ln w="9525" cap="flat" cmpd="sng" algn="ctr">
              <a:solidFill>
                <a:srgbClr val="4472C4"/>
              </a:solidFill>
              <a:prstDash val="solid"/>
              <a:miter lim="800000"/>
            </a:ln>
            <a:effectLst/>
          </p:spPr>
        </p:cxnSp>
        <p:cxnSp>
          <p:nvCxnSpPr>
            <p:cNvPr id="40" name="直線コネクタ 35">
              <a:extLst>
                <a:ext uri="{FF2B5EF4-FFF2-40B4-BE49-F238E27FC236}">
                  <a16:creationId xmlns:a16="http://schemas.microsoft.com/office/drawing/2014/main" id="{FDD428D3-6C7B-0645-9FB0-F489CA6BAAB3}"/>
                </a:ext>
              </a:extLst>
            </p:cNvPr>
            <p:cNvCxnSpPr/>
            <p:nvPr/>
          </p:nvCxnSpPr>
          <p:spPr>
            <a:xfrm>
              <a:off x="1227599" y="2592000"/>
              <a:ext cx="2721600" cy="0"/>
            </a:xfrm>
            <a:prstGeom prst="line">
              <a:avLst/>
            </a:prstGeom>
            <a:noFill/>
            <a:ln w="9525" cap="flat" cmpd="sng" algn="ctr">
              <a:solidFill>
                <a:srgbClr val="4472C4"/>
              </a:solidFill>
              <a:prstDash val="solid"/>
              <a:miter lim="800000"/>
            </a:ln>
            <a:effectLst/>
          </p:spPr>
        </p:cxnSp>
        <p:cxnSp>
          <p:nvCxnSpPr>
            <p:cNvPr id="41" name="直線コネクタ 37">
              <a:extLst>
                <a:ext uri="{FF2B5EF4-FFF2-40B4-BE49-F238E27FC236}">
                  <a16:creationId xmlns:a16="http://schemas.microsoft.com/office/drawing/2014/main" id="{CDB5E798-68DE-8843-A761-B792BEFF5D50}"/>
                </a:ext>
              </a:extLst>
            </p:cNvPr>
            <p:cNvCxnSpPr/>
            <p:nvPr/>
          </p:nvCxnSpPr>
          <p:spPr>
            <a:xfrm>
              <a:off x="1227599" y="2664000"/>
              <a:ext cx="2721600" cy="0"/>
            </a:xfrm>
            <a:prstGeom prst="line">
              <a:avLst/>
            </a:prstGeom>
            <a:noFill/>
            <a:ln w="9525" cap="flat" cmpd="sng" algn="ctr">
              <a:solidFill>
                <a:srgbClr val="4472C4"/>
              </a:solidFill>
              <a:prstDash val="solid"/>
              <a:miter lim="800000"/>
            </a:ln>
            <a:effectLst/>
          </p:spPr>
        </p:cxnSp>
        <p:cxnSp>
          <p:nvCxnSpPr>
            <p:cNvPr id="42" name="直線コネクタ 41">
              <a:extLst>
                <a:ext uri="{FF2B5EF4-FFF2-40B4-BE49-F238E27FC236}">
                  <a16:creationId xmlns:a16="http://schemas.microsoft.com/office/drawing/2014/main" id="{3C6C41D0-F12D-664F-B24D-F502762E5E03}"/>
                </a:ext>
              </a:extLst>
            </p:cNvPr>
            <p:cNvCxnSpPr/>
            <p:nvPr/>
          </p:nvCxnSpPr>
          <p:spPr>
            <a:xfrm>
              <a:off x="1227600" y="2736000"/>
              <a:ext cx="2721600" cy="0"/>
            </a:xfrm>
            <a:prstGeom prst="line">
              <a:avLst/>
            </a:prstGeom>
            <a:noFill/>
            <a:ln w="9525" cap="flat" cmpd="sng" algn="ctr">
              <a:solidFill>
                <a:srgbClr val="4472C4"/>
              </a:solidFill>
              <a:prstDash val="solid"/>
              <a:miter lim="800000"/>
            </a:ln>
            <a:effectLst/>
          </p:spPr>
        </p:cxnSp>
        <p:cxnSp>
          <p:nvCxnSpPr>
            <p:cNvPr id="43" name="直線コネクタ 43">
              <a:extLst>
                <a:ext uri="{FF2B5EF4-FFF2-40B4-BE49-F238E27FC236}">
                  <a16:creationId xmlns:a16="http://schemas.microsoft.com/office/drawing/2014/main" id="{A8B5AEE8-EEC9-7E45-A2E1-03535527A536}"/>
                </a:ext>
              </a:extLst>
            </p:cNvPr>
            <p:cNvCxnSpPr/>
            <p:nvPr/>
          </p:nvCxnSpPr>
          <p:spPr>
            <a:xfrm>
              <a:off x="1227599" y="2808000"/>
              <a:ext cx="2721600" cy="0"/>
            </a:xfrm>
            <a:prstGeom prst="line">
              <a:avLst/>
            </a:prstGeom>
            <a:noFill/>
            <a:ln w="9525" cap="flat" cmpd="sng" algn="ctr">
              <a:solidFill>
                <a:srgbClr val="4472C4"/>
              </a:solidFill>
              <a:prstDash val="solid"/>
              <a:miter lim="800000"/>
            </a:ln>
            <a:effectLst/>
          </p:spPr>
        </p:cxnSp>
        <p:cxnSp>
          <p:nvCxnSpPr>
            <p:cNvPr id="44" name="直線コネクタ 45">
              <a:extLst>
                <a:ext uri="{FF2B5EF4-FFF2-40B4-BE49-F238E27FC236}">
                  <a16:creationId xmlns:a16="http://schemas.microsoft.com/office/drawing/2014/main" id="{FDDB78F1-F1C4-DD46-B5C2-81017275384F}"/>
                </a:ext>
              </a:extLst>
            </p:cNvPr>
            <p:cNvCxnSpPr/>
            <p:nvPr/>
          </p:nvCxnSpPr>
          <p:spPr>
            <a:xfrm>
              <a:off x="1227599" y="2880000"/>
              <a:ext cx="2721600" cy="0"/>
            </a:xfrm>
            <a:prstGeom prst="line">
              <a:avLst/>
            </a:prstGeom>
            <a:noFill/>
            <a:ln w="9525" cap="flat" cmpd="sng" algn="ctr">
              <a:solidFill>
                <a:srgbClr val="4472C4"/>
              </a:solidFill>
              <a:prstDash val="solid"/>
              <a:miter lim="800000"/>
            </a:ln>
            <a:effectLst/>
          </p:spPr>
        </p:cxnSp>
        <p:cxnSp>
          <p:nvCxnSpPr>
            <p:cNvPr id="45" name="直線コネクタ 47">
              <a:extLst>
                <a:ext uri="{FF2B5EF4-FFF2-40B4-BE49-F238E27FC236}">
                  <a16:creationId xmlns:a16="http://schemas.microsoft.com/office/drawing/2014/main" id="{B50ED4CC-EED0-A548-8A6B-AD0DA5EDAA5F}"/>
                </a:ext>
              </a:extLst>
            </p:cNvPr>
            <p:cNvCxnSpPr/>
            <p:nvPr/>
          </p:nvCxnSpPr>
          <p:spPr>
            <a:xfrm>
              <a:off x="1227600" y="2952000"/>
              <a:ext cx="2721600" cy="0"/>
            </a:xfrm>
            <a:prstGeom prst="line">
              <a:avLst/>
            </a:prstGeom>
            <a:noFill/>
            <a:ln w="9525" cap="flat" cmpd="sng" algn="ctr">
              <a:solidFill>
                <a:srgbClr val="4472C4"/>
              </a:solidFill>
              <a:prstDash val="solid"/>
              <a:miter lim="800000"/>
            </a:ln>
            <a:effectLst/>
          </p:spPr>
        </p:cxnSp>
        <p:cxnSp>
          <p:nvCxnSpPr>
            <p:cNvPr id="46" name="直線コネクタ 49">
              <a:extLst>
                <a:ext uri="{FF2B5EF4-FFF2-40B4-BE49-F238E27FC236}">
                  <a16:creationId xmlns:a16="http://schemas.microsoft.com/office/drawing/2014/main" id="{57E6B32F-CDFA-B348-91DC-CDC90F27AA25}"/>
                </a:ext>
              </a:extLst>
            </p:cNvPr>
            <p:cNvCxnSpPr/>
            <p:nvPr/>
          </p:nvCxnSpPr>
          <p:spPr>
            <a:xfrm>
              <a:off x="1227599" y="3024000"/>
              <a:ext cx="2721600" cy="0"/>
            </a:xfrm>
            <a:prstGeom prst="line">
              <a:avLst/>
            </a:prstGeom>
            <a:noFill/>
            <a:ln w="9525" cap="flat" cmpd="sng" algn="ctr">
              <a:solidFill>
                <a:srgbClr val="4472C4"/>
              </a:solidFill>
              <a:prstDash val="solid"/>
              <a:miter lim="800000"/>
            </a:ln>
            <a:effectLst/>
          </p:spPr>
        </p:cxnSp>
        <p:cxnSp>
          <p:nvCxnSpPr>
            <p:cNvPr id="47" name="直線コネクタ 51">
              <a:extLst>
                <a:ext uri="{FF2B5EF4-FFF2-40B4-BE49-F238E27FC236}">
                  <a16:creationId xmlns:a16="http://schemas.microsoft.com/office/drawing/2014/main" id="{36BABA4C-BEDF-C448-86B7-7D3EA825A492}"/>
                </a:ext>
              </a:extLst>
            </p:cNvPr>
            <p:cNvCxnSpPr/>
            <p:nvPr/>
          </p:nvCxnSpPr>
          <p:spPr>
            <a:xfrm>
              <a:off x="1227599" y="3096000"/>
              <a:ext cx="2721600" cy="0"/>
            </a:xfrm>
            <a:prstGeom prst="line">
              <a:avLst/>
            </a:prstGeom>
            <a:noFill/>
            <a:ln w="9525" cap="flat" cmpd="sng" algn="ctr">
              <a:solidFill>
                <a:srgbClr val="4472C4"/>
              </a:solidFill>
              <a:prstDash val="solid"/>
              <a:miter lim="800000"/>
            </a:ln>
            <a:effectLst/>
          </p:spPr>
        </p:cxnSp>
        <p:cxnSp>
          <p:nvCxnSpPr>
            <p:cNvPr id="48" name="直線コネクタ 53">
              <a:extLst>
                <a:ext uri="{FF2B5EF4-FFF2-40B4-BE49-F238E27FC236}">
                  <a16:creationId xmlns:a16="http://schemas.microsoft.com/office/drawing/2014/main" id="{ABC29B89-1F53-1A41-B082-B9470BCB771E}"/>
                </a:ext>
              </a:extLst>
            </p:cNvPr>
            <p:cNvCxnSpPr/>
            <p:nvPr/>
          </p:nvCxnSpPr>
          <p:spPr>
            <a:xfrm>
              <a:off x="1227600" y="3168000"/>
              <a:ext cx="2721600" cy="0"/>
            </a:xfrm>
            <a:prstGeom prst="line">
              <a:avLst/>
            </a:prstGeom>
            <a:noFill/>
            <a:ln w="9525" cap="flat" cmpd="sng" algn="ctr">
              <a:solidFill>
                <a:srgbClr val="4472C4"/>
              </a:solidFill>
              <a:prstDash val="solid"/>
              <a:miter lim="800000"/>
            </a:ln>
            <a:effectLst/>
          </p:spPr>
        </p:cxnSp>
        <p:cxnSp>
          <p:nvCxnSpPr>
            <p:cNvPr id="49" name="直線コネクタ 55">
              <a:extLst>
                <a:ext uri="{FF2B5EF4-FFF2-40B4-BE49-F238E27FC236}">
                  <a16:creationId xmlns:a16="http://schemas.microsoft.com/office/drawing/2014/main" id="{65A86181-3E80-F045-A277-6457ED54E0B6}"/>
                </a:ext>
              </a:extLst>
            </p:cNvPr>
            <p:cNvCxnSpPr/>
            <p:nvPr/>
          </p:nvCxnSpPr>
          <p:spPr>
            <a:xfrm>
              <a:off x="1227599" y="3240000"/>
              <a:ext cx="2721600" cy="0"/>
            </a:xfrm>
            <a:prstGeom prst="line">
              <a:avLst/>
            </a:prstGeom>
            <a:noFill/>
            <a:ln w="9525" cap="flat" cmpd="sng" algn="ctr">
              <a:solidFill>
                <a:srgbClr val="4472C4"/>
              </a:solidFill>
              <a:prstDash val="solid"/>
              <a:miter lim="800000"/>
            </a:ln>
            <a:effectLst/>
          </p:spPr>
        </p:cxnSp>
      </p:grpSp>
      <p:cxnSp>
        <p:nvCxnSpPr>
          <p:cNvPr id="50" name="直線矢印コネクタ 61">
            <a:extLst>
              <a:ext uri="{FF2B5EF4-FFF2-40B4-BE49-F238E27FC236}">
                <a16:creationId xmlns:a16="http://schemas.microsoft.com/office/drawing/2014/main" id="{EC2423BD-0EB7-B44D-BB51-CAD6B038D565}"/>
              </a:ext>
            </a:extLst>
          </p:cNvPr>
          <p:cNvCxnSpPr/>
          <p:nvPr/>
        </p:nvCxnSpPr>
        <p:spPr>
          <a:xfrm>
            <a:off x="5451947" y="3598771"/>
            <a:ext cx="2721600" cy="0"/>
          </a:xfrm>
          <a:prstGeom prst="straightConnector1">
            <a:avLst/>
          </a:prstGeom>
          <a:noFill/>
          <a:ln w="31750" cap="flat" cmpd="sng" algn="ctr">
            <a:solidFill>
              <a:sysClr val="windowText" lastClr="000000"/>
            </a:solidFill>
            <a:prstDash val="solid"/>
            <a:miter lim="800000"/>
            <a:headEnd type="arrow" w="lg" len="med"/>
            <a:tailEnd type="arrow" w="lg" len="med"/>
          </a:ln>
          <a:effectLst/>
        </p:spPr>
      </p:cxnSp>
      <p:cxnSp>
        <p:nvCxnSpPr>
          <p:cNvPr id="51" name="直線矢印コネクタ 63">
            <a:extLst>
              <a:ext uri="{FF2B5EF4-FFF2-40B4-BE49-F238E27FC236}">
                <a16:creationId xmlns:a16="http://schemas.microsoft.com/office/drawing/2014/main" id="{E6859D11-2221-CD47-BE22-D84372CDB9CD}"/>
              </a:ext>
            </a:extLst>
          </p:cNvPr>
          <p:cNvCxnSpPr/>
          <p:nvPr/>
        </p:nvCxnSpPr>
        <p:spPr>
          <a:xfrm>
            <a:off x="8305185" y="1963105"/>
            <a:ext cx="0" cy="1512000"/>
          </a:xfrm>
          <a:prstGeom prst="straightConnector1">
            <a:avLst/>
          </a:prstGeom>
          <a:noFill/>
          <a:ln w="31750" cap="flat" cmpd="sng" algn="ctr">
            <a:solidFill>
              <a:sysClr val="windowText" lastClr="000000"/>
            </a:solidFill>
            <a:prstDash val="solid"/>
            <a:miter lim="800000"/>
            <a:headEnd type="arrow" w="lg" len="med"/>
            <a:tailEnd type="arrow" w="lg" len="med"/>
          </a:ln>
          <a:effectLst/>
        </p:spPr>
      </p:cxnSp>
      <p:sp>
        <p:nvSpPr>
          <p:cNvPr id="52" name="テキスト ボックス 64">
            <a:extLst>
              <a:ext uri="{FF2B5EF4-FFF2-40B4-BE49-F238E27FC236}">
                <a16:creationId xmlns:a16="http://schemas.microsoft.com/office/drawing/2014/main" id="{99A9A088-B7F4-FD4D-BC1B-22C219105656}"/>
              </a:ext>
            </a:extLst>
          </p:cNvPr>
          <p:cNvSpPr txBox="1"/>
          <p:nvPr/>
        </p:nvSpPr>
        <p:spPr>
          <a:xfrm>
            <a:off x="6077794" y="3564509"/>
            <a:ext cx="2125903" cy="369332"/>
          </a:xfrm>
          <a:prstGeom prst="rect">
            <a:avLst/>
          </a:prstGeom>
          <a:noFill/>
        </p:spPr>
        <p:txBody>
          <a:bodyPr wrap="none" rtlCol="0">
            <a:spAutoFit/>
          </a:bodyPr>
          <a:lstStyle/>
          <a:p>
            <a:pPr defTabSz="914400" eaLnBrk="1" fontAlgn="auto" hangingPunct="1">
              <a:spcBef>
                <a:spcPts val="0"/>
              </a:spcBef>
              <a:spcAft>
                <a:spcPts val="0"/>
              </a:spcAft>
            </a:pPr>
            <a:r>
              <a:rPr kumimoji="1" lang="en-US" altLang="ja-JP" sz="1800" dirty="0">
                <a:solidFill>
                  <a:prstClr val="black"/>
                </a:solidFill>
                <a:latin typeface="Calibri" panose="020F0502020204030204"/>
                <a:ea typeface="游ゴシック" panose="020B0400000000000000" pitchFamily="34" charset="-128"/>
                <a:cs typeface="+mn-cs"/>
              </a:rPr>
              <a:t>A: 16 mm (B:20 mm)</a:t>
            </a:r>
            <a:endParaRPr kumimoji="1" lang="ja-JP" altLang="en-US" sz="1800" dirty="0">
              <a:solidFill>
                <a:prstClr val="black"/>
              </a:solidFill>
              <a:latin typeface="Calibri" panose="020F0502020204030204"/>
              <a:ea typeface="游ゴシック" panose="020B0400000000000000" pitchFamily="34" charset="-128"/>
              <a:cs typeface="+mn-cs"/>
            </a:endParaRPr>
          </a:p>
        </p:txBody>
      </p:sp>
      <p:sp>
        <p:nvSpPr>
          <p:cNvPr id="53" name="テキスト ボックス 66">
            <a:extLst>
              <a:ext uri="{FF2B5EF4-FFF2-40B4-BE49-F238E27FC236}">
                <a16:creationId xmlns:a16="http://schemas.microsoft.com/office/drawing/2014/main" id="{CE0F1DB9-FA32-864F-986C-AB622F8B81B7}"/>
              </a:ext>
            </a:extLst>
          </p:cNvPr>
          <p:cNvSpPr txBox="1"/>
          <p:nvPr/>
        </p:nvSpPr>
        <p:spPr>
          <a:xfrm rot="5400000">
            <a:off x="7937561" y="2565794"/>
            <a:ext cx="1079142" cy="369332"/>
          </a:xfrm>
          <a:prstGeom prst="rect">
            <a:avLst/>
          </a:prstGeom>
          <a:noFill/>
        </p:spPr>
        <p:txBody>
          <a:bodyPr wrap="none" rtlCol="0">
            <a:spAutoFit/>
          </a:bodyPr>
          <a:lstStyle/>
          <a:p>
            <a:pPr defTabSz="914400" eaLnBrk="1" fontAlgn="auto" hangingPunct="1">
              <a:spcBef>
                <a:spcPts val="0"/>
              </a:spcBef>
              <a:spcAft>
                <a:spcPts val="0"/>
              </a:spcAft>
            </a:pPr>
            <a:r>
              <a:rPr kumimoji="1" lang="en-US" altLang="ja-JP" sz="1800" dirty="0">
                <a:solidFill>
                  <a:prstClr val="black"/>
                </a:solidFill>
                <a:latin typeface="Calibri" panose="020F0502020204030204"/>
                <a:ea typeface="游ゴシック" panose="020B0400000000000000" pitchFamily="34" charset="-128"/>
                <a:cs typeface="+mn-cs"/>
              </a:rPr>
              <a:t>9.984mm</a:t>
            </a:r>
            <a:endParaRPr kumimoji="1" lang="ja-JP" altLang="en-US" sz="1800" dirty="0">
              <a:solidFill>
                <a:prstClr val="black"/>
              </a:solidFill>
              <a:latin typeface="Calibri" panose="020F0502020204030204"/>
              <a:ea typeface="游ゴシック" panose="020B0400000000000000" pitchFamily="34" charset="-128"/>
              <a:cs typeface="+mn-cs"/>
            </a:endParaRPr>
          </a:p>
        </p:txBody>
      </p:sp>
      <p:sp>
        <p:nvSpPr>
          <p:cNvPr id="54" name="テキスト ボックス 799">
            <a:extLst>
              <a:ext uri="{FF2B5EF4-FFF2-40B4-BE49-F238E27FC236}">
                <a16:creationId xmlns:a16="http://schemas.microsoft.com/office/drawing/2014/main" id="{3B784A1B-4A5E-394B-BC3B-927901E2F146}"/>
              </a:ext>
            </a:extLst>
          </p:cNvPr>
          <p:cNvSpPr txBox="1"/>
          <p:nvPr/>
        </p:nvSpPr>
        <p:spPr>
          <a:xfrm>
            <a:off x="3475685" y="3481311"/>
            <a:ext cx="1114408" cy="369332"/>
          </a:xfrm>
          <a:prstGeom prst="rect">
            <a:avLst/>
          </a:prstGeom>
          <a:noFill/>
        </p:spPr>
        <p:txBody>
          <a:bodyPr wrap="none" rtlCol="0">
            <a:spAutoFit/>
          </a:bodyPr>
          <a:lstStyle/>
          <a:p>
            <a:pPr defTabSz="914400" eaLnBrk="1" fontAlgn="auto" hangingPunct="1">
              <a:spcBef>
                <a:spcPts val="0"/>
              </a:spcBef>
              <a:spcAft>
                <a:spcPts val="0"/>
              </a:spcAft>
            </a:pPr>
            <a:r>
              <a:rPr kumimoji="1" lang="en-US" altLang="ja-JP" sz="1800" dirty="0">
                <a:solidFill>
                  <a:prstClr val="black"/>
                </a:solidFill>
                <a:latin typeface="Calibri" panose="020F0502020204030204"/>
                <a:ea typeface="游ゴシック" panose="020B0400000000000000" pitchFamily="34" charset="-128"/>
                <a:cs typeface="+mn-cs"/>
              </a:rPr>
              <a:t>Single cell</a:t>
            </a:r>
            <a:endParaRPr kumimoji="1" lang="ja-JP" altLang="en-US" sz="1800" dirty="0">
              <a:solidFill>
                <a:prstClr val="black"/>
              </a:solidFill>
              <a:latin typeface="Calibri" panose="020F0502020204030204"/>
              <a:ea typeface="游ゴシック" panose="020B0400000000000000" pitchFamily="34" charset="-128"/>
              <a:cs typeface="+mn-cs"/>
            </a:endParaRPr>
          </a:p>
        </p:txBody>
      </p:sp>
      <p:cxnSp>
        <p:nvCxnSpPr>
          <p:cNvPr id="55" name="直線矢印コネクタ 1088">
            <a:extLst>
              <a:ext uri="{FF2B5EF4-FFF2-40B4-BE49-F238E27FC236}">
                <a16:creationId xmlns:a16="http://schemas.microsoft.com/office/drawing/2014/main" id="{810513F3-AD04-C943-B46A-1FC4C6E3C18B}"/>
              </a:ext>
            </a:extLst>
          </p:cNvPr>
          <p:cNvCxnSpPr/>
          <p:nvPr/>
        </p:nvCxnSpPr>
        <p:spPr>
          <a:xfrm flipH="1" flipV="1">
            <a:off x="5310091" y="3082821"/>
            <a:ext cx="0" cy="720000"/>
          </a:xfrm>
          <a:prstGeom prst="straightConnector1">
            <a:avLst/>
          </a:prstGeom>
          <a:noFill/>
          <a:ln w="31750" cap="flat" cmpd="sng" algn="ctr">
            <a:solidFill>
              <a:srgbClr val="FF0000"/>
            </a:solidFill>
            <a:prstDash val="solid"/>
            <a:miter lim="800000"/>
            <a:tailEnd type="arrow" w="lg" len="med"/>
          </a:ln>
          <a:effectLst/>
        </p:spPr>
      </p:cxnSp>
      <p:cxnSp>
        <p:nvCxnSpPr>
          <p:cNvPr id="56" name="直線矢印コネクタ 1090">
            <a:extLst>
              <a:ext uri="{FF2B5EF4-FFF2-40B4-BE49-F238E27FC236}">
                <a16:creationId xmlns:a16="http://schemas.microsoft.com/office/drawing/2014/main" id="{DDD7B1BD-F81C-BF45-91F1-0A1E79634838}"/>
              </a:ext>
            </a:extLst>
          </p:cNvPr>
          <p:cNvCxnSpPr/>
          <p:nvPr/>
        </p:nvCxnSpPr>
        <p:spPr>
          <a:xfrm>
            <a:off x="5312333" y="3788775"/>
            <a:ext cx="720000" cy="0"/>
          </a:xfrm>
          <a:prstGeom prst="straightConnector1">
            <a:avLst/>
          </a:prstGeom>
          <a:noFill/>
          <a:ln w="31750" cap="flat" cmpd="sng" algn="ctr">
            <a:solidFill>
              <a:srgbClr val="FF0000"/>
            </a:solidFill>
            <a:prstDash val="solid"/>
            <a:miter lim="800000"/>
            <a:tailEnd type="arrow" w="lg" len="med"/>
          </a:ln>
          <a:effectLst/>
        </p:spPr>
      </p:cxnSp>
      <p:sp>
        <p:nvSpPr>
          <p:cNvPr id="57" name="テキスト ボックス 1092">
            <a:extLst>
              <a:ext uri="{FF2B5EF4-FFF2-40B4-BE49-F238E27FC236}">
                <a16:creationId xmlns:a16="http://schemas.microsoft.com/office/drawing/2014/main" id="{5F0548A1-6943-F04A-82DD-797BEF1CAC63}"/>
              </a:ext>
            </a:extLst>
          </p:cNvPr>
          <p:cNvSpPr txBox="1"/>
          <p:nvPr/>
        </p:nvSpPr>
        <p:spPr>
          <a:xfrm rot="5400000">
            <a:off x="4691696" y="2338171"/>
            <a:ext cx="1234119" cy="369332"/>
          </a:xfrm>
          <a:prstGeom prst="rect">
            <a:avLst/>
          </a:prstGeom>
          <a:noFill/>
        </p:spPr>
        <p:txBody>
          <a:bodyPr wrap="none" rtlCol="0">
            <a:spAutoFit/>
          </a:bodyPr>
          <a:lstStyle/>
          <a:p>
            <a:pPr defTabSz="914400" eaLnBrk="1" fontAlgn="auto" hangingPunct="1">
              <a:spcBef>
                <a:spcPts val="0"/>
              </a:spcBef>
              <a:spcAft>
                <a:spcPts val="0"/>
              </a:spcAft>
            </a:pPr>
            <a:r>
              <a:rPr kumimoji="1" lang="en-US" altLang="ja-JP" sz="1800" b="1" dirty="0">
                <a:solidFill>
                  <a:prstClr val="black"/>
                </a:solidFill>
                <a:latin typeface="Symbol" charset="2"/>
                <a:ea typeface="Symbol" charset="2"/>
                <a:cs typeface="Symbol" charset="2"/>
              </a:rPr>
              <a:t>f</a:t>
            </a:r>
            <a:r>
              <a:rPr kumimoji="1" lang="en-US" altLang="ja-JP" sz="1800" b="1" dirty="0">
                <a:solidFill>
                  <a:prstClr val="black"/>
                </a:solidFill>
                <a:latin typeface="Calibri" panose="020F0502020204030204"/>
                <a:ea typeface="游ゴシック" panose="020B0400000000000000" pitchFamily="34" charset="-128"/>
                <a:cs typeface="+mn-cs"/>
              </a:rPr>
              <a:t>-direction</a:t>
            </a:r>
            <a:endParaRPr kumimoji="1" lang="ja-JP" altLang="en-US" sz="1800" b="1" dirty="0">
              <a:solidFill>
                <a:prstClr val="black"/>
              </a:solidFill>
              <a:latin typeface="Calibri" panose="020F0502020204030204"/>
              <a:ea typeface="游ゴシック" panose="020B0400000000000000" pitchFamily="34" charset="-128"/>
              <a:cs typeface="+mn-cs"/>
            </a:endParaRPr>
          </a:p>
        </p:txBody>
      </p:sp>
      <p:sp>
        <p:nvSpPr>
          <p:cNvPr id="58" name="テキスト ボックス 800">
            <a:extLst>
              <a:ext uri="{FF2B5EF4-FFF2-40B4-BE49-F238E27FC236}">
                <a16:creationId xmlns:a16="http://schemas.microsoft.com/office/drawing/2014/main" id="{5F5B970E-EFF8-7948-BDF0-AD93F8EAB805}"/>
              </a:ext>
            </a:extLst>
          </p:cNvPr>
          <p:cNvSpPr txBox="1"/>
          <p:nvPr/>
        </p:nvSpPr>
        <p:spPr>
          <a:xfrm>
            <a:off x="4868854" y="3832801"/>
            <a:ext cx="4311198" cy="1384995"/>
          </a:xfrm>
          <a:prstGeom prst="rect">
            <a:avLst/>
          </a:prstGeom>
          <a:noFill/>
        </p:spPr>
        <p:txBody>
          <a:bodyPr wrap="square" rtlCol="0">
            <a:spAutoFit/>
          </a:bodyPr>
          <a:lstStyle/>
          <a:p>
            <a:pPr defTabSz="914400" eaLnBrk="1" fontAlgn="auto" hangingPunct="1">
              <a:spcBef>
                <a:spcPts val="0"/>
              </a:spcBef>
              <a:spcAft>
                <a:spcPts val="0"/>
              </a:spcAft>
            </a:pPr>
            <a:r>
              <a:rPr kumimoji="1" lang="en-US" altLang="ja-JP" sz="1400" dirty="0">
                <a:solidFill>
                  <a:prstClr val="black"/>
                </a:solidFill>
                <a:latin typeface="Calibri" panose="020F0502020204030204"/>
                <a:ea typeface="游ゴシック" panose="020B0400000000000000" pitchFamily="34" charset="-128"/>
                <a:cs typeface="+mn-cs"/>
              </a:rPr>
              <a:t>Single cell geometry (active region): </a:t>
            </a:r>
          </a:p>
          <a:p>
            <a:pPr defTabSz="914400" eaLnBrk="1" fontAlgn="auto" hangingPunct="1">
              <a:spcBef>
                <a:spcPts val="0"/>
              </a:spcBef>
              <a:spcAft>
                <a:spcPts val="0"/>
              </a:spcAft>
            </a:pPr>
            <a:r>
              <a:rPr kumimoji="1" lang="en-US" altLang="ja-JP" sz="1400" dirty="0">
                <a:solidFill>
                  <a:prstClr val="black"/>
                </a:solidFill>
                <a:latin typeface="Calibri" panose="020F0502020204030204"/>
                <a:ea typeface="游ゴシック" panose="020B0400000000000000" pitchFamily="34" charset="-128"/>
                <a:cs typeface="+mn-cs"/>
              </a:rPr>
              <a:t>128 strips (better resolution in </a:t>
            </a:r>
            <a:r>
              <a:rPr kumimoji="1" lang="en-US" altLang="ja-JP" sz="1400" dirty="0">
                <a:solidFill>
                  <a:prstClr val="black"/>
                </a:solidFill>
                <a:latin typeface="Symbol" charset="2"/>
                <a:ea typeface="Symbol" charset="2"/>
                <a:cs typeface="Symbol" charset="2"/>
              </a:rPr>
              <a:t>f</a:t>
            </a:r>
            <a:r>
              <a:rPr kumimoji="1" lang="en-US" altLang="ja-JP" sz="1400" dirty="0">
                <a:solidFill>
                  <a:prstClr val="black"/>
                </a:solidFill>
                <a:latin typeface="Calibri" panose="020F0502020204030204"/>
                <a:ea typeface="游ゴシック" panose="020B0400000000000000" pitchFamily="34" charset="-128"/>
                <a:cs typeface="+mn-cs"/>
              </a:rPr>
              <a:t>-direction)</a:t>
            </a:r>
          </a:p>
          <a:p>
            <a:pPr defTabSz="914400" eaLnBrk="1" fontAlgn="auto" hangingPunct="1">
              <a:spcBef>
                <a:spcPts val="0"/>
              </a:spcBef>
              <a:spcAft>
                <a:spcPts val="0"/>
              </a:spcAft>
            </a:pPr>
            <a:r>
              <a:rPr kumimoji="1" lang="en-US" altLang="ja-JP" sz="1400" dirty="0">
                <a:solidFill>
                  <a:prstClr val="black"/>
                </a:solidFill>
                <a:latin typeface="Calibri" panose="020F0502020204030204"/>
                <a:ea typeface="游ゴシック" panose="020B0400000000000000" pitchFamily="34" charset="-128"/>
                <a:cs typeface="+mn-cs"/>
              </a:rPr>
              <a:t>Strip width = 78 </a:t>
            </a:r>
            <a:r>
              <a:rPr kumimoji="1" lang="en-US" altLang="ja-JP" sz="1400" dirty="0">
                <a:solidFill>
                  <a:prstClr val="black"/>
                </a:solidFill>
                <a:latin typeface="Symbol" charset="2"/>
                <a:ea typeface="Symbol" charset="2"/>
                <a:cs typeface="Symbol" charset="2"/>
              </a:rPr>
              <a:t>m</a:t>
            </a:r>
            <a:r>
              <a:rPr kumimoji="1" lang="en-US" altLang="ja-JP" sz="1400" dirty="0">
                <a:solidFill>
                  <a:prstClr val="black"/>
                </a:solidFill>
                <a:latin typeface="Calibri" panose="020F0502020204030204"/>
                <a:ea typeface="游ゴシック" panose="020B0400000000000000" pitchFamily="34" charset="-128"/>
                <a:cs typeface="+mn-cs"/>
              </a:rPr>
              <a:t>m</a:t>
            </a:r>
          </a:p>
          <a:p>
            <a:pPr defTabSz="914400" eaLnBrk="1" fontAlgn="auto" hangingPunct="1">
              <a:spcBef>
                <a:spcPts val="0"/>
              </a:spcBef>
              <a:spcAft>
                <a:spcPts val="0"/>
              </a:spcAft>
            </a:pPr>
            <a:r>
              <a:rPr kumimoji="1" lang="en-US" altLang="ja-JP" sz="1400" dirty="0">
                <a:solidFill>
                  <a:prstClr val="black"/>
                </a:solidFill>
                <a:latin typeface="Symbol" charset="2"/>
                <a:ea typeface="Symbol" charset="2"/>
                <a:cs typeface="Symbol" charset="2"/>
              </a:rPr>
              <a:t>f</a:t>
            </a:r>
            <a:r>
              <a:rPr kumimoji="1" lang="en-US" altLang="ja-JP" sz="1400" dirty="0">
                <a:solidFill>
                  <a:prstClr val="black"/>
                </a:solidFill>
                <a:latin typeface="Calibri" panose="020F0502020204030204"/>
                <a:ea typeface="游ゴシック" panose="020B0400000000000000" pitchFamily="34" charset="-128"/>
                <a:cs typeface="+mn-cs"/>
              </a:rPr>
              <a:t>-length = 78 </a:t>
            </a:r>
            <a:r>
              <a:rPr kumimoji="1" lang="en-US" altLang="ja-JP" sz="1400" dirty="0">
                <a:solidFill>
                  <a:prstClr val="black"/>
                </a:solidFill>
                <a:latin typeface="Symbol" charset="2"/>
                <a:ea typeface="Symbol" charset="2"/>
                <a:cs typeface="Symbol" charset="2"/>
              </a:rPr>
              <a:t>m</a:t>
            </a:r>
            <a:r>
              <a:rPr kumimoji="1" lang="en-US" altLang="ja-JP" sz="1400" dirty="0">
                <a:solidFill>
                  <a:prstClr val="black"/>
                </a:solidFill>
                <a:latin typeface="Calibri" panose="020F0502020204030204"/>
                <a:ea typeface="游ゴシック" panose="020B0400000000000000" pitchFamily="34" charset="-128"/>
                <a:cs typeface="+mn-cs"/>
              </a:rPr>
              <a:t>m x 128 strips x 2 cells =19.97 mm</a:t>
            </a:r>
          </a:p>
          <a:p>
            <a:pPr defTabSz="914400" eaLnBrk="1" fontAlgn="auto" hangingPunct="1">
              <a:spcBef>
                <a:spcPts val="0"/>
              </a:spcBef>
              <a:spcAft>
                <a:spcPts val="0"/>
              </a:spcAft>
            </a:pPr>
            <a:r>
              <a:rPr kumimoji="1" lang="en-US" altLang="ja-JP" sz="1400" dirty="0">
                <a:solidFill>
                  <a:prstClr val="black"/>
                </a:solidFill>
                <a:latin typeface="Calibri" panose="020F0502020204030204"/>
                <a:ea typeface="游ゴシック" panose="020B0400000000000000" pitchFamily="34" charset="-128"/>
                <a:cs typeface="+mn-cs"/>
              </a:rPr>
              <a:t>z-length = A: 16  mmx 8=128 mm </a:t>
            </a:r>
          </a:p>
          <a:p>
            <a:pPr defTabSz="914400" eaLnBrk="1" fontAlgn="auto" hangingPunct="1">
              <a:spcBef>
                <a:spcPts val="0"/>
              </a:spcBef>
              <a:spcAft>
                <a:spcPts val="0"/>
              </a:spcAft>
            </a:pPr>
            <a:r>
              <a:rPr kumimoji="1" lang="en-US" altLang="ja-JP" sz="1400" dirty="0">
                <a:solidFill>
                  <a:prstClr val="black"/>
                </a:solidFill>
                <a:latin typeface="Calibri" panose="020F0502020204030204"/>
                <a:ea typeface="游ゴシック" panose="020B0400000000000000" pitchFamily="34" charset="-128"/>
              </a:rPr>
              <a:t>                  </a:t>
            </a:r>
            <a:r>
              <a:rPr kumimoji="1" lang="en-US" altLang="ja-JP" sz="1400" dirty="0">
                <a:solidFill>
                  <a:prstClr val="black"/>
                </a:solidFill>
                <a:latin typeface="Calibri" panose="020F0502020204030204"/>
                <a:ea typeface="游ゴシック" panose="020B0400000000000000" pitchFamily="34" charset="-128"/>
                <a:cs typeface="+mn-cs"/>
              </a:rPr>
              <a:t>B: 20 mm x5=100 mm</a:t>
            </a:r>
            <a:endParaRPr kumimoji="1" lang="ja-JP" altLang="en-US" sz="1400" dirty="0">
              <a:solidFill>
                <a:prstClr val="black"/>
              </a:solidFill>
              <a:latin typeface="Calibri" panose="020F0502020204030204"/>
              <a:ea typeface="游ゴシック" panose="020B0400000000000000" pitchFamily="34" charset="-128"/>
              <a:cs typeface="+mn-cs"/>
            </a:endParaRPr>
          </a:p>
        </p:txBody>
      </p:sp>
      <p:sp>
        <p:nvSpPr>
          <p:cNvPr id="4" name="平行四辺形 3">
            <a:extLst>
              <a:ext uri="{FF2B5EF4-FFF2-40B4-BE49-F238E27FC236}">
                <a16:creationId xmlns:a16="http://schemas.microsoft.com/office/drawing/2014/main" id="{7F52323B-9FC5-3644-A1B0-694D0092DA1F}"/>
              </a:ext>
            </a:extLst>
          </p:cNvPr>
          <p:cNvSpPr/>
          <p:nvPr/>
        </p:nvSpPr>
        <p:spPr>
          <a:xfrm flipH="1">
            <a:off x="3946330" y="3888713"/>
            <a:ext cx="436576" cy="157321"/>
          </a:xfrm>
          <a:prstGeom prst="parallelogram">
            <a:avLst>
              <a:gd name="adj" fmla="val 33027"/>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9028772B-069E-8445-B502-E97ACF0AC200}"/>
              </a:ext>
            </a:extLst>
          </p:cNvPr>
          <p:cNvCxnSpPr>
            <a:stCxn id="4" idx="5"/>
          </p:cNvCxnSpPr>
          <p:nvPr/>
        </p:nvCxnSpPr>
        <p:spPr>
          <a:xfrm flipV="1">
            <a:off x="4356927" y="3492062"/>
            <a:ext cx="575625" cy="47531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6" name="直線矢印コネクタ 5">
            <a:extLst>
              <a:ext uri="{FF2B5EF4-FFF2-40B4-BE49-F238E27FC236}">
                <a16:creationId xmlns:a16="http://schemas.microsoft.com/office/drawing/2014/main" id="{317461B0-D005-8245-A2DF-A886B66ADE24}"/>
              </a:ext>
            </a:extLst>
          </p:cNvPr>
          <p:cNvCxnSpPr>
            <a:cxnSpLocks/>
          </p:cNvCxnSpPr>
          <p:nvPr/>
        </p:nvCxnSpPr>
        <p:spPr>
          <a:xfrm>
            <a:off x="318494" y="1708864"/>
            <a:ext cx="386322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0" name="テキスト ボックス 9">
            <a:extLst>
              <a:ext uri="{FF2B5EF4-FFF2-40B4-BE49-F238E27FC236}">
                <a16:creationId xmlns:a16="http://schemas.microsoft.com/office/drawing/2014/main" id="{1F20BCC9-514F-2A4F-B8AC-10E29521214C}"/>
              </a:ext>
            </a:extLst>
          </p:cNvPr>
          <p:cNvSpPr txBox="1"/>
          <p:nvPr/>
        </p:nvSpPr>
        <p:spPr>
          <a:xfrm>
            <a:off x="1945171" y="1558395"/>
            <a:ext cx="904415" cy="3693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t>128mm</a:t>
            </a:r>
            <a:endParaRPr kumimoji="1" lang="ja-JP" altLang="en-US"/>
          </a:p>
        </p:txBody>
      </p:sp>
      <p:sp>
        <p:nvSpPr>
          <p:cNvPr id="737" name="テキスト ボックス 736">
            <a:extLst>
              <a:ext uri="{FF2B5EF4-FFF2-40B4-BE49-F238E27FC236}">
                <a16:creationId xmlns:a16="http://schemas.microsoft.com/office/drawing/2014/main" id="{B9C9C4A0-6157-8642-A073-B1991890286C}"/>
              </a:ext>
            </a:extLst>
          </p:cNvPr>
          <p:cNvSpPr txBox="1"/>
          <p:nvPr/>
        </p:nvSpPr>
        <p:spPr>
          <a:xfrm>
            <a:off x="1434231" y="633746"/>
            <a:ext cx="1926297" cy="369332"/>
          </a:xfrm>
          <a:prstGeom prst="rect">
            <a:avLst/>
          </a:prstGeom>
          <a:noFill/>
        </p:spPr>
        <p:txBody>
          <a:bodyPr wrap="none" rtlCol="0">
            <a:spAutoFit/>
          </a:bodyPr>
          <a:lstStyle/>
          <a:p>
            <a:r>
              <a:rPr kumimoji="1" lang="en-US" altLang="ja-JP" dirty="0"/>
              <a:t>Type-A (8 x 2 cells)</a:t>
            </a:r>
            <a:endParaRPr kumimoji="1" lang="ja-JP" altLang="en-US"/>
          </a:p>
        </p:txBody>
      </p:sp>
      <p:sp>
        <p:nvSpPr>
          <p:cNvPr id="738" name="テキスト ボックス 737">
            <a:extLst>
              <a:ext uri="{FF2B5EF4-FFF2-40B4-BE49-F238E27FC236}">
                <a16:creationId xmlns:a16="http://schemas.microsoft.com/office/drawing/2014/main" id="{D5983D34-D440-9045-BA02-7BA8A74046F8}"/>
              </a:ext>
            </a:extLst>
          </p:cNvPr>
          <p:cNvSpPr txBox="1"/>
          <p:nvPr/>
        </p:nvSpPr>
        <p:spPr>
          <a:xfrm>
            <a:off x="5404996" y="603171"/>
            <a:ext cx="1918282" cy="369332"/>
          </a:xfrm>
          <a:prstGeom prst="rect">
            <a:avLst/>
          </a:prstGeom>
          <a:noFill/>
        </p:spPr>
        <p:txBody>
          <a:bodyPr wrap="none" rtlCol="0">
            <a:spAutoFit/>
          </a:bodyPr>
          <a:lstStyle/>
          <a:p>
            <a:r>
              <a:rPr kumimoji="1" lang="en-US" altLang="ja-JP" dirty="0"/>
              <a:t>Type-B (5 x 2 cells)</a:t>
            </a:r>
            <a:endParaRPr kumimoji="1" lang="ja-JP" altLang="en-US"/>
          </a:p>
        </p:txBody>
      </p:sp>
      <p:grpSp>
        <p:nvGrpSpPr>
          <p:cNvPr id="511" name="図形グループ 1">
            <a:extLst>
              <a:ext uri="{FF2B5EF4-FFF2-40B4-BE49-F238E27FC236}">
                <a16:creationId xmlns:a16="http://schemas.microsoft.com/office/drawing/2014/main" id="{582F92C3-B676-FA46-8B7C-EB8B3A80E46B}"/>
              </a:ext>
            </a:extLst>
          </p:cNvPr>
          <p:cNvGrpSpPr/>
          <p:nvPr/>
        </p:nvGrpSpPr>
        <p:grpSpPr>
          <a:xfrm>
            <a:off x="316607" y="975858"/>
            <a:ext cx="2412573" cy="598212"/>
            <a:chOff x="3683421" y="1343918"/>
            <a:chExt cx="2700087" cy="598212"/>
          </a:xfrm>
        </p:grpSpPr>
        <p:grpSp>
          <p:nvGrpSpPr>
            <p:cNvPr id="512" name="図形グループ 849">
              <a:extLst>
                <a:ext uri="{FF2B5EF4-FFF2-40B4-BE49-F238E27FC236}">
                  <a16:creationId xmlns:a16="http://schemas.microsoft.com/office/drawing/2014/main" id="{951DE250-23A1-974E-A621-D35D0CE694FE}"/>
                </a:ext>
              </a:extLst>
            </p:cNvPr>
            <p:cNvGrpSpPr>
              <a:grpSpLocks noChangeAspect="1"/>
            </p:cNvGrpSpPr>
            <p:nvPr/>
          </p:nvGrpSpPr>
          <p:grpSpPr>
            <a:xfrm>
              <a:off x="3683421" y="1343918"/>
              <a:ext cx="2700087" cy="299106"/>
              <a:chOff x="683663" y="3600000"/>
              <a:chExt cx="9749388" cy="1080000"/>
            </a:xfrm>
          </p:grpSpPr>
          <p:grpSp>
            <p:nvGrpSpPr>
              <p:cNvPr id="569" name="図形グループ 802">
                <a:extLst>
                  <a:ext uri="{FF2B5EF4-FFF2-40B4-BE49-F238E27FC236}">
                    <a16:creationId xmlns:a16="http://schemas.microsoft.com/office/drawing/2014/main" id="{9AE26D3A-0025-884D-98BB-E41A35E37BFB}"/>
                  </a:ext>
                </a:extLst>
              </p:cNvPr>
              <p:cNvGrpSpPr>
                <a:grpSpLocks noChangeAspect="1"/>
              </p:cNvGrpSpPr>
              <p:nvPr/>
            </p:nvGrpSpPr>
            <p:grpSpPr>
              <a:xfrm>
                <a:off x="683663" y="3600000"/>
                <a:ext cx="1944251" cy="1080000"/>
                <a:chOff x="683663" y="4238596"/>
                <a:chExt cx="1842841" cy="1023668"/>
              </a:xfrm>
            </p:grpSpPr>
            <p:sp>
              <p:nvSpPr>
                <p:cNvPr id="614" name="正方形/長方形 68">
                  <a:extLst>
                    <a:ext uri="{FF2B5EF4-FFF2-40B4-BE49-F238E27FC236}">
                      <a16:creationId xmlns:a16="http://schemas.microsoft.com/office/drawing/2014/main" id="{80BCB229-6992-2844-9EC0-1A43CE95A542}"/>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15" name="直線コネクタ 70">
                  <a:extLst>
                    <a:ext uri="{FF2B5EF4-FFF2-40B4-BE49-F238E27FC236}">
                      <a16:creationId xmlns:a16="http://schemas.microsoft.com/office/drawing/2014/main" id="{E3978C45-D9B0-C14B-A1DD-0386DECA9A80}"/>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616" name="直線コネクタ 72">
                  <a:extLst>
                    <a:ext uri="{FF2B5EF4-FFF2-40B4-BE49-F238E27FC236}">
                      <a16:creationId xmlns:a16="http://schemas.microsoft.com/office/drawing/2014/main" id="{4635A2FE-943C-2A46-8C01-B25316734844}"/>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617" name="直線コネクタ 74">
                  <a:extLst>
                    <a:ext uri="{FF2B5EF4-FFF2-40B4-BE49-F238E27FC236}">
                      <a16:creationId xmlns:a16="http://schemas.microsoft.com/office/drawing/2014/main" id="{9D80AE31-E711-A640-86CE-804D0ACF30A6}"/>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618" name="直線コネクタ 76">
                  <a:extLst>
                    <a:ext uri="{FF2B5EF4-FFF2-40B4-BE49-F238E27FC236}">
                      <a16:creationId xmlns:a16="http://schemas.microsoft.com/office/drawing/2014/main" id="{522678E0-97B1-B24A-8795-4AA3303B2E8B}"/>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619" name="直線コネクタ 78">
                  <a:extLst>
                    <a:ext uri="{FF2B5EF4-FFF2-40B4-BE49-F238E27FC236}">
                      <a16:creationId xmlns:a16="http://schemas.microsoft.com/office/drawing/2014/main" id="{4A5AFB87-095E-124C-8EF1-9B7F7F54277E}"/>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620" name="直線コネクタ 80">
                  <a:extLst>
                    <a:ext uri="{FF2B5EF4-FFF2-40B4-BE49-F238E27FC236}">
                      <a16:creationId xmlns:a16="http://schemas.microsoft.com/office/drawing/2014/main" id="{BB45625C-DE7E-D94C-B2EC-FE3C801EF932}"/>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621" name="直線コネクタ 82">
                  <a:extLst>
                    <a:ext uri="{FF2B5EF4-FFF2-40B4-BE49-F238E27FC236}">
                      <a16:creationId xmlns:a16="http://schemas.microsoft.com/office/drawing/2014/main" id="{2D02293A-D56E-5549-942D-3875796CD24E}"/>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622" name="直線コネクタ 84">
                  <a:extLst>
                    <a:ext uri="{FF2B5EF4-FFF2-40B4-BE49-F238E27FC236}">
                      <a16:creationId xmlns:a16="http://schemas.microsoft.com/office/drawing/2014/main" id="{683D8E11-3C29-1449-948B-A19584291B4D}"/>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623" name="直線コネクタ 86">
                  <a:extLst>
                    <a:ext uri="{FF2B5EF4-FFF2-40B4-BE49-F238E27FC236}">
                      <a16:creationId xmlns:a16="http://schemas.microsoft.com/office/drawing/2014/main" id="{5D63958D-EF7C-2045-A2E8-B8F71E1A6F36}"/>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570" name="図形グループ 803">
                <a:extLst>
                  <a:ext uri="{FF2B5EF4-FFF2-40B4-BE49-F238E27FC236}">
                    <a16:creationId xmlns:a16="http://schemas.microsoft.com/office/drawing/2014/main" id="{9710E0D0-F678-5D40-B1EA-59AF410E19C6}"/>
                  </a:ext>
                </a:extLst>
              </p:cNvPr>
              <p:cNvGrpSpPr>
                <a:grpSpLocks noChangeAspect="1"/>
              </p:cNvGrpSpPr>
              <p:nvPr/>
            </p:nvGrpSpPr>
            <p:grpSpPr>
              <a:xfrm>
                <a:off x="2635200" y="3600000"/>
                <a:ext cx="1944251" cy="1080000"/>
                <a:chOff x="683663" y="4238596"/>
                <a:chExt cx="1842841" cy="1023668"/>
              </a:xfrm>
            </p:grpSpPr>
            <p:sp>
              <p:nvSpPr>
                <p:cNvPr id="604" name="正方形/長方形 804">
                  <a:extLst>
                    <a:ext uri="{FF2B5EF4-FFF2-40B4-BE49-F238E27FC236}">
                      <a16:creationId xmlns:a16="http://schemas.microsoft.com/office/drawing/2014/main" id="{0C0222A9-7A35-E348-BA98-7B62E8B217BA}"/>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05" name="直線コネクタ 805">
                  <a:extLst>
                    <a:ext uri="{FF2B5EF4-FFF2-40B4-BE49-F238E27FC236}">
                      <a16:creationId xmlns:a16="http://schemas.microsoft.com/office/drawing/2014/main" id="{B3A600D2-0D77-C341-AAC0-19DEF998EB03}"/>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606" name="直線コネクタ 806">
                  <a:extLst>
                    <a:ext uri="{FF2B5EF4-FFF2-40B4-BE49-F238E27FC236}">
                      <a16:creationId xmlns:a16="http://schemas.microsoft.com/office/drawing/2014/main" id="{5DB34FCD-E4C6-2C46-8437-93F98B25A07F}"/>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607" name="直線コネクタ 807">
                  <a:extLst>
                    <a:ext uri="{FF2B5EF4-FFF2-40B4-BE49-F238E27FC236}">
                      <a16:creationId xmlns:a16="http://schemas.microsoft.com/office/drawing/2014/main" id="{EF51C311-680E-774D-A210-C6D02B560AAB}"/>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608" name="直線コネクタ 808">
                  <a:extLst>
                    <a:ext uri="{FF2B5EF4-FFF2-40B4-BE49-F238E27FC236}">
                      <a16:creationId xmlns:a16="http://schemas.microsoft.com/office/drawing/2014/main" id="{D321FDD5-6AF2-C54D-9D72-85F4A5371938}"/>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609" name="直線コネクタ 809">
                  <a:extLst>
                    <a:ext uri="{FF2B5EF4-FFF2-40B4-BE49-F238E27FC236}">
                      <a16:creationId xmlns:a16="http://schemas.microsoft.com/office/drawing/2014/main" id="{7C9B8F79-96BC-2F45-A586-A75333826D18}"/>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610" name="直線コネクタ 810">
                  <a:extLst>
                    <a:ext uri="{FF2B5EF4-FFF2-40B4-BE49-F238E27FC236}">
                      <a16:creationId xmlns:a16="http://schemas.microsoft.com/office/drawing/2014/main" id="{E4DC6024-5C17-754F-9118-420F06215453}"/>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611" name="直線コネクタ 811">
                  <a:extLst>
                    <a:ext uri="{FF2B5EF4-FFF2-40B4-BE49-F238E27FC236}">
                      <a16:creationId xmlns:a16="http://schemas.microsoft.com/office/drawing/2014/main" id="{513318B0-7FE5-4941-8DF5-DE4B3B61A23B}"/>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612" name="直線コネクタ 812">
                  <a:extLst>
                    <a:ext uri="{FF2B5EF4-FFF2-40B4-BE49-F238E27FC236}">
                      <a16:creationId xmlns:a16="http://schemas.microsoft.com/office/drawing/2014/main" id="{1B8ACB6A-1B6D-D747-907B-4387C5407377}"/>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613" name="直線コネクタ 813">
                  <a:extLst>
                    <a:ext uri="{FF2B5EF4-FFF2-40B4-BE49-F238E27FC236}">
                      <a16:creationId xmlns:a16="http://schemas.microsoft.com/office/drawing/2014/main" id="{2A1AE30A-BF55-154A-92C2-6E938C92664A}"/>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571" name="図形グループ 816">
                <a:extLst>
                  <a:ext uri="{FF2B5EF4-FFF2-40B4-BE49-F238E27FC236}">
                    <a16:creationId xmlns:a16="http://schemas.microsoft.com/office/drawing/2014/main" id="{07464964-5C74-4B44-BFC3-48AC940C8CCA}"/>
                  </a:ext>
                </a:extLst>
              </p:cNvPr>
              <p:cNvGrpSpPr>
                <a:grpSpLocks noChangeAspect="1"/>
              </p:cNvGrpSpPr>
              <p:nvPr/>
            </p:nvGrpSpPr>
            <p:grpSpPr>
              <a:xfrm>
                <a:off x="4586400" y="3600000"/>
                <a:ext cx="1944251" cy="1080000"/>
                <a:chOff x="683663" y="4238596"/>
                <a:chExt cx="1842841" cy="1023668"/>
              </a:xfrm>
            </p:grpSpPr>
            <p:sp>
              <p:nvSpPr>
                <p:cNvPr id="594" name="正方形/長方形 828">
                  <a:extLst>
                    <a:ext uri="{FF2B5EF4-FFF2-40B4-BE49-F238E27FC236}">
                      <a16:creationId xmlns:a16="http://schemas.microsoft.com/office/drawing/2014/main" id="{28CE14E6-7BF9-B649-A78C-574AEE571AD3}"/>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595" name="直線コネクタ 829">
                  <a:extLst>
                    <a:ext uri="{FF2B5EF4-FFF2-40B4-BE49-F238E27FC236}">
                      <a16:creationId xmlns:a16="http://schemas.microsoft.com/office/drawing/2014/main" id="{86E13953-B950-5D4C-B828-3A8D36403D6B}"/>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596" name="直線コネクタ 830">
                  <a:extLst>
                    <a:ext uri="{FF2B5EF4-FFF2-40B4-BE49-F238E27FC236}">
                      <a16:creationId xmlns:a16="http://schemas.microsoft.com/office/drawing/2014/main" id="{3BAA3B1E-2D5D-FB4E-9D46-D7F0E93A9008}"/>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597" name="直線コネクタ 831">
                  <a:extLst>
                    <a:ext uri="{FF2B5EF4-FFF2-40B4-BE49-F238E27FC236}">
                      <a16:creationId xmlns:a16="http://schemas.microsoft.com/office/drawing/2014/main" id="{C4096B36-6E53-304B-9A0F-018A88CDB35B}"/>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598" name="直線コネクタ 832">
                  <a:extLst>
                    <a:ext uri="{FF2B5EF4-FFF2-40B4-BE49-F238E27FC236}">
                      <a16:creationId xmlns:a16="http://schemas.microsoft.com/office/drawing/2014/main" id="{E2E5EBBD-7E14-2248-8B52-2D2E0A42DB7F}"/>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599" name="直線コネクタ 833">
                  <a:extLst>
                    <a:ext uri="{FF2B5EF4-FFF2-40B4-BE49-F238E27FC236}">
                      <a16:creationId xmlns:a16="http://schemas.microsoft.com/office/drawing/2014/main" id="{00D35E91-8BC5-1640-BF8E-DDC447174898}"/>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600" name="直線コネクタ 834">
                  <a:extLst>
                    <a:ext uri="{FF2B5EF4-FFF2-40B4-BE49-F238E27FC236}">
                      <a16:creationId xmlns:a16="http://schemas.microsoft.com/office/drawing/2014/main" id="{2A467402-AD45-BC49-A5BC-4241E93B2C37}"/>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601" name="直線コネクタ 835">
                  <a:extLst>
                    <a:ext uri="{FF2B5EF4-FFF2-40B4-BE49-F238E27FC236}">
                      <a16:creationId xmlns:a16="http://schemas.microsoft.com/office/drawing/2014/main" id="{C6627DCB-86AC-6144-8239-ADAEA8BA852B}"/>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602" name="直線コネクタ 836">
                  <a:extLst>
                    <a:ext uri="{FF2B5EF4-FFF2-40B4-BE49-F238E27FC236}">
                      <a16:creationId xmlns:a16="http://schemas.microsoft.com/office/drawing/2014/main" id="{66E5601B-D490-D942-A9DA-5052D7E44ADB}"/>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603" name="直線コネクタ 837">
                  <a:extLst>
                    <a:ext uri="{FF2B5EF4-FFF2-40B4-BE49-F238E27FC236}">
                      <a16:creationId xmlns:a16="http://schemas.microsoft.com/office/drawing/2014/main" id="{87140614-973C-4243-B925-0B246774ED0D}"/>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572" name="図形グループ 817">
                <a:extLst>
                  <a:ext uri="{FF2B5EF4-FFF2-40B4-BE49-F238E27FC236}">
                    <a16:creationId xmlns:a16="http://schemas.microsoft.com/office/drawing/2014/main" id="{9556A321-4B1A-0945-94BF-FAD5BAE370E4}"/>
                  </a:ext>
                </a:extLst>
              </p:cNvPr>
              <p:cNvGrpSpPr>
                <a:grpSpLocks noChangeAspect="1"/>
              </p:cNvGrpSpPr>
              <p:nvPr/>
            </p:nvGrpSpPr>
            <p:grpSpPr>
              <a:xfrm>
                <a:off x="6537937" y="3600000"/>
                <a:ext cx="1944251" cy="1080000"/>
                <a:chOff x="683663" y="4238596"/>
                <a:chExt cx="1842841" cy="1023668"/>
              </a:xfrm>
            </p:grpSpPr>
            <p:sp>
              <p:nvSpPr>
                <p:cNvPr id="584" name="正方形/長方形 818">
                  <a:extLst>
                    <a:ext uri="{FF2B5EF4-FFF2-40B4-BE49-F238E27FC236}">
                      <a16:creationId xmlns:a16="http://schemas.microsoft.com/office/drawing/2014/main" id="{E442CB4B-8C9D-2442-BA0E-530160142612}"/>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585" name="直線コネクタ 819">
                  <a:extLst>
                    <a:ext uri="{FF2B5EF4-FFF2-40B4-BE49-F238E27FC236}">
                      <a16:creationId xmlns:a16="http://schemas.microsoft.com/office/drawing/2014/main" id="{9A02B5D2-B190-8F40-A90D-41919F2F4DDE}"/>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586" name="直線コネクタ 820">
                  <a:extLst>
                    <a:ext uri="{FF2B5EF4-FFF2-40B4-BE49-F238E27FC236}">
                      <a16:creationId xmlns:a16="http://schemas.microsoft.com/office/drawing/2014/main" id="{9B9C7FB0-95E9-5244-888F-BB72938C5168}"/>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587" name="直線コネクタ 821">
                  <a:extLst>
                    <a:ext uri="{FF2B5EF4-FFF2-40B4-BE49-F238E27FC236}">
                      <a16:creationId xmlns:a16="http://schemas.microsoft.com/office/drawing/2014/main" id="{20991673-3AF7-D24D-9B3C-45EDCD80579A}"/>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588" name="直線コネクタ 822">
                  <a:extLst>
                    <a:ext uri="{FF2B5EF4-FFF2-40B4-BE49-F238E27FC236}">
                      <a16:creationId xmlns:a16="http://schemas.microsoft.com/office/drawing/2014/main" id="{C5382CF1-5BD9-AD4B-8AAE-4FA0A654B6FF}"/>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589" name="直線コネクタ 823">
                  <a:extLst>
                    <a:ext uri="{FF2B5EF4-FFF2-40B4-BE49-F238E27FC236}">
                      <a16:creationId xmlns:a16="http://schemas.microsoft.com/office/drawing/2014/main" id="{E3FA7EAF-0B7A-AE40-B6E7-DFD229AB8077}"/>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590" name="直線コネクタ 824">
                  <a:extLst>
                    <a:ext uri="{FF2B5EF4-FFF2-40B4-BE49-F238E27FC236}">
                      <a16:creationId xmlns:a16="http://schemas.microsoft.com/office/drawing/2014/main" id="{9CACC640-DF44-0040-A0C1-26C503B990DB}"/>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591" name="直線コネクタ 825">
                  <a:extLst>
                    <a:ext uri="{FF2B5EF4-FFF2-40B4-BE49-F238E27FC236}">
                      <a16:creationId xmlns:a16="http://schemas.microsoft.com/office/drawing/2014/main" id="{D39BA8F5-9B8A-5E47-9512-7A7E05FE9A58}"/>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592" name="直線コネクタ 826">
                  <a:extLst>
                    <a:ext uri="{FF2B5EF4-FFF2-40B4-BE49-F238E27FC236}">
                      <a16:creationId xmlns:a16="http://schemas.microsoft.com/office/drawing/2014/main" id="{3AADDFFF-8686-DB42-BC87-E9F9C88183C3}"/>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593" name="直線コネクタ 827">
                  <a:extLst>
                    <a:ext uri="{FF2B5EF4-FFF2-40B4-BE49-F238E27FC236}">
                      <a16:creationId xmlns:a16="http://schemas.microsoft.com/office/drawing/2014/main" id="{E44232C9-063D-5049-AD89-EEB3CA2FC037}"/>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573" name="図形グループ 838">
                <a:extLst>
                  <a:ext uri="{FF2B5EF4-FFF2-40B4-BE49-F238E27FC236}">
                    <a16:creationId xmlns:a16="http://schemas.microsoft.com/office/drawing/2014/main" id="{35A5DE31-2F9D-814A-BCBB-60497A75208E}"/>
                  </a:ext>
                </a:extLst>
              </p:cNvPr>
              <p:cNvGrpSpPr>
                <a:grpSpLocks noChangeAspect="1"/>
              </p:cNvGrpSpPr>
              <p:nvPr/>
            </p:nvGrpSpPr>
            <p:grpSpPr>
              <a:xfrm>
                <a:off x="8488800" y="3600000"/>
                <a:ext cx="1944251" cy="1080000"/>
                <a:chOff x="683663" y="4238596"/>
                <a:chExt cx="1842841" cy="1023668"/>
              </a:xfrm>
            </p:grpSpPr>
            <p:sp>
              <p:nvSpPr>
                <p:cNvPr id="574" name="正方形/長方形 839">
                  <a:extLst>
                    <a:ext uri="{FF2B5EF4-FFF2-40B4-BE49-F238E27FC236}">
                      <a16:creationId xmlns:a16="http://schemas.microsoft.com/office/drawing/2014/main" id="{671B0C08-7445-1A4A-AB7E-7BD38FECD39A}"/>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575" name="直線コネクタ 840">
                  <a:extLst>
                    <a:ext uri="{FF2B5EF4-FFF2-40B4-BE49-F238E27FC236}">
                      <a16:creationId xmlns:a16="http://schemas.microsoft.com/office/drawing/2014/main" id="{1AAD7815-81FD-2441-83CD-407E85446584}"/>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576" name="直線コネクタ 841">
                  <a:extLst>
                    <a:ext uri="{FF2B5EF4-FFF2-40B4-BE49-F238E27FC236}">
                      <a16:creationId xmlns:a16="http://schemas.microsoft.com/office/drawing/2014/main" id="{354922EB-DB58-EF4C-9E4F-D4EAE39005EF}"/>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577" name="直線コネクタ 842">
                  <a:extLst>
                    <a:ext uri="{FF2B5EF4-FFF2-40B4-BE49-F238E27FC236}">
                      <a16:creationId xmlns:a16="http://schemas.microsoft.com/office/drawing/2014/main" id="{B6A1D666-70E2-9D40-B836-9D43EC355C8B}"/>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578" name="直線コネクタ 843">
                  <a:extLst>
                    <a:ext uri="{FF2B5EF4-FFF2-40B4-BE49-F238E27FC236}">
                      <a16:creationId xmlns:a16="http://schemas.microsoft.com/office/drawing/2014/main" id="{7E26728C-36F3-EA4E-9623-94FC61227315}"/>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579" name="直線コネクタ 844">
                  <a:extLst>
                    <a:ext uri="{FF2B5EF4-FFF2-40B4-BE49-F238E27FC236}">
                      <a16:creationId xmlns:a16="http://schemas.microsoft.com/office/drawing/2014/main" id="{CDB0DBFD-71E2-2C45-A89B-7816FF4CCAEA}"/>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580" name="直線コネクタ 845">
                  <a:extLst>
                    <a:ext uri="{FF2B5EF4-FFF2-40B4-BE49-F238E27FC236}">
                      <a16:creationId xmlns:a16="http://schemas.microsoft.com/office/drawing/2014/main" id="{04004516-2B3B-2D49-887F-412C6257DB28}"/>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581" name="直線コネクタ 846">
                  <a:extLst>
                    <a:ext uri="{FF2B5EF4-FFF2-40B4-BE49-F238E27FC236}">
                      <a16:creationId xmlns:a16="http://schemas.microsoft.com/office/drawing/2014/main" id="{C5E1A286-5885-994F-AD3C-663071029844}"/>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582" name="直線コネクタ 847">
                  <a:extLst>
                    <a:ext uri="{FF2B5EF4-FFF2-40B4-BE49-F238E27FC236}">
                      <a16:creationId xmlns:a16="http://schemas.microsoft.com/office/drawing/2014/main" id="{89EC7DAB-E3E1-9A4E-ACAE-F3A193E21550}"/>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583" name="直線コネクタ 848">
                  <a:extLst>
                    <a:ext uri="{FF2B5EF4-FFF2-40B4-BE49-F238E27FC236}">
                      <a16:creationId xmlns:a16="http://schemas.microsoft.com/office/drawing/2014/main" id="{9E9786C0-BA26-3741-8467-8BBB881A3E71}"/>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grpSp>
          <p:nvGrpSpPr>
            <p:cNvPr id="513" name="図形グループ 908">
              <a:extLst>
                <a:ext uri="{FF2B5EF4-FFF2-40B4-BE49-F238E27FC236}">
                  <a16:creationId xmlns:a16="http://schemas.microsoft.com/office/drawing/2014/main" id="{88AEC6E5-B753-AC45-AFE6-B2E5E900C1DC}"/>
                </a:ext>
              </a:extLst>
            </p:cNvPr>
            <p:cNvGrpSpPr>
              <a:grpSpLocks noChangeAspect="1"/>
            </p:cNvGrpSpPr>
            <p:nvPr/>
          </p:nvGrpSpPr>
          <p:grpSpPr>
            <a:xfrm>
              <a:off x="3683421" y="1643024"/>
              <a:ext cx="2700087" cy="299106"/>
              <a:chOff x="683663" y="3600000"/>
              <a:chExt cx="9749388" cy="1080000"/>
            </a:xfrm>
          </p:grpSpPr>
          <p:grpSp>
            <p:nvGrpSpPr>
              <p:cNvPr id="514" name="図形グループ 965">
                <a:extLst>
                  <a:ext uri="{FF2B5EF4-FFF2-40B4-BE49-F238E27FC236}">
                    <a16:creationId xmlns:a16="http://schemas.microsoft.com/office/drawing/2014/main" id="{A52C75FA-1513-F841-8A18-09F2673FC400}"/>
                  </a:ext>
                </a:extLst>
              </p:cNvPr>
              <p:cNvGrpSpPr>
                <a:grpSpLocks noChangeAspect="1"/>
              </p:cNvGrpSpPr>
              <p:nvPr/>
            </p:nvGrpSpPr>
            <p:grpSpPr>
              <a:xfrm>
                <a:off x="683663" y="3600000"/>
                <a:ext cx="1944251" cy="1080000"/>
                <a:chOff x="683663" y="4238596"/>
                <a:chExt cx="1842841" cy="1023668"/>
              </a:xfrm>
            </p:grpSpPr>
            <p:sp>
              <p:nvSpPr>
                <p:cNvPr id="559" name="正方形/長方形 1010">
                  <a:extLst>
                    <a:ext uri="{FF2B5EF4-FFF2-40B4-BE49-F238E27FC236}">
                      <a16:creationId xmlns:a16="http://schemas.microsoft.com/office/drawing/2014/main" id="{8F1E4F79-6A0C-B548-912C-D20004C07903}"/>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560" name="直線コネクタ 1011">
                  <a:extLst>
                    <a:ext uri="{FF2B5EF4-FFF2-40B4-BE49-F238E27FC236}">
                      <a16:creationId xmlns:a16="http://schemas.microsoft.com/office/drawing/2014/main" id="{E5953E1E-A3FC-2F45-AADE-BCA3B809DD4B}"/>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561" name="直線コネクタ 1012">
                  <a:extLst>
                    <a:ext uri="{FF2B5EF4-FFF2-40B4-BE49-F238E27FC236}">
                      <a16:creationId xmlns:a16="http://schemas.microsoft.com/office/drawing/2014/main" id="{803AF958-A3CF-844E-B39C-2FB474EFAA86}"/>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562" name="直線コネクタ 1013">
                  <a:extLst>
                    <a:ext uri="{FF2B5EF4-FFF2-40B4-BE49-F238E27FC236}">
                      <a16:creationId xmlns:a16="http://schemas.microsoft.com/office/drawing/2014/main" id="{3CC6AFB2-4A6C-DA4A-B2A5-AC46AA0C572E}"/>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563" name="直線コネクタ 1014">
                  <a:extLst>
                    <a:ext uri="{FF2B5EF4-FFF2-40B4-BE49-F238E27FC236}">
                      <a16:creationId xmlns:a16="http://schemas.microsoft.com/office/drawing/2014/main" id="{6FA40E21-C00A-B74F-806C-F91C654C0187}"/>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564" name="直線コネクタ 1015">
                  <a:extLst>
                    <a:ext uri="{FF2B5EF4-FFF2-40B4-BE49-F238E27FC236}">
                      <a16:creationId xmlns:a16="http://schemas.microsoft.com/office/drawing/2014/main" id="{15810E3D-3B6C-AE4E-B8B7-771098ECDB19}"/>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565" name="直線コネクタ 1016">
                  <a:extLst>
                    <a:ext uri="{FF2B5EF4-FFF2-40B4-BE49-F238E27FC236}">
                      <a16:creationId xmlns:a16="http://schemas.microsoft.com/office/drawing/2014/main" id="{1B08E628-4BF6-4F44-BA59-8E4DB74671D8}"/>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566" name="直線コネクタ 1017">
                  <a:extLst>
                    <a:ext uri="{FF2B5EF4-FFF2-40B4-BE49-F238E27FC236}">
                      <a16:creationId xmlns:a16="http://schemas.microsoft.com/office/drawing/2014/main" id="{C2ECB2CD-43D1-B246-9B68-A2BCFDBC0DB3}"/>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567" name="直線コネクタ 1018">
                  <a:extLst>
                    <a:ext uri="{FF2B5EF4-FFF2-40B4-BE49-F238E27FC236}">
                      <a16:creationId xmlns:a16="http://schemas.microsoft.com/office/drawing/2014/main" id="{4B5691AC-9A2D-254C-8E1E-75EDF5416EC8}"/>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568" name="直線コネクタ 1019">
                  <a:extLst>
                    <a:ext uri="{FF2B5EF4-FFF2-40B4-BE49-F238E27FC236}">
                      <a16:creationId xmlns:a16="http://schemas.microsoft.com/office/drawing/2014/main" id="{38260AE4-BBDA-8B4D-B708-39E703C332A1}"/>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515" name="図形グループ 966">
                <a:extLst>
                  <a:ext uri="{FF2B5EF4-FFF2-40B4-BE49-F238E27FC236}">
                    <a16:creationId xmlns:a16="http://schemas.microsoft.com/office/drawing/2014/main" id="{FB6EFA54-9A70-A041-8130-6B81832DF57D}"/>
                  </a:ext>
                </a:extLst>
              </p:cNvPr>
              <p:cNvGrpSpPr>
                <a:grpSpLocks noChangeAspect="1"/>
              </p:cNvGrpSpPr>
              <p:nvPr/>
            </p:nvGrpSpPr>
            <p:grpSpPr>
              <a:xfrm>
                <a:off x="2635200" y="3600000"/>
                <a:ext cx="1944251" cy="1080000"/>
                <a:chOff x="683663" y="4238596"/>
                <a:chExt cx="1842841" cy="1023668"/>
              </a:xfrm>
            </p:grpSpPr>
            <p:sp>
              <p:nvSpPr>
                <p:cNvPr id="549" name="正方形/長方形 1000">
                  <a:extLst>
                    <a:ext uri="{FF2B5EF4-FFF2-40B4-BE49-F238E27FC236}">
                      <a16:creationId xmlns:a16="http://schemas.microsoft.com/office/drawing/2014/main" id="{4804872B-8B96-D34A-AFAC-E74FCEA11C66}"/>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550" name="直線コネクタ 1001">
                  <a:extLst>
                    <a:ext uri="{FF2B5EF4-FFF2-40B4-BE49-F238E27FC236}">
                      <a16:creationId xmlns:a16="http://schemas.microsoft.com/office/drawing/2014/main" id="{31425696-E304-CB43-BC4D-E16CBD648A3D}"/>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551" name="直線コネクタ 1002">
                  <a:extLst>
                    <a:ext uri="{FF2B5EF4-FFF2-40B4-BE49-F238E27FC236}">
                      <a16:creationId xmlns:a16="http://schemas.microsoft.com/office/drawing/2014/main" id="{045F1442-565F-3949-BE3D-05DC32156F74}"/>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552" name="直線コネクタ 1003">
                  <a:extLst>
                    <a:ext uri="{FF2B5EF4-FFF2-40B4-BE49-F238E27FC236}">
                      <a16:creationId xmlns:a16="http://schemas.microsoft.com/office/drawing/2014/main" id="{5E9914A3-0896-0C45-8824-9F07007F4018}"/>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553" name="直線コネクタ 1004">
                  <a:extLst>
                    <a:ext uri="{FF2B5EF4-FFF2-40B4-BE49-F238E27FC236}">
                      <a16:creationId xmlns:a16="http://schemas.microsoft.com/office/drawing/2014/main" id="{601E262D-A451-D94B-9D07-E2EC3E6B2524}"/>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554" name="直線コネクタ 1005">
                  <a:extLst>
                    <a:ext uri="{FF2B5EF4-FFF2-40B4-BE49-F238E27FC236}">
                      <a16:creationId xmlns:a16="http://schemas.microsoft.com/office/drawing/2014/main" id="{8E477922-A618-9645-A0B0-353C34476F8E}"/>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555" name="直線コネクタ 1006">
                  <a:extLst>
                    <a:ext uri="{FF2B5EF4-FFF2-40B4-BE49-F238E27FC236}">
                      <a16:creationId xmlns:a16="http://schemas.microsoft.com/office/drawing/2014/main" id="{196C03C0-EA17-2647-9786-BA86DAE2219E}"/>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556" name="直線コネクタ 1007">
                  <a:extLst>
                    <a:ext uri="{FF2B5EF4-FFF2-40B4-BE49-F238E27FC236}">
                      <a16:creationId xmlns:a16="http://schemas.microsoft.com/office/drawing/2014/main" id="{DEB60913-8C43-EB42-9AD8-FC19AB546CED}"/>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557" name="直線コネクタ 1008">
                  <a:extLst>
                    <a:ext uri="{FF2B5EF4-FFF2-40B4-BE49-F238E27FC236}">
                      <a16:creationId xmlns:a16="http://schemas.microsoft.com/office/drawing/2014/main" id="{327D5267-B9E6-C04F-A470-A82E47250445}"/>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558" name="直線コネクタ 1009">
                  <a:extLst>
                    <a:ext uri="{FF2B5EF4-FFF2-40B4-BE49-F238E27FC236}">
                      <a16:creationId xmlns:a16="http://schemas.microsoft.com/office/drawing/2014/main" id="{CD20E2B0-4A80-A248-AD0A-6968FBB92FCD}"/>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516" name="図形グループ 967">
                <a:extLst>
                  <a:ext uri="{FF2B5EF4-FFF2-40B4-BE49-F238E27FC236}">
                    <a16:creationId xmlns:a16="http://schemas.microsoft.com/office/drawing/2014/main" id="{D8897C8F-BFCE-7640-A90E-4627EE99BB24}"/>
                  </a:ext>
                </a:extLst>
              </p:cNvPr>
              <p:cNvGrpSpPr>
                <a:grpSpLocks noChangeAspect="1"/>
              </p:cNvGrpSpPr>
              <p:nvPr/>
            </p:nvGrpSpPr>
            <p:grpSpPr>
              <a:xfrm>
                <a:off x="4586400" y="3600000"/>
                <a:ext cx="1944251" cy="1080000"/>
                <a:chOff x="683663" y="4238596"/>
                <a:chExt cx="1842841" cy="1023668"/>
              </a:xfrm>
            </p:grpSpPr>
            <p:sp>
              <p:nvSpPr>
                <p:cNvPr id="539" name="正方形/長方形 990">
                  <a:extLst>
                    <a:ext uri="{FF2B5EF4-FFF2-40B4-BE49-F238E27FC236}">
                      <a16:creationId xmlns:a16="http://schemas.microsoft.com/office/drawing/2014/main" id="{0D8C4B83-28D2-5C46-B830-028788DCAF15}"/>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540" name="直線コネクタ 991">
                  <a:extLst>
                    <a:ext uri="{FF2B5EF4-FFF2-40B4-BE49-F238E27FC236}">
                      <a16:creationId xmlns:a16="http://schemas.microsoft.com/office/drawing/2014/main" id="{380DFD1C-343A-164D-A3D5-44A31F1E658B}"/>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541" name="直線コネクタ 992">
                  <a:extLst>
                    <a:ext uri="{FF2B5EF4-FFF2-40B4-BE49-F238E27FC236}">
                      <a16:creationId xmlns:a16="http://schemas.microsoft.com/office/drawing/2014/main" id="{5F4EABBD-934D-344E-B623-ED8F3C5B0D5E}"/>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542" name="直線コネクタ 993">
                  <a:extLst>
                    <a:ext uri="{FF2B5EF4-FFF2-40B4-BE49-F238E27FC236}">
                      <a16:creationId xmlns:a16="http://schemas.microsoft.com/office/drawing/2014/main" id="{B600FA62-CC30-CD44-B42D-4C363FFDC6BF}"/>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543" name="直線コネクタ 994">
                  <a:extLst>
                    <a:ext uri="{FF2B5EF4-FFF2-40B4-BE49-F238E27FC236}">
                      <a16:creationId xmlns:a16="http://schemas.microsoft.com/office/drawing/2014/main" id="{46D8A292-A5A8-304F-A685-B7F37F90363F}"/>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544" name="直線コネクタ 995">
                  <a:extLst>
                    <a:ext uri="{FF2B5EF4-FFF2-40B4-BE49-F238E27FC236}">
                      <a16:creationId xmlns:a16="http://schemas.microsoft.com/office/drawing/2014/main" id="{018867B6-CB72-0F4D-9693-D29D401D512C}"/>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545" name="直線コネクタ 996">
                  <a:extLst>
                    <a:ext uri="{FF2B5EF4-FFF2-40B4-BE49-F238E27FC236}">
                      <a16:creationId xmlns:a16="http://schemas.microsoft.com/office/drawing/2014/main" id="{B15DBC70-3FF2-4840-A494-F47ADA7B75A4}"/>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546" name="直線コネクタ 997">
                  <a:extLst>
                    <a:ext uri="{FF2B5EF4-FFF2-40B4-BE49-F238E27FC236}">
                      <a16:creationId xmlns:a16="http://schemas.microsoft.com/office/drawing/2014/main" id="{D8077920-32F4-504F-B168-B93748C409B3}"/>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547" name="直線コネクタ 998">
                  <a:extLst>
                    <a:ext uri="{FF2B5EF4-FFF2-40B4-BE49-F238E27FC236}">
                      <a16:creationId xmlns:a16="http://schemas.microsoft.com/office/drawing/2014/main" id="{A7CD1995-3D3F-8F46-8A0D-03D5A5E63D17}"/>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548" name="直線コネクタ 999">
                  <a:extLst>
                    <a:ext uri="{FF2B5EF4-FFF2-40B4-BE49-F238E27FC236}">
                      <a16:creationId xmlns:a16="http://schemas.microsoft.com/office/drawing/2014/main" id="{B92FFB8F-DEFE-3447-B308-21A6346D9373}"/>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517" name="図形グループ 968">
                <a:extLst>
                  <a:ext uri="{FF2B5EF4-FFF2-40B4-BE49-F238E27FC236}">
                    <a16:creationId xmlns:a16="http://schemas.microsoft.com/office/drawing/2014/main" id="{5E655AD5-B1DC-C143-8D07-B5DE04B088F2}"/>
                  </a:ext>
                </a:extLst>
              </p:cNvPr>
              <p:cNvGrpSpPr>
                <a:grpSpLocks noChangeAspect="1"/>
              </p:cNvGrpSpPr>
              <p:nvPr/>
            </p:nvGrpSpPr>
            <p:grpSpPr>
              <a:xfrm>
                <a:off x="6537937" y="3600000"/>
                <a:ext cx="1944251" cy="1080000"/>
                <a:chOff x="683663" y="4238596"/>
                <a:chExt cx="1842841" cy="1023668"/>
              </a:xfrm>
            </p:grpSpPr>
            <p:sp>
              <p:nvSpPr>
                <p:cNvPr id="529" name="正方形/長方形 980">
                  <a:extLst>
                    <a:ext uri="{FF2B5EF4-FFF2-40B4-BE49-F238E27FC236}">
                      <a16:creationId xmlns:a16="http://schemas.microsoft.com/office/drawing/2014/main" id="{85CF73E4-1CFC-F64C-AE25-7C2B3F00F292}"/>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530" name="直線コネクタ 981">
                  <a:extLst>
                    <a:ext uri="{FF2B5EF4-FFF2-40B4-BE49-F238E27FC236}">
                      <a16:creationId xmlns:a16="http://schemas.microsoft.com/office/drawing/2014/main" id="{EAB508FC-BF53-E84E-A462-E37BAD65EC56}"/>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531" name="直線コネクタ 982">
                  <a:extLst>
                    <a:ext uri="{FF2B5EF4-FFF2-40B4-BE49-F238E27FC236}">
                      <a16:creationId xmlns:a16="http://schemas.microsoft.com/office/drawing/2014/main" id="{A6C386FE-1152-A540-8C77-32048AA8E6C4}"/>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532" name="直線コネクタ 983">
                  <a:extLst>
                    <a:ext uri="{FF2B5EF4-FFF2-40B4-BE49-F238E27FC236}">
                      <a16:creationId xmlns:a16="http://schemas.microsoft.com/office/drawing/2014/main" id="{3D373504-EE36-4643-AB70-B08BEB9FFF9D}"/>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533" name="直線コネクタ 984">
                  <a:extLst>
                    <a:ext uri="{FF2B5EF4-FFF2-40B4-BE49-F238E27FC236}">
                      <a16:creationId xmlns:a16="http://schemas.microsoft.com/office/drawing/2014/main" id="{92A00015-8081-4741-A440-3AB044C71708}"/>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534" name="直線コネクタ 985">
                  <a:extLst>
                    <a:ext uri="{FF2B5EF4-FFF2-40B4-BE49-F238E27FC236}">
                      <a16:creationId xmlns:a16="http://schemas.microsoft.com/office/drawing/2014/main" id="{11B2B90F-0652-ED42-BBD2-D4CFC65655FA}"/>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535" name="直線コネクタ 986">
                  <a:extLst>
                    <a:ext uri="{FF2B5EF4-FFF2-40B4-BE49-F238E27FC236}">
                      <a16:creationId xmlns:a16="http://schemas.microsoft.com/office/drawing/2014/main" id="{4781598C-9263-DA43-9C28-E4A02460FA64}"/>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536" name="直線コネクタ 987">
                  <a:extLst>
                    <a:ext uri="{FF2B5EF4-FFF2-40B4-BE49-F238E27FC236}">
                      <a16:creationId xmlns:a16="http://schemas.microsoft.com/office/drawing/2014/main" id="{B744C37A-F296-324A-A847-525A8F488112}"/>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537" name="直線コネクタ 988">
                  <a:extLst>
                    <a:ext uri="{FF2B5EF4-FFF2-40B4-BE49-F238E27FC236}">
                      <a16:creationId xmlns:a16="http://schemas.microsoft.com/office/drawing/2014/main" id="{6B639CE4-CC4B-9343-97E8-9C39FB22E2C0}"/>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538" name="直線コネクタ 989">
                  <a:extLst>
                    <a:ext uri="{FF2B5EF4-FFF2-40B4-BE49-F238E27FC236}">
                      <a16:creationId xmlns:a16="http://schemas.microsoft.com/office/drawing/2014/main" id="{E450F81F-E893-9D4D-A074-64B154DF7CBA}"/>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518" name="図形グループ 969">
                <a:extLst>
                  <a:ext uri="{FF2B5EF4-FFF2-40B4-BE49-F238E27FC236}">
                    <a16:creationId xmlns:a16="http://schemas.microsoft.com/office/drawing/2014/main" id="{F764AA16-C6D6-8A49-9BA6-676D7CE42C8E}"/>
                  </a:ext>
                </a:extLst>
              </p:cNvPr>
              <p:cNvGrpSpPr>
                <a:grpSpLocks noChangeAspect="1"/>
              </p:cNvGrpSpPr>
              <p:nvPr/>
            </p:nvGrpSpPr>
            <p:grpSpPr>
              <a:xfrm>
                <a:off x="8488800" y="3600000"/>
                <a:ext cx="1944251" cy="1080000"/>
                <a:chOff x="683663" y="4238596"/>
                <a:chExt cx="1842841" cy="1023668"/>
              </a:xfrm>
            </p:grpSpPr>
            <p:sp>
              <p:nvSpPr>
                <p:cNvPr id="519" name="正方形/長方形 970">
                  <a:extLst>
                    <a:ext uri="{FF2B5EF4-FFF2-40B4-BE49-F238E27FC236}">
                      <a16:creationId xmlns:a16="http://schemas.microsoft.com/office/drawing/2014/main" id="{A7B9C786-1560-B741-9F8F-0DE8C9AA927B}"/>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520" name="直線コネクタ 971">
                  <a:extLst>
                    <a:ext uri="{FF2B5EF4-FFF2-40B4-BE49-F238E27FC236}">
                      <a16:creationId xmlns:a16="http://schemas.microsoft.com/office/drawing/2014/main" id="{BE5F4D43-3732-1E42-B058-CF65922F0AA6}"/>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521" name="直線コネクタ 972">
                  <a:extLst>
                    <a:ext uri="{FF2B5EF4-FFF2-40B4-BE49-F238E27FC236}">
                      <a16:creationId xmlns:a16="http://schemas.microsoft.com/office/drawing/2014/main" id="{301C1545-744E-F346-B7E1-227920EB96CC}"/>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522" name="直線コネクタ 973">
                  <a:extLst>
                    <a:ext uri="{FF2B5EF4-FFF2-40B4-BE49-F238E27FC236}">
                      <a16:creationId xmlns:a16="http://schemas.microsoft.com/office/drawing/2014/main" id="{AEE2BF91-74DD-E344-AF60-A00A45886583}"/>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523" name="直線コネクタ 974">
                  <a:extLst>
                    <a:ext uri="{FF2B5EF4-FFF2-40B4-BE49-F238E27FC236}">
                      <a16:creationId xmlns:a16="http://schemas.microsoft.com/office/drawing/2014/main" id="{7845C8C2-1385-8642-A031-2E2BA51EB72A}"/>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524" name="直線コネクタ 975">
                  <a:extLst>
                    <a:ext uri="{FF2B5EF4-FFF2-40B4-BE49-F238E27FC236}">
                      <a16:creationId xmlns:a16="http://schemas.microsoft.com/office/drawing/2014/main" id="{96059595-2EE7-D640-91A4-802FA236B7D0}"/>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525" name="直線コネクタ 976">
                  <a:extLst>
                    <a:ext uri="{FF2B5EF4-FFF2-40B4-BE49-F238E27FC236}">
                      <a16:creationId xmlns:a16="http://schemas.microsoft.com/office/drawing/2014/main" id="{D8076DFC-9E3D-1648-9671-0F671BB2E64D}"/>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526" name="直線コネクタ 977">
                  <a:extLst>
                    <a:ext uri="{FF2B5EF4-FFF2-40B4-BE49-F238E27FC236}">
                      <a16:creationId xmlns:a16="http://schemas.microsoft.com/office/drawing/2014/main" id="{1512E538-47A2-6D42-9E4E-1225B3AACC58}"/>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527" name="直線コネクタ 978">
                  <a:extLst>
                    <a:ext uri="{FF2B5EF4-FFF2-40B4-BE49-F238E27FC236}">
                      <a16:creationId xmlns:a16="http://schemas.microsoft.com/office/drawing/2014/main" id="{3354B216-A7C6-C645-A994-47BA02305D05}"/>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528" name="直線コネクタ 979">
                  <a:extLst>
                    <a:ext uri="{FF2B5EF4-FFF2-40B4-BE49-F238E27FC236}">
                      <a16:creationId xmlns:a16="http://schemas.microsoft.com/office/drawing/2014/main" id="{0BBE2508-FE56-C749-AC3A-7E0F7C16F23E}"/>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grpSp>
      <p:grpSp>
        <p:nvGrpSpPr>
          <p:cNvPr id="624" name="図形グループ 1">
            <a:extLst>
              <a:ext uri="{FF2B5EF4-FFF2-40B4-BE49-F238E27FC236}">
                <a16:creationId xmlns:a16="http://schemas.microsoft.com/office/drawing/2014/main" id="{039CBD7E-7ED9-8146-9D71-BA92B92CE5A9}"/>
              </a:ext>
            </a:extLst>
          </p:cNvPr>
          <p:cNvGrpSpPr/>
          <p:nvPr/>
        </p:nvGrpSpPr>
        <p:grpSpPr>
          <a:xfrm>
            <a:off x="1771386" y="975858"/>
            <a:ext cx="2412573" cy="598212"/>
            <a:chOff x="3683421" y="1343918"/>
            <a:chExt cx="2700087" cy="598212"/>
          </a:xfrm>
        </p:grpSpPr>
        <p:grpSp>
          <p:nvGrpSpPr>
            <p:cNvPr id="625" name="図形グループ 849">
              <a:extLst>
                <a:ext uri="{FF2B5EF4-FFF2-40B4-BE49-F238E27FC236}">
                  <a16:creationId xmlns:a16="http://schemas.microsoft.com/office/drawing/2014/main" id="{E10C01CC-2EBA-1A4E-B755-0F5939C1F0F7}"/>
                </a:ext>
              </a:extLst>
            </p:cNvPr>
            <p:cNvGrpSpPr>
              <a:grpSpLocks noChangeAspect="1"/>
            </p:cNvGrpSpPr>
            <p:nvPr/>
          </p:nvGrpSpPr>
          <p:grpSpPr>
            <a:xfrm>
              <a:off x="3683421" y="1343918"/>
              <a:ext cx="2700087" cy="299106"/>
              <a:chOff x="683663" y="3600000"/>
              <a:chExt cx="9749388" cy="1080000"/>
            </a:xfrm>
          </p:grpSpPr>
          <p:grpSp>
            <p:nvGrpSpPr>
              <p:cNvPr id="682" name="図形グループ 802">
                <a:extLst>
                  <a:ext uri="{FF2B5EF4-FFF2-40B4-BE49-F238E27FC236}">
                    <a16:creationId xmlns:a16="http://schemas.microsoft.com/office/drawing/2014/main" id="{1BE1DEC4-0D05-4F43-9446-D6F2C964625F}"/>
                  </a:ext>
                </a:extLst>
              </p:cNvPr>
              <p:cNvGrpSpPr>
                <a:grpSpLocks noChangeAspect="1"/>
              </p:cNvGrpSpPr>
              <p:nvPr/>
            </p:nvGrpSpPr>
            <p:grpSpPr>
              <a:xfrm>
                <a:off x="683663" y="3600000"/>
                <a:ext cx="1944251" cy="1080000"/>
                <a:chOff x="683663" y="4238596"/>
                <a:chExt cx="1842841" cy="1023668"/>
              </a:xfrm>
            </p:grpSpPr>
            <p:sp>
              <p:nvSpPr>
                <p:cNvPr id="727" name="正方形/長方形 68">
                  <a:extLst>
                    <a:ext uri="{FF2B5EF4-FFF2-40B4-BE49-F238E27FC236}">
                      <a16:creationId xmlns:a16="http://schemas.microsoft.com/office/drawing/2014/main" id="{26A9D650-C73B-A447-84A7-32D8E2EAE959}"/>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728" name="直線コネクタ 70">
                  <a:extLst>
                    <a:ext uri="{FF2B5EF4-FFF2-40B4-BE49-F238E27FC236}">
                      <a16:creationId xmlns:a16="http://schemas.microsoft.com/office/drawing/2014/main" id="{138DF0F9-5F10-C14B-A1D0-8C88768DFB48}"/>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729" name="直線コネクタ 72">
                  <a:extLst>
                    <a:ext uri="{FF2B5EF4-FFF2-40B4-BE49-F238E27FC236}">
                      <a16:creationId xmlns:a16="http://schemas.microsoft.com/office/drawing/2014/main" id="{0FAC2D73-68F8-0A4B-BCF5-2517FBBE4DB6}"/>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730" name="直線コネクタ 74">
                  <a:extLst>
                    <a:ext uri="{FF2B5EF4-FFF2-40B4-BE49-F238E27FC236}">
                      <a16:creationId xmlns:a16="http://schemas.microsoft.com/office/drawing/2014/main" id="{42F853E9-28ED-AF43-B711-BE981C7C2D5C}"/>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731" name="直線コネクタ 76">
                  <a:extLst>
                    <a:ext uri="{FF2B5EF4-FFF2-40B4-BE49-F238E27FC236}">
                      <a16:creationId xmlns:a16="http://schemas.microsoft.com/office/drawing/2014/main" id="{CC1B0D6E-B32F-BE4A-BBEC-F6D5A91246AD}"/>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732" name="直線コネクタ 78">
                  <a:extLst>
                    <a:ext uri="{FF2B5EF4-FFF2-40B4-BE49-F238E27FC236}">
                      <a16:creationId xmlns:a16="http://schemas.microsoft.com/office/drawing/2014/main" id="{47F4A358-1AE6-944F-B178-C156282663E4}"/>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733" name="直線コネクタ 80">
                  <a:extLst>
                    <a:ext uri="{FF2B5EF4-FFF2-40B4-BE49-F238E27FC236}">
                      <a16:creationId xmlns:a16="http://schemas.microsoft.com/office/drawing/2014/main" id="{49F21802-0A08-D84E-A0C4-53DE7294AB8A}"/>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734" name="直線コネクタ 82">
                  <a:extLst>
                    <a:ext uri="{FF2B5EF4-FFF2-40B4-BE49-F238E27FC236}">
                      <a16:creationId xmlns:a16="http://schemas.microsoft.com/office/drawing/2014/main" id="{9B63738C-680B-E24F-9441-89D6CE0C146E}"/>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735" name="直線コネクタ 84">
                  <a:extLst>
                    <a:ext uri="{FF2B5EF4-FFF2-40B4-BE49-F238E27FC236}">
                      <a16:creationId xmlns:a16="http://schemas.microsoft.com/office/drawing/2014/main" id="{C17D8927-75E8-2242-8539-0CD1F425A6F2}"/>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736" name="直線コネクタ 86">
                  <a:extLst>
                    <a:ext uri="{FF2B5EF4-FFF2-40B4-BE49-F238E27FC236}">
                      <a16:creationId xmlns:a16="http://schemas.microsoft.com/office/drawing/2014/main" id="{A97CC957-46E4-1046-845F-B994B01EEFE9}"/>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683" name="図形グループ 803">
                <a:extLst>
                  <a:ext uri="{FF2B5EF4-FFF2-40B4-BE49-F238E27FC236}">
                    <a16:creationId xmlns:a16="http://schemas.microsoft.com/office/drawing/2014/main" id="{C87632BA-3793-3F41-A176-461079014853}"/>
                  </a:ext>
                </a:extLst>
              </p:cNvPr>
              <p:cNvGrpSpPr>
                <a:grpSpLocks noChangeAspect="1"/>
              </p:cNvGrpSpPr>
              <p:nvPr/>
            </p:nvGrpSpPr>
            <p:grpSpPr>
              <a:xfrm>
                <a:off x="2635200" y="3600000"/>
                <a:ext cx="1944251" cy="1080000"/>
                <a:chOff x="683663" y="4238596"/>
                <a:chExt cx="1842841" cy="1023668"/>
              </a:xfrm>
            </p:grpSpPr>
            <p:sp>
              <p:nvSpPr>
                <p:cNvPr id="717" name="正方形/長方形 804">
                  <a:extLst>
                    <a:ext uri="{FF2B5EF4-FFF2-40B4-BE49-F238E27FC236}">
                      <a16:creationId xmlns:a16="http://schemas.microsoft.com/office/drawing/2014/main" id="{C7CFA3FE-4BB3-1D4E-A7B9-14587F40E99E}"/>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718" name="直線コネクタ 805">
                  <a:extLst>
                    <a:ext uri="{FF2B5EF4-FFF2-40B4-BE49-F238E27FC236}">
                      <a16:creationId xmlns:a16="http://schemas.microsoft.com/office/drawing/2014/main" id="{5CEE1ED1-E3D7-7145-86B9-9279415D375F}"/>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719" name="直線コネクタ 806">
                  <a:extLst>
                    <a:ext uri="{FF2B5EF4-FFF2-40B4-BE49-F238E27FC236}">
                      <a16:creationId xmlns:a16="http://schemas.microsoft.com/office/drawing/2014/main" id="{79AA51A1-A64D-A243-8E3F-F8F9B7B8C0C1}"/>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720" name="直線コネクタ 807">
                  <a:extLst>
                    <a:ext uri="{FF2B5EF4-FFF2-40B4-BE49-F238E27FC236}">
                      <a16:creationId xmlns:a16="http://schemas.microsoft.com/office/drawing/2014/main" id="{344DF137-3E04-AF47-AE9C-DD3D9B7C4EE5}"/>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721" name="直線コネクタ 808">
                  <a:extLst>
                    <a:ext uri="{FF2B5EF4-FFF2-40B4-BE49-F238E27FC236}">
                      <a16:creationId xmlns:a16="http://schemas.microsoft.com/office/drawing/2014/main" id="{5FB1C060-F527-DB4E-BA68-405D73747106}"/>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722" name="直線コネクタ 809">
                  <a:extLst>
                    <a:ext uri="{FF2B5EF4-FFF2-40B4-BE49-F238E27FC236}">
                      <a16:creationId xmlns:a16="http://schemas.microsoft.com/office/drawing/2014/main" id="{8C5960DC-E794-6842-9EDE-62DCA756CA7C}"/>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723" name="直線コネクタ 810">
                  <a:extLst>
                    <a:ext uri="{FF2B5EF4-FFF2-40B4-BE49-F238E27FC236}">
                      <a16:creationId xmlns:a16="http://schemas.microsoft.com/office/drawing/2014/main" id="{7C7C2DD1-AE43-3E45-927F-D438AA7AC4FE}"/>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724" name="直線コネクタ 811">
                  <a:extLst>
                    <a:ext uri="{FF2B5EF4-FFF2-40B4-BE49-F238E27FC236}">
                      <a16:creationId xmlns:a16="http://schemas.microsoft.com/office/drawing/2014/main" id="{03D70634-9728-1241-BB7E-98253E86A261}"/>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725" name="直線コネクタ 812">
                  <a:extLst>
                    <a:ext uri="{FF2B5EF4-FFF2-40B4-BE49-F238E27FC236}">
                      <a16:creationId xmlns:a16="http://schemas.microsoft.com/office/drawing/2014/main" id="{3A48B65A-C96F-4B41-9F8D-682309D556B8}"/>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726" name="直線コネクタ 813">
                  <a:extLst>
                    <a:ext uri="{FF2B5EF4-FFF2-40B4-BE49-F238E27FC236}">
                      <a16:creationId xmlns:a16="http://schemas.microsoft.com/office/drawing/2014/main" id="{53990413-9D20-B049-AB97-29AAF0C7814F}"/>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684" name="図形グループ 816">
                <a:extLst>
                  <a:ext uri="{FF2B5EF4-FFF2-40B4-BE49-F238E27FC236}">
                    <a16:creationId xmlns:a16="http://schemas.microsoft.com/office/drawing/2014/main" id="{1B8E8C98-9F32-C043-B8EC-DBD0BED32D29}"/>
                  </a:ext>
                </a:extLst>
              </p:cNvPr>
              <p:cNvGrpSpPr>
                <a:grpSpLocks noChangeAspect="1"/>
              </p:cNvGrpSpPr>
              <p:nvPr/>
            </p:nvGrpSpPr>
            <p:grpSpPr>
              <a:xfrm>
                <a:off x="4586400" y="3600000"/>
                <a:ext cx="1944251" cy="1080000"/>
                <a:chOff x="683663" y="4238596"/>
                <a:chExt cx="1842841" cy="1023668"/>
              </a:xfrm>
            </p:grpSpPr>
            <p:sp>
              <p:nvSpPr>
                <p:cNvPr id="707" name="正方形/長方形 828">
                  <a:extLst>
                    <a:ext uri="{FF2B5EF4-FFF2-40B4-BE49-F238E27FC236}">
                      <a16:creationId xmlns:a16="http://schemas.microsoft.com/office/drawing/2014/main" id="{D4205A43-FB62-5C46-806F-A226634B7F97}"/>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708" name="直線コネクタ 829">
                  <a:extLst>
                    <a:ext uri="{FF2B5EF4-FFF2-40B4-BE49-F238E27FC236}">
                      <a16:creationId xmlns:a16="http://schemas.microsoft.com/office/drawing/2014/main" id="{418DD3B0-53F5-8348-93C7-25F19E1EB26F}"/>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709" name="直線コネクタ 830">
                  <a:extLst>
                    <a:ext uri="{FF2B5EF4-FFF2-40B4-BE49-F238E27FC236}">
                      <a16:creationId xmlns:a16="http://schemas.microsoft.com/office/drawing/2014/main" id="{CCAFBA89-4B61-4A45-82AA-4835EF5EF76C}"/>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710" name="直線コネクタ 831">
                  <a:extLst>
                    <a:ext uri="{FF2B5EF4-FFF2-40B4-BE49-F238E27FC236}">
                      <a16:creationId xmlns:a16="http://schemas.microsoft.com/office/drawing/2014/main" id="{2CDEC5C5-0F9A-3E49-A2D0-97AB24294034}"/>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711" name="直線コネクタ 832">
                  <a:extLst>
                    <a:ext uri="{FF2B5EF4-FFF2-40B4-BE49-F238E27FC236}">
                      <a16:creationId xmlns:a16="http://schemas.microsoft.com/office/drawing/2014/main" id="{94EFD63D-52E1-344D-BF1A-7546A9C4C570}"/>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712" name="直線コネクタ 833">
                  <a:extLst>
                    <a:ext uri="{FF2B5EF4-FFF2-40B4-BE49-F238E27FC236}">
                      <a16:creationId xmlns:a16="http://schemas.microsoft.com/office/drawing/2014/main" id="{B96512B2-6CF2-3943-A38E-DD37DCEA41A9}"/>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713" name="直線コネクタ 834">
                  <a:extLst>
                    <a:ext uri="{FF2B5EF4-FFF2-40B4-BE49-F238E27FC236}">
                      <a16:creationId xmlns:a16="http://schemas.microsoft.com/office/drawing/2014/main" id="{910A8A8D-0B0D-7F41-BCAC-484DB2170DF3}"/>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714" name="直線コネクタ 835">
                  <a:extLst>
                    <a:ext uri="{FF2B5EF4-FFF2-40B4-BE49-F238E27FC236}">
                      <a16:creationId xmlns:a16="http://schemas.microsoft.com/office/drawing/2014/main" id="{A2ADA09A-57CC-0F4E-81C1-C6270F7DF128}"/>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715" name="直線コネクタ 836">
                  <a:extLst>
                    <a:ext uri="{FF2B5EF4-FFF2-40B4-BE49-F238E27FC236}">
                      <a16:creationId xmlns:a16="http://schemas.microsoft.com/office/drawing/2014/main" id="{A4512B11-944D-5A41-AF62-9194A3AA4535}"/>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716" name="直線コネクタ 837">
                  <a:extLst>
                    <a:ext uri="{FF2B5EF4-FFF2-40B4-BE49-F238E27FC236}">
                      <a16:creationId xmlns:a16="http://schemas.microsoft.com/office/drawing/2014/main" id="{D9482A77-F4B6-8745-A286-6B4E2E428D9A}"/>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685" name="図形グループ 817">
                <a:extLst>
                  <a:ext uri="{FF2B5EF4-FFF2-40B4-BE49-F238E27FC236}">
                    <a16:creationId xmlns:a16="http://schemas.microsoft.com/office/drawing/2014/main" id="{1F704025-A33B-F24D-A8DC-DCE697426CA0}"/>
                  </a:ext>
                </a:extLst>
              </p:cNvPr>
              <p:cNvGrpSpPr>
                <a:grpSpLocks noChangeAspect="1"/>
              </p:cNvGrpSpPr>
              <p:nvPr/>
            </p:nvGrpSpPr>
            <p:grpSpPr>
              <a:xfrm>
                <a:off x="6537937" y="3600000"/>
                <a:ext cx="1944251" cy="1080000"/>
                <a:chOff x="683663" y="4238596"/>
                <a:chExt cx="1842841" cy="1023668"/>
              </a:xfrm>
            </p:grpSpPr>
            <p:sp>
              <p:nvSpPr>
                <p:cNvPr id="697" name="正方形/長方形 818">
                  <a:extLst>
                    <a:ext uri="{FF2B5EF4-FFF2-40B4-BE49-F238E27FC236}">
                      <a16:creationId xmlns:a16="http://schemas.microsoft.com/office/drawing/2014/main" id="{890410D9-4E37-694D-B964-0F39FBCAFB43}"/>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98" name="直線コネクタ 819">
                  <a:extLst>
                    <a:ext uri="{FF2B5EF4-FFF2-40B4-BE49-F238E27FC236}">
                      <a16:creationId xmlns:a16="http://schemas.microsoft.com/office/drawing/2014/main" id="{A841CFCE-BC9C-4F4E-BA20-32836201BF39}"/>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699" name="直線コネクタ 820">
                  <a:extLst>
                    <a:ext uri="{FF2B5EF4-FFF2-40B4-BE49-F238E27FC236}">
                      <a16:creationId xmlns:a16="http://schemas.microsoft.com/office/drawing/2014/main" id="{BC8C285D-11D7-8644-9BDD-BB32FF505541}"/>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700" name="直線コネクタ 821">
                  <a:extLst>
                    <a:ext uri="{FF2B5EF4-FFF2-40B4-BE49-F238E27FC236}">
                      <a16:creationId xmlns:a16="http://schemas.microsoft.com/office/drawing/2014/main" id="{F98ECE17-84B0-6E4C-9A48-C900157C3328}"/>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701" name="直線コネクタ 822">
                  <a:extLst>
                    <a:ext uri="{FF2B5EF4-FFF2-40B4-BE49-F238E27FC236}">
                      <a16:creationId xmlns:a16="http://schemas.microsoft.com/office/drawing/2014/main" id="{36775EB9-374C-1F4A-AFE6-76C514729BAD}"/>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702" name="直線コネクタ 823">
                  <a:extLst>
                    <a:ext uri="{FF2B5EF4-FFF2-40B4-BE49-F238E27FC236}">
                      <a16:creationId xmlns:a16="http://schemas.microsoft.com/office/drawing/2014/main" id="{B455EB28-2643-B04D-A141-1862800689C2}"/>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703" name="直線コネクタ 824">
                  <a:extLst>
                    <a:ext uri="{FF2B5EF4-FFF2-40B4-BE49-F238E27FC236}">
                      <a16:creationId xmlns:a16="http://schemas.microsoft.com/office/drawing/2014/main" id="{53831137-8CD1-AD40-A06E-3AC4A84ECE72}"/>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704" name="直線コネクタ 825">
                  <a:extLst>
                    <a:ext uri="{FF2B5EF4-FFF2-40B4-BE49-F238E27FC236}">
                      <a16:creationId xmlns:a16="http://schemas.microsoft.com/office/drawing/2014/main" id="{CEEFB485-DABF-FB41-96DB-5643DAB79FB7}"/>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705" name="直線コネクタ 826">
                  <a:extLst>
                    <a:ext uri="{FF2B5EF4-FFF2-40B4-BE49-F238E27FC236}">
                      <a16:creationId xmlns:a16="http://schemas.microsoft.com/office/drawing/2014/main" id="{9521136B-6885-0D44-A87E-AE987C2C26DE}"/>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706" name="直線コネクタ 827">
                  <a:extLst>
                    <a:ext uri="{FF2B5EF4-FFF2-40B4-BE49-F238E27FC236}">
                      <a16:creationId xmlns:a16="http://schemas.microsoft.com/office/drawing/2014/main" id="{8EBF8A15-DCBC-7A4E-AC46-E1BF56A89ADE}"/>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686" name="図形グループ 838">
                <a:extLst>
                  <a:ext uri="{FF2B5EF4-FFF2-40B4-BE49-F238E27FC236}">
                    <a16:creationId xmlns:a16="http://schemas.microsoft.com/office/drawing/2014/main" id="{AFE1D011-5E2E-5A43-B5F4-EC033D8B70C7}"/>
                  </a:ext>
                </a:extLst>
              </p:cNvPr>
              <p:cNvGrpSpPr>
                <a:grpSpLocks noChangeAspect="1"/>
              </p:cNvGrpSpPr>
              <p:nvPr/>
            </p:nvGrpSpPr>
            <p:grpSpPr>
              <a:xfrm>
                <a:off x="8488800" y="3600000"/>
                <a:ext cx="1944251" cy="1080000"/>
                <a:chOff x="683663" y="4238596"/>
                <a:chExt cx="1842841" cy="1023668"/>
              </a:xfrm>
            </p:grpSpPr>
            <p:sp>
              <p:nvSpPr>
                <p:cNvPr id="687" name="正方形/長方形 839">
                  <a:extLst>
                    <a:ext uri="{FF2B5EF4-FFF2-40B4-BE49-F238E27FC236}">
                      <a16:creationId xmlns:a16="http://schemas.microsoft.com/office/drawing/2014/main" id="{D40CCC33-07F3-B545-8B5D-E87FF53D6D51}"/>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88" name="直線コネクタ 840">
                  <a:extLst>
                    <a:ext uri="{FF2B5EF4-FFF2-40B4-BE49-F238E27FC236}">
                      <a16:creationId xmlns:a16="http://schemas.microsoft.com/office/drawing/2014/main" id="{38499DFE-EB20-DC4E-ACDE-B29D9B4F74EF}"/>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689" name="直線コネクタ 841">
                  <a:extLst>
                    <a:ext uri="{FF2B5EF4-FFF2-40B4-BE49-F238E27FC236}">
                      <a16:creationId xmlns:a16="http://schemas.microsoft.com/office/drawing/2014/main" id="{C0E8073C-E8F1-F843-9C51-761A3529F54E}"/>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690" name="直線コネクタ 842">
                  <a:extLst>
                    <a:ext uri="{FF2B5EF4-FFF2-40B4-BE49-F238E27FC236}">
                      <a16:creationId xmlns:a16="http://schemas.microsoft.com/office/drawing/2014/main" id="{7F561CB6-289A-6F49-8F2B-88D1E00B0988}"/>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691" name="直線コネクタ 843">
                  <a:extLst>
                    <a:ext uri="{FF2B5EF4-FFF2-40B4-BE49-F238E27FC236}">
                      <a16:creationId xmlns:a16="http://schemas.microsoft.com/office/drawing/2014/main" id="{C3629B32-8232-DF4B-9475-795195CDF0F6}"/>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692" name="直線コネクタ 844">
                  <a:extLst>
                    <a:ext uri="{FF2B5EF4-FFF2-40B4-BE49-F238E27FC236}">
                      <a16:creationId xmlns:a16="http://schemas.microsoft.com/office/drawing/2014/main" id="{177A655C-0415-D047-8F64-CB7BB9173020}"/>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693" name="直線コネクタ 845">
                  <a:extLst>
                    <a:ext uri="{FF2B5EF4-FFF2-40B4-BE49-F238E27FC236}">
                      <a16:creationId xmlns:a16="http://schemas.microsoft.com/office/drawing/2014/main" id="{E03571F6-0659-4B4C-B7BE-9155603D9674}"/>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694" name="直線コネクタ 846">
                  <a:extLst>
                    <a:ext uri="{FF2B5EF4-FFF2-40B4-BE49-F238E27FC236}">
                      <a16:creationId xmlns:a16="http://schemas.microsoft.com/office/drawing/2014/main" id="{AC164295-6C52-8341-9C9A-0170AC35A33B}"/>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695" name="直線コネクタ 847">
                  <a:extLst>
                    <a:ext uri="{FF2B5EF4-FFF2-40B4-BE49-F238E27FC236}">
                      <a16:creationId xmlns:a16="http://schemas.microsoft.com/office/drawing/2014/main" id="{4041B874-2239-0342-BFBD-BD1222C11039}"/>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696" name="直線コネクタ 848">
                  <a:extLst>
                    <a:ext uri="{FF2B5EF4-FFF2-40B4-BE49-F238E27FC236}">
                      <a16:creationId xmlns:a16="http://schemas.microsoft.com/office/drawing/2014/main" id="{D0DEBDB5-D682-4A41-8FD8-2581AE743599}"/>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grpSp>
          <p:nvGrpSpPr>
            <p:cNvPr id="626" name="図形グループ 908">
              <a:extLst>
                <a:ext uri="{FF2B5EF4-FFF2-40B4-BE49-F238E27FC236}">
                  <a16:creationId xmlns:a16="http://schemas.microsoft.com/office/drawing/2014/main" id="{8866E462-5C77-6E48-96CC-0965FD8D7DC4}"/>
                </a:ext>
              </a:extLst>
            </p:cNvPr>
            <p:cNvGrpSpPr>
              <a:grpSpLocks noChangeAspect="1"/>
            </p:cNvGrpSpPr>
            <p:nvPr/>
          </p:nvGrpSpPr>
          <p:grpSpPr>
            <a:xfrm>
              <a:off x="3683421" y="1643024"/>
              <a:ext cx="2700087" cy="299106"/>
              <a:chOff x="683663" y="3600000"/>
              <a:chExt cx="9749388" cy="1080000"/>
            </a:xfrm>
          </p:grpSpPr>
          <p:grpSp>
            <p:nvGrpSpPr>
              <p:cNvPr id="627" name="図形グループ 965">
                <a:extLst>
                  <a:ext uri="{FF2B5EF4-FFF2-40B4-BE49-F238E27FC236}">
                    <a16:creationId xmlns:a16="http://schemas.microsoft.com/office/drawing/2014/main" id="{02E08191-F817-9E47-B48E-0E652FA8E910}"/>
                  </a:ext>
                </a:extLst>
              </p:cNvPr>
              <p:cNvGrpSpPr>
                <a:grpSpLocks noChangeAspect="1"/>
              </p:cNvGrpSpPr>
              <p:nvPr/>
            </p:nvGrpSpPr>
            <p:grpSpPr>
              <a:xfrm>
                <a:off x="683663" y="3600000"/>
                <a:ext cx="1944251" cy="1080000"/>
                <a:chOff x="683663" y="4238596"/>
                <a:chExt cx="1842841" cy="1023668"/>
              </a:xfrm>
            </p:grpSpPr>
            <p:sp>
              <p:nvSpPr>
                <p:cNvPr id="672" name="正方形/長方形 1010">
                  <a:extLst>
                    <a:ext uri="{FF2B5EF4-FFF2-40B4-BE49-F238E27FC236}">
                      <a16:creationId xmlns:a16="http://schemas.microsoft.com/office/drawing/2014/main" id="{818CC648-E3E2-5C43-A316-3E817247EA50}"/>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73" name="直線コネクタ 1011">
                  <a:extLst>
                    <a:ext uri="{FF2B5EF4-FFF2-40B4-BE49-F238E27FC236}">
                      <a16:creationId xmlns:a16="http://schemas.microsoft.com/office/drawing/2014/main" id="{1004713C-B315-5F45-A06B-3C0F6FC75A68}"/>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674" name="直線コネクタ 1012">
                  <a:extLst>
                    <a:ext uri="{FF2B5EF4-FFF2-40B4-BE49-F238E27FC236}">
                      <a16:creationId xmlns:a16="http://schemas.microsoft.com/office/drawing/2014/main" id="{9895D320-BCFB-604D-93E4-3343AED3ADC5}"/>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675" name="直線コネクタ 1013">
                  <a:extLst>
                    <a:ext uri="{FF2B5EF4-FFF2-40B4-BE49-F238E27FC236}">
                      <a16:creationId xmlns:a16="http://schemas.microsoft.com/office/drawing/2014/main" id="{7A598A43-B586-914A-AFAA-27DB346A97A3}"/>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676" name="直線コネクタ 1014">
                  <a:extLst>
                    <a:ext uri="{FF2B5EF4-FFF2-40B4-BE49-F238E27FC236}">
                      <a16:creationId xmlns:a16="http://schemas.microsoft.com/office/drawing/2014/main" id="{F27D97A1-430C-3544-8454-60095B78F9B7}"/>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677" name="直線コネクタ 1015">
                  <a:extLst>
                    <a:ext uri="{FF2B5EF4-FFF2-40B4-BE49-F238E27FC236}">
                      <a16:creationId xmlns:a16="http://schemas.microsoft.com/office/drawing/2014/main" id="{75B733EC-B29F-C54E-B5E3-FBA14A7F8C93}"/>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678" name="直線コネクタ 1016">
                  <a:extLst>
                    <a:ext uri="{FF2B5EF4-FFF2-40B4-BE49-F238E27FC236}">
                      <a16:creationId xmlns:a16="http://schemas.microsoft.com/office/drawing/2014/main" id="{7D87ACAB-313C-0340-BFB5-6D869C293823}"/>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679" name="直線コネクタ 1017">
                  <a:extLst>
                    <a:ext uri="{FF2B5EF4-FFF2-40B4-BE49-F238E27FC236}">
                      <a16:creationId xmlns:a16="http://schemas.microsoft.com/office/drawing/2014/main" id="{02B5C094-DF74-AB49-95A9-86789F382991}"/>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680" name="直線コネクタ 1018">
                  <a:extLst>
                    <a:ext uri="{FF2B5EF4-FFF2-40B4-BE49-F238E27FC236}">
                      <a16:creationId xmlns:a16="http://schemas.microsoft.com/office/drawing/2014/main" id="{60A5D3E4-ADAF-0441-B805-886A546EE5EF}"/>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681" name="直線コネクタ 1019">
                  <a:extLst>
                    <a:ext uri="{FF2B5EF4-FFF2-40B4-BE49-F238E27FC236}">
                      <a16:creationId xmlns:a16="http://schemas.microsoft.com/office/drawing/2014/main" id="{F001F825-C04E-3C48-8FB7-4F02AADA57B2}"/>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628" name="図形グループ 966">
                <a:extLst>
                  <a:ext uri="{FF2B5EF4-FFF2-40B4-BE49-F238E27FC236}">
                    <a16:creationId xmlns:a16="http://schemas.microsoft.com/office/drawing/2014/main" id="{A89070D6-38AA-5948-B83E-28D24FA519FA}"/>
                  </a:ext>
                </a:extLst>
              </p:cNvPr>
              <p:cNvGrpSpPr>
                <a:grpSpLocks noChangeAspect="1"/>
              </p:cNvGrpSpPr>
              <p:nvPr/>
            </p:nvGrpSpPr>
            <p:grpSpPr>
              <a:xfrm>
                <a:off x="2635200" y="3600000"/>
                <a:ext cx="1944251" cy="1080000"/>
                <a:chOff x="683663" y="4238596"/>
                <a:chExt cx="1842841" cy="1023668"/>
              </a:xfrm>
            </p:grpSpPr>
            <p:sp>
              <p:nvSpPr>
                <p:cNvPr id="662" name="正方形/長方形 1000">
                  <a:extLst>
                    <a:ext uri="{FF2B5EF4-FFF2-40B4-BE49-F238E27FC236}">
                      <a16:creationId xmlns:a16="http://schemas.microsoft.com/office/drawing/2014/main" id="{66C4F55F-58C7-D245-B422-B197A17DC3D2}"/>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63" name="直線コネクタ 1001">
                  <a:extLst>
                    <a:ext uri="{FF2B5EF4-FFF2-40B4-BE49-F238E27FC236}">
                      <a16:creationId xmlns:a16="http://schemas.microsoft.com/office/drawing/2014/main" id="{8E31C59E-D753-E74B-A51F-AE522F2813AD}"/>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664" name="直線コネクタ 1002">
                  <a:extLst>
                    <a:ext uri="{FF2B5EF4-FFF2-40B4-BE49-F238E27FC236}">
                      <a16:creationId xmlns:a16="http://schemas.microsoft.com/office/drawing/2014/main" id="{D3D79BC6-C576-2648-8E84-123D0AB94CC1}"/>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665" name="直線コネクタ 1003">
                  <a:extLst>
                    <a:ext uri="{FF2B5EF4-FFF2-40B4-BE49-F238E27FC236}">
                      <a16:creationId xmlns:a16="http://schemas.microsoft.com/office/drawing/2014/main" id="{74215E70-00C2-D84C-AE79-41662D782042}"/>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666" name="直線コネクタ 1004">
                  <a:extLst>
                    <a:ext uri="{FF2B5EF4-FFF2-40B4-BE49-F238E27FC236}">
                      <a16:creationId xmlns:a16="http://schemas.microsoft.com/office/drawing/2014/main" id="{69A83302-D726-1642-817A-997560349D70}"/>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667" name="直線コネクタ 1005">
                  <a:extLst>
                    <a:ext uri="{FF2B5EF4-FFF2-40B4-BE49-F238E27FC236}">
                      <a16:creationId xmlns:a16="http://schemas.microsoft.com/office/drawing/2014/main" id="{67AF45A3-2AE3-6F4A-BCEB-BD9B1A0B6D29}"/>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668" name="直線コネクタ 1006">
                  <a:extLst>
                    <a:ext uri="{FF2B5EF4-FFF2-40B4-BE49-F238E27FC236}">
                      <a16:creationId xmlns:a16="http://schemas.microsoft.com/office/drawing/2014/main" id="{76A82510-9BAB-8640-B1C1-44F12D917782}"/>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669" name="直線コネクタ 1007">
                  <a:extLst>
                    <a:ext uri="{FF2B5EF4-FFF2-40B4-BE49-F238E27FC236}">
                      <a16:creationId xmlns:a16="http://schemas.microsoft.com/office/drawing/2014/main" id="{DF9BC061-9B81-4E4A-96DD-494CEA9F47CB}"/>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670" name="直線コネクタ 1008">
                  <a:extLst>
                    <a:ext uri="{FF2B5EF4-FFF2-40B4-BE49-F238E27FC236}">
                      <a16:creationId xmlns:a16="http://schemas.microsoft.com/office/drawing/2014/main" id="{E221D9FF-1406-944B-B71D-0A245A2F4FD8}"/>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671" name="直線コネクタ 1009">
                  <a:extLst>
                    <a:ext uri="{FF2B5EF4-FFF2-40B4-BE49-F238E27FC236}">
                      <a16:creationId xmlns:a16="http://schemas.microsoft.com/office/drawing/2014/main" id="{7550EC58-0718-AD4D-97C9-368FC06F9A7E}"/>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629" name="図形グループ 967">
                <a:extLst>
                  <a:ext uri="{FF2B5EF4-FFF2-40B4-BE49-F238E27FC236}">
                    <a16:creationId xmlns:a16="http://schemas.microsoft.com/office/drawing/2014/main" id="{EE053E5D-646B-BA4A-8F54-2FA80046BCF1}"/>
                  </a:ext>
                </a:extLst>
              </p:cNvPr>
              <p:cNvGrpSpPr>
                <a:grpSpLocks noChangeAspect="1"/>
              </p:cNvGrpSpPr>
              <p:nvPr/>
            </p:nvGrpSpPr>
            <p:grpSpPr>
              <a:xfrm>
                <a:off x="4586400" y="3600000"/>
                <a:ext cx="1944251" cy="1080000"/>
                <a:chOff x="683663" y="4238596"/>
                <a:chExt cx="1842841" cy="1023668"/>
              </a:xfrm>
            </p:grpSpPr>
            <p:sp>
              <p:nvSpPr>
                <p:cNvPr id="652" name="正方形/長方形 990">
                  <a:extLst>
                    <a:ext uri="{FF2B5EF4-FFF2-40B4-BE49-F238E27FC236}">
                      <a16:creationId xmlns:a16="http://schemas.microsoft.com/office/drawing/2014/main" id="{93ABDE11-5E94-074F-80A3-C965D7AF204E}"/>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53" name="直線コネクタ 991">
                  <a:extLst>
                    <a:ext uri="{FF2B5EF4-FFF2-40B4-BE49-F238E27FC236}">
                      <a16:creationId xmlns:a16="http://schemas.microsoft.com/office/drawing/2014/main" id="{4CF1420A-1094-F14F-8DB9-AC1E5555F291}"/>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654" name="直線コネクタ 992">
                  <a:extLst>
                    <a:ext uri="{FF2B5EF4-FFF2-40B4-BE49-F238E27FC236}">
                      <a16:creationId xmlns:a16="http://schemas.microsoft.com/office/drawing/2014/main" id="{C95A33B0-A217-BD45-958E-72886F85AC5C}"/>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655" name="直線コネクタ 993">
                  <a:extLst>
                    <a:ext uri="{FF2B5EF4-FFF2-40B4-BE49-F238E27FC236}">
                      <a16:creationId xmlns:a16="http://schemas.microsoft.com/office/drawing/2014/main" id="{B179BE97-5FB0-6C40-A696-132AE65CB979}"/>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656" name="直線コネクタ 994">
                  <a:extLst>
                    <a:ext uri="{FF2B5EF4-FFF2-40B4-BE49-F238E27FC236}">
                      <a16:creationId xmlns:a16="http://schemas.microsoft.com/office/drawing/2014/main" id="{E2CFD801-A3F6-0040-A208-47247D23F85A}"/>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657" name="直線コネクタ 995">
                  <a:extLst>
                    <a:ext uri="{FF2B5EF4-FFF2-40B4-BE49-F238E27FC236}">
                      <a16:creationId xmlns:a16="http://schemas.microsoft.com/office/drawing/2014/main" id="{B1186EC1-7856-0841-B921-6C55DD3526AC}"/>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658" name="直線コネクタ 996">
                  <a:extLst>
                    <a:ext uri="{FF2B5EF4-FFF2-40B4-BE49-F238E27FC236}">
                      <a16:creationId xmlns:a16="http://schemas.microsoft.com/office/drawing/2014/main" id="{03322724-2797-884B-9F8C-BE61D973FA4A}"/>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659" name="直線コネクタ 997">
                  <a:extLst>
                    <a:ext uri="{FF2B5EF4-FFF2-40B4-BE49-F238E27FC236}">
                      <a16:creationId xmlns:a16="http://schemas.microsoft.com/office/drawing/2014/main" id="{FF1D462D-68CB-3E44-B174-A6523891D694}"/>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660" name="直線コネクタ 998">
                  <a:extLst>
                    <a:ext uri="{FF2B5EF4-FFF2-40B4-BE49-F238E27FC236}">
                      <a16:creationId xmlns:a16="http://schemas.microsoft.com/office/drawing/2014/main" id="{BFDA7D65-BF38-5E4F-9D1E-EB3A170A28A6}"/>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661" name="直線コネクタ 999">
                  <a:extLst>
                    <a:ext uri="{FF2B5EF4-FFF2-40B4-BE49-F238E27FC236}">
                      <a16:creationId xmlns:a16="http://schemas.microsoft.com/office/drawing/2014/main" id="{BD988D71-D943-7240-90E3-9E2AEBE12F68}"/>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630" name="図形グループ 968">
                <a:extLst>
                  <a:ext uri="{FF2B5EF4-FFF2-40B4-BE49-F238E27FC236}">
                    <a16:creationId xmlns:a16="http://schemas.microsoft.com/office/drawing/2014/main" id="{28CA0F6A-9C00-F446-AC83-9F2680673191}"/>
                  </a:ext>
                </a:extLst>
              </p:cNvPr>
              <p:cNvGrpSpPr>
                <a:grpSpLocks noChangeAspect="1"/>
              </p:cNvGrpSpPr>
              <p:nvPr/>
            </p:nvGrpSpPr>
            <p:grpSpPr>
              <a:xfrm>
                <a:off x="6537937" y="3600000"/>
                <a:ext cx="1944251" cy="1080000"/>
                <a:chOff x="683663" y="4238596"/>
                <a:chExt cx="1842841" cy="1023668"/>
              </a:xfrm>
            </p:grpSpPr>
            <p:sp>
              <p:nvSpPr>
                <p:cNvPr id="642" name="正方形/長方形 980">
                  <a:extLst>
                    <a:ext uri="{FF2B5EF4-FFF2-40B4-BE49-F238E27FC236}">
                      <a16:creationId xmlns:a16="http://schemas.microsoft.com/office/drawing/2014/main" id="{8FA4B324-DEBE-7047-864C-1B3ABED41AAF}"/>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43" name="直線コネクタ 981">
                  <a:extLst>
                    <a:ext uri="{FF2B5EF4-FFF2-40B4-BE49-F238E27FC236}">
                      <a16:creationId xmlns:a16="http://schemas.microsoft.com/office/drawing/2014/main" id="{7E13B8B6-B723-D246-93E9-AD698030E12A}"/>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644" name="直線コネクタ 982">
                  <a:extLst>
                    <a:ext uri="{FF2B5EF4-FFF2-40B4-BE49-F238E27FC236}">
                      <a16:creationId xmlns:a16="http://schemas.microsoft.com/office/drawing/2014/main" id="{5EE34A82-4EB2-8E44-9C0E-80E39EA618A2}"/>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645" name="直線コネクタ 983">
                  <a:extLst>
                    <a:ext uri="{FF2B5EF4-FFF2-40B4-BE49-F238E27FC236}">
                      <a16:creationId xmlns:a16="http://schemas.microsoft.com/office/drawing/2014/main" id="{FE0146EE-9721-8C40-AAEE-FA14FD9C0527}"/>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646" name="直線コネクタ 984">
                  <a:extLst>
                    <a:ext uri="{FF2B5EF4-FFF2-40B4-BE49-F238E27FC236}">
                      <a16:creationId xmlns:a16="http://schemas.microsoft.com/office/drawing/2014/main" id="{36095C51-95AD-0D45-9BD6-60C8CAB6C845}"/>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647" name="直線コネクタ 985">
                  <a:extLst>
                    <a:ext uri="{FF2B5EF4-FFF2-40B4-BE49-F238E27FC236}">
                      <a16:creationId xmlns:a16="http://schemas.microsoft.com/office/drawing/2014/main" id="{5308A35F-F438-F049-B38F-56B03C7B45EF}"/>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648" name="直線コネクタ 986">
                  <a:extLst>
                    <a:ext uri="{FF2B5EF4-FFF2-40B4-BE49-F238E27FC236}">
                      <a16:creationId xmlns:a16="http://schemas.microsoft.com/office/drawing/2014/main" id="{663FAF32-FBDA-724C-91C6-E1F9704128F3}"/>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649" name="直線コネクタ 987">
                  <a:extLst>
                    <a:ext uri="{FF2B5EF4-FFF2-40B4-BE49-F238E27FC236}">
                      <a16:creationId xmlns:a16="http://schemas.microsoft.com/office/drawing/2014/main" id="{18B4041A-A3A6-2146-BBF2-238D82699DED}"/>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650" name="直線コネクタ 988">
                  <a:extLst>
                    <a:ext uri="{FF2B5EF4-FFF2-40B4-BE49-F238E27FC236}">
                      <a16:creationId xmlns:a16="http://schemas.microsoft.com/office/drawing/2014/main" id="{5395AF96-DF65-BC48-BDB2-A31BC3F68002}"/>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651" name="直線コネクタ 989">
                  <a:extLst>
                    <a:ext uri="{FF2B5EF4-FFF2-40B4-BE49-F238E27FC236}">
                      <a16:creationId xmlns:a16="http://schemas.microsoft.com/office/drawing/2014/main" id="{85895823-E8AC-424D-829A-2AF13FACC77E}"/>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631" name="図形グループ 969">
                <a:extLst>
                  <a:ext uri="{FF2B5EF4-FFF2-40B4-BE49-F238E27FC236}">
                    <a16:creationId xmlns:a16="http://schemas.microsoft.com/office/drawing/2014/main" id="{3B45D4EA-419C-DD49-94E8-BDE779F61791}"/>
                  </a:ext>
                </a:extLst>
              </p:cNvPr>
              <p:cNvGrpSpPr>
                <a:grpSpLocks noChangeAspect="1"/>
              </p:cNvGrpSpPr>
              <p:nvPr/>
            </p:nvGrpSpPr>
            <p:grpSpPr>
              <a:xfrm>
                <a:off x="8488800" y="3600000"/>
                <a:ext cx="1944251" cy="1080000"/>
                <a:chOff x="683663" y="4238596"/>
                <a:chExt cx="1842841" cy="1023668"/>
              </a:xfrm>
            </p:grpSpPr>
            <p:sp>
              <p:nvSpPr>
                <p:cNvPr id="632" name="正方形/長方形 970">
                  <a:extLst>
                    <a:ext uri="{FF2B5EF4-FFF2-40B4-BE49-F238E27FC236}">
                      <a16:creationId xmlns:a16="http://schemas.microsoft.com/office/drawing/2014/main" id="{90E4B2FC-CCD5-F843-B8D9-46A9C79C3178}"/>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633" name="直線コネクタ 971">
                  <a:extLst>
                    <a:ext uri="{FF2B5EF4-FFF2-40B4-BE49-F238E27FC236}">
                      <a16:creationId xmlns:a16="http://schemas.microsoft.com/office/drawing/2014/main" id="{185C10C6-0B78-6847-8BD7-91FE1905E8C2}"/>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634" name="直線コネクタ 972">
                  <a:extLst>
                    <a:ext uri="{FF2B5EF4-FFF2-40B4-BE49-F238E27FC236}">
                      <a16:creationId xmlns:a16="http://schemas.microsoft.com/office/drawing/2014/main" id="{967EED50-9A49-3243-8398-1857011FCEBA}"/>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635" name="直線コネクタ 973">
                  <a:extLst>
                    <a:ext uri="{FF2B5EF4-FFF2-40B4-BE49-F238E27FC236}">
                      <a16:creationId xmlns:a16="http://schemas.microsoft.com/office/drawing/2014/main" id="{7F6E2050-ABCA-1F43-AF7A-C79669838688}"/>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636" name="直線コネクタ 974">
                  <a:extLst>
                    <a:ext uri="{FF2B5EF4-FFF2-40B4-BE49-F238E27FC236}">
                      <a16:creationId xmlns:a16="http://schemas.microsoft.com/office/drawing/2014/main" id="{277291CF-48F0-B242-BBE7-D1F87BBDE3A3}"/>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637" name="直線コネクタ 975">
                  <a:extLst>
                    <a:ext uri="{FF2B5EF4-FFF2-40B4-BE49-F238E27FC236}">
                      <a16:creationId xmlns:a16="http://schemas.microsoft.com/office/drawing/2014/main" id="{5B9AF36D-EEDB-514E-BA85-9A2CD6FDFDD1}"/>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638" name="直線コネクタ 976">
                  <a:extLst>
                    <a:ext uri="{FF2B5EF4-FFF2-40B4-BE49-F238E27FC236}">
                      <a16:creationId xmlns:a16="http://schemas.microsoft.com/office/drawing/2014/main" id="{0F27111E-FF33-9348-985F-712DD444020E}"/>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639" name="直線コネクタ 977">
                  <a:extLst>
                    <a:ext uri="{FF2B5EF4-FFF2-40B4-BE49-F238E27FC236}">
                      <a16:creationId xmlns:a16="http://schemas.microsoft.com/office/drawing/2014/main" id="{0594FAA2-B0B2-DB47-AF63-CE0DF33AEFC3}"/>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640" name="直線コネクタ 978">
                  <a:extLst>
                    <a:ext uri="{FF2B5EF4-FFF2-40B4-BE49-F238E27FC236}">
                      <a16:creationId xmlns:a16="http://schemas.microsoft.com/office/drawing/2014/main" id="{7B78EB54-E683-3442-9975-48FBEED89EB1}"/>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641" name="直線コネクタ 979">
                  <a:extLst>
                    <a:ext uri="{FF2B5EF4-FFF2-40B4-BE49-F238E27FC236}">
                      <a16:creationId xmlns:a16="http://schemas.microsoft.com/office/drawing/2014/main" id="{8561C2B2-652D-654E-A52C-C97EF70797F8}"/>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grpSp>
      <p:cxnSp>
        <p:nvCxnSpPr>
          <p:cNvPr id="739" name="直線矢印コネクタ 738">
            <a:extLst>
              <a:ext uri="{FF2B5EF4-FFF2-40B4-BE49-F238E27FC236}">
                <a16:creationId xmlns:a16="http://schemas.microsoft.com/office/drawing/2014/main" id="{D58EFC12-BD68-1B49-A7CB-3E8D524E3859}"/>
              </a:ext>
            </a:extLst>
          </p:cNvPr>
          <p:cNvCxnSpPr>
            <a:cxnSpLocks/>
          </p:cNvCxnSpPr>
          <p:nvPr/>
        </p:nvCxnSpPr>
        <p:spPr>
          <a:xfrm>
            <a:off x="5159061" y="1709905"/>
            <a:ext cx="272510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740" name="テキスト ボックス 739">
            <a:extLst>
              <a:ext uri="{FF2B5EF4-FFF2-40B4-BE49-F238E27FC236}">
                <a16:creationId xmlns:a16="http://schemas.microsoft.com/office/drawing/2014/main" id="{F6A9087C-DF50-A14C-922A-A95DE8420A83}"/>
              </a:ext>
            </a:extLst>
          </p:cNvPr>
          <p:cNvSpPr txBox="1"/>
          <p:nvPr/>
        </p:nvSpPr>
        <p:spPr>
          <a:xfrm>
            <a:off x="6149093" y="1548460"/>
            <a:ext cx="904415" cy="36933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t>100mm</a:t>
            </a:r>
            <a:endParaRPr kumimoji="1" lang="ja-JP" altLang="en-US"/>
          </a:p>
        </p:txBody>
      </p:sp>
      <p:grpSp>
        <p:nvGrpSpPr>
          <p:cNvPr id="398" name="図形グループ 1">
            <a:extLst>
              <a:ext uri="{FF2B5EF4-FFF2-40B4-BE49-F238E27FC236}">
                <a16:creationId xmlns:a16="http://schemas.microsoft.com/office/drawing/2014/main" id="{DC29BCF9-8F27-1D41-9980-76569B67B5AE}"/>
              </a:ext>
            </a:extLst>
          </p:cNvPr>
          <p:cNvGrpSpPr/>
          <p:nvPr/>
        </p:nvGrpSpPr>
        <p:grpSpPr>
          <a:xfrm>
            <a:off x="5198204" y="981986"/>
            <a:ext cx="2700087" cy="598212"/>
            <a:chOff x="3683421" y="1343918"/>
            <a:chExt cx="2700087" cy="598212"/>
          </a:xfrm>
        </p:grpSpPr>
        <p:grpSp>
          <p:nvGrpSpPr>
            <p:cNvPr id="399" name="図形グループ 849">
              <a:extLst>
                <a:ext uri="{FF2B5EF4-FFF2-40B4-BE49-F238E27FC236}">
                  <a16:creationId xmlns:a16="http://schemas.microsoft.com/office/drawing/2014/main" id="{049EE534-CB93-E048-9FA2-A193F3281434}"/>
                </a:ext>
              </a:extLst>
            </p:cNvPr>
            <p:cNvGrpSpPr>
              <a:grpSpLocks noChangeAspect="1"/>
            </p:cNvGrpSpPr>
            <p:nvPr/>
          </p:nvGrpSpPr>
          <p:grpSpPr>
            <a:xfrm>
              <a:off x="3683421" y="1343918"/>
              <a:ext cx="2700087" cy="299106"/>
              <a:chOff x="683663" y="3600000"/>
              <a:chExt cx="9749388" cy="1080000"/>
            </a:xfrm>
          </p:grpSpPr>
          <p:grpSp>
            <p:nvGrpSpPr>
              <p:cNvPr id="456" name="図形グループ 802">
                <a:extLst>
                  <a:ext uri="{FF2B5EF4-FFF2-40B4-BE49-F238E27FC236}">
                    <a16:creationId xmlns:a16="http://schemas.microsoft.com/office/drawing/2014/main" id="{DE7C2890-0D5B-4A40-A490-67F9B65677DE}"/>
                  </a:ext>
                </a:extLst>
              </p:cNvPr>
              <p:cNvGrpSpPr>
                <a:grpSpLocks noChangeAspect="1"/>
              </p:cNvGrpSpPr>
              <p:nvPr/>
            </p:nvGrpSpPr>
            <p:grpSpPr>
              <a:xfrm>
                <a:off x="683663" y="3600000"/>
                <a:ext cx="1944251" cy="1080000"/>
                <a:chOff x="683663" y="4238596"/>
                <a:chExt cx="1842841" cy="1023668"/>
              </a:xfrm>
            </p:grpSpPr>
            <p:sp>
              <p:nvSpPr>
                <p:cNvPr id="501" name="正方形/長方形 68">
                  <a:extLst>
                    <a:ext uri="{FF2B5EF4-FFF2-40B4-BE49-F238E27FC236}">
                      <a16:creationId xmlns:a16="http://schemas.microsoft.com/office/drawing/2014/main" id="{DC26143C-5203-724B-924B-99A517EAC2B5}"/>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502" name="直線コネクタ 70">
                  <a:extLst>
                    <a:ext uri="{FF2B5EF4-FFF2-40B4-BE49-F238E27FC236}">
                      <a16:creationId xmlns:a16="http://schemas.microsoft.com/office/drawing/2014/main" id="{4E63F775-6F69-904D-B79D-84C74D5488F8}"/>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503" name="直線コネクタ 72">
                  <a:extLst>
                    <a:ext uri="{FF2B5EF4-FFF2-40B4-BE49-F238E27FC236}">
                      <a16:creationId xmlns:a16="http://schemas.microsoft.com/office/drawing/2014/main" id="{376C09E7-83F8-AC4E-9524-C9A2E284FC47}"/>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504" name="直線コネクタ 74">
                  <a:extLst>
                    <a:ext uri="{FF2B5EF4-FFF2-40B4-BE49-F238E27FC236}">
                      <a16:creationId xmlns:a16="http://schemas.microsoft.com/office/drawing/2014/main" id="{CC6FAD52-389E-924E-A079-07B264D89F54}"/>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505" name="直線コネクタ 76">
                  <a:extLst>
                    <a:ext uri="{FF2B5EF4-FFF2-40B4-BE49-F238E27FC236}">
                      <a16:creationId xmlns:a16="http://schemas.microsoft.com/office/drawing/2014/main" id="{659560E1-0F96-DA43-B056-1DE0E1C828AA}"/>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506" name="直線コネクタ 78">
                  <a:extLst>
                    <a:ext uri="{FF2B5EF4-FFF2-40B4-BE49-F238E27FC236}">
                      <a16:creationId xmlns:a16="http://schemas.microsoft.com/office/drawing/2014/main" id="{B177FA3F-0E6F-314C-9C05-2C38AC2600BF}"/>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507" name="直線コネクタ 80">
                  <a:extLst>
                    <a:ext uri="{FF2B5EF4-FFF2-40B4-BE49-F238E27FC236}">
                      <a16:creationId xmlns:a16="http://schemas.microsoft.com/office/drawing/2014/main" id="{725805F9-1100-D641-8F49-90BEDDADF9D2}"/>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508" name="直線コネクタ 82">
                  <a:extLst>
                    <a:ext uri="{FF2B5EF4-FFF2-40B4-BE49-F238E27FC236}">
                      <a16:creationId xmlns:a16="http://schemas.microsoft.com/office/drawing/2014/main" id="{A9CB4E6B-A8B3-5C40-9B3E-862548736D5D}"/>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509" name="直線コネクタ 84">
                  <a:extLst>
                    <a:ext uri="{FF2B5EF4-FFF2-40B4-BE49-F238E27FC236}">
                      <a16:creationId xmlns:a16="http://schemas.microsoft.com/office/drawing/2014/main" id="{CE733DF1-D782-9B45-A667-1A01CD27CA1B}"/>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510" name="直線コネクタ 86">
                  <a:extLst>
                    <a:ext uri="{FF2B5EF4-FFF2-40B4-BE49-F238E27FC236}">
                      <a16:creationId xmlns:a16="http://schemas.microsoft.com/office/drawing/2014/main" id="{F94766FC-6051-3446-9DD6-A9FCE15A21B6}"/>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457" name="図形グループ 803">
                <a:extLst>
                  <a:ext uri="{FF2B5EF4-FFF2-40B4-BE49-F238E27FC236}">
                    <a16:creationId xmlns:a16="http://schemas.microsoft.com/office/drawing/2014/main" id="{CD29DC51-87FC-E948-A3C7-670D42B8CD9C}"/>
                  </a:ext>
                </a:extLst>
              </p:cNvPr>
              <p:cNvGrpSpPr>
                <a:grpSpLocks noChangeAspect="1"/>
              </p:cNvGrpSpPr>
              <p:nvPr/>
            </p:nvGrpSpPr>
            <p:grpSpPr>
              <a:xfrm>
                <a:off x="2635200" y="3600000"/>
                <a:ext cx="1944251" cy="1080000"/>
                <a:chOff x="683663" y="4238596"/>
                <a:chExt cx="1842841" cy="1023668"/>
              </a:xfrm>
            </p:grpSpPr>
            <p:sp>
              <p:nvSpPr>
                <p:cNvPr id="491" name="正方形/長方形 804">
                  <a:extLst>
                    <a:ext uri="{FF2B5EF4-FFF2-40B4-BE49-F238E27FC236}">
                      <a16:creationId xmlns:a16="http://schemas.microsoft.com/office/drawing/2014/main" id="{4D006862-14B0-D74B-8AB6-7FE75C6D33A1}"/>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92" name="直線コネクタ 805">
                  <a:extLst>
                    <a:ext uri="{FF2B5EF4-FFF2-40B4-BE49-F238E27FC236}">
                      <a16:creationId xmlns:a16="http://schemas.microsoft.com/office/drawing/2014/main" id="{076F316A-AE98-F245-83DA-F9634F8B1BBD}"/>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493" name="直線コネクタ 806">
                  <a:extLst>
                    <a:ext uri="{FF2B5EF4-FFF2-40B4-BE49-F238E27FC236}">
                      <a16:creationId xmlns:a16="http://schemas.microsoft.com/office/drawing/2014/main" id="{F2B43D9F-2689-A443-80DA-11288150F031}"/>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494" name="直線コネクタ 807">
                  <a:extLst>
                    <a:ext uri="{FF2B5EF4-FFF2-40B4-BE49-F238E27FC236}">
                      <a16:creationId xmlns:a16="http://schemas.microsoft.com/office/drawing/2014/main" id="{7624A148-5191-C345-8B26-9FEF1CFB7176}"/>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495" name="直線コネクタ 808">
                  <a:extLst>
                    <a:ext uri="{FF2B5EF4-FFF2-40B4-BE49-F238E27FC236}">
                      <a16:creationId xmlns:a16="http://schemas.microsoft.com/office/drawing/2014/main" id="{711E7760-0A04-5C42-B7BC-0BB698FA01BA}"/>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496" name="直線コネクタ 809">
                  <a:extLst>
                    <a:ext uri="{FF2B5EF4-FFF2-40B4-BE49-F238E27FC236}">
                      <a16:creationId xmlns:a16="http://schemas.microsoft.com/office/drawing/2014/main" id="{A5DD6C33-99D3-6949-AD91-2F556F64C44B}"/>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497" name="直線コネクタ 810">
                  <a:extLst>
                    <a:ext uri="{FF2B5EF4-FFF2-40B4-BE49-F238E27FC236}">
                      <a16:creationId xmlns:a16="http://schemas.microsoft.com/office/drawing/2014/main" id="{E5FC9DF7-40AD-244E-97D7-A8B6E308373D}"/>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498" name="直線コネクタ 811">
                  <a:extLst>
                    <a:ext uri="{FF2B5EF4-FFF2-40B4-BE49-F238E27FC236}">
                      <a16:creationId xmlns:a16="http://schemas.microsoft.com/office/drawing/2014/main" id="{4E0E6CBF-ACA8-4845-A84B-A3BD64D24053}"/>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499" name="直線コネクタ 812">
                  <a:extLst>
                    <a:ext uri="{FF2B5EF4-FFF2-40B4-BE49-F238E27FC236}">
                      <a16:creationId xmlns:a16="http://schemas.microsoft.com/office/drawing/2014/main" id="{F3183246-634D-9A4C-AB65-96895127A8B5}"/>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500" name="直線コネクタ 813">
                  <a:extLst>
                    <a:ext uri="{FF2B5EF4-FFF2-40B4-BE49-F238E27FC236}">
                      <a16:creationId xmlns:a16="http://schemas.microsoft.com/office/drawing/2014/main" id="{7A53AA7D-5640-3341-BD32-B8132341F6F0}"/>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458" name="図形グループ 816">
                <a:extLst>
                  <a:ext uri="{FF2B5EF4-FFF2-40B4-BE49-F238E27FC236}">
                    <a16:creationId xmlns:a16="http://schemas.microsoft.com/office/drawing/2014/main" id="{AB26B69B-9F3C-CA4F-9351-5D09801A48EB}"/>
                  </a:ext>
                </a:extLst>
              </p:cNvPr>
              <p:cNvGrpSpPr>
                <a:grpSpLocks noChangeAspect="1"/>
              </p:cNvGrpSpPr>
              <p:nvPr/>
            </p:nvGrpSpPr>
            <p:grpSpPr>
              <a:xfrm>
                <a:off x="4586400" y="3600000"/>
                <a:ext cx="1944251" cy="1080000"/>
                <a:chOff x="683663" y="4238596"/>
                <a:chExt cx="1842841" cy="1023668"/>
              </a:xfrm>
            </p:grpSpPr>
            <p:sp>
              <p:nvSpPr>
                <p:cNvPr id="481" name="正方形/長方形 828">
                  <a:extLst>
                    <a:ext uri="{FF2B5EF4-FFF2-40B4-BE49-F238E27FC236}">
                      <a16:creationId xmlns:a16="http://schemas.microsoft.com/office/drawing/2014/main" id="{0E3683DE-2C62-644B-8C3B-F09BD99608AE}"/>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82" name="直線コネクタ 829">
                  <a:extLst>
                    <a:ext uri="{FF2B5EF4-FFF2-40B4-BE49-F238E27FC236}">
                      <a16:creationId xmlns:a16="http://schemas.microsoft.com/office/drawing/2014/main" id="{9A1FF971-58E9-4440-8658-4DAA92EB391D}"/>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483" name="直線コネクタ 830">
                  <a:extLst>
                    <a:ext uri="{FF2B5EF4-FFF2-40B4-BE49-F238E27FC236}">
                      <a16:creationId xmlns:a16="http://schemas.microsoft.com/office/drawing/2014/main" id="{4C6F2E55-3FA4-2B44-B0DD-7959935C2A0A}"/>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484" name="直線コネクタ 831">
                  <a:extLst>
                    <a:ext uri="{FF2B5EF4-FFF2-40B4-BE49-F238E27FC236}">
                      <a16:creationId xmlns:a16="http://schemas.microsoft.com/office/drawing/2014/main" id="{5FBC50B8-1599-DD49-9B8A-F10ADFE4FBAD}"/>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485" name="直線コネクタ 832">
                  <a:extLst>
                    <a:ext uri="{FF2B5EF4-FFF2-40B4-BE49-F238E27FC236}">
                      <a16:creationId xmlns:a16="http://schemas.microsoft.com/office/drawing/2014/main" id="{86B8237A-E74D-5E43-BFFF-B35727B6E7F0}"/>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486" name="直線コネクタ 833">
                  <a:extLst>
                    <a:ext uri="{FF2B5EF4-FFF2-40B4-BE49-F238E27FC236}">
                      <a16:creationId xmlns:a16="http://schemas.microsoft.com/office/drawing/2014/main" id="{667C2987-4FCF-8B42-AA4E-99091E6F3DCB}"/>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487" name="直線コネクタ 834">
                  <a:extLst>
                    <a:ext uri="{FF2B5EF4-FFF2-40B4-BE49-F238E27FC236}">
                      <a16:creationId xmlns:a16="http://schemas.microsoft.com/office/drawing/2014/main" id="{86B59213-AB1F-CF4A-8E44-5B56E226C64A}"/>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488" name="直線コネクタ 835">
                  <a:extLst>
                    <a:ext uri="{FF2B5EF4-FFF2-40B4-BE49-F238E27FC236}">
                      <a16:creationId xmlns:a16="http://schemas.microsoft.com/office/drawing/2014/main" id="{F99352B5-96E8-C947-A815-3B439E148571}"/>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489" name="直線コネクタ 836">
                  <a:extLst>
                    <a:ext uri="{FF2B5EF4-FFF2-40B4-BE49-F238E27FC236}">
                      <a16:creationId xmlns:a16="http://schemas.microsoft.com/office/drawing/2014/main" id="{99BFBCFF-E794-184E-A295-8479F5ABD7F6}"/>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490" name="直線コネクタ 837">
                  <a:extLst>
                    <a:ext uri="{FF2B5EF4-FFF2-40B4-BE49-F238E27FC236}">
                      <a16:creationId xmlns:a16="http://schemas.microsoft.com/office/drawing/2014/main" id="{53358A19-6EE7-8D4A-ADF9-569350E25209}"/>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459" name="図形グループ 817">
                <a:extLst>
                  <a:ext uri="{FF2B5EF4-FFF2-40B4-BE49-F238E27FC236}">
                    <a16:creationId xmlns:a16="http://schemas.microsoft.com/office/drawing/2014/main" id="{669A3E52-4BB2-7D49-B62B-8ECD5426DB9A}"/>
                  </a:ext>
                </a:extLst>
              </p:cNvPr>
              <p:cNvGrpSpPr>
                <a:grpSpLocks noChangeAspect="1"/>
              </p:cNvGrpSpPr>
              <p:nvPr/>
            </p:nvGrpSpPr>
            <p:grpSpPr>
              <a:xfrm>
                <a:off x="6537937" y="3600000"/>
                <a:ext cx="1944251" cy="1080000"/>
                <a:chOff x="683663" y="4238596"/>
                <a:chExt cx="1842841" cy="1023668"/>
              </a:xfrm>
            </p:grpSpPr>
            <p:sp>
              <p:nvSpPr>
                <p:cNvPr id="471" name="正方形/長方形 818">
                  <a:extLst>
                    <a:ext uri="{FF2B5EF4-FFF2-40B4-BE49-F238E27FC236}">
                      <a16:creationId xmlns:a16="http://schemas.microsoft.com/office/drawing/2014/main" id="{50A7C6BE-E60B-6A49-8723-A554EA41ED9B}"/>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72" name="直線コネクタ 819">
                  <a:extLst>
                    <a:ext uri="{FF2B5EF4-FFF2-40B4-BE49-F238E27FC236}">
                      <a16:creationId xmlns:a16="http://schemas.microsoft.com/office/drawing/2014/main" id="{3B8F2359-F9B5-C243-AD64-E1FD5E812587}"/>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473" name="直線コネクタ 820">
                  <a:extLst>
                    <a:ext uri="{FF2B5EF4-FFF2-40B4-BE49-F238E27FC236}">
                      <a16:creationId xmlns:a16="http://schemas.microsoft.com/office/drawing/2014/main" id="{89DCC49B-6BF9-4C42-A326-EF15E7CA5D97}"/>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474" name="直線コネクタ 821">
                  <a:extLst>
                    <a:ext uri="{FF2B5EF4-FFF2-40B4-BE49-F238E27FC236}">
                      <a16:creationId xmlns:a16="http://schemas.microsoft.com/office/drawing/2014/main" id="{182F08F9-F8F3-6F4A-8B02-F5FB6C5D2652}"/>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475" name="直線コネクタ 822">
                  <a:extLst>
                    <a:ext uri="{FF2B5EF4-FFF2-40B4-BE49-F238E27FC236}">
                      <a16:creationId xmlns:a16="http://schemas.microsoft.com/office/drawing/2014/main" id="{FC48A89B-8761-0D44-B220-7B453AFA884C}"/>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476" name="直線コネクタ 823">
                  <a:extLst>
                    <a:ext uri="{FF2B5EF4-FFF2-40B4-BE49-F238E27FC236}">
                      <a16:creationId xmlns:a16="http://schemas.microsoft.com/office/drawing/2014/main" id="{3D9B4E53-8B5F-234D-898D-F56D84E43D91}"/>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477" name="直線コネクタ 824">
                  <a:extLst>
                    <a:ext uri="{FF2B5EF4-FFF2-40B4-BE49-F238E27FC236}">
                      <a16:creationId xmlns:a16="http://schemas.microsoft.com/office/drawing/2014/main" id="{896EA121-0715-EE4D-BC27-C94223DCC3CC}"/>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478" name="直線コネクタ 825">
                  <a:extLst>
                    <a:ext uri="{FF2B5EF4-FFF2-40B4-BE49-F238E27FC236}">
                      <a16:creationId xmlns:a16="http://schemas.microsoft.com/office/drawing/2014/main" id="{DC77CB80-9DB5-B845-B469-D822BECDE6A6}"/>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479" name="直線コネクタ 826">
                  <a:extLst>
                    <a:ext uri="{FF2B5EF4-FFF2-40B4-BE49-F238E27FC236}">
                      <a16:creationId xmlns:a16="http://schemas.microsoft.com/office/drawing/2014/main" id="{5D19EFE8-1244-3441-94D6-F87CCE91FAF5}"/>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480" name="直線コネクタ 827">
                  <a:extLst>
                    <a:ext uri="{FF2B5EF4-FFF2-40B4-BE49-F238E27FC236}">
                      <a16:creationId xmlns:a16="http://schemas.microsoft.com/office/drawing/2014/main" id="{669A4F49-5179-744C-84D0-CABE97E14E2F}"/>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460" name="図形グループ 838">
                <a:extLst>
                  <a:ext uri="{FF2B5EF4-FFF2-40B4-BE49-F238E27FC236}">
                    <a16:creationId xmlns:a16="http://schemas.microsoft.com/office/drawing/2014/main" id="{C87E763C-8CAD-904C-A201-2EA78A435706}"/>
                  </a:ext>
                </a:extLst>
              </p:cNvPr>
              <p:cNvGrpSpPr>
                <a:grpSpLocks noChangeAspect="1"/>
              </p:cNvGrpSpPr>
              <p:nvPr/>
            </p:nvGrpSpPr>
            <p:grpSpPr>
              <a:xfrm>
                <a:off x="8488800" y="3600000"/>
                <a:ext cx="1944251" cy="1080000"/>
                <a:chOff x="683663" y="4238596"/>
                <a:chExt cx="1842841" cy="1023668"/>
              </a:xfrm>
            </p:grpSpPr>
            <p:sp>
              <p:nvSpPr>
                <p:cNvPr id="461" name="正方形/長方形 839">
                  <a:extLst>
                    <a:ext uri="{FF2B5EF4-FFF2-40B4-BE49-F238E27FC236}">
                      <a16:creationId xmlns:a16="http://schemas.microsoft.com/office/drawing/2014/main" id="{8705E2DC-65AD-F641-BDD1-4D5CB86DC550}"/>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62" name="直線コネクタ 840">
                  <a:extLst>
                    <a:ext uri="{FF2B5EF4-FFF2-40B4-BE49-F238E27FC236}">
                      <a16:creationId xmlns:a16="http://schemas.microsoft.com/office/drawing/2014/main" id="{C69621D3-5777-0041-9BDE-E90989E4671C}"/>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463" name="直線コネクタ 841">
                  <a:extLst>
                    <a:ext uri="{FF2B5EF4-FFF2-40B4-BE49-F238E27FC236}">
                      <a16:creationId xmlns:a16="http://schemas.microsoft.com/office/drawing/2014/main" id="{093BA542-9645-EA4D-B5D1-E30164094B6C}"/>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464" name="直線コネクタ 842">
                  <a:extLst>
                    <a:ext uri="{FF2B5EF4-FFF2-40B4-BE49-F238E27FC236}">
                      <a16:creationId xmlns:a16="http://schemas.microsoft.com/office/drawing/2014/main" id="{B6F9A6A7-4E0B-A545-A984-F73789773488}"/>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465" name="直線コネクタ 843">
                  <a:extLst>
                    <a:ext uri="{FF2B5EF4-FFF2-40B4-BE49-F238E27FC236}">
                      <a16:creationId xmlns:a16="http://schemas.microsoft.com/office/drawing/2014/main" id="{5064B4DB-91C9-A445-B839-598813BA4D43}"/>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466" name="直線コネクタ 844">
                  <a:extLst>
                    <a:ext uri="{FF2B5EF4-FFF2-40B4-BE49-F238E27FC236}">
                      <a16:creationId xmlns:a16="http://schemas.microsoft.com/office/drawing/2014/main" id="{94F9D743-91DE-DB4C-8CDC-CE765C77C6FD}"/>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467" name="直線コネクタ 845">
                  <a:extLst>
                    <a:ext uri="{FF2B5EF4-FFF2-40B4-BE49-F238E27FC236}">
                      <a16:creationId xmlns:a16="http://schemas.microsoft.com/office/drawing/2014/main" id="{91658F44-590C-7B4F-9437-0F9DE743C69D}"/>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468" name="直線コネクタ 846">
                  <a:extLst>
                    <a:ext uri="{FF2B5EF4-FFF2-40B4-BE49-F238E27FC236}">
                      <a16:creationId xmlns:a16="http://schemas.microsoft.com/office/drawing/2014/main" id="{B881CF35-EAFF-824C-9D2D-9D4F7BB939D0}"/>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469" name="直線コネクタ 847">
                  <a:extLst>
                    <a:ext uri="{FF2B5EF4-FFF2-40B4-BE49-F238E27FC236}">
                      <a16:creationId xmlns:a16="http://schemas.microsoft.com/office/drawing/2014/main" id="{DADE7A4A-B723-C643-8306-3602C9F921EA}"/>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470" name="直線コネクタ 848">
                  <a:extLst>
                    <a:ext uri="{FF2B5EF4-FFF2-40B4-BE49-F238E27FC236}">
                      <a16:creationId xmlns:a16="http://schemas.microsoft.com/office/drawing/2014/main" id="{465956DC-C1ED-B04C-9971-837F5D64422F}"/>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grpSp>
          <p:nvGrpSpPr>
            <p:cNvPr id="400" name="図形グループ 908">
              <a:extLst>
                <a:ext uri="{FF2B5EF4-FFF2-40B4-BE49-F238E27FC236}">
                  <a16:creationId xmlns:a16="http://schemas.microsoft.com/office/drawing/2014/main" id="{A5DDA1A0-A118-8040-B9FB-CA5AD8F37C61}"/>
                </a:ext>
              </a:extLst>
            </p:cNvPr>
            <p:cNvGrpSpPr>
              <a:grpSpLocks noChangeAspect="1"/>
            </p:cNvGrpSpPr>
            <p:nvPr/>
          </p:nvGrpSpPr>
          <p:grpSpPr>
            <a:xfrm>
              <a:off x="3683421" y="1643024"/>
              <a:ext cx="2700087" cy="299106"/>
              <a:chOff x="683663" y="3600000"/>
              <a:chExt cx="9749388" cy="1080000"/>
            </a:xfrm>
          </p:grpSpPr>
          <p:grpSp>
            <p:nvGrpSpPr>
              <p:cNvPr id="401" name="図形グループ 965">
                <a:extLst>
                  <a:ext uri="{FF2B5EF4-FFF2-40B4-BE49-F238E27FC236}">
                    <a16:creationId xmlns:a16="http://schemas.microsoft.com/office/drawing/2014/main" id="{7CE4F4A0-E3E6-D046-8407-D6EB811F00F2}"/>
                  </a:ext>
                </a:extLst>
              </p:cNvPr>
              <p:cNvGrpSpPr>
                <a:grpSpLocks noChangeAspect="1"/>
              </p:cNvGrpSpPr>
              <p:nvPr/>
            </p:nvGrpSpPr>
            <p:grpSpPr>
              <a:xfrm>
                <a:off x="683663" y="3600000"/>
                <a:ext cx="1944251" cy="1080000"/>
                <a:chOff x="683663" y="4238596"/>
                <a:chExt cx="1842841" cy="1023668"/>
              </a:xfrm>
            </p:grpSpPr>
            <p:sp>
              <p:nvSpPr>
                <p:cNvPr id="446" name="正方形/長方形 1010">
                  <a:extLst>
                    <a:ext uri="{FF2B5EF4-FFF2-40B4-BE49-F238E27FC236}">
                      <a16:creationId xmlns:a16="http://schemas.microsoft.com/office/drawing/2014/main" id="{6A167545-0645-6446-B65C-C8B97B0DC051}"/>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47" name="直線コネクタ 1011">
                  <a:extLst>
                    <a:ext uri="{FF2B5EF4-FFF2-40B4-BE49-F238E27FC236}">
                      <a16:creationId xmlns:a16="http://schemas.microsoft.com/office/drawing/2014/main" id="{32FD6046-24F7-334A-A9B9-149BD15557CE}"/>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448" name="直線コネクタ 1012">
                  <a:extLst>
                    <a:ext uri="{FF2B5EF4-FFF2-40B4-BE49-F238E27FC236}">
                      <a16:creationId xmlns:a16="http://schemas.microsoft.com/office/drawing/2014/main" id="{688D98F3-A446-7942-A467-753C8DBAEBFE}"/>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449" name="直線コネクタ 1013">
                  <a:extLst>
                    <a:ext uri="{FF2B5EF4-FFF2-40B4-BE49-F238E27FC236}">
                      <a16:creationId xmlns:a16="http://schemas.microsoft.com/office/drawing/2014/main" id="{60575B48-7F26-914D-9238-E2B44CACD83A}"/>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450" name="直線コネクタ 1014">
                  <a:extLst>
                    <a:ext uri="{FF2B5EF4-FFF2-40B4-BE49-F238E27FC236}">
                      <a16:creationId xmlns:a16="http://schemas.microsoft.com/office/drawing/2014/main" id="{BB093684-2ECC-A142-97CA-D4E4887C3BAF}"/>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451" name="直線コネクタ 1015">
                  <a:extLst>
                    <a:ext uri="{FF2B5EF4-FFF2-40B4-BE49-F238E27FC236}">
                      <a16:creationId xmlns:a16="http://schemas.microsoft.com/office/drawing/2014/main" id="{6C92211D-B83B-834E-96BD-CF0788207E7D}"/>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452" name="直線コネクタ 1016">
                  <a:extLst>
                    <a:ext uri="{FF2B5EF4-FFF2-40B4-BE49-F238E27FC236}">
                      <a16:creationId xmlns:a16="http://schemas.microsoft.com/office/drawing/2014/main" id="{74C41A78-0BDD-DD41-9C25-BD9546008D7A}"/>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453" name="直線コネクタ 1017">
                  <a:extLst>
                    <a:ext uri="{FF2B5EF4-FFF2-40B4-BE49-F238E27FC236}">
                      <a16:creationId xmlns:a16="http://schemas.microsoft.com/office/drawing/2014/main" id="{9F0564ED-71C7-6E4A-A3A2-636B52E84A92}"/>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454" name="直線コネクタ 1018">
                  <a:extLst>
                    <a:ext uri="{FF2B5EF4-FFF2-40B4-BE49-F238E27FC236}">
                      <a16:creationId xmlns:a16="http://schemas.microsoft.com/office/drawing/2014/main" id="{734C637B-A5DA-504F-AADB-BBD333384D61}"/>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455" name="直線コネクタ 1019">
                  <a:extLst>
                    <a:ext uri="{FF2B5EF4-FFF2-40B4-BE49-F238E27FC236}">
                      <a16:creationId xmlns:a16="http://schemas.microsoft.com/office/drawing/2014/main" id="{88CF7546-F2FF-2E45-8D11-0B665E923390}"/>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402" name="図形グループ 966">
                <a:extLst>
                  <a:ext uri="{FF2B5EF4-FFF2-40B4-BE49-F238E27FC236}">
                    <a16:creationId xmlns:a16="http://schemas.microsoft.com/office/drawing/2014/main" id="{D47A9EFE-614A-F541-B047-DC2D42E3CD62}"/>
                  </a:ext>
                </a:extLst>
              </p:cNvPr>
              <p:cNvGrpSpPr>
                <a:grpSpLocks noChangeAspect="1"/>
              </p:cNvGrpSpPr>
              <p:nvPr/>
            </p:nvGrpSpPr>
            <p:grpSpPr>
              <a:xfrm>
                <a:off x="2635200" y="3600000"/>
                <a:ext cx="1944251" cy="1080000"/>
                <a:chOff x="683663" y="4238596"/>
                <a:chExt cx="1842841" cy="1023668"/>
              </a:xfrm>
            </p:grpSpPr>
            <p:sp>
              <p:nvSpPr>
                <p:cNvPr id="436" name="正方形/長方形 1000">
                  <a:extLst>
                    <a:ext uri="{FF2B5EF4-FFF2-40B4-BE49-F238E27FC236}">
                      <a16:creationId xmlns:a16="http://schemas.microsoft.com/office/drawing/2014/main" id="{C7433FA3-7D69-8645-A184-BFF60B0997ED}"/>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37" name="直線コネクタ 1001">
                  <a:extLst>
                    <a:ext uri="{FF2B5EF4-FFF2-40B4-BE49-F238E27FC236}">
                      <a16:creationId xmlns:a16="http://schemas.microsoft.com/office/drawing/2014/main" id="{E7487BEF-7A0E-0F44-8EA9-C3082814FE36}"/>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438" name="直線コネクタ 1002">
                  <a:extLst>
                    <a:ext uri="{FF2B5EF4-FFF2-40B4-BE49-F238E27FC236}">
                      <a16:creationId xmlns:a16="http://schemas.microsoft.com/office/drawing/2014/main" id="{7552B8F2-38DF-2B48-B2D7-AA2A115544B1}"/>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439" name="直線コネクタ 1003">
                  <a:extLst>
                    <a:ext uri="{FF2B5EF4-FFF2-40B4-BE49-F238E27FC236}">
                      <a16:creationId xmlns:a16="http://schemas.microsoft.com/office/drawing/2014/main" id="{09C49734-E5C4-9043-BFC7-506360CF3CCB}"/>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440" name="直線コネクタ 1004">
                  <a:extLst>
                    <a:ext uri="{FF2B5EF4-FFF2-40B4-BE49-F238E27FC236}">
                      <a16:creationId xmlns:a16="http://schemas.microsoft.com/office/drawing/2014/main" id="{051FF99F-9AE8-6647-B78D-3B2B4AF2F253}"/>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441" name="直線コネクタ 1005">
                  <a:extLst>
                    <a:ext uri="{FF2B5EF4-FFF2-40B4-BE49-F238E27FC236}">
                      <a16:creationId xmlns:a16="http://schemas.microsoft.com/office/drawing/2014/main" id="{36616CB0-5011-4340-A92C-1F873753D515}"/>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442" name="直線コネクタ 1006">
                  <a:extLst>
                    <a:ext uri="{FF2B5EF4-FFF2-40B4-BE49-F238E27FC236}">
                      <a16:creationId xmlns:a16="http://schemas.microsoft.com/office/drawing/2014/main" id="{EA1009FD-9A30-C84F-868D-31994E584181}"/>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443" name="直線コネクタ 1007">
                  <a:extLst>
                    <a:ext uri="{FF2B5EF4-FFF2-40B4-BE49-F238E27FC236}">
                      <a16:creationId xmlns:a16="http://schemas.microsoft.com/office/drawing/2014/main" id="{6F3AEB2E-687E-D344-9881-C829814AEE2E}"/>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444" name="直線コネクタ 1008">
                  <a:extLst>
                    <a:ext uri="{FF2B5EF4-FFF2-40B4-BE49-F238E27FC236}">
                      <a16:creationId xmlns:a16="http://schemas.microsoft.com/office/drawing/2014/main" id="{7E298756-2301-734B-909C-AE06C933BCDC}"/>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445" name="直線コネクタ 1009">
                  <a:extLst>
                    <a:ext uri="{FF2B5EF4-FFF2-40B4-BE49-F238E27FC236}">
                      <a16:creationId xmlns:a16="http://schemas.microsoft.com/office/drawing/2014/main" id="{D84E20AA-8F4B-2F49-9307-5647F755FD79}"/>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403" name="図形グループ 967">
                <a:extLst>
                  <a:ext uri="{FF2B5EF4-FFF2-40B4-BE49-F238E27FC236}">
                    <a16:creationId xmlns:a16="http://schemas.microsoft.com/office/drawing/2014/main" id="{E3B77EBE-87F4-7C47-A174-E48E9F7C78BC}"/>
                  </a:ext>
                </a:extLst>
              </p:cNvPr>
              <p:cNvGrpSpPr>
                <a:grpSpLocks noChangeAspect="1"/>
              </p:cNvGrpSpPr>
              <p:nvPr/>
            </p:nvGrpSpPr>
            <p:grpSpPr>
              <a:xfrm>
                <a:off x="4586400" y="3600000"/>
                <a:ext cx="1944251" cy="1080000"/>
                <a:chOff x="683663" y="4238596"/>
                <a:chExt cx="1842841" cy="1023668"/>
              </a:xfrm>
            </p:grpSpPr>
            <p:sp>
              <p:nvSpPr>
                <p:cNvPr id="426" name="正方形/長方形 990">
                  <a:extLst>
                    <a:ext uri="{FF2B5EF4-FFF2-40B4-BE49-F238E27FC236}">
                      <a16:creationId xmlns:a16="http://schemas.microsoft.com/office/drawing/2014/main" id="{EC56AF40-1BFD-4148-9F7C-91DA76357DBF}"/>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27" name="直線コネクタ 991">
                  <a:extLst>
                    <a:ext uri="{FF2B5EF4-FFF2-40B4-BE49-F238E27FC236}">
                      <a16:creationId xmlns:a16="http://schemas.microsoft.com/office/drawing/2014/main" id="{358F9499-8E33-9A40-A2C4-BDF5AC9909A0}"/>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428" name="直線コネクタ 992">
                  <a:extLst>
                    <a:ext uri="{FF2B5EF4-FFF2-40B4-BE49-F238E27FC236}">
                      <a16:creationId xmlns:a16="http://schemas.microsoft.com/office/drawing/2014/main" id="{AA4812C4-054A-3747-B397-02F303160102}"/>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429" name="直線コネクタ 993">
                  <a:extLst>
                    <a:ext uri="{FF2B5EF4-FFF2-40B4-BE49-F238E27FC236}">
                      <a16:creationId xmlns:a16="http://schemas.microsoft.com/office/drawing/2014/main" id="{E1FC173A-254A-BB4B-A0E7-84BAA1376FCB}"/>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430" name="直線コネクタ 994">
                  <a:extLst>
                    <a:ext uri="{FF2B5EF4-FFF2-40B4-BE49-F238E27FC236}">
                      <a16:creationId xmlns:a16="http://schemas.microsoft.com/office/drawing/2014/main" id="{DB2EC34F-3495-534C-81B1-4900B84A6796}"/>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431" name="直線コネクタ 995">
                  <a:extLst>
                    <a:ext uri="{FF2B5EF4-FFF2-40B4-BE49-F238E27FC236}">
                      <a16:creationId xmlns:a16="http://schemas.microsoft.com/office/drawing/2014/main" id="{782E3F1C-7E50-3C42-A7EA-F05932043A1F}"/>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432" name="直線コネクタ 996">
                  <a:extLst>
                    <a:ext uri="{FF2B5EF4-FFF2-40B4-BE49-F238E27FC236}">
                      <a16:creationId xmlns:a16="http://schemas.microsoft.com/office/drawing/2014/main" id="{EA0367D8-D578-3144-B221-E8083D483D62}"/>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433" name="直線コネクタ 997">
                  <a:extLst>
                    <a:ext uri="{FF2B5EF4-FFF2-40B4-BE49-F238E27FC236}">
                      <a16:creationId xmlns:a16="http://schemas.microsoft.com/office/drawing/2014/main" id="{23651EF1-3478-0240-A108-736660C0986C}"/>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434" name="直線コネクタ 998">
                  <a:extLst>
                    <a:ext uri="{FF2B5EF4-FFF2-40B4-BE49-F238E27FC236}">
                      <a16:creationId xmlns:a16="http://schemas.microsoft.com/office/drawing/2014/main" id="{83B6EB15-A4B1-6543-8B03-C7F930FC787C}"/>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435" name="直線コネクタ 999">
                  <a:extLst>
                    <a:ext uri="{FF2B5EF4-FFF2-40B4-BE49-F238E27FC236}">
                      <a16:creationId xmlns:a16="http://schemas.microsoft.com/office/drawing/2014/main" id="{94D67278-E8C2-7F46-B7C3-196D1CB0BE6D}"/>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404" name="図形グループ 968">
                <a:extLst>
                  <a:ext uri="{FF2B5EF4-FFF2-40B4-BE49-F238E27FC236}">
                    <a16:creationId xmlns:a16="http://schemas.microsoft.com/office/drawing/2014/main" id="{FE9A586B-53CE-1B4F-B001-2208B7781D10}"/>
                  </a:ext>
                </a:extLst>
              </p:cNvPr>
              <p:cNvGrpSpPr>
                <a:grpSpLocks noChangeAspect="1"/>
              </p:cNvGrpSpPr>
              <p:nvPr/>
            </p:nvGrpSpPr>
            <p:grpSpPr>
              <a:xfrm>
                <a:off x="6537937" y="3600000"/>
                <a:ext cx="1944251" cy="1080000"/>
                <a:chOff x="683663" y="4238596"/>
                <a:chExt cx="1842841" cy="1023668"/>
              </a:xfrm>
            </p:grpSpPr>
            <p:sp>
              <p:nvSpPr>
                <p:cNvPr id="416" name="正方形/長方形 980">
                  <a:extLst>
                    <a:ext uri="{FF2B5EF4-FFF2-40B4-BE49-F238E27FC236}">
                      <a16:creationId xmlns:a16="http://schemas.microsoft.com/office/drawing/2014/main" id="{224521C5-2449-6D45-B304-BC44FAD2C3B6}"/>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17" name="直線コネクタ 981">
                  <a:extLst>
                    <a:ext uri="{FF2B5EF4-FFF2-40B4-BE49-F238E27FC236}">
                      <a16:creationId xmlns:a16="http://schemas.microsoft.com/office/drawing/2014/main" id="{7D480696-9873-D04B-8621-55C898E8F67F}"/>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418" name="直線コネクタ 982">
                  <a:extLst>
                    <a:ext uri="{FF2B5EF4-FFF2-40B4-BE49-F238E27FC236}">
                      <a16:creationId xmlns:a16="http://schemas.microsoft.com/office/drawing/2014/main" id="{132A561A-15AE-8540-AFA0-9EF813EA4015}"/>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419" name="直線コネクタ 983">
                  <a:extLst>
                    <a:ext uri="{FF2B5EF4-FFF2-40B4-BE49-F238E27FC236}">
                      <a16:creationId xmlns:a16="http://schemas.microsoft.com/office/drawing/2014/main" id="{6E3095A3-A003-D944-A1F3-795E2073FFAE}"/>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420" name="直線コネクタ 984">
                  <a:extLst>
                    <a:ext uri="{FF2B5EF4-FFF2-40B4-BE49-F238E27FC236}">
                      <a16:creationId xmlns:a16="http://schemas.microsoft.com/office/drawing/2014/main" id="{499A72DB-F371-9D42-9B7B-1E28E3107774}"/>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421" name="直線コネクタ 985">
                  <a:extLst>
                    <a:ext uri="{FF2B5EF4-FFF2-40B4-BE49-F238E27FC236}">
                      <a16:creationId xmlns:a16="http://schemas.microsoft.com/office/drawing/2014/main" id="{D2C91E2A-2096-F745-BACD-AC46CF554C96}"/>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422" name="直線コネクタ 986">
                  <a:extLst>
                    <a:ext uri="{FF2B5EF4-FFF2-40B4-BE49-F238E27FC236}">
                      <a16:creationId xmlns:a16="http://schemas.microsoft.com/office/drawing/2014/main" id="{39717E02-9DE4-CC47-B30B-851F34498BEA}"/>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423" name="直線コネクタ 987">
                  <a:extLst>
                    <a:ext uri="{FF2B5EF4-FFF2-40B4-BE49-F238E27FC236}">
                      <a16:creationId xmlns:a16="http://schemas.microsoft.com/office/drawing/2014/main" id="{61F844F2-EC45-064A-9901-EF6D89D7BB55}"/>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424" name="直線コネクタ 988">
                  <a:extLst>
                    <a:ext uri="{FF2B5EF4-FFF2-40B4-BE49-F238E27FC236}">
                      <a16:creationId xmlns:a16="http://schemas.microsoft.com/office/drawing/2014/main" id="{15D699AA-3DB8-D74C-A6FC-18F0656901F4}"/>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425" name="直線コネクタ 989">
                  <a:extLst>
                    <a:ext uri="{FF2B5EF4-FFF2-40B4-BE49-F238E27FC236}">
                      <a16:creationId xmlns:a16="http://schemas.microsoft.com/office/drawing/2014/main" id="{313D5A47-DE14-2B46-BF33-43A4E776AD5D}"/>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nvGrpSpPr>
              <p:cNvPr id="405" name="図形グループ 969">
                <a:extLst>
                  <a:ext uri="{FF2B5EF4-FFF2-40B4-BE49-F238E27FC236}">
                    <a16:creationId xmlns:a16="http://schemas.microsoft.com/office/drawing/2014/main" id="{C2DBBBE3-C941-4F48-9436-E7DCCF93E5E5}"/>
                  </a:ext>
                </a:extLst>
              </p:cNvPr>
              <p:cNvGrpSpPr>
                <a:grpSpLocks noChangeAspect="1"/>
              </p:cNvGrpSpPr>
              <p:nvPr/>
            </p:nvGrpSpPr>
            <p:grpSpPr>
              <a:xfrm>
                <a:off x="8488800" y="3600000"/>
                <a:ext cx="1944251" cy="1080000"/>
                <a:chOff x="683663" y="4238596"/>
                <a:chExt cx="1842841" cy="1023668"/>
              </a:xfrm>
            </p:grpSpPr>
            <p:sp>
              <p:nvSpPr>
                <p:cNvPr id="406" name="正方形/長方形 970">
                  <a:extLst>
                    <a:ext uri="{FF2B5EF4-FFF2-40B4-BE49-F238E27FC236}">
                      <a16:creationId xmlns:a16="http://schemas.microsoft.com/office/drawing/2014/main" id="{93A33EE7-46D1-C847-8566-EBBB6593D1B9}"/>
                    </a:ext>
                  </a:extLst>
                </p:cNvPr>
                <p:cNvSpPr>
                  <a:spLocks noChangeAspect="1"/>
                </p:cNvSpPr>
                <p:nvPr/>
              </p:nvSpPr>
              <p:spPr>
                <a:xfrm>
                  <a:off x="683872" y="4238596"/>
                  <a:ext cx="1842630" cy="1023668"/>
                </a:xfrm>
                <a:prstGeom prst="rect">
                  <a:avLst/>
                </a:prstGeom>
                <a:solidFill>
                  <a:sysClr val="window" lastClr="FFFFFF">
                    <a:lumMod val="75000"/>
                  </a:sysClr>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cxnSp>
              <p:nvCxnSpPr>
                <p:cNvPr id="407" name="直線コネクタ 971">
                  <a:extLst>
                    <a:ext uri="{FF2B5EF4-FFF2-40B4-BE49-F238E27FC236}">
                      <a16:creationId xmlns:a16="http://schemas.microsoft.com/office/drawing/2014/main" id="{93F75670-1A50-3B44-A221-2AA64C7A28C8}"/>
                    </a:ext>
                  </a:extLst>
                </p:cNvPr>
                <p:cNvCxnSpPr/>
                <p:nvPr/>
              </p:nvCxnSpPr>
              <p:spPr>
                <a:xfrm>
                  <a:off x="683663" y="4340963"/>
                  <a:ext cx="1842630" cy="0"/>
                </a:xfrm>
                <a:prstGeom prst="line">
                  <a:avLst/>
                </a:prstGeom>
                <a:noFill/>
                <a:ln w="9525" cap="flat" cmpd="sng" algn="ctr">
                  <a:solidFill>
                    <a:srgbClr val="4472C4"/>
                  </a:solidFill>
                  <a:prstDash val="solid"/>
                  <a:miter lim="800000"/>
                </a:ln>
                <a:effectLst/>
              </p:spPr>
            </p:cxnSp>
            <p:cxnSp>
              <p:nvCxnSpPr>
                <p:cNvPr id="408" name="直線コネクタ 972">
                  <a:extLst>
                    <a:ext uri="{FF2B5EF4-FFF2-40B4-BE49-F238E27FC236}">
                      <a16:creationId xmlns:a16="http://schemas.microsoft.com/office/drawing/2014/main" id="{BCA8A389-4D98-4D48-AD82-051ABDDAD7BA}"/>
                    </a:ext>
                  </a:extLst>
                </p:cNvPr>
                <p:cNvCxnSpPr/>
                <p:nvPr/>
              </p:nvCxnSpPr>
              <p:spPr>
                <a:xfrm>
                  <a:off x="683872" y="4443330"/>
                  <a:ext cx="1842630" cy="0"/>
                </a:xfrm>
                <a:prstGeom prst="line">
                  <a:avLst/>
                </a:prstGeom>
                <a:noFill/>
                <a:ln w="9525" cap="flat" cmpd="sng" algn="ctr">
                  <a:solidFill>
                    <a:srgbClr val="4472C4"/>
                  </a:solidFill>
                  <a:prstDash val="solid"/>
                  <a:miter lim="800000"/>
                </a:ln>
                <a:effectLst/>
              </p:spPr>
            </p:cxnSp>
            <p:cxnSp>
              <p:nvCxnSpPr>
                <p:cNvPr id="409" name="直線コネクタ 973">
                  <a:extLst>
                    <a:ext uri="{FF2B5EF4-FFF2-40B4-BE49-F238E27FC236}">
                      <a16:creationId xmlns:a16="http://schemas.microsoft.com/office/drawing/2014/main" id="{AFDDB380-6098-8D44-B270-3E4DB802617F}"/>
                    </a:ext>
                  </a:extLst>
                </p:cNvPr>
                <p:cNvCxnSpPr/>
                <p:nvPr/>
              </p:nvCxnSpPr>
              <p:spPr>
                <a:xfrm>
                  <a:off x="683663" y="4545696"/>
                  <a:ext cx="1842630" cy="0"/>
                </a:xfrm>
                <a:prstGeom prst="line">
                  <a:avLst/>
                </a:prstGeom>
                <a:noFill/>
                <a:ln w="9525" cap="flat" cmpd="sng" algn="ctr">
                  <a:solidFill>
                    <a:srgbClr val="4472C4"/>
                  </a:solidFill>
                  <a:prstDash val="solid"/>
                  <a:miter lim="800000"/>
                </a:ln>
                <a:effectLst/>
              </p:spPr>
            </p:cxnSp>
            <p:cxnSp>
              <p:nvCxnSpPr>
                <p:cNvPr id="410" name="直線コネクタ 974">
                  <a:extLst>
                    <a:ext uri="{FF2B5EF4-FFF2-40B4-BE49-F238E27FC236}">
                      <a16:creationId xmlns:a16="http://schemas.microsoft.com/office/drawing/2014/main" id="{DC1CA8CE-83A9-D54F-A755-5F67BAF551E8}"/>
                    </a:ext>
                  </a:extLst>
                </p:cNvPr>
                <p:cNvCxnSpPr/>
                <p:nvPr/>
              </p:nvCxnSpPr>
              <p:spPr>
                <a:xfrm>
                  <a:off x="683663" y="4648063"/>
                  <a:ext cx="1842630" cy="0"/>
                </a:xfrm>
                <a:prstGeom prst="line">
                  <a:avLst/>
                </a:prstGeom>
                <a:noFill/>
                <a:ln w="9525" cap="flat" cmpd="sng" algn="ctr">
                  <a:solidFill>
                    <a:srgbClr val="4472C4"/>
                  </a:solidFill>
                  <a:prstDash val="solid"/>
                  <a:miter lim="800000"/>
                </a:ln>
                <a:effectLst/>
              </p:spPr>
            </p:cxnSp>
            <p:cxnSp>
              <p:nvCxnSpPr>
                <p:cNvPr id="411" name="直線コネクタ 975">
                  <a:extLst>
                    <a:ext uri="{FF2B5EF4-FFF2-40B4-BE49-F238E27FC236}">
                      <a16:creationId xmlns:a16="http://schemas.microsoft.com/office/drawing/2014/main" id="{08ABA63E-15E2-EC41-85DB-A7CA9A3A8B4A}"/>
                    </a:ext>
                  </a:extLst>
                </p:cNvPr>
                <p:cNvCxnSpPr/>
                <p:nvPr/>
              </p:nvCxnSpPr>
              <p:spPr>
                <a:xfrm>
                  <a:off x="683872" y="4750430"/>
                  <a:ext cx="1842632" cy="0"/>
                </a:xfrm>
                <a:prstGeom prst="line">
                  <a:avLst/>
                </a:prstGeom>
                <a:noFill/>
                <a:ln w="9525" cap="flat" cmpd="sng" algn="ctr">
                  <a:solidFill>
                    <a:srgbClr val="4472C4"/>
                  </a:solidFill>
                  <a:prstDash val="solid"/>
                  <a:miter lim="800000"/>
                </a:ln>
                <a:effectLst/>
              </p:spPr>
            </p:cxnSp>
            <p:cxnSp>
              <p:nvCxnSpPr>
                <p:cNvPr id="412" name="直線コネクタ 976">
                  <a:extLst>
                    <a:ext uri="{FF2B5EF4-FFF2-40B4-BE49-F238E27FC236}">
                      <a16:creationId xmlns:a16="http://schemas.microsoft.com/office/drawing/2014/main" id="{B9FD3E52-B766-BF46-8ABF-FE02C768A487}"/>
                    </a:ext>
                  </a:extLst>
                </p:cNvPr>
                <p:cNvCxnSpPr/>
                <p:nvPr/>
              </p:nvCxnSpPr>
              <p:spPr>
                <a:xfrm>
                  <a:off x="683663" y="4852797"/>
                  <a:ext cx="1842632" cy="0"/>
                </a:xfrm>
                <a:prstGeom prst="line">
                  <a:avLst/>
                </a:prstGeom>
                <a:noFill/>
                <a:ln w="9525" cap="flat" cmpd="sng" algn="ctr">
                  <a:solidFill>
                    <a:srgbClr val="4472C4"/>
                  </a:solidFill>
                  <a:prstDash val="solid"/>
                  <a:miter lim="800000"/>
                </a:ln>
                <a:effectLst/>
              </p:spPr>
            </p:cxnSp>
            <p:cxnSp>
              <p:nvCxnSpPr>
                <p:cNvPr id="413" name="直線コネクタ 977">
                  <a:extLst>
                    <a:ext uri="{FF2B5EF4-FFF2-40B4-BE49-F238E27FC236}">
                      <a16:creationId xmlns:a16="http://schemas.microsoft.com/office/drawing/2014/main" id="{C8AC7550-B67A-D842-85BA-B61AA864E536}"/>
                    </a:ext>
                  </a:extLst>
                </p:cNvPr>
                <p:cNvCxnSpPr/>
                <p:nvPr/>
              </p:nvCxnSpPr>
              <p:spPr>
                <a:xfrm>
                  <a:off x="683663" y="4955164"/>
                  <a:ext cx="1842632" cy="0"/>
                </a:xfrm>
                <a:prstGeom prst="line">
                  <a:avLst/>
                </a:prstGeom>
                <a:noFill/>
                <a:ln w="9525" cap="flat" cmpd="sng" algn="ctr">
                  <a:solidFill>
                    <a:srgbClr val="4472C4"/>
                  </a:solidFill>
                  <a:prstDash val="solid"/>
                  <a:miter lim="800000"/>
                </a:ln>
                <a:effectLst/>
              </p:spPr>
            </p:cxnSp>
            <p:cxnSp>
              <p:nvCxnSpPr>
                <p:cNvPr id="414" name="直線コネクタ 978">
                  <a:extLst>
                    <a:ext uri="{FF2B5EF4-FFF2-40B4-BE49-F238E27FC236}">
                      <a16:creationId xmlns:a16="http://schemas.microsoft.com/office/drawing/2014/main" id="{8BF70FEE-2C99-DA42-AB05-3340448DB6C0}"/>
                    </a:ext>
                  </a:extLst>
                </p:cNvPr>
                <p:cNvCxnSpPr/>
                <p:nvPr/>
              </p:nvCxnSpPr>
              <p:spPr>
                <a:xfrm>
                  <a:off x="683664" y="5057530"/>
                  <a:ext cx="1842632" cy="0"/>
                </a:xfrm>
                <a:prstGeom prst="line">
                  <a:avLst/>
                </a:prstGeom>
                <a:noFill/>
                <a:ln w="9525" cap="flat" cmpd="sng" algn="ctr">
                  <a:solidFill>
                    <a:srgbClr val="4472C4"/>
                  </a:solidFill>
                  <a:prstDash val="solid"/>
                  <a:miter lim="800000"/>
                </a:ln>
                <a:effectLst/>
              </p:spPr>
            </p:cxnSp>
            <p:cxnSp>
              <p:nvCxnSpPr>
                <p:cNvPr id="415" name="直線コネクタ 979">
                  <a:extLst>
                    <a:ext uri="{FF2B5EF4-FFF2-40B4-BE49-F238E27FC236}">
                      <a16:creationId xmlns:a16="http://schemas.microsoft.com/office/drawing/2014/main" id="{3A4D5DF2-CDC7-4F40-A30D-A1315192BCAC}"/>
                    </a:ext>
                  </a:extLst>
                </p:cNvPr>
                <p:cNvCxnSpPr/>
                <p:nvPr/>
              </p:nvCxnSpPr>
              <p:spPr>
                <a:xfrm>
                  <a:off x="683663" y="5159897"/>
                  <a:ext cx="1842632" cy="0"/>
                </a:xfrm>
                <a:prstGeom prst="line">
                  <a:avLst/>
                </a:prstGeom>
                <a:noFill/>
                <a:ln w="9525" cap="flat" cmpd="sng" algn="ctr">
                  <a:solidFill>
                    <a:srgbClr val="4472C4"/>
                  </a:solidFill>
                  <a:prstDash val="solid"/>
                  <a:miter lim="800000"/>
                </a:ln>
                <a:effectLst/>
              </p:spPr>
            </p:cxnSp>
          </p:grpSp>
        </p:grpSp>
      </p:grpSp>
      <p:cxnSp>
        <p:nvCxnSpPr>
          <p:cNvPr id="13" name="直線矢印コネクタ 12">
            <a:extLst>
              <a:ext uri="{FF2B5EF4-FFF2-40B4-BE49-F238E27FC236}">
                <a16:creationId xmlns:a16="http://schemas.microsoft.com/office/drawing/2014/main" id="{88BB9EAA-625F-9840-B54B-1065FE52DD48}"/>
              </a:ext>
            </a:extLst>
          </p:cNvPr>
          <p:cNvCxnSpPr/>
          <p:nvPr/>
        </p:nvCxnSpPr>
        <p:spPr>
          <a:xfrm>
            <a:off x="5159061" y="1003078"/>
            <a:ext cx="0" cy="5553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62388A09-2DB8-DF42-8A16-167ACD989A3B}"/>
              </a:ext>
            </a:extLst>
          </p:cNvPr>
          <p:cNvSpPr txBox="1"/>
          <p:nvPr/>
        </p:nvSpPr>
        <p:spPr>
          <a:xfrm>
            <a:off x="4194593" y="1101195"/>
            <a:ext cx="1079142" cy="369332"/>
          </a:xfrm>
          <a:prstGeom prst="rect">
            <a:avLst/>
          </a:prstGeom>
          <a:noFill/>
        </p:spPr>
        <p:txBody>
          <a:bodyPr wrap="none" rtlCol="0">
            <a:spAutoFit/>
          </a:bodyPr>
          <a:lstStyle/>
          <a:p>
            <a:r>
              <a:rPr kumimoji="1" lang="en-US" altLang="ja-JP" dirty="0"/>
              <a:t>19.97mm</a:t>
            </a:r>
            <a:endParaRPr kumimoji="1" lang="ja-JP" altLang="en-US"/>
          </a:p>
        </p:txBody>
      </p:sp>
      <p:cxnSp>
        <p:nvCxnSpPr>
          <p:cNvPr id="741" name="直線矢印コネクタ 740">
            <a:extLst>
              <a:ext uri="{FF2B5EF4-FFF2-40B4-BE49-F238E27FC236}">
                <a16:creationId xmlns:a16="http://schemas.microsoft.com/office/drawing/2014/main" id="{9F7EC1EF-0957-9F44-9CC8-554D536751EF}"/>
              </a:ext>
            </a:extLst>
          </p:cNvPr>
          <p:cNvCxnSpPr/>
          <p:nvPr/>
        </p:nvCxnSpPr>
        <p:spPr>
          <a:xfrm>
            <a:off x="4258620" y="1003078"/>
            <a:ext cx="0" cy="55531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2578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Silicon Strip Sensors (Hamamatsu)</a:t>
            </a: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4</a:t>
            </a:fld>
            <a:endParaRPr lang="en-US" altLang="en-US" sz="1200" dirty="0">
              <a:solidFill>
                <a:srgbClr val="898989"/>
              </a:solidFill>
            </a:endParaRPr>
          </a:p>
        </p:txBody>
      </p:sp>
      <p:pic>
        <p:nvPicPr>
          <p:cNvPr id="2" name="図 1">
            <a:extLst>
              <a:ext uri="{FF2B5EF4-FFF2-40B4-BE49-F238E27FC236}">
                <a16:creationId xmlns:a16="http://schemas.microsoft.com/office/drawing/2014/main" id="{5835A714-BB08-0D4A-8AB8-57319D0495B2}"/>
              </a:ext>
            </a:extLst>
          </p:cNvPr>
          <p:cNvPicPr>
            <a:picLocks noChangeAspect="1"/>
          </p:cNvPicPr>
          <p:nvPr/>
        </p:nvPicPr>
        <p:blipFill>
          <a:blip r:embed="rId3"/>
          <a:stretch>
            <a:fillRect/>
          </a:stretch>
        </p:blipFill>
        <p:spPr>
          <a:xfrm>
            <a:off x="266700" y="863083"/>
            <a:ext cx="5257800" cy="4081444"/>
          </a:xfrm>
          <a:prstGeom prst="rect">
            <a:avLst/>
          </a:prstGeom>
        </p:spPr>
      </p:pic>
      <p:sp>
        <p:nvSpPr>
          <p:cNvPr id="4" name="テキスト ボックス 3">
            <a:extLst>
              <a:ext uri="{FF2B5EF4-FFF2-40B4-BE49-F238E27FC236}">
                <a16:creationId xmlns:a16="http://schemas.microsoft.com/office/drawing/2014/main" id="{0CDE6B48-3DBA-C347-AA5C-7A87B286DE2D}"/>
              </a:ext>
            </a:extLst>
          </p:cNvPr>
          <p:cNvSpPr txBox="1"/>
          <p:nvPr/>
        </p:nvSpPr>
        <p:spPr>
          <a:xfrm>
            <a:off x="266700" y="863083"/>
            <a:ext cx="102746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dirty="0"/>
              <a:t>Type-A</a:t>
            </a:r>
            <a:endParaRPr kumimoji="1" lang="ja-JP" altLang="en-US"/>
          </a:p>
        </p:txBody>
      </p:sp>
      <p:pic>
        <p:nvPicPr>
          <p:cNvPr id="2049" name="Picture 1" descr="page12image262356624">
            <a:extLst>
              <a:ext uri="{FF2B5EF4-FFF2-40B4-BE49-F238E27FC236}">
                <a16:creationId xmlns:a16="http://schemas.microsoft.com/office/drawing/2014/main" id="{6FD52E0B-7BFE-3B4F-8EC6-D7AFA2FA33F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a:off x="5590212" y="3462889"/>
            <a:ext cx="2629386" cy="148163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1CDF181A-6E2A-1C49-80D1-681F24E23F03}"/>
              </a:ext>
            </a:extLst>
          </p:cNvPr>
          <p:cNvSpPr txBox="1"/>
          <p:nvPr/>
        </p:nvSpPr>
        <p:spPr>
          <a:xfrm>
            <a:off x="5391729" y="3218181"/>
            <a:ext cx="1391215" cy="307777"/>
          </a:xfrm>
          <a:prstGeom prst="rect">
            <a:avLst/>
          </a:prstGeom>
          <a:noFill/>
        </p:spPr>
        <p:txBody>
          <a:bodyPr wrap="none" rtlCol="0">
            <a:spAutoFit/>
          </a:bodyPr>
          <a:lstStyle/>
          <a:p>
            <a:r>
              <a:rPr kumimoji="1" lang="en-US" altLang="ja-JP" sz="1400" dirty="0"/>
              <a:t>AC readout pads</a:t>
            </a:r>
            <a:endParaRPr kumimoji="1" lang="ja-JP" altLang="en-US" sz="1400"/>
          </a:p>
        </p:txBody>
      </p:sp>
      <p:pic>
        <p:nvPicPr>
          <p:cNvPr id="2050" name="Picture 2" descr="page12image262349552">
            <a:extLst>
              <a:ext uri="{FF2B5EF4-FFF2-40B4-BE49-F238E27FC236}">
                <a16:creationId xmlns:a16="http://schemas.microsoft.com/office/drawing/2014/main" id="{F531DAB1-1CC8-7C42-9452-7E45E75AD05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01000" y="2451620"/>
            <a:ext cx="1143000" cy="109104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直線矢印コネクタ 8">
            <a:extLst>
              <a:ext uri="{FF2B5EF4-FFF2-40B4-BE49-F238E27FC236}">
                <a16:creationId xmlns:a16="http://schemas.microsoft.com/office/drawing/2014/main" id="{67CF6A7E-12C7-8C40-8E86-3DA1291E215B}"/>
              </a:ext>
            </a:extLst>
          </p:cNvPr>
          <p:cNvCxnSpPr>
            <a:cxnSpLocks/>
          </p:cNvCxnSpPr>
          <p:nvPr/>
        </p:nvCxnSpPr>
        <p:spPr>
          <a:xfrm flipH="1">
            <a:off x="7864446" y="3333750"/>
            <a:ext cx="288954" cy="5334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3" name="テキスト ボックス 12">
            <a:extLst>
              <a:ext uri="{FF2B5EF4-FFF2-40B4-BE49-F238E27FC236}">
                <a16:creationId xmlns:a16="http://schemas.microsoft.com/office/drawing/2014/main" id="{67B34626-928C-374D-A92F-603BC18A30C2}"/>
              </a:ext>
            </a:extLst>
          </p:cNvPr>
          <p:cNvSpPr txBox="1"/>
          <p:nvPr/>
        </p:nvSpPr>
        <p:spPr>
          <a:xfrm>
            <a:off x="6782944" y="2650892"/>
            <a:ext cx="906787" cy="276999"/>
          </a:xfrm>
          <a:prstGeom prst="rect">
            <a:avLst/>
          </a:prstGeom>
          <a:noFill/>
        </p:spPr>
        <p:txBody>
          <a:bodyPr wrap="none" rtlCol="0">
            <a:spAutoFit/>
          </a:bodyPr>
          <a:lstStyle/>
          <a:p>
            <a:r>
              <a:rPr kumimoji="1" lang="en-US" altLang="ja-JP" sz="1200" dirty="0"/>
              <a:t>probe trace</a:t>
            </a:r>
            <a:endParaRPr kumimoji="1" lang="ja-JP" altLang="en-US" sz="1200"/>
          </a:p>
        </p:txBody>
      </p:sp>
      <p:cxnSp>
        <p:nvCxnSpPr>
          <p:cNvPr id="15" name="直線コネクタ 14">
            <a:extLst>
              <a:ext uri="{FF2B5EF4-FFF2-40B4-BE49-F238E27FC236}">
                <a16:creationId xmlns:a16="http://schemas.microsoft.com/office/drawing/2014/main" id="{D2B292DE-04C1-6E4B-BA45-2063A8354556}"/>
              </a:ext>
            </a:extLst>
          </p:cNvPr>
          <p:cNvCxnSpPr>
            <a:cxnSpLocks/>
          </p:cNvCxnSpPr>
          <p:nvPr/>
        </p:nvCxnSpPr>
        <p:spPr>
          <a:xfrm>
            <a:off x="7612387" y="2789392"/>
            <a:ext cx="464813" cy="138500"/>
          </a:xfrm>
          <a:prstGeom prst="line">
            <a:avLst/>
          </a:prstGeom>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3D170B73-92BB-B64B-8973-6DEF27C50970}"/>
              </a:ext>
            </a:extLst>
          </p:cNvPr>
          <p:cNvSpPr/>
          <p:nvPr/>
        </p:nvSpPr>
        <p:spPr>
          <a:xfrm>
            <a:off x="8163416" y="890537"/>
            <a:ext cx="660746" cy="148779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kumimoji="1" lang="ja-JP" altLang="en-US"/>
          </a:p>
        </p:txBody>
      </p:sp>
      <p:sp>
        <p:nvSpPr>
          <p:cNvPr id="24" name="円/楕円 23">
            <a:extLst>
              <a:ext uri="{FF2B5EF4-FFF2-40B4-BE49-F238E27FC236}">
                <a16:creationId xmlns:a16="http://schemas.microsoft.com/office/drawing/2014/main" id="{7EE74DFE-B260-9141-B419-7B46FDD9D565}"/>
              </a:ext>
            </a:extLst>
          </p:cNvPr>
          <p:cNvSpPr/>
          <p:nvPr/>
        </p:nvSpPr>
        <p:spPr>
          <a:xfrm>
            <a:off x="8471969" y="985590"/>
            <a:ext cx="63383" cy="154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A72ABB09-5C0B-4B4D-AD97-951A7CF8454E}"/>
              </a:ext>
            </a:extLst>
          </p:cNvPr>
          <p:cNvCxnSpPr>
            <a:cxnSpLocks/>
          </p:cNvCxnSpPr>
          <p:nvPr/>
        </p:nvCxnSpPr>
        <p:spPr>
          <a:xfrm>
            <a:off x="7938569" y="890537"/>
            <a:ext cx="0" cy="5222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E645680-EAC5-7141-AA08-05A6BAF8E0E6}"/>
              </a:ext>
            </a:extLst>
          </p:cNvPr>
          <p:cNvCxnSpPr>
            <a:cxnSpLocks/>
          </p:cNvCxnSpPr>
          <p:nvPr/>
        </p:nvCxnSpPr>
        <p:spPr>
          <a:xfrm>
            <a:off x="7938569" y="1412738"/>
            <a:ext cx="0" cy="9466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116FBFEB-C966-E346-BF21-ACEDD025977B}"/>
              </a:ext>
            </a:extLst>
          </p:cNvPr>
          <p:cNvSpPr txBox="1"/>
          <p:nvPr/>
        </p:nvSpPr>
        <p:spPr>
          <a:xfrm>
            <a:off x="8008923" y="1160840"/>
            <a:ext cx="920445" cy="276999"/>
          </a:xfrm>
          <a:prstGeom prst="rect">
            <a:avLst/>
          </a:prstGeom>
          <a:noFill/>
        </p:spPr>
        <p:txBody>
          <a:bodyPr wrap="none" rtlCol="0">
            <a:spAutoFit/>
          </a:bodyPr>
          <a:lstStyle/>
          <a:p>
            <a:r>
              <a:rPr lang="en-US" altLang="ja-JP" sz="1200" dirty="0"/>
              <a:t>4</a:t>
            </a:r>
            <a:r>
              <a:rPr kumimoji="1" lang="en-US" altLang="ja-JP" sz="1200" dirty="0"/>
              <a:t>0 % of pad</a:t>
            </a:r>
            <a:endParaRPr kumimoji="1" lang="ja-JP" altLang="en-US" sz="1200"/>
          </a:p>
        </p:txBody>
      </p:sp>
      <p:sp>
        <p:nvSpPr>
          <p:cNvPr id="28" name="テキスト ボックス 27">
            <a:extLst>
              <a:ext uri="{FF2B5EF4-FFF2-40B4-BE49-F238E27FC236}">
                <a16:creationId xmlns:a16="http://schemas.microsoft.com/office/drawing/2014/main" id="{7FA838C8-A8ED-5C4B-A48F-AD51C360A8A0}"/>
              </a:ext>
            </a:extLst>
          </p:cNvPr>
          <p:cNvSpPr txBox="1"/>
          <p:nvPr/>
        </p:nvSpPr>
        <p:spPr>
          <a:xfrm>
            <a:off x="7938569" y="1646152"/>
            <a:ext cx="1129231" cy="646331"/>
          </a:xfrm>
          <a:prstGeom prst="rect">
            <a:avLst/>
          </a:prstGeom>
          <a:noFill/>
        </p:spPr>
        <p:txBody>
          <a:bodyPr wrap="square" rtlCol="0">
            <a:spAutoFit/>
          </a:bodyPr>
          <a:lstStyle/>
          <a:p>
            <a:r>
              <a:rPr kumimoji="1" lang="en-US" altLang="ja-JP" sz="1200" dirty="0"/>
              <a:t>60 % of pad are secured for </a:t>
            </a:r>
            <a:r>
              <a:rPr kumimoji="1" lang="en-US" altLang="ja-JP" sz="1200" dirty="0" err="1"/>
              <a:t>wirebonding</a:t>
            </a:r>
            <a:endParaRPr kumimoji="1" lang="ja-JP" altLang="en-US" sz="1200"/>
          </a:p>
        </p:txBody>
      </p:sp>
      <p:pic>
        <p:nvPicPr>
          <p:cNvPr id="30" name="図 29">
            <a:extLst>
              <a:ext uri="{FF2B5EF4-FFF2-40B4-BE49-F238E27FC236}">
                <a16:creationId xmlns:a16="http://schemas.microsoft.com/office/drawing/2014/main" id="{7F8BDD6D-96CA-9146-9A1B-B438BF6947A8}"/>
              </a:ext>
            </a:extLst>
          </p:cNvPr>
          <p:cNvPicPr>
            <a:picLocks noChangeAspect="1"/>
          </p:cNvPicPr>
          <p:nvPr/>
        </p:nvPicPr>
        <p:blipFill>
          <a:blip r:embed="rId6"/>
          <a:stretch>
            <a:fillRect/>
          </a:stretch>
        </p:blipFill>
        <p:spPr>
          <a:xfrm>
            <a:off x="4827898" y="783870"/>
            <a:ext cx="3005466" cy="1609378"/>
          </a:xfrm>
          <a:prstGeom prst="rect">
            <a:avLst/>
          </a:prstGeom>
        </p:spPr>
      </p:pic>
      <p:sp>
        <p:nvSpPr>
          <p:cNvPr id="36" name="テキスト ボックス 35">
            <a:extLst>
              <a:ext uri="{FF2B5EF4-FFF2-40B4-BE49-F238E27FC236}">
                <a16:creationId xmlns:a16="http://schemas.microsoft.com/office/drawing/2014/main" id="{3F26197F-E930-6645-8D82-61AD269E6915}"/>
              </a:ext>
            </a:extLst>
          </p:cNvPr>
          <p:cNvSpPr txBox="1"/>
          <p:nvPr/>
        </p:nvSpPr>
        <p:spPr>
          <a:xfrm>
            <a:off x="4757861" y="886449"/>
            <a:ext cx="102746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dirty="0"/>
              <a:t>Type-B</a:t>
            </a:r>
            <a:endParaRPr kumimoji="1" lang="ja-JP" altLang="en-US"/>
          </a:p>
        </p:txBody>
      </p:sp>
      <p:cxnSp>
        <p:nvCxnSpPr>
          <p:cNvPr id="8" name="直線矢印コネクタ 7">
            <a:extLst>
              <a:ext uri="{FF2B5EF4-FFF2-40B4-BE49-F238E27FC236}">
                <a16:creationId xmlns:a16="http://schemas.microsoft.com/office/drawing/2014/main" id="{CDFE7D59-C0B4-C348-B3A9-9367C4538A25}"/>
              </a:ext>
            </a:extLst>
          </p:cNvPr>
          <p:cNvCxnSpPr/>
          <p:nvPr/>
        </p:nvCxnSpPr>
        <p:spPr>
          <a:xfrm>
            <a:off x="1660752" y="2891003"/>
            <a:ext cx="1752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55D0948C-1C16-8A48-9FC8-CCFE46EB2984}"/>
              </a:ext>
            </a:extLst>
          </p:cNvPr>
          <p:cNvSpPr txBox="1"/>
          <p:nvPr/>
        </p:nvSpPr>
        <p:spPr>
          <a:xfrm>
            <a:off x="1845548" y="2635502"/>
            <a:ext cx="1383007" cy="307777"/>
          </a:xfrm>
          <a:prstGeom prst="rect">
            <a:avLst/>
          </a:prstGeom>
          <a:noFill/>
        </p:spPr>
        <p:txBody>
          <a:bodyPr wrap="none" rtlCol="0">
            <a:spAutoFit/>
          </a:bodyPr>
          <a:lstStyle/>
          <a:p>
            <a:r>
              <a:rPr kumimoji="1" lang="en-US" altLang="ja-JP" sz="1400" dirty="0"/>
              <a:t>Strip orientation</a:t>
            </a:r>
            <a:endParaRPr kumimoji="1" lang="ja-JP" altLang="en-US" sz="1400"/>
          </a:p>
        </p:txBody>
      </p:sp>
      <p:cxnSp>
        <p:nvCxnSpPr>
          <p:cNvPr id="29" name="直線矢印コネクタ 28">
            <a:extLst>
              <a:ext uri="{FF2B5EF4-FFF2-40B4-BE49-F238E27FC236}">
                <a16:creationId xmlns:a16="http://schemas.microsoft.com/office/drawing/2014/main" id="{3E0C869A-2711-8940-9B45-DFB8789E4EB2}"/>
              </a:ext>
            </a:extLst>
          </p:cNvPr>
          <p:cNvCxnSpPr>
            <a:cxnSpLocks/>
          </p:cNvCxnSpPr>
          <p:nvPr/>
        </p:nvCxnSpPr>
        <p:spPr>
          <a:xfrm>
            <a:off x="1447800" y="2943279"/>
            <a:ext cx="0" cy="1385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6B2C415E-C58C-FA4B-8BB7-631D1130AD15}"/>
              </a:ext>
            </a:extLst>
          </p:cNvPr>
          <p:cNvSpPr txBox="1"/>
          <p:nvPr/>
        </p:nvSpPr>
        <p:spPr>
          <a:xfrm rot="16200000">
            <a:off x="482405" y="3553384"/>
            <a:ext cx="1697260" cy="307777"/>
          </a:xfrm>
          <a:prstGeom prst="rect">
            <a:avLst/>
          </a:prstGeom>
          <a:noFill/>
        </p:spPr>
        <p:txBody>
          <a:bodyPr wrap="none" rtlCol="0">
            <a:spAutoFit/>
          </a:bodyPr>
          <a:lstStyle/>
          <a:p>
            <a:r>
              <a:rPr kumimoji="1" lang="en-US" altLang="ja-JP" sz="1400" dirty="0"/>
              <a:t>Read out orientation</a:t>
            </a:r>
            <a:endParaRPr kumimoji="1" lang="ja-JP" altLang="en-US" sz="1400"/>
          </a:p>
        </p:txBody>
      </p:sp>
    </p:spTree>
    <p:extLst>
      <p:ext uri="{BB962C8B-B14F-4D97-AF65-F5344CB8AC3E}">
        <p14:creationId xmlns:p14="http://schemas.microsoft.com/office/powerpoint/2010/main" val="135789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845479-294F-7641-AF34-62224ACEA31D}"/>
              </a:ext>
            </a:extLst>
          </p:cNvPr>
          <p:cNvSpPr>
            <a:spLocks noGrp="1"/>
          </p:cNvSpPr>
          <p:nvPr>
            <p:ph type="title"/>
          </p:nvPr>
        </p:nvSpPr>
        <p:spPr>
          <a:xfrm>
            <a:off x="93002" y="25003"/>
            <a:ext cx="8593798" cy="546497"/>
          </a:xfrm>
        </p:spPr>
        <p:txBody>
          <a:bodyPr/>
          <a:lstStyle/>
          <a:p>
            <a:r>
              <a:rPr kumimoji="1" lang="en-US" altLang="ja-JP" dirty="0"/>
              <a:t>Silicon Quality Assurance (HPK/NCU)</a:t>
            </a:r>
            <a:endParaRPr kumimoji="1" lang="ja-JP" altLang="en-US"/>
          </a:p>
        </p:txBody>
      </p:sp>
      <p:sp>
        <p:nvSpPr>
          <p:cNvPr id="6" name="スライド番号プレースホルダー 5">
            <a:extLst>
              <a:ext uri="{FF2B5EF4-FFF2-40B4-BE49-F238E27FC236}">
                <a16:creationId xmlns:a16="http://schemas.microsoft.com/office/drawing/2014/main" id="{1119D7C2-7356-3249-A3C8-71009143C703}"/>
              </a:ext>
            </a:extLst>
          </p:cNvPr>
          <p:cNvSpPr>
            <a:spLocks noGrp="1"/>
          </p:cNvSpPr>
          <p:nvPr>
            <p:ph type="sldNum" sz="quarter" idx="12"/>
          </p:nvPr>
        </p:nvSpPr>
        <p:spPr/>
        <p:txBody>
          <a:bodyPr/>
          <a:lstStyle/>
          <a:p>
            <a:fld id="{4B932B3A-BA38-40C7-ADEE-2A1902CEB265}" type="slidenum">
              <a:rPr lang="en-US" altLang="en-US" smtClean="0"/>
              <a:pPr/>
              <a:t>5</a:t>
            </a:fld>
            <a:endParaRPr lang="en-US" altLang="en-US"/>
          </a:p>
        </p:txBody>
      </p:sp>
      <p:pic>
        <p:nvPicPr>
          <p:cNvPr id="8" name="圖片 6">
            <a:extLst>
              <a:ext uri="{FF2B5EF4-FFF2-40B4-BE49-F238E27FC236}">
                <a16:creationId xmlns:a16="http://schemas.microsoft.com/office/drawing/2014/main" id="{0080EAEE-B2F6-D947-BA09-4197D0934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211" y="1657350"/>
            <a:ext cx="4243525" cy="3314700"/>
          </a:xfrm>
          <a:prstGeom prst="rect">
            <a:avLst/>
          </a:prstGeom>
        </p:spPr>
      </p:pic>
      <p:graphicFrame>
        <p:nvGraphicFramePr>
          <p:cNvPr id="9" name="コンテンツ プレースホルダー 8">
            <a:extLst>
              <a:ext uri="{FF2B5EF4-FFF2-40B4-BE49-F238E27FC236}">
                <a16:creationId xmlns:a16="http://schemas.microsoft.com/office/drawing/2014/main" id="{00000000-0008-0000-0000-000002000000}"/>
              </a:ext>
            </a:extLst>
          </p:cNvPr>
          <p:cNvGraphicFramePr>
            <a:graphicFrameLocks noGrp="1"/>
          </p:cNvGraphicFramePr>
          <p:nvPr>
            <p:ph idx="1"/>
            <p:extLst>
              <p:ext uri="{D42A27DB-BD31-4B8C-83A1-F6EECF244321}">
                <p14:modId xmlns:p14="http://schemas.microsoft.com/office/powerpoint/2010/main" val="457439654"/>
              </p:ext>
            </p:extLst>
          </p:nvPr>
        </p:nvGraphicFramePr>
        <p:xfrm>
          <a:off x="93002" y="2753920"/>
          <a:ext cx="3581400" cy="2403475"/>
        </p:xfrm>
        <a:graphic>
          <a:graphicData uri="http://schemas.openxmlformats.org/drawingml/2006/chart">
            <c:chart xmlns:c="http://schemas.openxmlformats.org/drawingml/2006/chart" xmlns:r="http://schemas.openxmlformats.org/officeDocument/2006/relationships" r:id="rId4"/>
          </a:graphicData>
        </a:graphic>
      </p:graphicFrame>
      <p:sp>
        <p:nvSpPr>
          <p:cNvPr id="10" name="テキスト ボックス 9">
            <a:extLst>
              <a:ext uri="{FF2B5EF4-FFF2-40B4-BE49-F238E27FC236}">
                <a16:creationId xmlns:a16="http://schemas.microsoft.com/office/drawing/2014/main" id="{20408283-184C-E745-8472-65358DE7A77B}"/>
              </a:ext>
            </a:extLst>
          </p:cNvPr>
          <p:cNvSpPr txBox="1"/>
          <p:nvPr/>
        </p:nvSpPr>
        <p:spPr>
          <a:xfrm>
            <a:off x="226604" y="703725"/>
            <a:ext cx="8787855" cy="369332"/>
          </a:xfrm>
          <a:prstGeom prst="rect">
            <a:avLst/>
          </a:prstGeom>
          <a:noFill/>
        </p:spPr>
        <p:txBody>
          <a:bodyPr wrap="none" rtlCol="0">
            <a:spAutoFit/>
          </a:bodyPr>
          <a:lstStyle/>
          <a:p>
            <a:r>
              <a:rPr kumimoji="1" lang="en-US" altLang="ja-JP" dirty="0">
                <a:solidFill>
                  <a:srgbClr val="0000FF"/>
                </a:solidFill>
              </a:rPr>
              <a:t>STEP1</a:t>
            </a:r>
            <a:r>
              <a:rPr kumimoji="1" lang="en-US" altLang="ja-JP" dirty="0"/>
              <a:t> Sensor by sensor performances (IV, CV) are measured Hamamatsu co. before delivery.</a:t>
            </a:r>
            <a:endParaRPr kumimoji="1" lang="ja-JP" altLang="en-US"/>
          </a:p>
        </p:txBody>
      </p:sp>
      <p:sp>
        <p:nvSpPr>
          <p:cNvPr id="11" name="テキスト ボックス 10">
            <a:extLst>
              <a:ext uri="{FF2B5EF4-FFF2-40B4-BE49-F238E27FC236}">
                <a16:creationId xmlns:a16="http://schemas.microsoft.com/office/drawing/2014/main" id="{E7AC2999-77B1-C542-9E19-683102596909}"/>
              </a:ext>
            </a:extLst>
          </p:cNvPr>
          <p:cNvSpPr txBox="1"/>
          <p:nvPr/>
        </p:nvSpPr>
        <p:spPr>
          <a:xfrm>
            <a:off x="226604" y="1076436"/>
            <a:ext cx="8694174" cy="646331"/>
          </a:xfrm>
          <a:prstGeom prst="rect">
            <a:avLst/>
          </a:prstGeom>
          <a:noFill/>
        </p:spPr>
        <p:txBody>
          <a:bodyPr wrap="square" rtlCol="0">
            <a:spAutoFit/>
          </a:bodyPr>
          <a:lstStyle/>
          <a:p>
            <a:r>
              <a:rPr kumimoji="1" lang="en-US" altLang="ja-JP" dirty="0">
                <a:solidFill>
                  <a:srgbClr val="0000FF"/>
                </a:solidFill>
              </a:rPr>
              <a:t>STEP2</a:t>
            </a:r>
            <a:r>
              <a:rPr kumimoji="1" lang="en-US" altLang="ja-JP" dirty="0"/>
              <a:t> Strip by strip performances are further evaluated in Taiwan for 20% fraction of silicon sensors </a:t>
            </a:r>
            <a:endParaRPr kumimoji="1" lang="ja-JP" altLang="en-US"/>
          </a:p>
        </p:txBody>
      </p:sp>
      <p:sp>
        <p:nvSpPr>
          <p:cNvPr id="12" name="テキスト ボックス 11">
            <a:extLst>
              <a:ext uri="{FF2B5EF4-FFF2-40B4-BE49-F238E27FC236}">
                <a16:creationId xmlns:a16="http://schemas.microsoft.com/office/drawing/2014/main" id="{0C3F8EF0-5E03-1B4B-8209-CAB4F59E6D74}"/>
              </a:ext>
            </a:extLst>
          </p:cNvPr>
          <p:cNvSpPr txBox="1"/>
          <p:nvPr/>
        </p:nvSpPr>
        <p:spPr>
          <a:xfrm>
            <a:off x="226604" y="1669095"/>
            <a:ext cx="5266342" cy="923330"/>
          </a:xfrm>
          <a:prstGeom prst="rect">
            <a:avLst/>
          </a:prstGeom>
          <a:noFill/>
        </p:spPr>
        <p:txBody>
          <a:bodyPr wrap="square" rtlCol="0">
            <a:spAutoFit/>
          </a:bodyPr>
          <a:lstStyle/>
          <a:p>
            <a:r>
              <a:rPr kumimoji="1" lang="en-US" altLang="ja-JP" dirty="0">
                <a:solidFill>
                  <a:srgbClr val="0000FF"/>
                </a:solidFill>
              </a:rPr>
              <a:t>STEP3</a:t>
            </a:r>
            <a:r>
              <a:rPr kumimoji="1" lang="en-US" altLang="ja-JP" dirty="0"/>
              <a:t> QA results are kept in DB to be referred to rank ladder performance. So far most of </a:t>
            </a:r>
            <a:r>
              <a:rPr kumimoji="1" lang="en-US" altLang="ja-JP" dirty="0" err="1"/>
              <a:t>silicons</a:t>
            </a:r>
            <a:r>
              <a:rPr kumimoji="1" lang="en-US" altLang="ja-JP" dirty="0"/>
              <a:t> are confirmed to be good quality.</a:t>
            </a:r>
            <a:endParaRPr kumimoji="1" lang="ja-JP" altLang="en-US"/>
          </a:p>
        </p:txBody>
      </p:sp>
      <p:sp>
        <p:nvSpPr>
          <p:cNvPr id="13" name="テキスト ボックス 12">
            <a:extLst>
              <a:ext uri="{FF2B5EF4-FFF2-40B4-BE49-F238E27FC236}">
                <a16:creationId xmlns:a16="http://schemas.microsoft.com/office/drawing/2014/main" id="{4C6554C9-E096-9346-9587-F1E4A5C1DB9E}"/>
              </a:ext>
            </a:extLst>
          </p:cNvPr>
          <p:cNvSpPr txBox="1"/>
          <p:nvPr/>
        </p:nvSpPr>
        <p:spPr>
          <a:xfrm>
            <a:off x="6020467" y="4774168"/>
            <a:ext cx="1645130" cy="307777"/>
          </a:xfrm>
          <a:prstGeom prst="rect">
            <a:avLst/>
          </a:prstGeom>
          <a:noFill/>
        </p:spPr>
        <p:txBody>
          <a:bodyPr wrap="none" rtlCol="0">
            <a:spAutoFit/>
          </a:bodyPr>
          <a:lstStyle/>
          <a:p>
            <a:r>
              <a:rPr kumimoji="1" lang="en-US" altLang="ja-JP" sz="1400" dirty="0"/>
              <a:t>Silicon QA in Taiwan</a:t>
            </a:r>
            <a:endParaRPr kumimoji="1" lang="ja-JP" altLang="en-US" sz="1400"/>
          </a:p>
        </p:txBody>
      </p:sp>
      <p:sp>
        <p:nvSpPr>
          <p:cNvPr id="14" name="テキスト ボックス 13">
            <a:extLst>
              <a:ext uri="{FF2B5EF4-FFF2-40B4-BE49-F238E27FC236}">
                <a16:creationId xmlns:a16="http://schemas.microsoft.com/office/drawing/2014/main" id="{532F2A10-B336-584C-AB3E-BC995F7E7AB1}"/>
              </a:ext>
            </a:extLst>
          </p:cNvPr>
          <p:cNvSpPr txBox="1"/>
          <p:nvPr/>
        </p:nvSpPr>
        <p:spPr>
          <a:xfrm>
            <a:off x="927586" y="4448642"/>
            <a:ext cx="1435201" cy="307777"/>
          </a:xfrm>
          <a:prstGeom prst="rect">
            <a:avLst/>
          </a:prstGeom>
          <a:noFill/>
        </p:spPr>
        <p:txBody>
          <a:bodyPr wrap="none" rtlCol="0">
            <a:spAutoFit/>
          </a:bodyPr>
          <a:lstStyle/>
          <a:p>
            <a:r>
              <a:rPr kumimoji="1" lang="en-US" altLang="ja-JP" sz="1400" dirty="0"/>
              <a:t>Hamamatsu’s QA</a:t>
            </a:r>
            <a:endParaRPr kumimoji="1" lang="ja-JP" altLang="en-US" sz="1400"/>
          </a:p>
        </p:txBody>
      </p:sp>
      <p:sp>
        <p:nvSpPr>
          <p:cNvPr id="3" name="テキスト ボックス 2">
            <a:extLst>
              <a:ext uri="{FF2B5EF4-FFF2-40B4-BE49-F238E27FC236}">
                <a16:creationId xmlns:a16="http://schemas.microsoft.com/office/drawing/2014/main" id="{8C45D718-8C7F-E14E-A558-3EF1ED1C7624}"/>
              </a:ext>
            </a:extLst>
          </p:cNvPr>
          <p:cNvSpPr txBox="1"/>
          <p:nvPr/>
        </p:nvSpPr>
        <p:spPr>
          <a:xfrm>
            <a:off x="13954" y="2877572"/>
            <a:ext cx="439544" cy="369332"/>
          </a:xfrm>
          <a:prstGeom prst="rect">
            <a:avLst/>
          </a:prstGeom>
          <a:noFill/>
        </p:spPr>
        <p:txBody>
          <a:bodyPr wrap="none" rtlCol="0">
            <a:spAutoFit/>
          </a:bodyPr>
          <a:lstStyle/>
          <a:p>
            <a:r>
              <a:rPr kumimoji="1" lang="en-US" altLang="ja-JP" dirty="0" err="1"/>
              <a:t>nA</a:t>
            </a:r>
            <a:endParaRPr kumimoji="1" lang="ja-JP" altLang="en-US"/>
          </a:p>
        </p:txBody>
      </p:sp>
      <p:pic>
        <p:nvPicPr>
          <p:cNvPr id="16" name="圖片 2">
            <a:extLst>
              <a:ext uri="{FF2B5EF4-FFF2-40B4-BE49-F238E27FC236}">
                <a16:creationId xmlns:a16="http://schemas.microsoft.com/office/drawing/2014/main" id="{45FBB837-8ECA-1B43-B976-7AAB88D868E0}"/>
              </a:ext>
            </a:extLst>
          </p:cNvPr>
          <p:cNvPicPr>
            <a:picLocks noChangeAspect="1"/>
          </p:cNvPicPr>
          <p:nvPr/>
        </p:nvPicPr>
        <p:blipFill>
          <a:blip r:embed="rId5"/>
          <a:stretch>
            <a:fillRect/>
          </a:stretch>
        </p:blipFill>
        <p:spPr>
          <a:xfrm>
            <a:off x="3102961" y="3015841"/>
            <a:ext cx="2924476" cy="2096215"/>
          </a:xfrm>
          <a:prstGeom prst="rect">
            <a:avLst/>
          </a:prstGeom>
        </p:spPr>
      </p:pic>
    </p:spTree>
    <p:extLst>
      <p:ext uri="{BB962C8B-B14F-4D97-AF65-F5344CB8AC3E}">
        <p14:creationId xmlns:p14="http://schemas.microsoft.com/office/powerpoint/2010/main" val="3309526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FPHX Chip/Produced by FNAL</a:t>
            </a: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6</a:t>
            </a:fld>
            <a:endParaRPr lang="en-US" altLang="en-US" sz="1200" dirty="0">
              <a:solidFill>
                <a:srgbClr val="898989"/>
              </a:solidFill>
            </a:endParaRPr>
          </a:p>
        </p:txBody>
      </p:sp>
      <p:graphicFrame>
        <p:nvGraphicFramePr>
          <p:cNvPr id="7" name="表 6">
            <a:extLst>
              <a:ext uri="{FF2B5EF4-FFF2-40B4-BE49-F238E27FC236}">
                <a16:creationId xmlns:a16="http://schemas.microsoft.com/office/drawing/2014/main" id="{E33E7B62-10C0-2941-9F1C-FFC485997B48}"/>
              </a:ext>
            </a:extLst>
          </p:cNvPr>
          <p:cNvGraphicFramePr>
            <a:graphicFrameLocks noGrp="1"/>
          </p:cNvGraphicFramePr>
          <p:nvPr>
            <p:extLst>
              <p:ext uri="{D42A27DB-BD31-4B8C-83A1-F6EECF244321}">
                <p14:modId xmlns:p14="http://schemas.microsoft.com/office/powerpoint/2010/main" val="2303177747"/>
              </p:ext>
            </p:extLst>
          </p:nvPr>
        </p:nvGraphicFramePr>
        <p:xfrm>
          <a:off x="5181601" y="931691"/>
          <a:ext cx="3428206" cy="2257608"/>
        </p:xfrm>
        <a:graphic>
          <a:graphicData uri="http://schemas.openxmlformats.org/drawingml/2006/table">
            <a:tbl>
              <a:tblPr firstRow="1" bandRow="1">
                <a:tableStyleId>{21E4AEA4-8DFA-4A89-87EB-49C32662AFE0}</a:tableStyleId>
              </a:tblPr>
              <a:tblGrid>
                <a:gridCol w="2178165">
                  <a:extLst>
                    <a:ext uri="{9D8B030D-6E8A-4147-A177-3AD203B41FA5}">
                      <a16:colId xmlns:a16="http://schemas.microsoft.com/office/drawing/2014/main" val="1463792349"/>
                    </a:ext>
                  </a:extLst>
                </a:gridCol>
                <a:gridCol w="1250041">
                  <a:extLst>
                    <a:ext uri="{9D8B030D-6E8A-4147-A177-3AD203B41FA5}">
                      <a16:colId xmlns:a16="http://schemas.microsoft.com/office/drawing/2014/main" val="3850568715"/>
                    </a:ext>
                  </a:extLst>
                </a:gridCol>
              </a:tblGrid>
              <a:tr h="325211">
                <a:tc>
                  <a:txBody>
                    <a:bodyPr/>
                    <a:lstStyle/>
                    <a:p>
                      <a:pPr algn="ctr"/>
                      <a:r>
                        <a:rPr lang="en-US" altLang="ja-JP" sz="1600" dirty="0">
                          <a:latin typeface="+mn-lt"/>
                        </a:rPr>
                        <a:t>Specification</a:t>
                      </a:r>
                      <a:endParaRPr lang="ja-JP" altLang="en-US" sz="1600" dirty="0">
                        <a:latin typeface="+mn-lt"/>
                      </a:endParaRPr>
                    </a:p>
                  </a:txBody>
                  <a:tcPr anchor="ctr"/>
                </a:tc>
                <a:tc>
                  <a:txBody>
                    <a:bodyPr/>
                    <a:lstStyle/>
                    <a:p>
                      <a:pPr algn="ctr"/>
                      <a:r>
                        <a:rPr kumimoji="1" lang="en-US" altLang="ja-JP" sz="1600" dirty="0">
                          <a:latin typeface="+mn-lt"/>
                        </a:rPr>
                        <a:t>FPHX</a:t>
                      </a:r>
                      <a:endParaRPr kumimoji="1" lang="ja-JP" altLang="en-US" sz="1600" dirty="0">
                        <a:solidFill>
                          <a:schemeClr val="bg1"/>
                        </a:solidFill>
                        <a:latin typeface="+mn-lt"/>
                      </a:endParaRPr>
                    </a:p>
                  </a:txBody>
                  <a:tcPr anchor="ctr"/>
                </a:tc>
                <a:extLst>
                  <a:ext uri="{0D108BD9-81ED-4DB2-BD59-A6C34878D82A}">
                    <a16:rowId xmlns:a16="http://schemas.microsoft.com/office/drawing/2014/main" val="1752934087"/>
                  </a:ext>
                </a:extLst>
              </a:tr>
              <a:tr h="325211">
                <a:tc>
                  <a:txBody>
                    <a:bodyPr/>
                    <a:lstStyle/>
                    <a:p>
                      <a:pPr algn="ctr"/>
                      <a:r>
                        <a:rPr kumimoji="1" lang="en-US" altLang="ja-JP" sz="1600" dirty="0">
                          <a:latin typeface="+mn-lt"/>
                        </a:rPr>
                        <a:t>ADC/channel</a:t>
                      </a:r>
                      <a:endParaRPr kumimoji="1" lang="ja-JP" altLang="en-US" sz="1600" b="0" dirty="0">
                        <a:latin typeface="+mn-lt"/>
                      </a:endParaRPr>
                    </a:p>
                  </a:txBody>
                  <a:tcPr anchor="ctr"/>
                </a:tc>
                <a:tc>
                  <a:txBody>
                    <a:bodyPr/>
                    <a:lstStyle/>
                    <a:p>
                      <a:pPr algn="ctr"/>
                      <a:r>
                        <a:rPr kumimoji="1" lang="en-US" altLang="ja-JP" sz="1600" dirty="0">
                          <a:latin typeface="+mn-lt"/>
                        </a:rPr>
                        <a:t>3 bits</a:t>
                      </a:r>
                      <a:endParaRPr kumimoji="1" lang="ja-JP" altLang="en-US" sz="1600" b="0" dirty="0">
                        <a:latin typeface="+mn-lt"/>
                      </a:endParaRPr>
                    </a:p>
                  </a:txBody>
                  <a:tcPr anchor="ctr"/>
                </a:tc>
                <a:extLst>
                  <a:ext uri="{0D108BD9-81ED-4DB2-BD59-A6C34878D82A}">
                    <a16:rowId xmlns:a16="http://schemas.microsoft.com/office/drawing/2014/main" val="4022052235"/>
                  </a:ext>
                </a:extLst>
              </a:tr>
              <a:tr h="396762">
                <a:tc>
                  <a:txBody>
                    <a:bodyPr/>
                    <a:lstStyle/>
                    <a:p>
                      <a:pPr algn="ctr"/>
                      <a:r>
                        <a:rPr kumimoji="1" lang="en-US" altLang="ja-JP" sz="1600" b="0" dirty="0">
                          <a:latin typeface="+mn-lt"/>
                        </a:rPr>
                        <a:t>Operation Voltage</a:t>
                      </a:r>
                      <a:endParaRPr kumimoji="1" lang="ja-JP" altLang="en-US" sz="1600" b="0" dirty="0">
                        <a:latin typeface="+mn-lt"/>
                      </a:endParaRPr>
                    </a:p>
                  </a:txBody>
                  <a:tcPr anchor="ctr"/>
                </a:tc>
                <a:tc>
                  <a:txBody>
                    <a:bodyPr/>
                    <a:lstStyle/>
                    <a:p>
                      <a:pPr algn="ctr"/>
                      <a:r>
                        <a:rPr kumimoji="1" lang="en-US" altLang="ja-JP" sz="1600" b="0" dirty="0">
                          <a:latin typeface="+mn-lt"/>
                        </a:rPr>
                        <a:t>2.5V</a:t>
                      </a:r>
                      <a:endParaRPr kumimoji="1" lang="ja-JP" altLang="en-US" sz="1600" b="0" dirty="0">
                        <a:latin typeface="+mn-lt"/>
                      </a:endParaRPr>
                    </a:p>
                  </a:txBody>
                  <a:tcPr anchor="ctr"/>
                </a:tc>
                <a:extLst>
                  <a:ext uri="{0D108BD9-81ED-4DB2-BD59-A6C34878D82A}">
                    <a16:rowId xmlns:a16="http://schemas.microsoft.com/office/drawing/2014/main" val="3750350123"/>
                  </a:ext>
                </a:extLst>
              </a:tr>
              <a:tr h="396762">
                <a:tc>
                  <a:txBody>
                    <a:bodyPr/>
                    <a:lstStyle/>
                    <a:p>
                      <a:pPr algn="ctr"/>
                      <a:r>
                        <a:rPr kumimoji="1" lang="en-US" altLang="ja-JP" sz="1600" dirty="0">
                          <a:latin typeface="+mn-lt"/>
                        </a:rPr>
                        <a:t>Power Consumption</a:t>
                      </a:r>
                      <a:endParaRPr kumimoji="1" lang="ja-JP" altLang="en-US" sz="1600" b="0" dirty="0">
                        <a:latin typeface="+mn-lt"/>
                      </a:endParaRPr>
                    </a:p>
                  </a:txBody>
                  <a:tcPr anchor="ctr"/>
                </a:tc>
                <a:tc>
                  <a:txBody>
                    <a:bodyPr/>
                    <a:lstStyle/>
                    <a:p>
                      <a:pPr algn="ctr"/>
                      <a:r>
                        <a:rPr kumimoji="1" lang="en-US" altLang="ja-JP" sz="1600" dirty="0">
                          <a:latin typeface="+mn-lt"/>
                        </a:rPr>
                        <a:t>64 </a:t>
                      </a:r>
                      <a:r>
                        <a:rPr kumimoji="1" lang="en-US" altLang="ja-JP" sz="1600" dirty="0" err="1">
                          <a:latin typeface="+mn-lt"/>
                        </a:rPr>
                        <a:t>mW</a:t>
                      </a:r>
                      <a:r>
                        <a:rPr kumimoji="1" lang="en-US" altLang="ja-JP" sz="1600" dirty="0">
                          <a:latin typeface="+mn-lt"/>
                        </a:rPr>
                        <a:t> </a:t>
                      </a:r>
                      <a:endParaRPr kumimoji="1" lang="ja-JP" altLang="en-US" sz="1600" b="0" dirty="0">
                        <a:latin typeface="+mn-lt"/>
                      </a:endParaRPr>
                    </a:p>
                  </a:txBody>
                  <a:tcPr anchor="ctr"/>
                </a:tc>
                <a:extLst>
                  <a:ext uri="{0D108BD9-81ED-4DB2-BD59-A6C34878D82A}">
                    <a16:rowId xmlns:a16="http://schemas.microsoft.com/office/drawing/2014/main" val="2424469433"/>
                  </a:ext>
                </a:extLst>
              </a:tr>
              <a:tr h="396762">
                <a:tc>
                  <a:txBody>
                    <a:bodyPr/>
                    <a:lstStyle/>
                    <a:p>
                      <a:pPr algn="ctr"/>
                      <a:r>
                        <a:rPr kumimoji="1" lang="en-US" altLang="ja-JP" sz="1600" b="0" dirty="0">
                          <a:latin typeface="+mn-lt"/>
                        </a:rPr>
                        <a:t>Number of channels</a:t>
                      </a:r>
                      <a:endParaRPr kumimoji="1" lang="ja-JP" altLang="en-US" sz="1600" b="0" dirty="0">
                        <a:latin typeface="+mn-lt"/>
                      </a:endParaRPr>
                    </a:p>
                  </a:txBody>
                  <a:tcPr anchor="ctr"/>
                </a:tc>
                <a:tc>
                  <a:txBody>
                    <a:bodyPr/>
                    <a:lstStyle/>
                    <a:p>
                      <a:pPr algn="ctr"/>
                      <a:r>
                        <a:rPr kumimoji="1" lang="en-US" altLang="ja-JP" sz="1600" b="0" dirty="0">
                          <a:latin typeface="+mn-lt"/>
                        </a:rPr>
                        <a:t>128</a:t>
                      </a:r>
                      <a:endParaRPr kumimoji="1" lang="ja-JP" altLang="en-US" sz="1600" b="0" dirty="0">
                        <a:latin typeface="+mn-lt"/>
                      </a:endParaRPr>
                    </a:p>
                  </a:txBody>
                  <a:tcPr anchor="ctr"/>
                </a:tc>
                <a:extLst>
                  <a:ext uri="{0D108BD9-81ED-4DB2-BD59-A6C34878D82A}">
                    <a16:rowId xmlns:a16="http://schemas.microsoft.com/office/drawing/2014/main" val="189789208"/>
                  </a:ext>
                </a:extLst>
              </a:tr>
              <a:tr h="396762">
                <a:tc>
                  <a:txBody>
                    <a:bodyPr/>
                    <a:lstStyle/>
                    <a:p>
                      <a:pPr algn="ctr"/>
                      <a:r>
                        <a:rPr kumimoji="1" lang="en-US" altLang="ja-JP" sz="1600" dirty="0">
                          <a:latin typeface="+mn-lt"/>
                        </a:rPr>
                        <a:t>Data Transmission</a:t>
                      </a:r>
                      <a:endParaRPr kumimoji="1" lang="ja-JP" altLang="en-US" sz="1600" b="0" dirty="0">
                        <a:latin typeface="+mn-lt"/>
                      </a:endParaRPr>
                    </a:p>
                  </a:txBody>
                  <a:tcPr anchor="ctr"/>
                </a:tc>
                <a:tc>
                  <a:txBody>
                    <a:bodyPr/>
                    <a:lstStyle/>
                    <a:p>
                      <a:pPr algn="ctr"/>
                      <a:r>
                        <a:rPr lang="en-US" altLang="ja-JP" sz="1600" dirty="0">
                          <a:latin typeface="+mn-lt"/>
                        </a:rPr>
                        <a:t>200Mbps</a:t>
                      </a:r>
                      <a:endParaRPr kumimoji="1" lang="ja-JP" altLang="en-US" sz="1600" b="0" dirty="0">
                        <a:latin typeface="+mn-lt"/>
                      </a:endParaRPr>
                    </a:p>
                  </a:txBody>
                  <a:tcPr anchor="ctr"/>
                </a:tc>
                <a:extLst>
                  <a:ext uri="{0D108BD9-81ED-4DB2-BD59-A6C34878D82A}">
                    <a16:rowId xmlns:a16="http://schemas.microsoft.com/office/drawing/2014/main" val="2745225186"/>
                  </a:ext>
                </a:extLst>
              </a:tr>
            </a:tbl>
          </a:graphicData>
        </a:graphic>
      </p:graphicFrame>
      <p:sp>
        <p:nvSpPr>
          <p:cNvPr id="8" name="テキスト ボックス 7">
            <a:extLst>
              <a:ext uri="{FF2B5EF4-FFF2-40B4-BE49-F238E27FC236}">
                <a16:creationId xmlns:a16="http://schemas.microsoft.com/office/drawing/2014/main" id="{BBF7CE8D-D3C7-B74D-949A-833AB2BDAC0A}"/>
              </a:ext>
            </a:extLst>
          </p:cNvPr>
          <p:cNvSpPr txBox="1"/>
          <p:nvPr/>
        </p:nvSpPr>
        <p:spPr>
          <a:xfrm>
            <a:off x="294212" y="593137"/>
            <a:ext cx="5496988" cy="338554"/>
          </a:xfrm>
          <a:prstGeom prst="rect">
            <a:avLst/>
          </a:prstGeom>
          <a:noFill/>
        </p:spPr>
        <p:txBody>
          <a:bodyPr wrap="square" rtlCol="0">
            <a:spAutoFit/>
          </a:bodyPr>
          <a:lstStyle/>
          <a:p>
            <a:r>
              <a:rPr lang="en-US" altLang="ja-JP" sz="1600" dirty="0"/>
              <a:t>Developed for Forward Vertex Detector for PHENIX at Fermi Lab.</a:t>
            </a:r>
            <a:endParaRPr lang="ja-JP" altLang="en-US" sz="1600" dirty="0"/>
          </a:p>
        </p:txBody>
      </p:sp>
      <p:sp>
        <p:nvSpPr>
          <p:cNvPr id="3" name="テキスト ボックス 2">
            <a:extLst>
              <a:ext uri="{FF2B5EF4-FFF2-40B4-BE49-F238E27FC236}">
                <a16:creationId xmlns:a16="http://schemas.microsoft.com/office/drawing/2014/main" id="{2C03862D-62DF-1C40-A466-1391DFD0DA5F}"/>
              </a:ext>
            </a:extLst>
          </p:cNvPr>
          <p:cNvSpPr txBox="1"/>
          <p:nvPr/>
        </p:nvSpPr>
        <p:spPr>
          <a:xfrm>
            <a:off x="5096843" y="3326220"/>
            <a:ext cx="3962399" cy="954107"/>
          </a:xfrm>
          <a:prstGeom prst="rect">
            <a:avLst/>
          </a:prstGeom>
          <a:noFill/>
        </p:spPr>
        <p:txBody>
          <a:bodyPr wrap="square" rtlCol="0">
            <a:spAutoFit/>
          </a:bodyPr>
          <a:lstStyle/>
          <a:p>
            <a:r>
              <a:rPr lang="en-US" altLang="ja-JP" sz="1400" b="1" dirty="0">
                <a:latin typeface="+mn-lt"/>
              </a:rPr>
              <a:t>Each FPHX chip integrates and shapes (CR-RC) signals, digitizes and </a:t>
            </a:r>
            <a:r>
              <a:rPr lang="en-US" altLang="ja-JP" sz="1400" b="1" dirty="0" err="1">
                <a:latin typeface="+mn-lt"/>
              </a:rPr>
              <a:t>sparsifies</a:t>
            </a:r>
            <a:r>
              <a:rPr lang="en-US" altLang="ja-JP" sz="1400" b="1" dirty="0">
                <a:latin typeface="+mn-lt"/>
              </a:rPr>
              <a:t> the hit channels each beam crossing (106ns beam clock), and serially pushes out the digitized data. </a:t>
            </a:r>
            <a:endParaRPr lang="en-US" altLang="ja-JP" sz="1400" dirty="0">
              <a:latin typeface="+mn-lt"/>
            </a:endParaRPr>
          </a:p>
        </p:txBody>
      </p:sp>
      <p:pic>
        <p:nvPicPr>
          <p:cNvPr id="26" name="図 25">
            <a:extLst>
              <a:ext uri="{FF2B5EF4-FFF2-40B4-BE49-F238E27FC236}">
                <a16:creationId xmlns:a16="http://schemas.microsoft.com/office/drawing/2014/main" id="{2F57C76C-3B47-3F41-8F34-A33F60D42F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0" y="794770"/>
            <a:ext cx="4327079" cy="4211809"/>
          </a:xfrm>
          <a:prstGeom prst="rect">
            <a:avLst/>
          </a:prstGeom>
        </p:spPr>
      </p:pic>
      <p:pic>
        <p:nvPicPr>
          <p:cNvPr id="29" name="図 28">
            <a:extLst>
              <a:ext uri="{FF2B5EF4-FFF2-40B4-BE49-F238E27FC236}">
                <a16:creationId xmlns:a16="http://schemas.microsoft.com/office/drawing/2014/main" id="{42EBBDCE-8227-5042-80B5-1669E4CE7F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3047" r="60858"/>
          <a:stretch/>
        </p:blipFill>
        <p:spPr>
          <a:xfrm>
            <a:off x="533400" y="871958"/>
            <a:ext cx="1300694" cy="4057431"/>
          </a:xfrm>
          <a:prstGeom prst="rect">
            <a:avLst/>
          </a:prstGeom>
        </p:spPr>
      </p:pic>
      <p:sp>
        <p:nvSpPr>
          <p:cNvPr id="27" name="テキスト ボックス 26">
            <a:extLst>
              <a:ext uri="{FF2B5EF4-FFF2-40B4-BE49-F238E27FC236}">
                <a16:creationId xmlns:a16="http://schemas.microsoft.com/office/drawing/2014/main" id="{16B260B4-4366-B34D-9D95-7ABA67CD02C8}"/>
              </a:ext>
            </a:extLst>
          </p:cNvPr>
          <p:cNvSpPr txBox="1"/>
          <p:nvPr/>
        </p:nvSpPr>
        <p:spPr>
          <a:xfrm>
            <a:off x="726098" y="1387184"/>
            <a:ext cx="1107996" cy="430887"/>
          </a:xfrm>
          <a:prstGeom prst="rect">
            <a:avLst/>
          </a:prstGeom>
          <a:solidFill>
            <a:schemeClr val="lt1">
              <a:alpha val="45000"/>
            </a:schemeClr>
          </a:solidFill>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kumimoji="1" lang="en-US" altLang="ja-JP" sz="1100" dirty="0"/>
              <a:t>Front end</a:t>
            </a:r>
          </a:p>
          <a:p>
            <a:pPr algn="ctr"/>
            <a:r>
              <a:rPr kumimoji="1" lang="en-US" altLang="ja-JP" sz="1100" dirty="0"/>
              <a:t>(Analog section)</a:t>
            </a:r>
            <a:endParaRPr kumimoji="1" lang="ja-JP" altLang="en-US" sz="1100"/>
          </a:p>
        </p:txBody>
      </p:sp>
      <p:cxnSp>
        <p:nvCxnSpPr>
          <p:cNvPr id="30" name="直線矢印コネクタ 29">
            <a:extLst>
              <a:ext uri="{FF2B5EF4-FFF2-40B4-BE49-F238E27FC236}">
                <a16:creationId xmlns:a16="http://schemas.microsoft.com/office/drawing/2014/main" id="{DFA99BB2-2522-AD48-9263-FE66D485C2D8}"/>
              </a:ext>
            </a:extLst>
          </p:cNvPr>
          <p:cNvCxnSpPr>
            <a:cxnSpLocks/>
            <a:stCxn id="27" idx="2"/>
          </p:cNvCxnSpPr>
          <p:nvPr/>
        </p:nvCxnSpPr>
        <p:spPr>
          <a:xfrm flipH="1">
            <a:off x="1066800" y="1818071"/>
            <a:ext cx="213296" cy="220279"/>
          </a:xfrm>
          <a:prstGeom prst="straightConnector1">
            <a:avLst/>
          </a:prstGeom>
          <a:ln w="28575">
            <a:solidFill>
              <a:srgbClr val="00FFFF"/>
            </a:solidFill>
            <a:tailEnd type="triangle"/>
          </a:ln>
        </p:spPr>
        <p:style>
          <a:lnRef idx="1">
            <a:schemeClr val="accent5"/>
          </a:lnRef>
          <a:fillRef idx="0">
            <a:schemeClr val="accent5"/>
          </a:fillRef>
          <a:effectRef idx="0">
            <a:schemeClr val="accent5"/>
          </a:effectRef>
          <a:fontRef idx="minor">
            <a:schemeClr val="tx1"/>
          </a:fontRef>
        </p:style>
      </p:cxnSp>
      <p:sp>
        <p:nvSpPr>
          <p:cNvPr id="6" name="テキスト ボックス 5">
            <a:extLst>
              <a:ext uri="{FF2B5EF4-FFF2-40B4-BE49-F238E27FC236}">
                <a16:creationId xmlns:a16="http://schemas.microsoft.com/office/drawing/2014/main" id="{74B8BE14-0084-0847-B605-4FA73816C435}"/>
              </a:ext>
            </a:extLst>
          </p:cNvPr>
          <p:cNvSpPr txBox="1"/>
          <p:nvPr/>
        </p:nvSpPr>
        <p:spPr>
          <a:xfrm>
            <a:off x="4713900" y="4331748"/>
            <a:ext cx="4195404"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en-US" altLang="ja-JP" dirty="0"/>
              <a:t>Production 13k FPHX Chips in 2018&amp;2019 while 3k needed for 56 ladders.</a:t>
            </a:r>
          </a:p>
        </p:txBody>
      </p:sp>
    </p:spTree>
    <p:extLst>
      <p:ext uri="{BB962C8B-B14F-4D97-AF65-F5344CB8AC3E}">
        <p14:creationId xmlns:p14="http://schemas.microsoft.com/office/powerpoint/2010/main" val="65010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FPHX Chip (Analog Section)</a:t>
            </a: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7</a:t>
            </a:fld>
            <a:endParaRPr lang="en-US" altLang="en-US" sz="1200" dirty="0">
              <a:solidFill>
                <a:srgbClr val="898989"/>
              </a:solidFill>
            </a:endParaRPr>
          </a:p>
        </p:txBody>
      </p:sp>
      <p:grpSp>
        <p:nvGrpSpPr>
          <p:cNvPr id="10" name="Group 77">
            <a:extLst>
              <a:ext uri="{FF2B5EF4-FFF2-40B4-BE49-F238E27FC236}">
                <a16:creationId xmlns:a16="http://schemas.microsoft.com/office/drawing/2014/main" id="{3978D891-537F-5546-BF5A-24317A8382CF}"/>
              </a:ext>
            </a:extLst>
          </p:cNvPr>
          <p:cNvGrpSpPr>
            <a:grpSpLocks/>
          </p:cNvGrpSpPr>
          <p:nvPr/>
        </p:nvGrpSpPr>
        <p:grpSpPr bwMode="auto">
          <a:xfrm>
            <a:off x="3436998" y="1585105"/>
            <a:ext cx="4686300" cy="3490913"/>
            <a:chOff x="2760" y="1200"/>
            <a:chExt cx="2952" cy="2199"/>
          </a:xfrm>
        </p:grpSpPr>
        <p:sp>
          <p:nvSpPr>
            <p:cNvPr id="11" name="AutoShape 24">
              <a:extLst>
                <a:ext uri="{FF2B5EF4-FFF2-40B4-BE49-F238E27FC236}">
                  <a16:creationId xmlns:a16="http://schemas.microsoft.com/office/drawing/2014/main" id="{F6089A03-963C-2C49-A8A7-F5F8BE60035B}"/>
                </a:ext>
              </a:extLst>
            </p:cNvPr>
            <p:cNvSpPr>
              <a:spLocks noChangeArrowheads="1"/>
            </p:cNvSpPr>
            <p:nvPr/>
          </p:nvSpPr>
          <p:spPr bwMode="auto">
            <a:xfrm rot="5400000">
              <a:off x="3600" y="1296"/>
              <a:ext cx="336" cy="336"/>
            </a:xfrm>
            <a:prstGeom prst="triangle">
              <a:avLst>
                <a:gd name="adj" fmla="val 50000"/>
              </a:avLst>
            </a:prstGeom>
            <a:solidFill>
              <a:srgbClr val="FFFFFF"/>
            </a:solidFill>
            <a:ln w="9525" algn="ctr">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2" name="Line 29">
              <a:extLst>
                <a:ext uri="{FF2B5EF4-FFF2-40B4-BE49-F238E27FC236}">
                  <a16:creationId xmlns:a16="http://schemas.microsoft.com/office/drawing/2014/main" id="{5636245A-6483-4741-B312-69B5B116A707}"/>
                </a:ext>
              </a:extLst>
            </p:cNvPr>
            <p:cNvSpPr>
              <a:spLocks noChangeShapeType="1"/>
            </p:cNvSpPr>
            <p:nvPr/>
          </p:nvSpPr>
          <p:spPr bwMode="auto">
            <a:xfrm>
              <a:off x="3936" y="1462"/>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31">
              <a:extLst>
                <a:ext uri="{FF2B5EF4-FFF2-40B4-BE49-F238E27FC236}">
                  <a16:creationId xmlns:a16="http://schemas.microsoft.com/office/drawing/2014/main" id="{76B1F88D-11AE-A14E-9B68-779F42C5FBE5}"/>
                </a:ext>
              </a:extLst>
            </p:cNvPr>
            <p:cNvSpPr>
              <a:spLocks noChangeShapeType="1"/>
            </p:cNvSpPr>
            <p:nvPr/>
          </p:nvSpPr>
          <p:spPr bwMode="auto">
            <a:xfrm>
              <a:off x="4224" y="1440"/>
              <a:ext cx="0"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32">
              <a:extLst>
                <a:ext uri="{FF2B5EF4-FFF2-40B4-BE49-F238E27FC236}">
                  <a16:creationId xmlns:a16="http://schemas.microsoft.com/office/drawing/2014/main" id="{AF41B48B-9BE9-8B4B-87E8-1C48934A9AB7}"/>
                </a:ext>
              </a:extLst>
            </p:cNvPr>
            <p:cNvSpPr>
              <a:spLocks noChangeShapeType="1"/>
            </p:cNvSpPr>
            <p:nvPr/>
          </p:nvSpPr>
          <p:spPr bwMode="auto">
            <a:xfrm>
              <a:off x="4272" y="1440"/>
              <a:ext cx="0"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33">
              <a:extLst>
                <a:ext uri="{FF2B5EF4-FFF2-40B4-BE49-F238E27FC236}">
                  <a16:creationId xmlns:a16="http://schemas.microsoft.com/office/drawing/2014/main" id="{D2DC9CD5-80F8-A246-9C69-E21E28AFC9F3}"/>
                </a:ext>
              </a:extLst>
            </p:cNvPr>
            <p:cNvSpPr>
              <a:spLocks noChangeShapeType="1"/>
            </p:cNvSpPr>
            <p:nvPr/>
          </p:nvSpPr>
          <p:spPr bwMode="auto">
            <a:xfrm>
              <a:off x="4272" y="1462"/>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AutoShape 34">
              <a:extLst>
                <a:ext uri="{FF2B5EF4-FFF2-40B4-BE49-F238E27FC236}">
                  <a16:creationId xmlns:a16="http://schemas.microsoft.com/office/drawing/2014/main" id="{046B6EA5-6E7E-1848-877F-61BB990391D4}"/>
                </a:ext>
              </a:extLst>
            </p:cNvPr>
            <p:cNvSpPr>
              <a:spLocks noChangeArrowheads="1"/>
            </p:cNvSpPr>
            <p:nvPr/>
          </p:nvSpPr>
          <p:spPr bwMode="auto">
            <a:xfrm rot="5400000">
              <a:off x="4560" y="1200"/>
              <a:ext cx="336" cy="336"/>
            </a:xfrm>
            <a:prstGeom prst="triangle">
              <a:avLst>
                <a:gd name="adj" fmla="val 50000"/>
              </a:avLst>
            </a:prstGeom>
            <a:solidFill>
              <a:srgbClr val="FFFFFF"/>
            </a:solidFill>
            <a:ln w="9525" algn="ctr">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17" name="Line 35">
              <a:extLst>
                <a:ext uri="{FF2B5EF4-FFF2-40B4-BE49-F238E27FC236}">
                  <a16:creationId xmlns:a16="http://schemas.microsoft.com/office/drawing/2014/main" id="{BB9183CA-AEF4-AF4E-A250-80CB624B5AC5}"/>
                </a:ext>
              </a:extLst>
            </p:cNvPr>
            <p:cNvSpPr>
              <a:spLocks noChangeShapeType="1"/>
            </p:cNvSpPr>
            <p:nvPr/>
          </p:nvSpPr>
          <p:spPr bwMode="auto">
            <a:xfrm>
              <a:off x="4464" y="1296"/>
              <a:ext cx="9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Text Box 38">
              <a:extLst>
                <a:ext uri="{FF2B5EF4-FFF2-40B4-BE49-F238E27FC236}">
                  <a16:creationId xmlns:a16="http://schemas.microsoft.com/office/drawing/2014/main" id="{41F0358A-B375-6344-8637-FBC4DD83B0BE}"/>
                </a:ext>
              </a:extLst>
            </p:cNvPr>
            <p:cNvSpPr txBox="1">
              <a:spLocks noChangeArrowheads="1"/>
            </p:cNvSpPr>
            <p:nvPr/>
          </p:nvSpPr>
          <p:spPr bwMode="auto">
            <a:xfrm>
              <a:off x="4512" y="1248"/>
              <a:ext cx="20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a:t>
              </a:r>
            </a:p>
          </p:txBody>
        </p:sp>
        <p:sp>
          <p:nvSpPr>
            <p:cNvPr id="19" name="Text Box 40">
              <a:extLst>
                <a:ext uri="{FF2B5EF4-FFF2-40B4-BE49-F238E27FC236}">
                  <a16:creationId xmlns:a16="http://schemas.microsoft.com/office/drawing/2014/main" id="{D14A6255-CD40-FC46-BA7A-C07F42C5A340}"/>
                </a:ext>
              </a:extLst>
            </p:cNvPr>
            <p:cNvSpPr txBox="1">
              <a:spLocks noChangeArrowheads="1"/>
            </p:cNvSpPr>
            <p:nvPr/>
          </p:nvSpPr>
          <p:spPr bwMode="auto">
            <a:xfrm>
              <a:off x="4512" y="1344"/>
              <a:ext cx="17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_</a:t>
              </a:r>
            </a:p>
          </p:txBody>
        </p:sp>
        <p:sp>
          <p:nvSpPr>
            <p:cNvPr id="20" name="Line 41">
              <a:extLst>
                <a:ext uri="{FF2B5EF4-FFF2-40B4-BE49-F238E27FC236}">
                  <a16:creationId xmlns:a16="http://schemas.microsoft.com/office/drawing/2014/main" id="{4249F5D5-FD67-3D4B-9FC3-25C53A0829C5}"/>
                </a:ext>
              </a:extLst>
            </p:cNvPr>
            <p:cNvSpPr>
              <a:spLocks noChangeShapeType="1"/>
            </p:cNvSpPr>
            <p:nvPr/>
          </p:nvSpPr>
          <p:spPr bwMode="auto">
            <a:xfrm>
              <a:off x="4877" y="1364"/>
              <a:ext cx="39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Text Box 44">
              <a:extLst>
                <a:ext uri="{FF2B5EF4-FFF2-40B4-BE49-F238E27FC236}">
                  <a16:creationId xmlns:a16="http://schemas.microsoft.com/office/drawing/2014/main" id="{9258CCFE-DDBA-3A48-A7A8-E6DA4B2D0B09}"/>
                </a:ext>
              </a:extLst>
            </p:cNvPr>
            <p:cNvSpPr txBox="1">
              <a:spLocks noChangeArrowheads="1"/>
            </p:cNvSpPr>
            <p:nvPr/>
          </p:nvSpPr>
          <p:spPr bwMode="auto">
            <a:xfrm>
              <a:off x="4272" y="1200"/>
              <a:ext cx="240"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Vref</a:t>
              </a:r>
            </a:p>
          </p:txBody>
        </p:sp>
        <p:sp>
          <p:nvSpPr>
            <p:cNvPr id="23" name="Text Box 45">
              <a:extLst>
                <a:ext uri="{FF2B5EF4-FFF2-40B4-BE49-F238E27FC236}">
                  <a16:creationId xmlns:a16="http://schemas.microsoft.com/office/drawing/2014/main" id="{A74FA313-0D83-B449-BA3A-5522B4B2FF1C}"/>
                </a:ext>
              </a:extLst>
            </p:cNvPr>
            <p:cNvSpPr txBox="1">
              <a:spLocks noChangeArrowheads="1"/>
            </p:cNvSpPr>
            <p:nvPr/>
          </p:nvSpPr>
          <p:spPr bwMode="auto">
            <a:xfrm>
              <a:off x="4512" y="1296"/>
              <a:ext cx="33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Shaper</a:t>
              </a:r>
            </a:p>
          </p:txBody>
        </p:sp>
        <p:sp>
          <p:nvSpPr>
            <p:cNvPr id="24" name="Text Box 46">
              <a:extLst>
                <a:ext uri="{FF2B5EF4-FFF2-40B4-BE49-F238E27FC236}">
                  <a16:creationId xmlns:a16="http://schemas.microsoft.com/office/drawing/2014/main" id="{31B1B6E8-DF36-3F43-9AD0-7B644D56A34A}"/>
                </a:ext>
              </a:extLst>
            </p:cNvPr>
            <p:cNvSpPr txBox="1">
              <a:spLocks noChangeArrowheads="1"/>
            </p:cNvSpPr>
            <p:nvPr/>
          </p:nvSpPr>
          <p:spPr bwMode="auto">
            <a:xfrm>
              <a:off x="3552" y="1392"/>
              <a:ext cx="43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Integrator</a:t>
              </a:r>
            </a:p>
          </p:txBody>
        </p:sp>
        <p:sp>
          <p:nvSpPr>
            <p:cNvPr id="25" name="Line 49">
              <a:extLst>
                <a:ext uri="{FF2B5EF4-FFF2-40B4-BE49-F238E27FC236}">
                  <a16:creationId xmlns:a16="http://schemas.microsoft.com/office/drawing/2014/main" id="{9B344B9F-AEAF-AF4A-8183-D762AD69334A}"/>
                </a:ext>
              </a:extLst>
            </p:cNvPr>
            <p:cNvSpPr>
              <a:spLocks noChangeShapeType="1"/>
            </p:cNvSpPr>
            <p:nvPr/>
          </p:nvSpPr>
          <p:spPr bwMode="auto">
            <a:xfrm>
              <a:off x="3216" y="1488"/>
              <a:ext cx="3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AutoShape 50">
              <a:extLst>
                <a:ext uri="{FF2B5EF4-FFF2-40B4-BE49-F238E27FC236}">
                  <a16:creationId xmlns:a16="http://schemas.microsoft.com/office/drawing/2014/main" id="{9A56CBAD-F56D-C549-8437-B319D8868134}"/>
                </a:ext>
              </a:extLst>
            </p:cNvPr>
            <p:cNvSpPr>
              <a:spLocks noChangeArrowheads="1"/>
            </p:cNvSpPr>
            <p:nvPr/>
          </p:nvSpPr>
          <p:spPr bwMode="auto">
            <a:xfrm>
              <a:off x="3009" y="1440"/>
              <a:ext cx="166" cy="96"/>
            </a:xfrm>
            <a:prstGeom prst="rightArrow">
              <a:avLst>
                <a:gd name="adj1" fmla="val 50000"/>
                <a:gd name="adj2" fmla="val 25000"/>
              </a:avLst>
            </a:prstGeom>
            <a:solidFill>
              <a:schemeClr val="accent1"/>
            </a:solidFill>
            <a:ln w="9525" algn="ctr">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7" name="Text Box 51">
              <a:extLst>
                <a:ext uri="{FF2B5EF4-FFF2-40B4-BE49-F238E27FC236}">
                  <a16:creationId xmlns:a16="http://schemas.microsoft.com/office/drawing/2014/main" id="{C5EEA6B7-CCA2-5B4D-B6B0-28A0E974AD19}"/>
                </a:ext>
              </a:extLst>
            </p:cNvPr>
            <p:cNvSpPr txBox="1">
              <a:spLocks noChangeArrowheads="1"/>
            </p:cNvSpPr>
            <p:nvPr/>
          </p:nvSpPr>
          <p:spPr bwMode="auto">
            <a:xfrm>
              <a:off x="2760" y="1440"/>
              <a:ext cx="33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dirty="0">
                  <a:latin typeface="Calibri" panose="020F0502020204030204" pitchFamily="34" charset="0"/>
                </a:rPr>
                <a:t>Input</a:t>
              </a:r>
            </a:p>
          </p:txBody>
        </p:sp>
        <p:sp>
          <p:nvSpPr>
            <p:cNvPr id="28" name="Line 52">
              <a:extLst>
                <a:ext uri="{FF2B5EF4-FFF2-40B4-BE49-F238E27FC236}">
                  <a16:creationId xmlns:a16="http://schemas.microsoft.com/office/drawing/2014/main" id="{660691A3-CC02-8A41-8F47-53AA7BCC3187}"/>
                </a:ext>
              </a:extLst>
            </p:cNvPr>
            <p:cNvSpPr>
              <a:spLocks noChangeShapeType="1"/>
            </p:cNvSpPr>
            <p:nvPr/>
          </p:nvSpPr>
          <p:spPr bwMode="auto">
            <a:xfrm>
              <a:off x="4080" y="1468"/>
              <a:ext cx="0"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53">
              <a:extLst>
                <a:ext uri="{FF2B5EF4-FFF2-40B4-BE49-F238E27FC236}">
                  <a16:creationId xmlns:a16="http://schemas.microsoft.com/office/drawing/2014/main" id="{037573B3-A9A7-B64C-9E01-907CF96E73D5}"/>
                </a:ext>
              </a:extLst>
            </p:cNvPr>
            <p:cNvSpPr>
              <a:spLocks noChangeShapeType="1"/>
            </p:cNvSpPr>
            <p:nvPr/>
          </p:nvSpPr>
          <p:spPr bwMode="auto">
            <a:xfrm>
              <a:off x="3408" y="1488"/>
              <a:ext cx="0" cy="4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54">
              <a:extLst>
                <a:ext uri="{FF2B5EF4-FFF2-40B4-BE49-F238E27FC236}">
                  <a16:creationId xmlns:a16="http://schemas.microsoft.com/office/drawing/2014/main" id="{DB5F0E17-5CB6-6540-AC85-04405EFCFAF9}"/>
                </a:ext>
              </a:extLst>
            </p:cNvPr>
            <p:cNvSpPr>
              <a:spLocks noChangeShapeType="1"/>
            </p:cNvSpPr>
            <p:nvPr/>
          </p:nvSpPr>
          <p:spPr bwMode="auto">
            <a:xfrm>
              <a:off x="3648" y="1940"/>
              <a:ext cx="0"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55">
              <a:extLst>
                <a:ext uri="{FF2B5EF4-FFF2-40B4-BE49-F238E27FC236}">
                  <a16:creationId xmlns:a16="http://schemas.microsoft.com/office/drawing/2014/main" id="{BBFFDF51-6049-5D42-9D8D-1382A7FA5823}"/>
                </a:ext>
              </a:extLst>
            </p:cNvPr>
            <p:cNvSpPr>
              <a:spLocks noChangeShapeType="1"/>
            </p:cNvSpPr>
            <p:nvPr/>
          </p:nvSpPr>
          <p:spPr bwMode="auto">
            <a:xfrm>
              <a:off x="3696" y="1940"/>
              <a:ext cx="0" cy="4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56">
              <a:extLst>
                <a:ext uri="{FF2B5EF4-FFF2-40B4-BE49-F238E27FC236}">
                  <a16:creationId xmlns:a16="http://schemas.microsoft.com/office/drawing/2014/main" id="{8A412450-F6FD-244B-A506-E89E5817883B}"/>
                </a:ext>
              </a:extLst>
            </p:cNvPr>
            <p:cNvSpPr>
              <a:spLocks noChangeShapeType="1"/>
            </p:cNvSpPr>
            <p:nvPr/>
          </p:nvSpPr>
          <p:spPr bwMode="auto">
            <a:xfrm>
              <a:off x="3408" y="1968"/>
              <a:ext cx="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57">
              <a:extLst>
                <a:ext uri="{FF2B5EF4-FFF2-40B4-BE49-F238E27FC236}">
                  <a16:creationId xmlns:a16="http://schemas.microsoft.com/office/drawing/2014/main" id="{35287749-DC96-C441-8F84-3F07D72B6411}"/>
                </a:ext>
              </a:extLst>
            </p:cNvPr>
            <p:cNvSpPr>
              <a:spLocks noChangeShapeType="1"/>
            </p:cNvSpPr>
            <p:nvPr/>
          </p:nvSpPr>
          <p:spPr bwMode="auto">
            <a:xfrm>
              <a:off x="3696" y="1968"/>
              <a:ext cx="38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AutoShape 42">
              <a:extLst>
                <a:ext uri="{FF2B5EF4-FFF2-40B4-BE49-F238E27FC236}">
                  <a16:creationId xmlns:a16="http://schemas.microsoft.com/office/drawing/2014/main" id="{FA4B70F3-D871-DA49-9AE8-3BE96B80E657}"/>
                </a:ext>
              </a:extLst>
            </p:cNvPr>
            <p:cNvSpPr>
              <a:spLocks noChangeArrowheads="1"/>
            </p:cNvSpPr>
            <p:nvPr/>
          </p:nvSpPr>
          <p:spPr bwMode="auto">
            <a:xfrm rot="5400000">
              <a:off x="5256" y="1320"/>
              <a:ext cx="288" cy="240"/>
            </a:xfrm>
            <a:prstGeom prst="triangle">
              <a:avLst>
                <a:gd name="adj" fmla="val 50000"/>
              </a:avLst>
            </a:prstGeom>
            <a:solidFill>
              <a:srgbClr val="FFFFFF"/>
            </a:solidFill>
            <a:ln w="9525" algn="ctr">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36" name="Line 43">
              <a:extLst>
                <a:ext uri="{FF2B5EF4-FFF2-40B4-BE49-F238E27FC236}">
                  <a16:creationId xmlns:a16="http://schemas.microsoft.com/office/drawing/2014/main" id="{B093C4FE-22B7-7E49-857B-2FA464062A85}"/>
                </a:ext>
              </a:extLst>
            </p:cNvPr>
            <p:cNvSpPr>
              <a:spLocks noChangeShapeType="1"/>
            </p:cNvSpPr>
            <p:nvPr/>
          </p:nvSpPr>
          <p:spPr bwMode="auto">
            <a:xfrm>
              <a:off x="5184" y="1536"/>
              <a:ext cx="9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Text Box 47">
              <a:extLst>
                <a:ext uri="{FF2B5EF4-FFF2-40B4-BE49-F238E27FC236}">
                  <a16:creationId xmlns:a16="http://schemas.microsoft.com/office/drawing/2014/main" id="{F6B3B6DD-8A39-C943-9687-0CF8E67827A8}"/>
                </a:ext>
              </a:extLst>
            </p:cNvPr>
            <p:cNvSpPr txBox="1">
              <a:spLocks noChangeArrowheads="1"/>
            </p:cNvSpPr>
            <p:nvPr/>
          </p:nvSpPr>
          <p:spPr bwMode="auto">
            <a:xfrm>
              <a:off x="5232" y="1344"/>
              <a:ext cx="33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Comp</a:t>
              </a:r>
            </a:p>
          </p:txBody>
        </p:sp>
        <p:sp>
          <p:nvSpPr>
            <p:cNvPr id="38" name="Text Box 48">
              <a:extLst>
                <a:ext uri="{FF2B5EF4-FFF2-40B4-BE49-F238E27FC236}">
                  <a16:creationId xmlns:a16="http://schemas.microsoft.com/office/drawing/2014/main" id="{E07102CF-1B01-6A45-8EA4-F9EFF68FF68D}"/>
                </a:ext>
              </a:extLst>
            </p:cNvPr>
            <p:cNvSpPr txBox="1">
              <a:spLocks noChangeArrowheads="1"/>
            </p:cNvSpPr>
            <p:nvPr/>
          </p:nvSpPr>
          <p:spPr bwMode="auto">
            <a:xfrm>
              <a:off x="4944" y="1488"/>
              <a:ext cx="33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Vth0</a:t>
              </a:r>
            </a:p>
          </p:txBody>
        </p:sp>
        <p:sp>
          <p:nvSpPr>
            <p:cNvPr id="39" name="Line 58">
              <a:extLst>
                <a:ext uri="{FF2B5EF4-FFF2-40B4-BE49-F238E27FC236}">
                  <a16:creationId xmlns:a16="http://schemas.microsoft.com/office/drawing/2014/main" id="{3BCB6655-7661-1748-BD04-9CBD1DF7EF71}"/>
                </a:ext>
              </a:extLst>
            </p:cNvPr>
            <p:cNvSpPr>
              <a:spLocks noChangeShapeType="1"/>
            </p:cNvSpPr>
            <p:nvPr/>
          </p:nvSpPr>
          <p:spPr bwMode="auto">
            <a:xfrm>
              <a:off x="5520" y="1440"/>
              <a:ext cx="19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59">
              <a:extLst>
                <a:ext uri="{FF2B5EF4-FFF2-40B4-BE49-F238E27FC236}">
                  <a16:creationId xmlns:a16="http://schemas.microsoft.com/office/drawing/2014/main" id="{D8B7CD95-9C95-DB44-813D-53AA9E2185B0}"/>
                </a:ext>
              </a:extLst>
            </p:cNvPr>
            <p:cNvSpPr>
              <a:spLocks noChangeShapeType="1"/>
            </p:cNvSpPr>
            <p:nvPr/>
          </p:nvSpPr>
          <p:spPr bwMode="auto">
            <a:xfrm>
              <a:off x="4992" y="1358"/>
              <a:ext cx="0" cy="17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60">
              <a:extLst>
                <a:ext uri="{FF2B5EF4-FFF2-40B4-BE49-F238E27FC236}">
                  <a16:creationId xmlns:a16="http://schemas.microsoft.com/office/drawing/2014/main" id="{98D9FD0B-093F-954E-9D17-6DC158D11DB6}"/>
                </a:ext>
              </a:extLst>
            </p:cNvPr>
            <p:cNvSpPr>
              <a:spLocks noChangeShapeType="1"/>
            </p:cNvSpPr>
            <p:nvPr/>
          </p:nvSpPr>
          <p:spPr bwMode="auto">
            <a:xfrm>
              <a:off x="4992" y="2016"/>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63">
              <a:extLst>
                <a:ext uri="{FF2B5EF4-FFF2-40B4-BE49-F238E27FC236}">
                  <a16:creationId xmlns:a16="http://schemas.microsoft.com/office/drawing/2014/main" id="{4FA6B2D1-C778-6D4A-A054-D6EE0FBB361F}"/>
                </a:ext>
              </a:extLst>
            </p:cNvPr>
            <p:cNvSpPr>
              <a:spLocks noChangeArrowheads="1"/>
            </p:cNvSpPr>
            <p:nvPr/>
          </p:nvSpPr>
          <p:spPr bwMode="auto">
            <a:xfrm rot="5400000">
              <a:off x="5256" y="1944"/>
              <a:ext cx="288" cy="240"/>
            </a:xfrm>
            <a:prstGeom prst="triangle">
              <a:avLst>
                <a:gd name="adj" fmla="val 50000"/>
              </a:avLst>
            </a:prstGeom>
            <a:solidFill>
              <a:srgbClr val="FFFFFF"/>
            </a:solidFill>
            <a:ln w="9525" algn="ctr">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43" name="Line 64">
              <a:extLst>
                <a:ext uri="{FF2B5EF4-FFF2-40B4-BE49-F238E27FC236}">
                  <a16:creationId xmlns:a16="http://schemas.microsoft.com/office/drawing/2014/main" id="{2BE87EF3-0976-F943-8876-41FEF3C9A084}"/>
                </a:ext>
              </a:extLst>
            </p:cNvPr>
            <p:cNvSpPr>
              <a:spLocks noChangeShapeType="1"/>
            </p:cNvSpPr>
            <p:nvPr/>
          </p:nvSpPr>
          <p:spPr bwMode="auto">
            <a:xfrm>
              <a:off x="5184" y="2160"/>
              <a:ext cx="9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Text Box 65">
              <a:extLst>
                <a:ext uri="{FF2B5EF4-FFF2-40B4-BE49-F238E27FC236}">
                  <a16:creationId xmlns:a16="http://schemas.microsoft.com/office/drawing/2014/main" id="{A945ABCB-B7B7-D046-8545-3058C5035B3C}"/>
                </a:ext>
              </a:extLst>
            </p:cNvPr>
            <p:cNvSpPr txBox="1">
              <a:spLocks noChangeArrowheads="1"/>
            </p:cNvSpPr>
            <p:nvPr/>
          </p:nvSpPr>
          <p:spPr bwMode="auto">
            <a:xfrm>
              <a:off x="5232" y="1968"/>
              <a:ext cx="33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Comp</a:t>
              </a:r>
            </a:p>
          </p:txBody>
        </p:sp>
        <p:sp>
          <p:nvSpPr>
            <p:cNvPr id="45" name="Text Box 66">
              <a:extLst>
                <a:ext uri="{FF2B5EF4-FFF2-40B4-BE49-F238E27FC236}">
                  <a16:creationId xmlns:a16="http://schemas.microsoft.com/office/drawing/2014/main" id="{4E75E07A-1B46-284A-AF44-5E2CFE81C63A}"/>
                </a:ext>
              </a:extLst>
            </p:cNvPr>
            <p:cNvSpPr txBox="1">
              <a:spLocks noChangeArrowheads="1"/>
            </p:cNvSpPr>
            <p:nvPr/>
          </p:nvSpPr>
          <p:spPr bwMode="auto">
            <a:xfrm>
              <a:off x="4992" y="2160"/>
              <a:ext cx="28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Vth1</a:t>
              </a:r>
            </a:p>
          </p:txBody>
        </p:sp>
        <p:sp>
          <p:nvSpPr>
            <p:cNvPr id="46" name="Line 67">
              <a:extLst>
                <a:ext uri="{FF2B5EF4-FFF2-40B4-BE49-F238E27FC236}">
                  <a16:creationId xmlns:a16="http://schemas.microsoft.com/office/drawing/2014/main" id="{0912E8BB-13C4-AB47-B11D-5C8AC6714C22}"/>
                </a:ext>
              </a:extLst>
            </p:cNvPr>
            <p:cNvSpPr>
              <a:spLocks noChangeShapeType="1"/>
            </p:cNvSpPr>
            <p:nvPr/>
          </p:nvSpPr>
          <p:spPr bwMode="auto">
            <a:xfrm>
              <a:off x="5520" y="2064"/>
              <a:ext cx="19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AutoShape 69">
              <a:extLst>
                <a:ext uri="{FF2B5EF4-FFF2-40B4-BE49-F238E27FC236}">
                  <a16:creationId xmlns:a16="http://schemas.microsoft.com/office/drawing/2014/main" id="{E507EBDE-3B80-5B4D-AB96-21814980D605}"/>
                </a:ext>
              </a:extLst>
            </p:cNvPr>
            <p:cNvSpPr>
              <a:spLocks noChangeArrowheads="1"/>
            </p:cNvSpPr>
            <p:nvPr/>
          </p:nvSpPr>
          <p:spPr bwMode="auto">
            <a:xfrm rot="5400000">
              <a:off x="5256" y="3048"/>
              <a:ext cx="288" cy="240"/>
            </a:xfrm>
            <a:prstGeom prst="triangle">
              <a:avLst>
                <a:gd name="adj" fmla="val 50000"/>
              </a:avLst>
            </a:prstGeom>
            <a:solidFill>
              <a:srgbClr val="FFFFFF"/>
            </a:solidFill>
            <a:ln w="9525" algn="ctr">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48" name="Line 70">
              <a:extLst>
                <a:ext uri="{FF2B5EF4-FFF2-40B4-BE49-F238E27FC236}">
                  <a16:creationId xmlns:a16="http://schemas.microsoft.com/office/drawing/2014/main" id="{14C17269-4C61-3642-A312-56DBBB863E65}"/>
                </a:ext>
              </a:extLst>
            </p:cNvPr>
            <p:cNvSpPr>
              <a:spLocks noChangeShapeType="1"/>
            </p:cNvSpPr>
            <p:nvPr/>
          </p:nvSpPr>
          <p:spPr bwMode="auto">
            <a:xfrm>
              <a:off x="5184" y="3264"/>
              <a:ext cx="9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Text Box 71">
              <a:extLst>
                <a:ext uri="{FF2B5EF4-FFF2-40B4-BE49-F238E27FC236}">
                  <a16:creationId xmlns:a16="http://schemas.microsoft.com/office/drawing/2014/main" id="{B25692D5-3C7A-C541-91AB-8C81FFDC2BB8}"/>
                </a:ext>
              </a:extLst>
            </p:cNvPr>
            <p:cNvSpPr txBox="1">
              <a:spLocks noChangeArrowheads="1"/>
            </p:cNvSpPr>
            <p:nvPr/>
          </p:nvSpPr>
          <p:spPr bwMode="auto">
            <a:xfrm>
              <a:off x="5232" y="3072"/>
              <a:ext cx="336"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Comp</a:t>
              </a:r>
            </a:p>
          </p:txBody>
        </p:sp>
        <p:sp>
          <p:nvSpPr>
            <p:cNvPr id="50" name="Text Box 72">
              <a:extLst>
                <a:ext uri="{FF2B5EF4-FFF2-40B4-BE49-F238E27FC236}">
                  <a16:creationId xmlns:a16="http://schemas.microsoft.com/office/drawing/2014/main" id="{040AF134-1481-984D-B45A-003E4C4DA757}"/>
                </a:ext>
              </a:extLst>
            </p:cNvPr>
            <p:cNvSpPr txBox="1">
              <a:spLocks noChangeArrowheads="1"/>
            </p:cNvSpPr>
            <p:nvPr/>
          </p:nvSpPr>
          <p:spPr bwMode="auto">
            <a:xfrm>
              <a:off x="4992" y="3264"/>
              <a:ext cx="28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800">
                  <a:latin typeface="Calibri" panose="020F0502020204030204" pitchFamily="34" charset="0"/>
                </a:rPr>
                <a:t>Vth7</a:t>
              </a:r>
            </a:p>
          </p:txBody>
        </p:sp>
        <p:sp>
          <p:nvSpPr>
            <p:cNvPr id="51" name="Line 73">
              <a:extLst>
                <a:ext uri="{FF2B5EF4-FFF2-40B4-BE49-F238E27FC236}">
                  <a16:creationId xmlns:a16="http://schemas.microsoft.com/office/drawing/2014/main" id="{D674DD46-2F0D-534C-A5D5-7FECBF8582EA}"/>
                </a:ext>
              </a:extLst>
            </p:cNvPr>
            <p:cNvSpPr>
              <a:spLocks noChangeShapeType="1"/>
            </p:cNvSpPr>
            <p:nvPr/>
          </p:nvSpPr>
          <p:spPr bwMode="auto">
            <a:xfrm>
              <a:off x="5520" y="3168"/>
              <a:ext cx="19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74">
              <a:extLst>
                <a:ext uri="{FF2B5EF4-FFF2-40B4-BE49-F238E27FC236}">
                  <a16:creationId xmlns:a16="http://schemas.microsoft.com/office/drawing/2014/main" id="{4BBE0511-60F7-9A47-B626-8169234BA09A}"/>
                </a:ext>
              </a:extLst>
            </p:cNvPr>
            <p:cNvSpPr>
              <a:spLocks noChangeShapeType="1"/>
            </p:cNvSpPr>
            <p:nvPr/>
          </p:nvSpPr>
          <p:spPr bwMode="auto">
            <a:xfrm>
              <a:off x="4992" y="3120"/>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75">
              <a:extLst>
                <a:ext uri="{FF2B5EF4-FFF2-40B4-BE49-F238E27FC236}">
                  <a16:creationId xmlns:a16="http://schemas.microsoft.com/office/drawing/2014/main" id="{A11D107D-D92C-5A4F-83AA-46E7C4CE038B}"/>
                </a:ext>
              </a:extLst>
            </p:cNvPr>
            <p:cNvSpPr>
              <a:spLocks noChangeShapeType="1"/>
            </p:cNvSpPr>
            <p:nvPr/>
          </p:nvSpPr>
          <p:spPr bwMode="auto">
            <a:xfrm>
              <a:off x="5568" y="2160"/>
              <a:ext cx="0" cy="864"/>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4" name="Text Box 78">
            <a:extLst>
              <a:ext uri="{FF2B5EF4-FFF2-40B4-BE49-F238E27FC236}">
                <a16:creationId xmlns:a16="http://schemas.microsoft.com/office/drawing/2014/main" id="{56CBA1A1-7161-F445-9022-E5399219306F}"/>
              </a:ext>
            </a:extLst>
          </p:cNvPr>
          <p:cNvSpPr txBox="1">
            <a:spLocks noChangeArrowheads="1"/>
          </p:cNvSpPr>
          <p:nvPr/>
        </p:nvSpPr>
        <p:spPr bwMode="auto">
          <a:xfrm>
            <a:off x="5113398" y="4852179"/>
            <a:ext cx="2057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dirty="0">
                <a:latin typeface="Calibri" panose="020F0502020204030204" pitchFamily="34" charset="0"/>
              </a:rPr>
              <a:t>Programmable Thresholds</a:t>
            </a:r>
          </a:p>
        </p:txBody>
      </p:sp>
      <p:sp>
        <p:nvSpPr>
          <p:cNvPr id="55" name="Line 79">
            <a:extLst>
              <a:ext uri="{FF2B5EF4-FFF2-40B4-BE49-F238E27FC236}">
                <a16:creationId xmlns:a16="http://schemas.microsoft.com/office/drawing/2014/main" id="{83E41EC3-A3A4-664C-A49D-9CF1AA2AB8E6}"/>
              </a:ext>
            </a:extLst>
          </p:cNvPr>
          <p:cNvSpPr>
            <a:spLocks noChangeShapeType="1"/>
          </p:cNvSpPr>
          <p:nvPr/>
        </p:nvSpPr>
        <p:spPr bwMode="auto">
          <a:xfrm>
            <a:off x="6637398" y="4979100"/>
            <a:ext cx="381000" cy="650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6" name="Text Box 80">
            <a:extLst>
              <a:ext uri="{FF2B5EF4-FFF2-40B4-BE49-F238E27FC236}">
                <a16:creationId xmlns:a16="http://schemas.microsoft.com/office/drawing/2014/main" id="{AF57D4E5-78B2-484F-B5B4-EF4905FD6F7E}"/>
              </a:ext>
            </a:extLst>
          </p:cNvPr>
          <p:cNvSpPr txBox="1">
            <a:spLocks noChangeArrowheads="1"/>
          </p:cNvSpPr>
          <p:nvPr/>
        </p:nvSpPr>
        <p:spPr bwMode="auto">
          <a:xfrm>
            <a:off x="7666098" y="1432705"/>
            <a:ext cx="9144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b="1">
                <a:latin typeface="Calibri" panose="020F0502020204030204" pitchFamily="34" charset="0"/>
              </a:rPr>
              <a:t>Disc outputs</a:t>
            </a:r>
          </a:p>
          <a:p>
            <a:pPr eaLnBrk="1" hangingPunct="1">
              <a:spcBef>
                <a:spcPct val="50000"/>
              </a:spcBef>
            </a:pPr>
            <a:r>
              <a:rPr lang="en-US" altLang="en-US" sz="1000" b="1">
                <a:latin typeface="Calibri" panose="020F0502020204030204" pitchFamily="34" charset="0"/>
              </a:rPr>
              <a:t>3-bit ADC</a:t>
            </a:r>
          </a:p>
        </p:txBody>
      </p:sp>
      <p:grpSp>
        <p:nvGrpSpPr>
          <p:cNvPr id="57" name="Group 84">
            <a:extLst>
              <a:ext uri="{FF2B5EF4-FFF2-40B4-BE49-F238E27FC236}">
                <a16:creationId xmlns:a16="http://schemas.microsoft.com/office/drawing/2014/main" id="{4A327BA7-75ED-9540-B6DB-CCC28B2D0093}"/>
              </a:ext>
            </a:extLst>
          </p:cNvPr>
          <p:cNvGrpSpPr>
            <a:grpSpLocks/>
          </p:cNvGrpSpPr>
          <p:nvPr/>
        </p:nvGrpSpPr>
        <p:grpSpPr bwMode="auto">
          <a:xfrm>
            <a:off x="5608698" y="2270905"/>
            <a:ext cx="762000" cy="152400"/>
            <a:chOff x="3888" y="1632"/>
            <a:chExt cx="480" cy="96"/>
          </a:xfrm>
        </p:grpSpPr>
        <p:sp>
          <p:nvSpPr>
            <p:cNvPr id="58" name="Line 81">
              <a:extLst>
                <a:ext uri="{FF2B5EF4-FFF2-40B4-BE49-F238E27FC236}">
                  <a16:creationId xmlns:a16="http://schemas.microsoft.com/office/drawing/2014/main" id="{7A64FD14-FD5F-4B47-B237-EEF8F15DA210}"/>
                </a:ext>
              </a:extLst>
            </p:cNvPr>
            <p:cNvSpPr>
              <a:spLocks noChangeShapeType="1"/>
            </p:cNvSpPr>
            <p:nvPr/>
          </p:nvSpPr>
          <p:spPr bwMode="auto">
            <a:xfrm>
              <a:off x="3888" y="1632"/>
              <a:ext cx="9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82">
              <a:extLst>
                <a:ext uri="{FF2B5EF4-FFF2-40B4-BE49-F238E27FC236}">
                  <a16:creationId xmlns:a16="http://schemas.microsoft.com/office/drawing/2014/main" id="{21F866A8-6E51-654A-8B85-4D5ABFE9744C}"/>
                </a:ext>
              </a:extLst>
            </p:cNvPr>
            <p:cNvSpPr>
              <a:spLocks noChangeShapeType="1"/>
            </p:cNvSpPr>
            <p:nvPr/>
          </p:nvSpPr>
          <p:spPr bwMode="auto">
            <a:xfrm>
              <a:off x="3984" y="1632"/>
              <a:ext cx="96"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83">
              <a:extLst>
                <a:ext uri="{FF2B5EF4-FFF2-40B4-BE49-F238E27FC236}">
                  <a16:creationId xmlns:a16="http://schemas.microsoft.com/office/drawing/2014/main" id="{F42BA296-85DD-A441-ACDA-A39D0A147AE0}"/>
                </a:ext>
              </a:extLst>
            </p:cNvPr>
            <p:cNvSpPr>
              <a:spLocks noChangeShapeType="1"/>
            </p:cNvSpPr>
            <p:nvPr/>
          </p:nvSpPr>
          <p:spPr bwMode="auto">
            <a:xfrm flipV="1">
              <a:off x="4080" y="1632"/>
              <a:ext cx="288"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1" name="Group 85">
            <a:extLst>
              <a:ext uri="{FF2B5EF4-FFF2-40B4-BE49-F238E27FC236}">
                <a16:creationId xmlns:a16="http://schemas.microsoft.com/office/drawing/2014/main" id="{A7097817-8E2C-B742-A2CC-2F8E946D71FA}"/>
              </a:ext>
            </a:extLst>
          </p:cNvPr>
          <p:cNvGrpSpPr>
            <a:grpSpLocks/>
          </p:cNvGrpSpPr>
          <p:nvPr/>
        </p:nvGrpSpPr>
        <p:grpSpPr bwMode="auto">
          <a:xfrm flipV="1">
            <a:off x="6446898" y="975505"/>
            <a:ext cx="914400" cy="533400"/>
            <a:chOff x="3888" y="1632"/>
            <a:chExt cx="480" cy="96"/>
          </a:xfrm>
        </p:grpSpPr>
        <p:sp>
          <p:nvSpPr>
            <p:cNvPr id="62" name="Line 86">
              <a:extLst>
                <a:ext uri="{FF2B5EF4-FFF2-40B4-BE49-F238E27FC236}">
                  <a16:creationId xmlns:a16="http://schemas.microsoft.com/office/drawing/2014/main" id="{58DAA600-CEE2-7C4A-9F23-3A06F4941854}"/>
                </a:ext>
              </a:extLst>
            </p:cNvPr>
            <p:cNvSpPr>
              <a:spLocks noChangeShapeType="1"/>
            </p:cNvSpPr>
            <p:nvPr/>
          </p:nvSpPr>
          <p:spPr bwMode="auto">
            <a:xfrm>
              <a:off x="3888" y="1632"/>
              <a:ext cx="9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87">
              <a:extLst>
                <a:ext uri="{FF2B5EF4-FFF2-40B4-BE49-F238E27FC236}">
                  <a16:creationId xmlns:a16="http://schemas.microsoft.com/office/drawing/2014/main" id="{7DDCAFC9-5A42-114C-84E7-19E007A2F81C}"/>
                </a:ext>
              </a:extLst>
            </p:cNvPr>
            <p:cNvSpPr>
              <a:spLocks noChangeShapeType="1"/>
            </p:cNvSpPr>
            <p:nvPr/>
          </p:nvSpPr>
          <p:spPr bwMode="auto">
            <a:xfrm>
              <a:off x="3984" y="1632"/>
              <a:ext cx="96"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88">
              <a:extLst>
                <a:ext uri="{FF2B5EF4-FFF2-40B4-BE49-F238E27FC236}">
                  <a16:creationId xmlns:a16="http://schemas.microsoft.com/office/drawing/2014/main" id="{52D30319-66E9-EC48-B2FE-C4C03702E427}"/>
                </a:ext>
              </a:extLst>
            </p:cNvPr>
            <p:cNvSpPr>
              <a:spLocks noChangeShapeType="1"/>
            </p:cNvSpPr>
            <p:nvPr/>
          </p:nvSpPr>
          <p:spPr bwMode="auto">
            <a:xfrm flipV="1">
              <a:off x="4080" y="1632"/>
              <a:ext cx="288" cy="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5" name="Line 89">
            <a:extLst>
              <a:ext uri="{FF2B5EF4-FFF2-40B4-BE49-F238E27FC236}">
                <a16:creationId xmlns:a16="http://schemas.microsoft.com/office/drawing/2014/main" id="{46312B47-09A4-3446-8BCD-2F691F40E185}"/>
              </a:ext>
            </a:extLst>
          </p:cNvPr>
          <p:cNvSpPr>
            <a:spLocks noChangeShapeType="1"/>
          </p:cNvSpPr>
          <p:nvPr/>
        </p:nvSpPr>
        <p:spPr bwMode="auto">
          <a:xfrm flipV="1">
            <a:off x="6599298" y="807021"/>
            <a:ext cx="0" cy="625683"/>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90">
            <a:extLst>
              <a:ext uri="{FF2B5EF4-FFF2-40B4-BE49-F238E27FC236}">
                <a16:creationId xmlns:a16="http://schemas.microsoft.com/office/drawing/2014/main" id="{E06A6DB2-5C01-7F47-B64A-058EC4D0DC58}"/>
              </a:ext>
            </a:extLst>
          </p:cNvPr>
          <p:cNvSpPr>
            <a:spLocks noChangeShapeType="1"/>
          </p:cNvSpPr>
          <p:nvPr/>
        </p:nvSpPr>
        <p:spPr bwMode="auto">
          <a:xfrm flipH="1" flipV="1">
            <a:off x="6827898" y="757035"/>
            <a:ext cx="0" cy="14227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91">
            <a:extLst>
              <a:ext uri="{FF2B5EF4-FFF2-40B4-BE49-F238E27FC236}">
                <a16:creationId xmlns:a16="http://schemas.microsoft.com/office/drawing/2014/main" id="{709DFFA6-AE43-7340-85D8-140AB145C59F}"/>
              </a:ext>
            </a:extLst>
          </p:cNvPr>
          <p:cNvSpPr>
            <a:spLocks noChangeShapeType="1"/>
          </p:cNvSpPr>
          <p:nvPr/>
        </p:nvSpPr>
        <p:spPr bwMode="auto">
          <a:xfrm>
            <a:off x="6599298" y="880255"/>
            <a:ext cx="228600"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8" name="Text Box 92">
            <a:extLst>
              <a:ext uri="{FF2B5EF4-FFF2-40B4-BE49-F238E27FC236}">
                <a16:creationId xmlns:a16="http://schemas.microsoft.com/office/drawing/2014/main" id="{FDCF254D-AD6E-6541-A370-23F7C0FD9338}"/>
              </a:ext>
            </a:extLst>
          </p:cNvPr>
          <p:cNvSpPr txBox="1">
            <a:spLocks noChangeArrowheads="1"/>
          </p:cNvSpPr>
          <p:nvPr/>
        </p:nvSpPr>
        <p:spPr bwMode="auto">
          <a:xfrm>
            <a:off x="5597652" y="662153"/>
            <a:ext cx="228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dirty="0">
                <a:latin typeface="Calibri" panose="020F0502020204030204" pitchFamily="34" charset="0"/>
              </a:rPr>
              <a:t>T-peak ~ 60 ns (programmable)</a:t>
            </a:r>
          </a:p>
        </p:txBody>
      </p:sp>
      <p:sp>
        <p:nvSpPr>
          <p:cNvPr id="69" name="Line 93">
            <a:extLst>
              <a:ext uri="{FF2B5EF4-FFF2-40B4-BE49-F238E27FC236}">
                <a16:creationId xmlns:a16="http://schemas.microsoft.com/office/drawing/2014/main" id="{1E66471F-E2E6-8C47-ACC0-B6DB15F8231E}"/>
              </a:ext>
            </a:extLst>
          </p:cNvPr>
          <p:cNvSpPr>
            <a:spLocks noChangeShapeType="1"/>
          </p:cNvSpPr>
          <p:nvPr/>
        </p:nvSpPr>
        <p:spPr bwMode="auto">
          <a:xfrm flipV="1">
            <a:off x="4922898" y="1432705"/>
            <a:ext cx="0" cy="381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Text Box 94">
            <a:extLst>
              <a:ext uri="{FF2B5EF4-FFF2-40B4-BE49-F238E27FC236}">
                <a16:creationId xmlns:a16="http://schemas.microsoft.com/office/drawing/2014/main" id="{38CF2EA9-AAA5-FF48-A868-D8F2C67AC6B7}"/>
              </a:ext>
            </a:extLst>
          </p:cNvPr>
          <p:cNvSpPr txBox="1">
            <a:spLocks noChangeArrowheads="1"/>
          </p:cNvSpPr>
          <p:nvPr/>
        </p:nvSpPr>
        <p:spPr bwMode="auto">
          <a:xfrm>
            <a:off x="4846698" y="975505"/>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000">
                <a:latin typeface="Calibri" panose="020F0502020204030204" pitchFamily="34" charset="0"/>
              </a:rPr>
              <a:t>Program gain and Vref</a:t>
            </a:r>
          </a:p>
        </p:txBody>
      </p:sp>
      <p:sp>
        <p:nvSpPr>
          <p:cNvPr id="71" name="Line 95">
            <a:extLst>
              <a:ext uri="{FF2B5EF4-FFF2-40B4-BE49-F238E27FC236}">
                <a16:creationId xmlns:a16="http://schemas.microsoft.com/office/drawing/2014/main" id="{64A24F32-B3CB-DB42-8589-FF7C13C948FB}"/>
              </a:ext>
            </a:extLst>
          </p:cNvPr>
          <p:cNvSpPr>
            <a:spLocks noChangeShapeType="1"/>
          </p:cNvSpPr>
          <p:nvPr/>
        </p:nvSpPr>
        <p:spPr bwMode="auto">
          <a:xfrm flipH="1">
            <a:off x="5075298" y="1204105"/>
            <a:ext cx="304800" cy="228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 name="Line 96">
            <a:extLst>
              <a:ext uri="{FF2B5EF4-FFF2-40B4-BE49-F238E27FC236}">
                <a16:creationId xmlns:a16="http://schemas.microsoft.com/office/drawing/2014/main" id="{CF33D05A-7F81-0B4D-A3EC-1BF376E98D05}"/>
              </a:ext>
            </a:extLst>
          </p:cNvPr>
          <p:cNvSpPr>
            <a:spLocks noChangeShapeType="1"/>
          </p:cNvSpPr>
          <p:nvPr/>
        </p:nvSpPr>
        <p:spPr bwMode="auto">
          <a:xfrm>
            <a:off x="5532498" y="1204105"/>
            <a:ext cx="3810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3" name="Text Box 99">
            <a:extLst>
              <a:ext uri="{FF2B5EF4-FFF2-40B4-BE49-F238E27FC236}">
                <a16:creationId xmlns:a16="http://schemas.microsoft.com/office/drawing/2014/main" id="{E6BFE7B3-8F7F-CE43-82AB-50AC1C0A52EB}"/>
              </a:ext>
            </a:extLst>
          </p:cNvPr>
          <p:cNvSpPr txBox="1">
            <a:spLocks noChangeArrowheads="1"/>
          </p:cNvSpPr>
          <p:nvPr/>
        </p:nvSpPr>
        <p:spPr bwMode="auto">
          <a:xfrm>
            <a:off x="455674" y="836460"/>
            <a:ext cx="2851149" cy="1938992"/>
          </a:xfrm>
          <a:prstGeom prst="rect">
            <a:avLst/>
          </a:prstGeom>
          <a:solidFill>
            <a:srgbClr val="FFFF99"/>
          </a:solidFill>
          <a:ln w="6350" algn="ctr">
            <a:solidFill>
              <a:schemeClr val="tx2"/>
            </a:solidFill>
            <a:miter lim="800000"/>
            <a:headEnd/>
            <a:tailEnd/>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200" u="sng" dirty="0">
                <a:solidFill>
                  <a:schemeClr val="tx2"/>
                </a:solidFill>
                <a:latin typeface="Calibri" panose="020F0502020204030204" pitchFamily="34" charset="0"/>
              </a:rPr>
              <a:t>128 channel</a:t>
            </a:r>
          </a:p>
          <a:p>
            <a:pPr eaLnBrk="1" hangingPunct="1">
              <a:spcBef>
                <a:spcPct val="50000"/>
              </a:spcBef>
            </a:pPr>
            <a:r>
              <a:rPr lang="en-US" altLang="en-US" sz="1200" u="sng" dirty="0">
                <a:solidFill>
                  <a:schemeClr val="tx2"/>
                </a:solidFill>
                <a:latin typeface="Calibri" panose="020F0502020204030204" pitchFamily="34" charset="0"/>
              </a:rPr>
              <a:t>46, 50, 60, 67, 85, 100, 150, or 200 mV/</a:t>
            </a:r>
            <a:r>
              <a:rPr lang="en-US" altLang="en-US" sz="1200" u="sng" dirty="0" err="1">
                <a:solidFill>
                  <a:schemeClr val="tx2"/>
                </a:solidFill>
                <a:latin typeface="Calibri" panose="020F0502020204030204" pitchFamily="34" charset="0"/>
              </a:rPr>
              <a:t>fC</a:t>
            </a:r>
            <a:endParaRPr lang="en-US" altLang="en-US" sz="1200" u="sng" dirty="0">
              <a:solidFill>
                <a:schemeClr val="tx2"/>
              </a:solidFill>
              <a:latin typeface="Calibri" panose="020F0502020204030204" pitchFamily="34" charset="0"/>
            </a:endParaRPr>
          </a:p>
          <a:p>
            <a:pPr eaLnBrk="1" hangingPunct="1">
              <a:spcBef>
                <a:spcPct val="50000"/>
              </a:spcBef>
            </a:pPr>
            <a:r>
              <a:rPr lang="en-US" altLang="en-US" sz="1200" u="sng" dirty="0">
                <a:solidFill>
                  <a:schemeClr val="tx2"/>
                </a:solidFill>
                <a:latin typeface="Calibri" panose="020F0502020204030204" pitchFamily="34" charset="0"/>
              </a:rPr>
              <a:t>60 ns peak time (</a:t>
            </a:r>
            <a:r>
              <a:rPr lang="en-US" altLang="en-US" sz="1200" u="sng" dirty="0" err="1">
                <a:solidFill>
                  <a:schemeClr val="tx2"/>
                </a:solidFill>
                <a:latin typeface="Calibri" panose="020F0502020204030204" pitchFamily="34" charset="0"/>
              </a:rPr>
              <a:t>rt</a:t>
            </a:r>
            <a:r>
              <a:rPr lang="en-US" altLang="en-US" sz="1200" u="sng" dirty="0">
                <a:solidFill>
                  <a:schemeClr val="tx2"/>
                </a:solidFill>
                <a:latin typeface="Calibri" panose="020F0502020204030204" pitchFamily="34" charset="0"/>
              </a:rPr>
              <a:t>- </a:t>
            </a:r>
            <a:r>
              <a:rPr lang="en-US" altLang="en-US" sz="1200" u="sng" dirty="0" err="1">
                <a:solidFill>
                  <a:schemeClr val="tx2"/>
                </a:solidFill>
                <a:latin typeface="Calibri" panose="020F0502020204030204" pitchFamily="34" charset="0"/>
              </a:rPr>
              <a:t>pgmbl</a:t>
            </a:r>
            <a:r>
              <a:rPr lang="en-US" altLang="en-US" sz="1200" u="sng" dirty="0">
                <a:solidFill>
                  <a:schemeClr val="tx2"/>
                </a:solidFill>
                <a:latin typeface="Calibri" panose="020F0502020204030204" pitchFamily="34" charset="0"/>
              </a:rPr>
              <a:t>)</a:t>
            </a:r>
          </a:p>
          <a:p>
            <a:pPr eaLnBrk="1" hangingPunct="1">
              <a:spcBef>
                <a:spcPct val="50000"/>
              </a:spcBef>
            </a:pPr>
            <a:r>
              <a:rPr lang="en-US" altLang="en-US" sz="1200" u="sng" dirty="0">
                <a:solidFill>
                  <a:schemeClr val="tx2"/>
                </a:solidFill>
                <a:latin typeface="Calibri" panose="020F0502020204030204" pitchFamily="34" charset="0"/>
              </a:rPr>
              <a:t>3—bit ADC (</a:t>
            </a:r>
            <a:r>
              <a:rPr lang="en-US" altLang="en-US" sz="1200" u="sng" dirty="0" err="1">
                <a:solidFill>
                  <a:schemeClr val="tx2"/>
                </a:solidFill>
                <a:latin typeface="Calibri" panose="020F0502020204030204" pitchFamily="34" charset="0"/>
              </a:rPr>
              <a:t>th-pgmbl</a:t>
            </a:r>
            <a:r>
              <a:rPr lang="en-US" altLang="en-US" sz="1200" u="sng" dirty="0">
                <a:solidFill>
                  <a:schemeClr val="tx2"/>
                </a:solidFill>
                <a:latin typeface="Calibri" panose="020F0502020204030204" pitchFamily="34" charset="0"/>
              </a:rPr>
              <a:t>)</a:t>
            </a:r>
          </a:p>
          <a:p>
            <a:pPr eaLnBrk="1" hangingPunct="1">
              <a:spcBef>
                <a:spcPct val="50000"/>
              </a:spcBef>
            </a:pPr>
            <a:r>
              <a:rPr lang="en-US" altLang="en-US" sz="1200" u="sng" dirty="0">
                <a:solidFill>
                  <a:schemeClr val="tx2"/>
                </a:solidFill>
                <a:latin typeface="Calibri" panose="020F0502020204030204" pitchFamily="34" charset="0"/>
              </a:rPr>
              <a:t>Optimized to 1 to 2.5 pf input</a:t>
            </a:r>
          </a:p>
          <a:p>
            <a:pPr eaLnBrk="1" hangingPunct="1">
              <a:spcBef>
                <a:spcPct val="50000"/>
              </a:spcBef>
            </a:pPr>
            <a:r>
              <a:rPr lang="en-US" altLang="en-US" sz="1200" u="sng" dirty="0">
                <a:solidFill>
                  <a:schemeClr val="tx2"/>
                </a:solidFill>
                <a:latin typeface="Calibri" panose="020F0502020204030204" pitchFamily="34" charset="0"/>
              </a:rPr>
              <a:t>115e + 134e/pf</a:t>
            </a:r>
          </a:p>
          <a:p>
            <a:pPr eaLnBrk="1" hangingPunct="1">
              <a:spcBef>
                <a:spcPct val="50000"/>
              </a:spcBef>
            </a:pPr>
            <a:r>
              <a:rPr lang="en-US" altLang="en-US" sz="1200" u="sng" dirty="0">
                <a:solidFill>
                  <a:schemeClr val="tx2"/>
                </a:solidFill>
                <a:latin typeface="Calibri" panose="020F0502020204030204" pitchFamily="34" charset="0"/>
              </a:rPr>
              <a:t>~ 70 to 140 </a:t>
            </a:r>
            <a:r>
              <a:rPr lang="en-US" altLang="en-US" sz="1200" i="1" u="sng" dirty="0" err="1">
                <a:solidFill>
                  <a:schemeClr val="tx2"/>
                </a:solidFill>
                <a:latin typeface="Symbol" pitchFamily="2" charset="2"/>
              </a:rPr>
              <a:t>m</a:t>
            </a:r>
            <a:r>
              <a:rPr lang="en-US" altLang="en-US" sz="1200" u="sng" dirty="0" err="1">
                <a:solidFill>
                  <a:schemeClr val="tx2"/>
                </a:solidFill>
                <a:latin typeface="Calibri" panose="020F0502020204030204" pitchFamily="34" charset="0"/>
              </a:rPr>
              <a:t>W</a:t>
            </a:r>
            <a:r>
              <a:rPr lang="en-US" altLang="en-US" sz="1200" u="sng" dirty="0">
                <a:solidFill>
                  <a:schemeClr val="tx2"/>
                </a:solidFill>
                <a:latin typeface="Calibri" panose="020F0502020204030204" pitchFamily="34" charset="0"/>
              </a:rPr>
              <a:t>/</a:t>
            </a:r>
            <a:r>
              <a:rPr lang="en-US" altLang="en-US" sz="1200" u="sng" dirty="0" err="1">
                <a:solidFill>
                  <a:schemeClr val="tx2"/>
                </a:solidFill>
                <a:latin typeface="Calibri" panose="020F0502020204030204" pitchFamily="34" charset="0"/>
              </a:rPr>
              <a:t>ch</a:t>
            </a:r>
            <a:r>
              <a:rPr lang="en-US" altLang="en-US" sz="1200" u="sng" dirty="0">
                <a:solidFill>
                  <a:schemeClr val="tx2"/>
                </a:solidFill>
                <a:latin typeface="Calibri" panose="020F0502020204030204" pitchFamily="34" charset="0"/>
              </a:rPr>
              <a:t> (dep. gain)</a:t>
            </a:r>
          </a:p>
        </p:txBody>
      </p:sp>
      <p:sp>
        <p:nvSpPr>
          <p:cNvPr id="6" name="正方形/長方形 5">
            <a:extLst>
              <a:ext uri="{FF2B5EF4-FFF2-40B4-BE49-F238E27FC236}">
                <a16:creationId xmlns:a16="http://schemas.microsoft.com/office/drawing/2014/main" id="{F51B900A-E173-C846-B642-C9FBBF48F3EA}"/>
              </a:ext>
            </a:extLst>
          </p:cNvPr>
          <p:cNvSpPr/>
          <p:nvPr/>
        </p:nvSpPr>
        <p:spPr>
          <a:xfrm>
            <a:off x="266701" y="3088006"/>
            <a:ext cx="6134100" cy="1477328"/>
          </a:xfrm>
          <a:prstGeom prst="rect">
            <a:avLst/>
          </a:prstGeom>
        </p:spPr>
        <p:txBody>
          <a:bodyPr wrap="square">
            <a:spAutoFit/>
          </a:bodyPr>
          <a:lstStyle/>
          <a:p>
            <a:r>
              <a:rPr lang="en-US" altLang="ja-JP" dirty="0">
                <a:latin typeface="Helvetica" pitchFamily="2" charset="0"/>
              </a:rPr>
              <a:t>At max. input transistor bias of 38uA:  115e + 134e/pF</a:t>
            </a:r>
          </a:p>
          <a:p>
            <a:r>
              <a:rPr lang="en-US" altLang="ja-JP" dirty="0"/>
              <a:t>Silicon strip + readout line capacitance ~ 6pF</a:t>
            </a:r>
          </a:p>
          <a:p>
            <a:r>
              <a:rPr lang="en-US" altLang="ja-JP" dirty="0"/>
              <a:t>Predicted noise ~ 115e + 134e/pF * 6pF ~ 1,000e</a:t>
            </a:r>
          </a:p>
          <a:p>
            <a:r>
              <a:rPr lang="en-US" altLang="ja-JP" dirty="0"/>
              <a:t>Signal ~ 20,000e </a:t>
            </a:r>
          </a:p>
          <a:p>
            <a:r>
              <a:rPr lang="en-US" altLang="ja-JP" dirty="0"/>
              <a:t>Expected S/N ~ 20/1</a:t>
            </a:r>
            <a:endParaRPr lang="ja-JP" altLang="en-US"/>
          </a:p>
        </p:txBody>
      </p:sp>
    </p:spTree>
    <p:extLst>
      <p:ext uri="{BB962C8B-B14F-4D97-AF65-F5344CB8AC3E}">
        <p14:creationId xmlns:p14="http://schemas.microsoft.com/office/powerpoint/2010/main" val="172456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FPHX Chip (Digital Section)</a:t>
            </a: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8</a:t>
            </a:fld>
            <a:endParaRPr lang="en-US" altLang="en-US" sz="1200" dirty="0">
              <a:solidFill>
                <a:srgbClr val="898989"/>
              </a:solidFill>
            </a:endParaRPr>
          </a:p>
        </p:txBody>
      </p:sp>
      <p:pic>
        <p:nvPicPr>
          <p:cNvPr id="6" name="図 5" descr="Block Diagram">
            <a:extLst>
              <a:ext uri="{FF2B5EF4-FFF2-40B4-BE49-F238E27FC236}">
                <a16:creationId xmlns:a16="http://schemas.microsoft.com/office/drawing/2014/main" id="{96AEB8DB-99CB-DF49-A281-D96F3187686E}"/>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943849"/>
            <a:ext cx="5477510" cy="4062730"/>
          </a:xfrm>
          <a:prstGeom prst="rect">
            <a:avLst/>
          </a:prstGeom>
          <a:noFill/>
          <a:ln>
            <a:noFill/>
          </a:ln>
        </p:spPr>
      </p:pic>
      <p:pic>
        <p:nvPicPr>
          <p:cNvPr id="2" name="図 1">
            <a:extLst>
              <a:ext uri="{FF2B5EF4-FFF2-40B4-BE49-F238E27FC236}">
                <a16:creationId xmlns:a16="http://schemas.microsoft.com/office/drawing/2014/main" id="{268FD30C-5DE7-B747-A331-69C0B8D8BFCA}"/>
              </a:ext>
            </a:extLst>
          </p:cNvPr>
          <p:cNvPicPr>
            <a:picLocks noChangeAspect="1"/>
          </p:cNvPicPr>
          <p:nvPr/>
        </p:nvPicPr>
        <p:blipFill>
          <a:blip r:embed="rId4"/>
          <a:stretch>
            <a:fillRect/>
          </a:stretch>
        </p:blipFill>
        <p:spPr>
          <a:xfrm>
            <a:off x="6019800" y="864023"/>
            <a:ext cx="2286000" cy="1892300"/>
          </a:xfrm>
          <a:prstGeom prst="rect">
            <a:avLst/>
          </a:prstGeom>
        </p:spPr>
      </p:pic>
      <p:sp>
        <p:nvSpPr>
          <p:cNvPr id="3" name="テキスト ボックス 2">
            <a:extLst>
              <a:ext uri="{FF2B5EF4-FFF2-40B4-BE49-F238E27FC236}">
                <a16:creationId xmlns:a16="http://schemas.microsoft.com/office/drawing/2014/main" id="{C745070B-208C-6D43-88D3-B69A07A38464}"/>
              </a:ext>
            </a:extLst>
          </p:cNvPr>
          <p:cNvSpPr txBox="1"/>
          <p:nvPr/>
        </p:nvSpPr>
        <p:spPr>
          <a:xfrm>
            <a:off x="451104" y="602218"/>
            <a:ext cx="833883" cy="369332"/>
          </a:xfrm>
          <a:prstGeom prst="rect">
            <a:avLst/>
          </a:prstGeom>
          <a:noFill/>
        </p:spPr>
        <p:txBody>
          <a:bodyPr wrap="none" rtlCol="0">
            <a:spAutoFit/>
          </a:bodyPr>
          <a:lstStyle/>
          <a:p>
            <a:r>
              <a:rPr kumimoji="1" lang="en-US" altLang="ja-JP" dirty="0"/>
              <a:t>Analog</a:t>
            </a:r>
            <a:endParaRPr kumimoji="1" lang="ja-JP" altLang="en-US"/>
          </a:p>
        </p:txBody>
      </p:sp>
      <p:sp>
        <p:nvSpPr>
          <p:cNvPr id="7" name="下矢印 6">
            <a:extLst>
              <a:ext uri="{FF2B5EF4-FFF2-40B4-BE49-F238E27FC236}">
                <a16:creationId xmlns:a16="http://schemas.microsoft.com/office/drawing/2014/main" id="{EFA1DBC5-6646-5E4E-83E3-A4844590C6EF}"/>
              </a:ext>
            </a:extLst>
          </p:cNvPr>
          <p:cNvSpPr/>
          <p:nvPr/>
        </p:nvSpPr>
        <p:spPr>
          <a:xfrm>
            <a:off x="990600" y="943849"/>
            <a:ext cx="152400" cy="180101"/>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5207EC2D-7BE4-684E-B98D-424D25E5BEB9}"/>
              </a:ext>
            </a:extLst>
          </p:cNvPr>
          <p:cNvSpPr txBox="1"/>
          <p:nvPr/>
        </p:nvSpPr>
        <p:spPr>
          <a:xfrm>
            <a:off x="2743200" y="2153365"/>
            <a:ext cx="1666803" cy="369332"/>
          </a:xfrm>
          <a:prstGeom prst="rect">
            <a:avLst/>
          </a:prstGeom>
          <a:noFill/>
        </p:spPr>
        <p:txBody>
          <a:bodyPr wrap="none" rtlCol="0">
            <a:spAutoFit/>
          </a:bodyPr>
          <a:lstStyle/>
          <a:p>
            <a:r>
              <a:rPr kumimoji="1" lang="en-US" altLang="ja-JP" dirty="0"/>
              <a:t>Data Processing</a:t>
            </a:r>
            <a:endParaRPr kumimoji="1" lang="ja-JP" altLang="en-US"/>
          </a:p>
        </p:txBody>
      </p:sp>
      <p:sp>
        <p:nvSpPr>
          <p:cNvPr id="11" name="テキスト ボックス 10">
            <a:extLst>
              <a:ext uri="{FF2B5EF4-FFF2-40B4-BE49-F238E27FC236}">
                <a16:creationId xmlns:a16="http://schemas.microsoft.com/office/drawing/2014/main" id="{26E777AB-CDC4-5A48-835C-F6F29D51CB3F}"/>
              </a:ext>
            </a:extLst>
          </p:cNvPr>
          <p:cNvSpPr txBox="1"/>
          <p:nvPr/>
        </p:nvSpPr>
        <p:spPr>
          <a:xfrm>
            <a:off x="4572000" y="2876550"/>
            <a:ext cx="1345112" cy="369332"/>
          </a:xfrm>
          <a:prstGeom prst="rect">
            <a:avLst/>
          </a:prstGeom>
          <a:noFill/>
        </p:spPr>
        <p:txBody>
          <a:bodyPr wrap="none" rtlCol="0">
            <a:spAutoFit/>
          </a:bodyPr>
          <a:lstStyle/>
          <a:p>
            <a:r>
              <a:rPr kumimoji="1" lang="en-US" altLang="ja-JP" dirty="0"/>
              <a:t>Data Output</a:t>
            </a:r>
            <a:endParaRPr kumimoji="1" lang="ja-JP" altLang="en-US"/>
          </a:p>
        </p:txBody>
      </p:sp>
      <p:pic>
        <p:nvPicPr>
          <p:cNvPr id="12" name="図 11" descr="Output Word">
            <a:extLst>
              <a:ext uri="{FF2B5EF4-FFF2-40B4-BE49-F238E27FC236}">
                <a16:creationId xmlns:a16="http://schemas.microsoft.com/office/drawing/2014/main" id="{0B9449F8-AAF1-1641-88D2-426A60B8AABA}"/>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5226971" y="4184486"/>
            <a:ext cx="3506344" cy="933402"/>
          </a:xfrm>
          <a:prstGeom prst="rect">
            <a:avLst/>
          </a:prstGeom>
          <a:noFill/>
          <a:ln>
            <a:noFill/>
          </a:ln>
        </p:spPr>
      </p:pic>
      <p:sp>
        <p:nvSpPr>
          <p:cNvPr id="9" name="テキスト ボックス 8">
            <a:extLst>
              <a:ext uri="{FF2B5EF4-FFF2-40B4-BE49-F238E27FC236}">
                <a16:creationId xmlns:a16="http://schemas.microsoft.com/office/drawing/2014/main" id="{3A5C5D9E-6272-B14C-AE73-C1DD6AF52FDA}"/>
              </a:ext>
            </a:extLst>
          </p:cNvPr>
          <p:cNvSpPr txBox="1"/>
          <p:nvPr/>
        </p:nvSpPr>
        <p:spPr>
          <a:xfrm>
            <a:off x="6049575" y="3910595"/>
            <a:ext cx="2536785" cy="307777"/>
          </a:xfrm>
          <a:prstGeom prst="rect">
            <a:avLst/>
          </a:prstGeom>
          <a:noFill/>
        </p:spPr>
        <p:txBody>
          <a:bodyPr wrap="none" rtlCol="0">
            <a:spAutoFit/>
          </a:bodyPr>
          <a:lstStyle/>
          <a:p>
            <a:r>
              <a:rPr kumimoji="1" lang="en-US" altLang="ja-JP" sz="1400" dirty="0"/>
              <a:t>20 bit Serial data word structure</a:t>
            </a:r>
            <a:endParaRPr kumimoji="1" lang="ja-JP" altLang="en-US" sz="1400"/>
          </a:p>
        </p:txBody>
      </p:sp>
    </p:spTree>
    <p:extLst>
      <p:ext uri="{BB962C8B-B14F-4D97-AF65-F5344CB8AC3E}">
        <p14:creationId xmlns:p14="http://schemas.microsoft.com/office/powerpoint/2010/main" val="426454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29BD77-42B7-454F-97A8-ED30AC6BB6B6}"/>
              </a:ext>
            </a:extLst>
          </p:cNvPr>
          <p:cNvSpPr>
            <a:spLocks noGrp="1"/>
          </p:cNvSpPr>
          <p:nvPr>
            <p:ph type="title"/>
          </p:nvPr>
        </p:nvSpPr>
        <p:spPr>
          <a:xfrm>
            <a:off x="0" y="0"/>
            <a:ext cx="9144000" cy="546497"/>
          </a:xfrm>
        </p:spPr>
        <p:txBody>
          <a:bodyPr/>
          <a:lstStyle/>
          <a:p>
            <a:r>
              <a:rPr lang="en-US" sz="3600" dirty="0">
                <a:solidFill>
                  <a:srgbClr val="0099FF"/>
                </a:solidFill>
              </a:rPr>
              <a:t> </a:t>
            </a:r>
            <a:r>
              <a:rPr lang="en-US" altLang="ja-JP" sz="3600" dirty="0">
                <a:solidFill>
                  <a:srgbClr val="0099FF"/>
                </a:solidFill>
              </a:rPr>
              <a:t>High Density Interconnect (HDI) Cable</a:t>
            </a:r>
            <a:endParaRPr lang="en-US" sz="3600" dirty="0">
              <a:solidFill>
                <a:srgbClr val="0099FF"/>
              </a:solidFill>
            </a:endParaRPr>
          </a:p>
        </p:txBody>
      </p:sp>
      <p:sp>
        <p:nvSpPr>
          <p:cNvPr id="22" name="Rectangle 21">
            <a:extLst>
              <a:ext uri="{FF2B5EF4-FFF2-40B4-BE49-F238E27FC236}">
                <a16:creationId xmlns:a16="http://schemas.microsoft.com/office/drawing/2014/main" id="{36D68461-06C9-46BA-B782-553CC007B65F}"/>
              </a:ext>
            </a:extLst>
          </p:cNvPr>
          <p:cNvSpPr/>
          <p:nvPr/>
        </p:nvSpPr>
        <p:spPr>
          <a:xfrm>
            <a:off x="6782944" y="549523"/>
            <a:ext cx="2126360" cy="215444"/>
          </a:xfrm>
          <a:prstGeom prst="rect">
            <a:avLst/>
          </a:prstGeom>
          <a:noFill/>
        </p:spPr>
        <p:txBody>
          <a:bodyPr wrap="square">
            <a:spAutoFit/>
          </a:bodyPr>
          <a:lstStyle/>
          <a:p>
            <a:pPr algn="ctr"/>
            <a:r>
              <a:rPr lang="en-US" sz="700" dirty="0">
                <a:solidFill>
                  <a:srgbClr val="0099FF"/>
                </a:solidFill>
                <a:latin typeface="Arial Rounded MT Bold" panose="020F0704030504030204" pitchFamily="34" charset="0"/>
              </a:rPr>
              <a:t> </a:t>
            </a:r>
            <a:r>
              <a:rPr lang="en-US" sz="800" dirty="0">
                <a:solidFill>
                  <a:srgbClr val="0099FF"/>
                </a:solidFill>
                <a:latin typeface="Arial Rounded MT Bold" panose="020F0704030504030204" pitchFamily="34" charset="0"/>
              </a:rPr>
              <a:t>Tracking System: MVTX+INTT+TPC </a:t>
            </a:r>
          </a:p>
        </p:txBody>
      </p:sp>
      <p:sp>
        <p:nvSpPr>
          <p:cNvPr id="35" name="Slide Number Placeholder 5">
            <a:extLst>
              <a:ext uri="{FF2B5EF4-FFF2-40B4-BE49-F238E27FC236}">
                <a16:creationId xmlns:a16="http://schemas.microsoft.com/office/drawing/2014/main" id="{77E35DD6-C36A-4C74-B1F4-0E18461CC701}"/>
              </a:ext>
            </a:extLst>
          </p:cNvPr>
          <p:cNvSpPr>
            <a:spLocks noGrp="1"/>
          </p:cNvSpPr>
          <p:nvPr>
            <p:ph type="sldNum" sz="quarter" idx="12"/>
          </p:nvPr>
        </p:nvSpPr>
        <p:spPr bwMode="auto">
          <a:xfrm>
            <a:off x="8609806" y="4869657"/>
            <a:ext cx="534194"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CC2E0C8C-DEA0-44AF-A311-D9EF592947A3}" type="slidenum">
              <a:rPr lang="en-US" altLang="en-US" sz="1200">
                <a:solidFill>
                  <a:srgbClr val="898989"/>
                </a:solidFill>
              </a:rPr>
              <a:pPr eaLnBrk="1" hangingPunct="1"/>
              <a:t>9</a:t>
            </a:fld>
            <a:endParaRPr lang="en-US" altLang="en-US" sz="1200" dirty="0">
              <a:solidFill>
                <a:srgbClr val="898989"/>
              </a:solidFill>
            </a:endParaRPr>
          </a:p>
        </p:txBody>
      </p:sp>
      <p:pic>
        <p:nvPicPr>
          <p:cNvPr id="6" name="図 5">
            <a:extLst>
              <a:ext uri="{FF2B5EF4-FFF2-40B4-BE49-F238E27FC236}">
                <a16:creationId xmlns:a16="http://schemas.microsoft.com/office/drawing/2014/main" id="{5E4C26F1-F705-854F-AD86-436E716D2C42}"/>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306872" y="764967"/>
            <a:ext cx="4831626" cy="1727200"/>
          </a:xfrm>
          <a:prstGeom prst="rect">
            <a:avLst/>
          </a:prstGeom>
          <a:noFill/>
          <a:ln>
            <a:noFill/>
          </a:ln>
        </p:spPr>
      </p:pic>
      <p:sp>
        <p:nvSpPr>
          <p:cNvPr id="2" name="テキスト ボックス 1">
            <a:extLst>
              <a:ext uri="{FF2B5EF4-FFF2-40B4-BE49-F238E27FC236}">
                <a16:creationId xmlns:a16="http://schemas.microsoft.com/office/drawing/2014/main" id="{154C7F74-EC54-5440-84F2-E355973EEF30}"/>
              </a:ext>
            </a:extLst>
          </p:cNvPr>
          <p:cNvSpPr txBox="1"/>
          <p:nvPr/>
        </p:nvSpPr>
        <p:spPr>
          <a:xfrm>
            <a:off x="306872" y="619512"/>
            <a:ext cx="4809586"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dirty="0"/>
              <a:t>INTT HDI (Manufactured by Yamashita co., Japan)</a:t>
            </a:r>
            <a:endParaRPr kumimoji="1" lang="ja-JP" altLang="en-US"/>
          </a:p>
        </p:txBody>
      </p:sp>
      <p:pic>
        <p:nvPicPr>
          <p:cNvPr id="7" name="図 6">
            <a:extLst>
              <a:ext uri="{FF2B5EF4-FFF2-40B4-BE49-F238E27FC236}">
                <a16:creationId xmlns:a16="http://schemas.microsoft.com/office/drawing/2014/main" id="{C452D9A8-49D7-3C4C-857A-BD1E5A2F4E5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29750" r="67295" b="18057"/>
          <a:stretch/>
        </p:blipFill>
        <p:spPr>
          <a:xfrm>
            <a:off x="6133655" y="2554507"/>
            <a:ext cx="2487005" cy="2135488"/>
          </a:xfrm>
          <a:prstGeom prst="rect">
            <a:avLst/>
          </a:prstGeom>
        </p:spPr>
      </p:pic>
      <p:sp>
        <p:nvSpPr>
          <p:cNvPr id="9" name="テキスト ボックス 8">
            <a:extLst>
              <a:ext uri="{FF2B5EF4-FFF2-40B4-BE49-F238E27FC236}">
                <a16:creationId xmlns:a16="http://schemas.microsoft.com/office/drawing/2014/main" id="{4D2358D1-593B-7A42-86F4-E4758B757A3B}"/>
              </a:ext>
            </a:extLst>
          </p:cNvPr>
          <p:cNvSpPr txBox="1"/>
          <p:nvPr/>
        </p:nvSpPr>
        <p:spPr>
          <a:xfrm>
            <a:off x="6520789" y="4698802"/>
            <a:ext cx="1346266" cy="307777"/>
          </a:xfrm>
          <a:prstGeom prst="rect">
            <a:avLst/>
          </a:prstGeom>
          <a:noFill/>
        </p:spPr>
        <p:txBody>
          <a:bodyPr wrap="none" rtlCol="0">
            <a:spAutoFit/>
          </a:bodyPr>
          <a:lstStyle/>
          <a:p>
            <a:r>
              <a:rPr kumimoji="1" lang="en-US" altLang="ja-JP" sz="1400" dirty="0"/>
              <a:t>Digital GND pad</a:t>
            </a:r>
            <a:endParaRPr kumimoji="1" lang="ja-JP" altLang="en-US" sz="1400"/>
          </a:p>
        </p:txBody>
      </p:sp>
      <p:pic>
        <p:nvPicPr>
          <p:cNvPr id="10" name="図 9">
            <a:extLst>
              <a:ext uri="{FF2B5EF4-FFF2-40B4-BE49-F238E27FC236}">
                <a16:creationId xmlns:a16="http://schemas.microsoft.com/office/drawing/2014/main" id="{FCF98442-A566-1140-BDB4-FE8ECE165A1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5898" t="32025" r="34497" b="14033"/>
          <a:stretch/>
        </p:blipFill>
        <p:spPr>
          <a:xfrm>
            <a:off x="5183159" y="784533"/>
            <a:ext cx="1721885" cy="1688068"/>
          </a:xfrm>
          <a:prstGeom prst="rect">
            <a:avLst/>
          </a:prstGeom>
        </p:spPr>
      </p:pic>
      <p:graphicFrame>
        <p:nvGraphicFramePr>
          <p:cNvPr id="11" name="表 10">
            <a:extLst>
              <a:ext uri="{FF2B5EF4-FFF2-40B4-BE49-F238E27FC236}">
                <a16:creationId xmlns:a16="http://schemas.microsoft.com/office/drawing/2014/main" id="{7B6F4EA8-28BA-CB49-9D17-3C0C6434682D}"/>
              </a:ext>
            </a:extLst>
          </p:cNvPr>
          <p:cNvGraphicFramePr>
            <a:graphicFrameLocks noGrp="1"/>
          </p:cNvGraphicFramePr>
          <p:nvPr>
            <p:extLst>
              <p:ext uri="{D42A27DB-BD31-4B8C-83A1-F6EECF244321}">
                <p14:modId xmlns:p14="http://schemas.microsoft.com/office/powerpoint/2010/main" val="3220216541"/>
              </p:ext>
            </p:extLst>
          </p:nvPr>
        </p:nvGraphicFramePr>
        <p:xfrm>
          <a:off x="306872" y="2577513"/>
          <a:ext cx="2817328" cy="1219200"/>
        </p:xfrm>
        <a:graphic>
          <a:graphicData uri="http://schemas.openxmlformats.org/drawingml/2006/table">
            <a:tbl>
              <a:tblPr firstRow="1" bandRow="1">
                <a:tableStyleId>{93296810-A885-4BE3-A3E7-6D5BEEA58F35}</a:tableStyleId>
              </a:tblPr>
              <a:tblGrid>
                <a:gridCol w="1050725">
                  <a:extLst>
                    <a:ext uri="{9D8B030D-6E8A-4147-A177-3AD203B41FA5}">
                      <a16:colId xmlns:a16="http://schemas.microsoft.com/office/drawing/2014/main" val="20000"/>
                    </a:ext>
                  </a:extLst>
                </a:gridCol>
                <a:gridCol w="900621">
                  <a:extLst>
                    <a:ext uri="{9D8B030D-6E8A-4147-A177-3AD203B41FA5}">
                      <a16:colId xmlns:a16="http://schemas.microsoft.com/office/drawing/2014/main" val="20001"/>
                    </a:ext>
                  </a:extLst>
                </a:gridCol>
                <a:gridCol w="865982">
                  <a:extLst>
                    <a:ext uri="{9D8B030D-6E8A-4147-A177-3AD203B41FA5}">
                      <a16:colId xmlns:a16="http://schemas.microsoft.com/office/drawing/2014/main" val="20002"/>
                    </a:ext>
                  </a:extLst>
                </a:gridCol>
              </a:tblGrid>
              <a:tr h="278336">
                <a:tc>
                  <a:txBody>
                    <a:bodyPr/>
                    <a:lstStyle/>
                    <a:p>
                      <a:pPr algn="ctr"/>
                      <a:endParaRPr kumimoji="1" lang="ja-JP" altLang="en-US" sz="1400" dirty="0"/>
                    </a:p>
                  </a:txBody>
                  <a:tcPr anchor="ctr"/>
                </a:tc>
                <a:tc>
                  <a:txBody>
                    <a:bodyPr/>
                    <a:lstStyle/>
                    <a:p>
                      <a:pPr algn="ctr"/>
                      <a:r>
                        <a:rPr kumimoji="1" lang="en-US" altLang="ja-JP" sz="1400" dirty="0"/>
                        <a:t>FVTX</a:t>
                      </a:r>
                      <a:endParaRPr kumimoji="1" lang="ja-JP" altLang="en-US" sz="1400" dirty="0"/>
                    </a:p>
                  </a:txBody>
                  <a:tcPr anchor="ctr"/>
                </a:tc>
                <a:tc>
                  <a:txBody>
                    <a:bodyPr/>
                    <a:lstStyle/>
                    <a:p>
                      <a:pPr algn="ctr"/>
                      <a:r>
                        <a:rPr kumimoji="1" lang="en-US" altLang="ja-JP" sz="1400" dirty="0"/>
                        <a:t>INTT</a:t>
                      </a:r>
                      <a:endParaRPr kumimoji="1" lang="ja-JP" altLang="en-US" sz="1400" dirty="0"/>
                    </a:p>
                  </a:txBody>
                  <a:tcPr anchor="ctr"/>
                </a:tc>
                <a:extLst>
                  <a:ext uri="{0D108BD9-81ED-4DB2-BD59-A6C34878D82A}">
                    <a16:rowId xmlns:a16="http://schemas.microsoft.com/office/drawing/2014/main" val="10000"/>
                  </a:ext>
                </a:extLst>
              </a:tr>
              <a:tr h="278336">
                <a:tc>
                  <a:txBody>
                    <a:bodyPr/>
                    <a:lstStyle/>
                    <a:p>
                      <a:pPr algn="ctr"/>
                      <a:r>
                        <a:rPr kumimoji="1" lang="en-US" altLang="ja-JP" sz="1400" dirty="0"/>
                        <a:t># Layers</a:t>
                      </a:r>
                      <a:endParaRPr kumimoji="1" lang="ja-JP" altLang="en-US" sz="1400" dirty="0"/>
                    </a:p>
                  </a:txBody>
                  <a:tcPr anchor="ctr"/>
                </a:tc>
                <a:tc>
                  <a:txBody>
                    <a:bodyPr/>
                    <a:lstStyle/>
                    <a:p>
                      <a:pPr algn="ctr"/>
                      <a:r>
                        <a:rPr kumimoji="1" lang="en-US" altLang="ja-JP" sz="1400" dirty="0"/>
                        <a:t>7</a:t>
                      </a:r>
                      <a:endParaRPr kumimoji="1" lang="ja-JP" altLang="en-US" sz="1400" dirty="0"/>
                    </a:p>
                  </a:txBody>
                  <a:tcPr anchor="ctr"/>
                </a:tc>
                <a:tc>
                  <a:txBody>
                    <a:bodyPr/>
                    <a:lstStyle/>
                    <a:p>
                      <a:pPr algn="ctr"/>
                      <a:r>
                        <a:rPr kumimoji="1" lang="en-US" altLang="ja-JP" sz="1400" dirty="0"/>
                        <a:t>7</a:t>
                      </a:r>
                      <a:endParaRPr kumimoji="1" lang="ja-JP" altLang="en-US" sz="1400" dirty="0"/>
                    </a:p>
                  </a:txBody>
                  <a:tcPr anchor="ctr"/>
                </a:tc>
                <a:extLst>
                  <a:ext uri="{0D108BD9-81ED-4DB2-BD59-A6C34878D82A}">
                    <a16:rowId xmlns:a16="http://schemas.microsoft.com/office/drawing/2014/main" val="10001"/>
                  </a:ext>
                </a:extLst>
              </a:tr>
              <a:tr h="278336">
                <a:tc>
                  <a:txBody>
                    <a:bodyPr/>
                    <a:lstStyle/>
                    <a:p>
                      <a:pPr algn="ctr"/>
                      <a:r>
                        <a:rPr kumimoji="1" lang="en-US" altLang="ja-JP" sz="1400" dirty="0"/>
                        <a:t>Length [cm]</a:t>
                      </a:r>
                      <a:endParaRPr kumimoji="1" lang="ja-JP" altLang="en-US" sz="1400" dirty="0"/>
                    </a:p>
                  </a:txBody>
                  <a:tcPr anchor="ctr"/>
                </a:tc>
                <a:tc>
                  <a:txBody>
                    <a:bodyPr/>
                    <a:lstStyle/>
                    <a:p>
                      <a:pPr algn="ctr"/>
                      <a:r>
                        <a:rPr kumimoji="1" lang="en-US" altLang="ja-JP" sz="1400" dirty="0"/>
                        <a:t>~20</a:t>
                      </a:r>
                      <a:endParaRPr kumimoji="1" lang="ja-JP" altLang="en-US" sz="1400" dirty="0"/>
                    </a:p>
                  </a:txBody>
                  <a:tcPr anchor="ctr"/>
                </a:tc>
                <a:tc>
                  <a:txBody>
                    <a:bodyPr/>
                    <a:lstStyle/>
                    <a:p>
                      <a:pPr algn="ctr"/>
                      <a:r>
                        <a:rPr kumimoji="1" lang="en-US" altLang="ja-JP" sz="1400" dirty="0"/>
                        <a:t>40</a:t>
                      </a:r>
                      <a:endParaRPr kumimoji="1" lang="ja-JP" altLang="en-US" sz="1400" dirty="0"/>
                    </a:p>
                  </a:txBody>
                  <a:tcPr anchor="ctr"/>
                </a:tc>
                <a:extLst>
                  <a:ext uri="{0D108BD9-81ED-4DB2-BD59-A6C34878D82A}">
                    <a16:rowId xmlns:a16="http://schemas.microsoft.com/office/drawing/2014/main" val="3368502165"/>
                  </a:ext>
                </a:extLst>
              </a:tr>
              <a:tr h="302229">
                <a:tc>
                  <a:txBody>
                    <a:bodyPr/>
                    <a:lstStyle/>
                    <a:p>
                      <a:pPr algn="ctr"/>
                      <a:r>
                        <a:rPr kumimoji="1" lang="en-US" altLang="ja-JP" sz="1400" dirty="0"/>
                        <a:t>Pitch [</a:t>
                      </a:r>
                      <a:r>
                        <a:rPr kumimoji="1" lang="en-US" altLang="ja-JP" sz="1400" dirty="0">
                          <a:latin typeface="Symbol" charset="2"/>
                          <a:cs typeface="Symbol" charset="2"/>
                        </a:rPr>
                        <a:t>m</a:t>
                      </a:r>
                      <a:r>
                        <a:rPr kumimoji="1" lang="en-US" altLang="ja-JP" sz="1400" dirty="0"/>
                        <a:t>m]</a:t>
                      </a:r>
                      <a:endParaRPr kumimoji="1" lang="ja-JP" altLang="en-US" sz="1400" dirty="0"/>
                    </a:p>
                  </a:txBody>
                  <a:tcPr anchor="ctr"/>
                </a:tc>
                <a:tc>
                  <a:txBody>
                    <a:bodyPr/>
                    <a:lstStyle/>
                    <a:p>
                      <a:pPr algn="ctr"/>
                      <a:r>
                        <a:rPr kumimoji="1" lang="en-US" altLang="ja-JP" sz="1400" dirty="0"/>
                        <a:t>40</a:t>
                      </a:r>
                      <a:endParaRPr kumimoji="1" lang="ja-JP" altLang="en-US" sz="1400" dirty="0"/>
                    </a:p>
                  </a:txBody>
                  <a:tcPr anchor="ctr"/>
                </a:tc>
                <a:tc>
                  <a:txBody>
                    <a:bodyPr/>
                    <a:lstStyle/>
                    <a:p>
                      <a:pPr algn="ctr"/>
                      <a:r>
                        <a:rPr kumimoji="1" lang="en-US" altLang="ja-JP" sz="1400" dirty="0"/>
                        <a:t>60</a:t>
                      </a:r>
                      <a:endParaRPr kumimoji="1" lang="ja-JP" altLang="en-US" sz="1400" dirty="0"/>
                    </a:p>
                  </a:txBody>
                  <a:tcPr anchor="ctr"/>
                </a:tc>
                <a:extLst>
                  <a:ext uri="{0D108BD9-81ED-4DB2-BD59-A6C34878D82A}">
                    <a16:rowId xmlns:a16="http://schemas.microsoft.com/office/drawing/2014/main" val="10002"/>
                  </a:ext>
                </a:extLst>
              </a:tr>
            </a:tbl>
          </a:graphicData>
        </a:graphic>
      </p:graphicFrame>
      <p:pic>
        <p:nvPicPr>
          <p:cNvPr id="12" name="図 11">
            <a:extLst>
              <a:ext uri="{FF2B5EF4-FFF2-40B4-BE49-F238E27FC236}">
                <a16:creationId xmlns:a16="http://schemas.microsoft.com/office/drawing/2014/main" id="{4379748D-2DD3-B743-9F37-3619E6DDC8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6872" y="3867263"/>
            <a:ext cx="3422266" cy="1247406"/>
          </a:xfrm>
          <a:prstGeom prst="rect">
            <a:avLst/>
          </a:prstGeom>
        </p:spPr>
      </p:pic>
      <p:sp>
        <p:nvSpPr>
          <p:cNvPr id="4" name="正方形/長方形 3">
            <a:extLst>
              <a:ext uri="{FF2B5EF4-FFF2-40B4-BE49-F238E27FC236}">
                <a16:creationId xmlns:a16="http://schemas.microsoft.com/office/drawing/2014/main" id="{A488548E-A5EE-D542-BDAF-34E97C80998A}"/>
              </a:ext>
            </a:extLst>
          </p:cNvPr>
          <p:cNvSpPr/>
          <p:nvPr/>
        </p:nvSpPr>
        <p:spPr>
          <a:xfrm>
            <a:off x="6873640" y="1788491"/>
            <a:ext cx="1875193"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r>
              <a:rPr lang="ja-JP" altLang="en-US" sz="1200"/>
              <a:t>M20-7910342R</a:t>
            </a:r>
            <a:endParaRPr lang="en-US" altLang="ja-JP" sz="1200" dirty="0"/>
          </a:p>
          <a:p>
            <a:r>
              <a:rPr lang="en-US" altLang="ja-JP" sz="1200" dirty="0"/>
              <a:t>2 </a:t>
            </a:r>
            <a:r>
              <a:rPr lang="en-US" altLang="ja-JP" sz="1200" dirty="0" err="1"/>
              <a:t>Thermistats</a:t>
            </a:r>
            <a:r>
              <a:rPr lang="en-US" altLang="ja-JP" sz="1200" dirty="0"/>
              <a:t> 3pin readout</a:t>
            </a:r>
            <a:endParaRPr lang="ja-JP" altLang="en-US" sz="1200"/>
          </a:p>
        </p:txBody>
      </p:sp>
      <p:sp>
        <p:nvSpPr>
          <p:cNvPr id="3" name="テキスト ボックス 2">
            <a:extLst>
              <a:ext uri="{FF2B5EF4-FFF2-40B4-BE49-F238E27FC236}">
                <a16:creationId xmlns:a16="http://schemas.microsoft.com/office/drawing/2014/main" id="{ABDF7D45-2995-A045-989C-201E3989EC3D}"/>
              </a:ext>
            </a:extLst>
          </p:cNvPr>
          <p:cNvSpPr txBox="1"/>
          <p:nvPr/>
        </p:nvSpPr>
        <p:spPr>
          <a:xfrm>
            <a:off x="6459206" y="2349805"/>
            <a:ext cx="1386918" cy="307777"/>
          </a:xfrm>
          <a:prstGeom prst="rect">
            <a:avLst/>
          </a:prstGeom>
          <a:noFill/>
        </p:spPr>
        <p:txBody>
          <a:bodyPr wrap="none" rtlCol="0">
            <a:spAutoFit/>
          </a:bodyPr>
          <a:lstStyle/>
          <a:p>
            <a:r>
              <a:rPr kumimoji="1" lang="en-US" altLang="ja-JP" sz="1400" dirty="0"/>
              <a:t>Analog GND pad</a:t>
            </a:r>
            <a:endParaRPr kumimoji="1" lang="ja-JP" altLang="en-US" sz="1400"/>
          </a:p>
        </p:txBody>
      </p:sp>
      <p:sp>
        <p:nvSpPr>
          <p:cNvPr id="8" name="テキスト ボックス 7">
            <a:extLst>
              <a:ext uri="{FF2B5EF4-FFF2-40B4-BE49-F238E27FC236}">
                <a16:creationId xmlns:a16="http://schemas.microsoft.com/office/drawing/2014/main" id="{7C619792-ADF0-E542-B238-2F3C8C4498F8}"/>
              </a:ext>
            </a:extLst>
          </p:cNvPr>
          <p:cNvSpPr txBox="1"/>
          <p:nvPr/>
        </p:nvSpPr>
        <p:spPr>
          <a:xfrm>
            <a:off x="4111835" y="4216894"/>
            <a:ext cx="2323655" cy="738664"/>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400" dirty="0"/>
              <a:t>Analog and digital pads are used for grounding in case we need them.</a:t>
            </a:r>
            <a:endParaRPr kumimoji="1" lang="ja-JP" altLang="en-US" sz="1400"/>
          </a:p>
        </p:txBody>
      </p:sp>
      <p:cxnSp>
        <p:nvCxnSpPr>
          <p:cNvPr id="14" name="直線矢印コネクタ 13">
            <a:extLst>
              <a:ext uri="{FF2B5EF4-FFF2-40B4-BE49-F238E27FC236}">
                <a16:creationId xmlns:a16="http://schemas.microsoft.com/office/drawing/2014/main" id="{B89FAB13-25F7-6445-AE5F-698C97A7D605}"/>
              </a:ext>
            </a:extLst>
          </p:cNvPr>
          <p:cNvCxnSpPr>
            <a:cxnSpLocks/>
          </p:cNvCxnSpPr>
          <p:nvPr/>
        </p:nvCxnSpPr>
        <p:spPr>
          <a:xfrm>
            <a:off x="6594432" y="2624113"/>
            <a:ext cx="34968" cy="4810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DAA6A96A-69A3-ED4A-AEB0-97A297790C90}"/>
              </a:ext>
            </a:extLst>
          </p:cNvPr>
          <p:cNvCxnSpPr>
            <a:cxnSpLocks/>
          </p:cNvCxnSpPr>
          <p:nvPr/>
        </p:nvCxnSpPr>
        <p:spPr>
          <a:xfrm flipH="1" flipV="1">
            <a:off x="6653363" y="4400550"/>
            <a:ext cx="1" cy="3713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0BEDF5D0-3DDC-DD41-8651-D506138034EB}"/>
              </a:ext>
            </a:extLst>
          </p:cNvPr>
          <p:cNvCxnSpPr>
            <a:cxnSpLocks/>
            <a:stCxn id="4" idx="1"/>
          </p:cNvCxnSpPr>
          <p:nvPr/>
        </p:nvCxnSpPr>
        <p:spPr>
          <a:xfrm flipH="1" flipV="1">
            <a:off x="6483824" y="1730114"/>
            <a:ext cx="389816" cy="289210"/>
          </a:xfrm>
          <a:prstGeom prst="straightConnector1">
            <a:avLst/>
          </a:prstGeom>
          <a:ln>
            <a:tailEnd type="triangle"/>
          </a:ln>
        </p:spPr>
        <p:style>
          <a:lnRef idx="2">
            <a:schemeClr val="accent5"/>
          </a:lnRef>
          <a:fillRef idx="1">
            <a:schemeClr val="lt1"/>
          </a:fillRef>
          <a:effectRef idx="0">
            <a:schemeClr val="accent5"/>
          </a:effectRef>
          <a:fontRef idx="minor">
            <a:schemeClr val="dk1"/>
          </a:fontRef>
        </p:style>
      </p:cxnSp>
      <p:cxnSp>
        <p:nvCxnSpPr>
          <p:cNvPr id="24" name="直線矢印コネクタ 23">
            <a:extLst>
              <a:ext uri="{FF2B5EF4-FFF2-40B4-BE49-F238E27FC236}">
                <a16:creationId xmlns:a16="http://schemas.microsoft.com/office/drawing/2014/main" id="{BEFB0D66-E708-CA4B-873A-B7A1BAA2DF06}"/>
              </a:ext>
            </a:extLst>
          </p:cNvPr>
          <p:cNvCxnSpPr>
            <a:cxnSpLocks/>
            <a:stCxn id="27" idx="1"/>
          </p:cNvCxnSpPr>
          <p:nvPr/>
        </p:nvCxnSpPr>
        <p:spPr>
          <a:xfrm flipH="1">
            <a:off x="6395280" y="1058063"/>
            <a:ext cx="737200" cy="115082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1" name="テキスト ボックス 20">
            <a:extLst>
              <a:ext uri="{FF2B5EF4-FFF2-40B4-BE49-F238E27FC236}">
                <a16:creationId xmlns:a16="http://schemas.microsoft.com/office/drawing/2014/main" id="{7AAEEA1E-C529-5F4A-BFD6-287E4A3A9760}"/>
              </a:ext>
            </a:extLst>
          </p:cNvPr>
          <p:cNvSpPr txBox="1"/>
          <p:nvPr/>
        </p:nvSpPr>
        <p:spPr>
          <a:xfrm>
            <a:off x="3082829" y="2981274"/>
            <a:ext cx="2836283"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kumimoji="1" lang="en-US" altLang="ja-JP" sz="1400" dirty="0"/>
              <a:t>The design is based on HDI’s of FVTX. The cable length is longer, but the pitch of the signal line is somewhat relaxed 60 [</a:t>
            </a:r>
            <a:r>
              <a:rPr kumimoji="1" lang="en-US" altLang="ja-JP" sz="1400" dirty="0">
                <a:latin typeface="Symbol" charset="2"/>
                <a:cs typeface="Symbol" charset="2"/>
              </a:rPr>
              <a:t>m</a:t>
            </a:r>
            <a:r>
              <a:rPr kumimoji="1" lang="en-US" altLang="ja-JP" sz="1400" dirty="0"/>
              <a:t>m] instead of 40 [</a:t>
            </a:r>
            <a:r>
              <a:rPr kumimoji="1" lang="en-US" altLang="ja-JP" sz="1400" dirty="0">
                <a:latin typeface="Symbol" charset="2"/>
                <a:cs typeface="Symbol" charset="2"/>
              </a:rPr>
              <a:t>m</a:t>
            </a:r>
            <a:r>
              <a:rPr kumimoji="1" lang="en-US" altLang="ja-JP" sz="1400" dirty="0"/>
              <a:t>m].</a:t>
            </a:r>
          </a:p>
        </p:txBody>
      </p:sp>
      <p:sp>
        <p:nvSpPr>
          <p:cNvPr id="26" name="テキスト ボックス 25">
            <a:extLst>
              <a:ext uri="{FF2B5EF4-FFF2-40B4-BE49-F238E27FC236}">
                <a16:creationId xmlns:a16="http://schemas.microsoft.com/office/drawing/2014/main" id="{E5812D01-BB28-D048-86EA-95FFD8FC63FB}"/>
              </a:ext>
            </a:extLst>
          </p:cNvPr>
          <p:cNvSpPr txBox="1"/>
          <p:nvPr/>
        </p:nvSpPr>
        <p:spPr>
          <a:xfrm>
            <a:off x="315743" y="3867263"/>
            <a:ext cx="1051891" cy="369332"/>
          </a:xfrm>
          <a:prstGeom prst="rect">
            <a:avLst/>
          </a:prstGeom>
          <a:noFill/>
        </p:spPr>
        <p:txBody>
          <a:bodyPr wrap="none" rtlCol="0">
            <a:spAutoFit/>
          </a:bodyPr>
          <a:lstStyle/>
          <a:p>
            <a:r>
              <a:rPr kumimoji="1" lang="en-US" altLang="ja-JP" dirty="0">
                <a:solidFill>
                  <a:schemeClr val="bg1"/>
                </a:solidFill>
              </a:rPr>
              <a:t>FVTX HDI</a:t>
            </a:r>
            <a:endParaRPr kumimoji="1" lang="ja-JP" altLang="en-US">
              <a:solidFill>
                <a:schemeClr val="bg1"/>
              </a:solidFill>
            </a:endParaRPr>
          </a:p>
        </p:txBody>
      </p:sp>
      <p:sp>
        <p:nvSpPr>
          <p:cNvPr id="27" name="テキスト ボックス 26">
            <a:extLst>
              <a:ext uri="{FF2B5EF4-FFF2-40B4-BE49-F238E27FC236}">
                <a16:creationId xmlns:a16="http://schemas.microsoft.com/office/drawing/2014/main" id="{4C6FDAAF-91E5-7B44-AE4E-8D3E00672C06}"/>
              </a:ext>
            </a:extLst>
          </p:cNvPr>
          <p:cNvSpPr txBox="1"/>
          <p:nvPr/>
        </p:nvSpPr>
        <p:spPr>
          <a:xfrm>
            <a:off x="7132480" y="796453"/>
            <a:ext cx="188587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kumimoji="1" lang="en-US" altLang="ja-JP" sz="1400" dirty="0"/>
              <a:t>Dedicated Bias connectors each side</a:t>
            </a:r>
            <a:endParaRPr kumimoji="1" lang="ja-JP" altLang="en-US" sz="1400"/>
          </a:p>
        </p:txBody>
      </p:sp>
      <p:cxnSp>
        <p:nvCxnSpPr>
          <p:cNvPr id="30" name="直線矢印コネクタ 29">
            <a:extLst>
              <a:ext uri="{FF2B5EF4-FFF2-40B4-BE49-F238E27FC236}">
                <a16:creationId xmlns:a16="http://schemas.microsoft.com/office/drawing/2014/main" id="{95E911CE-13A6-EC45-8F11-C7A772953E97}"/>
              </a:ext>
            </a:extLst>
          </p:cNvPr>
          <p:cNvCxnSpPr>
            <a:cxnSpLocks/>
          </p:cNvCxnSpPr>
          <p:nvPr/>
        </p:nvCxnSpPr>
        <p:spPr>
          <a:xfrm flipV="1">
            <a:off x="4373015" y="2115128"/>
            <a:ext cx="255912" cy="3126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BC61609B-28B9-244A-BB87-A22865DA013A}"/>
              </a:ext>
            </a:extLst>
          </p:cNvPr>
          <p:cNvSpPr txBox="1"/>
          <p:nvPr/>
        </p:nvSpPr>
        <p:spPr>
          <a:xfrm>
            <a:off x="3364993" y="2364040"/>
            <a:ext cx="2498754" cy="523220"/>
          </a:xfrm>
          <a:prstGeom prst="rect">
            <a:avLst/>
          </a:prstGeom>
          <a:noFill/>
        </p:spPr>
        <p:txBody>
          <a:bodyPr wrap="square" rtlCol="0">
            <a:spAutoFit/>
          </a:bodyPr>
          <a:lstStyle/>
          <a:p>
            <a:r>
              <a:rPr kumimoji="1" lang="en-US" altLang="ja-JP" sz="1400" dirty="0"/>
              <a:t>Hirose DF18 connector</a:t>
            </a:r>
          </a:p>
          <a:p>
            <a:r>
              <a:rPr kumimoji="1" lang="en-US" altLang="ja-JP" sz="1400" dirty="0"/>
              <a:t>Data, slow control, FPHX power</a:t>
            </a:r>
            <a:endParaRPr kumimoji="1" lang="ja-JP" altLang="en-US" sz="1400"/>
          </a:p>
        </p:txBody>
      </p:sp>
      <p:cxnSp>
        <p:nvCxnSpPr>
          <p:cNvPr id="25" name="直線矢印コネクタ 24">
            <a:extLst>
              <a:ext uri="{FF2B5EF4-FFF2-40B4-BE49-F238E27FC236}">
                <a16:creationId xmlns:a16="http://schemas.microsoft.com/office/drawing/2014/main" id="{C2BE8785-E9F1-2F42-9A2C-0AD5C3F78327}"/>
              </a:ext>
            </a:extLst>
          </p:cNvPr>
          <p:cNvCxnSpPr>
            <a:cxnSpLocks/>
            <a:stCxn id="27" idx="1"/>
          </p:cNvCxnSpPr>
          <p:nvPr/>
        </p:nvCxnSpPr>
        <p:spPr>
          <a:xfrm flipH="1" flipV="1">
            <a:off x="6395278" y="1042043"/>
            <a:ext cx="737202" cy="1602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 name="円/楕円 14">
            <a:extLst>
              <a:ext uri="{FF2B5EF4-FFF2-40B4-BE49-F238E27FC236}">
                <a16:creationId xmlns:a16="http://schemas.microsoft.com/office/drawing/2014/main" id="{DDBECBB9-0C6C-DC48-AD6F-28C4A7D8BF01}"/>
              </a:ext>
            </a:extLst>
          </p:cNvPr>
          <p:cNvSpPr/>
          <p:nvPr/>
        </p:nvSpPr>
        <p:spPr>
          <a:xfrm>
            <a:off x="2965260" y="1657350"/>
            <a:ext cx="111029" cy="16817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B5EB8A96-14B9-DA47-9D7D-6515BFAE9771}"/>
              </a:ext>
            </a:extLst>
          </p:cNvPr>
          <p:cNvSpPr/>
          <p:nvPr/>
        </p:nvSpPr>
        <p:spPr>
          <a:xfrm>
            <a:off x="346171" y="1693560"/>
            <a:ext cx="111029" cy="168170"/>
          </a:xfrm>
          <a:prstGeom prst="ellipse">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EC0ED09A-2143-1B45-A527-B8C3C131BBF5}"/>
              </a:ext>
            </a:extLst>
          </p:cNvPr>
          <p:cNvSpPr/>
          <p:nvPr/>
        </p:nvSpPr>
        <p:spPr>
          <a:xfrm>
            <a:off x="1215240" y="1470825"/>
            <a:ext cx="1047659" cy="307777"/>
          </a:xfrm>
          <a:prstGeom prst="rect">
            <a:avLst/>
          </a:prstGeom>
          <a:solidFill>
            <a:schemeClr val="lt1">
              <a:alpha val="34000"/>
            </a:schemeClr>
          </a:solidFill>
        </p:spPr>
        <p:style>
          <a:lnRef idx="2">
            <a:schemeClr val="accent5"/>
          </a:lnRef>
          <a:fillRef idx="1">
            <a:schemeClr val="lt1"/>
          </a:fillRef>
          <a:effectRef idx="0">
            <a:schemeClr val="accent5"/>
          </a:effectRef>
          <a:fontRef idx="minor">
            <a:schemeClr val="dk1"/>
          </a:fontRef>
        </p:style>
        <p:txBody>
          <a:bodyPr wrap="none">
            <a:spAutoFit/>
          </a:bodyPr>
          <a:lstStyle/>
          <a:p>
            <a:r>
              <a:rPr lang="en-US" altLang="ja-JP" sz="1400" dirty="0" err="1"/>
              <a:t>Thermistats</a:t>
            </a:r>
            <a:endParaRPr lang="ja-JP" altLang="en-US" sz="1400"/>
          </a:p>
        </p:txBody>
      </p:sp>
      <p:cxnSp>
        <p:nvCxnSpPr>
          <p:cNvPr id="43" name="直線矢印コネクタ 42">
            <a:extLst>
              <a:ext uri="{FF2B5EF4-FFF2-40B4-BE49-F238E27FC236}">
                <a16:creationId xmlns:a16="http://schemas.microsoft.com/office/drawing/2014/main" id="{75FD1371-B35D-6A47-956E-B4788042B7F6}"/>
              </a:ext>
            </a:extLst>
          </p:cNvPr>
          <p:cNvCxnSpPr>
            <a:endCxn id="15" idx="2"/>
          </p:cNvCxnSpPr>
          <p:nvPr/>
        </p:nvCxnSpPr>
        <p:spPr>
          <a:xfrm>
            <a:off x="2248374" y="1595281"/>
            <a:ext cx="716886" cy="14615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4" name="直線矢印コネクタ 43">
            <a:extLst>
              <a:ext uri="{FF2B5EF4-FFF2-40B4-BE49-F238E27FC236}">
                <a16:creationId xmlns:a16="http://schemas.microsoft.com/office/drawing/2014/main" id="{FC914994-7D5D-E045-BB0B-CDF5AA2EF40B}"/>
              </a:ext>
            </a:extLst>
          </p:cNvPr>
          <p:cNvCxnSpPr>
            <a:cxnSpLocks/>
          </p:cNvCxnSpPr>
          <p:nvPr/>
        </p:nvCxnSpPr>
        <p:spPr>
          <a:xfrm flipH="1">
            <a:off x="481738" y="1599213"/>
            <a:ext cx="737462" cy="16300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90333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37782</TotalTime>
  <Words>2091</Words>
  <Application>Microsoft Macintosh PowerPoint</Application>
  <PresentationFormat>画面に合わせる (16:9)</PresentationFormat>
  <Paragraphs>379</Paragraphs>
  <Slides>24</Slides>
  <Notes>16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24</vt:i4>
      </vt:variant>
    </vt:vector>
  </HeadingPairs>
  <TitlesOfParts>
    <vt:vector size="34" baseType="lpstr">
      <vt:lpstr>ＭＳ Ｐゴシック</vt:lpstr>
      <vt:lpstr>ＭＳ Ｐゴシック</vt:lpstr>
      <vt:lpstr>新細明體</vt:lpstr>
      <vt:lpstr>游ゴシック</vt:lpstr>
      <vt:lpstr>Arial</vt:lpstr>
      <vt:lpstr>Arial Rounded MT Bold</vt:lpstr>
      <vt:lpstr>Calibri</vt:lpstr>
      <vt:lpstr>Helvetica</vt:lpstr>
      <vt:lpstr>Symbol</vt:lpstr>
      <vt:lpstr>Office Theme</vt:lpstr>
      <vt:lpstr>   </vt:lpstr>
      <vt:lpstr>Ladder Electric Components Overview</vt:lpstr>
      <vt:lpstr> Silicon Strip Sensors (Hamamatsu)</vt:lpstr>
      <vt:lpstr> Silicon Strip Sensors (Hamamatsu)</vt:lpstr>
      <vt:lpstr>Silicon Quality Assurance (HPK/NCU)</vt:lpstr>
      <vt:lpstr> FPHX Chip/Produced by FNAL</vt:lpstr>
      <vt:lpstr> FPHX Chip (Analog Section)</vt:lpstr>
      <vt:lpstr> FPHX Chip (Digital Section)</vt:lpstr>
      <vt:lpstr> High Density Interconnect (HDI) Cable</vt:lpstr>
      <vt:lpstr> High Density Interconnect (HDI) Cable</vt:lpstr>
      <vt:lpstr> High Density Interconnect (HDI) Cable</vt:lpstr>
      <vt:lpstr> High Density Interconnect (HDI) Cable</vt:lpstr>
      <vt:lpstr>Successful Performance</vt:lpstr>
      <vt:lpstr>  Summary</vt:lpstr>
      <vt:lpstr>Back Up</vt:lpstr>
      <vt:lpstr>PowerPoint プレゼンテーション</vt:lpstr>
      <vt:lpstr>Scratch by Probing Pads</vt:lpstr>
      <vt:lpstr>PowerPoint プレゼンテーション</vt:lpstr>
      <vt:lpstr>PowerPoint プレゼンテーション</vt:lpstr>
      <vt:lpstr>HDI Material Budget</vt:lpstr>
      <vt:lpstr>Ladder Material Budget</vt:lpstr>
      <vt:lpstr> High Density Interconnect (HDI) Cable</vt:lpstr>
      <vt:lpstr>Voltage Drop for FPHX Power</vt:lpstr>
      <vt:lpstr>DV for FPHX Power Solution</vt:lpstr>
    </vt:vector>
  </TitlesOfParts>
  <Company>BNL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ring ring</cp:lastModifiedBy>
  <cp:revision>574</cp:revision>
  <cp:lastPrinted>2021-03-01T16:46:08Z</cp:lastPrinted>
  <dcterms:created xsi:type="dcterms:W3CDTF">2015-10-24T00:32:43Z</dcterms:created>
  <dcterms:modified xsi:type="dcterms:W3CDTF">2021-03-01T16:47:03Z</dcterms:modified>
</cp:coreProperties>
</file>