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8" r:id="rId2"/>
    <p:sldId id="759" r:id="rId3"/>
    <p:sldId id="816" r:id="rId4"/>
    <p:sldId id="810" r:id="rId5"/>
    <p:sldId id="813" r:id="rId6"/>
    <p:sldId id="814" r:id="rId7"/>
    <p:sldId id="811" r:id="rId8"/>
    <p:sldId id="273" r:id="rId9"/>
    <p:sldId id="827" r:id="rId10"/>
    <p:sldId id="824" r:id="rId11"/>
    <p:sldId id="815" r:id="rId12"/>
    <p:sldId id="326" r:id="rId13"/>
    <p:sldId id="829" r:id="rId14"/>
    <p:sldId id="812" r:id="rId15"/>
    <p:sldId id="294" r:id="rId16"/>
    <p:sldId id="820" r:id="rId17"/>
    <p:sldId id="283" r:id="rId18"/>
    <p:sldId id="817" r:id="rId19"/>
    <p:sldId id="821" r:id="rId20"/>
    <p:sldId id="822" r:id="rId21"/>
    <p:sldId id="823" r:id="rId22"/>
    <p:sldId id="826" r:id="rId23"/>
    <p:sldId id="825" r:id="rId24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CC"/>
    <a:srgbClr val="1F89D7"/>
    <a:srgbClr val="0070C0"/>
    <a:srgbClr val="FF00FF"/>
    <a:srgbClr val="00FFFF"/>
    <a:srgbClr val="00FF00"/>
    <a:srgbClr val="FFFFFF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58" autoAdjust="0"/>
  </p:normalViewPr>
  <p:slideViewPr>
    <p:cSldViewPr>
      <p:cViewPr varScale="1">
        <p:scale>
          <a:sx n="126" d="100"/>
          <a:sy n="126" d="100"/>
        </p:scale>
        <p:origin x="132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3/2/2021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3/2/2021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5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99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Practical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Condition of readout chain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9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AD7C2-853F-4C55-BE88-D50BF3AD5A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6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AD7C2-853F-4C55-BE88-D50BF3AD5AD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38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AD7C2-853F-4C55-BE88-D50BF3AD5AD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61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77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231" y="4914900"/>
            <a:ext cx="3077369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93395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914900"/>
            <a:ext cx="31710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926807"/>
            <a:ext cx="30480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914900"/>
            <a:ext cx="3094831" cy="2071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4.png"/><Relationship Id="rId10" Type="http://schemas.openxmlformats.org/officeDocument/2006/relationships/image" Target="../media/image42.tiff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710286"/>
            <a:ext cx="8610600" cy="697368"/>
          </a:xfrm>
          <a:solidFill>
            <a:srgbClr val="3399FF"/>
          </a:solidFill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altLang="en-US" sz="3200" b="0" dirty="0"/>
            </a:br>
            <a:br>
              <a:rPr lang="en-US" sz="2800" b="0" dirty="0"/>
            </a:br>
            <a:br>
              <a:rPr lang="en-US" altLang="en-US" sz="3200" b="0" dirty="0">
                <a:solidFill>
                  <a:schemeClr val="bg1"/>
                </a:solidFill>
              </a:rPr>
            </a:br>
            <a:endParaRPr lang="en-US" altLang="en-US" sz="3200" b="0" dirty="0">
              <a:solidFill>
                <a:schemeClr val="bg1"/>
              </a:solidFill>
            </a:endParaRP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21200" y="3562350"/>
            <a:ext cx="9122800" cy="1192215"/>
          </a:xfrm>
        </p:spPr>
        <p:txBody>
          <a:bodyPr/>
          <a:lstStyle/>
          <a:p>
            <a:r>
              <a:rPr lang="en-US" altLang="en-US" sz="2400" b="0" dirty="0">
                <a:solidFill>
                  <a:srgbClr val="0099FF"/>
                </a:solidFill>
              </a:rPr>
              <a:t>Takashi Hachiya, </a:t>
            </a:r>
          </a:p>
          <a:p>
            <a:r>
              <a:rPr lang="en-US" altLang="en-US" sz="2400" b="0" dirty="0">
                <a:solidFill>
                  <a:srgbClr val="0099FF"/>
                </a:solidFill>
              </a:rPr>
              <a:t>Nara Women’s University &amp; RIKEN BNL Research Center</a:t>
            </a:r>
          </a:p>
          <a:p>
            <a:r>
              <a:rPr lang="en-US" altLang="en-US" sz="1800" b="0" dirty="0">
                <a:solidFill>
                  <a:srgbClr val="0099FF"/>
                </a:solidFill>
              </a:rPr>
              <a:t>March 2</a:t>
            </a:r>
            <a:r>
              <a:rPr lang="en-US" altLang="en-US" sz="1800" b="0" baseline="30000" dirty="0">
                <a:solidFill>
                  <a:srgbClr val="0099FF"/>
                </a:solidFill>
              </a:rPr>
              <a:t>nd</a:t>
            </a:r>
            <a:r>
              <a:rPr lang="en-US" altLang="en-US" sz="1800" b="0" dirty="0">
                <a:solidFill>
                  <a:srgbClr val="0099FF"/>
                </a:solidFill>
              </a:rPr>
              <a:t>, 2021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F8AB44D-0D00-4315-8AFB-22C42398BCAD}"/>
              </a:ext>
            </a:extLst>
          </p:cNvPr>
          <p:cNvSpPr txBox="1">
            <a:spLocks/>
          </p:cNvSpPr>
          <p:nvPr/>
        </p:nvSpPr>
        <p:spPr bwMode="auto">
          <a:xfrm>
            <a:off x="6300" y="816946"/>
            <a:ext cx="9144000" cy="4953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b="0" i="0" dirty="0">
                <a:solidFill>
                  <a:srgbClr val="F9F9F9"/>
                </a:solidFill>
                <a:effectLst/>
              </a:rPr>
              <a:t>Final Design of the INTT Ladder and Production Readiness Review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85F8F7B-EC6D-4C15-AD83-5D696976BFD8}"/>
              </a:ext>
            </a:extLst>
          </p:cNvPr>
          <p:cNvSpPr txBox="1">
            <a:spLocks/>
          </p:cNvSpPr>
          <p:nvPr/>
        </p:nvSpPr>
        <p:spPr bwMode="auto">
          <a:xfrm>
            <a:off x="-3150" y="2884426"/>
            <a:ext cx="9144000" cy="5759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alt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B8E84A4-79E5-4D33-B68A-76731FE21166}"/>
              </a:ext>
            </a:extLst>
          </p:cNvPr>
          <p:cNvSpPr txBox="1">
            <a:spLocks/>
          </p:cNvSpPr>
          <p:nvPr/>
        </p:nvSpPr>
        <p:spPr bwMode="auto">
          <a:xfrm>
            <a:off x="10600" y="1429115"/>
            <a:ext cx="9144000" cy="1727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3600" b="0" dirty="0">
                <a:solidFill>
                  <a:schemeClr val="tx1"/>
                </a:solidFill>
              </a:rPr>
              <a:t>Ladder Performance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261582-379F-4A3A-AF1F-3180E9D9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March 2</a:t>
            </a:r>
            <a:r>
              <a:rPr lang="en-US" altLang="ja-JP" baseline="30000" dirty="0"/>
              <a:t>nd</a:t>
            </a:r>
            <a:r>
              <a:rPr lang="en-US" altLang="ja-JP" dirty="0"/>
              <a:t>, 2021</a:t>
            </a:r>
            <a:endParaRPr lang="en-US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C966A2-C31D-4406-85F3-41FF99DE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INTT Ladder and Production Readiness Review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0AF5D61-C224-42F1-8A34-3A5B039D099A}"/>
              </a:ext>
            </a:extLst>
          </p:cNvPr>
          <p:cNvSpPr txBox="1">
            <a:spLocks/>
          </p:cNvSpPr>
          <p:nvPr/>
        </p:nvSpPr>
        <p:spPr bwMode="auto">
          <a:xfrm>
            <a:off x="0" y="2834009"/>
            <a:ext cx="9144000" cy="5759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en-US" sz="2400" b="0" dirty="0">
                <a:solidFill>
                  <a:schemeClr val="tx1"/>
                </a:solidFill>
              </a:rPr>
              <a:t>WBS: 3.01</a:t>
            </a:r>
          </a:p>
        </p:txBody>
      </p:sp>
    </p:spTree>
    <p:extLst>
      <p:ext uri="{BB962C8B-B14F-4D97-AF65-F5344CB8AC3E}">
        <p14:creationId xmlns:p14="http://schemas.microsoft.com/office/powerpoint/2010/main" val="9953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F1A3990-EF8E-4E58-857D-DDB5D384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878"/>
            <a:ext cx="9144000" cy="16756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37C040-F2F7-429A-9BEB-9E5782DC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>
                <a:solidFill>
                  <a:srgbClr val="0099FF"/>
                </a:solidFill>
              </a:rPr>
              <a:t>90</a:t>
            </a:r>
            <a:r>
              <a:rPr kumimoji="1" lang="en-US" altLang="ja-JP" dirty="0">
                <a:solidFill>
                  <a:srgbClr val="0099FF"/>
                </a:solidFill>
              </a:rPr>
              <a:t>Sr response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5E1834-C3DB-407E-AF3D-09FF076D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A6A438-75E3-451F-9264-C089AC64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843433-FAD4-495B-9F16-2CEC8A28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5FE9BCC-7FCC-4622-84E9-1E0D91CD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13" y="2213798"/>
            <a:ext cx="4982311" cy="24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475DE8-9F8C-4EFF-8559-7F89F39AB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892" y="994658"/>
            <a:ext cx="3838885" cy="111967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2EE27F-D96A-41F7-B29A-6F3088DAF452}"/>
              </a:ext>
            </a:extLst>
          </p:cNvPr>
          <p:cNvSpPr txBox="1"/>
          <p:nvPr/>
        </p:nvSpPr>
        <p:spPr>
          <a:xfrm>
            <a:off x="381000" y="7202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aseline="30000" dirty="0"/>
              <a:t>90</a:t>
            </a:r>
            <a:r>
              <a:rPr kumimoji="1" lang="en-US" altLang="ja-JP" dirty="0"/>
              <a:t>Sr on Chip=3 and 16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89FEE4-A70D-4E61-A326-57B3560E1449}"/>
              </a:ext>
            </a:extLst>
          </p:cNvPr>
          <p:cNvSpPr txBox="1"/>
          <p:nvPr/>
        </p:nvSpPr>
        <p:spPr>
          <a:xfrm>
            <a:off x="1425691" y="2015541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Chip3</a:t>
            </a:r>
            <a:endParaRPr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CEF51A-A51E-408B-BA8E-C493D1CA463C}"/>
              </a:ext>
            </a:extLst>
          </p:cNvPr>
          <p:cNvGrpSpPr/>
          <p:nvPr/>
        </p:nvGrpSpPr>
        <p:grpSpPr>
          <a:xfrm>
            <a:off x="4512876" y="50089"/>
            <a:ext cx="4118133" cy="1781797"/>
            <a:chOff x="4512876" y="50089"/>
            <a:chExt cx="4118133" cy="1781797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62CDF09-1823-440F-BFE6-553E3CAC1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876" y="50089"/>
              <a:ext cx="4118133" cy="1781797"/>
            </a:xfrm>
            <a:prstGeom prst="rect">
              <a:avLst/>
            </a:prstGeom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3804103-5F8C-434E-95D7-468BB3D8A953}"/>
                </a:ext>
              </a:extLst>
            </p:cNvPr>
            <p:cNvSpPr txBox="1"/>
            <p:nvPr/>
          </p:nvSpPr>
          <p:spPr>
            <a:xfrm>
              <a:off x="5558446" y="779839"/>
              <a:ext cx="7738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baseline="30000" dirty="0"/>
                <a:t>90</a:t>
              </a:r>
              <a:r>
                <a:rPr kumimoji="1" lang="en-US" altLang="ja-JP" dirty="0"/>
                <a:t>Sr</a:t>
              </a:r>
              <a:endParaRPr lang="ja-JP" altLang="en-US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FE7887-A20C-49A0-AC58-7BEEE1AA89AF}"/>
              </a:ext>
            </a:extLst>
          </p:cNvPr>
          <p:cNvSpPr txBox="1"/>
          <p:nvPr/>
        </p:nvSpPr>
        <p:spPr>
          <a:xfrm>
            <a:off x="4004255" y="1844710"/>
            <a:ext cx="511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0" dirty="0">
                <a:latin typeface="游ゴシック" panose="020B0400000000000000" pitchFamily="50" charset="-128"/>
              </a:rPr>
              <a:t>Trigger scintillator is placed behind the sensor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CE000D-47D9-4B90-BE5A-1D1479690ADD}"/>
              </a:ext>
            </a:extLst>
          </p:cNvPr>
          <p:cNvSpPr txBox="1"/>
          <p:nvPr/>
        </p:nvSpPr>
        <p:spPr>
          <a:xfrm>
            <a:off x="1343592" y="3927705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Chip16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820E39-0025-4D57-B1F1-56837DDAE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87" y="4237915"/>
            <a:ext cx="8283519" cy="1436198"/>
          </a:xfrm>
        </p:spPr>
        <p:txBody>
          <a:bodyPr/>
          <a:lstStyle/>
          <a:p>
            <a:r>
              <a:rPr kumimoji="1" lang="en-US" altLang="ja-JP" dirty="0"/>
              <a:t>e</a:t>
            </a:r>
            <a:r>
              <a:rPr kumimoji="1" lang="en-US" altLang="ja-JP" baseline="30000" dirty="0"/>
              <a:t>–  </a:t>
            </a:r>
            <a:r>
              <a:rPr kumimoji="1" lang="en-US" altLang="ja-JP" dirty="0"/>
              <a:t>from </a:t>
            </a:r>
            <a:r>
              <a:rPr kumimoji="1" lang="en-US" altLang="ja-JP" baseline="30000" dirty="0"/>
              <a:t>90</a:t>
            </a:r>
            <a:r>
              <a:rPr kumimoji="1" lang="en-US" altLang="ja-JP" dirty="0"/>
              <a:t>Sr is also seen.</a:t>
            </a:r>
          </a:p>
          <a:p>
            <a:pPr lvl="1"/>
            <a:r>
              <a:rPr kumimoji="1" lang="en-US" altLang="ja-JP" dirty="0"/>
              <a:t>Good to use for sanity check during the mass production </a:t>
            </a:r>
          </a:p>
          <a:p>
            <a:endParaRPr kumimoji="1" lang="ja-JP" altLang="en-US" baseline="30000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A094C1B-BC3C-49C1-9B3F-C410F4414DE2}"/>
              </a:ext>
            </a:extLst>
          </p:cNvPr>
          <p:cNvCxnSpPr/>
          <p:nvPr/>
        </p:nvCxnSpPr>
        <p:spPr>
          <a:xfrm flipV="1">
            <a:off x="1905000" y="2226378"/>
            <a:ext cx="2099255" cy="136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0E31C6A-000A-4375-AB8B-1656B7888E19}"/>
              </a:ext>
            </a:extLst>
          </p:cNvPr>
          <p:cNvCxnSpPr>
            <a:cxnSpLocks/>
          </p:cNvCxnSpPr>
          <p:nvPr/>
        </p:nvCxnSpPr>
        <p:spPr>
          <a:xfrm>
            <a:off x="1905000" y="3064247"/>
            <a:ext cx="2099255" cy="1550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8BE2BE7-FC33-48F5-9068-386289156E0E}"/>
              </a:ext>
            </a:extLst>
          </p:cNvPr>
          <p:cNvSpPr/>
          <p:nvPr/>
        </p:nvSpPr>
        <p:spPr>
          <a:xfrm>
            <a:off x="1450521" y="2320878"/>
            <a:ext cx="530679" cy="754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20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F3776-437A-40C4-A48E-3FFB2EDA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99FF"/>
                </a:solidFill>
                <a:latin typeface="+mn-lt"/>
              </a:rPr>
              <a:t>Performance summary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2DA92A-1A1C-46F4-B5B2-0A0E9F2C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21" y="666750"/>
            <a:ext cx="8705988" cy="381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dirty="0"/>
              <a:t>MIP measurement</a:t>
            </a:r>
          </a:p>
          <a:p>
            <a:pPr lvl="1">
              <a:lnSpc>
                <a:spcPct val="120000"/>
              </a:lnSpc>
            </a:pPr>
            <a:r>
              <a:rPr lang="en-US" altLang="ja-JP" b="0" dirty="0" err="1"/>
              <a:t>Mip</a:t>
            </a:r>
            <a:r>
              <a:rPr lang="en-US" altLang="ja-JP" b="0" dirty="0"/>
              <a:t> peak clearly seen from beam test and cosmic ray</a:t>
            </a:r>
          </a:p>
          <a:p>
            <a:pPr lvl="1">
              <a:lnSpc>
                <a:spcPct val="120000"/>
              </a:lnSpc>
            </a:pPr>
            <a:r>
              <a:rPr kumimoji="1" lang="en-US" altLang="ja-JP" b="0" dirty="0"/>
              <a:t>MIP peak is consistent with the expected value with the gain + offset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Efficiency in beam test</a:t>
            </a:r>
          </a:p>
          <a:p>
            <a:pPr lvl="1">
              <a:lnSpc>
                <a:spcPct val="120000"/>
              </a:lnSpc>
            </a:pPr>
            <a:r>
              <a:rPr lang="en-US" altLang="ja-JP" b="0" dirty="0"/>
              <a:t>96.0 </a:t>
            </a:r>
            <a:r>
              <a:rPr lang="en-US" altLang="ja-JP" b="0" dirty="0">
                <a:sym typeface="Symbol" panose="05050102010706020507" pitchFamily="18" charset="2"/>
              </a:rPr>
              <a:t></a:t>
            </a:r>
            <a:r>
              <a:rPr lang="en-US" altLang="ja-JP" b="0" dirty="0"/>
              <a:t> 0.6% due to the readout timing</a:t>
            </a:r>
          </a:p>
          <a:p>
            <a:pPr lvl="1">
              <a:lnSpc>
                <a:spcPct val="120000"/>
              </a:lnSpc>
            </a:pPr>
            <a:r>
              <a:rPr kumimoji="1" lang="en-US" altLang="ja-JP" b="0" dirty="0"/>
              <a:t>Investigating the time scan in the readout chain using cosmic ray 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Test pulse is used for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-by-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health check of the readout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RI source is also useful to check the sensor + RO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/>
              <a:t>Evaluation test will be used for the mass production of the ladder</a:t>
            </a:r>
            <a:endParaRPr kumimoji="1" lang="ja-JP" altLang="en-US" b="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C24509-A1B8-4C8E-AADF-85444913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87BB09-D8F8-44C9-B57D-C5BD9F7D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E26D81-79FE-4519-AD56-7AADBDE9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9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114550"/>
            <a:ext cx="8229600" cy="85725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0099FF"/>
                </a:solidFill>
              </a:rPr>
              <a:t>Back Up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DAE1AE-72A2-48DE-9687-4DE55C7C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40D416-2738-4E66-84B7-62C38AA9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FF0C5-65FE-4A68-B685-54D36BCE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99FF"/>
                </a:solidFill>
              </a:rPr>
              <a:t>TP response for one ladder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B02DE2-C7ED-49AF-9311-9E8AB128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732C9B-AA87-4830-92F1-AD6B84D7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3B0534-96DD-401A-B2E6-0E741E29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6B549-692C-4D5D-89F0-38D8BD4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A5C06EB-4F4C-481F-A244-DAFE18B17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3" y="3405177"/>
            <a:ext cx="8229600" cy="12961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97E958-1443-450A-B047-0A8A0831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651274"/>
            <a:ext cx="8193818" cy="1325829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0F61703-B738-48AC-8302-03F935A2015E}"/>
              </a:ext>
            </a:extLst>
          </p:cNvPr>
          <p:cNvSpPr txBox="1">
            <a:spLocks/>
          </p:cNvSpPr>
          <p:nvPr/>
        </p:nvSpPr>
        <p:spPr bwMode="auto">
          <a:xfrm>
            <a:off x="1087677" y="4560959"/>
            <a:ext cx="6629400" cy="9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/>
              <a:t>All channels work nicely</a:t>
            </a:r>
          </a:p>
          <a:p>
            <a:r>
              <a:rPr kumimoji="1" lang="en-US" altLang="ja-JP" sz="1600" dirty="0"/>
              <a:t>TP is useful for health check of the readout chain</a:t>
            </a:r>
          </a:p>
          <a:p>
            <a:endParaRPr kumimoji="1" lang="ja-JP" altLang="en-US" sz="1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EFA0BE-4480-4A48-B16E-610D1189C50E}"/>
              </a:ext>
            </a:extLst>
          </p:cNvPr>
          <p:cNvSpPr txBox="1"/>
          <p:nvPr/>
        </p:nvSpPr>
        <p:spPr>
          <a:xfrm>
            <a:off x="152400" y="56867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Amplitude vs Channels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9C5A4E-695D-48E6-B45A-93E79F8504AD}"/>
              </a:ext>
            </a:extLst>
          </p:cNvPr>
          <p:cNvSpPr txBox="1"/>
          <p:nvPr/>
        </p:nvSpPr>
        <p:spPr>
          <a:xfrm>
            <a:off x="39666" y="325806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ADC vs Amplitude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E0F64D-0C32-46E1-A82C-83C9F73D1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002354"/>
            <a:ext cx="8229600" cy="13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0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3FE78-B195-405E-A56C-9D59DC6C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99FF"/>
                </a:solidFill>
                <a:latin typeface="+mn-ea"/>
              </a:rPr>
              <a:t>Slowing Effect on Efficiency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65D038-841E-45E6-918C-27D5F59E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6E7F1A-8BC9-49B7-8230-20541A44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599DC3-8DF6-4143-83D1-A86E5B1E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2DAC2AA-A823-499B-B9FC-44FEB052D1F1}"/>
              </a:ext>
            </a:extLst>
          </p:cNvPr>
          <p:cNvGrpSpPr/>
          <p:nvPr/>
        </p:nvGrpSpPr>
        <p:grpSpPr>
          <a:xfrm>
            <a:off x="152400" y="589961"/>
            <a:ext cx="4779500" cy="3447326"/>
            <a:chOff x="180534" y="899200"/>
            <a:chExt cx="6525066" cy="470635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FCBD6C9-9C9F-4699-B135-FD605002C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9435" y="899200"/>
              <a:ext cx="6238142" cy="4706356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BBCCE44-2BD7-4CBE-BF50-B75B73D0C6D3}"/>
                </a:ext>
              </a:extLst>
            </p:cNvPr>
            <p:cNvSpPr/>
            <p:nvPr/>
          </p:nvSpPr>
          <p:spPr>
            <a:xfrm>
              <a:off x="3968750" y="3035331"/>
              <a:ext cx="2736850" cy="217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32CCD531-CF18-487F-8C89-729137526A4C}"/>
                </a:ext>
              </a:extLst>
            </p:cNvPr>
            <p:cNvSpPr/>
            <p:nvPr/>
          </p:nvSpPr>
          <p:spPr>
            <a:xfrm>
              <a:off x="5269914" y="4438651"/>
              <a:ext cx="1435686" cy="471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39FC8D-91C7-4F83-AA1C-A5A6DC66BFCC}"/>
                </a:ext>
              </a:extLst>
            </p:cNvPr>
            <p:cNvSpPr/>
            <p:nvPr/>
          </p:nvSpPr>
          <p:spPr>
            <a:xfrm>
              <a:off x="1701213" y="4959351"/>
              <a:ext cx="1076911" cy="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2D0763F-E49A-416A-838F-13DC9CCA7CA1}"/>
                </a:ext>
              </a:extLst>
            </p:cNvPr>
            <p:cNvSpPr/>
            <p:nvPr/>
          </p:nvSpPr>
          <p:spPr>
            <a:xfrm>
              <a:off x="4012613" y="4959351"/>
              <a:ext cx="1076911" cy="6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D16D2C4-6370-42AF-8C00-758C6FB1E43B}"/>
                </a:ext>
              </a:extLst>
            </p:cNvPr>
            <p:cNvSpPr/>
            <p:nvPr/>
          </p:nvSpPr>
          <p:spPr>
            <a:xfrm>
              <a:off x="180535" y="3035331"/>
              <a:ext cx="1006950" cy="504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Data1</a:t>
              </a:r>
              <a:endParaRPr lang="ja-JP" altLang="en-US" dirty="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E0EB08A-CF6B-435E-85AF-41F7EE261B01}"/>
                </a:ext>
              </a:extLst>
            </p:cNvPr>
            <p:cNvSpPr/>
            <p:nvPr/>
          </p:nvSpPr>
          <p:spPr>
            <a:xfrm>
              <a:off x="180535" y="3771931"/>
              <a:ext cx="1006950" cy="504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Data0</a:t>
              </a:r>
              <a:endParaRPr lang="ja-JP" altLang="en-US" dirty="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3D47434-7442-4C66-9316-CF2D3F0C444F}"/>
                </a:ext>
              </a:extLst>
            </p:cNvPr>
            <p:cNvSpPr/>
            <p:nvPr/>
          </p:nvSpPr>
          <p:spPr>
            <a:xfrm>
              <a:off x="180534" y="4540397"/>
              <a:ext cx="1201897" cy="504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B-Clock</a:t>
              </a:r>
              <a:endParaRPr lang="ja-JP" altLang="en-US" dirty="0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2E76EBC-8BA0-4127-8255-F533CBAD0B67}"/>
                </a:ext>
              </a:extLst>
            </p:cNvPr>
            <p:cNvSpPr/>
            <p:nvPr/>
          </p:nvSpPr>
          <p:spPr>
            <a:xfrm>
              <a:off x="1539580" y="5019308"/>
              <a:ext cx="5056897" cy="586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6FDEF20-CB24-4960-8258-494C82CE764B}"/>
                </a:ext>
              </a:extLst>
            </p:cNvPr>
            <p:cNvCxnSpPr>
              <a:cxnSpLocks/>
            </p:cNvCxnSpPr>
            <p:nvPr/>
          </p:nvCxnSpPr>
          <p:spPr>
            <a:xfrm>
              <a:off x="1685898" y="3495674"/>
              <a:ext cx="0" cy="1031082"/>
            </a:xfrm>
            <a:prstGeom prst="line">
              <a:avLst/>
            </a:prstGeom>
            <a:ln w="5715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C1B0F82-8F3E-4097-A27D-05A2E21D4954}"/>
                </a:ext>
              </a:extLst>
            </p:cNvPr>
            <p:cNvSpPr/>
            <p:nvPr/>
          </p:nvSpPr>
          <p:spPr>
            <a:xfrm>
              <a:off x="1654942" y="3117170"/>
              <a:ext cx="61913" cy="313801"/>
            </a:xfrm>
            <a:prstGeom prst="rect">
              <a:avLst/>
            </a:prstGeom>
            <a:solidFill>
              <a:srgbClr val="FF9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76B4EA63-11D5-47AD-934B-7CA3CDBE0725}"/>
                </a:ext>
              </a:extLst>
            </p:cNvPr>
            <p:cNvCxnSpPr>
              <a:cxnSpLocks/>
            </p:cNvCxnSpPr>
            <p:nvPr/>
          </p:nvCxnSpPr>
          <p:spPr>
            <a:xfrm>
              <a:off x="1685898" y="3095477"/>
              <a:ext cx="0" cy="31380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B923D0C-6715-4B32-8E54-FDF6EC6332DA}"/>
                </a:ext>
              </a:extLst>
            </p:cNvPr>
            <p:cNvCxnSpPr>
              <a:cxnSpLocks/>
            </p:cNvCxnSpPr>
            <p:nvPr/>
          </p:nvCxnSpPr>
          <p:spPr>
            <a:xfrm>
              <a:off x="3999886" y="4252912"/>
              <a:ext cx="0" cy="271463"/>
            </a:xfrm>
            <a:prstGeom prst="line">
              <a:avLst/>
            </a:prstGeom>
            <a:ln w="57150"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5863DD6-1465-4D5F-806D-2E49DD272621}"/>
                </a:ext>
              </a:extLst>
            </p:cNvPr>
            <p:cNvSpPr/>
            <p:nvPr/>
          </p:nvSpPr>
          <p:spPr>
            <a:xfrm>
              <a:off x="3966047" y="3893845"/>
              <a:ext cx="61913" cy="313801"/>
            </a:xfrm>
            <a:prstGeom prst="rect">
              <a:avLst/>
            </a:prstGeom>
            <a:solidFill>
              <a:srgbClr val="5DC7C0"/>
            </a:solidFill>
            <a:ln>
              <a:solidFill>
                <a:srgbClr val="5DC7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26BFC51-EBEC-4D00-8EBE-ABC71AFD4400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3996976" y="3912246"/>
              <a:ext cx="28" cy="29540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コンテンツ プレースホルダー 35">
            <a:extLst>
              <a:ext uri="{FF2B5EF4-FFF2-40B4-BE49-F238E27FC236}">
                <a16:creationId xmlns:a16="http://schemas.microsoft.com/office/drawing/2014/main" id="{FBC3B456-67E5-4114-AB7B-CA80F7D6CC71}"/>
              </a:ext>
            </a:extLst>
          </p:cNvPr>
          <p:cNvSpPr txBox="1">
            <a:spLocks/>
          </p:cNvSpPr>
          <p:nvPr/>
        </p:nvSpPr>
        <p:spPr bwMode="auto">
          <a:xfrm>
            <a:off x="4725723" y="675166"/>
            <a:ext cx="4418256" cy="38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600" dirty="0"/>
              <a:t>Slewing effect may cause the efficiency loss</a:t>
            </a:r>
          </a:p>
          <a:p>
            <a:pPr lvl="1">
              <a:lnSpc>
                <a:spcPct val="120000"/>
              </a:lnSpc>
            </a:pPr>
            <a:r>
              <a:rPr lang="en-US" altLang="en-US" sz="1400" dirty="0"/>
              <a:t>If Data0 pulse is small, data0 can be latched by one clock later than Data1. </a:t>
            </a:r>
            <a:endParaRPr lang="ja-JP" altLang="en-US" sz="1400" dirty="0"/>
          </a:p>
          <a:p>
            <a:pPr>
              <a:lnSpc>
                <a:spcPct val="120000"/>
              </a:lnSpc>
            </a:pPr>
            <a:r>
              <a:rPr lang="en-US" altLang="ja-JP" sz="1600" dirty="0"/>
              <a:t>To study this effect, we calculate the efficiency with the different clock timing</a:t>
            </a:r>
          </a:p>
          <a:p>
            <a:pPr lvl="1">
              <a:lnSpc>
                <a:spcPct val="120000"/>
              </a:lnSpc>
            </a:pPr>
            <a:r>
              <a:rPr lang="en-US" altLang="ja-JP" sz="1400" dirty="0"/>
              <a:t>Timing can be changed by ADC</a:t>
            </a:r>
          </a:p>
          <a:p>
            <a:pPr>
              <a:lnSpc>
                <a:spcPct val="120000"/>
              </a:lnSpc>
            </a:pPr>
            <a:r>
              <a:rPr lang="en-US" altLang="ja-JP" sz="1600" dirty="0"/>
              <a:t>Efficiency</a:t>
            </a:r>
          </a:p>
          <a:p>
            <a:pPr lvl="1">
              <a:lnSpc>
                <a:spcPct val="120000"/>
              </a:lnSpc>
            </a:pPr>
            <a:r>
              <a:rPr lang="en-US" altLang="ja-JP" sz="1400" dirty="0"/>
              <a:t>Different timing :  97.2 </a:t>
            </a:r>
            <a:r>
              <a:rPr lang="en-US" altLang="ja-JP" sz="1400" dirty="0">
                <a:sym typeface="Symbol" panose="05050102010706020507" pitchFamily="18" charset="2"/>
              </a:rPr>
              <a:t></a:t>
            </a:r>
            <a:r>
              <a:rPr lang="en-US" altLang="ja-JP" sz="1400" dirty="0"/>
              <a:t> 1.0 %</a:t>
            </a:r>
          </a:p>
          <a:p>
            <a:pPr lvl="1">
              <a:lnSpc>
                <a:spcPct val="120000"/>
              </a:lnSpc>
            </a:pPr>
            <a:r>
              <a:rPr lang="en-US" altLang="ja-JP" sz="1400" dirty="0"/>
              <a:t>Default               :  96.0 </a:t>
            </a:r>
            <a:r>
              <a:rPr lang="en-US" altLang="ja-JP" sz="1400" dirty="0">
                <a:sym typeface="Symbol" panose="05050102010706020507" pitchFamily="18" charset="2"/>
              </a:rPr>
              <a:t></a:t>
            </a:r>
            <a:r>
              <a:rPr lang="en-US" altLang="ja-JP" sz="1400" dirty="0"/>
              <a:t> 0.6 %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Slewing effect = readout timing is an possible cause of the efficiency loss.</a:t>
            </a:r>
          </a:p>
          <a:p>
            <a:pPr lvl="1">
              <a:lnSpc>
                <a:spcPct val="120000"/>
              </a:lnSpc>
            </a:pPr>
            <a:endParaRPr lang="en-US" altLang="ja-JP" sz="14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EB970B2-3789-4302-B318-84A9F03B5CAB}"/>
              </a:ext>
            </a:extLst>
          </p:cNvPr>
          <p:cNvSpPr/>
          <p:nvPr/>
        </p:nvSpPr>
        <p:spPr>
          <a:xfrm>
            <a:off x="1066800" y="4153193"/>
            <a:ext cx="5997476" cy="734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We will study the timing effect at the next beam test.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This effect will be cross-checked by Cosmic ray measurement.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449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800101"/>
            <a:ext cx="8186997" cy="3832622"/>
          </a:xfrm>
        </p:spPr>
        <p:txBody>
          <a:bodyPr/>
          <a:lstStyle/>
          <a:p>
            <a:r>
              <a:rPr kumimoji="1" lang="en-US" altLang="ja-JP" dirty="0"/>
              <a:t>3 bit ADC but these threshold can be set 8 bit DAC width.</a:t>
            </a:r>
            <a:endParaRPr lang="en-US" altLang="ja-JP" dirty="0"/>
          </a:p>
          <a:p>
            <a:r>
              <a:rPr kumimoji="1" lang="en-US" altLang="ja-JP" dirty="0"/>
              <a:t>MIP Scan </a:t>
            </a:r>
          </a:p>
          <a:p>
            <a:pPr lvl="1"/>
            <a:r>
              <a:rPr lang="en-US" altLang="ja-JP" dirty="0"/>
              <a:t>Took data with </a:t>
            </a:r>
            <a:r>
              <a:rPr kumimoji="1" lang="en-US" altLang="ja-JP" dirty="0"/>
              <a:t>changing DAC value to cover the </a:t>
            </a:r>
            <a:r>
              <a:rPr lang="en-US" altLang="ja-JP" dirty="0"/>
              <a:t>full MIP range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40494"/>
            <a:ext cx="7886700" cy="50720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MIP measurement with FPHX chip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2nd, 2021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Ladder and Production Readiness Review 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19E4-072A-47CC-99FB-1A3CE995B5A9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graphicFrame>
        <p:nvGraphicFramePr>
          <p:cNvPr id="7" name="Google Shape;478;p37">
            <a:extLst>
              <a:ext uri="{FF2B5EF4-FFF2-40B4-BE49-F238E27FC236}">
                <a16:creationId xmlns:a16="http://schemas.microsoft.com/office/drawing/2014/main" id="{D304C90C-5064-9641-88CD-2EE01661E8C7}"/>
              </a:ext>
            </a:extLst>
          </p:cNvPr>
          <p:cNvGraphicFramePr/>
          <p:nvPr/>
        </p:nvGraphicFramePr>
        <p:xfrm>
          <a:off x="7391764" y="1261086"/>
          <a:ext cx="1321727" cy="29411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8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ADC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(3bit)</a:t>
                      </a:r>
                      <a:endParaRPr sz="1400" dirty="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400" dirty="0"/>
                        <a:t>DAC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(8bit)</a:t>
                      </a:r>
                      <a:endParaRPr sz="1000" dirty="0"/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400" dirty="0"/>
                        <a:t>0</a:t>
                      </a:r>
                      <a:endParaRPr sz="1400" dirty="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/>
                        <a:t>1</a:t>
                      </a:r>
                      <a:endParaRPr sz="1400" dirty="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>
                          <a:solidFill>
                            <a:srgbClr val="FF0000"/>
                          </a:solidFill>
                        </a:rPr>
                        <a:t>25</a:t>
                      </a:r>
                      <a:endParaRPr sz="1400" b="1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/>
                        <a:t>2</a:t>
                      </a:r>
                      <a:endParaRPr sz="140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>
                          <a:solidFill>
                            <a:srgbClr val="FF0000"/>
                          </a:solidFill>
                        </a:rPr>
                        <a:t>48</a:t>
                      </a:r>
                      <a:endParaRPr sz="1400" b="1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/>
                        <a:t>3</a:t>
                      </a:r>
                      <a:endParaRPr sz="140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>
                          <a:solidFill>
                            <a:srgbClr val="FF0000"/>
                          </a:solidFill>
                        </a:rPr>
                        <a:t>98</a:t>
                      </a:r>
                      <a:endParaRPr sz="1400" b="1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/>
                        <a:t>4</a:t>
                      </a:r>
                      <a:endParaRPr sz="140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>
                          <a:solidFill>
                            <a:srgbClr val="FF0000"/>
                          </a:solidFill>
                        </a:rPr>
                        <a:t>148</a:t>
                      </a:r>
                      <a:endParaRPr sz="1400" b="1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7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/>
                        <a:t>5</a:t>
                      </a:r>
                      <a:endParaRPr sz="140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>
                          <a:solidFill>
                            <a:srgbClr val="FF0000"/>
                          </a:solidFill>
                        </a:rPr>
                        <a:t>172</a:t>
                      </a:r>
                      <a:endParaRPr sz="1400" b="1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/>
                        <a:t>6</a:t>
                      </a:r>
                      <a:endParaRPr sz="140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>
                          <a:solidFill>
                            <a:srgbClr val="FF0000"/>
                          </a:solidFill>
                        </a:rPr>
                        <a:t>223</a:t>
                      </a:r>
                      <a:endParaRPr sz="1400" b="1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7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/>
                        <a:t>7</a:t>
                      </a:r>
                      <a:endParaRPr sz="1400"/>
                    </a:p>
                  </a:txBody>
                  <a:tcPr marL="76411" marR="76411" marT="38206" marB="38206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b="1" dirty="0">
                          <a:solidFill>
                            <a:srgbClr val="FF0000"/>
                          </a:solidFill>
                        </a:rPr>
                        <a:t>248</a:t>
                      </a:r>
                      <a:endParaRPr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6411" marR="76411" marT="38206" marB="382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5" name="グループ化 24"/>
          <p:cNvGrpSpPr/>
          <p:nvPr/>
        </p:nvGrpSpPr>
        <p:grpSpPr>
          <a:xfrm>
            <a:off x="4403408" y="2278642"/>
            <a:ext cx="2650570" cy="2446414"/>
            <a:chOff x="5702300" y="2895600"/>
            <a:chExt cx="3534093" cy="3261885"/>
          </a:xfrm>
        </p:grpSpPr>
        <p:sp>
          <p:nvSpPr>
            <p:cNvPr id="23" name="正方形/長方形 22"/>
            <p:cNvSpPr/>
            <p:nvPr/>
          </p:nvSpPr>
          <p:spPr>
            <a:xfrm>
              <a:off x="8373110" y="3405712"/>
              <a:ext cx="659130" cy="22821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SCAN4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397465" y="3395139"/>
              <a:ext cx="659130" cy="22821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SCAN1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054530" y="3399991"/>
              <a:ext cx="659130" cy="22821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SCAN2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713833" y="3406140"/>
              <a:ext cx="659130" cy="22821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SCAN3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740400" y="3395139"/>
              <a:ext cx="659130" cy="22821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SCAN0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5702300" y="2895600"/>
              <a:ext cx="12700" cy="2781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5715000" y="5676900"/>
              <a:ext cx="3213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フリーフォーム 12"/>
            <p:cNvSpPr/>
            <p:nvPr/>
          </p:nvSpPr>
          <p:spPr>
            <a:xfrm>
              <a:off x="5740400" y="3898901"/>
              <a:ext cx="3073400" cy="1771420"/>
            </a:xfrm>
            <a:custGeom>
              <a:avLst/>
              <a:gdLst>
                <a:gd name="connsiteX0" fmla="*/ 0 w 3073400"/>
                <a:gd name="connsiteY0" fmla="*/ 0 h 1857525"/>
                <a:gd name="connsiteX1" fmla="*/ 444500 w 3073400"/>
                <a:gd name="connsiteY1" fmla="*/ 1727200 h 1857525"/>
                <a:gd name="connsiteX2" fmla="*/ 508000 w 3073400"/>
                <a:gd name="connsiteY2" fmla="*/ 1727200 h 1857525"/>
                <a:gd name="connsiteX3" fmla="*/ 1003300 w 3073400"/>
                <a:gd name="connsiteY3" fmla="*/ 1663700 h 1857525"/>
                <a:gd name="connsiteX4" fmla="*/ 1612900 w 3073400"/>
                <a:gd name="connsiteY4" fmla="*/ 1054100 h 1857525"/>
                <a:gd name="connsiteX5" fmla="*/ 2286000 w 3073400"/>
                <a:gd name="connsiteY5" fmla="*/ 1663700 h 1857525"/>
                <a:gd name="connsiteX6" fmla="*/ 3073400 w 3073400"/>
                <a:gd name="connsiteY6" fmla="*/ 1765300 h 1857525"/>
                <a:gd name="connsiteX0" fmla="*/ 0 w 3073400"/>
                <a:gd name="connsiteY0" fmla="*/ 0 h 1769671"/>
                <a:gd name="connsiteX1" fmla="*/ 381000 w 3073400"/>
                <a:gd name="connsiteY1" fmla="*/ 1447800 h 1769671"/>
                <a:gd name="connsiteX2" fmla="*/ 508000 w 3073400"/>
                <a:gd name="connsiteY2" fmla="*/ 1727200 h 1769671"/>
                <a:gd name="connsiteX3" fmla="*/ 1003300 w 3073400"/>
                <a:gd name="connsiteY3" fmla="*/ 1663700 h 1769671"/>
                <a:gd name="connsiteX4" fmla="*/ 1612900 w 3073400"/>
                <a:gd name="connsiteY4" fmla="*/ 1054100 h 1769671"/>
                <a:gd name="connsiteX5" fmla="*/ 2286000 w 3073400"/>
                <a:gd name="connsiteY5" fmla="*/ 1663700 h 1769671"/>
                <a:gd name="connsiteX6" fmla="*/ 3073400 w 3073400"/>
                <a:gd name="connsiteY6" fmla="*/ 1765300 h 1769671"/>
                <a:gd name="connsiteX0" fmla="*/ 0 w 3073400"/>
                <a:gd name="connsiteY0" fmla="*/ 0 h 1771420"/>
                <a:gd name="connsiteX1" fmla="*/ 381000 w 3073400"/>
                <a:gd name="connsiteY1" fmla="*/ 1447800 h 1771420"/>
                <a:gd name="connsiteX2" fmla="*/ 558800 w 3073400"/>
                <a:gd name="connsiteY2" fmla="*/ 1752600 h 1771420"/>
                <a:gd name="connsiteX3" fmla="*/ 1003300 w 3073400"/>
                <a:gd name="connsiteY3" fmla="*/ 1663700 h 1771420"/>
                <a:gd name="connsiteX4" fmla="*/ 1612900 w 3073400"/>
                <a:gd name="connsiteY4" fmla="*/ 1054100 h 1771420"/>
                <a:gd name="connsiteX5" fmla="*/ 2286000 w 3073400"/>
                <a:gd name="connsiteY5" fmla="*/ 1663700 h 1771420"/>
                <a:gd name="connsiteX6" fmla="*/ 3073400 w 3073400"/>
                <a:gd name="connsiteY6" fmla="*/ 1765300 h 177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400" h="1771420">
                  <a:moveTo>
                    <a:pt x="0" y="0"/>
                  </a:moveTo>
                  <a:cubicBezTo>
                    <a:pt x="179916" y="719666"/>
                    <a:pt x="287867" y="1155700"/>
                    <a:pt x="381000" y="1447800"/>
                  </a:cubicBezTo>
                  <a:cubicBezTo>
                    <a:pt x="474133" y="1739900"/>
                    <a:pt x="455083" y="1716617"/>
                    <a:pt x="558800" y="1752600"/>
                  </a:cubicBezTo>
                  <a:cubicBezTo>
                    <a:pt x="662517" y="1788583"/>
                    <a:pt x="827617" y="1780117"/>
                    <a:pt x="1003300" y="1663700"/>
                  </a:cubicBezTo>
                  <a:cubicBezTo>
                    <a:pt x="1178983" y="1547283"/>
                    <a:pt x="1399117" y="1054100"/>
                    <a:pt x="1612900" y="1054100"/>
                  </a:cubicBezTo>
                  <a:cubicBezTo>
                    <a:pt x="1826683" y="1054100"/>
                    <a:pt x="2042583" y="1545167"/>
                    <a:pt x="2286000" y="1663700"/>
                  </a:cubicBezTo>
                  <a:cubicBezTo>
                    <a:pt x="2529417" y="1782233"/>
                    <a:pt x="2801408" y="1773766"/>
                    <a:pt x="3073400" y="176530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8150540" y="5665042"/>
              <a:ext cx="108585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charge</a:t>
              </a:r>
              <a:endParaRPr lang="ja-JP" altLang="en-US" dirty="0"/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57" y="2535406"/>
            <a:ext cx="2139422" cy="19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4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362C19-3865-4F0A-9544-64736A87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99FF"/>
                </a:solidFill>
              </a:rPr>
              <a:t>MIP peak by cosmic ray 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B49049-29E9-4235-AA96-24610AA6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7C1299-0773-4028-AACC-BC39E974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287656-F936-4173-88D0-2009E578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0D44B2-73EA-4588-9E1D-4A4CDD87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1" y="553064"/>
            <a:ext cx="3117137" cy="30395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2D5BDB-8411-4AB0-8B66-3A9A4609A291}"/>
              </a:ext>
            </a:extLst>
          </p:cNvPr>
          <p:cNvSpPr/>
          <p:nvPr/>
        </p:nvSpPr>
        <p:spPr>
          <a:xfrm>
            <a:off x="1470969" y="1534423"/>
            <a:ext cx="1255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Single hit</a:t>
            </a:r>
          </a:p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Double hits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314B899-264C-44C1-9173-D1F8BBAA1099}"/>
              </a:ext>
            </a:extLst>
          </p:cNvPr>
          <p:cNvGrpSpPr/>
          <p:nvPr/>
        </p:nvGrpSpPr>
        <p:grpSpPr>
          <a:xfrm>
            <a:off x="6479702" y="741304"/>
            <a:ext cx="2232002" cy="1049594"/>
            <a:chOff x="7160033" y="29287"/>
            <a:chExt cx="2976002" cy="139945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E763464-60B3-49B6-A427-34206055748E}"/>
                </a:ext>
              </a:extLst>
            </p:cNvPr>
            <p:cNvSpPr/>
            <p:nvPr/>
          </p:nvSpPr>
          <p:spPr>
            <a:xfrm>
              <a:off x="7207250" y="114306"/>
              <a:ext cx="2603500" cy="1314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DA44333-6100-46EF-81B5-97FECAE58DCA}"/>
                </a:ext>
              </a:extLst>
            </p:cNvPr>
            <p:cNvGrpSpPr/>
            <p:nvPr/>
          </p:nvGrpSpPr>
          <p:grpSpPr>
            <a:xfrm>
              <a:off x="7160033" y="29287"/>
              <a:ext cx="2976002" cy="1345248"/>
              <a:chOff x="261364" y="122427"/>
              <a:chExt cx="2976002" cy="3351536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74C6889-E1E5-4223-82D4-816BE056DE53}"/>
                  </a:ext>
                </a:extLst>
              </p:cNvPr>
              <p:cNvGrpSpPr/>
              <p:nvPr/>
            </p:nvGrpSpPr>
            <p:grpSpPr>
              <a:xfrm>
                <a:off x="925774" y="1227474"/>
                <a:ext cx="383822" cy="2246489"/>
                <a:chOff x="10498667" y="14815"/>
                <a:chExt cx="383822" cy="2246489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3059E0C0-2712-4572-9DC9-427AFF0A8B4F}"/>
                    </a:ext>
                  </a:extLst>
                </p:cNvPr>
                <p:cNvSpPr/>
                <p:nvPr/>
              </p:nvSpPr>
              <p:spPr>
                <a:xfrm>
                  <a:off x="10498667" y="440267"/>
                  <a:ext cx="383822" cy="12939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1" name="直線矢印コネクタ 20">
                  <a:extLst>
                    <a:ext uri="{FF2B5EF4-FFF2-40B4-BE49-F238E27FC236}">
                      <a16:creationId xmlns:a16="http://schemas.microsoft.com/office/drawing/2014/main" id="{4FF0D4FF-F8DC-4D8C-B703-56E12C3DDA98}"/>
                    </a:ext>
                  </a:extLst>
                </p:cNvPr>
                <p:cNvCxnSpPr/>
                <p:nvPr/>
              </p:nvCxnSpPr>
              <p:spPr>
                <a:xfrm flipH="1">
                  <a:off x="10584744" y="14815"/>
                  <a:ext cx="203200" cy="22464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B0D7D38D-5E18-4FEA-81F7-B6FB12D3F73D}"/>
                  </a:ext>
                </a:extLst>
              </p:cNvPr>
              <p:cNvGrpSpPr/>
              <p:nvPr/>
            </p:nvGrpSpPr>
            <p:grpSpPr>
              <a:xfrm>
                <a:off x="1632740" y="1268925"/>
                <a:ext cx="767644" cy="2205038"/>
                <a:chOff x="11205633" y="56266"/>
                <a:chExt cx="767644" cy="2205038"/>
              </a:xfrm>
            </p:grpSpPr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FD9DB5B0-3E7B-4BAF-81A6-4EA1656C07CF}"/>
                    </a:ext>
                  </a:extLst>
                </p:cNvPr>
                <p:cNvSpPr/>
                <p:nvPr/>
              </p:nvSpPr>
              <p:spPr>
                <a:xfrm>
                  <a:off x="11205633" y="440267"/>
                  <a:ext cx="383822" cy="12939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73D61E17-253F-4914-A25B-E3A85FF224E5}"/>
                    </a:ext>
                  </a:extLst>
                </p:cNvPr>
                <p:cNvSpPr/>
                <p:nvPr/>
              </p:nvSpPr>
              <p:spPr>
                <a:xfrm>
                  <a:off x="11589455" y="440267"/>
                  <a:ext cx="383822" cy="12939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9" name="直線矢印コネクタ 18">
                  <a:extLst>
                    <a:ext uri="{FF2B5EF4-FFF2-40B4-BE49-F238E27FC236}">
                      <a16:creationId xmlns:a16="http://schemas.microsoft.com/office/drawing/2014/main" id="{F1B602A9-7085-4740-BCB3-E50D70A15E96}"/>
                    </a:ext>
                  </a:extLst>
                </p:cNvPr>
                <p:cNvCxnSpPr/>
                <p:nvPr/>
              </p:nvCxnSpPr>
              <p:spPr>
                <a:xfrm flipH="1">
                  <a:off x="11353800" y="56266"/>
                  <a:ext cx="427567" cy="22050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9DD6EFC-4BAD-4430-8757-AF529A3F6BE0}"/>
                  </a:ext>
                </a:extLst>
              </p:cNvPr>
              <p:cNvSpPr/>
              <p:nvPr/>
            </p:nvSpPr>
            <p:spPr>
              <a:xfrm>
                <a:off x="261364" y="153905"/>
                <a:ext cx="1396109" cy="1226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</a:rPr>
                  <a:t>Single hit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1F63E0A-7C02-4D2E-8567-81E75D622B30}"/>
                  </a:ext>
                </a:extLst>
              </p:cNvPr>
              <p:cNvSpPr/>
              <p:nvPr/>
            </p:nvSpPr>
            <p:spPr>
              <a:xfrm>
                <a:off x="1563404" y="122427"/>
                <a:ext cx="1673962" cy="1226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</a:rPr>
                  <a:t>Double hits</a:t>
                </a:r>
                <a:endParaRPr lang="ja-JP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F1DEF11B-83AF-4F07-AD94-4E65BEC5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45" y="737895"/>
            <a:ext cx="2989891" cy="277436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C9F67D8-D419-40FF-87FC-68A7A63FA225}"/>
              </a:ext>
            </a:extLst>
          </p:cNvPr>
          <p:cNvSpPr/>
          <p:nvPr/>
        </p:nvSpPr>
        <p:spPr>
          <a:xfrm>
            <a:off x="4294723" y="547705"/>
            <a:ext cx="87466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dirty="0"/>
              <a:t>Toy MC</a:t>
            </a: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2C9322D2-5165-4EC0-A7F6-3973D7AD7986}"/>
              </a:ext>
            </a:extLst>
          </p:cNvPr>
          <p:cNvSpPr txBox="1">
            <a:spLocks/>
          </p:cNvSpPr>
          <p:nvPr/>
        </p:nvSpPr>
        <p:spPr bwMode="auto">
          <a:xfrm>
            <a:off x="70030" y="3534895"/>
            <a:ext cx="6813872" cy="16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350" dirty="0">
                <a:latin typeface="游ゴシック" panose="020B0400000000000000" pitchFamily="50" charset="-128"/>
              </a:rPr>
              <a:t>Double hits are shifted ~200mV higher from single hit</a:t>
            </a:r>
          </a:p>
          <a:p>
            <a:pPr lvl="1"/>
            <a:r>
              <a:rPr lang="en-US" altLang="ja-JP" sz="1200" dirty="0">
                <a:latin typeface="游ゴシック" panose="020B0400000000000000" pitchFamily="50" charset="-128"/>
              </a:rPr>
              <a:t>If no offset, these should be the same</a:t>
            </a:r>
            <a:endParaRPr kumimoji="1"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3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Data is nicely </a:t>
            </a:r>
            <a:r>
              <a:rPr lang="en-US" altLang="ja-JP" sz="13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reproduced by </a:t>
            </a:r>
            <a:r>
              <a:rPr kumimoji="1" lang="en-US" altLang="ja-JP" sz="135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ToyMC</a:t>
            </a:r>
            <a:r>
              <a:rPr kumimoji="1" lang="en-US" altLang="ja-JP" sz="13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w/ Gain + Offset</a:t>
            </a:r>
            <a:endParaRPr lang="en-US" altLang="ja-JP" sz="13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Single and double hits peaks are nicely  consistent</a:t>
            </a:r>
          </a:p>
          <a:p>
            <a:pPr lvl="1"/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GEANT model also reproduce the MIP peak</a:t>
            </a:r>
          </a:p>
          <a:p>
            <a:r>
              <a:rPr lang="en-US" altLang="ja-JP" sz="15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MIP peak puzzle is fixed with new conversion formula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3F0BA0F-ACCE-45CE-9D3B-2DBFE4AC42F8}"/>
              </a:ext>
            </a:extLst>
          </p:cNvPr>
          <p:cNvSpPr/>
          <p:nvPr/>
        </p:nvSpPr>
        <p:spPr>
          <a:xfrm>
            <a:off x="560404" y="591881"/>
            <a:ext cx="20817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Cosmic ray data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EEA5E71-0509-415D-981A-99270060169E}"/>
                  </a:ext>
                </a:extLst>
              </p:cNvPr>
              <p:cNvSpPr/>
              <p:nvPr/>
            </p:nvSpPr>
            <p:spPr>
              <a:xfrm>
                <a:off x="6341678" y="1864755"/>
                <a:ext cx="2800745" cy="697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ja-JP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100" i="1">
                                  <a:latin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100" i="1">
                              <a:latin typeface="Cambria Math" panose="02040503050406030204" pitchFamily="18" charset="0"/>
                            </a:rPr>
                            <m:t>3.6</m:t>
                          </m:r>
                          <m:r>
                            <a:rPr lang="en-US" altLang="ja-JP" sz="2100" i="1">
                              <a:latin typeface="Cambria Math" panose="02040503050406030204" pitchFamily="18" charset="0"/>
                            </a:rPr>
                            <m:t>𝑒𝑉</m:t>
                          </m:r>
                        </m:den>
                      </m:f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ja-JP" altLang="en-US" sz="210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EEA5E71-0509-415D-981A-992700601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678" y="1864755"/>
                <a:ext cx="2800745" cy="697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C5958AE-B6C3-4798-A260-0A87456C4243}"/>
              </a:ext>
            </a:extLst>
          </p:cNvPr>
          <p:cNvSpPr/>
          <p:nvPr/>
        </p:nvSpPr>
        <p:spPr>
          <a:xfrm>
            <a:off x="2082190" y="484557"/>
            <a:ext cx="285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Pulse height after clustering </a:t>
            </a:r>
            <a:endParaRPr lang="ja-JP" altLang="en-US" dirty="0"/>
          </a:p>
        </p:txBody>
      </p:sp>
      <p:graphicFrame>
        <p:nvGraphicFramePr>
          <p:cNvPr id="28" name="表 32">
            <a:extLst>
              <a:ext uri="{FF2B5EF4-FFF2-40B4-BE49-F238E27FC236}">
                <a16:creationId xmlns:a16="http://schemas.microsoft.com/office/drawing/2014/main" id="{3104B1BC-8ED5-43B0-98B1-CFE01986CA07}"/>
              </a:ext>
            </a:extLst>
          </p:cNvPr>
          <p:cNvGraphicFramePr>
            <a:graphicFrameLocks noGrp="1"/>
          </p:cNvGraphicFramePr>
          <p:nvPr/>
        </p:nvGraphicFramePr>
        <p:xfrm>
          <a:off x="6483645" y="2805786"/>
          <a:ext cx="2590325" cy="127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248">
                  <a:extLst>
                    <a:ext uri="{9D8B030D-6E8A-4147-A177-3AD203B41FA5}">
                      <a16:colId xmlns:a16="http://schemas.microsoft.com/office/drawing/2014/main" val="2009942075"/>
                    </a:ext>
                  </a:extLst>
                </a:gridCol>
                <a:gridCol w="836057">
                  <a:extLst>
                    <a:ext uri="{9D8B030D-6E8A-4147-A177-3AD203B41FA5}">
                      <a16:colId xmlns:a16="http://schemas.microsoft.com/office/drawing/2014/main" val="2595223921"/>
                    </a:ext>
                  </a:extLst>
                </a:gridCol>
                <a:gridCol w="917020">
                  <a:extLst>
                    <a:ext uri="{9D8B030D-6E8A-4147-A177-3AD203B41FA5}">
                      <a16:colId xmlns:a16="http://schemas.microsoft.com/office/drawing/2014/main" val="125432553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Original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NEW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081492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Gain</a:t>
                      </a:r>
                    </a:p>
                    <a:p>
                      <a:r>
                        <a:rPr kumimoji="1" lang="en-US" altLang="ja-JP" sz="1400" dirty="0"/>
                        <a:t>(mV/</a:t>
                      </a:r>
                      <a:r>
                        <a:rPr kumimoji="1" lang="en-US" altLang="ja-JP" sz="1400" dirty="0" err="1"/>
                        <a:t>fC</a:t>
                      </a:r>
                      <a:r>
                        <a:rPr kumimoji="1" lang="en-US" altLang="ja-JP" sz="1400" dirty="0"/>
                        <a:t>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300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100</a:t>
                      </a:r>
                    </a:p>
                    <a:p>
                      <a:r>
                        <a:rPr kumimoji="1" lang="en-US" altLang="ja-JP" sz="1400" dirty="0"/>
                        <a:t>(85~100)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6605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Offset</a:t>
                      </a:r>
                    </a:p>
                    <a:p>
                      <a:r>
                        <a:rPr kumimoji="1" lang="en-US" altLang="ja-JP" sz="1400" dirty="0"/>
                        <a:t>(mV)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198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1686607"/>
                  </a:ext>
                </a:extLst>
              </a:tr>
            </a:tbl>
          </a:graphicData>
        </a:graphic>
      </p:graphicFrame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FA01987-262E-482C-9CCB-2365250F397E}"/>
              </a:ext>
            </a:extLst>
          </p:cNvPr>
          <p:cNvSpPr/>
          <p:nvPr/>
        </p:nvSpPr>
        <p:spPr>
          <a:xfrm>
            <a:off x="5332719" y="470032"/>
            <a:ext cx="92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by Mika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351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141961"/>
            <a:ext cx="7886700" cy="365280"/>
          </a:xfrm>
        </p:spPr>
        <p:txBody>
          <a:bodyPr/>
          <a:lstStyle/>
          <a:p>
            <a:r>
              <a:rPr kumimoji="1" lang="en-US" altLang="ja-JP" dirty="0"/>
              <a:t>Result2: noise and data error rate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2804" y="890389"/>
            <a:ext cx="8096846" cy="1544852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Noise</a:t>
            </a:r>
            <a:r>
              <a:rPr kumimoji="1" lang="en-US" altLang="ja-JP" dirty="0"/>
              <a:t>: check the slope of the threshold </a:t>
            </a:r>
          </a:p>
          <a:p>
            <a:pPr lvl="1"/>
            <a:r>
              <a:rPr lang="en-US" altLang="ja-JP" dirty="0"/>
              <a:t>Width represents noise level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92D050"/>
                </a:solidFill>
              </a:rPr>
              <a:t>Transfer efficiency</a:t>
            </a:r>
            <a:r>
              <a:rPr lang="en-US" altLang="ja-JP" dirty="0"/>
              <a:t>: check if all the data comes with high amplitude</a:t>
            </a:r>
          </a:p>
          <a:p>
            <a:endParaRPr kumimoji="1" lang="en-US" altLang="ja-JP" dirty="0"/>
          </a:p>
          <a:p>
            <a:r>
              <a:rPr lang="en-US" altLang="ja-JP" dirty="0"/>
              <a:t>These tests should used for the ladder (readout) QA for the mass production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" y="2403288"/>
            <a:ext cx="3209906" cy="2598251"/>
            <a:chOff x="64419" y="3789727"/>
            <a:chExt cx="4035712" cy="326669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859" y="3973579"/>
              <a:ext cx="3782272" cy="2929471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2362559" y="6817415"/>
              <a:ext cx="1422041" cy="239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>
                  <a:solidFill>
                    <a:schemeClr val="tx1"/>
                  </a:solidFill>
                </a:rPr>
                <a:t>Pulse height</a:t>
              </a:r>
              <a:endParaRPr kumimoji="1" lang="ja-JP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16200000">
              <a:off x="-737108" y="4893712"/>
              <a:ext cx="2152650" cy="549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>
                  <a:solidFill>
                    <a:schemeClr val="tx1"/>
                  </a:solidFill>
                </a:rPr>
                <a:t>Outputs</a:t>
              </a:r>
              <a:r>
                <a:rPr kumimoji="1" lang="ja-JP" altLang="en-US" sz="1350" dirty="0">
                  <a:solidFill>
                    <a:schemeClr val="tx1"/>
                  </a:solidFill>
                </a:rPr>
                <a:t> </a:t>
              </a:r>
              <a:r>
                <a:rPr lang="en-US" altLang="ja-JP" dirty="0">
                  <a:solidFill>
                    <a:schemeClr val="tx1"/>
                  </a:solidFill>
                </a:rPr>
                <a:t>(max =</a:t>
              </a:r>
              <a:r>
                <a:rPr kumimoji="1" lang="en-US" altLang="ja-JP" sz="1350" dirty="0">
                  <a:solidFill>
                    <a:schemeClr val="tx1"/>
                  </a:solidFill>
                </a:rPr>
                <a:t>20)</a:t>
              </a:r>
              <a:endParaRPr kumimoji="1" lang="ja-JP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924550" y="3789727"/>
              <a:ext cx="2828016" cy="4643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 </a:t>
              </a:r>
              <a:r>
                <a:rPr lang="en-US" altLang="ja-JP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</a:t>
              </a:r>
              <a:r>
                <a:rPr lang="en-US" altLang="ja-JP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: 20 TP input</a:t>
              </a:r>
              <a:endParaRPr lang="en-US" altLang="ja-JP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43402" y="4448725"/>
              <a:ext cx="1407397" cy="4643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Threshold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1430397" y="2928087"/>
            <a:ext cx="397488" cy="1599778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37975" y="2952559"/>
            <a:ext cx="971367" cy="243515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27" y="2630743"/>
            <a:ext cx="2657702" cy="2167581"/>
          </a:xfrm>
          <a:prstGeom prst="rect">
            <a:avLst/>
          </a:prstGeom>
          <a:ln w="31750">
            <a:solidFill>
              <a:srgbClr val="00B0F0"/>
            </a:solidFill>
            <a:prstDash val="dash"/>
          </a:ln>
        </p:spPr>
      </p:pic>
      <p:sp>
        <p:nvSpPr>
          <p:cNvPr id="15" name="正方形/長方形 14"/>
          <p:cNvSpPr/>
          <p:nvPr/>
        </p:nvSpPr>
        <p:spPr>
          <a:xfrm>
            <a:off x="3411487" y="2327612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Noise : Width of the slope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76331" y="3872239"/>
            <a:ext cx="12477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err="1">
                <a:solidFill>
                  <a:srgbClr val="FF0000"/>
                </a:solidFill>
              </a:rPr>
              <a:t>Avg</a:t>
            </a:r>
            <a:r>
              <a:rPr kumimoji="1" lang="en-US" altLang="ja-JP" sz="1500" dirty="0">
                <a:solidFill>
                  <a:srgbClr val="FF0000"/>
                </a:solidFill>
              </a:rPr>
              <a:t>: 3.3±0.7</a:t>
            </a:r>
            <a:r>
              <a:rPr kumimoji="1" lang="ja-JP" altLang="en-US" sz="1200" dirty="0">
                <a:solidFill>
                  <a:srgbClr val="FF0000"/>
                </a:solidFill>
              </a:rPr>
              <a:t>　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6405763" y="2629112"/>
            <a:ext cx="2738237" cy="2140727"/>
            <a:chOff x="5999566" y="3376270"/>
            <a:chExt cx="4054383" cy="3393211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5"/>
            <a:srcRect l="4593" t="7457" r="10321" b="4623"/>
            <a:stretch/>
          </p:blipFill>
          <p:spPr>
            <a:xfrm>
              <a:off x="6171742" y="3376270"/>
              <a:ext cx="3882207" cy="3393211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148803" y="6317673"/>
              <a:ext cx="349135" cy="269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95</a:t>
              </a:r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48970" y="5787271"/>
              <a:ext cx="349135" cy="269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96</a:t>
              </a:r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140609" y="5228171"/>
              <a:ext cx="349135" cy="269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97</a:t>
              </a:r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144390" y="4053856"/>
              <a:ext cx="349135" cy="269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99</a:t>
              </a:r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144390" y="4615380"/>
              <a:ext cx="349135" cy="269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98</a:t>
              </a:r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999566" y="3532576"/>
              <a:ext cx="490178" cy="359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100</a:t>
              </a:r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794187" y="4385111"/>
              <a:ext cx="2753074" cy="4843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kumimoji="1" lang="en-US" altLang="ja-JP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~ 100%</a:t>
              </a:r>
              <a:endParaRPr kumimoji="1" lang="ja-JP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8419504" y="4698407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Ch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6158389" y="2549519"/>
            <a:ext cx="2985611" cy="2520769"/>
          </a:xfrm>
          <a:prstGeom prst="rect">
            <a:avLst/>
          </a:prstGeom>
          <a:noFill/>
          <a:ln w="317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2nd, 2021</a:t>
            </a:r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 Ladder and Production Readiness Review </a:t>
            </a:r>
            <a:endParaRPr kumimoji="1" lang="ja-JP" altLang="en-US"/>
          </a:p>
        </p:txBody>
      </p:sp>
      <p:sp>
        <p:nvSpPr>
          <p:cNvPr id="30" name="スライド番号プレースホルダー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19E4-072A-47CC-99FB-1A3CE995B5A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93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9C926-4A54-4EA2-A616-7523D9F9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99FF"/>
                </a:solidFill>
              </a:rPr>
              <a:t>Readout Check by Test pulse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96B20F-3A32-4B51-AFA9-9F2C6904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8408"/>
            <a:ext cx="8563769" cy="1587712"/>
          </a:xfrm>
        </p:spPr>
        <p:txBody>
          <a:bodyPr/>
          <a:lstStyle/>
          <a:p>
            <a:r>
              <a:rPr kumimoji="1" lang="en-US" altLang="ja-JP" dirty="0"/>
              <a:t>TP injected to a channel with changing pulse heights</a:t>
            </a:r>
          </a:p>
          <a:p>
            <a:pPr lvl="1"/>
            <a:r>
              <a:rPr kumimoji="1" lang="en-US" altLang="ja-JP" b="0" dirty="0"/>
              <a:t>10 TP for an amplitude (Amplitude : unit of TP pulse height  (1-64))</a:t>
            </a:r>
          </a:p>
          <a:p>
            <a:r>
              <a:rPr kumimoji="1" lang="en-US" altLang="ja-JP" dirty="0"/>
              <a:t>Results</a:t>
            </a:r>
          </a:p>
          <a:p>
            <a:pPr lvl="1"/>
            <a:r>
              <a:rPr kumimoji="1" lang="en-US" altLang="ja-JP" b="0" dirty="0"/>
              <a:t>Data comes out above the threshold for 128 channels</a:t>
            </a:r>
          </a:p>
          <a:p>
            <a:pPr lvl="1"/>
            <a:r>
              <a:rPr kumimoji="1" lang="en-US" altLang="ja-JP" b="0" dirty="0"/>
              <a:t>Linearity of ADC </a:t>
            </a:r>
            <a:r>
              <a:rPr kumimoji="1" lang="en-US" altLang="ja-JP" b="0" dirty="0" err="1"/>
              <a:t>comfirmed</a:t>
            </a:r>
            <a:endParaRPr kumimoji="1" lang="en-US" altLang="ja-JP" b="0" dirty="0"/>
          </a:p>
          <a:p>
            <a:pPr lvl="1"/>
            <a:endParaRPr kumimoji="1" lang="ja-JP" altLang="en-US" b="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6912E7-E8B9-4107-B834-53752FE5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62A8F3-3C03-44E1-A98D-7DDD3B15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38D316-8B4A-4465-9F2F-27BCD3B9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DB5E297-12A5-4869-AE37-9D3A4861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" y="2676110"/>
            <a:ext cx="2971800" cy="21431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D6AAB9B-6355-4AD9-A8A6-486DEE964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156" y="2747755"/>
            <a:ext cx="3038475" cy="20955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ED0FDE5-5BC5-4E9E-827D-48C948462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31" y="2800350"/>
            <a:ext cx="2771775" cy="211455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852098-E79F-4C4B-90C8-41FED7C4B3CD}"/>
              </a:ext>
            </a:extLst>
          </p:cNvPr>
          <p:cNvSpPr txBox="1"/>
          <p:nvPr/>
        </p:nvSpPr>
        <p:spPr>
          <a:xfrm>
            <a:off x="424070" y="24479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TP response for a channel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6889AE-190D-4502-9BEF-BDD4C520F5F0}"/>
              </a:ext>
            </a:extLst>
          </p:cNvPr>
          <p:cNvSpPr txBox="1"/>
          <p:nvPr/>
        </p:nvSpPr>
        <p:spPr>
          <a:xfrm>
            <a:off x="3395870" y="2431018"/>
            <a:ext cx="2121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TP for a chip (128ch)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E10248-9DBD-4C24-904A-DDAD35886D5F}"/>
              </a:ext>
            </a:extLst>
          </p:cNvPr>
          <p:cNvSpPr txBox="1"/>
          <p:nvPr/>
        </p:nvSpPr>
        <p:spPr>
          <a:xfrm>
            <a:off x="6484747" y="2404721"/>
            <a:ext cx="2121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ADC vs Amplitude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84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42C19-FB6F-4A27-BA31-B26F3DC3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E999C3-8FB2-43F5-A3DA-9180A759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9440F4-99B5-4248-84D4-8EA52280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823C67-4F36-473A-858F-FD02E226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950508-DF83-442F-B849-6B613C39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B19364-793D-415A-8F0F-71212253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21"/>
            <a:ext cx="9144000" cy="46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9BD77-42B7-454F-97A8-ED30AC6B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497"/>
          </a:xfrm>
        </p:spPr>
        <p:txBody>
          <a:bodyPr/>
          <a:lstStyle/>
          <a:p>
            <a:r>
              <a:rPr lang="en-US" sz="3600" dirty="0">
                <a:solidFill>
                  <a:srgbClr val="0099FF"/>
                </a:solidFill>
              </a:rPr>
              <a:t> The INTT</a:t>
            </a:r>
            <a:r>
              <a:rPr lang="en-US" altLang="en-US" sz="3600" dirty="0">
                <a:solidFill>
                  <a:srgbClr val="0099FF"/>
                </a:solidFill>
              </a:rPr>
              <a:t> ladders</a:t>
            </a:r>
            <a:endParaRPr lang="en-US" sz="3600" dirty="0">
              <a:solidFill>
                <a:srgbClr val="0099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D68461-06C9-46BA-B782-553CC007B65F}"/>
              </a:ext>
            </a:extLst>
          </p:cNvPr>
          <p:cNvSpPr/>
          <p:nvPr/>
        </p:nvSpPr>
        <p:spPr>
          <a:xfrm>
            <a:off x="6782944" y="549523"/>
            <a:ext cx="2126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0099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800" dirty="0">
                <a:solidFill>
                  <a:srgbClr val="0099FF"/>
                </a:solidFill>
                <a:latin typeface="Arial Rounded MT Bold" panose="020F0704030504030204" pitchFamily="34" charset="0"/>
              </a:rPr>
              <a:t>Tracking System: MVTX+INTT+TPC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7E35DD6-C36A-4C74-B1F4-0E18461C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6965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F2823288-F278-488B-B4F4-D384F1B8AE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59594"/>
            <a:ext cx="9144000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37">
            <a:extLst>
              <a:ext uri="{FF2B5EF4-FFF2-40B4-BE49-F238E27FC236}">
                <a16:creationId xmlns:a16="http://schemas.microsoft.com/office/drawing/2014/main" id="{796A75E9-3A93-4ACA-BE49-9B01AD00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422" y="571501"/>
            <a:ext cx="61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72">
              <a:defRPr/>
            </a:pPr>
            <a:r>
              <a:rPr lang="en-US" altLang="en-US" sz="1200" dirty="0"/>
              <a:t>Ladder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16232EB-4FD1-4FC1-9D95-AA69C146C2C7}"/>
              </a:ext>
            </a:extLst>
          </p:cNvPr>
          <p:cNvGrpSpPr>
            <a:grpSpLocks/>
          </p:cNvGrpSpPr>
          <p:nvPr/>
        </p:nvGrpSpPr>
        <p:grpSpPr bwMode="auto">
          <a:xfrm>
            <a:off x="551657" y="701478"/>
            <a:ext cx="7906742" cy="1436687"/>
            <a:chOff x="1492250" y="1200150"/>
            <a:chExt cx="9126545" cy="1717682"/>
          </a:xfrm>
        </p:grpSpPr>
        <p:pic>
          <p:nvPicPr>
            <p:cNvPr id="9" name="Content Placeholder 2">
              <a:extLst>
                <a:ext uri="{FF2B5EF4-FFF2-40B4-BE49-F238E27FC236}">
                  <a16:creationId xmlns:a16="http://schemas.microsoft.com/office/drawing/2014/main" id="{A029C099-48DF-40A4-9645-6CC601AB6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0" y="1917707"/>
              <a:ext cx="11715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88">
              <a:extLst>
                <a:ext uri="{FF2B5EF4-FFF2-40B4-BE49-F238E27FC236}">
                  <a16:creationId xmlns:a16="http://schemas.microsoft.com/office/drawing/2014/main" id="{5129B907-4228-44A1-BE45-35B33E4C008B}"/>
                </a:ext>
              </a:extLst>
            </p:cNvPr>
            <p:cNvSpPr/>
            <p:nvPr/>
          </p:nvSpPr>
          <p:spPr>
            <a:xfrm>
              <a:off x="2869993" y="2260653"/>
              <a:ext cx="609276" cy="315541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pic>
          <p:nvPicPr>
            <p:cNvPr id="11" name="Picture 28">
              <a:extLst>
                <a:ext uri="{FF2B5EF4-FFF2-40B4-BE49-F238E27FC236}">
                  <a16:creationId xmlns:a16="http://schemas.microsoft.com/office/drawing/2014/main" id="{ACED052B-50A7-4524-86A9-29F7F405D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338" y="2236795"/>
              <a:ext cx="5326062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2">
              <a:extLst>
                <a:ext uri="{FF2B5EF4-FFF2-40B4-BE49-F238E27FC236}">
                  <a16:creationId xmlns:a16="http://schemas.microsoft.com/office/drawing/2014/main" id="{9DBD6C9A-B7D1-433A-8E56-0EEE30642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012" y="1917707"/>
              <a:ext cx="1171576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88">
              <a:extLst>
                <a:ext uri="{FF2B5EF4-FFF2-40B4-BE49-F238E27FC236}">
                  <a16:creationId xmlns:a16="http://schemas.microsoft.com/office/drawing/2014/main" id="{91F29CBD-B100-467B-977F-BE965F6D65E1}"/>
                </a:ext>
              </a:extLst>
            </p:cNvPr>
            <p:cNvSpPr/>
            <p:nvPr/>
          </p:nvSpPr>
          <p:spPr>
            <a:xfrm>
              <a:off x="2336304" y="2260653"/>
              <a:ext cx="537125" cy="3155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正方形/長方形 88">
              <a:extLst>
                <a:ext uri="{FF2B5EF4-FFF2-40B4-BE49-F238E27FC236}">
                  <a16:creationId xmlns:a16="http://schemas.microsoft.com/office/drawing/2014/main" id="{4C1340CD-364A-41B4-AD46-18814B320222}"/>
                </a:ext>
              </a:extLst>
            </p:cNvPr>
            <p:cNvSpPr/>
            <p:nvPr/>
          </p:nvSpPr>
          <p:spPr>
            <a:xfrm>
              <a:off x="8681022" y="2260653"/>
              <a:ext cx="515365" cy="315541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正方形/長方形 88">
              <a:extLst>
                <a:ext uri="{FF2B5EF4-FFF2-40B4-BE49-F238E27FC236}">
                  <a16:creationId xmlns:a16="http://schemas.microsoft.com/office/drawing/2014/main" id="{AED7C3C7-1DCC-47BD-A52E-EA539D5ECB2E}"/>
                </a:ext>
              </a:extLst>
            </p:cNvPr>
            <p:cNvSpPr/>
            <p:nvPr/>
          </p:nvSpPr>
          <p:spPr>
            <a:xfrm>
              <a:off x="9196387" y="2260653"/>
              <a:ext cx="533689" cy="3155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cxnSp>
          <p:nvCxnSpPr>
            <p:cNvPr id="16" name="Straight Arrow Connector 5">
              <a:extLst>
                <a:ext uri="{FF2B5EF4-FFF2-40B4-BE49-F238E27FC236}">
                  <a16:creationId xmlns:a16="http://schemas.microsoft.com/office/drawing/2014/main" id="{93CE56C4-F344-4A7E-9447-B0840C0005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68588" y="196373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89F69453-EDD5-4CAC-A3D2-BD40F986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723" y="1707863"/>
              <a:ext cx="4018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CC</a:t>
              </a:r>
            </a:p>
          </p:txBody>
        </p:sp>
        <p:cxnSp>
          <p:nvCxnSpPr>
            <p:cNvPr id="18" name="Straight Arrow Connector 36">
              <a:extLst>
                <a:ext uri="{FF2B5EF4-FFF2-40B4-BE49-F238E27FC236}">
                  <a16:creationId xmlns:a16="http://schemas.microsoft.com/office/drawing/2014/main" id="{C61A4B73-3378-49D5-B026-36E08EFB963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52800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AE1ECA20-3C30-47B9-9831-6D8E968C9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944" y="1705490"/>
              <a:ext cx="48885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BEX</a:t>
              </a:r>
            </a:p>
          </p:txBody>
        </p:sp>
        <p:cxnSp>
          <p:nvCxnSpPr>
            <p:cNvPr id="20" name="Straight Arrow Connector 38">
              <a:extLst>
                <a:ext uri="{FF2B5EF4-FFF2-40B4-BE49-F238E27FC236}">
                  <a16:creationId xmlns:a16="http://schemas.microsoft.com/office/drawing/2014/main" id="{0A0190EE-B8F7-4358-9393-05039486BA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14800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53CB60B8-67CF-451E-B5D4-4488BD705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544" y="1719725"/>
              <a:ext cx="4777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HDI</a:t>
              </a:r>
            </a:p>
          </p:txBody>
        </p:sp>
        <p:cxnSp>
          <p:nvCxnSpPr>
            <p:cNvPr id="23" name="Straight Arrow Connector 40">
              <a:extLst>
                <a:ext uri="{FF2B5EF4-FFF2-40B4-BE49-F238E27FC236}">
                  <a16:creationId xmlns:a16="http://schemas.microsoft.com/office/drawing/2014/main" id="{A03B6B65-3188-4EB2-ABEF-59D1979263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30775" y="197008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29AD7DD8-D971-436B-BFBE-B6E13E363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85" y="1710235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CBE56DCC-F420-42C7-9198-ABEDA3351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2217948"/>
              <a:ext cx="56116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 ROC</a:t>
              </a:r>
            </a:p>
          </p:txBody>
        </p:sp>
        <p:cxnSp>
          <p:nvCxnSpPr>
            <p:cNvPr id="26" name="Straight Arrow Connector 5">
              <a:extLst>
                <a:ext uri="{FF2B5EF4-FFF2-40B4-BE49-F238E27FC236}">
                  <a16:creationId xmlns:a16="http://schemas.microsoft.com/office/drawing/2014/main" id="{09C2E52F-3CEA-4D49-8C96-B3C695BBBF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4550" y="197008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49C6DCE5-B444-47E9-93D4-01E30E5B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7774" y="1712608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cxnSp>
          <p:nvCxnSpPr>
            <p:cNvPr id="28" name="Straight Arrow Connector 36">
              <a:extLst>
                <a:ext uri="{FF2B5EF4-FFF2-40B4-BE49-F238E27FC236}">
                  <a16:creationId xmlns:a16="http://schemas.microsoft.com/office/drawing/2014/main" id="{E2831D6F-BBB1-4A29-9E2D-D37149414A0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139113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EC8B0621-056E-469F-AB70-B133C30AD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370" y="1710235"/>
              <a:ext cx="4777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HDI</a:t>
              </a:r>
            </a:p>
          </p:txBody>
        </p:sp>
        <p:cxnSp>
          <p:nvCxnSpPr>
            <p:cNvPr id="30" name="Straight Arrow Connector 38">
              <a:extLst>
                <a:ext uri="{FF2B5EF4-FFF2-40B4-BE49-F238E27FC236}">
                  <a16:creationId xmlns:a16="http://schemas.microsoft.com/office/drawing/2014/main" id="{59C3ABBD-5860-4A83-A59A-9B23577FDF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88413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53E1227E-AEB9-430A-ABF6-4BFA6C367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7641" y="1712608"/>
              <a:ext cx="48885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BEX</a:t>
              </a:r>
            </a:p>
          </p:txBody>
        </p:sp>
        <p:cxnSp>
          <p:nvCxnSpPr>
            <p:cNvPr id="32" name="Straight Arrow Connector 40">
              <a:extLst>
                <a:ext uri="{FF2B5EF4-FFF2-40B4-BE49-F238E27FC236}">
                  <a16:creationId xmlns:a16="http://schemas.microsoft.com/office/drawing/2014/main" id="{68815D8B-BA29-4E64-9313-EAB05CE48FF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456738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E0EDC7E4-681F-4B38-9DB2-36F5B0A56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2336" y="1714980"/>
              <a:ext cx="4018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CC</a:t>
              </a:r>
            </a:p>
          </p:txBody>
        </p:sp>
        <p:cxnSp>
          <p:nvCxnSpPr>
            <p:cNvPr id="34" name="Straight Arrow Connector 5">
              <a:extLst>
                <a:ext uri="{FF2B5EF4-FFF2-40B4-BE49-F238E27FC236}">
                  <a16:creationId xmlns:a16="http://schemas.microsoft.com/office/drawing/2014/main" id="{86A1287D-9BE9-4EE5-B584-19B50CC3F05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96050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5">
              <a:extLst>
                <a:ext uri="{FF2B5EF4-FFF2-40B4-BE49-F238E27FC236}">
                  <a16:creationId xmlns:a16="http://schemas.microsoft.com/office/drawing/2014/main" id="{7488E534-8F2D-4CE5-8725-2E8C80D89CB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38800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598711BC-7D65-43A5-AC8E-3F916316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97" y="1720911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C2AC3540-2A96-493C-A476-A5AD678E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438" y="1716166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06B803D5-4D47-4655-A2B5-7BB524D9A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764" y="2227438"/>
              <a:ext cx="56116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 ROC</a:t>
              </a:r>
            </a:p>
          </p:txBody>
        </p:sp>
        <p:sp>
          <p:nvSpPr>
            <p:cNvPr id="40" name="Right Brace 2">
              <a:extLst>
                <a:ext uri="{FF2B5EF4-FFF2-40B4-BE49-F238E27FC236}">
                  <a16:creationId xmlns:a16="http://schemas.microsoft.com/office/drawing/2014/main" id="{A45AEAA1-D23A-4DCE-83FE-6058439DCF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67897" y="-163956"/>
              <a:ext cx="366549" cy="3749568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342872">
                <a:buClr>
                  <a:srgbClr val="000000"/>
                </a:buClr>
                <a:buSzPct val="100000"/>
                <a:defRPr/>
              </a:pPr>
              <a:endParaRPr lang="en-US" altLang="en-US" sz="3060"/>
            </a:p>
          </p:txBody>
        </p:sp>
        <p:sp>
          <p:nvSpPr>
            <p:cNvPr id="41" name="Right Brace 45">
              <a:extLst>
                <a:ext uri="{FF2B5EF4-FFF2-40B4-BE49-F238E27FC236}">
                  <a16:creationId xmlns:a16="http://schemas.microsoft.com/office/drawing/2014/main" id="{5A52993F-3C4C-4D57-821D-5FF157F1094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692653" y="-20615"/>
              <a:ext cx="365363" cy="3473561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342872">
                <a:buClr>
                  <a:srgbClr val="000000"/>
                </a:buClr>
                <a:buSzPct val="100000"/>
                <a:defRPr/>
              </a:pPr>
              <a:endParaRPr lang="en-US" altLang="en-US" sz="3060"/>
            </a:p>
          </p:txBody>
        </p:sp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id="{1666E1A8-5304-4400-AB02-DD93717AD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985" y="1233365"/>
              <a:ext cx="12700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 dirty="0"/>
                <a:t>Silicon module</a:t>
              </a:r>
            </a:p>
          </p:txBody>
        </p:sp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6CDFB84-377F-46EC-A77E-9B6EB2DAA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318" y="1227433"/>
              <a:ext cx="12700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Silicon module</a:t>
              </a:r>
            </a:p>
          </p:txBody>
        </p:sp>
        <p:sp>
          <p:nvSpPr>
            <p:cNvPr id="44" name="Right Brace 48">
              <a:extLst>
                <a:ext uri="{FF2B5EF4-FFF2-40B4-BE49-F238E27FC236}">
                  <a16:creationId xmlns:a16="http://schemas.microsoft.com/office/drawing/2014/main" id="{05C3E27D-2D2E-4C34-B09C-CE102BF8D5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06396" y="-2199336"/>
              <a:ext cx="366549" cy="7407515"/>
            </a:xfrm>
            <a:prstGeom prst="rightBrace">
              <a:avLst>
                <a:gd name="adj1" fmla="val 8323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342872">
                <a:buClr>
                  <a:srgbClr val="000000"/>
                </a:buClr>
                <a:buSzPct val="100000"/>
                <a:defRPr/>
              </a:pPr>
              <a:endParaRPr lang="en-US" altLang="en-US" sz="3060"/>
            </a:p>
          </p:txBody>
        </p:sp>
        <p:cxnSp>
          <p:nvCxnSpPr>
            <p:cNvPr id="45" name="Straight Arrow Connector 56">
              <a:extLst>
                <a:ext uri="{FF2B5EF4-FFF2-40B4-BE49-F238E27FC236}">
                  <a16:creationId xmlns:a16="http://schemas.microsoft.com/office/drawing/2014/main" id="{B9B1A823-199E-47AB-B001-33D8A598E8B2}"/>
                </a:ext>
              </a:extLst>
            </p:cNvPr>
            <p:cNvCxnSpPr>
              <a:cxnSpLocks/>
            </p:cNvCxnSpPr>
            <p:nvPr/>
          </p:nvCxnSpPr>
          <p:spPr>
            <a:xfrm>
              <a:off x="8506943" y="1450447"/>
              <a:ext cx="11108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58">
              <a:extLst>
                <a:ext uri="{FF2B5EF4-FFF2-40B4-BE49-F238E27FC236}">
                  <a16:creationId xmlns:a16="http://schemas.microsoft.com/office/drawing/2014/main" id="{26DFC31E-CA65-40B2-826F-1AE347B52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8707" y="1452820"/>
              <a:ext cx="10410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565D3012-B83D-4811-8B97-98CCB8D6E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3872" y="1208453"/>
              <a:ext cx="5479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5D5F6C6A-6337-4EEC-BA31-C4E8C0E1B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082" y="1200150"/>
              <a:ext cx="5479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>
                  <a:solidFill>
                    <a:srgbClr val="FF0000"/>
                  </a:solidFill>
                </a:rPr>
                <a:t>Data</a:t>
              </a:r>
            </a:p>
          </p:txBody>
        </p:sp>
      </p:grp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47DC8DED-E5A0-42CE-8608-01FFD161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9" y="3950180"/>
            <a:ext cx="6605355" cy="1208184"/>
          </a:xfrm>
        </p:spPr>
        <p:txBody>
          <a:bodyPr/>
          <a:lstStyle/>
          <a:p>
            <a:r>
              <a:rPr kumimoji="1" lang="en-US" altLang="ja-JP" sz="2000" dirty="0"/>
              <a:t>Si : 320um thick</a:t>
            </a:r>
          </a:p>
          <a:p>
            <a:r>
              <a:rPr kumimoji="1" lang="en-US" altLang="ja-JP" sz="2000" dirty="0"/>
              <a:t>Channel size : 78um x 16mm(20mm),  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441FF20-0ABF-493E-B8C0-6B93DE8840B0}"/>
              </a:ext>
            </a:extLst>
          </p:cNvPr>
          <p:cNvSpPr txBox="1"/>
          <p:nvPr/>
        </p:nvSpPr>
        <p:spPr>
          <a:xfrm>
            <a:off x="4914996" y="3862942"/>
            <a:ext cx="3956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 err="1"/>
              <a:t>Nchannels</a:t>
            </a:r>
            <a:r>
              <a:rPr kumimoji="1" lang="en-US" altLang="ja-JP" sz="2000" dirty="0"/>
              <a:t> : 128 x 26 x 2 = 6656</a:t>
            </a:r>
          </a:p>
          <a:p>
            <a:pPr lvl="1"/>
            <a:r>
              <a:rPr kumimoji="1" lang="en-US" altLang="ja-JP" sz="2000" dirty="0"/>
              <a:t>Ch / chip = 128</a:t>
            </a:r>
          </a:p>
          <a:p>
            <a:pPr lvl="1"/>
            <a:r>
              <a:rPr kumimoji="1" lang="en-US" altLang="ja-JP" sz="2000" dirty="0"/>
              <a:t>Readout Chip (FPHX) = 26 x 2 </a:t>
            </a:r>
            <a:endParaRPr kumimoji="1" lang="ja-JP" altLang="en-US" sz="20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BE7ABB-A93C-40CD-9B6A-40BAE896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March 2</a:t>
            </a:r>
            <a:r>
              <a:rPr lang="en-US" altLang="ja-JP" baseline="30000" dirty="0"/>
              <a:t>nd</a:t>
            </a:r>
            <a:r>
              <a:rPr lang="en-US" altLang="ja-JP" dirty="0"/>
              <a:t>, 2021</a:t>
            </a:r>
            <a:endParaRPr lang="en-US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637300-984F-4449-935F-B8BE5EDB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8B18CF4-B563-42C9-A51C-7669F3A609A5}"/>
              </a:ext>
            </a:extLst>
          </p:cNvPr>
          <p:cNvSpPr/>
          <p:nvPr/>
        </p:nvSpPr>
        <p:spPr>
          <a:xfrm>
            <a:off x="4576961" y="1428750"/>
            <a:ext cx="2236715" cy="5910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1FAB514-2420-4473-B305-B5C5C3C08E00}"/>
              </a:ext>
            </a:extLst>
          </p:cNvPr>
          <p:cNvCxnSpPr>
            <a:cxnSpLocks/>
          </p:cNvCxnSpPr>
          <p:nvPr/>
        </p:nvCxnSpPr>
        <p:spPr>
          <a:xfrm flipV="1">
            <a:off x="496815" y="2019827"/>
            <a:ext cx="1776288" cy="836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068F58F-A7E4-4A8E-B77F-3ACFCE71B3DC}"/>
              </a:ext>
            </a:extLst>
          </p:cNvPr>
          <p:cNvCxnSpPr>
            <a:cxnSpLocks/>
          </p:cNvCxnSpPr>
          <p:nvPr/>
        </p:nvCxnSpPr>
        <p:spPr>
          <a:xfrm flipH="1" flipV="1">
            <a:off x="6872644" y="2012394"/>
            <a:ext cx="1204977" cy="383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>
            <a:extLst>
              <a:ext uri="{FF2B5EF4-FFF2-40B4-BE49-F238E27FC236}">
                <a16:creationId xmlns:a16="http://schemas.microsoft.com/office/drawing/2014/main" id="{4470F609-F603-45D1-80A3-D4127670F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41655"/>
            <a:ext cx="9144000" cy="1413071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6FA7824A-AAE1-4317-A048-05D5E1F8C818}"/>
              </a:ext>
            </a:extLst>
          </p:cNvPr>
          <p:cNvSpPr/>
          <p:nvPr/>
        </p:nvSpPr>
        <p:spPr>
          <a:xfrm>
            <a:off x="2270695" y="1428750"/>
            <a:ext cx="2309438" cy="5910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84266DE-E461-4383-94A6-515348190217}"/>
              </a:ext>
            </a:extLst>
          </p:cNvPr>
          <p:cNvSpPr/>
          <p:nvPr/>
        </p:nvSpPr>
        <p:spPr>
          <a:xfrm>
            <a:off x="4844441" y="2595251"/>
            <a:ext cx="4105224" cy="88340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9074A1F-CA50-4B3C-808A-002F362FD3BD}"/>
              </a:ext>
            </a:extLst>
          </p:cNvPr>
          <p:cNvSpPr/>
          <p:nvPr/>
        </p:nvSpPr>
        <p:spPr>
          <a:xfrm>
            <a:off x="304800" y="2595251"/>
            <a:ext cx="4524779" cy="89872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6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9BD77-42B7-454F-97A8-ED30AC6B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6497"/>
          </a:xfrm>
        </p:spPr>
        <p:txBody>
          <a:bodyPr/>
          <a:lstStyle/>
          <a:p>
            <a:r>
              <a:rPr lang="en-US" sz="3600" dirty="0">
                <a:solidFill>
                  <a:srgbClr val="0099FF"/>
                </a:solidFill>
              </a:rPr>
              <a:t> The INTT</a:t>
            </a:r>
            <a:r>
              <a:rPr lang="en-US" altLang="en-US" sz="3600" dirty="0">
                <a:solidFill>
                  <a:srgbClr val="0099FF"/>
                </a:solidFill>
              </a:rPr>
              <a:t> Components </a:t>
            </a:r>
            <a:endParaRPr lang="en-US" sz="3600" dirty="0">
              <a:solidFill>
                <a:srgbClr val="0099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D68461-06C9-46BA-B782-553CC007B65F}"/>
              </a:ext>
            </a:extLst>
          </p:cNvPr>
          <p:cNvSpPr/>
          <p:nvPr/>
        </p:nvSpPr>
        <p:spPr>
          <a:xfrm>
            <a:off x="6782944" y="549523"/>
            <a:ext cx="2126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0099FF"/>
                </a:solidFill>
                <a:latin typeface="Arial Rounded MT Bold" panose="020F0704030504030204" pitchFamily="34" charset="0"/>
              </a:rPr>
              <a:t> </a:t>
            </a:r>
            <a:r>
              <a:rPr lang="en-US" sz="800" dirty="0">
                <a:solidFill>
                  <a:srgbClr val="0099FF"/>
                </a:solidFill>
                <a:latin typeface="Arial Rounded MT Bold" panose="020F0704030504030204" pitchFamily="34" charset="0"/>
              </a:rPr>
              <a:t>Tracking System: MVTX+INTT+TPC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7E35DD6-C36A-4C74-B1F4-0E18461C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09806" y="4869657"/>
            <a:ext cx="534194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F2823288-F278-488B-B4F4-D384F1B8AE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59594"/>
            <a:ext cx="9144000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37">
            <a:extLst>
              <a:ext uri="{FF2B5EF4-FFF2-40B4-BE49-F238E27FC236}">
                <a16:creationId xmlns:a16="http://schemas.microsoft.com/office/drawing/2014/main" id="{796A75E9-3A93-4ACA-BE49-9B01AD002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422" y="571501"/>
            <a:ext cx="61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342872">
              <a:defRPr/>
            </a:pPr>
            <a:r>
              <a:rPr lang="en-US" altLang="en-US" sz="1200" dirty="0"/>
              <a:t>Ladder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16232EB-4FD1-4FC1-9D95-AA69C146C2C7}"/>
              </a:ext>
            </a:extLst>
          </p:cNvPr>
          <p:cNvGrpSpPr>
            <a:grpSpLocks/>
          </p:cNvGrpSpPr>
          <p:nvPr/>
        </p:nvGrpSpPr>
        <p:grpSpPr bwMode="auto">
          <a:xfrm>
            <a:off x="551657" y="701478"/>
            <a:ext cx="7906742" cy="1436687"/>
            <a:chOff x="1492250" y="1200150"/>
            <a:chExt cx="9126545" cy="1717682"/>
          </a:xfrm>
        </p:grpSpPr>
        <p:pic>
          <p:nvPicPr>
            <p:cNvPr id="9" name="Content Placeholder 2">
              <a:extLst>
                <a:ext uri="{FF2B5EF4-FFF2-40B4-BE49-F238E27FC236}">
                  <a16:creationId xmlns:a16="http://schemas.microsoft.com/office/drawing/2014/main" id="{A029C099-48DF-40A4-9645-6CC601AB6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0" y="1917707"/>
              <a:ext cx="1171575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88">
              <a:extLst>
                <a:ext uri="{FF2B5EF4-FFF2-40B4-BE49-F238E27FC236}">
                  <a16:creationId xmlns:a16="http://schemas.microsoft.com/office/drawing/2014/main" id="{5129B907-4228-44A1-BE45-35B33E4C008B}"/>
                </a:ext>
              </a:extLst>
            </p:cNvPr>
            <p:cNvSpPr/>
            <p:nvPr/>
          </p:nvSpPr>
          <p:spPr>
            <a:xfrm>
              <a:off x="2869993" y="2260653"/>
              <a:ext cx="609276" cy="315541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pic>
          <p:nvPicPr>
            <p:cNvPr id="11" name="Picture 28">
              <a:extLst>
                <a:ext uri="{FF2B5EF4-FFF2-40B4-BE49-F238E27FC236}">
                  <a16:creationId xmlns:a16="http://schemas.microsoft.com/office/drawing/2014/main" id="{ACED052B-50A7-4524-86A9-29F7F405D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338" y="2236795"/>
              <a:ext cx="5326062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ontent Placeholder 2">
              <a:extLst>
                <a:ext uri="{FF2B5EF4-FFF2-40B4-BE49-F238E27FC236}">
                  <a16:creationId xmlns:a16="http://schemas.microsoft.com/office/drawing/2014/main" id="{9DBD6C9A-B7D1-433A-8E56-0EEE30642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012" y="1917707"/>
              <a:ext cx="1171576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88">
              <a:extLst>
                <a:ext uri="{FF2B5EF4-FFF2-40B4-BE49-F238E27FC236}">
                  <a16:creationId xmlns:a16="http://schemas.microsoft.com/office/drawing/2014/main" id="{91F29CBD-B100-467B-977F-BE965F6D65E1}"/>
                </a:ext>
              </a:extLst>
            </p:cNvPr>
            <p:cNvSpPr/>
            <p:nvPr/>
          </p:nvSpPr>
          <p:spPr>
            <a:xfrm>
              <a:off x="2336304" y="2260653"/>
              <a:ext cx="537125" cy="3155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4" name="正方形/長方形 88">
              <a:extLst>
                <a:ext uri="{FF2B5EF4-FFF2-40B4-BE49-F238E27FC236}">
                  <a16:creationId xmlns:a16="http://schemas.microsoft.com/office/drawing/2014/main" id="{4C1340CD-364A-41B4-AD46-18814B320222}"/>
                </a:ext>
              </a:extLst>
            </p:cNvPr>
            <p:cNvSpPr/>
            <p:nvPr/>
          </p:nvSpPr>
          <p:spPr>
            <a:xfrm>
              <a:off x="8681022" y="2260653"/>
              <a:ext cx="515365" cy="315541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sp>
          <p:nvSpPr>
            <p:cNvPr id="15" name="正方形/長方形 88">
              <a:extLst>
                <a:ext uri="{FF2B5EF4-FFF2-40B4-BE49-F238E27FC236}">
                  <a16:creationId xmlns:a16="http://schemas.microsoft.com/office/drawing/2014/main" id="{AED7C3C7-1DCC-47BD-A52E-EA539D5ECB2E}"/>
                </a:ext>
              </a:extLst>
            </p:cNvPr>
            <p:cNvSpPr/>
            <p:nvPr/>
          </p:nvSpPr>
          <p:spPr>
            <a:xfrm>
              <a:off x="9196387" y="2260653"/>
              <a:ext cx="533689" cy="3155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4310">
                <a:defRPr/>
              </a:pPr>
              <a:endParaRPr lang="ja-JP" altLang="en-US" sz="1013" kern="0">
                <a:solidFill>
                  <a:prstClr val="white"/>
                </a:solidFill>
                <a:latin typeface="Calibri"/>
                <a:ea typeface="ＭＳ Ｐゴシック" panose="020B0600070205080204" pitchFamily="34" charset="-128"/>
              </a:endParaRPr>
            </a:p>
          </p:txBody>
        </p:sp>
        <p:cxnSp>
          <p:nvCxnSpPr>
            <p:cNvPr id="16" name="Straight Arrow Connector 5">
              <a:extLst>
                <a:ext uri="{FF2B5EF4-FFF2-40B4-BE49-F238E27FC236}">
                  <a16:creationId xmlns:a16="http://schemas.microsoft.com/office/drawing/2014/main" id="{93CE56C4-F344-4A7E-9447-B0840C0005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68588" y="196373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89F69453-EDD5-4CAC-A3D2-BD40F986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723" y="1707863"/>
              <a:ext cx="4018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CC</a:t>
              </a:r>
            </a:p>
          </p:txBody>
        </p:sp>
        <p:cxnSp>
          <p:nvCxnSpPr>
            <p:cNvPr id="18" name="Straight Arrow Connector 36">
              <a:extLst>
                <a:ext uri="{FF2B5EF4-FFF2-40B4-BE49-F238E27FC236}">
                  <a16:creationId xmlns:a16="http://schemas.microsoft.com/office/drawing/2014/main" id="{C61A4B73-3378-49D5-B026-36E08EFB963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52800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AE1ECA20-3C30-47B9-9831-6D8E968C9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0944" y="1705490"/>
              <a:ext cx="48885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BEX</a:t>
              </a:r>
            </a:p>
          </p:txBody>
        </p:sp>
        <p:cxnSp>
          <p:nvCxnSpPr>
            <p:cNvPr id="20" name="Straight Arrow Connector 38">
              <a:extLst>
                <a:ext uri="{FF2B5EF4-FFF2-40B4-BE49-F238E27FC236}">
                  <a16:creationId xmlns:a16="http://schemas.microsoft.com/office/drawing/2014/main" id="{0A0190EE-B8F7-4358-9393-05039486BA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14800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53CB60B8-67CF-451E-B5D4-4488BD705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544" y="1719725"/>
              <a:ext cx="4777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HDI</a:t>
              </a:r>
            </a:p>
          </p:txBody>
        </p:sp>
        <p:cxnSp>
          <p:nvCxnSpPr>
            <p:cNvPr id="23" name="Straight Arrow Connector 40">
              <a:extLst>
                <a:ext uri="{FF2B5EF4-FFF2-40B4-BE49-F238E27FC236}">
                  <a16:creationId xmlns:a16="http://schemas.microsoft.com/office/drawing/2014/main" id="{A03B6B65-3188-4EB2-ABEF-59D1979263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30775" y="197008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id="{29AD7DD8-D971-436B-BFBE-B6E13E363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85" y="1710235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CBE56DCC-F420-42C7-9198-ABEDA3351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250" y="2217948"/>
              <a:ext cx="56116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 ROC</a:t>
              </a:r>
            </a:p>
          </p:txBody>
        </p:sp>
        <p:cxnSp>
          <p:nvCxnSpPr>
            <p:cNvPr id="26" name="Straight Arrow Connector 5">
              <a:extLst>
                <a:ext uri="{FF2B5EF4-FFF2-40B4-BE49-F238E27FC236}">
                  <a16:creationId xmlns:a16="http://schemas.microsoft.com/office/drawing/2014/main" id="{09C2E52F-3CEA-4D49-8C96-B3C695BBBF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94550" y="1970088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49C6DCE5-B444-47E9-93D4-01E30E5B9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7774" y="1712608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cxnSp>
          <p:nvCxnSpPr>
            <p:cNvPr id="28" name="Straight Arrow Connector 36">
              <a:extLst>
                <a:ext uri="{FF2B5EF4-FFF2-40B4-BE49-F238E27FC236}">
                  <a16:creationId xmlns:a16="http://schemas.microsoft.com/office/drawing/2014/main" id="{E2831D6F-BBB1-4A29-9E2D-D37149414A0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139113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EC8B0621-056E-469F-AB70-B133C30AD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4370" y="1710235"/>
              <a:ext cx="4777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HDI</a:t>
              </a:r>
            </a:p>
          </p:txBody>
        </p:sp>
        <p:cxnSp>
          <p:nvCxnSpPr>
            <p:cNvPr id="30" name="Straight Arrow Connector 38">
              <a:extLst>
                <a:ext uri="{FF2B5EF4-FFF2-40B4-BE49-F238E27FC236}">
                  <a16:creationId xmlns:a16="http://schemas.microsoft.com/office/drawing/2014/main" id="{59C3ABBD-5860-4A83-A59A-9B23577FDF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88413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53E1227E-AEB9-430A-ABF6-4BFA6C367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7641" y="1712608"/>
              <a:ext cx="48885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BEX</a:t>
              </a:r>
            </a:p>
          </p:txBody>
        </p:sp>
        <p:cxnSp>
          <p:nvCxnSpPr>
            <p:cNvPr id="32" name="Straight Arrow Connector 40">
              <a:extLst>
                <a:ext uri="{FF2B5EF4-FFF2-40B4-BE49-F238E27FC236}">
                  <a16:creationId xmlns:a16="http://schemas.microsoft.com/office/drawing/2014/main" id="{68815D8B-BA29-4E64-9313-EAB05CE48FF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456738" y="197485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E0EDC7E4-681F-4B38-9DB2-36F5B0A56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2336" y="1714980"/>
              <a:ext cx="4018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CC</a:t>
              </a:r>
            </a:p>
          </p:txBody>
        </p:sp>
        <p:cxnSp>
          <p:nvCxnSpPr>
            <p:cNvPr id="34" name="Straight Arrow Connector 5">
              <a:extLst>
                <a:ext uri="{FF2B5EF4-FFF2-40B4-BE49-F238E27FC236}">
                  <a16:creationId xmlns:a16="http://schemas.microsoft.com/office/drawing/2014/main" id="{86A1287D-9BE9-4EE5-B584-19B50CC3F05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96050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5">
              <a:extLst>
                <a:ext uri="{FF2B5EF4-FFF2-40B4-BE49-F238E27FC236}">
                  <a16:creationId xmlns:a16="http://schemas.microsoft.com/office/drawing/2014/main" id="{7488E534-8F2D-4CE5-8725-2E8C80D89CB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38800" y="1981200"/>
              <a:ext cx="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598711BC-7D65-43A5-AC8E-3F916316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97" y="1720911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C2AC3540-2A96-493C-A476-A5AD678E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3438" y="1716166"/>
              <a:ext cx="457395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SSS</a:t>
              </a:r>
            </a:p>
          </p:txBody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06B803D5-4D47-4655-A2B5-7BB524D9A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764" y="2227438"/>
              <a:ext cx="561161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 ROC</a:t>
              </a:r>
            </a:p>
          </p:txBody>
        </p:sp>
        <p:sp>
          <p:nvSpPr>
            <p:cNvPr id="40" name="Right Brace 2">
              <a:extLst>
                <a:ext uri="{FF2B5EF4-FFF2-40B4-BE49-F238E27FC236}">
                  <a16:creationId xmlns:a16="http://schemas.microsoft.com/office/drawing/2014/main" id="{A45AEAA1-D23A-4DCE-83FE-6058439DCF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67897" y="-163956"/>
              <a:ext cx="366549" cy="3749568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342872">
                <a:buClr>
                  <a:srgbClr val="000000"/>
                </a:buClr>
                <a:buSzPct val="100000"/>
                <a:defRPr/>
              </a:pPr>
              <a:endParaRPr lang="en-US" altLang="en-US" sz="3060"/>
            </a:p>
          </p:txBody>
        </p:sp>
        <p:sp>
          <p:nvSpPr>
            <p:cNvPr id="41" name="Right Brace 45">
              <a:extLst>
                <a:ext uri="{FF2B5EF4-FFF2-40B4-BE49-F238E27FC236}">
                  <a16:creationId xmlns:a16="http://schemas.microsoft.com/office/drawing/2014/main" id="{5A52993F-3C4C-4D57-821D-5FF157F1094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692653" y="-20615"/>
              <a:ext cx="365363" cy="3473561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342872">
                <a:buClr>
                  <a:srgbClr val="000000"/>
                </a:buClr>
                <a:buSzPct val="100000"/>
                <a:defRPr/>
              </a:pPr>
              <a:endParaRPr lang="en-US" altLang="en-US" sz="3060"/>
            </a:p>
          </p:txBody>
        </p:sp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id="{1666E1A8-5304-4400-AB02-DD93717AD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985" y="1233365"/>
              <a:ext cx="12700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 dirty="0"/>
                <a:t>Silicon module</a:t>
              </a:r>
            </a:p>
          </p:txBody>
        </p:sp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6CDFB84-377F-46EC-A77E-9B6EB2DAA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318" y="1227433"/>
              <a:ext cx="1270049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/>
                <a:t>Silicon module</a:t>
              </a:r>
            </a:p>
          </p:txBody>
        </p:sp>
        <p:sp>
          <p:nvSpPr>
            <p:cNvPr id="44" name="Right Brace 48">
              <a:extLst>
                <a:ext uri="{FF2B5EF4-FFF2-40B4-BE49-F238E27FC236}">
                  <a16:creationId xmlns:a16="http://schemas.microsoft.com/office/drawing/2014/main" id="{05C3E27D-2D2E-4C34-B09C-CE102BF8D5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06396" y="-2199336"/>
              <a:ext cx="366549" cy="7407515"/>
            </a:xfrm>
            <a:prstGeom prst="rightBrace">
              <a:avLst>
                <a:gd name="adj1" fmla="val 8323"/>
                <a:gd name="adj2" fmla="val 50000"/>
              </a:avLst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342872">
                <a:buClr>
                  <a:srgbClr val="000000"/>
                </a:buClr>
                <a:buSzPct val="100000"/>
                <a:defRPr/>
              </a:pPr>
              <a:endParaRPr lang="en-US" altLang="en-US" sz="3060"/>
            </a:p>
          </p:txBody>
        </p:sp>
        <p:cxnSp>
          <p:nvCxnSpPr>
            <p:cNvPr id="45" name="Straight Arrow Connector 56">
              <a:extLst>
                <a:ext uri="{FF2B5EF4-FFF2-40B4-BE49-F238E27FC236}">
                  <a16:creationId xmlns:a16="http://schemas.microsoft.com/office/drawing/2014/main" id="{B9B1A823-199E-47AB-B001-33D8A598E8B2}"/>
                </a:ext>
              </a:extLst>
            </p:cNvPr>
            <p:cNvCxnSpPr>
              <a:cxnSpLocks/>
            </p:cNvCxnSpPr>
            <p:nvPr/>
          </p:nvCxnSpPr>
          <p:spPr>
            <a:xfrm>
              <a:off x="8506943" y="1450447"/>
              <a:ext cx="111089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58">
              <a:extLst>
                <a:ext uri="{FF2B5EF4-FFF2-40B4-BE49-F238E27FC236}">
                  <a16:creationId xmlns:a16="http://schemas.microsoft.com/office/drawing/2014/main" id="{26DFC31E-CA65-40B2-826F-1AE347B520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8707" y="1452820"/>
              <a:ext cx="10410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37">
              <a:extLst>
                <a:ext uri="{FF2B5EF4-FFF2-40B4-BE49-F238E27FC236}">
                  <a16:creationId xmlns:a16="http://schemas.microsoft.com/office/drawing/2014/main" id="{565D3012-B83D-4811-8B97-98CCB8D6E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3872" y="1208453"/>
              <a:ext cx="5479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>
                  <a:solidFill>
                    <a:srgbClr val="FF0000"/>
                  </a:solidFill>
                </a:rPr>
                <a:t>Data</a:t>
              </a:r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5D5F6C6A-6337-4EEC-BA31-C4E8C0E1B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082" y="1200150"/>
              <a:ext cx="547986" cy="33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342872">
                <a:defRPr/>
              </a:pPr>
              <a:r>
                <a:rPr lang="en-US" altLang="en-US" sz="1200">
                  <a:solidFill>
                    <a:srgbClr val="FF0000"/>
                  </a:solidFill>
                </a:rPr>
                <a:t>Data</a:t>
              </a:r>
            </a:p>
          </p:txBody>
        </p:sp>
      </p:grpSp>
      <p:pic>
        <p:nvPicPr>
          <p:cNvPr id="49" name="コンテンツ プレースホルダー 4">
            <a:extLst>
              <a:ext uri="{FF2B5EF4-FFF2-40B4-BE49-F238E27FC236}">
                <a16:creationId xmlns:a16="http://schemas.microsoft.com/office/drawing/2014/main" id="{224104E2-C9AE-4734-B544-084D480C73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" b="76504"/>
          <a:stretch/>
        </p:blipFill>
        <p:spPr>
          <a:xfrm>
            <a:off x="561832" y="2279327"/>
            <a:ext cx="4018664" cy="657135"/>
          </a:xfrm>
          <a:prstGeom prst="rect">
            <a:avLst/>
          </a:prstGeom>
        </p:spPr>
      </p:pic>
      <p:pic>
        <p:nvPicPr>
          <p:cNvPr id="50" name="コンテンツ プレースホルダー 3">
            <a:extLst>
              <a:ext uri="{FF2B5EF4-FFF2-40B4-BE49-F238E27FC236}">
                <a16:creationId xmlns:a16="http://schemas.microsoft.com/office/drawing/2014/main" id="{B00CD4BC-66B5-49EB-9D75-14AE26AE5151}"/>
              </a:ext>
            </a:extLst>
          </p:cNvPr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744" y="3164059"/>
            <a:ext cx="7617356" cy="9524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73B7E71-9C2C-490F-844B-F2E3373EB47D}"/>
              </a:ext>
            </a:extLst>
          </p:cNvPr>
          <p:cNvSpPr txBox="1"/>
          <p:nvPr/>
        </p:nvSpPr>
        <p:spPr>
          <a:xfrm>
            <a:off x="334229" y="3141135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omic Sans MS" panose="030F0902030302020204" pitchFamily="66" charset="0"/>
              </a:rPr>
              <a:t>1.2 m Bus Extender (BEX) </a:t>
            </a:r>
            <a:r>
              <a:rPr lang="en-US" altLang="ja-JP" dirty="0">
                <a:latin typeface="Comic Sans MS" panose="030F0902030302020204" pitchFamily="66" charset="0"/>
              </a:rPr>
              <a:t>Prototype-II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90299D7-4448-4AED-BB2B-E19150145380}"/>
              </a:ext>
            </a:extLst>
          </p:cNvPr>
          <p:cNvSpPr txBox="1"/>
          <p:nvPr/>
        </p:nvSpPr>
        <p:spPr>
          <a:xfrm>
            <a:off x="554197" y="2201604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omic Sans MS" panose="030F0902030302020204" pitchFamily="66" charset="0"/>
              </a:rPr>
              <a:t>HDI Pre-production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pic>
        <p:nvPicPr>
          <p:cNvPr id="53" name="Picture 1" descr="page1image44312944">
            <a:extLst>
              <a:ext uri="{FF2B5EF4-FFF2-40B4-BE49-F238E27FC236}">
                <a16:creationId xmlns:a16="http://schemas.microsoft.com/office/drawing/2014/main" id="{AE9A5D8A-831D-428D-AA3B-9E8477DF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82" y="2148128"/>
            <a:ext cx="2096837" cy="11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page1image44311904">
            <a:extLst>
              <a:ext uri="{FF2B5EF4-FFF2-40B4-BE49-F238E27FC236}">
                <a16:creationId xmlns:a16="http://schemas.microsoft.com/office/drawing/2014/main" id="{7C81E84D-CC78-4996-A25A-F0A78BAE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16" y="2397226"/>
            <a:ext cx="1423349" cy="167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EC89164-B909-45EF-A4AD-4F798CB6B83A}"/>
              </a:ext>
            </a:extLst>
          </p:cNvPr>
          <p:cNvSpPr txBox="1"/>
          <p:nvPr/>
        </p:nvSpPr>
        <p:spPr>
          <a:xfrm>
            <a:off x="4681141" y="188132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omic Sans MS" panose="030F0902030302020204" pitchFamily="66" charset="0"/>
              </a:rPr>
              <a:t>Silicon Pre-production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016BD6C-FE49-4E1B-B5D2-B6293D0577C7}"/>
              </a:ext>
            </a:extLst>
          </p:cNvPr>
          <p:cNvSpPr txBox="1"/>
          <p:nvPr/>
        </p:nvSpPr>
        <p:spPr>
          <a:xfrm>
            <a:off x="7413759" y="2201604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omic Sans MS" panose="030F0902030302020204" pitchFamily="66" charset="0"/>
              </a:rPr>
              <a:t>FPHX Production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33174F19-C78A-4AE8-B08E-185A9C93AC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2" b="30003"/>
          <a:stretch/>
        </p:blipFill>
        <p:spPr>
          <a:xfrm>
            <a:off x="3793439" y="4227917"/>
            <a:ext cx="3325812" cy="80202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A21043E-94B2-482D-88DA-265A6C39A141}"/>
              </a:ext>
            </a:extLst>
          </p:cNvPr>
          <p:cNvSpPr txBox="1"/>
          <p:nvPr/>
        </p:nvSpPr>
        <p:spPr>
          <a:xfrm>
            <a:off x="710761" y="4477069"/>
            <a:ext cx="416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omic Sans MS" panose="030F0902030302020204" pitchFamily="66" charset="0"/>
              </a:rPr>
              <a:t>Conversion Cable (CC) Pre-Production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763461-84FC-4E03-A9AB-9397E313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35A379-5488-4A53-9C5D-9CB737F9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8AA8B-905E-4852-8B91-2A9F0C2F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INTT module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EE094-ACB6-4523-B5A6-2377A5611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06" y="2522727"/>
            <a:ext cx="8229600" cy="1784980"/>
          </a:xfrm>
        </p:spPr>
        <p:txBody>
          <a:bodyPr/>
          <a:lstStyle/>
          <a:p>
            <a:r>
              <a:rPr kumimoji="1" lang="en-US" altLang="ja-JP" dirty="0"/>
              <a:t>Si : 320um thick</a:t>
            </a:r>
          </a:p>
          <a:p>
            <a:r>
              <a:rPr kumimoji="1" lang="en-US" altLang="ja-JP" dirty="0"/>
              <a:t>Channel size : 78 x 1200um(),  </a:t>
            </a:r>
          </a:p>
          <a:p>
            <a:r>
              <a:rPr kumimoji="1" lang="en-US" altLang="ja-JP" dirty="0" err="1"/>
              <a:t>Nchannels</a:t>
            </a:r>
            <a:r>
              <a:rPr kumimoji="1" lang="en-US" altLang="ja-JP" dirty="0"/>
              <a:t> : 128 x 26 = 3328</a:t>
            </a:r>
          </a:p>
          <a:p>
            <a:pPr lvl="1"/>
            <a:r>
              <a:rPr kumimoji="1" lang="en-US" altLang="ja-JP" dirty="0"/>
              <a:t>Ch / chip = 128</a:t>
            </a:r>
          </a:p>
          <a:p>
            <a:pPr lvl="1"/>
            <a:r>
              <a:rPr kumimoji="1" lang="en-US" altLang="ja-JP" dirty="0"/>
              <a:t>Readout Chip (FPHX) = 26 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F3513B-D0E4-435C-8E63-6A1D69F6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645BB7-27DB-47FD-9E8C-33CEE33B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6C477-A0BB-404B-9758-D63A76B0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20E306-3517-4FB7-BAD7-E53E0A8DB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43" y="822723"/>
            <a:ext cx="9019582" cy="15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E005D-2B22-4767-817D-8923922C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E50879-0E4E-4A0D-9D81-E241C1C5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E001FC-CCD8-41CE-B62E-F7B9C14B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093FB7-935C-4CD1-B103-F601F0B8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7FEB5B-FC75-448E-A4AE-347F458B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94E436-F517-4031-BF85-3CB6AA96B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855"/>
            <a:ext cx="9144000" cy="16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B56CF-6CB1-424D-AFAE-F023D2A7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152B55-C9EC-4581-AAF9-B20440093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BFA6BE-CFC1-4F05-9B29-D9F4D23F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436CE2-5452-40AE-AE6C-868215C3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4BFA3-78C1-470A-A481-67C62E33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46D0A1B-52AC-4C06-9B46-5EE9ACD4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876"/>
            <a:ext cx="9144000" cy="28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5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09410-B876-45AF-9268-15F9362D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99FF"/>
                </a:solidFill>
              </a:rPr>
              <a:t>Sensor + Readout Schematics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77A92C-75F3-4B37-9A94-63809F45F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29" y="3846900"/>
            <a:ext cx="7987742" cy="830498"/>
          </a:xfrm>
        </p:spPr>
        <p:txBody>
          <a:bodyPr/>
          <a:lstStyle/>
          <a:p>
            <a:r>
              <a:rPr kumimoji="1" lang="en-US" altLang="ja-JP" dirty="0"/>
              <a:t>Performance is studied using:</a:t>
            </a:r>
          </a:p>
          <a:p>
            <a:pPr lvl="1"/>
            <a:r>
              <a:rPr kumimoji="1" lang="en-US" altLang="ja-JP" sz="1800" b="0" dirty="0"/>
              <a:t>Charged particle by beam test, cosmic ray and RI sources</a:t>
            </a:r>
          </a:p>
          <a:p>
            <a:pPr lvl="1"/>
            <a:r>
              <a:rPr kumimoji="1" lang="en-US" altLang="ja-JP" sz="1800" b="0" dirty="0"/>
              <a:t>Test pulse for Readout electronics 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5505D-4C4D-4BB6-977D-320C2A13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3D01C5-A8A3-4277-83A9-8E13F26E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DE13E8-A93A-43CA-9CD1-FEE3768B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58223E8-F015-4438-AF5E-08C4CBE67C6F}"/>
              </a:ext>
            </a:extLst>
          </p:cNvPr>
          <p:cNvSpPr/>
          <p:nvPr/>
        </p:nvSpPr>
        <p:spPr>
          <a:xfrm>
            <a:off x="370843" y="1644149"/>
            <a:ext cx="879653" cy="1050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1959889-84C8-471A-BBAB-94544EBFCB18}"/>
              </a:ext>
            </a:extLst>
          </p:cNvPr>
          <p:cNvGrpSpPr/>
          <p:nvPr/>
        </p:nvGrpSpPr>
        <p:grpSpPr>
          <a:xfrm>
            <a:off x="681852" y="1430668"/>
            <a:ext cx="303213" cy="1635626"/>
            <a:chOff x="2262187" y="971550"/>
            <a:chExt cx="303213" cy="1635626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FC8BFA09-6E8F-43A6-B162-8A13ECDD0556}"/>
                </a:ext>
              </a:extLst>
            </p:cNvPr>
            <p:cNvGrpSpPr/>
            <p:nvPr/>
          </p:nvGrpSpPr>
          <p:grpSpPr>
            <a:xfrm>
              <a:off x="2295525" y="971550"/>
              <a:ext cx="228600" cy="1524000"/>
              <a:chOff x="2514600" y="1064649"/>
              <a:chExt cx="228600" cy="1524000"/>
            </a:xfrm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3F3BED8A-0D0C-4724-9D77-0E06D0AD73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4600" y="1733550"/>
                <a:ext cx="228600" cy="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00C94993-71C2-46FF-B115-5CEC57A46D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8900" y="1064649"/>
                <a:ext cx="0" cy="152400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二等辺三角形 9">
                <a:extLst>
                  <a:ext uri="{FF2B5EF4-FFF2-40B4-BE49-F238E27FC236}">
                    <a16:creationId xmlns:a16="http://schemas.microsoft.com/office/drawing/2014/main" id="{407E88E0-0872-46C1-80EE-D823DBD6D591}"/>
                  </a:ext>
                </a:extLst>
              </p:cNvPr>
              <p:cNvSpPr/>
              <p:nvPr/>
            </p:nvSpPr>
            <p:spPr>
              <a:xfrm>
                <a:off x="2514600" y="1748913"/>
                <a:ext cx="228600" cy="209550"/>
              </a:xfrm>
              <a:prstGeom prst="triangl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8AF7BEC-5CB2-415A-A8C7-BE314AA2069E}"/>
                </a:ext>
              </a:extLst>
            </p:cNvPr>
            <p:cNvGrpSpPr/>
            <p:nvPr/>
          </p:nvGrpSpPr>
          <p:grpSpPr>
            <a:xfrm>
              <a:off x="2270125" y="2499482"/>
              <a:ext cx="295275" cy="107694"/>
              <a:chOff x="2295525" y="2647950"/>
              <a:chExt cx="295275" cy="107694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314537BF-50C3-4C95-A559-7ABB94B57211}"/>
                  </a:ext>
                </a:extLst>
              </p:cNvPr>
              <p:cNvCxnSpPr/>
              <p:nvPr/>
            </p:nvCxnSpPr>
            <p:spPr>
              <a:xfrm>
                <a:off x="2295525" y="2647950"/>
                <a:ext cx="295275" cy="0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69E07388-EEB5-4CF9-9462-826B266A28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0287" y="2647950"/>
                <a:ext cx="61913" cy="107694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AB992E89-7EE4-4FA9-8C43-7C423FD17F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2200" y="2647950"/>
                <a:ext cx="61913" cy="107694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AA2733C6-6B91-47C0-85D5-AFAE24E7D1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1260" y="2647950"/>
                <a:ext cx="61913" cy="107694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4379826F-05E5-48D3-9917-BF9639550B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730" y="2647950"/>
                <a:ext cx="61913" cy="107694"/>
              </a:xfrm>
              <a:prstGeom prst="line">
                <a:avLst/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D29A1415-8E18-4CB5-8FF0-CA0C4C9E1257}"/>
                </a:ext>
              </a:extLst>
            </p:cNvPr>
            <p:cNvCxnSpPr/>
            <p:nvPr/>
          </p:nvCxnSpPr>
          <p:spPr>
            <a:xfrm>
              <a:off x="2262187" y="971550"/>
              <a:ext cx="29527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29F3B2D-2C8E-4CA7-95A4-D435315C375F}"/>
              </a:ext>
            </a:extLst>
          </p:cNvPr>
          <p:cNvSpPr txBox="1"/>
          <p:nvPr/>
        </p:nvSpPr>
        <p:spPr>
          <a:xfrm>
            <a:off x="368281" y="103252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V</a:t>
            </a:r>
            <a:r>
              <a:rPr kumimoji="1" lang="en-US" altLang="ja-JP" baseline="-25000" dirty="0" err="1"/>
              <a:t>bias</a:t>
            </a:r>
            <a:endParaRPr kumimoji="1" lang="ja-JP" altLang="en-US" baseline="-25000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CB2BBDD-7849-42CE-BEA7-CDE8569F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90" y="1189978"/>
            <a:ext cx="4276823" cy="1904988"/>
          </a:xfrm>
          <a:prstGeom prst="rect">
            <a:avLst/>
          </a:prstGeom>
        </p:spPr>
      </p:pic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6884650-42BB-42B5-9D0F-E4F6852E991C}"/>
              </a:ext>
            </a:extLst>
          </p:cNvPr>
          <p:cNvCxnSpPr/>
          <p:nvPr/>
        </p:nvCxnSpPr>
        <p:spPr>
          <a:xfrm>
            <a:off x="829489" y="1856716"/>
            <a:ext cx="1228727" cy="0"/>
          </a:xfrm>
          <a:prstGeom prst="line">
            <a:avLst/>
          </a:prstGeom>
          <a:ln w="285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552E59C-8075-4CD2-9BC2-B5F1E2BE460B}"/>
              </a:ext>
            </a:extLst>
          </p:cNvPr>
          <p:cNvCxnSpPr>
            <a:cxnSpLocks/>
          </p:cNvCxnSpPr>
          <p:nvPr/>
        </p:nvCxnSpPr>
        <p:spPr>
          <a:xfrm>
            <a:off x="1828025" y="1856716"/>
            <a:ext cx="0" cy="1743123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AC6CA17-66E7-4210-B901-CBADA6CDC33C}"/>
              </a:ext>
            </a:extLst>
          </p:cNvPr>
          <p:cNvSpPr/>
          <p:nvPr/>
        </p:nvSpPr>
        <p:spPr>
          <a:xfrm>
            <a:off x="2169335" y="3437961"/>
            <a:ext cx="2111170" cy="323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/>
              <a:t>Test Pulse</a:t>
            </a:r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13112237-EC1D-4FDE-9DD8-0E16654BB14E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818500" y="3599839"/>
            <a:ext cx="3508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FC3FBAD-12C1-4332-A557-2AA7D90327DF}"/>
              </a:ext>
            </a:extLst>
          </p:cNvPr>
          <p:cNvSpPr/>
          <p:nvPr/>
        </p:nvSpPr>
        <p:spPr>
          <a:xfrm>
            <a:off x="2131241" y="1032522"/>
            <a:ext cx="2111172" cy="2243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8F0BBB9-8846-45F7-8DC6-A0399AB6AEEB}"/>
              </a:ext>
            </a:extLst>
          </p:cNvPr>
          <p:cNvSpPr txBox="1"/>
          <p:nvPr/>
        </p:nvSpPr>
        <p:spPr>
          <a:xfrm flipH="1">
            <a:off x="2756293" y="973995"/>
            <a:ext cx="117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Analog</a:t>
            </a:r>
            <a:endParaRPr kumimoji="1" lang="ja-JP" altLang="en-US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928B704-2CD0-4D9A-9373-89CAA84DDCA0}"/>
              </a:ext>
            </a:extLst>
          </p:cNvPr>
          <p:cNvSpPr/>
          <p:nvPr/>
        </p:nvSpPr>
        <p:spPr>
          <a:xfrm>
            <a:off x="4248473" y="1032522"/>
            <a:ext cx="1896104" cy="2243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904F385-6C1D-41AD-85B1-77F4388DE11F}"/>
              </a:ext>
            </a:extLst>
          </p:cNvPr>
          <p:cNvSpPr txBox="1"/>
          <p:nvPr/>
        </p:nvSpPr>
        <p:spPr>
          <a:xfrm flipH="1">
            <a:off x="4703309" y="984741"/>
            <a:ext cx="60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ADC</a:t>
            </a:r>
            <a:endParaRPr kumimoji="1" lang="ja-JP" altLang="en-US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F1F50CE-032F-4CBD-9155-92E798CE6648}"/>
              </a:ext>
            </a:extLst>
          </p:cNvPr>
          <p:cNvSpPr/>
          <p:nvPr/>
        </p:nvSpPr>
        <p:spPr>
          <a:xfrm>
            <a:off x="6919703" y="1047750"/>
            <a:ext cx="1896104" cy="27139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ROC</a:t>
            </a:r>
          </a:p>
          <a:p>
            <a:pPr algn="ctr"/>
            <a:r>
              <a:rPr kumimoji="1" lang="en-US" altLang="ja-JP" dirty="0"/>
              <a:t>+</a:t>
            </a:r>
          </a:p>
          <a:p>
            <a:pPr algn="ctr"/>
            <a:r>
              <a:rPr kumimoji="1" lang="en-US" altLang="ja-JP" dirty="0"/>
              <a:t>FEM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FF89465-DEB5-48D3-887E-F13D509FE835}"/>
              </a:ext>
            </a:extLst>
          </p:cNvPr>
          <p:cNvSpPr txBox="1"/>
          <p:nvPr/>
        </p:nvSpPr>
        <p:spPr>
          <a:xfrm flipH="1">
            <a:off x="6691019" y="716723"/>
            <a:ext cx="235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Digital data processing</a:t>
            </a:r>
            <a:endParaRPr kumimoji="1" lang="ja-JP" altLang="en-US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C38DF28-A81E-4453-A86D-3F021EB6D119}"/>
              </a:ext>
            </a:extLst>
          </p:cNvPr>
          <p:cNvSpPr txBox="1"/>
          <p:nvPr/>
        </p:nvSpPr>
        <p:spPr>
          <a:xfrm flipH="1">
            <a:off x="3429150" y="678418"/>
            <a:ext cx="224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Readout Chip (FPHX)</a:t>
            </a:r>
            <a:endParaRPr kumimoji="1" lang="ja-JP" altLang="en-US" dirty="0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51BAE7F5-7453-40A6-A6BA-DF09F2227A7A}"/>
              </a:ext>
            </a:extLst>
          </p:cNvPr>
          <p:cNvSpPr/>
          <p:nvPr/>
        </p:nvSpPr>
        <p:spPr>
          <a:xfrm>
            <a:off x="6195468" y="1727608"/>
            <a:ext cx="540383" cy="258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5F50C134-CE3C-45D6-9AF8-1C93411B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047750"/>
            <a:ext cx="721920" cy="496320"/>
          </a:xfrm>
          <a:prstGeom prst="rect">
            <a:avLst/>
          </a:prstGeom>
        </p:spPr>
      </p:pic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F99328F3-CB95-4A4F-B4E7-C7F95CFFAA19}"/>
              </a:ext>
            </a:extLst>
          </p:cNvPr>
          <p:cNvCxnSpPr>
            <a:cxnSpLocks/>
          </p:cNvCxnSpPr>
          <p:nvPr/>
        </p:nvCxnSpPr>
        <p:spPr>
          <a:xfrm>
            <a:off x="4343400" y="3599838"/>
            <a:ext cx="2576303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図 66">
            <a:extLst>
              <a:ext uri="{FF2B5EF4-FFF2-40B4-BE49-F238E27FC236}">
                <a16:creationId xmlns:a16="http://schemas.microsoft.com/office/drawing/2014/main" id="{9BF0950D-6D01-4189-8FB8-5EFC15CD1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552" y="3401935"/>
            <a:ext cx="370631" cy="594952"/>
          </a:xfrm>
          <a:prstGeom prst="rect">
            <a:avLst/>
          </a:prstGeom>
          <a:ln w="19050">
            <a:noFill/>
          </a:ln>
        </p:spPr>
      </p:pic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8FB6D4B2-21BD-4807-8141-AD55690A3D89}"/>
              </a:ext>
            </a:extLst>
          </p:cNvPr>
          <p:cNvCxnSpPr/>
          <p:nvPr/>
        </p:nvCxnSpPr>
        <p:spPr>
          <a:xfrm flipH="1">
            <a:off x="328193" y="1172453"/>
            <a:ext cx="1043407" cy="192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15233C4-A7C6-44BF-90CE-E4A1AAAAD6B6}"/>
              </a:ext>
            </a:extLst>
          </p:cNvPr>
          <p:cNvSpPr txBox="1"/>
          <p:nvPr/>
        </p:nvSpPr>
        <p:spPr>
          <a:xfrm>
            <a:off x="1172746" y="833851"/>
            <a:ext cx="40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h</a:t>
            </a:r>
            <a:r>
              <a:rPr kumimoji="1" lang="en-US" altLang="ja-JP" baseline="30000" dirty="0"/>
              <a:t>+</a:t>
            </a:r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6624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B631D-7746-47BF-A30C-B5389250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99FF"/>
                </a:solidFill>
              </a:rPr>
              <a:t>Beam Test Setup in 2019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B3776F-90B8-4EC2-8BA0-D7082B4F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974C9-D559-43B9-8BF6-8D68828E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14F902-20E1-4F92-A343-CDA8C0A8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CF158D-DF16-4E86-AD42-496DA9B9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7840443-DF1F-4153-88DA-4C1AF1BA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3" y="602793"/>
            <a:ext cx="3927080" cy="187523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F21746A-99F2-4472-82B0-1D56AE8E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" y="3538245"/>
            <a:ext cx="5833015" cy="1396123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3F78A82-4CF4-4182-A1F0-592E7F0AA2E3}"/>
              </a:ext>
            </a:extLst>
          </p:cNvPr>
          <p:cNvGrpSpPr/>
          <p:nvPr/>
        </p:nvGrpSpPr>
        <p:grpSpPr>
          <a:xfrm>
            <a:off x="651164" y="2647856"/>
            <a:ext cx="5098534" cy="956573"/>
            <a:chOff x="520700" y="2884318"/>
            <a:chExt cx="10864406" cy="2038350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4CFF93CD-8C7F-4875-B097-05850064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700" y="2884318"/>
              <a:ext cx="10864406" cy="2038350"/>
            </a:xfrm>
            <a:prstGeom prst="rect">
              <a:avLst/>
            </a:prstGeom>
          </p:spPr>
        </p:pic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FB43785-D8E5-481F-880C-6D9E09C19E0C}"/>
                </a:ext>
              </a:extLst>
            </p:cNvPr>
            <p:cNvCxnSpPr/>
            <p:nvPr/>
          </p:nvCxnSpPr>
          <p:spPr>
            <a:xfrm>
              <a:off x="520700" y="3749506"/>
              <a:ext cx="96012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596A1233-A2AC-4353-9736-88CB5F57F508}"/>
                </a:ext>
              </a:extLst>
            </p:cNvPr>
            <p:cNvCxnSpPr/>
            <p:nvPr/>
          </p:nvCxnSpPr>
          <p:spPr>
            <a:xfrm flipV="1">
              <a:off x="1270000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BE41CD3-F8BF-4431-B3BE-59C70366AE0E}"/>
                </a:ext>
              </a:extLst>
            </p:cNvPr>
            <p:cNvCxnSpPr/>
            <p:nvPr/>
          </p:nvCxnSpPr>
          <p:spPr>
            <a:xfrm flipV="1">
              <a:off x="1946053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34AEF9B-3E84-4ED2-A79E-0A921C893F9F}"/>
                </a:ext>
              </a:extLst>
            </p:cNvPr>
            <p:cNvCxnSpPr/>
            <p:nvPr/>
          </p:nvCxnSpPr>
          <p:spPr>
            <a:xfrm flipV="1">
              <a:off x="2584006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45F195F0-32EC-44D0-BB62-E070E386A2C3}"/>
                </a:ext>
              </a:extLst>
            </p:cNvPr>
            <p:cNvCxnSpPr/>
            <p:nvPr/>
          </p:nvCxnSpPr>
          <p:spPr>
            <a:xfrm flipV="1">
              <a:off x="3272759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0FC61417-F213-4128-965E-E6AFFCA226C8}"/>
                </a:ext>
              </a:extLst>
            </p:cNvPr>
            <p:cNvCxnSpPr/>
            <p:nvPr/>
          </p:nvCxnSpPr>
          <p:spPr>
            <a:xfrm flipV="1">
              <a:off x="3884424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C1753D4-5786-487A-8BEF-189A07AA3A70}"/>
                </a:ext>
              </a:extLst>
            </p:cNvPr>
            <p:cNvCxnSpPr/>
            <p:nvPr/>
          </p:nvCxnSpPr>
          <p:spPr>
            <a:xfrm flipV="1">
              <a:off x="4534189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CB9B234-3C20-4C08-A459-96C7E058216C}"/>
                </a:ext>
              </a:extLst>
            </p:cNvPr>
            <p:cNvCxnSpPr/>
            <p:nvPr/>
          </p:nvCxnSpPr>
          <p:spPr>
            <a:xfrm flipV="1">
              <a:off x="5210242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4E6DB3DE-14CF-40EE-A48D-9B861698EAEC}"/>
                </a:ext>
              </a:extLst>
            </p:cNvPr>
            <p:cNvCxnSpPr/>
            <p:nvPr/>
          </p:nvCxnSpPr>
          <p:spPr>
            <a:xfrm flipV="1">
              <a:off x="5848195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77DD276B-B64C-4F5F-B44F-B221EAB45985}"/>
                </a:ext>
              </a:extLst>
            </p:cNvPr>
            <p:cNvCxnSpPr/>
            <p:nvPr/>
          </p:nvCxnSpPr>
          <p:spPr>
            <a:xfrm flipV="1">
              <a:off x="6756534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DB317003-9E78-4118-A7AF-602344800544}"/>
                </a:ext>
              </a:extLst>
            </p:cNvPr>
            <p:cNvCxnSpPr/>
            <p:nvPr/>
          </p:nvCxnSpPr>
          <p:spPr>
            <a:xfrm flipV="1">
              <a:off x="7545999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1499376-2ED5-4878-9B3A-CC07432DA326}"/>
                </a:ext>
              </a:extLst>
            </p:cNvPr>
            <p:cNvCxnSpPr/>
            <p:nvPr/>
          </p:nvCxnSpPr>
          <p:spPr>
            <a:xfrm flipV="1">
              <a:off x="8367637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FB3531FF-4E01-4FED-93C7-F92D9007DCA3}"/>
                </a:ext>
              </a:extLst>
            </p:cNvPr>
            <p:cNvCxnSpPr/>
            <p:nvPr/>
          </p:nvCxnSpPr>
          <p:spPr>
            <a:xfrm flipV="1">
              <a:off x="9157102" y="3310562"/>
              <a:ext cx="12700" cy="9413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26">
              <a:extLst>
                <a:ext uri="{FF2B5EF4-FFF2-40B4-BE49-F238E27FC236}">
                  <a16:creationId xmlns:a16="http://schemas.microsoft.com/office/drawing/2014/main" id="{37878F97-0AB6-4C8A-9DD2-947C77555B8D}"/>
                </a:ext>
              </a:extLst>
            </p:cNvPr>
            <p:cNvSpPr/>
            <p:nvPr/>
          </p:nvSpPr>
          <p:spPr>
            <a:xfrm>
              <a:off x="5442528" y="3579128"/>
              <a:ext cx="723900" cy="6619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39D27B98-43F0-454D-8BEB-DF8BCEC5F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452" y="657733"/>
            <a:ext cx="3353852" cy="1672331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DA49F25-CBA9-4FAA-B49C-DF899218A6FF}"/>
              </a:ext>
            </a:extLst>
          </p:cNvPr>
          <p:cNvSpPr/>
          <p:nvPr/>
        </p:nvSpPr>
        <p:spPr>
          <a:xfrm>
            <a:off x="3762375" y="937036"/>
            <a:ext cx="461963" cy="20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12C51B2-F3A0-44BE-8EDB-02A998FFFCC0}"/>
              </a:ext>
            </a:extLst>
          </p:cNvPr>
          <p:cNvSpPr/>
          <p:nvPr/>
        </p:nvSpPr>
        <p:spPr>
          <a:xfrm>
            <a:off x="6066460" y="2467759"/>
            <a:ext cx="2916952" cy="2542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Beam test at FNAL 2019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Proton beam w/ 120 GeV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prototype ladder</a:t>
            </a:r>
          </a:p>
          <a:p>
            <a:pPr algn="ctr">
              <a:lnSpc>
                <a:spcPct val="150000"/>
              </a:lnSpc>
            </a:pPr>
            <a:r>
              <a:rPr lang="en-US" altLang="en-US" dirty="0"/>
              <a:t>Beam position is clearly seen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MIP peak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Efficiency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37A296-122C-4B3A-B1FC-954619D188CE}"/>
              </a:ext>
            </a:extLst>
          </p:cNvPr>
          <p:cNvSpPr txBox="1"/>
          <p:nvPr/>
        </p:nvSpPr>
        <p:spPr>
          <a:xfrm>
            <a:off x="524336" y="2264432"/>
            <a:ext cx="45720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  <a:r>
              <a:rPr lang="en-US" altLang="en-US"/>
              <a:t>prototype half ladder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960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B9D22-322B-4D72-A430-9BD4F619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99FF"/>
                </a:solidFill>
              </a:rPr>
              <a:t>MIP peak in the beam test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6087A-1C4E-48EB-ABCC-0D6F81C7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46ACAC-3DFA-425C-81FF-A10B1942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B6099-4A9F-48AF-882B-23A36311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コンテンツ プレースホルダー 8">
            <a:extLst>
              <a:ext uri="{FF2B5EF4-FFF2-40B4-BE49-F238E27FC236}">
                <a16:creationId xmlns:a16="http://schemas.microsoft.com/office/drawing/2014/main" id="{10357E0E-EC6E-466B-B50E-DAE342BDBC39}"/>
              </a:ext>
            </a:extLst>
          </p:cNvPr>
          <p:cNvSpPr txBox="1">
            <a:spLocks/>
          </p:cNvSpPr>
          <p:nvPr/>
        </p:nvSpPr>
        <p:spPr bwMode="auto">
          <a:xfrm>
            <a:off x="44047" y="783337"/>
            <a:ext cx="4626879" cy="33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MIP peak measurement with 3bit ADC</a:t>
            </a: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Scan with fine ADC threshold</a:t>
            </a:r>
          </a:p>
          <a:p>
            <a:pPr>
              <a:lnSpc>
                <a:spcPct val="110000"/>
              </a:lnSpc>
            </a:pPr>
            <a:endParaRPr lang="en-US" altLang="ja-JP" dirty="0">
              <a:latin typeface="游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MIP peak clearly seen </a:t>
            </a: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separated from noise</a:t>
            </a:r>
          </a:p>
          <a:p>
            <a:pPr lvl="1">
              <a:lnSpc>
                <a:spcPct val="110000"/>
              </a:lnSpc>
            </a:pPr>
            <a:endParaRPr lang="en-US" altLang="ja-JP" dirty="0">
              <a:latin typeface="游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MIP peak puzzle</a:t>
            </a: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The peak is</a:t>
            </a:r>
            <a:r>
              <a:rPr lang="en-US" altLang="ja-JP" dirty="0">
                <a:solidFill>
                  <a:srgbClr val="FF0000"/>
                </a:solidFill>
                <a:latin typeface="游ゴシック" panose="020B0400000000000000" pitchFamily="50" charset="-128"/>
              </a:rPr>
              <a:t> ~700mV</a:t>
            </a:r>
            <a:r>
              <a:rPr lang="en-US" altLang="ja-JP" dirty="0">
                <a:latin typeface="游ゴシック" panose="020B0400000000000000" pitchFamily="50" charset="-128"/>
              </a:rPr>
              <a:t> from the beam test and cosmic ray.</a:t>
            </a:r>
          </a:p>
          <a:p>
            <a:pPr lvl="1">
              <a:lnSpc>
                <a:spcPct val="110000"/>
              </a:lnSpc>
            </a:pPr>
            <a:r>
              <a:rPr lang="en-US" altLang="ja-JP" dirty="0" err="1">
                <a:latin typeface="游ゴシック" panose="020B0400000000000000" pitchFamily="50" charset="-128"/>
              </a:rPr>
              <a:t>E</a:t>
            </a:r>
            <a:r>
              <a:rPr lang="en-US" altLang="ja-JP" baseline="-25000" dirty="0" err="1">
                <a:latin typeface="游ゴシック" panose="020B0400000000000000" pitchFamily="50" charset="-128"/>
              </a:rPr>
              <a:t>loss</a:t>
            </a:r>
            <a:r>
              <a:rPr lang="en-US" altLang="ja-JP" dirty="0">
                <a:latin typeface="游ゴシック" panose="020B0400000000000000" pitchFamily="50" charset="-128"/>
              </a:rPr>
              <a:t> ~ 100keV in 320um Si</a:t>
            </a:r>
          </a:p>
          <a:p>
            <a:pPr lvl="2"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Expected ~ 600mV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endParaRPr lang="en-US" altLang="ja-JP" dirty="0">
              <a:latin typeface="游ゴシック" panose="020B0400000000000000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游ゴシック" panose="020B0400000000000000" pitchFamily="50" charset="-128"/>
              </a:rPr>
              <a:t>Conversion formula from </a:t>
            </a:r>
            <a:r>
              <a:rPr lang="en-US" altLang="ja-JP" dirty="0" err="1">
                <a:latin typeface="游ゴシック" panose="020B0400000000000000" pitchFamily="50" charset="-128"/>
              </a:rPr>
              <a:t>Eloss</a:t>
            </a:r>
            <a:r>
              <a:rPr lang="en-US" altLang="ja-JP" dirty="0">
                <a:latin typeface="游ゴシック" panose="020B0400000000000000" pitchFamily="50" charset="-128"/>
              </a:rPr>
              <a:t> to the measured voltage fixed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A2F9054-23E5-4987-9025-A3F7A829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78515"/>
            <a:ext cx="4321469" cy="3514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5D29EB3-F07E-431D-9B48-772106A676D1}"/>
                  </a:ext>
                </a:extLst>
              </p:cNvPr>
              <p:cNvSpPr/>
              <p:nvPr/>
            </p:nvSpPr>
            <p:spPr>
              <a:xfrm>
                <a:off x="458383" y="3995389"/>
                <a:ext cx="4586557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Conversion formula (</a:t>
                </a:r>
                <a:r>
                  <a:rPr lang="en-US" altLang="ja-JP" dirty="0" err="1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Eloss</a:t>
                </a:r>
                <a:r>
                  <a:rPr lang="en-US" altLang="ja-JP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/strip </a:t>
                </a:r>
                <a:r>
                  <a:rPr lang="en-US" altLang="ja-JP" dirty="0">
                    <a:latin typeface="游ゴシック" panose="020B0400000000000000" pitchFamily="50" charset="-128"/>
                    <a:ea typeface="游ゴシック" panose="020B0400000000000000" pitchFamily="50" charset="-128"/>
                    <a:sym typeface="Wingdings" panose="05000000000000000000" pitchFamily="2" charset="2"/>
                  </a:rPr>
                  <a:t> V</a:t>
                </a:r>
                <a:r>
                  <a:rPr lang="en-US" altLang="ja-JP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𝑚𝑉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𝑠𝑡𝑟𝑖𝑝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3.6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𝑒𝑉</m:t>
                          </m:r>
                        </m:den>
                      </m:f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5D29EB3-F07E-431D-9B48-772106A6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" y="3995389"/>
                <a:ext cx="4586557" cy="887935"/>
              </a:xfrm>
              <a:prstGeom prst="rect">
                <a:avLst/>
              </a:prstGeom>
              <a:blipFill>
                <a:blip r:embed="rId3"/>
                <a:stretch>
                  <a:fillRect l="-1062" t="-41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F65BBD-CD6E-4300-9115-3D3BEE8D222A}"/>
              </a:ext>
            </a:extLst>
          </p:cNvPr>
          <p:cNvSpPr/>
          <p:nvPr/>
        </p:nvSpPr>
        <p:spPr>
          <a:xfrm>
            <a:off x="4670926" y="4220438"/>
            <a:ext cx="424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dirty="0">
                <a:latin typeface="游ゴシック" panose="020B0400000000000000" pitchFamily="50" charset="-128"/>
              </a:rPr>
              <a:t>Gain value (G) (mV/</a:t>
            </a:r>
            <a:r>
              <a:rPr lang="en-US" altLang="ja-JP" dirty="0" err="1">
                <a:latin typeface="游ゴシック" panose="020B0400000000000000" pitchFamily="50" charset="-128"/>
              </a:rPr>
              <a:t>fC</a:t>
            </a:r>
            <a:r>
              <a:rPr lang="en-US" altLang="ja-JP" dirty="0">
                <a:latin typeface="游ゴシック" panose="020B0400000000000000" pitchFamily="50" charset="-128"/>
              </a:rPr>
              <a:t>)</a:t>
            </a:r>
          </a:p>
          <a:p>
            <a:pPr lvl="1"/>
            <a:r>
              <a:rPr lang="en-US" altLang="ja-JP" dirty="0">
                <a:latin typeface="游ゴシック" panose="020B0400000000000000" pitchFamily="50" charset="-128"/>
              </a:rPr>
              <a:t>Offset (O) (mV)</a:t>
            </a:r>
          </a:p>
        </p:txBody>
      </p:sp>
    </p:spTree>
    <p:extLst>
      <p:ext uri="{BB962C8B-B14F-4D97-AF65-F5344CB8AC3E}">
        <p14:creationId xmlns:p14="http://schemas.microsoft.com/office/powerpoint/2010/main" val="5951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362C19-3865-4F0A-9544-64736A87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99FF"/>
                </a:solidFill>
              </a:rPr>
              <a:t>MIP peak by cosmic ray 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B49049-29E9-4235-AA96-24610AA6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7C1299-0773-4028-AACC-BC39E974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287656-F936-4173-88D0-2009E578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2C9322D2-5165-4EC0-A7F6-3973D7AD7986}"/>
              </a:ext>
            </a:extLst>
          </p:cNvPr>
          <p:cNvSpPr txBox="1">
            <a:spLocks/>
          </p:cNvSpPr>
          <p:nvPr/>
        </p:nvSpPr>
        <p:spPr bwMode="auto">
          <a:xfrm>
            <a:off x="4047981" y="1634486"/>
            <a:ext cx="4887622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游ゴシック" panose="020B0400000000000000" pitchFamily="50" charset="-128"/>
              </a:rPr>
              <a:t>MIP peak ~ 600mV</a:t>
            </a:r>
            <a:endParaRPr lang="en-US" altLang="ja-JP" sz="1400" b="0" dirty="0">
              <a:latin typeface="游ゴシック" panose="020B0400000000000000" pitchFamily="50" charset="-128"/>
            </a:endParaRPr>
          </a:p>
          <a:p>
            <a:pPr lvl="1"/>
            <a:r>
              <a:rPr lang="en-US" altLang="ja-JP" sz="1800" b="0" dirty="0">
                <a:latin typeface="游ゴシック" panose="020B0400000000000000" pitchFamily="50" charset="-128"/>
              </a:rPr>
              <a:t>Double hits are ~200mV higher from single hit</a:t>
            </a:r>
          </a:p>
          <a:p>
            <a:pPr lvl="2"/>
            <a:r>
              <a:rPr lang="en-US" altLang="ja-JP" sz="1400" b="0" dirty="0">
                <a:latin typeface="游ゴシック" panose="020B0400000000000000" pitchFamily="50" charset="-128"/>
              </a:rPr>
              <a:t>Double hit : V1 + V2 = MIP + offset * 2</a:t>
            </a:r>
          </a:p>
          <a:p>
            <a:pPr lvl="2"/>
            <a:r>
              <a:rPr lang="en-US" altLang="ja-JP" sz="1400" b="0" dirty="0">
                <a:latin typeface="游ゴシック" panose="020B0400000000000000" pitchFamily="50" charset="-128"/>
              </a:rPr>
              <a:t>Single hit   : V1         = MIP + offset</a:t>
            </a:r>
            <a:endParaRPr kumimoji="1" lang="en-US" altLang="ja-JP" sz="1400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kumimoji="1" lang="en-US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MIP peak is nicely </a:t>
            </a:r>
            <a:r>
              <a:rPr lang="en-US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reproduced by </a:t>
            </a:r>
            <a:r>
              <a:rPr kumimoji="1" lang="en-US" altLang="ja-JP" sz="1800" b="0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ToyMC</a:t>
            </a:r>
            <a:r>
              <a:rPr kumimoji="1" lang="en-US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&amp; GEANT w/ Gain + Offset</a:t>
            </a:r>
          </a:p>
          <a:p>
            <a:pPr lvl="1"/>
            <a:endParaRPr kumimoji="1" lang="en-US" altLang="ja-JP" sz="1800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Raw ADC have ~200mV offset</a:t>
            </a:r>
          </a:p>
          <a:p>
            <a:pPr lvl="1"/>
            <a:r>
              <a:rPr kumimoji="1" lang="en-US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Confirmed by test pulse</a:t>
            </a:r>
            <a:endParaRPr lang="en-US" altLang="ja-JP" sz="1800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1BA2204-59D3-4645-9A25-41BE02D9196F}"/>
              </a:ext>
            </a:extLst>
          </p:cNvPr>
          <p:cNvGrpSpPr/>
          <p:nvPr/>
        </p:nvGrpSpPr>
        <p:grpSpPr>
          <a:xfrm>
            <a:off x="76199" y="1181377"/>
            <a:ext cx="4131427" cy="3707847"/>
            <a:chOff x="58471" y="553064"/>
            <a:chExt cx="3569593" cy="320361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30D44B2-73EA-4588-9E1D-4A4CDD87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71" y="553064"/>
              <a:ext cx="3285409" cy="3203616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42D5BDB-8411-4AB0-8B66-3A9A4609A291}"/>
                </a:ext>
              </a:extLst>
            </p:cNvPr>
            <p:cNvSpPr/>
            <p:nvPr/>
          </p:nvSpPr>
          <p:spPr>
            <a:xfrm>
              <a:off x="1600200" y="1488256"/>
              <a:ext cx="12554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Single hit</a:t>
              </a:r>
            </a:p>
            <a:p>
              <a:r>
                <a:rPr lang="en-US" altLang="ja-JP" dirty="0">
                  <a:solidFill>
                    <a:schemeClr val="accent1">
                      <a:lumMod val="75000"/>
                    </a:schemeClr>
                  </a:solidFill>
                </a:rPr>
                <a:t>Double hits</a:t>
              </a:r>
              <a:endParaRPr lang="ja-JP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C5958AE-B6C3-4798-A260-0A87456C4243}"/>
                </a:ext>
              </a:extLst>
            </p:cNvPr>
            <p:cNvSpPr/>
            <p:nvPr/>
          </p:nvSpPr>
          <p:spPr>
            <a:xfrm>
              <a:off x="144009" y="626200"/>
              <a:ext cx="3484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Pulse height after clustering </a:t>
              </a:r>
              <a:endParaRPr lang="ja-JP" altLang="en-US" dirty="0"/>
            </a:p>
          </p:txBody>
        </p:sp>
      </p:grpSp>
      <p:graphicFrame>
        <p:nvGraphicFramePr>
          <p:cNvPr id="28" name="表 32">
            <a:extLst>
              <a:ext uri="{FF2B5EF4-FFF2-40B4-BE49-F238E27FC236}">
                <a16:creationId xmlns:a16="http://schemas.microsoft.com/office/drawing/2014/main" id="{3104B1BC-8ED5-43B0-98B1-CFE01986C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05544"/>
              </p:ext>
            </p:extLst>
          </p:nvPr>
        </p:nvGraphicFramePr>
        <p:xfrm>
          <a:off x="5567148" y="727206"/>
          <a:ext cx="2246313" cy="6264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9028">
                  <a:extLst>
                    <a:ext uri="{9D8B030D-6E8A-4147-A177-3AD203B41FA5}">
                      <a16:colId xmlns:a16="http://schemas.microsoft.com/office/drawing/2014/main" val="2009942075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val="1254325539"/>
                    </a:ext>
                  </a:extLst>
                </a:gridCol>
              </a:tblGrid>
              <a:tr h="321602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Gain (mV/</a:t>
                      </a:r>
                      <a:r>
                        <a:rPr kumimoji="1" lang="en-US" altLang="ja-JP" sz="1400" dirty="0" err="1"/>
                        <a:t>fC</a:t>
                      </a:r>
                      <a:r>
                        <a:rPr kumimoji="1" lang="en-US" altLang="ja-JP" sz="1400" dirty="0"/>
                        <a:t>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100 (85~100)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6605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Offset (mV)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198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1686607"/>
                  </a:ext>
                </a:extLst>
              </a:tr>
            </a:tbl>
          </a:graphicData>
        </a:graphic>
      </p:graphicFrame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314B899-264C-44C1-9173-D1F8BBAA1099}"/>
              </a:ext>
            </a:extLst>
          </p:cNvPr>
          <p:cNvGrpSpPr/>
          <p:nvPr/>
        </p:nvGrpSpPr>
        <p:grpSpPr>
          <a:xfrm>
            <a:off x="2907207" y="597176"/>
            <a:ext cx="2029169" cy="954212"/>
            <a:chOff x="7160033" y="29287"/>
            <a:chExt cx="2976002" cy="1399459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E763464-60B3-49B6-A427-34206055748E}"/>
                </a:ext>
              </a:extLst>
            </p:cNvPr>
            <p:cNvSpPr/>
            <p:nvPr/>
          </p:nvSpPr>
          <p:spPr>
            <a:xfrm>
              <a:off x="7207250" y="114306"/>
              <a:ext cx="2603500" cy="1314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DA44333-6100-46EF-81B5-97FECAE58DCA}"/>
                </a:ext>
              </a:extLst>
            </p:cNvPr>
            <p:cNvGrpSpPr/>
            <p:nvPr/>
          </p:nvGrpSpPr>
          <p:grpSpPr>
            <a:xfrm>
              <a:off x="7160033" y="29287"/>
              <a:ext cx="2976002" cy="1345248"/>
              <a:chOff x="261364" y="122427"/>
              <a:chExt cx="2976002" cy="3351536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674C6889-E1E5-4223-82D4-816BE056DE53}"/>
                  </a:ext>
                </a:extLst>
              </p:cNvPr>
              <p:cNvGrpSpPr/>
              <p:nvPr/>
            </p:nvGrpSpPr>
            <p:grpSpPr>
              <a:xfrm>
                <a:off x="925774" y="1227474"/>
                <a:ext cx="383822" cy="2246489"/>
                <a:chOff x="10498667" y="14815"/>
                <a:chExt cx="383822" cy="2246489"/>
              </a:xfrm>
            </p:grpSpPr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3059E0C0-2712-4572-9DC9-427AFF0A8B4F}"/>
                    </a:ext>
                  </a:extLst>
                </p:cNvPr>
                <p:cNvSpPr/>
                <p:nvPr/>
              </p:nvSpPr>
              <p:spPr>
                <a:xfrm>
                  <a:off x="10498667" y="440267"/>
                  <a:ext cx="383822" cy="12939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1" name="直線矢印コネクタ 20">
                  <a:extLst>
                    <a:ext uri="{FF2B5EF4-FFF2-40B4-BE49-F238E27FC236}">
                      <a16:creationId xmlns:a16="http://schemas.microsoft.com/office/drawing/2014/main" id="{4FF0D4FF-F8DC-4D8C-B703-56E12C3DDA98}"/>
                    </a:ext>
                  </a:extLst>
                </p:cNvPr>
                <p:cNvCxnSpPr/>
                <p:nvPr/>
              </p:nvCxnSpPr>
              <p:spPr>
                <a:xfrm flipH="1">
                  <a:off x="10584744" y="14815"/>
                  <a:ext cx="203200" cy="224648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B0D7D38D-5E18-4FEA-81F7-B6FB12D3F73D}"/>
                  </a:ext>
                </a:extLst>
              </p:cNvPr>
              <p:cNvGrpSpPr/>
              <p:nvPr/>
            </p:nvGrpSpPr>
            <p:grpSpPr>
              <a:xfrm>
                <a:off x="1632740" y="1268925"/>
                <a:ext cx="767644" cy="2205038"/>
                <a:chOff x="11205633" y="56266"/>
                <a:chExt cx="767644" cy="2205038"/>
              </a:xfrm>
            </p:grpSpPr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FD9DB5B0-3E7B-4BAF-81A6-4EA1656C07CF}"/>
                    </a:ext>
                  </a:extLst>
                </p:cNvPr>
                <p:cNvSpPr/>
                <p:nvPr/>
              </p:nvSpPr>
              <p:spPr>
                <a:xfrm>
                  <a:off x="11205633" y="440267"/>
                  <a:ext cx="383822" cy="12939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73D61E17-253F-4914-A25B-E3A85FF224E5}"/>
                    </a:ext>
                  </a:extLst>
                </p:cNvPr>
                <p:cNvSpPr/>
                <p:nvPr/>
              </p:nvSpPr>
              <p:spPr>
                <a:xfrm>
                  <a:off x="11589455" y="440267"/>
                  <a:ext cx="383822" cy="129398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9" name="直線矢印コネクタ 18">
                  <a:extLst>
                    <a:ext uri="{FF2B5EF4-FFF2-40B4-BE49-F238E27FC236}">
                      <a16:creationId xmlns:a16="http://schemas.microsoft.com/office/drawing/2014/main" id="{F1B602A9-7085-4740-BCB3-E50D70A15E96}"/>
                    </a:ext>
                  </a:extLst>
                </p:cNvPr>
                <p:cNvCxnSpPr/>
                <p:nvPr/>
              </p:nvCxnSpPr>
              <p:spPr>
                <a:xfrm flipH="1">
                  <a:off x="11353800" y="56266"/>
                  <a:ext cx="427567" cy="220503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9DD6EFC-4BAD-4430-8757-AF529A3F6BE0}"/>
                  </a:ext>
                </a:extLst>
              </p:cNvPr>
              <p:cNvSpPr/>
              <p:nvPr/>
            </p:nvSpPr>
            <p:spPr>
              <a:xfrm>
                <a:off x="261364" y="153905"/>
                <a:ext cx="1396109" cy="1226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</a:rPr>
                  <a:t>Single hit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1F63E0A-7C02-4D2E-8567-81E75D622B30}"/>
                  </a:ext>
                </a:extLst>
              </p:cNvPr>
              <p:cNvSpPr/>
              <p:nvPr/>
            </p:nvSpPr>
            <p:spPr>
              <a:xfrm>
                <a:off x="1563404" y="122427"/>
                <a:ext cx="1673962" cy="1226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accent1">
                        <a:lumMod val="75000"/>
                      </a:schemeClr>
                    </a:solidFill>
                  </a:rPr>
                  <a:t>Double hits</a:t>
                </a:r>
                <a:endParaRPr lang="ja-JP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EEA5E71-0509-415D-981A-99270060169E}"/>
                  </a:ext>
                </a:extLst>
              </p:cNvPr>
              <p:cNvSpPr/>
              <p:nvPr/>
            </p:nvSpPr>
            <p:spPr>
              <a:xfrm>
                <a:off x="286073" y="588334"/>
                <a:ext cx="2800745" cy="697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ja-JP" sz="21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ja-JP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100" i="1">
                                  <a:latin typeface="Cambria Math" panose="02040503050406030204" pitchFamily="18" charset="0"/>
                                </a:rPr>
                                <m:t>𝑙𝑜𝑠𝑠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100" i="1">
                              <a:latin typeface="Cambria Math" panose="02040503050406030204" pitchFamily="18" charset="0"/>
                            </a:rPr>
                            <m:t>3.6</m:t>
                          </m:r>
                          <m:r>
                            <a:rPr lang="en-US" altLang="ja-JP" sz="2100" i="1">
                              <a:latin typeface="Cambria Math" panose="02040503050406030204" pitchFamily="18" charset="0"/>
                            </a:rPr>
                            <m:t>𝑒𝑉</m:t>
                          </m:r>
                        </m:den>
                      </m:f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ja-JP" altLang="en-US" sz="210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EEA5E71-0509-415D-981A-992700601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3" y="588334"/>
                <a:ext cx="2800745" cy="697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87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1290E4-2BA2-446A-A6F2-5402C001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99FF"/>
                </a:solidFill>
                <a:latin typeface="+mn-lt"/>
              </a:rPr>
              <a:t>Efficiency in beam test 2019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C0EAE-A24E-4D82-8C4C-2C3D9E5E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E2DEB7-C88D-491F-8513-3B070771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DCCD87-ED9F-4827-8FE1-2A180BD1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129267-6702-416F-BF91-42F39732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70" y="639551"/>
            <a:ext cx="3927080" cy="187523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D5A994-2A2D-4167-AC88-FB59F7F594F9}"/>
              </a:ext>
            </a:extLst>
          </p:cNvPr>
          <p:cNvSpPr/>
          <p:nvPr/>
        </p:nvSpPr>
        <p:spPr>
          <a:xfrm>
            <a:off x="3609975" y="784636"/>
            <a:ext cx="461963" cy="200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5524552-8DF1-4DAC-B2E9-BF740190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071" y="639551"/>
            <a:ext cx="3288254" cy="2866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8">
                <a:extLst>
                  <a:ext uri="{FF2B5EF4-FFF2-40B4-BE49-F238E27FC236}">
                    <a16:creationId xmlns:a16="http://schemas.microsoft.com/office/drawing/2014/main" id="{C4FC3408-165C-4803-B455-D34DA3F106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1389" y="2627567"/>
                <a:ext cx="5763900" cy="235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b="1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1800" b="1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1600" b="1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400" b="1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Analysis cuts</a:t>
                </a:r>
              </a:p>
              <a:p>
                <a:pPr lvl="1"/>
                <a:r>
                  <a:rPr lang="en-US" altLang="ja-JP" sz="1800" dirty="0"/>
                  <a:t>For L1&amp;L2: single hit &amp; ADC&gt;3</a:t>
                </a:r>
              </a:p>
              <a:p>
                <a:pPr lvl="2"/>
                <a:r>
                  <a:rPr lang="en-US" altLang="ja-JP" sz="1600" dirty="0"/>
                  <a:t>L0 : multiple hits &amp; No ADC cuts</a:t>
                </a:r>
              </a:p>
              <a:p>
                <a:pPr lvl="1"/>
                <a:r>
                  <a:rPr lang="en-US" altLang="ja-JP" sz="1800" dirty="0"/>
                  <a:t>Correlated hits in 3 layers</a:t>
                </a:r>
              </a:p>
              <a:p>
                <a:r>
                  <a:rPr lang="en-US" altLang="ja-JP" dirty="0"/>
                  <a:t>Efficiency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800" b="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ja-JP" sz="18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1800" b="0" i="1">
                        <a:latin typeface="Cambria Math" panose="02040503050406030204" pitchFamily="18" charset="0"/>
                      </a:rPr>
                      <m:t>0)=</m:t>
                    </m:r>
                    <m:f>
                      <m:f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b="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18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800" b="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1800" b="0" i="1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2)</m:t>
                        </m:r>
                      </m:num>
                      <m:den>
                        <m:r>
                          <a:rPr lang="en-US" altLang="ja-JP" sz="1800" b="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18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2)</m:t>
                        </m:r>
                      </m:den>
                    </m:f>
                  </m:oMath>
                </a14:m>
                <a:endParaRPr lang="en-US" altLang="ja-JP" sz="1800" dirty="0"/>
              </a:p>
            </p:txBody>
          </p:sp>
        </mc:Choice>
        <mc:Fallback xmlns="">
          <p:sp>
            <p:nvSpPr>
              <p:cNvPr id="10" name="コンテンツ プレースホルダー 28">
                <a:extLst>
                  <a:ext uri="{FF2B5EF4-FFF2-40B4-BE49-F238E27FC236}">
                    <a16:creationId xmlns:a16="http://schemas.microsoft.com/office/drawing/2014/main" id="{C4FC3408-165C-4803-B455-D34DA3F10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89" y="2627567"/>
                <a:ext cx="5763900" cy="2352239"/>
              </a:xfrm>
              <a:prstGeom prst="rect">
                <a:avLst/>
              </a:prstGeom>
              <a:blipFill>
                <a:blip r:embed="rId4"/>
                <a:stretch>
                  <a:fillRect l="-1374" t="-2073" b="-23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10644D-2CED-41CF-BB69-554C2C31CD16}"/>
              </a:ext>
            </a:extLst>
          </p:cNvPr>
          <p:cNvSpPr/>
          <p:nvPr/>
        </p:nvSpPr>
        <p:spPr>
          <a:xfrm>
            <a:off x="4415192" y="3594051"/>
            <a:ext cx="463108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100" dirty="0">
                <a:sym typeface="Symbol" panose="05050102010706020507" pitchFamily="18" charset="2"/>
              </a:rPr>
              <a:t>Efficiency (L0)</a:t>
            </a:r>
            <a:r>
              <a:rPr lang="en-US" altLang="ja-JP" sz="2100" dirty="0"/>
              <a:t>=96.0 </a:t>
            </a:r>
            <a:r>
              <a:rPr lang="en-US" altLang="ja-JP" sz="2100" dirty="0">
                <a:sym typeface="Symbol" panose="05050102010706020507" pitchFamily="18" charset="2"/>
              </a:rPr>
              <a:t></a:t>
            </a:r>
            <a:r>
              <a:rPr lang="en-US" altLang="ja-JP" sz="2100" dirty="0"/>
              <a:t> 0.6 %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altLang="ja-JP" sz="1500" dirty="0"/>
              <a:t>consistent w/ result in 2018 (95.8 </a:t>
            </a:r>
            <a:r>
              <a:rPr lang="en-US" altLang="ja-JP" sz="1500" dirty="0">
                <a:sym typeface="Symbol" panose="05050102010706020507" pitchFamily="18" charset="2"/>
              </a:rPr>
              <a:t></a:t>
            </a:r>
            <a:r>
              <a:rPr lang="en-US" altLang="ja-JP" sz="1500" dirty="0"/>
              <a:t> 0.2 %)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altLang="ja-JP" sz="1500" dirty="0"/>
              <a:t>S/N from MIP suggests higher efficiency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altLang="ja-JP" sz="1500" dirty="0"/>
              <a:t>Investigating why the efficiency drop occurs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altLang="ja-JP" sz="1500" dirty="0"/>
              <a:t>Hypothesis is the timing of signal processing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A7C63D-CC39-4913-B916-521DF8DF85BE}"/>
              </a:ext>
            </a:extLst>
          </p:cNvPr>
          <p:cNvSpPr/>
          <p:nvPr/>
        </p:nvSpPr>
        <p:spPr>
          <a:xfrm>
            <a:off x="7202638" y="681328"/>
            <a:ext cx="896483" cy="13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3543D08-BFCD-4674-817E-9176DC3B1D1F}"/>
              </a:ext>
            </a:extLst>
          </p:cNvPr>
          <p:cNvSpPr/>
          <p:nvPr/>
        </p:nvSpPr>
        <p:spPr>
          <a:xfrm>
            <a:off x="5697218" y="672928"/>
            <a:ext cx="896483" cy="13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85A6446-CCFF-4252-B4AE-C87C0A75C3E1}"/>
              </a:ext>
            </a:extLst>
          </p:cNvPr>
          <p:cNvSpPr/>
          <p:nvPr/>
        </p:nvSpPr>
        <p:spPr>
          <a:xfrm>
            <a:off x="5697218" y="2098224"/>
            <a:ext cx="896483" cy="13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91035C6-345A-4A17-A988-C7D09ECF785C}"/>
              </a:ext>
            </a:extLst>
          </p:cNvPr>
          <p:cNvSpPr/>
          <p:nvPr/>
        </p:nvSpPr>
        <p:spPr>
          <a:xfrm>
            <a:off x="5783606" y="2020080"/>
            <a:ext cx="1089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Exp. vs L0</a:t>
            </a: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8E306BA-3781-43D1-A5BE-7F89430B2D35}"/>
              </a:ext>
            </a:extLst>
          </p:cNvPr>
          <p:cNvSpPr/>
          <p:nvPr/>
        </p:nvSpPr>
        <p:spPr>
          <a:xfrm>
            <a:off x="7301331" y="2093872"/>
            <a:ext cx="896483" cy="138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3632795-0E73-43FC-8337-7355F02FA8DD}"/>
              </a:ext>
            </a:extLst>
          </p:cNvPr>
          <p:cNvSpPr/>
          <p:nvPr/>
        </p:nvSpPr>
        <p:spPr>
          <a:xfrm>
            <a:off x="7387719" y="201572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Exp – L0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225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717" y="52392"/>
            <a:ext cx="7302354" cy="488156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99FF"/>
                </a:solidFill>
              </a:rPr>
              <a:t>Test pulse response </a:t>
            </a:r>
            <a:endParaRPr kumimoji="1" lang="ja-JP" altLang="en-US" dirty="0">
              <a:solidFill>
                <a:srgbClr val="0099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619" y="658518"/>
            <a:ext cx="8303274" cy="1667162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Scan ADC </a:t>
            </a:r>
            <a:r>
              <a:rPr kumimoji="1" lang="en-US" altLang="ja-JP" dirty="0"/>
              <a:t>with changing TP input amplitude </a:t>
            </a:r>
          </a:p>
          <a:p>
            <a:pPr lvl="1"/>
            <a:r>
              <a:rPr kumimoji="1" lang="en-US" altLang="ja-JP" dirty="0"/>
              <a:t>Bias voltage is applied to Sensor </a:t>
            </a:r>
          </a:p>
          <a:p>
            <a:r>
              <a:rPr lang="en-US" altLang="ja-JP" dirty="0"/>
              <a:t>Results:</a:t>
            </a:r>
            <a:endParaRPr kumimoji="1" lang="en-US" altLang="ja-JP" dirty="0"/>
          </a:p>
          <a:p>
            <a:pPr lvl="1"/>
            <a:r>
              <a:rPr lang="en-US" altLang="ja-JP" dirty="0"/>
              <a:t>ADC threshold clearly seen</a:t>
            </a:r>
          </a:p>
          <a:p>
            <a:pPr lvl="1"/>
            <a:r>
              <a:rPr lang="en-US" altLang="ja-JP" dirty="0"/>
              <a:t>Linearity between ADC (output) vs amplitude (input)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8521" y="2320906"/>
            <a:ext cx="3026783" cy="2534771"/>
            <a:chOff x="64420" y="3676731"/>
            <a:chExt cx="4035711" cy="337969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859" y="3973579"/>
              <a:ext cx="3782272" cy="2929471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1540860" y="6817414"/>
              <a:ext cx="2243740" cy="23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>
                  <a:solidFill>
                    <a:schemeClr val="tx1"/>
                  </a:solidFill>
                </a:rPr>
                <a:t>Amplitude (input)</a:t>
              </a:r>
              <a:endParaRPr kumimoji="1" lang="ja-JP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16200000">
              <a:off x="-944834" y="4685985"/>
              <a:ext cx="2568103" cy="549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>
                  <a:solidFill>
                    <a:schemeClr val="tx1"/>
                  </a:solidFill>
                </a:rPr>
                <a:t>Outputs</a:t>
              </a:r>
              <a:r>
                <a:rPr kumimoji="1" lang="ja-JP" altLang="en-US" sz="1350" dirty="0">
                  <a:solidFill>
                    <a:schemeClr val="tx1"/>
                  </a:solidFill>
                </a:rPr>
                <a:t> </a:t>
              </a:r>
              <a:r>
                <a:rPr lang="en-US" altLang="ja-JP" dirty="0">
                  <a:solidFill>
                    <a:schemeClr val="tx1"/>
                  </a:solidFill>
                </a:rPr>
                <a:t>(max =</a:t>
              </a:r>
              <a:r>
                <a:rPr kumimoji="1" lang="en-US" altLang="ja-JP" sz="1350" dirty="0">
                  <a:solidFill>
                    <a:schemeClr val="tx1"/>
                  </a:solidFill>
                </a:rPr>
                <a:t>20)</a:t>
              </a:r>
              <a:endParaRPr kumimoji="1" lang="ja-JP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924549" y="3789727"/>
              <a:ext cx="311880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Single </a:t>
              </a:r>
              <a:r>
                <a:rPr lang="en-US" altLang="ja-JP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</a:t>
              </a:r>
              <a:r>
                <a:rPr lang="en-US" altLang="ja-JP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: 20 TP inputs</a:t>
              </a:r>
              <a:endParaRPr lang="en-US" altLang="ja-JP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67877" y="4437334"/>
              <a:ext cx="149254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Threshold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362559" y="5510647"/>
              <a:ext cx="1211303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Working as is expected</a:t>
              </a: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>
            <a:off x="1145851" y="3359817"/>
            <a:ext cx="277370" cy="28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6147002" y="2367263"/>
            <a:ext cx="2904421" cy="2524250"/>
            <a:chOff x="8196001" y="3156351"/>
            <a:chExt cx="3872561" cy="3365667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017" y="3156351"/>
              <a:ext cx="3653545" cy="3162770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9842499" y="6283007"/>
              <a:ext cx="2058633" cy="23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>
                  <a:solidFill>
                    <a:schemeClr val="tx1"/>
                  </a:solidFill>
                </a:rPr>
                <a:t>Amplitude (input)</a:t>
              </a:r>
              <a:endParaRPr kumimoji="1" lang="ja-JP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 rot="16200000">
              <a:off x="7931103" y="3656286"/>
              <a:ext cx="748812" cy="219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350" dirty="0">
                  <a:solidFill>
                    <a:schemeClr val="tx1"/>
                  </a:solidFill>
                </a:rPr>
                <a:t>ADC</a:t>
              </a:r>
              <a:endParaRPr kumimoji="1" lang="ja-JP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3667712" y="4688443"/>
            <a:ext cx="207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thresholds works</a:t>
            </a:r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6771143" y="287050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Linear</a:t>
            </a:r>
            <a:endParaRPr lang="ja-JP" altLang="en-US" dirty="0"/>
          </a:p>
        </p:txBody>
      </p:sp>
      <p:sp>
        <p:nvSpPr>
          <p:cNvPr id="33" name="日付プレースホルダー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March 2nd, 2021</a:t>
            </a:r>
            <a:endParaRPr kumimoji="1" lang="ja-JP" altLang="en-US"/>
          </a:p>
        </p:txBody>
      </p:sp>
      <p:sp>
        <p:nvSpPr>
          <p:cNvPr id="34" name="フッター プレースホルダー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INTT Ladder and Production Readiness Review </a:t>
            </a:r>
            <a:endParaRPr kumimoji="1" lang="ja-JP" altLang="en-US" dirty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19E4-072A-47CC-99FB-1A3CE995B5A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464A49D3-AA55-4B3F-9A9F-40124C6A3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7607" y="2310488"/>
            <a:ext cx="1931794" cy="231366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EC3535C-41B5-4CB3-BFE9-F066FBDEBE89}"/>
              </a:ext>
            </a:extLst>
          </p:cNvPr>
          <p:cNvSpPr/>
          <p:nvPr/>
        </p:nvSpPr>
        <p:spPr>
          <a:xfrm rot="16200000">
            <a:off x="2582314" y="3285420"/>
            <a:ext cx="1682805" cy="17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>
                <a:solidFill>
                  <a:schemeClr val="tx1"/>
                </a:solidFill>
              </a:rPr>
              <a:t>Amplitude (input)</a:t>
            </a:r>
            <a:endParaRPr kumimoji="1"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04AECD-CD86-4655-B7DD-7E77559A04D1}"/>
              </a:ext>
            </a:extLst>
          </p:cNvPr>
          <p:cNvSpPr/>
          <p:nvPr/>
        </p:nvSpPr>
        <p:spPr>
          <a:xfrm>
            <a:off x="3873994" y="4558886"/>
            <a:ext cx="1682805" cy="17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50" dirty="0">
                <a:solidFill>
                  <a:schemeClr val="tx1"/>
                </a:solidFill>
              </a:rPr>
              <a:t>Channels</a:t>
            </a:r>
            <a:endParaRPr kumimoji="1" lang="ja-JP" alt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8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FF0C5-65FE-4A68-B685-54D36BCE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99FF"/>
                </a:solidFill>
              </a:rPr>
              <a:t>TP response for one ladder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B02DE2-C7ED-49AF-9311-9E8AB128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732C9B-AA87-4830-92F1-AD6B84D72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March 2nd, 2021</a:t>
            </a:r>
            <a:endParaRPr lang="en-US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3B0534-96DD-401A-B2E6-0E741E29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INTT Ladder and Production Readiness Review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6B549-692C-4D5D-89F0-38D8BD4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A5C06EB-4F4C-481F-A244-DAFE18B17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2575026"/>
            <a:ext cx="9067800" cy="14281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97E958-1443-450A-B047-0A8A0831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882282"/>
            <a:ext cx="9028373" cy="1460867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0F61703-B738-48AC-8302-03F935A2015E}"/>
              </a:ext>
            </a:extLst>
          </p:cNvPr>
          <p:cNvSpPr txBox="1">
            <a:spLocks/>
          </p:cNvSpPr>
          <p:nvPr/>
        </p:nvSpPr>
        <p:spPr bwMode="auto">
          <a:xfrm>
            <a:off x="1257300" y="4202716"/>
            <a:ext cx="6629400" cy="9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000" dirty="0"/>
              <a:t>All channels work nicely</a:t>
            </a:r>
          </a:p>
          <a:p>
            <a:r>
              <a:rPr kumimoji="1" lang="en-US" altLang="ja-JP" sz="2000" dirty="0"/>
              <a:t>TP is useful for health check of the readout chain</a:t>
            </a:r>
          </a:p>
          <a:p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EFA0BE-4480-4A48-B16E-610D1189C50E}"/>
              </a:ext>
            </a:extLst>
          </p:cNvPr>
          <p:cNvSpPr txBox="1"/>
          <p:nvPr/>
        </p:nvSpPr>
        <p:spPr>
          <a:xfrm>
            <a:off x="152400" y="56867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Amplitude vs Channels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9C5A4E-695D-48E6-B45A-93E79F8504AD}"/>
              </a:ext>
            </a:extLst>
          </p:cNvPr>
          <p:cNvSpPr txBox="1"/>
          <p:nvPr/>
        </p:nvSpPr>
        <p:spPr>
          <a:xfrm>
            <a:off x="76200" y="226541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ADC vs Amplitude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45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39393</TotalTime>
  <Words>1451</Words>
  <Application>Microsoft Office PowerPoint</Application>
  <PresentationFormat>画面に合わせる (16:9)</PresentationFormat>
  <Paragraphs>358</Paragraphs>
  <Slides>23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游ゴシック</vt:lpstr>
      <vt:lpstr>Arial</vt:lpstr>
      <vt:lpstr>Arial Rounded MT Bold</vt:lpstr>
      <vt:lpstr>Calibri</vt:lpstr>
      <vt:lpstr>Cambria Math</vt:lpstr>
      <vt:lpstr>Comic Sans MS</vt:lpstr>
      <vt:lpstr>Office Theme</vt:lpstr>
      <vt:lpstr>   </vt:lpstr>
      <vt:lpstr> The INTT ladders</vt:lpstr>
      <vt:lpstr>Sensor + Readout Schematics</vt:lpstr>
      <vt:lpstr>Beam Test Setup in 2019</vt:lpstr>
      <vt:lpstr>MIP peak in the beam test</vt:lpstr>
      <vt:lpstr>MIP peak by cosmic ray </vt:lpstr>
      <vt:lpstr>Efficiency in beam test 2019</vt:lpstr>
      <vt:lpstr>Test pulse response </vt:lpstr>
      <vt:lpstr>TP response for one ladder</vt:lpstr>
      <vt:lpstr>90Sr response</vt:lpstr>
      <vt:lpstr>Performance summary</vt:lpstr>
      <vt:lpstr>Back Up</vt:lpstr>
      <vt:lpstr>TP response for one ladder</vt:lpstr>
      <vt:lpstr>Slowing Effect on Efficiency</vt:lpstr>
      <vt:lpstr>MIP measurement with FPHX chip</vt:lpstr>
      <vt:lpstr>MIP peak by cosmic ray </vt:lpstr>
      <vt:lpstr>Result2: noise and data error rate </vt:lpstr>
      <vt:lpstr>Readout Check by Test pulse</vt:lpstr>
      <vt:lpstr>PowerPoint プレゼンテーション</vt:lpstr>
      <vt:lpstr> The INTT Components </vt:lpstr>
      <vt:lpstr>INTT module</vt:lpstr>
      <vt:lpstr>PowerPoint プレゼンテーション</vt:lpstr>
      <vt:lpstr>PowerPoint プレゼンテーション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蜂谷 崇</cp:lastModifiedBy>
  <cp:revision>509</cp:revision>
  <cp:lastPrinted>2015-10-28T19:08:40Z</cp:lastPrinted>
  <dcterms:created xsi:type="dcterms:W3CDTF">2015-10-24T00:32:43Z</dcterms:created>
  <dcterms:modified xsi:type="dcterms:W3CDTF">2021-03-02T13:58:14Z</dcterms:modified>
</cp:coreProperties>
</file>