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936" r:id="rId2"/>
    <p:sldId id="937" r:id="rId3"/>
    <p:sldId id="938" r:id="rId4"/>
    <p:sldId id="941" r:id="rId5"/>
    <p:sldId id="939" r:id="rId6"/>
    <p:sldId id="944" r:id="rId7"/>
    <p:sldId id="940" r:id="rId8"/>
    <p:sldId id="942" r:id="rId9"/>
    <p:sldId id="943" r:id="rId10"/>
    <p:sldId id="945" r:id="rId11"/>
    <p:sldId id="946" r:id="rId12"/>
    <p:sldId id="860" r:id="rId13"/>
    <p:sldId id="919" r:id="rId14"/>
    <p:sldId id="920" r:id="rId15"/>
    <p:sldId id="921" r:id="rId16"/>
    <p:sldId id="922" r:id="rId17"/>
    <p:sldId id="923" r:id="rId18"/>
    <p:sldId id="924" r:id="rId19"/>
    <p:sldId id="925" r:id="rId20"/>
    <p:sldId id="926" r:id="rId21"/>
    <p:sldId id="927" r:id="rId22"/>
    <p:sldId id="928" r:id="rId23"/>
    <p:sldId id="929" r:id="rId24"/>
    <p:sldId id="930" r:id="rId25"/>
    <p:sldId id="931" r:id="rId26"/>
    <p:sldId id="932" r:id="rId27"/>
    <p:sldId id="933" r:id="rId28"/>
    <p:sldId id="934" r:id="rId29"/>
    <p:sldId id="935" r:id="rId30"/>
    <p:sldId id="947" r:id="rId31"/>
    <p:sldId id="948" r:id="rId32"/>
    <p:sldId id="949" r:id="rId33"/>
    <p:sldId id="950" r:id="rId34"/>
    <p:sldId id="951" r:id="rId35"/>
    <p:sldId id="952" r:id="rId36"/>
    <p:sldId id="953" r:id="rId37"/>
    <p:sldId id="954" r:id="rId38"/>
    <p:sldId id="955" r:id="rId39"/>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06"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19"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28"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43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544" algn="l" defTabSz="914219" rtl="0" eaLnBrk="1" latinLnBrk="0" hangingPunct="1">
      <a:defRPr kern="1200">
        <a:solidFill>
          <a:schemeClr val="tx1"/>
        </a:solidFill>
        <a:latin typeface="Calibri" pitchFamily="34" charset="0"/>
        <a:ea typeface="MS PGothic" pitchFamily="34" charset="-128"/>
        <a:cs typeface="+mn-cs"/>
      </a:defRPr>
    </a:lvl6pPr>
    <a:lvl7pPr marL="2742650" algn="l" defTabSz="914219" rtl="0" eaLnBrk="1" latinLnBrk="0" hangingPunct="1">
      <a:defRPr kern="1200">
        <a:solidFill>
          <a:schemeClr val="tx1"/>
        </a:solidFill>
        <a:latin typeface="Calibri" pitchFamily="34" charset="0"/>
        <a:ea typeface="MS PGothic" pitchFamily="34" charset="-128"/>
        <a:cs typeface="+mn-cs"/>
      </a:defRPr>
    </a:lvl7pPr>
    <a:lvl8pPr marL="3199760" algn="l" defTabSz="914219" rtl="0" eaLnBrk="1" latinLnBrk="0" hangingPunct="1">
      <a:defRPr kern="1200">
        <a:solidFill>
          <a:schemeClr val="tx1"/>
        </a:solidFill>
        <a:latin typeface="Calibri" pitchFamily="34" charset="0"/>
        <a:ea typeface="MS PGothic" pitchFamily="34" charset="-128"/>
        <a:cs typeface="+mn-cs"/>
      </a:defRPr>
    </a:lvl8pPr>
    <a:lvl9pPr marL="3656869" algn="l" defTabSz="914219"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84" autoAdjust="0"/>
    <p:restoredTop sz="99805" autoAdjust="0"/>
  </p:normalViewPr>
  <p:slideViewPr>
    <p:cSldViewPr>
      <p:cViewPr>
        <p:scale>
          <a:sx n="125" d="100"/>
          <a:sy n="125" d="100"/>
        </p:scale>
        <p:origin x="-1632" y="-11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2/25/21</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2/25/21</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0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1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28"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43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544" algn="l" defTabSz="914219" rtl="0" eaLnBrk="1" latinLnBrk="0" hangingPunct="1">
      <a:defRPr sz="1200" kern="1200">
        <a:solidFill>
          <a:schemeClr val="tx1"/>
        </a:solidFill>
        <a:latin typeface="+mn-lt"/>
        <a:ea typeface="+mn-ea"/>
        <a:cs typeface="+mn-cs"/>
      </a:defRPr>
    </a:lvl6pPr>
    <a:lvl7pPr marL="2742650" algn="l" defTabSz="914219" rtl="0" eaLnBrk="1" latinLnBrk="0" hangingPunct="1">
      <a:defRPr sz="1200" kern="1200">
        <a:solidFill>
          <a:schemeClr val="tx1"/>
        </a:solidFill>
        <a:latin typeface="+mn-lt"/>
        <a:ea typeface="+mn-ea"/>
        <a:cs typeface="+mn-cs"/>
      </a:defRPr>
    </a:lvl7pPr>
    <a:lvl8pPr marL="3199760" algn="l" defTabSz="914219" rtl="0" eaLnBrk="1" latinLnBrk="0" hangingPunct="1">
      <a:defRPr sz="1200" kern="1200">
        <a:solidFill>
          <a:schemeClr val="tx1"/>
        </a:solidFill>
        <a:latin typeface="+mn-lt"/>
        <a:ea typeface="+mn-ea"/>
        <a:cs typeface="+mn-cs"/>
      </a:defRPr>
    </a:lvl8pPr>
    <a:lvl9pPr marL="3656869" algn="l" defTabSz="91421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12"/>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06" indent="0" algn="ctr">
              <a:buNone/>
              <a:defRPr>
                <a:solidFill>
                  <a:schemeClr val="tx1">
                    <a:tint val="75000"/>
                  </a:schemeClr>
                </a:solidFill>
              </a:defRPr>
            </a:lvl2pPr>
            <a:lvl3pPr marL="914219"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91"/>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06" indent="0">
              <a:buNone/>
              <a:defRPr sz="1800">
                <a:solidFill>
                  <a:schemeClr val="tx1">
                    <a:tint val="75000"/>
                  </a:schemeClr>
                </a:solidFill>
              </a:defRPr>
            </a:lvl2pPr>
            <a:lvl3pPr marL="914219"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19"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151335"/>
            <a:ext cx="4041775" cy="479822"/>
          </a:xfrm>
        </p:spPr>
        <p:txBody>
          <a:bodyPr anchor="b"/>
          <a:lstStyle>
            <a:lvl1pPr marL="0" indent="0">
              <a:buNone/>
              <a:defRPr sz="2400" b="1"/>
            </a:lvl1pPr>
            <a:lvl2pPr marL="457106" indent="0">
              <a:buNone/>
              <a:defRPr sz="2000" b="1"/>
            </a:lvl2pPr>
            <a:lvl3pPr marL="914219"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DOE</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076340"/>
            <a:ext cx="3008313" cy="3518297"/>
          </a:xfrm>
        </p:spPr>
        <p:txBody>
          <a:bodyPr/>
          <a:lstStyle>
            <a:lvl1pPr marL="0" indent="0">
              <a:buNone/>
              <a:defRPr sz="1400"/>
            </a:lvl1pPr>
            <a:lvl2pPr marL="457106" indent="0">
              <a:buNone/>
              <a:defRPr sz="1200"/>
            </a:lvl2pPr>
            <a:lvl3pPr marL="914219"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06" indent="0">
              <a:buNone/>
              <a:defRPr sz="2800"/>
            </a:lvl2pPr>
            <a:lvl3pPr marL="914219"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pPr lvl="0"/>
            <a:endParaRPr lang="en-US" noProof="0" dirty="0"/>
          </a:p>
        </p:txBody>
      </p:sp>
      <p:sp>
        <p:nvSpPr>
          <p:cNvPr id="4" name="Text Placeholder 3"/>
          <p:cNvSpPr>
            <a:spLocks noGrp="1"/>
          </p:cNvSpPr>
          <p:nvPr>
            <p:ph type="body" sz="half" idx="2"/>
          </p:nvPr>
        </p:nvSpPr>
        <p:spPr>
          <a:xfrm>
            <a:off x="1828800" y="4229114"/>
            <a:ext cx="5486400" cy="603647"/>
          </a:xfrm>
        </p:spPr>
        <p:txBody>
          <a:bodyPr/>
          <a:lstStyle>
            <a:lvl1pPr marL="0" indent="0">
              <a:buNone/>
              <a:defRPr sz="1400"/>
            </a:lvl1pPr>
            <a:lvl2pPr marL="457106" indent="0">
              <a:buNone/>
              <a:defRPr sz="1200"/>
            </a:lvl2pPr>
            <a:lvl3pPr marL="914219"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2/24/2021</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DOE</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7"/>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3" tIns="45712" rIns="91423" bIns="45712"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2/24/2021</a:t>
            </a:r>
            <a:endParaRPr lang="en-US" altLang="en-US" dirty="0"/>
          </a:p>
        </p:txBody>
      </p:sp>
      <p:sp>
        <p:nvSpPr>
          <p:cNvPr id="5" name="Footer Placeholder 4"/>
          <p:cNvSpPr>
            <a:spLocks noGrp="1"/>
          </p:cNvSpPr>
          <p:nvPr>
            <p:ph type="ftr" sz="quarter" idx="3"/>
          </p:nvPr>
        </p:nvSpPr>
        <p:spPr>
          <a:xfrm>
            <a:off x="3171031" y="4914912"/>
            <a:ext cx="2895600" cy="207169"/>
          </a:xfrm>
          <a:prstGeom prst="rect">
            <a:avLst/>
          </a:prstGeom>
        </p:spPr>
        <p:txBody>
          <a:bodyPr vert="horz" lIns="91423" tIns="45712" rIns="91423" bIns="45712"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DOE</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3" tIns="45712" rIns="91423" bIns="45712"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xmlns="" id="{E21E0E1C-C51F-4944-BAEC-913171417A8F}"/>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06" algn="ctr" rtl="0" fontAlgn="base">
        <a:spcBef>
          <a:spcPct val="0"/>
        </a:spcBef>
        <a:spcAft>
          <a:spcPct val="0"/>
        </a:spcAft>
        <a:defRPr sz="4400">
          <a:solidFill>
            <a:schemeClr val="tx1"/>
          </a:solidFill>
          <a:latin typeface="Calibri" charset="0"/>
          <a:ea typeface="ＭＳ Ｐゴシック" charset="0"/>
        </a:defRPr>
      </a:lvl6pPr>
      <a:lvl7pPr marL="914219" algn="ctr" rtl="0" fontAlgn="base">
        <a:spcBef>
          <a:spcPct val="0"/>
        </a:spcBef>
        <a:spcAft>
          <a:spcPct val="0"/>
        </a:spcAft>
        <a:defRPr sz="4400">
          <a:solidFill>
            <a:schemeClr val="tx1"/>
          </a:solidFill>
          <a:latin typeface="Calibri" charset="0"/>
          <a:ea typeface="ＭＳ Ｐゴシック" charset="0"/>
        </a:defRPr>
      </a:lvl7pPr>
      <a:lvl8pPr marL="1371328" algn="ctr" rtl="0" fontAlgn="base">
        <a:spcBef>
          <a:spcPct val="0"/>
        </a:spcBef>
        <a:spcAft>
          <a:spcPct val="0"/>
        </a:spcAft>
        <a:defRPr sz="4400">
          <a:solidFill>
            <a:schemeClr val="tx1"/>
          </a:solidFill>
          <a:latin typeface="Calibri" charset="0"/>
          <a:ea typeface="ＭＳ Ｐゴシック" charset="0"/>
        </a:defRPr>
      </a:lvl8pPr>
      <a:lvl9pPr marL="1828439" algn="ctr" rtl="0" fontAlgn="base">
        <a:spcBef>
          <a:spcPct val="0"/>
        </a:spcBef>
        <a:spcAft>
          <a:spcPct val="0"/>
        </a:spcAft>
        <a:defRPr sz="4400">
          <a:solidFill>
            <a:schemeClr val="tx1"/>
          </a:solidFill>
          <a:latin typeface="Calibri" charset="0"/>
          <a:ea typeface="ＭＳ Ｐゴシック" charset="0"/>
        </a:defRPr>
      </a:lvl9pPr>
    </p:titleStyle>
    <p:bodyStyle>
      <a:lvl1pPr marL="342830" indent="-34283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05" indent="-285694"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773" indent="-228554"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880" indent="-228554"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6991" indent="-228554"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096"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6"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8" algn="l" defTabSz="914219" rtl="0" eaLnBrk="1" latinLnBrk="0" hangingPunct="1">
        <a:defRPr sz="1800" kern="1200">
          <a:solidFill>
            <a:schemeClr val="tx1"/>
          </a:solidFill>
          <a:latin typeface="+mn-lt"/>
          <a:ea typeface="+mn-ea"/>
          <a:cs typeface="+mn-cs"/>
        </a:defRPr>
      </a:lvl4pPr>
      <a:lvl5pPr marL="1828439"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0"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microsoft.com/office/2007/relationships/media" Target="../media/media1.mov"/><Relationship Id="rId2" Type="http://schemas.openxmlformats.org/officeDocument/2006/relationships/video" Target="../media/media1.mov"/></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sPHENIX Calendar </a:t>
            </a:r>
            <a:endParaRPr lang="en-US" dirty="0"/>
          </a:p>
        </p:txBody>
      </p:sp>
      <p:sp>
        <p:nvSpPr>
          <p:cNvPr id="3" name="Content Placeholder 2"/>
          <p:cNvSpPr>
            <a:spLocks noGrp="1"/>
          </p:cNvSpPr>
          <p:nvPr>
            <p:ph idx="1"/>
          </p:nvPr>
        </p:nvSpPr>
        <p:spPr>
          <a:xfrm>
            <a:off x="228600" y="666750"/>
            <a:ext cx="8458200" cy="4267200"/>
          </a:xfrm>
        </p:spPr>
        <p:txBody>
          <a:bodyPr/>
          <a:lstStyle/>
          <a:p>
            <a:r>
              <a:rPr lang="en-US" sz="1600" dirty="0" smtClean="0"/>
              <a:t>FDR MBD </a:t>
            </a:r>
            <a:r>
              <a:rPr lang="en-US" sz="1600" dirty="0" smtClean="0"/>
              <a:t>D/S </a:t>
            </a:r>
            <a:r>
              <a:rPr lang="en-US" sz="1600" dirty="0" smtClean="0"/>
              <a:t> electronics</a:t>
            </a:r>
            <a:r>
              <a:rPr lang="en-US" sz="1600" dirty="0" smtClean="0"/>
              <a:t>						Feb </a:t>
            </a:r>
            <a:r>
              <a:rPr lang="en-US" sz="1600" dirty="0" smtClean="0"/>
              <a:t>8</a:t>
            </a:r>
            <a:endParaRPr lang="en-US" sz="1600" dirty="0" smtClean="0"/>
          </a:p>
          <a:p>
            <a:r>
              <a:rPr lang="en-US" sz="1600" b="1" dirty="0" smtClean="0">
                <a:solidFill>
                  <a:srgbClr val="0099FF"/>
                </a:solidFill>
              </a:rPr>
              <a:t>DOE NP Budget Briefing						Feb 17</a:t>
            </a:r>
          </a:p>
          <a:p>
            <a:r>
              <a:rPr lang="en-US" sz="1600" dirty="0" smtClean="0"/>
              <a:t>FDR LL1 Trigger Electronics						</a:t>
            </a:r>
            <a:r>
              <a:rPr lang="en-US" sz="1600" dirty="0" smtClean="0"/>
              <a:t>Mar 1</a:t>
            </a:r>
            <a:endParaRPr lang="en-US" sz="1600" dirty="0" smtClean="0"/>
          </a:p>
          <a:p>
            <a:r>
              <a:rPr lang="en-US" sz="1600" dirty="0" smtClean="0"/>
              <a:t>ESRC Review of Carriage/Cradle/OHCal/Solenoid installation (Dry Run/Review)	Mar </a:t>
            </a:r>
            <a:r>
              <a:rPr lang="en-US" sz="1600" dirty="0" smtClean="0"/>
              <a:t>9/15</a:t>
            </a:r>
            <a:endParaRPr lang="en-US" sz="1600" dirty="0"/>
          </a:p>
          <a:p>
            <a:r>
              <a:rPr lang="en-US" sz="1600" b="1" dirty="0" smtClean="0">
                <a:solidFill>
                  <a:srgbClr val="0099FF"/>
                </a:solidFill>
              </a:rPr>
              <a:t>1008 I&amp;F Status Review						Apr 7-8</a:t>
            </a:r>
          </a:p>
          <a:p>
            <a:r>
              <a:rPr lang="en-US" sz="1600" dirty="0" smtClean="0"/>
              <a:t>ESRC Safety systems/electrical power distribution</a:t>
            </a:r>
            <a:r>
              <a:rPr lang="en-US" sz="1600" dirty="0"/>
              <a:t>(Dry Run/Review)</a:t>
            </a:r>
            <a:r>
              <a:rPr lang="en-US" sz="1600" dirty="0" smtClean="0"/>
              <a:t>		Apr 12/19</a:t>
            </a:r>
          </a:p>
          <a:p>
            <a:r>
              <a:rPr lang="en-US" sz="1600" dirty="0" smtClean="0"/>
              <a:t>ESRC Magnet</a:t>
            </a:r>
            <a:r>
              <a:rPr lang="en-US" sz="1600" dirty="0"/>
              <a:t>(Dry Run/Review</a:t>
            </a:r>
            <a:r>
              <a:rPr lang="en-US" sz="1600" dirty="0" smtClean="0"/>
              <a:t>)					May 3/17</a:t>
            </a:r>
          </a:p>
          <a:p>
            <a:r>
              <a:rPr lang="en-US" sz="1600" dirty="0" smtClean="0"/>
              <a:t>ESRC </a:t>
            </a:r>
            <a:r>
              <a:rPr lang="en-US" sz="1600" dirty="0"/>
              <a:t>TPC(Dry Run/Review</a:t>
            </a:r>
            <a:r>
              <a:rPr lang="en-US" sz="1600" dirty="0" smtClean="0"/>
              <a:t>)						Jun 7/21</a:t>
            </a:r>
          </a:p>
          <a:p>
            <a:r>
              <a:rPr lang="en-US" sz="1600" dirty="0"/>
              <a:t>ESRC Calorimeters(Dry Run/Review</a:t>
            </a:r>
            <a:r>
              <a:rPr lang="en-US" sz="1600" dirty="0" smtClean="0"/>
              <a:t>)					Jul 12/26</a:t>
            </a:r>
          </a:p>
          <a:p>
            <a:r>
              <a:rPr lang="en-US" sz="1600" dirty="0" smtClean="0"/>
              <a:t>ESRC IHCal/EMCal/TPC/MVTX/</a:t>
            </a:r>
            <a:r>
              <a:rPr lang="en-US" sz="1600" dirty="0"/>
              <a:t>INTT Installation(Dry Run/Review</a:t>
            </a:r>
            <a:r>
              <a:rPr lang="en-US" sz="1600" dirty="0" smtClean="0"/>
              <a:t>)		Sep 13/27</a:t>
            </a:r>
          </a:p>
          <a:p>
            <a:r>
              <a:rPr lang="en-US" sz="1600" dirty="0" smtClean="0"/>
              <a:t>ESRC MBD and beam pipe</a:t>
            </a:r>
            <a:r>
              <a:rPr lang="en-US" sz="1600" dirty="0"/>
              <a:t>(Dry Run/Review</a:t>
            </a:r>
            <a:r>
              <a:rPr lang="en-US" sz="1600" dirty="0" smtClean="0"/>
              <a:t>)				Oct 4/18</a:t>
            </a:r>
          </a:p>
          <a:p>
            <a:r>
              <a:rPr lang="en-US" sz="1600" dirty="0" smtClean="0"/>
              <a:t>ESRC MVTX/INTT(Dry Run/Review)					Nov 1/15</a:t>
            </a:r>
            <a:endParaRPr lang="en-US" sz="1600" dirty="0" smtClean="0"/>
          </a:p>
        </p:txBody>
      </p:sp>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p>
            <a:pPr>
              <a:defRPr/>
            </a:pPr>
            <a:r>
              <a:rPr lang="en-US" smtClean="0"/>
              <a:t>DOE</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a:t>
            </a:fld>
            <a:endParaRPr lang="en-US" altLang="en-US" dirty="0"/>
          </a:p>
        </p:txBody>
      </p:sp>
    </p:spTree>
    <p:extLst>
      <p:ext uri="{BB962C8B-B14F-4D97-AF65-F5344CB8AC3E}">
        <p14:creationId xmlns:p14="http://schemas.microsoft.com/office/powerpoint/2010/main" val="18266909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8229600" cy="546497"/>
          </a:xfrm>
        </p:spPr>
        <p:txBody>
          <a:bodyPr/>
          <a:lstStyle/>
          <a:p>
            <a:r>
              <a:rPr lang="en-US" sz="4000" dirty="0"/>
              <a:t>sPHENIX 2 PEMP Notables in 2021 </a:t>
            </a:r>
          </a:p>
        </p:txBody>
      </p:sp>
      <p:sp>
        <p:nvSpPr>
          <p:cNvPr id="3" name="Content Placeholder 2"/>
          <p:cNvSpPr>
            <a:spLocks noGrp="1"/>
          </p:cNvSpPr>
          <p:nvPr>
            <p:ph idx="1"/>
          </p:nvPr>
        </p:nvSpPr>
        <p:spPr>
          <a:xfrm>
            <a:off x="76200" y="742951"/>
            <a:ext cx="9067800" cy="4062470"/>
          </a:xfrm>
        </p:spPr>
        <p:txBody>
          <a:bodyPr/>
          <a:lstStyle/>
          <a:p>
            <a:r>
              <a:rPr lang="en-US" sz="1600" i="1" dirty="0"/>
              <a:t>NP: Complete infrastructure and facility upgrades in Building 1008 to enable the planned start of installation of the sPHENIX calorimeters.  (Objective 2.3)</a:t>
            </a:r>
          </a:p>
          <a:p>
            <a:pPr lvl="1"/>
            <a:r>
              <a:rPr lang="en-US" sz="1400" dirty="0"/>
              <a:t>Requires completion of 1008 Assembly Hall track reinforcement by the end of May 2021</a:t>
            </a:r>
            <a:r>
              <a:rPr lang="en-US" sz="1400" dirty="0" smtClean="0"/>
              <a:t>.</a:t>
            </a:r>
          </a:p>
          <a:p>
            <a:pPr lvl="1"/>
            <a:r>
              <a:rPr lang="en-US" sz="1400" dirty="0" smtClean="0"/>
              <a:t>Track reinforcement contract awarded. Work by vendor will begin next week and is scheduled to complete by 1 week of May.</a:t>
            </a:r>
            <a:endParaRPr lang="en-US" sz="1400" i="1" dirty="0"/>
          </a:p>
          <a:p>
            <a:pPr marL="0" indent="0">
              <a:buNone/>
            </a:pPr>
            <a:endParaRPr lang="en-US" sz="1600" dirty="0"/>
          </a:p>
          <a:p>
            <a:r>
              <a:rPr lang="en-US" sz="1600" i="1" dirty="0"/>
              <a:t>BHSO/SC: Effectively plan, execute, and successfully deliver SC projects equal to or less than $50 million that have been delegated to the Laboratory Director by SC under DOE O 413.3B [Super Pioneering High Energy Nuclear Interaction (sPHENIX)]. Clearly demonstrate successful accomplishment of key milestones in FY 2021 (adjusted for schedule impacts created by the COVID-19 pandemic) in accordance with SC guidance. (Objective 7.1) </a:t>
            </a:r>
          </a:p>
          <a:p>
            <a:pPr lvl="1"/>
            <a:r>
              <a:rPr lang="en-US" sz="1400" dirty="0"/>
              <a:t>EMCal Preproduction Blocks complete		1-Dec -2020   </a:t>
            </a:r>
            <a:r>
              <a:rPr lang="en-US" sz="1400" dirty="0" smtClean="0">
                <a:solidFill>
                  <a:srgbClr val="108001"/>
                </a:solidFill>
                <a:latin typeface="Zapf Dingbats"/>
                <a:ea typeface="Zapf Dingbats"/>
                <a:cs typeface="Zapf Dingbats"/>
                <a:sym typeface="Zapf Dingbats"/>
              </a:rPr>
              <a:t>✔ </a:t>
            </a:r>
            <a:r>
              <a:rPr lang="en-US" sz="1400" dirty="0" smtClean="0">
                <a:solidFill>
                  <a:srgbClr val="108001"/>
                </a:solidFill>
              </a:rPr>
              <a:t>Completed </a:t>
            </a:r>
            <a:r>
              <a:rPr lang="en-US" sz="1400" dirty="0">
                <a:solidFill>
                  <a:srgbClr val="108001"/>
                </a:solidFill>
              </a:rPr>
              <a:t>ahead of schedule</a:t>
            </a:r>
            <a:endParaRPr lang="en-US" sz="1400" dirty="0">
              <a:solidFill>
                <a:srgbClr val="108001"/>
              </a:solidFill>
            </a:endParaRPr>
          </a:p>
          <a:p>
            <a:pPr lvl="1"/>
            <a:r>
              <a:rPr lang="en-US" sz="1400" dirty="0"/>
              <a:t>1</a:t>
            </a:r>
            <a:r>
              <a:rPr lang="en-US" sz="1400" baseline="30000" dirty="0"/>
              <a:t>st</a:t>
            </a:r>
            <a:r>
              <a:rPr lang="en-US" sz="1400" dirty="0"/>
              <a:t> OHCal Sector ready to install		</a:t>
            </a:r>
            <a:r>
              <a:rPr lang="en-US" sz="1400" dirty="0" smtClean="0"/>
              <a:t>15</a:t>
            </a:r>
            <a:r>
              <a:rPr lang="en-US" sz="1400" dirty="0"/>
              <a:t>-Apr-</a:t>
            </a:r>
            <a:r>
              <a:rPr lang="en-US" sz="1400" dirty="0" smtClean="0"/>
              <a:t>2021 </a:t>
            </a:r>
            <a:endParaRPr lang="en-US" sz="1400" dirty="0"/>
          </a:p>
          <a:p>
            <a:pPr lvl="1"/>
            <a:r>
              <a:rPr lang="en-US" sz="1400" dirty="0"/>
              <a:t>EMCal Scintillating Fiber Acquisition complete	31-May-</a:t>
            </a:r>
            <a:r>
              <a:rPr lang="en-US" sz="1400" dirty="0" smtClean="0"/>
              <a:t>2021  </a:t>
            </a:r>
            <a:r>
              <a:rPr lang="en-US" sz="1400" dirty="0" smtClean="0">
                <a:solidFill>
                  <a:srgbClr val="108001"/>
                </a:solidFill>
                <a:latin typeface="Zapf Dingbats"/>
                <a:ea typeface="Zapf Dingbats"/>
                <a:cs typeface="Zapf Dingbats"/>
                <a:sym typeface="Zapf Dingbats"/>
              </a:rPr>
              <a:t>✔ </a:t>
            </a:r>
            <a:r>
              <a:rPr lang="en-US" sz="1400" dirty="0" smtClean="0">
                <a:solidFill>
                  <a:srgbClr val="008000"/>
                </a:solidFill>
              </a:rPr>
              <a:t>Complete ahead of schedule</a:t>
            </a:r>
            <a:endParaRPr lang="en-US" sz="1400" dirty="0">
              <a:solidFill>
                <a:srgbClr val="008000"/>
              </a:solidFill>
            </a:endParaRPr>
          </a:p>
          <a:p>
            <a:pPr lvl="1"/>
            <a:r>
              <a:rPr lang="en-US" sz="1400" dirty="0"/>
              <a:t>EMCal Sector Assembly 50% Complete		15- Aug-2021</a:t>
            </a:r>
          </a:p>
          <a:p>
            <a:pPr marL="0" indent="0">
              <a:buNone/>
            </a:pPr>
            <a:endParaRPr lang="en-US" dirty="0"/>
          </a:p>
          <a:p>
            <a:pPr lvl="1"/>
            <a:endParaRPr lang="en-US" sz="1600" i="1" dirty="0"/>
          </a:p>
          <a:p>
            <a:pPr lvl="1"/>
            <a:endParaRPr lang="en-US" sz="1600" dirty="0"/>
          </a:p>
          <a:p>
            <a:endParaRPr lang="en-US" dirty="0"/>
          </a:p>
        </p:txBody>
      </p:sp>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
        <p:nvSpPr>
          <p:cNvPr id="6" name="Slide Number Placeholder 5"/>
          <p:cNvSpPr>
            <a:spLocks noGrp="1"/>
          </p:cNvSpPr>
          <p:nvPr>
            <p:ph type="sldNum" sz="quarter" idx="12"/>
          </p:nvPr>
        </p:nvSpPr>
        <p:spPr>
          <a:xfrm>
            <a:off x="8609806" y="4869657"/>
            <a:ext cx="534194" cy="273844"/>
          </a:xfrm>
        </p:spPr>
        <p:txBody>
          <a:bodyPr/>
          <a:lstStyle/>
          <a:p>
            <a:fld id="{4B932B3A-BA38-40C7-ADEE-2A1902CEB265}" type="slidenum">
              <a:rPr lang="en-US" altLang="en-US" smtClean="0"/>
              <a:pPr/>
              <a:t>10</a:t>
            </a:fld>
            <a:endParaRPr lang="en-US" altLang="en-US" dirty="0"/>
          </a:p>
        </p:txBody>
      </p:sp>
      <p:sp>
        <p:nvSpPr>
          <p:cNvPr id="8" name="Footer Placeholder 7"/>
          <p:cNvSpPr>
            <a:spLocks noGrp="1"/>
          </p:cNvSpPr>
          <p:nvPr>
            <p:ph type="ftr" sz="quarter" idx="11"/>
          </p:nvPr>
        </p:nvSpPr>
        <p:spPr>
          <a:xfrm>
            <a:off x="3282128" y="4935763"/>
            <a:ext cx="3108960" cy="207743"/>
          </a:xfrm>
        </p:spPr>
        <p:txBody>
          <a:bodyPr/>
          <a:lstStyle/>
          <a:p>
            <a:pPr>
              <a:defRPr/>
            </a:pPr>
            <a:r>
              <a:rPr lang="en-US" dirty="0" smtClean="0"/>
              <a:t>DOE</a:t>
            </a:r>
            <a:endParaRPr lang="en-US" dirty="0"/>
          </a:p>
        </p:txBody>
      </p:sp>
      <p:sp>
        <p:nvSpPr>
          <p:cNvPr id="5" name="TextBox 4"/>
          <p:cNvSpPr txBox="1"/>
          <p:nvPr/>
        </p:nvSpPr>
        <p:spPr>
          <a:xfrm>
            <a:off x="76202" y="4629150"/>
            <a:ext cx="9034633" cy="369332"/>
          </a:xfrm>
          <a:prstGeom prst="rect">
            <a:avLst/>
          </a:prstGeom>
          <a:solidFill>
            <a:srgbClr val="0080FF"/>
          </a:solidFill>
        </p:spPr>
        <p:txBody>
          <a:bodyPr wrap="none" rtlCol="0">
            <a:spAutoFit/>
          </a:bodyPr>
          <a:lstStyle/>
          <a:p>
            <a:r>
              <a:rPr lang="en-US" dirty="0" smtClean="0">
                <a:solidFill>
                  <a:schemeClr val="bg1"/>
                </a:solidFill>
              </a:rPr>
              <a:t>We are on track to complete both PEMP notables in 2021, though COVID impacts are possible.</a:t>
            </a:r>
            <a:endParaRPr lang="en-US" dirty="0">
              <a:solidFill>
                <a:schemeClr val="bg1"/>
              </a:solidFill>
            </a:endParaRPr>
          </a:p>
        </p:txBody>
      </p:sp>
    </p:spTree>
    <p:extLst>
      <p:ext uri="{BB962C8B-B14F-4D97-AF65-F5344CB8AC3E}">
        <p14:creationId xmlns:p14="http://schemas.microsoft.com/office/powerpoint/2010/main" val="7931275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4738" y="633859"/>
            <a:ext cx="9079262" cy="4331642"/>
          </a:xfrm>
        </p:spPr>
        <p:txBody>
          <a:bodyPr/>
          <a:lstStyle/>
          <a:p>
            <a:r>
              <a:rPr lang="en-US" sz="1300" b="1" dirty="0" smtClean="0"/>
              <a:t>All long lead procurements at CD-3A have arrived.</a:t>
            </a:r>
          </a:p>
          <a:p>
            <a:r>
              <a:rPr lang="en-US" sz="1300" b="1" dirty="0" smtClean="0"/>
              <a:t>Early completion dates remain unchanged for MIE and 1008 I&amp;F in January.</a:t>
            </a:r>
            <a:endParaRPr lang="en-US" sz="1300" b="1" dirty="0" smtClean="0"/>
          </a:p>
          <a:p>
            <a:r>
              <a:rPr lang="en-US" sz="1300" dirty="0" smtClean="0"/>
              <a:t>Construction </a:t>
            </a:r>
            <a:r>
              <a:rPr lang="en-US" sz="1300" dirty="0" smtClean="0"/>
              <a:t>is proceeding on sPHENIX final detector components at a wide variety of sites.</a:t>
            </a:r>
          </a:p>
          <a:p>
            <a:r>
              <a:rPr lang="en-US" sz="1300" dirty="0"/>
              <a:t>Continued great progress in sPHENIX factories. </a:t>
            </a:r>
            <a:r>
              <a:rPr lang="en-US" sz="1300" dirty="0" smtClean="0"/>
              <a:t>59</a:t>
            </a:r>
            <a:r>
              <a:rPr lang="en-US" sz="1300" dirty="0" smtClean="0"/>
              <a:t>% </a:t>
            </a:r>
            <a:r>
              <a:rPr lang="en-US" sz="1300" dirty="0"/>
              <a:t>OHCal sectors and </a:t>
            </a:r>
            <a:r>
              <a:rPr lang="en-US" sz="1300" dirty="0" smtClean="0"/>
              <a:t>20</a:t>
            </a:r>
            <a:r>
              <a:rPr lang="en-US" sz="1300" dirty="0" smtClean="0"/>
              <a:t>% </a:t>
            </a:r>
            <a:r>
              <a:rPr lang="en-US" sz="1300" dirty="0"/>
              <a:t>EMCal </a:t>
            </a:r>
            <a:r>
              <a:rPr lang="en-US" sz="1300" dirty="0" smtClean="0"/>
              <a:t>sectors </a:t>
            </a:r>
            <a:r>
              <a:rPr lang="en-US" sz="1300" dirty="0"/>
              <a:t>complete</a:t>
            </a:r>
            <a:r>
              <a:rPr lang="en-US" sz="1300" dirty="0" smtClean="0"/>
              <a:t>. </a:t>
            </a:r>
            <a:r>
              <a:rPr lang="en-US" sz="1300" dirty="0"/>
              <a:t>TPC, </a:t>
            </a:r>
            <a:r>
              <a:rPr lang="en-US" sz="1300" dirty="0" smtClean="0"/>
              <a:t>electronic, DAQ/Trigger </a:t>
            </a:r>
            <a:r>
              <a:rPr lang="en-US" sz="1300" dirty="0"/>
              <a:t>all making good progress</a:t>
            </a:r>
            <a:r>
              <a:rPr lang="en-US" sz="1300" dirty="0" smtClean="0"/>
              <a:t>.</a:t>
            </a:r>
          </a:p>
          <a:p>
            <a:pPr lvl="1"/>
            <a:r>
              <a:rPr lang="en-US" sz="1300" dirty="0"/>
              <a:t>Good technical progress continues to be made on all MIE subsystems. </a:t>
            </a:r>
            <a:endParaRPr lang="en-US" sz="1300" dirty="0" smtClean="0"/>
          </a:p>
          <a:p>
            <a:r>
              <a:rPr lang="en-US" sz="1300" dirty="0" smtClean="0"/>
              <a:t>Approximately 80% of the sPHENIX staff is authorized to work on site at BNL.  </a:t>
            </a:r>
            <a:r>
              <a:rPr lang="en-US" sz="1300" b="1" dirty="0" smtClean="0"/>
              <a:t>sPHENIX authorized to have 35 FTEs </a:t>
            </a:r>
            <a:r>
              <a:rPr lang="en-US" sz="1300" dirty="0" smtClean="0"/>
              <a:t>(including visitors) </a:t>
            </a:r>
            <a:r>
              <a:rPr lang="en-US" sz="1300" b="1" dirty="0" smtClean="0"/>
              <a:t>working on site</a:t>
            </a:r>
            <a:r>
              <a:rPr lang="en-US" sz="1300" dirty="0" smtClean="0"/>
              <a:t>. All </a:t>
            </a:r>
            <a:r>
              <a:rPr lang="en-US" sz="1300" dirty="0" smtClean="0"/>
              <a:t>sPHENIX institutions with major project roles in sPHENIX have reopened under low density work conditions. We typically have 25-</a:t>
            </a:r>
            <a:r>
              <a:rPr lang="en-US" sz="1300" dirty="0"/>
              <a:t>3</a:t>
            </a:r>
            <a:r>
              <a:rPr lang="en-US" sz="1300" dirty="0" smtClean="0"/>
              <a:t>0 people working at BNL on any one day</a:t>
            </a:r>
          </a:p>
          <a:p>
            <a:r>
              <a:rPr lang="en-US" sz="1300" dirty="0" smtClean="0"/>
              <a:t>sPHENIX Visitors to BNL approved to be on site for Mission Critical work (SBU, Baruch, Rutgers, ISU, Lehigh, U Colorado.. . )</a:t>
            </a:r>
          </a:p>
          <a:p>
            <a:r>
              <a:rPr lang="en-US" sz="1300" dirty="0"/>
              <a:t>We have a large team of engineers and designers working remotely, and effectively on the design of the sPHENIX MIE</a:t>
            </a:r>
            <a:r>
              <a:rPr lang="en-US" sz="1300" dirty="0" smtClean="0"/>
              <a:t>.</a:t>
            </a:r>
          </a:p>
          <a:p>
            <a:r>
              <a:rPr lang="en-US" sz="1300" b="1" dirty="0"/>
              <a:t>We have seen a recent slow down in vendor deliveries due to the pandemic.  </a:t>
            </a:r>
            <a:endParaRPr lang="en-US" sz="1300" dirty="0"/>
          </a:p>
          <a:p>
            <a:r>
              <a:rPr lang="en-US" sz="1300" dirty="0" smtClean="0"/>
              <a:t>The sPHENIX CPI continues to be very good at </a:t>
            </a:r>
            <a:r>
              <a:rPr lang="en-US" sz="1300" dirty="0" smtClean="0"/>
              <a:t>1.01. </a:t>
            </a:r>
            <a:r>
              <a:rPr lang="en-US" sz="1300" dirty="0" smtClean="0"/>
              <a:t>The SPI is </a:t>
            </a:r>
            <a:r>
              <a:rPr lang="en-US" sz="1300" dirty="0" smtClean="0"/>
              <a:t>0.79 </a:t>
            </a:r>
            <a:r>
              <a:rPr lang="en-US" sz="1300" dirty="0" smtClean="0"/>
              <a:t>primarily due to late deliveries from </a:t>
            </a:r>
            <a:r>
              <a:rPr lang="en-US" sz="1300" dirty="0" smtClean="0"/>
              <a:t>vendors due to the pandemic. SPI will improvement as COVID spike subsides and </a:t>
            </a:r>
            <a:r>
              <a:rPr lang="en-US" sz="1300" dirty="0" smtClean="0"/>
              <a:t>as deliveries </a:t>
            </a:r>
            <a:r>
              <a:rPr lang="en-US" sz="1300" dirty="0"/>
              <a:t>arrive. </a:t>
            </a:r>
            <a:endParaRPr lang="en-US" sz="1300" dirty="0" smtClean="0"/>
          </a:p>
          <a:p>
            <a:r>
              <a:rPr lang="en-US" sz="1300" dirty="0" smtClean="0"/>
              <a:t>Early </a:t>
            </a:r>
            <a:r>
              <a:rPr lang="en-US" sz="1300" dirty="0" smtClean="0"/>
              <a:t>completion </a:t>
            </a:r>
            <a:r>
              <a:rPr lang="en-US" sz="1300" dirty="0" smtClean="0"/>
              <a:t>remain unchanged for January</a:t>
            </a:r>
            <a:r>
              <a:rPr lang="en-US" sz="1300" dirty="0" smtClean="0"/>
              <a:t>. </a:t>
            </a:r>
            <a:r>
              <a:rPr lang="en-US" sz="1300" dirty="0"/>
              <a:t>COVID mitigation is working at </a:t>
            </a:r>
            <a:r>
              <a:rPr lang="en-US" sz="1300" dirty="0" smtClean="0"/>
              <a:t>BNL.</a:t>
            </a:r>
            <a:endParaRPr lang="en-US" sz="1300" dirty="0" smtClean="0"/>
          </a:p>
          <a:p>
            <a:r>
              <a:rPr lang="en-US" sz="1300" b="1" dirty="0"/>
              <a:t>PD-4 date </a:t>
            </a:r>
            <a:r>
              <a:rPr lang="en-US" sz="1300" dirty="0"/>
              <a:t>of Dec 2022 </a:t>
            </a:r>
            <a:r>
              <a:rPr lang="en-US" sz="1300" b="1" dirty="0"/>
              <a:t>will be unaffected </a:t>
            </a:r>
            <a:r>
              <a:rPr lang="en-US" sz="1300" dirty="0"/>
              <a:t>due to  the 11.0 months of float between early completion and PD-4</a:t>
            </a:r>
            <a:r>
              <a:rPr lang="en-US" sz="1300" dirty="0" smtClean="0"/>
              <a:t>.</a:t>
            </a:r>
          </a:p>
          <a:p>
            <a:r>
              <a:rPr lang="en-US" sz="1300" b="1" dirty="0" smtClean="0">
                <a:solidFill>
                  <a:srgbClr val="0080FF"/>
                </a:solidFill>
              </a:rPr>
              <a:t>Concerns: Delays in vendor delivery  schedule. Continuing COVID issues resulting in a reduced sPHENIX workforce.</a:t>
            </a:r>
            <a:endParaRPr lang="en-US" sz="1300" b="1" dirty="0">
              <a:solidFill>
                <a:srgbClr val="0080FF"/>
              </a:solidFill>
            </a:endParaRPr>
          </a:p>
          <a:p>
            <a:pPr marL="0" indent="0">
              <a:buNone/>
            </a:pPr>
            <a:endParaRPr lang="en-US" sz="1300" b="1" dirty="0">
              <a:solidFill>
                <a:srgbClr val="0080FF"/>
              </a:solidFill>
            </a:endParaRPr>
          </a:p>
          <a:p>
            <a:pPr marL="0" indent="0">
              <a:buNone/>
            </a:pPr>
            <a:endParaRPr lang="en-US" sz="1200" dirty="0"/>
          </a:p>
          <a:p>
            <a:pPr marL="0" indent="0">
              <a:buNone/>
            </a:pPr>
            <a:r>
              <a:rPr lang="en-US" sz="1200" b="1" dirty="0"/>
              <a:t> </a:t>
            </a:r>
            <a:endParaRPr lang="en-US" sz="1200" dirty="0"/>
          </a:p>
          <a:p>
            <a:endParaRPr lang="en-US" dirty="0"/>
          </a:p>
        </p:txBody>
      </p:sp>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11</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DOE</a:t>
            </a:r>
            <a:endParaRPr lang="en-US" dirty="0"/>
          </a:p>
        </p:txBody>
      </p:sp>
    </p:spTree>
    <p:extLst>
      <p:ext uri="{BB962C8B-B14F-4D97-AF65-F5344CB8AC3E}">
        <p14:creationId xmlns:p14="http://schemas.microsoft.com/office/powerpoint/2010/main" val="2765836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00" y="3"/>
            <a:ext cx="8229600" cy="546497"/>
          </a:xfrm>
        </p:spPr>
        <p:txBody>
          <a:bodyPr/>
          <a:lstStyle/>
          <a:p>
            <a:r>
              <a:rPr lang="en-US" sz="3200" dirty="0"/>
              <a:t>Back Up – EV and Variance Reports</a:t>
            </a:r>
          </a:p>
        </p:txBody>
      </p:sp>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p>
            <a:pPr>
              <a:defRPr/>
            </a:pPr>
            <a:r>
              <a:rPr lang="en-US" smtClean="0"/>
              <a:t>DOE</a:t>
            </a:r>
            <a:endParaRPr lang="en-US" dirty="0"/>
          </a:p>
        </p:txBody>
      </p:sp>
      <p:sp>
        <p:nvSpPr>
          <p:cNvPr id="6" name="Slide Number Placeholder 5"/>
          <p:cNvSpPr>
            <a:spLocks noGrp="1"/>
          </p:cNvSpPr>
          <p:nvPr>
            <p:ph type="sldNum" sz="quarter" idx="12"/>
          </p:nvPr>
        </p:nvSpPr>
        <p:spPr>
          <a:xfrm>
            <a:off x="8609806" y="4869657"/>
            <a:ext cx="534194" cy="273844"/>
          </a:xfrm>
        </p:spPr>
        <p:txBody>
          <a:bodyPr/>
          <a:lstStyle/>
          <a:p>
            <a:fld id="{4B932B3A-BA38-40C7-ADEE-2A1902CEB265}" type="slidenum">
              <a:rPr lang="en-US" altLang="en-US" smtClean="0"/>
              <a:pPr/>
              <a:t>12</a:t>
            </a:fld>
            <a:endParaRPr lang="en-US" altLang="en-US" dirty="0"/>
          </a:p>
        </p:txBody>
      </p:sp>
    </p:spTree>
    <p:extLst>
      <p:ext uri="{BB962C8B-B14F-4D97-AF65-F5344CB8AC3E}">
        <p14:creationId xmlns:p14="http://schemas.microsoft.com/office/powerpoint/2010/main" val="19040979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sPHENIX MIE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511341" y="3658438"/>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3826242"/>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3936615"/>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056861"/>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2294542978"/>
              </p:ext>
            </p:extLst>
          </p:nvPr>
        </p:nvGraphicFramePr>
        <p:xfrm>
          <a:off x="511341" y="3122455"/>
          <a:ext cx="2431884" cy="354330"/>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177165">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177165">
                <a:tc>
                  <a:txBody>
                    <a:bodyPr/>
                    <a:lstStyle/>
                    <a:p>
                      <a:pPr algn="ctr"/>
                      <a:r>
                        <a:rPr lang="en-US" sz="800" b="0" dirty="0">
                          <a:solidFill>
                            <a:schemeClr val="tx1"/>
                          </a:solidFill>
                        </a:rPr>
                        <a:t>0.79</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1.01</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3854793016"/>
              </p:ext>
            </p:extLst>
          </p:nvPr>
        </p:nvGraphicFramePr>
        <p:xfrm>
          <a:off x="4607824" y="3059550"/>
          <a:ext cx="3371578" cy="727485"/>
        </p:xfrm>
        <a:graphic>
          <a:graphicData uri="http://schemas.openxmlformats.org/drawingml/2006/table">
            <a:tbl>
              <a:tblPr firstRow="1" bandRow="1">
                <a:tableStyleId>{5C22544A-7EE6-4342-B048-85BDC9FD1C3A}</a:tableStyleId>
              </a:tblPr>
              <a:tblGrid>
                <a:gridCol w="2395052">
                  <a:extLst>
                    <a:ext uri="{9D8B030D-6E8A-4147-A177-3AD203B41FA5}">
                      <a16:colId xmlns="" xmlns:a16="http://schemas.microsoft.com/office/drawing/2014/main" val="2785976325"/>
                    </a:ext>
                  </a:extLst>
                </a:gridCol>
                <a:gridCol w="976526">
                  <a:extLst>
                    <a:ext uri="{9D8B030D-6E8A-4147-A177-3AD203B41FA5}">
                      <a16:colId xmlns="" xmlns:a16="http://schemas.microsoft.com/office/drawing/2014/main" val="1842318650"/>
                    </a:ext>
                  </a:extLst>
                </a:gridCol>
              </a:tblGrid>
              <a:tr h="252856">
                <a:tc>
                  <a:txBody>
                    <a:bodyPr/>
                    <a:lstStyle/>
                    <a:p>
                      <a:pPr>
                        <a:lnSpc>
                          <a:spcPct val="50000"/>
                        </a:lnSpc>
                      </a:pPr>
                      <a:r>
                        <a:rPr lang="en-US" sz="800" b="1"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50000"/>
                        </a:lnSpc>
                      </a:pPr>
                      <a:endParaRPr lang="en-US" sz="800" b="1" dirty="0">
                        <a:solidFill>
                          <a:schemeClr val="tx1"/>
                        </a:solidFill>
                      </a:endParaRPr>
                    </a:p>
                    <a:p>
                      <a:pPr>
                        <a:lnSpc>
                          <a:spcPct val="50000"/>
                        </a:lnSpc>
                      </a:pPr>
                      <a:r>
                        <a:rPr lang="en-US" sz="800" b="1" dirty="0">
                          <a:solidFill>
                            <a:schemeClr val="tx1"/>
                          </a:solidFill>
                        </a:rPr>
                        <a:t>$19,269,073</a:t>
                      </a:r>
                    </a:p>
                    <a:p>
                      <a:pPr>
                        <a:lnSpc>
                          <a:spcPct val="50000"/>
                        </a:lnSpc>
                      </a:pPr>
                      <a:endParaRPr lang="en-US" sz="800" b="1"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240313">
                <a:tc>
                  <a:txBody>
                    <a:bodyPr/>
                    <a:lstStyle/>
                    <a:p>
                      <a:pPr>
                        <a:lnSpc>
                          <a:spcPct val="50000"/>
                        </a:lnSpc>
                      </a:pPr>
                      <a:r>
                        <a:rPr lang="en-US" sz="800" b="1"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50000"/>
                        </a:lnSpc>
                      </a:pPr>
                      <a:endParaRPr lang="en-US" sz="800" b="1" dirty="0">
                        <a:solidFill>
                          <a:schemeClr val="tx1"/>
                        </a:solidFill>
                      </a:endParaRPr>
                    </a:p>
                    <a:p>
                      <a:pPr>
                        <a:lnSpc>
                          <a:spcPct val="50000"/>
                        </a:lnSpc>
                      </a:pPr>
                      <a:r>
                        <a:rPr lang="en-US" sz="800" b="1" dirty="0">
                          <a:solidFill>
                            <a:schemeClr val="tx1"/>
                          </a:solidFill>
                        </a:rPr>
                        <a:t>$15,220,528</a:t>
                      </a:r>
                    </a:p>
                    <a:p>
                      <a:pPr>
                        <a:lnSpc>
                          <a:spcPct val="50000"/>
                        </a:lnSpc>
                      </a:pPr>
                      <a:endParaRPr lang="en-US" sz="800" b="1"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223256">
                <a:tc>
                  <a:txBody>
                    <a:bodyPr/>
                    <a:lstStyle/>
                    <a:p>
                      <a:pPr>
                        <a:lnSpc>
                          <a:spcPct val="50000"/>
                        </a:lnSpc>
                      </a:pPr>
                      <a:r>
                        <a:rPr lang="en-US" sz="800" b="1"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50000"/>
                        </a:lnSpc>
                      </a:pPr>
                      <a:endParaRPr lang="en-US" sz="800" b="1" dirty="0">
                        <a:solidFill>
                          <a:schemeClr val="tx1"/>
                        </a:solidFill>
                      </a:endParaRPr>
                    </a:p>
                    <a:p>
                      <a:pPr>
                        <a:lnSpc>
                          <a:spcPct val="50000"/>
                        </a:lnSpc>
                      </a:pPr>
                      <a:r>
                        <a:rPr lang="en-US" sz="800" b="1" dirty="0">
                          <a:solidFill>
                            <a:schemeClr val="tx1"/>
                          </a:solidFill>
                        </a:rPr>
                        <a:t>$15,057,075</a:t>
                      </a:r>
                    </a:p>
                    <a:p>
                      <a:pPr>
                        <a:lnSpc>
                          <a:spcPct val="50000"/>
                        </a:lnSpc>
                      </a:pPr>
                      <a:endParaRPr lang="en-US" sz="800" b="1"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47536" y="3344328"/>
            <a:ext cx="126332" cy="75073"/>
          </a:xfrm>
          <a:prstGeom prst="ellipse">
            <a:avLst/>
          </a:prstGeom>
          <a:solidFill>
            <a:srgbClr val="FF000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 xmlns:a16="http://schemas.microsoft.com/office/drawing/2014/main" id="{6AA8877B-2DFB-48DC-BB5D-6196FC1BF6BC}"/>
              </a:ext>
            </a:extLst>
          </p:cNvPr>
          <p:cNvSpPr/>
          <p:nvPr/>
        </p:nvSpPr>
        <p:spPr>
          <a:xfrm>
            <a:off x="2568742" y="3344328"/>
            <a:ext cx="126332" cy="75073"/>
          </a:xfrm>
          <a:prstGeom prst="ellipse">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13</a:t>
            </a:fld>
            <a:endParaRPr lang="en-US" altLang="en-US" dirty="0"/>
          </a:p>
        </p:txBody>
      </p:sp>
      <p:sp>
        <p:nvSpPr>
          <p:cNvPr id="18" name="Footer Placeholder 2">
            <a:extLst>
              <a:ext uri="{FF2B5EF4-FFF2-40B4-BE49-F238E27FC236}">
                <a16:creationId xmlns="" xmlns:a16="http://schemas.microsoft.com/office/drawing/2014/main" id="{E0F9F878-5B26-4649-8D53-8DAA42BD0163}"/>
              </a:ext>
            </a:extLst>
          </p:cNvPr>
          <p:cNvSpPr>
            <a:spLocks noGrp="1"/>
          </p:cNvSpPr>
          <p:nvPr>
            <p:ph type="ftr" sz="quarter" idx="11"/>
          </p:nvPr>
        </p:nvSpPr>
        <p:spPr>
          <a:xfrm>
            <a:off x="1059680" y="4963113"/>
            <a:ext cx="7899495" cy="155377"/>
          </a:xfrm>
        </p:spPr>
        <p:txBody>
          <a:bodyPr/>
          <a:lstStyle/>
          <a:p>
            <a:pPr>
              <a:defRPr/>
            </a:pPr>
            <a:r>
              <a:rPr lang="en-US" smtClean="0"/>
              <a:t>DOE</a:t>
            </a:r>
            <a:endParaRPr lang="en-US" dirty="0"/>
          </a:p>
        </p:txBody>
      </p:sp>
      <p:pic>
        <p:nvPicPr>
          <p:cNvPr id="4" name="Picture 3" descr="Chart, line chart&#10;&#10;Description automatically generated">
            <a:extLst>
              <a:ext uri="{FF2B5EF4-FFF2-40B4-BE49-F238E27FC236}">
                <a16:creationId xmlns="" xmlns:a16="http://schemas.microsoft.com/office/drawing/2014/main" id="{F436ECAD-4062-4792-A1AF-C6869D43ED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0740"/>
            <a:ext cx="9144000" cy="2325757"/>
          </a:xfrm>
          <a:prstGeom prst="rect">
            <a:avLst/>
          </a:prstGeom>
        </p:spPr>
      </p:pic>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3596264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 xmlns:a16="http://schemas.microsoft.com/office/drawing/2014/main" id="{4692CCEA-D432-45DE-A0C4-CB48BCAD57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32590"/>
            <a:ext cx="9144000" cy="4004336"/>
          </a:xfrm>
          <a:prstGeom prst="rect">
            <a:avLst/>
          </a:prstGeom>
        </p:spPr>
      </p:pic>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Cost Performance Report (CPR) – sPHENIX MIE</a:t>
            </a:r>
          </a:p>
        </p:txBody>
      </p:sp>
      <p:sp>
        <p:nvSpPr>
          <p:cNvPr id="10" name="Oval 9">
            <a:extLst>
              <a:ext uri="{FF2B5EF4-FFF2-40B4-BE49-F238E27FC236}">
                <a16:creationId xmlns="" xmlns:a16="http://schemas.microsoft.com/office/drawing/2014/main" id="{A603BB0E-C5D4-4D9D-9A0B-9C6ED4302350}"/>
              </a:ext>
            </a:extLst>
          </p:cNvPr>
          <p:cNvSpPr/>
          <p:nvPr/>
        </p:nvSpPr>
        <p:spPr>
          <a:xfrm>
            <a:off x="7039781" y="4126096"/>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Oval 10">
            <a:extLst>
              <a:ext uri="{FF2B5EF4-FFF2-40B4-BE49-F238E27FC236}">
                <a16:creationId xmlns="" xmlns:a16="http://schemas.microsoft.com/office/drawing/2014/main" id="{F16B8F53-657B-4EA6-8B18-9A57FCEF642B}"/>
              </a:ext>
            </a:extLst>
          </p:cNvPr>
          <p:cNvSpPr/>
          <p:nvPr/>
        </p:nvSpPr>
        <p:spPr>
          <a:xfrm>
            <a:off x="7039781" y="4244893"/>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6FA953B8-B3C0-4651-A2E3-115D6ABDE3D4}"/>
              </a:ext>
            </a:extLst>
          </p:cNvPr>
          <p:cNvSpPr/>
          <p:nvPr/>
        </p:nvSpPr>
        <p:spPr>
          <a:xfrm>
            <a:off x="7039781" y="4374917"/>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938117"/>
            <a:ext cx="534194" cy="205383"/>
          </a:xfrm>
        </p:spPr>
        <p:txBody>
          <a:bodyPr/>
          <a:lstStyle/>
          <a:p>
            <a:fld id="{4B932B3A-BA38-40C7-ADEE-2A1902CEB265}" type="slidenum">
              <a:rPr lang="en-US" altLang="en-US" smtClean="0"/>
              <a:pPr/>
              <a:t>14</a:t>
            </a:fld>
            <a:endParaRPr lang="en-US" altLang="en-US" dirty="0"/>
          </a:p>
        </p:txBody>
      </p:sp>
      <p:sp>
        <p:nvSpPr>
          <p:cNvPr id="9" name="TextBox 8">
            <a:extLst>
              <a:ext uri="{FF2B5EF4-FFF2-40B4-BE49-F238E27FC236}">
                <a16:creationId xmlns="" xmlns:a16="http://schemas.microsoft.com/office/drawing/2014/main" id="{486B556E-4F11-43E1-9E35-BE09EBA3995D}"/>
              </a:ext>
            </a:extLst>
          </p:cNvPr>
          <p:cNvSpPr txBox="1"/>
          <p:nvPr/>
        </p:nvSpPr>
        <p:spPr>
          <a:xfrm>
            <a:off x="6990309" y="3817905"/>
            <a:ext cx="1886595" cy="1338828"/>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a:p>
            <a:r>
              <a:rPr lang="en-US" sz="750" dirty="0"/>
              <a:t>*Highlights in table above takes variance $ into consideration, not just Indices</a:t>
            </a:r>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p>
            <a:pPr>
              <a:defRPr/>
            </a:pPr>
            <a:r>
              <a:rPr lang="en-US" smtClean="0"/>
              <a:t>DOE</a:t>
            </a:r>
            <a:endParaRPr lang="en-US" dirty="0"/>
          </a:p>
        </p:txBody>
      </p:sp>
    </p:spTree>
    <p:extLst>
      <p:ext uri="{BB962C8B-B14F-4D97-AF65-F5344CB8AC3E}">
        <p14:creationId xmlns:p14="http://schemas.microsoft.com/office/powerpoint/2010/main" val="3623562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1008 Infra and Facility Upgrade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511341" y="3658438"/>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3826242"/>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3936615"/>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056861"/>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2132129660"/>
              </p:ext>
            </p:extLst>
          </p:nvPr>
        </p:nvGraphicFramePr>
        <p:xfrm>
          <a:off x="511341" y="3122455"/>
          <a:ext cx="2431884" cy="354330"/>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177165">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177165">
                <a:tc>
                  <a:txBody>
                    <a:bodyPr/>
                    <a:lstStyle/>
                    <a:p>
                      <a:pPr algn="ctr"/>
                      <a:r>
                        <a:rPr lang="en-US" sz="800" b="0" dirty="0">
                          <a:solidFill>
                            <a:schemeClr val="tx1"/>
                          </a:solidFill>
                        </a:rPr>
                        <a:t>0.94</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1.07</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1957418760"/>
              </p:ext>
            </p:extLst>
          </p:nvPr>
        </p:nvGraphicFramePr>
        <p:xfrm>
          <a:off x="4779170" y="3275522"/>
          <a:ext cx="2431884" cy="625794"/>
        </p:xfrm>
        <a:graphic>
          <a:graphicData uri="http://schemas.openxmlformats.org/drawingml/2006/table">
            <a:tbl>
              <a:tblPr firstRow="1" bandRow="1">
                <a:tableStyleId>{5C22544A-7EE6-4342-B048-85BDC9FD1C3A}</a:tableStyleId>
              </a:tblPr>
              <a:tblGrid>
                <a:gridCol w="1663741">
                  <a:extLst>
                    <a:ext uri="{9D8B030D-6E8A-4147-A177-3AD203B41FA5}">
                      <a16:colId xmlns="" xmlns:a16="http://schemas.microsoft.com/office/drawing/2014/main" val="2785976325"/>
                    </a:ext>
                  </a:extLst>
                </a:gridCol>
                <a:gridCol w="768143">
                  <a:extLst>
                    <a:ext uri="{9D8B030D-6E8A-4147-A177-3AD203B41FA5}">
                      <a16:colId xmlns="" xmlns:a16="http://schemas.microsoft.com/office/drawing/2014/main" val="1842318650"/>
                    </a:ext>
                  </a:extLst>
                </a:gridCol>
              </a:tblGrid>
              <a:tr h="208598">
                <a:tc>
                  <a:txBody>
                    <a:bodyPr/>
                    <a:lstStyle/>
                    <a:p>
                      <a:r>
                        <a:rPr lang="en-US" sz="700" b="0"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700" b="0" dirty="0">
                          <a:solidFill>
                            <a:schemeClr val="tx1"/>
                          </a:solidFill>
                        </a:rPr>
                        <a:t>$17,558,772</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208598">
                <a:tc>
                  <a:txBody>
                    <a:bodyPr/>
                    <a:lstStyle/>
                    <a:p>
                      <a:r>
                        <a:rPr lang="en-US" sz="700" b="0"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700" b="0" dirty="0">
                          <a:solidFill>
                            <a:schemeClr val="tx1"/>
                          </a:solidFill>
                        </a:rPr>
                        <a:t>$16,447,006</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208598">
                <a:tc>
                  <a:txBody>
                    <a:bodyPr/>
                    <a:lstStyle/>
                    <a:p>
                      <a:r>
                        <a:rPr lang="en-US" sz="700" b="0"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700" b="0" dirty="0">
                          <a:solidFill>
                            <a:schemeClr val="tx1"/>
                          </a:solidFill>
                        </a:rPr>
                        <a:t>$15,399,457</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47536" y="3344328"/>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 xmlns:a16="http://schemas.microsoft.com/office/drawing/2014/main" id="{6AA8877B-2DFB-48DC-BB5D-6196FC1BF6BC}"/>
              </a:ext>
            </a:extLst>
          </p:cNvPr>
          <p:cNvSpPr/>
          <p:nvPr/>
        </p:nvSpPr>
        <p:spPr>
          <a:xfrm>
            <a:off x="2568742" y="3344328"/>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750516"/>
            <a:ext cx="534194" cy="205383"/>
          </a:xfrm>
        </p:spPr>
        <p:txBody>
          <a:bodyPr/>
          <a:lstStyle/>
          <a:p>
            <a:fld id="{4B932B3A-BA38-40C7-ADEE-2A1902CEB265}" type="slidenum">
              <a:rPr lang="en-US" altLang="en-US" smtClean="0"/>
              <a:pPr/>
              <a:t>15</a:t>
            </a:fld>
            <a:endParaRPr lang="en-US" altLang="en-US" dirty="0"/>
          </a:p>
        </p:txBody>
      </p:sp>
      <p:cxnSp>
        <p:nvCxnSpPr>
          <p:cNvPr id="19" name="Straight Connector 18">
            <a:extLst>
              <a:ext uri="{FF2B5EF4-FFF2-40B4-BE49-F238E27FC236}">
                <a16:creationId xmlns="" xmlns:a16="http://schemas.microsoft.com/office/drawing/2014/main" id="{08B44467-2FFC-4B16-9486-8796274BB846}"/>
              </a:ext>
            </a:extLst>
          </p:cNvPr>
          <p:cNvCxnSpPr/>
          <p:nvPr/>
        </p:nvCxnSpPr>
        <p:spPr>
          <a:xfrm>
            <a:off x="363955" y="490851"/>
            <a:ext cx="8416091"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5" name="Rectangle 4">
            <a:extLst>
              <a:ext uri="{FF2B5EF4-FFF2-40B4-BE49-F238E27FC236}">
                <a16:creationId xmlns="" xmlns:a16="http://schemas.microsoft.com/office/drawing/2014/main" id="{C536F481-275E-4967-9FB2-785DDC9D9BD5}"/>
              </a:ext>
            </a:extLst>
          </p:cNvPr>
          <p:cNvSpPr/>
          <p:nvPr/>
        </p:nvSpPr>
        <p:spPr>
          <a:xfrm>
            <a:off x="1714501" y="826899"/>
            <a:ext cx="491987" cy="73214"/>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 xmlns:a16="http://schemas.microsoft.com/office/drawing/2014/main" id="{929EDEE2-8E4B-4AA0-B8F6-C673C223797F}"/>
              </a:ext>
            </a:extLst>
          </p:cNvPr>
          <p:cNvPicPr>
            <a:picLocks noChangeAspect="1"/>
          </p:cNvPicPr>
          <p:nvPr/>
        </p:nvPicPr>
        <p:blipFill>
          <a:blip r:embed="rId2"/>
          <a:stretch>
            <a:fillRect/>
          </a:stretch>
        </p:blipFill>
        <p:spPr>
          <a:xfrm>
            <a:off x="6434442" y="819712"/>
            <a:ext cx="454039" cy="73214"/>
          </a:xfrm>
          <a:prstGeom prst="rect">
            <a:avLst/>
          </a:prstGeom>
        </p:spPr>
      </p:pic>
      <p:sp>
        <p:nvSpPr>
          <p:cNvPr id="21" name="Footer Placeholder 2">
            <a:extLst>
              <a:ext uri="{FF2B5EF4-FFF2-40B4-BE49-F238E27FC236}">
                <a16:creationId xmlns="" xmlns:a16="http://schemas.microsoft.com/office/drawing/2014/main" id="{F65CA21E-1AAC-4F53-B810-43BBD7CAD9DB}"/>
              </a:ext>
            </a:extLst>
          </p:cNvPr>
          <p:cNvSpPr>
            <a:spLocks noGrp="1"/>
          </p:cNvSpPr>
          <p:nvPr>
            <p:ph type="ftr" sz="quarter" idx="11"/>
          </p:nvPr>
        </p:nvSpPr>
        <p:spPr>
          <a:xfrm>
            <a:off x="3888338" y="4899903"/>
            <a:ext cx="1828800" cy="155377"/>
          </a:xfrm>
        </p:spPr>
        <p:txBody>
          <a:bodyPr/>
          <a:lstStyle/>
          <a:p>
            <a:pPr>
              <a:defRPr/>
            </a:pPr>
            <a:r>
              <a:rPr lang="en-US" smtClean="0"/>
              <a:t>DOE</a:t>
            </a:r>
            <a:endParaRPr lang="en-US" dirty="0"/>
          </a:p>
        </p:txBody>
      </p:sp>
      <p:sp>
        <p:nvSpPr>
          <p:cNvPr id="3" name="Rectangle 2">
            <a:extLst>
              <a:ext uri="{FF2B5EF4-FFF2-40B4-BE49-F238E27FC236}">
                <a16:creationId xmlns="" xmlns:a16="http://schemas.microsoft.com/office/drawing/2014/main" id="{7E73D606-8311-4657-9102-984A5355E587}"/>
              </a:ext>
            </a:extLst>
          </p:cNvPr>
          <p:cNvSpPr/>
          <p:nvPr/>
        </p:nvSpPr>
        <p:spPr>
          <a:xfrm>
            <a:off x="1706857" y="745833"/>
            <a:ext cx="491987" cy="1176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249C138B-776E-46CC-B984-403850FB55F5}"/>
              </a:ext>
            </a:extLst>
          </p:cNvPr>
          <p:cNvSpPr/>
          <p:nvPr/>
        </p:nvSpPr>
        <p:spPr>
          <a:xfrm>
            <a:off x="6434442" y="798870"/>
            <a:ext cx="454039" cy="940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hart, scatter chart&#10;&#10;Description automatically generated">
            <a:extLst>
              <a:ext uri="{FF2B5EF4-FFF2-40B4-BE49-F238E27FC236}">
                <a16:creationId xmlns="" xmlns:a16="http://schemas.microsoft.com/office/drawing/2014/main" id="{A9C74780-9811-466B-9FD2-92F85EBF00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524149"/>
            <a:ext cx="9144000" cy="2349299"/>
          </a:xfrm>
          <a:prstGeom prst="rect">
            <a:avLst/>
          </a:prstGeom>
        </p:spPr>
      </p:pic>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1016734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 xmlns:a16="http://schemas.microsoft.com/office/drawing/2014/main" id="{BF0FB577-ED6C-4EDD-8F22-CB485932BB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77074"/>
            <a:ext cx="9144000" cy="3459671"/>
          </a:xfrm>
          <a:prstGeom prst="rect">
            <a:avLst/>
          </a:prstGeom>
        </p:spPr>
      </p:pic>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13258" y="67202"/>
            <a:ext cx="8229600" cy="409873"/>
          </a:xfrm>
        </p:spPr>
        <p:txBody>
          <a:bodyPr/>
          <a:lstStyle/>
          <a:p>
            <a:r>
              <a:rPr lang="en-US" sz="2100" dirty="0"/>
              <a:t>Cost Performance Report (CPR) – 1008 Infra and Facility Upgrade</a:t>
            </a:r>
          </a:p>
        </p:txBody>
      </p:sp>
      <p:sp>
        <p:nvSpPr>
          <p:cNvPr id="9" name="TextBox 8">
            <a:extLst>
              <a:ext uri="{FF2B5EF4-FFF2-40B4-BE49-F238E27FC236}">
                <a16:creationId xmlns="" xmlns:a16="http://schemas.microsoft.com/office/drawing/2014/main" id="{486B556E-4F11-43E1-9E35-BE09EBA3995D}"/>
              </a:ext>
            </a:extLst>
          </p:cNvPr>
          <p:cNvSpPr txBox="1"/>
          <p:nvPr/>
        </p:nvSpPr>
        <p:spPr>
          <a:xfrm>
            <a:off x="7149420" y="3664181"/>
            <a:ext cx="1886595" cy="1246495"/>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r>
              <a:rPr lang="en-US" sz="750" dirty="0"/>
              <a:t>*Highlights in table above takes variance $ into consideration, not just Indices</a:t>
            </a:r>
          </a:p>
          <a:p>
            <a:endParaRPr lang="en-US" sz="750" dirty="0"/>
          </a:p>
        </p:txBody>
      </p:sp>
      <p:sp>
        <p:nvSpPr>
          <p:cNvPr id="10" name="Oval 9">
            <a:extLst>
              <a:ext uri="{FF2B5EF4-FFF2-40B4-BE49-F238E27FC236}">
                <a16:creationId xmlns="" xmlns:a16="http://schemas.microsoft.com/office/drawing/2014/main" id="{A603BB0E-C5D4-4D9D-9A0B-9C6ED4302350}"/>
              </a:ext>
            </a:extLst>
          </p:cNvPr>
          <p:cNvSpPr/>
          <p:nvPr/>
        </p:nvSpPr>
        <p:spPr>
          <a:xfrm>
            <a:off x="7200900" y="3969885"/>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p:txBody>
      </p:sp>
      <p:sp>
        <p:nvSpPr>
          <p:cNvPr id="11" name="Oval 10">
            <a:extLst>
              <a:ext uri="{FF2B5EF4-FFF2-40B4-BE49-F238E27FC236}">
                <a16:creationId xmlns="" xmlns:a16="http://schemas.microsoft.com/office/drawing/2014/main" id="{F16B8F53-657B-4EA6-8B18-9A57FCEF642B}"/>
              </a:ext>
            </a:extLst>
          </p:cNvPr>
          <p:cNvSpPr/>
          <p:nvPr/>
        </p:nvSpPr>
        <p:spPr>
          <a:xfrm>
            <a:off x="7200900" y="4086760"/>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6FA953B8-B3C0-4651-A2E3-115D6ABDE3D4}"/>
              </a:ext>
            </a:extLst>
          </p:cNvPr>
          <p:cNvSpPr/>
          <p:nvPr/>
        </p:nvSpPr>
        <p:spPr>
          <a:xfrm>
            <a:off x="7200900" y="4193795"/>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16</a:t>
            </a:fld>
            <a:endParaRPr lang="en-US" altLang="en-US" dirty="0"/>
          </a:p>
        </p:txBody>
      </p:sp>
      <p:cxnSp>
        <p:nvCxnSpPr>
          <p:cNvPr id="5" name="Straight Connector 4">
            <a:extLst>
              <a:ext uri="{FF2B5EF4-FFF2-40B4-BE49-F238E27FC236}">
                <a16:creationId xmlns="" xmlns:a16="http://schemas.microsoft.com/office/drawing/2014/main" id="{54DEBCEE-64AC-4883-911D-6C8B25D8385E}"/>
              </a:ext>
            </a:extLst>
          </p:cNvPr>
          <p:cNvCxnSpPr/>
          <p:nvPr/>
        </p:nvCxnSpPr>
        <p:spPr>
          <a:xfrm>
            <a:off x="305854" y="477074"/>
            <a:ext cx="8730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 xmlns:a16="http://schemas.microsoft.com/office/drawing/2014/main" id="{F289F0CC-CC89-4D29-89AB-39F3D43038A2}"/>
              </a:ext>
            </a:extLst>
          </p:cNvPr>
          <p:cNvSpPr>
            <a:spLocks noGrp="1"/>
          </p:cNvSpPr>
          <p:nvPr>
            <p:ph type="ftr" sz="quarter" idx="11"/>
          </p:nvPr>
        </p:nvSpPr>
        <p:spPr>
          <a:xfrm>
            <a:off x="3888338" y="4899903"/>
            <a:ext cx="1828800" cy="155377"/>
          </a:xfrm>
        </p:spPr>
        <p:txBody>
          <a:bodyPr/>
          <a:lstStyle/>
          <a:p>
            <a:pPr>
              <a:defRPr/>
            </a:pPr>
            <a:r>
              <a:rPr lang="en-US" smtClean="0"/>
              <a:t>DOE</a:t>
            </a:r>
            <a:endParaRPr lang="en-US"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1839586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69918"/>
            <a:ext cx="8229600" cy="409873"/>
          </a:xfrm>
        </p:spPr>
        <p:txBody>
          <a:bodyPr/>
          <a:lstStyle/>
          <a:p>
            <a:r>
              <a:rPr lang="en-US" sz="2400" dirty="0"/>
              <a:t>Milestones Status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17</a:t>
            </a:fld>
            <a:endParaRPr lang="en-US" altLang="en-US" dirty="0"/>
          </a:p>
        </p:txBody>
      </p:sp>
      <p:sp>
        <p:nvSpPr>
          <p:cNvPr id="9" name="Footer Placeholder 2">
            <a:extLst>
              <a:ext uri="{FF2B5EF4-FFF2-40B4-BE49-F238E27FC236}">
                <a16:creationId xmlns="" xmlns:a16="http://schemas.microsoft.com/office/drawing/2014/main" id="{E2730F8C-314B-4DE9-9F5B-B6AB0AF074B6}"/>
              </a:ext>
            </a:extLst>
          </p:cNvPr>
          <p:cNvSpPr>
            <a:spLocks noGrp="1"/>
          </p:cNvSpPr>
          <p:nvPr>
            <p:ph type="ftr" sz="quarter" idx="11"/>
          </p:nvPr>
        </p:nvSpPr>
        <p:spPr>
          <a:xfrm>
            <a:off x="3687510" y="4900545"/>
            <a:ext cx="1768979" cy="155377"/>
          </a:xfrm>
        </p:spPr>
        <p:txBody>
          <a:bodyPr/>
          <a:lstStyle/>
          <a:p>
            <a:pPr>
              <a:defRPr/>
            </a:pPr>
            <a:r>
              <a:rPr lang="en-US" smtClean="0"/>
              <a:t>DOE</a:t>
            </a:r>
            <a:endParaRPr lang="en-US" dirty="0"/>
          </a:p>
        </p:txBody>
      </p:sp>
      <p:pic>
        <p:nvPicPr>
          <p:cNvPr id="3" name="Picture 2" descr="Table&#10;&#10;Description automatically generated">
            <a:extLst>
              <a:ext uri="{FF2B5EF4-FFF2-40B4-BE49-F238E27FC236}">
                <a16:creationId xmlns="" xmlns:a16="http://schemas.microsoft.com/office/drawing/2014/main" id="{542B3F71-2217-4E99-AF14-BBA51049D1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1" y="624781"/>
            <a:ext cx="8220075" cy="4400550"/>
          </a:xfrm>
          <a:prstGeom prst="rect">
            <a:avLst/>
          </a:prstGeom>
        </p:spPr>
      </p:pic>
      <p:sp>
        <p:nvSpPr>
          <p:cNvPr id="2" name="Date Placeholder 1"/>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1349693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141816"/>
            <a:ext cx="8229600" cy="409873"/>
          </a:xfrm>
        </p:spPr>
        <p:txBody>
          <a:bodyPr/>
          <a:lstStyle/>
          <a:p>
            <a:r>
              <a:rPr lang="en-US" sz="2400" dirty="0"/>
              <a:t>Milestones Status – 1008 Infra and Facility Upgrade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18</a:t>
            </a:fld>
            <a:endParaRPr lang="en-US" altLang="en-US" dirty="0"/>
          </a:p>
        </p:txBody>
      </p:sp>
      <p:cxnSp>
        <p:nvCxnSpPr>
          <p:cNvPr id="10" name="Straight Connector 9">
            <a:extLst>
              <a:ext uri="{FF2B5EF4-FFF2-40B4-BE49-F238E27FC236}">
                <a16:creationId xmlns="" xmlns:a16="http://schemas.microsoft.com/office/drawing/2014/main" id="{F670B067-67E8-41BA-BE06-21ADFCBF3854}"/>
              </a:ext>
            </a:extLst>
          </p:cNvPr>
          <p:cNvCxnSpPr/>
          <p:nvPr/>
        </p:nvCxnSpPr>
        <p:spPr>
          <a:xfrm>
            <a:off x="366358" y="551688"/>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B3EFBABC-14F0-4AEB-8BB0-200481F835F5}"/>
              </a:ext>
            </a:extLst>
          </p:cNvPr>
          <p:cNvSpPr>
            <a:spLocks noGrp="1"/>
          </p:cNvSpPr>
          <p:nvPr>
            <p:ph type="ftr" sz="quarter" idx="11"/>
          </p:nvPr>
        </p:nvSpPr>
        <p:spPr>
          <a:xfrm>
            <a:off x="1264779" y="4963113"/>
            <a:ext cx="6716993" cy="155377"/>
          </a:xfrm>
        </p:spPr>
        <p:txBody>
          <a:bodyPr/>
          <a:lstStyle/>
          <a:p>
            <a:pPr>
              <a:defRPr/>
            </a:pPr>
            <a:r>
              <a:rPr lang="en-US" smtClean="0"/>
              <a:t>DOE</a:t>
            </a:r>
            <a:endParaRPr lang="en-US" dirty="0"/>
          </a:p>
        </p:txBody>
      </p:sp>
      <p:pic>
        <p:nvPicPr>
          <p:cNvPr id="3" name="Picture 2" descr="Table&#10;&#10;Description automatically generated">
            <a:extLst>
              <a:ext uri="{FF2B5EF4-FFF2-40B4-BE49-F238E27FC236}">
                <a16:creationId xmlns="" xmlns:a16="http://schemas.microsoft.com/office/drawing/2014/main" id="{1BF3ADF7-B8C2-4089-9EDE-E6E3A1AD95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79191"/>
            <a:ext cx="9144000" cy="3385119"/>
          </a:xfrm>
          <a:prstGeom prst="rect">
            <a:avLst/>
          </a:prstGeom>
        </p:spPr>
      </p:pic>
      <p:sp>
        <p:nvSpPr>
          <p:cNvPr id="2" name="Date Placeholder 1"/>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214117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69917"/>
            <a:ext cx="8229600" cy="409873"/>
          </a:xfrm>
        </p:spPr>
        <p:txBody>
          <a:bodyPr/>
          <a:lstStyle/>
          <a:p>
            <a:r>
              <a:rPr lang="en-US" sz="2400" dirty="0"/>
              <a:t>Summary Schedule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19</a:t>
            </a:fld>
            <a:endParaRPr lang="en-US" altLang="en-US" dirty="0"/>
          </a:p>
        </p:txBody>
      </p:sp>
      <p:sp>
        <p:nvSpPr>
          <p:cNvPr id="8" name="Footer Placeholder 2">
            <a:extLst>
              <a:ext uri="{FF2B5EF4-FFF2-40B4-BE49-F238E27FC236}">
                <a16:creationId xmlns="" xmlns:a16="http://schemas.microsoft.com/office/drawing/2014/main" id="{A94A588E-76FC-46B8-915D-9551A95DAD2D}"/>
              </a:ext>
            </a:extLst>
          </p:cNvPr>
          <p:cNvSpPr>
            <a:spLocks noGrp="1"/>
          </p:cNvSpPr>
          <p:nvPr>
            <p:ph type="ftr" sz="quarter" idx="11"/>
          </p:nvPr>
        </p:nvSpPr>
        <p:spPr>
          <a:xfrm>
            <a:off x="3888338" y="4899903"/>
            <a:ext cx="1828800" cy="155377"/>
          </a:xfrm>
        </p:spPr>
        <p:txBody>
          <a:bodyPr/>
          <a:lstStyle/>
          <a:p>
            <a:pPr>
              <a:defRPr/>
            </a:pPr>
            <a:r>
              <a:rPr lang="en-US" smtClean="0"/>
              <a:t>DOE</a:t>
            </a:r>
            <a:endParaRPr lang="en-US" dirty="0"/>
          </a:p>
        </p:txBody>
      </p:sp>
      <p:pic>
        <p:nvPicPr>
          <p:cNvPr id="4" name="Picture 3" descr="Graphical user interface, application, table, Excel&#10;&#10;Description automatically generated">
            <a:extLst>
              <a:ext uri="{FF2B5EF4-FFF2-40B4-BE49-F238E27FC236}">
                <a16:creationId xmlns="" xmlns:a16="http://schemas.microsoft.com/office/drawing/2014/main" id="{5F70C590-74DB-49E9-8407-90958AB7BF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41177"/>
            <a:ext cx="9144000" cy="3261147"/>
          </a:xfrm>
          <a:prstGeom prst="rect">
            <a:avLst/>
          </a:prstGeom>
        </p:spPr>
      </p:pic>
      <p:sp>
        <p:nvSpPr>
          <p:cNvPr id="2" name="Date Placeholder 1"/>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3854135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MIE Project </a:t>
            </a:r>
            <a:r>
              <a:rPr lang="en-US" dirty="0" smtClean="0"/>
              <a:t>Status</a:t>
            </a:r>
            <a:endParaRPr lang="en-US" dirty="0"/>
          </a:p>
        </p:txBody>
      </p:sp>
      <p:sp>
        <p:nvSpPr>
          <p:cNvPr id="3" name="Content Placeholder 2"/>
          <p:cNvSpPr>
            <a:spLocks noGrp="1"/>
          </p:cNvSpPr>
          <p:nvPr>
            <p:ph idx="1"/>
          </p:nvPr>
        </p:nvSpPr>
        <p:spPr>
          <a:xfrm>
            <a:off x="2" y="560441"/>
            <a:ext cx="9143999" cy="4583059"/>
          </a:xfrm>
        </p:spPr>
        <p:txBody>
          <a:bodyPr>
            <a:noAutofit/>
          </a:bodyPr>
          <a:lstStyle/>
          <a:p>
            <a:r>
              <a:rPr lang="en-US" sz="1400" b="1" dirty="0" smtClean="0">
                <a:effectLst>
                  <a:outerShdw sx="0" sy="0">
                    <a:srgbClr val="000000"/>
                  </a:outerShdw>
                </a:effectLst>
              </a:rPr>
              <a:t>Eleven months of float from early completion to PD-</a:t>
            </a:r>
            <a:r>
              <a:rPr lang="en-US" sz="1400" b="1" dirty="0" smtClean="0">
                <a:effectLst>
                  <a:outerShdw sx="0" sy="0">
                    <a:srgbClr val="000000"/>
                  </a:outerShdw>
                </a:effectLst>
              </a:rPr>
              <a:t>4. The Early </a:t>
            </a:r>
            <a:r>
              <a:rPr lang="en-US" sz="1400" b="1" dirty="0">
                <a:effectLst>
                  <a:outerShdw sx="0" sy="0">
                    <a:srgbClr val="000000"/>
                  </a:outerShdw>
                </a:effectLst>
              </a:rPr>
              <a:t>C</a:t>
            </a:r>
            <a:r>
              <a:rPr lang="en-US" sz="1400" b="1" dirty="0" smtClean="0">
                <a:effectLst>
                  <a:outerShdw sx="0" sy="0">
                    <a:srgbClr val="000000"/>
                  </a:outerShdw>
                </a:effectLst>
              </a:rPr>
              <a:t>ompletion date was unchanged in January.  </a:t>
            </a:r>
            <a:endParaRPr lang="en-US" sz="1400" b="1" dirty="0" smtClean="0">
              <a:effectLst>
                <a:outerShdw sx="0" sy="0">
                  <a:srgbClr val="000000"/>
                </a:outerShdw>
              </a:effectLst>
            </a:endParaRPr>
          </a:p>
          <a:p>
            <a:r>
              <a:rPr lang="en-US" sz="1400" b="1" dirty="0" smtClean="0">
                <a:effectLst>
                  <a:outerShdw sx="0" sy="0">
                    <a:srgbClr val="000000"/>
                  </a:outerShdw>
                </a:effectLst>
              </a:rPr>
              <a:t>CPI </a:t>
            </a:r>
            <a:r>
              <a:rPr lang="en-US" sz="1400" b="1" dirty="0">
                <a:effectLst>
                  <a:outerShdw sx="0" sy="0">
                    <a:srgbClr val="000000"/>
                  </a:outerShdw>
                </a:effectLst>
              </a:rPr>
              <a:t>is </a:t>
            </a:r>
            <a:r>
              <a:rPr lang="en-US" sz="1400" b="1" dirty="0" smtClean="0">
                <a:effectLst>
                  <a:outerShdw sx="0" sy="0">
                    <a:srgbClr val="000000"/>
                  </a:outerShdw>
                </a:effectLst>
              </a:rPr>
              <a:t>1.01, SPI=0.79, Contingency 22.0%, 61.1% Complete, 82.9% Costed and Committed</a:t>
            </a:r>
            <a:endParaRPr lang="en-US" sz="1400" b="1" dirty="0" smtClean="0">
              <a:effectLst>
                <a:outerShdw sx="0" sy="0">
                  <a:srgbClr val="000000"/>
                </a:outerShdw>
              </a:effectLst>
            </a:endParaRPr>
          </a:p>
          <a:p>
            <a:r>
              <a:rPr lang="en-US" sz="1400" dirty="0" smtClean="0">
                <a:effectLst>
                  <a:outerShdw sx="0" sy="0">
                    <a:srgbClr val="000000"/>
                  </a:outerShdw>
                </a:effectLst>
              </a:rPr>
              <a:t>We have lost 3 months in schedule contingency since the pandemic impact began in March 2020. The first 2.5 months were lost March-July. </a:t>
            </a:r>
            <a:r>
              <a:rPr lang="en-US" sz="1400" dirty="0">
                <a:effectLst>
                  <a:outerShdw sx="0" sy="0">
                    <a:srgbClr val="000000"/>
                  </a:outerShdw>
                </a:effectLst>
              </a:rPr>
              <a:t>L</a:t>
            </a:r>
            <a:r>
              <a:rPr lang="en-US" sz="1400" dirty="0" smtClean="0">
                <a:effectLst>
                  <a:outerShdw sx="0" sy="0">
                    <a:srgbClr val="000000"/>
                  </a:outerShdw>
                </a:effectLst>
              </a:rPr>
              <a:t>ost an additional 2 weeks off the early completion in December due to the COVID spike in the </a:t>
            </a:r>
            <a:r>
              <a:rPr lang="en-US" sz="1400" dirty="0" smtClean="0">
                <a:effectLst>
                  <a:outerShdw sx="0" sy="0">
                    <a:srgbClr val="000000"/>
                  </a:outerShdw>
                </a:effectLst>
              </a:rPr>
              <a:t>US.</a:t>
            </a:r>
          </a:p>
          <a:p>
            <a:pPr lvl="0"/>
            <a:r>
              <a:rPr lang="en-US" sz="1400" dirty="0"/>
              <a:t>The COVID spike in the US from Nov-Feb has had an impact on project schedule performance. The Negative Schedule Variance increased in January partly due to late deliveries from vendors and partly due to a decrease in existing positive schedule variance.</a:t>
            </a:r>
            <a:r>
              <a:rPr lang="en-US" sz="1400" b="1" dirty="0"/>
              <a:t> </a:t>
            </a:r>
            <a:endParaRPr lang="en-US" sz="1400" dirty="0" smtClean="0">
              <a:effectLst>
                <a:outerShdw sx="0" sy="0">
                  <a:srgbClr val="000000"/>
                </a:outerShdw>
              </a:effectLst>
            </a:endParaRPr>
          </a:p>
          <a:p>
            <a:pPr lvl="0"/>
            <a:r>
              <a:rPr lang="en-US" sz="1400" dirty="0">
                <a:effectLst>
                  <a:outerShdw sx="0" sy="0">
                    <a:srgbClr val="000000"/>
                  </a:outerShdw>
                </a:effectLst>
              </a:rPr>
              <a:t>PCR approved to move the Early Project Completion date to January 2022 and add technical labor for WBS 1.2 – Time Projection Chamber.</a:t>
            </a:r>
          </a:p>
          <a:p>
            <a:pPr lvl="0"/>
            <a:r>
              <a:rPr lang="en-US" sz="1400" dirty="0">
                <a:effectLst>
                  <a:outerShdw sx="0" sy="0">
                    <a:srgbClr val="000000"/>
                  </a:outerShdw>
                </a:effectLst>
              </a:rPr>
              <a:t>FDR/PRR for EMCal/HCal Signal Cable complete.</a:t>
            </a:r>
          </a:p>
          <a:p>
            <a:pPr lvl="0"/>
            <a:r>
              <a:rPr lang="en-US" sz="1400" dirty="0">
                <a:effectLst>
                  <a:outerShdw sx="0" sy="0">
                    <a:srgbClr val="000000"/>
                  </a:outerShdw>
                </a:effectLst>
              </a:rPr>
              <a:t>EVMS processing complete. </a:t>
            </a:r>
          </a:p>
          <a:p>
            <a:pPr lvl="0"/>
            <a:r>
              <a:rPr lang="en-US" sz="1400" dirty="0">
                <a:effectLst>
                  <a:outerShdw sx="0" sy="0">
                    <a:srgbClr val="000000"/>
                  </a:outerShdw>
                </a:effectLst>
              </a:rPr>
              <a:t>Cobra and P6 monthly reports uploaded to IPD.</a:t>
            </a:r>
          </a:p>
          <a:p>
            <a:pPr lvl="0"/>
            <a:r>
              <a:rPr lang="en-US" sz="1400" dirty="0">
                <a:effectLst>
                  <a:outerShdw sx="0" sy="0">
                    <a:srgbClr val="000000"/>
                  </a:outerShdw>
                </a:effectLst>
              </a:rPr>
              <a:t>Variance reports </a:t>
            </a:r>
            <a:r>
              <a:rPr lang="en-US" sz="1400" dirty="0" smtClean="0">
                <a:effectLst>
                  <a:outerShdw sx="0" sy="0">
                    <a:srgbClr val="000000"/>
                  </a:outerShdw>
                </a:effectLst>
              </a:rPr>
              <a:t>approved for January</a:t>
            </a:r>
            <a:endParaRPr lang="en-US" sz="1400" dirty="0" smtClean="0"/>
          </a:p>
          <a:p>
            <a:r>
              <a:rPr lang="en-US" sz="1400" dirty="0" smtClean="0">
                <a:effectLst>
                  <a:outerShdw sx="0" sy="0">
                    <a:srgbClr val="000000"/>
                  </a:outerShdw>
                </a:effectLst>
              </a:rPr>
              <a:t>Continue monthly EVMS process and Change Control.</a:t>
            </a:r>
          </a:p>
          <a:p>
            <a:r>
              <a:rPr lang="en-US" sz="1400" dirty="0" smtClean="0">
                <a:effectLst>
                  <a:outerShdw sx="0" sy="0">
                    <a:srgbClr val="000000"/>
                  </a:outerShdw>
                </a:effectLst>
              </a:rPr>
              <a:t>Continue </a:t>
            </a:r>
            <a:r>
              <a:rPr lang="en-US" sz="1400" dirty="0" smtClean="0">
                <a:effectLst>
                  <a:outerShdw sx="0" sy="0">
                    <a:srgbClr val="000000"/>
                  </a:outerShdw>
                </a:effectLst>
              </a:rPr>
              <a:t>to hold reviews as designs are completed and procurements are made</a:t>
            </a:r>
            <a:r>
              <a:rPr lang="en-US" sz="1400" dirty="0" smtClean="0">
                <a:effectLst>
                  <a:outerShdw sx="0" sy="0">
                    <a:srgbClr val="000000"/>
                  </a:outerShdw>
                </a:effectLst>
              </a:rPr>
              <a:t>.</a:t>
            </a:r>
            <a:endParaRPr lang="en-US" sz="1400" dirty="0">
              <a:effectLst>
                <a:outerShdw sx="0" sy="0">
                  <a:srgbClr val="000000"/>
                </a:outerShdw>
              </a:effectLst>
            </a:endParaRPr>
          </a:p>
          <a:p>
            <a:r>
              <a:rPr lang="en-US" sz="1400" dirty="0" smtClean="0">
                <a:effectLst>
                  <a:outerShdw sx="0" sy="0">
                    <a:srgbClr val="000000"/>
                  </a:outerShdw>
                </a:effectLst>
              </a:rPr>
              <a:t>Implementing </a:t>
            </a:r>
            <a:r>
              <a:rPr lang="en-US" sz="1400" dirty="0">
                <a:effectLst>
                  <a:outerShdw sx="0" sy="0">
                    <a:srgbClr val="000000"/>
                  </a:outerShdw>
                </a:effectLst>
              </a:rPr>
              <a:t>corrective actions to improve schedule performance</a:t>
            </a:r>
            <a:r>
              <a:rPr lang="en-US" sz="1400" dirty="0" smtClean="0">
                <a:effectLst>
                  <a:outerShdw sx="0" sy="0">
                    <a:srgbClr val="000000"/>
                  </a:outerShdw>
                </a:effectLst>
              </a:rPr>
              <a:t>. Adding labor.</a:t>
            </a:r>
            <a:endParaRPr lang="en-US" sz="1400" dirty="0"/>
          </a:p>
          <a:p>
            <a:endParaRPr lang="en-US" sz="1200" dirty="0"/>
          </a:p>
        </p:txBody>
      </p:sp>
      <p:sp>
        <p:nvSpPr>
          <p:cNvPr id="4" name="Date Placeholder 3"/>
          <p:cNvSpPr>
            <a:spLocks noGrp="1"/>
          </p:cNvSpPr>
          <p:nvPr>
            <p:ph type="dt" sz="half" idx="4294967295"/>
          </p:nvPr>
        </p:nvSpPr>
        <p:spPr>
          <a:xfrm>
            <a:off x="0" y="4914907"/>
            <a:ext cx="2133600" cy="150026"/>
          </a:xfrm>
          <a:prstGeom prst="rect">
            <a:avLst/>
          </a:prstGeom>
        </p:spPr>
        <p:txBody>
          <a:bodyPr/>
          <a:lstStyle/>
          <a:p>
            <a:pPr algn="ctr">
              <a:defRPr/>
            </a:pPr>
            <a:r>
              <a:rPr lang="en-US" altLang="en-US" sz="1100" smtClean="0"/>
              <a:t>2/24/2021</a:t>
            </a:r>
            <a:endParaRPr lang="en-US" altLang="en-US" sz="1100" dirty="0"/>
          </a:p>
        </p:txBody>
      </p:sp>
      <p:sp>
        <p:nvSpPr>
          <p:cNvPr id="5" name="Footer Placeholder 4"/>
          <p:cNvSpPr>
            <a:spLocks noGrp="1"/>
          </p:cNvSpPr>
          <p:nvPr>
            <p:ph type="ftr" sz="quarter" idx="4294967295"/>
          </p:nvPr>
        </p:nvSpPr>
        <p:spPr>
          <a:xfrm>
            <a:off x="3171031" y="4914908"/>
            <a:ext cx="2895600" cy="207169"/>
          </a:xfrm>
          <a:prstGeom prst="rect">
            <a:avLst/>
          </a:prstGeom>
        </p:spPr>
        <p:txBody>
          <a:bodyPr/>
          <a:lstStyle/>
          <a:p>
            <a:pPr algn="ctr">
              <a:defRPr/>
            </a:pPr>
            <a:r>
              <a:rPr lang="en-US" sz="1100" smtClean="0"/>
              <a:t>DOE</a:t>
            </a:r>
            <a:endParaRPr lang="en-US" sz="11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a:t>
            </a:fld>
            <a:endParaRPr lang="en-US" altLang="en-US" dirty="0"/>
          </a:p>
        </p:txBody>
      </p:sp>
    </p:spTree>
    <p:extLst>
      <p:ext uri="{BB962C8B-B14F-4D97-AF65-F5344CB8AC3E}">
        <p14:creationId xmlns:p14="http://schemas.microsoft.com/office/powerpoint/2010/main" val="5482363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25012"/>
            <a:ext cx="8229600" cy="434309"/>
          </a:xfrm>
        </p:spPr>
        <p:txBody>
          <a:bodyPr/>
          <a:lstStyle/>
          <a:p>
            <a:r>
              <a:rPr lang="en-US" sz="2100" dirty="0"/>
              <a:t>Summary Schedule – sPHENIX MIE and 1008 Infra and Facility Upgrade</a:t>
            </a:r>
          </a:p>
        </p:txBody>
      </p:sp>
      <p:sp>
        <p:nvSpPr>
          <p:cNvPr id="11" name="Slide Number Placeholder 10">
            <a:extLst>
              <a:ext uri="{FF2B5EF4-FFF2-40B4-BE49-F238E27FC236}">
                <a16:creationId xmlns="" xmlns:a16="http://schemas.microsoft.com/office/drawing/2014/main" id="{F36AEA68-9766-481A-A7DB-7E2DDE8EE300}"/>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20</a:t>
            </a:fld>
            <a:endParaRPr lang="en-US" altLang="en-US" dirty="0"/>
          </a:p>
        </p:txBody>
      </p:sp>
      <p:cxnSp>
        <p:nvCxnSpPr>
          <p:cNvPr id="7" name="Straight Connector 6">
            <a:extLst>
              <a:ext uri="{FF2B5EF4-FFF2-40B4-BE49-F238E27FC236}">
                <a16:creationId xmlns="" xmlns:a16="http://schemas.microsoft.com/office/drawing/2014/main" id="{2EA95CDE-3397-44D4-BD4F-72BE3296D1EE}"/>
              </a:ext>
            </a:extLst>
          </p:cNvPr>
          <p:cNvCxnSpPr/>
          <p:nvPr/>
        </p:nvCxnSpPr>
        <p:spPr>
          <a:xfrm>
            <a:off x="198522" y="459320"/>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93681FF0-27A1-4A83-A9ED-B229082B29C6}"/>
              </a:ext>
            </a:extLst>
          </p:cNvPr>
          <p:cNvSpPr>
            <a:spLocks noGrp="1"/>
          </p:cNvSpPr>
          <p:nvPr>
            <p:ph type="ftr" sz="quarter" idx="11"/>
          </p:nvPr>
        </p:nvSpPr>
        <p:spPr>
          <a:xfrm>
            <a:off x="7084465" y="4963113"/>
            <a:ext cx="2059536" cy="155377"/>
          </a:xfrm>
        </p:spPr>
        <p:txBody>
          <a:bodyPr/>
          <a:lstStyle/>
          <a:p>
            <a:pPr>
              <a:defRPr/>
            </a:pPr>
            <a:r>
              <a:rPr lang="en-US" smtClean="0"/>
              <a:t>DOE</a:t>
            </a:r>
            <a:endParaRPr lang="en-US" dirty="0"/>
          </a:p>
        </p:txBody>
      </p:sp>
      <p:pic>
        <p:nvPicPr>
          <p:cNvPr id="5" name="Picture 4" descr="Timeline&#10;&#10;Description automatically generated">
            <a:extLst>
              <a:ext uri="{FF2B5EF4-FFF2-40B4-BE49-F238E27FC236}">
                <a16:creationId xmlns="" xmlns:a16="http://schemas.microsoft.com/office/drawing/2014/main" id="{7F1C843E-DB81-4166-8F0E-0D5AEE1811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613" y="377210"/>
            <a:ext cx="8486775" cy="4741278"/>
          </a:xfrm>
          <a:prstGeom prst="rect">
            <a:avLst/>
          </a:prstGeom>
        </p:spPr>
      </p:pic>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2402713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EAC and Contingency Profile – sPHENIX MIE</a:t>
            </a:r>
          </a:p>
        </p:txBody>
      </p:sp>
      <p:sp>
        <p:nvSpPr>
          <p:cNvPr id="10" name="Slide Number Placeholder 9">
            <a:extLst>
              <a:ext uri="{FF2B5EF4-FFF2-40B4-BE49-F238E27FC236}">
                <a16:creationId xmlns=""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21</a:t>
            </a:fld>
            <a:endParaRPr lang="en-US" altLang="en-US" dirty="0"/>
          </a:p>
        </p:txBody>
      </p:sp>
      <p:sp>
        <p:nvSpPr>
          <p:cNvPr id="3" name="Footer Placeholder 2">
            <a:extLst>
              <a:ext uri="{FF2B5EF4-FFF2-40B4-BE49-F238E27FC236}">
                <a16:creationId xmlns="" xmlns:a16="http://schemas.microsoft.com/office/drawing/2014/main" id="{4B148875-9830-4005-9075-C7A1D289408E}"/>
              </a:ext>
            </a:extLst>
          </p:cNvPr>
          <p:cNvSpPr>
            <a:spLocks noGrp="1"/>
          </p:cNvSpPr>
          <p:nvPr>
            <p:ph type="ftr" sz="quarter" idx="11"/>
          </p:nvPr>
        </p:nvSpPr>
        <p:spPr>
          <a:xfrm>
            <a:off x="3201445" y="4749641"/>
            <a:ext cx="3108960" cy="207169"/>
          </a:xfrm>
        </p:spPr>
        <p:txBody>
          <a:bodyPr/>
          <a:lstStyle/>
          <a:p>
            <a:pPr>
              <a:defRPr/>
            </a:pPr>
            <a:r>
              <a:rPr lang="en-US" smtClean="0"/>
              <a:t>DOE</a:t>
            </a:r>
            <a:endParaRPr lang="en-US" dirty="0"/>
          </a:p>
        </p:txBody>
      </p:sp>
      <p:pic>
        <p:nvPicPr>
          <p:cNvPr id="6" name="Picture 5" descr="Chart&#10;&#10;Description automatically generated">
            <a:extLst>
              <a:ext uri="{FF2B5EF4-FFF2-40B4-BE49-F238E27FC236}">
                <a16:creationId xmlns="" xmlns:a16="http://schemas.microsoft.com/office/drawing/2014/main" id="{A07DB689-B3D1-47A6-8FE4-9158B027F5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9088" y="635794"/>
            <a:ext cx="8505825" cy="3871913"/>
          </a:xfrm>
          <a:prstGeom prst="rect">
            <a:avLst/>
          </a:prstGeom>
        </p:spPr>
      </p:pic>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906168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Baseline/Contingency Log - MIE</a:t>
            </a:r>
          </a:p>
        </p:txBody>
      </p:sp>
      <p:sp>
        <p:nvSpPr>
          <p:cNvPr id="10" name="Slide Number Placeholder 9">
            <a:extLst>
              <a:ext uri="{FF2B5EF4-FFF2-40B4-BE49-F238E27FC236}">
                <a16:creationId xmlns="" xmlns:a16="http://schemas.microsoft.com/office/drawing/2014/main"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22</a:t>
            </a:fld>
            <a:endParaRPr lang="en-US" altLang="en-US" dirty="0"/>
          </a:p>
        </p:txBody>
      </p:sp>
      <p:sp>
        <p:nvSpPr>
          <p:cNvPr id="4" name="Footer Placeholder 3">
            <a:extLst>
              <a:ext uri="{FF2B5EF4-FFF2-40B4-BE49-F238E27FC236}">
                <a16:creationId xmlns="" xmlns:a16="http://schemas.microsoft.com/office/drawing/2014/main" id="{382C8243-708D-482A-A30D-09AC54D69CCF}"/>
              </a:ext>
            </a:extLst>
          </p:cNvPr>
          <p:cNvSpPr>
            <a:spLocks noGrp="1"/>
          </p:cNvSpPr>
          <p:nvPr>
            <p:ph type="ftr" sz="quarter" idx="11"/>
          </p:nvPr>
        </p:nvSpPr>
        <p:spPr>
          <a:xfrm>
            <a:off x="3239398" y="4813486"/>
            <a:ext cx="3108960" cy="207169"/>
          </a:xfrm>
        </p:spPr>
        <p:txBody>
          <a:bodyPr/>
          <a:lstStyle/>
          <a:p>
            <a:pPr>
              <a:defRPr/>
            </a:pPr>
            <a:r>
              <a:rPr lang="en-US" smtClean="0"/>
              <a:t>DOE</a:t>
            </a:r>
            <a:endParaRPr lang="en-US" dirty="0"/>
          </a:p>
        </p:txBody>
      </p:sp>
      <p:pic>
        <p:nvPicPr>
          <p:cNvPr id="6" name="Picture 5" descr="Table&#10;&#10;Description automatically generated">
            <a:extLst>
              <a:ext uri="{FF2B5EF4-FFF2-40B4-BE49-F238E27FC236}">
                <a16:creationId xmlns="" xmlns:a16="http://schemas.microsoft.com/office/drawing/2014/main" id="{79F542E7-DC94-45F0-9600-52EFB0630A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78274"/>
            <a:ext cx="9144000" cy="1986953"/>
          </a:xfrm>
          <a:prstGeom prst="rect">
            <a:avLst/>
          </a:prstGeom>
        </p:spPr>
      </p:pic>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2324113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100" dirty="0"/>
              <a:t>EAC and Contingency Profile – 1008 Infra and Facility Upgrade </a:t>
            </a:r>
          </a:p>
        </p:txBody>
      </p:sp>
      <p:sp>
        <p:nvSpPr>
          <p:cNvPr id="10" name="Slide Number Placeholder 9">
            <a:extLst>
              <a:ext uri="{FF2B5EF4-FFF2-40B4-BE49-F238E27FC236}">
                <a16:creationId xmlns=""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23</a:t>
            </a:fld>
            <a:endParaRPr lang="en-US" altLang="en-US" dirty="0"/>
          </a:p>
        </p:txBody>
      </p:sp>
      <p:cxnSp>
        <p:nvCxnSpPr>
          <p:cNvPr id="6" name="Straight Connector 5">
            <a:extLst>
              <a:ext uri="{FF2B5EF4-FFF2-40B4-BE49-F238E27FC236}">
                <a16:creationId xmlns="" xmlns:a16="http://schemas.microsoft.com/office/drawing/2014/main" id="{B470AD2A-EA14-43B0-A898-782F8E026DEA}"/>
              </a:ext>
            </a:extLst>
          </p:cNvPr>
          <p:cNvCxnSpPr/>
          <p:nvPr/>
        </p:nvCxnSpPr>
        <p:spPr>
          <a:xfrm>
            <a:off x="275516" y="477892"/>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8387F027-F700-4C12-AA18-519652BD0C1C}"/>
              </a:ext>
            </a:extLst>
          </p:cNvPr>
          <p:cNvSpPr>
            <a:spLocks noGrp="1"/>
          </p:cNvSpPr>
          <p:nvPr>
            <p:ph type="ftr" sz="quarter" idx="11"/>
          </p:nvPr>
        </p:nvSpPr>
        <p:spPr>
          <a:xfrm>
            <a:off x="3017520" y="4853662"/>
            <a:ext cx="3108960" cy="207169"/>
          </a:xfrm>
        </p:spPr>
        <p:txBody>
          <a:bodyPr/>
          <a:lstStyle/>
          <a:p>
            <a:pPr>
              <a:defRPr/>
            </a:pPr>
            <a:r>
              <a:rPr lang="en-US" smtClean="0"/>
              <a:t>DOE</a:t>
            </a:r>
            <a:endParaRPr lang="en-US" dirty="0"/>
          </a:p>
        </p:txBody>
      </p:sp>
      <p:pic>
        <p:nvPicPr>
          <p:cNvPr id="5" name="Picture 4" descr="Chart, line chart&#10;&#10;Description automatically generated">
            <a:extLst>
              <a:ext uri="{FF2B5EF4-FFF2-40B4-BE49-F238E27FC236}">
                <a16:creationId xmlns="" xmlns:a16="http://schemas.microsoft.com/office/drawing/2014/main" id="{0A1C2367-E8F0-45A5-B1CE-DDFDBF15E8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1500" y="610791"/>
            <a:ext cx="8001000" cy="3921919"/>
          </a:xfrm>
          <a:prstGeom prst="rect">
            <a:avLst/>
          </a:prstGeom>
        </p:spPr>
      </p:pic>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2006761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25012"/>
            <a:ext cx="8229600" cy="476901"/>
          </a:xfrm>
        </p:spPr>
        <p:txBody>
          <a:bodyPr/>
          <a:lstStyle/>
          <a:p>
            <a:r>
              <a:rPr lang="en-US" sz="2400" dirty="0"/>
              <a:t>Baseline/Contingency Log - </a:t>
            </a:r>
            <a:r>
              <a:rPr lang="en-US" sz="2100" dirty="0"/>
              <a:t>1008 Infra and Facility Upgrade </a:t>
            </a:r>
          </a:p>
        </p:txBody>
      </p:sp>
      <p:sp>
        <p:nvSpPr>
          <p:cNvPr id="10" name="Slide Number Placeholder 9">
            <a:extLst>
              <a:ext uri="{FF2B5EF4-FFF2-40B4-BE49-F238E27FC236}">
                <a16:creationId xmlns="" xmlns:a16="http://schemas.microsoft.com/office/drawing/2014/main"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24</a:t>
            </a:fld>
            <a:endParaRPr lang="en-US" altLang="en-US" dirty="0"/>
          </a:p>
        </p:txBody>
      </p:sp>
      <p:cxnSp>
        <p:nvCxnSpPr>
          <p:cNvPr id="5" name="Straight Connector 4">
            <a:extLst>
              <a:ext uri="{FF2B5EF4-FFF2-40B4-BE49-F238E27FC236}">
                <a16:creationId xmlns="" xmlns:a16="http://schemas.microsoft.com/office/drawing/2014/main" id="{4A62159B-AE89-4D4E-8F10-C625480F9557}"/>
              </a:ext>
            </a:extLst>
          </p:cNvPr>
          <p:cNvCxnSpPr/>
          <p:nvPr/>
        </p:nvCxnSpPr>
        <p:spPr>
          <a:xfrm>
            <a:off x="432197" y="501912"/>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5C805D0B-EDE5-417B-92AB-1036AFCBEE05}"/>
              </a:ext>
            </a:extLst>
          </p:cNvPr>
          <p:cNvSpPr>
            <a:spLocks noGrp="1"/>
          </p:cNvSpPr>
          <p:nvPr>
            <p:ph type="ftr" sz="quarter" idx="11"/>
          </p:nvPr>
        </p:nvSpPr>
        <p:spPr>
          <a:xfrm>
            <a:off x="3017520" y="4833632"/>
            <a:ext cx="3108960" cy="207169"/>
          </a:xfrm>
        </p:spPr>
        <p:txBody>
          <a:bodyPr/>
          <a:lstStyle/>
          <a:p>
            <a:pPr>
              <a:defRPr/>
            </a:pPr>
            <a:r>
              <a:rPr lang="en-US" smtClean="0"/>
              <a:t>DOE</a:t>
            </a:r>
            <a:endParaRPr lang="en-US" dirty="0"/>
          </a:p>
        </p:txBody>
      </p:sp>
      <p:pic>
        <p:nvPicPr>
          <p:cNvPr id="7" name="Picture 6">
            <a:extLst>
              <a:ext uri="{FF2B5EF4-FFF2-40B4-BE49-F238E27FC236}">
                <a16:creationId xmlns="" xmlns:a16="http://schemas.microsoft.com/office/drawing/2014/main" id="{7F992054-28E5-45D8-B2B0-1633DCE552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7512"/>
            <a:ext cx="9144000" cy="1588477"/>
          </a:xfrm>
          <a:prstGeom prst="rect">
            <a:avLst/>
          </a:prstGeom>
        </p:spPr>
      </p:pic>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930904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25</a:t>
            </a:fld>
            <a:endParaRPr lang="en-US" altLang="en-US" dirty="0"/>
          </a:p>
        </p:txBody>
      </p:sp>
      <p:cxnSp>
        <p:nvCxnSpPr>
          <p:cNvPr id="11" name="Straight Connector 10">
            <a:extLst>
              <a:ext uri="{FF2B5EF4-FFF2-40B4-BE49-F238E27FC236}">
                <a16:creationId xmlns="" xmlns:a16="http://schemas.microsoft.com/office/drawing/2014/main" id="{9D7CBC66-876E-44B4-AD76-8AF79DCD2500}"/>
              </a:ext>
            </a:extLst>
          </p:cNvPr>
          <p:cNvCxnSpPr/>
          <p:nvPr/>
        </p:nvCxnSpPr>
        <p:spPr>
          <a:xfrm>
            <a:off x="205665" y="459893"/>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AF94F4F5-EA43-470D-9854-EF41C371D6E0}"/>
              </a:ext>
            </a:extLst>
          </p:cNvPr>
          <p:cNvSpPr>
            <a:spLocks noGrp="1"/>
          </p:cNvSpPr>
          <p:nvPr>
            <p:ph type="ftr" sz="quarter" idx="11"/>
          </p:nvPr>
        </p:nvSpPr>
        <p:spPr>
          <a:xfrm>
            <a:off x="3085574" y="4885050"/>
            <a:ext cx="3108960" cy="207169"/>
          </a:xfrm>
        </p:spPr>
        <p:txBody>
          <a:bodyPr/>
          <a:lstStyle/>
          <a:p>
            <a:pPr>
              <a:defRPr/>
            </a:pPr>
            <a:r>
              <a:rPr lang="en-US" smtClean="0"/>
              <a:t>DOE</a:t>
            </a:r>
            <a:endParaRPr lang="en-US" dirty="0"/>
          </a:p>
        </p:txBody>
      </p:sp>
      <p:pic>
        <p:nvPicPr>
          <p:cNvPr id="5" name="Picture 4" descr="A picture containing chart&#10;&#10;Description automatically generated">
            <a:extLst>
              <a:ext uri="{FF2B5EF4-FFF2-40B4-BE49-F238E27FC236}">
                <a16:creationId xmlns="" xmlns:a16="http://schemas.microsoft.com/office/drawing/2014/main" id="{2A044C42-413A-4E1F-8013-7CA39C1617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484"/>
            <a:ext cx="9144000" cy="4365566"/>
          </a:xfrm>
          <a:prstGeom prst="rect">
            <a:avLst/>
          </a:prstGeom>
        </p:spPr>
      </p:pic>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141713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26</a:t>
            </a:fld>
            <a:endParaRPr lang="en-US" altLang="en-US" dirty="0"/>
          </a:p>
        </p:txBody>
      </p:sp>
      <p:cxnSp>
        <p:nvCxnSpPr>
          <p:cNvPr id="11" name="Straight Connector 10">
            <a:extLst>
              <a:ext uri="{FF2B5EF4-FFF2-40B4-BE49-F238E27FC236}">
                <a16:creationId xmlns="" xmlns:a16="http://schemas.microsoft.com/office/drawing/2014/main" id="{9D7CBC66-876E-44B4-AD76-8AF79DCD2500}"/>
              </a:ext>
            </a:extLst>
          </p:cNvPr>
          <p:cNvCxnSpPr/>
          <p:nvPr/>
        </p:nvCxnSpPr>
        <p:spPr>
          <a:xfrm>
            <a:off x="205665" y="459893"/>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36977F58-3A10-434C-99AC-50338FB7CF17}"/>
              </a:ext>
            </a:extLst>
          </p:cNvPr>
          <p:cNvSpPr>
            <a:spLocks noGrp="1"/>
          </p:cNvSpPr>
          <p:nvPr>
            <p:ph type="ftr" sz="quarter" idx="11"/>
          </p:nvPr>
        </p:nvSpPr>
        <p:spPr>
          <a:xfrm>
            <a:off x="2957387" y="4833632"/>
            <a:ext cx="3108960" cy="207169"/>
          </a:xfrm>
        </p:spPr>
        <p:txBody>
          <a:bodyPr/>
          <a:lstStyle/>
          <a:p>
            <a:pPr>
              <a:defRPr/>
            </a:pPr>
            <a:r>
              <a:rPr lang="en-US" smtClean="0"/>
              <a:t>DOE</a:t>
            </a:r>
            <a:endParaRPr lang="en-US" dirty="0"/>
          </a:p>
        </p:txBody>
      </p:sp>
      <p:pic>
        <p:nvPicPr>
          <p:cNvPr id="5" name="Picture 4">
            <a:extLst>
              <a:ext uri="{FF2B5EF4-FFF2-40B4-BE49-F238E27FC236}">
                <a16:creationId xmlns="" xmlns:a16="http://schemas.microsoft.com/office/drawing/2014/main" id="{B3A5770A-D862-4A98-B615-A43FA105686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48411"/>
            <a:ext cx="9144000" cy="4046678"/>
          </a:xfrm>
          <a:prstGeom prst="rect">
            <a:avLst/>
          </a:prstGeom>
        </p:spPr>
      </p:pic>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2904513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27</a:t>
            </a:fld>
            <a:endParaRPr lang="en-US" altLang="en-US" dirty="0"/>
          </a:p>
        </p:txBody>
      </p:sp>
      <p:cxnSp>
        <p:nvCxnSpPr>
          <p:cNvPr id="11" name="Straight Connector 10">
            <a:extLst>
              <a:ext uri="{FF2B5EF4-FFF2-40B4-BE49-F238E27FC236}">
                <a16:creationId xmlns="" xmlns:a16="http://schemas.microsoft.com/office/drawing/2014/main" id="{9D7CBC66-876E-44B4-AD76-8AF79DCD2500}"/>
              </a:ext>
            </a:extLst>
          </p:cNvPr>
          <p:cNvCxnSpPr/>
          <p:nvPr/>
        </p:nvCxnSpPr>
        <p:spPr>
          <a:xfrm>
            <a:off x="205665" y="459893"/>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2C0C2F28-87FB-4D48-991D-26A23C457477}"/>
              </a:ext>
            </a:extLst>
          </p:cNvPr>
          <p:cNvSpPr>
            <a:spLocks noGrp="1"/>
          </p:cNvSpPr>
          <p:nvPr>
            <p:ph type="ftr" sz="quarter" idx="11"/>
          </p:nvPr>
        </p:nvSpPr>
        <p:spPr>
          <a:xfrm>
            <a:off x="2790988" y="4807361"/>
            <a:ext cx="3108960" cy="207169"/>
          </a:xfrm>
        </p:spPr>
        <p:txBody>
          <a:bodyPr/>
          <a:lstStyle/>
          <a:p>
            <a:pPr>
              <a:defRPr/>
            </a:pPr>
            <a:r>
              <a:rPr lang="en-US" smtClean="0"/>
              <a:t>DOE</a:t>
            </a:r>
            <a:endParaRPr lang="en-US" dirty="0"/>
          </a:p>
        </p:txBody>
      </p:sp>
      <p:pic>
        <p:nvPicPr>
          <p:cNvPr id="5" name="Picture 4">
            <a:extLst>
              <a:ext uri="{FF2B5EF4-FFF2-40B4-BE49-F238E27FC236}">
                <a16:creationId xmlns="" xmlns:a16="http://schemas.microsoft.com/office/drawing/2014/main" id="{F8929299-6874-44DC-BCB8-3E67CCBEAB6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1652"/>
            <a:ext cx="9144000" cy="4260196"/>
          </a:xfrm>
          <a:prstGeom prst="rect">
            <a:avLst/>
          </a:prstGeom>
        </p:spPr>
      </p:pic>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3749050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28</a:t>
            </a:fld>
            <a:endParaRPr lang="en-US" altLang="en-US" dirty="0"/>
          </a:p>
        </p:txBody>
      </p:sp>
      <p:cxnSp>
        <p:nvCxnSpPr>
          <p:cNvPr id="11" name="Straight Connector 10">
            <a:extLst>
              <a:ext uri="{FF2B5EF4-FFF2-40B4-BE49-F238E27FC236}">
                <a16:creationId xmlns="" xmlns:a16="http://schemas.microsoft.com/office/drawing/2014/main" id="{9D7CBC66-876E-44B4-AD76-8AF79DCD2500}"/>
              </a:ext>
            </a:extLst>
          </p:cNvPr>
          <p:cNvCxnSpPr/>
          <p:nvPr/>
        </p:nvCxnSpPr>
        <p:spPr>
          <a:xfrm>
            <a:off x="205665" y="459893"/>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2C0C2F28-87FB-4D48-991D-26A23C457477}"/>
              </a:ext>
            </a:extLst>
          </p:cNvPr>
          <p:cNvSpPr>
            <a:spLocks noGrp="1"/>
          </p:cNvSpPr>
          <p:nvPr>
            <p:ph type="ftr" sz="quarter" idx="11"/>
          </p:nvPr>
        </p:nvSpPr>
        <p:spPr>
          <a:xfrm>
            <a:off x="2790988" y="4807361"/>
            <a:ext cx="3108960" cy="207169"/>
          </a:xfrm>
        </p:spPr>
        <p:txBody>
          <a:bodyPr/>
          <a:lstStyle/>
          <a:p>
            <a:pPr>
              <a:defRPr/>
            </a:pPr>
            <a:r>
              <a:rPr lang="en-US" smtClean="0"/>
              <a:t>DOE</a:t>
            </a:r>
            <a:endParaRPr lang="en-US" dirty="0"/>
          </a:p>
        </p:txBody>
      </p:sp>
      <p:pic>
        <p:nvPicPr>
          <p:cNvPr id="6" name="Picture 5">
            <a:extLst>
              <a:ext uri="{FF2B5EF4-FFF2-40B4-BE49-F238E27FC236}">
                <a16:creationId xmlns="" xmlns:a16="http://schemas.microsoft.com/office/drawing/2014/main" id="{7529AA61-AE1E-4E2A-95AA-71A99D4332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43328"/>
            <a:ext cx="9144000" cy="4056845"/>
          </a:xfrm>
          <a:prstGeom prst="rect">
            <a:avLst/>
          </a:prstGeom>
        </p:spPr>
      </p:pic>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1317057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29</a:t>
            </a:fld>
            <a:endParaRPr lang="en-US" altLang="en-US" dirty="0"/>
          </a:p>
        </p:txBody>
      </p:sp>
      <p:cxnSp>
        <p:nvCxnSpPr>
          <p:cNvPr id="11" name="Straight Connector 10">
            <a:extLst>
              <a:ext uri="{FF2B5EF4-FFF2-40B4-BE49-F238E27FC236}">
                <a16:creationId xmlns="" xmlns:a16="http://schemas.microsoft.com/office/drawing/2014/main" id="{9D7CBC66-876E-44B4-AD76-8AF79DCD2500}"/>
              </a:ext>
            </a:extLst>
          </p:cNvPr>
          <p:cNvCxnSpPr/>
          <p:nvPr/>
        </p:nvCxnSpPr>
        <p:spPr>
          <a:xfrm>
            <a:off x="205665" y="459893"/>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2C0C2F28-87FB-4D48-991D-26A23C457477}"/>
              </a:ext>
            </a:extLst>
          </p:cNvPr>
          <p:cNvSpPr>
            <a:spLocks noGrp="1"/>
          </p:cNvSpPr>
          <p:nvPr>
            <p:ph type="ftr" sz="quarter" idx="11"/>
          </p:nvPr>
        </p:nvSpPr>
        <p:spPr>
          <a:xfrm>
            <a:off x="2790988" y="4807361"/>
            <a:ext cx="3108960" cy="207169"/>
          </a:xfrm>
        </p:spPr>
        <p:txBody>
          <a:bodyPr/>
          <a:lstStyle/>
          <a:p>
            <a:pPr>
              <a:defRPr/>
            </a:pPr>
            <a:r>
              <a:rPr lang="en-US" smtClean="0"/>
              <a:t>DOE</a:t>
            </a:r>
            <a:endParaRPr lang="en-US" dirty="0"/>
          </a:p>
        </p:txBody>
      </p:sp>
      <p:pic>
        <p:nvPicPr>
          <p:cNvPr id="5" name="Picture 4" descr="A picture containing text, document, screenshot&#10;&#10;Description automatically generated">
            <a:extLst>
              <a:ext uri="{FF2B5EF4-FFF2-40B4-BE49-F238E27FC236}">
                <a16:creationId xmlns="" xmlns:a16="http://schemas.microsoft.com/office/drawing/2014/main" id="{EA4C10E7-E7D1-4469-8D02-41135479192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73810"/>
            <a:ext cx="9144000" cy="2595880"/>
          </a:xfrm>
          <a:prstGeom prst="rect">
            <a:avLst/>
          </a:prstGeom>
        </p:spPr>
      </p:pic>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Tree>
    <p:extLst>
      <p:ext uri="{BB962C8B-B14F-4D97-AF65-F5344CB8AC3E}">
        <p14:creationId xmlns:p14="http://schemas.microsoft.com/office/powerpoint/2010/main" val="1287090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43" y="33570"/>
            <a:ext cx="8229600" cy="546497"/>
          </a:xfrm>
        </p:spPr>
        <p:txBody>
          <a:bodyPr/>
          <a:lstStyle/>
          <a:p>
            <a:r>
              <a:rPr lang="en-US" sz="3200" dirty="0"/>
              <a:t>sPHENIX  </a:t>
            </a:r>
            <a:r>
              <a:rPr lang="en-US" sz="3200" dirty="0" smtClean="0"/>
              <a:t>MIE Technical </a:t>
            </a:r>
            <a:r>
              <a:rPr lang="en-US" sz="3200" dirty="0"/>
              <a:t>Status  </a:t>
            </a:r>
          </a:p>
        </p:txBody>
      </p:sp>
      <p:sp>
        <p:nvSpPr>
          <p:cNvPr id="3" name="Content Placeholder 2"/>
          <p:cNvSpPr>
            <a:spLocks noGrp="1"/>
          </p:cNvSpPr>
          <p:nvPr>
            <p:ph idx="1"/>
          </p:nvPr>
        </p:nvSpPr>
        <p:spPr>
          <a:xfrm>
            <a:off x="0" y="571500"/>
            <a:ext cx="9144000" cy="4572000"/>
          </a:xfrm>
          <a:solidFill>
            <a:srgbClr val="FFFFFF"/>
          </a:solidFill>
        </p:spPr>
        <p:txBody>
          <a:bodyPr>
            <a:normAutofit/>
          </a:bodyPr>
          <a:lstStyle/>
          <a:p>
            <a:r>
              <a:rPr lang="en-US" sz="1400" b="1" dirty="0" smtClean="0"/>
              <a:t>100% of long lead (CD-3A)  procurements </a:t>
            </a:r>
            <a:r>
              <a:rPr lang="en-US" sz="1400" b="1" dirty="0"/>
              <a:t>received: 100% of SiPMs, 100% of tungsten powder, 100% of scintillator tiles, </a:t>
            </a:r>
            <a:r>
              <a:rPr lang="en-US" sz="1400" b="1" dirty="0" smtClean="0"/>
              <a:t>100</a:t>
            </a:r>
            <a:r>
              <a:rPr lang="en-US" sz="1400" b="1" dirty="0" smtClean="0"/>
              <a:t>% </a:t>
            </a:r>
            <a:r>
              <a:rPr lang="en-US" sz="1400" b="1" dirty="0"/>
              <a:t>of scintillating </a:t>
            </a:r>
            <a:r>
              <a:rPr lang="en-US" sz="1400" b="1" dirty="0" smtClean="0"/>
              <a:t>fibers. </a:t>
            </a:r>
            <a:r>
              <a:rPr lang="en-US" sz="1400" dirty="0" smtClean="0"/>
              <a:t> </a:t>
            </a:r>
            <a:endParaRPr lang="en-US" sz="1400" b="1" dirty="0" smtClean="0"/>
          </a:p>
          <a:p>
            <a:r>
              <a:rPr lang="en-US" sz="1400" b="1" dirty="0" smtClean="0"/>
              <a:t>19/</a:t>
            </a:r>
            <a:r>
              <a:rPr lang="en-US" sz="1400" b="1" dirty="0"/>
              <a:t>32</a:t>
            </a:r>
            <a:r>
              <a:rPr lang="en-US" sz="1400" dirty="0"/>
              <a:t> </a:t>
            </a:r>
            <a:r>
              <a:rPr lang="en-US" sz="1400" b="1" dirty="0"/>
              <a:t>OHCal sectors </a:t>
            </a:r>
            <a:r>
              <a:rPr lang="en-US" sz="1400" b="1" dirty="0" smtClean="0"/>
              <a:t>(</a:t>
            </a:r>
            <a:r>
              <a:rPr lang="en-US" sz="1400" b="1" dirty="0" smtClean="0"/>
              <a:t>59%</a:t>
            </a:r>
            <a:r>
              <a:rPr lang="en-US" sz="1400" b="1" dirty="0"/>
              <a:t>) </a:t>
            </a:r>
            <a:r>
              <a:rPr lang="en-US" sz="1400" b="1" dirty="0" smtClean="0"/>
              <a:t>complete, tested and calibrated.  </a:t>
            </a:r>
            <a:r>
              <a:rPr lang="en-US" sz="1400" dirty="0" smtClean="0"/>
              <a:t> </a:t>
            </a:r>
            <a:r>
              <a:rPr lang="en-US" sz="1400" b="1" dirty="0"/>
              <a:t>Assembly ongoing </a:t>
            </a:r>
            <a:r>
              <a:rPr lang="en-US" sz="1400" dirty="0"/>
              <a:t>on </a:t>
            </a:r>
            <a:r>
              <a:rPr lang="en-US" sz="1400" b="1" dirty="0"/>
              <a:t>OHCal Sectors </a:t>
            </a:r>
            <a:r>
              <a:rPr lang="en-US" sz="1400" b="1" dirty="0" smtClean="0"/>
              <a:t>20</a:t>
            </a:r>
            <a:r>
              <a:rPr lang="en-US" sz="1400" b="1" dirty="0" smtClean="0"/>
              <a:t>-</a:t>
            </a:r>
            <a:r>
              <a:rPr lang="en-US" sz="1400" b="1" dirty="0" smtClean="0"/>
              <a:t>28</a:t>
            </a:r>
            <a:r>
              <a:rPr lang="en-US" sz="1400" dirty="0" smtClean="0"/>
              <a:t>.</a:t>
            </a:r>
          </a:p>
          <a:p>
            <a:r>
              <a:rPr lang="en-US" sz="1400" b="1" dirty="0"/>
              <a:t>EMCal</a:t>
            </a:r>
            <a:r>
              <a:rPr lang="en-US" sz="1400" dirty="0"/>
              <a:t> </a:t>
            </a:r>
            <a:r>
              <a:rPr lang="en-US" sz="1400" b="1" dirty="0"/>
              <a:t>blocks</a:t>
            </a:r>
            <a:r>
              <a:rPr lang="en-US" sz="1400" dirty="0"/>
              <a:t> for </a:t>
            </a:r>
            <a:r>
              <a:rPr lang="en-US" sz="1400" b="1" dirty="0"/>
              <a:t>1</a:t>
            </a:r>
            <a:r>
              <a:rPr lang="en-US" sz="1400" b="1" baseline="30000" dirty="0"/>
              <a:t>st</a:t>
            </a:r>
            <a:r>
              <a:rPr lang="en-US" sz="1400" b="1" dirty="0"/>
              <a:t> </a:t>
            </a:r>
            <a:r>
              <a:rPr lang="en-US" sz="1400" b="1" dirty="0" smtClean="0"/>
              <a:t>22/</a:t>
            </a:r>
            <a:r>
              <a:rPr lang="en-US" sz="1400" b="1" dirty="0"/>
              <a:t>64 sectors  </a:t>
            </a:r>
            <a:r>
              <a:rPr lang="en-US" sz="1400" b="1" dirty="0" smtClean="0"/>
              <a:t>complete at UIUC</a:t>
            </a:r>
            <a:r>
              <a:rPr lang="en-US" sz="1400" dirty="0" smtClean="0"/>
              <a:t>, </a:t>
            </a:r>
            <a:r>
              <a:rPr lang="en-US" sz="1400" b="1" dirty="0"/>
              <a:t>blocks for sector </a:t>
            </a:r>
            <a:r>
              <a:rPr lang="en-US" sz="1400" b="1" dirty="0" smtClean="0"/>
              <a:t>23+ </a:t>
            </a:r>
            <a:r>
              <a:rPr lang="en-US" sz="1400" b="1" dirty="0"/>
              <a:t>underway</a:t>
            </a:r>
            <a:r>
              <a:rPr lang="en-US" sz="1400" dirty="0"/>
              <a:t>. </a:t>
            </a:r>
            <a:r>
              <a:rPr lang="en-US" sz="1400" b="1" dirty="0"/>
              <a:t>EMCal  Sectors 1-</a:t>
            </a:r>
            <a:r>
              <a:rPr lang="en-US" sz="1400" b="1" dirty="0" smtClean="0"/>
              <a:t>13 </a:t>
            </a:r>
            <a:r>
              <a:rPr lang="en-US" sz="1400" b="1" dirty="0" smtClean="0"/>
              <a:t>(20%) assembled, tested and calibrated</a:t>
            </a:r>
            <a:r>
              <a:rPr lang="en-US" sz="1400" dirty="0" smtClean="0"/>
              <a:t>, </a:t>
            </a:r>
            <a:r>
              <a:rPr lang="en-US" sz="1400" dirty="0"/>
              <a:t>assembly of </a:t>
            </a:r>
            <a:r>
              <a:rPr lang="en-US" sz="1400" b="1" dirty="0"/>
              <a:t>sectors </a:t>
            </a:r>
            <a:r>
              <a:rPr lang="en-US" sz="1400" b="1" dirty="0" smtClean="0"/>
              <a:t>14-17 underway</a:t>
            </a:r>
            <a:r>
              <a:rPr lang="en-US" sz="1400" dirty="0" smtClean="0"/>
              <a:t>. </a:t>
            </a:r>
            <a:r>
              <a:rPr lang="en-US" sz="1400" dirty="0"/>
              <a:t>High eta blocks from Fudan Univ continue to arrive at BNL. </a:t>
            </a:r>
            <a:endParaRPr lang="en-US" sz="1400" dirty="0" smtClean="0"/>
          </a:p>
          <a:p>
            <a:r>
              <a:rPr lang="en-US" sz="1400" b="1" dirty="0" smtClean="0"/>
              <a:t>TPC Inner field cage complete </a:t>
            </a:r>
            <a:r>
              <a:rPr lang="en-US" sz="1400" dirty="0" smtClean="0"/>
              <a:t>and tested. </a:t>
            </a:r>
            <a:r>
              <a:rPr lang="en-US" sz="1400" b="1" dirty="0" smtClean="0"/>
              <a:t>Outer field cage fab underway </a:t>
            </a:r>
            <a:r>
              <a:rPr lang="en-US" sz="1400" dirty="0" smtClean="0"/>
              <a:t>at SBU. </a:t>
            </a:r>
          </a:p>
          <a:p>
            <a:r>
              <a:rPr lang="en-US" sz="1400" b="1" dirty="0" smtClean="0"/>
              <a:t>GEM Modules for TPC under fab </a:t>
            </a:r>
            <a:r>
              <a:rPr lang="en-US" sz="1400" dirty="0" smtClean="0"/>
              <a:t>at WSU, Vanderbilt, Temple, Weizmann. </a:t>
            </a:r>
            <a:endParaRPr lang="en-US" sz="1400" dirty="0"/>
          </a:p>
          <a:p>
            <a:r>
              <a:rPr lang="en-US" sz="1400" b="1" dirty="0" smtClean="0"/>
              <a:t>30+</a:t>
            </a:r>
            <a:r>
              <a:rPr lang="en-US" sz="1400" dirty="0" smtClean="0"/>
              <a:t> </a:t>
            </a:r>
            <a:r>
              <a:rPr lang="en-US" sz="1400" b="1" dirty="0"/>
              <a:t>TPC Fee preproduction boards </a:t>
            </a:r>
            <a:r>
              <a:rPr lang="en-US" sz="1400" dirty="0"/>
              <a:t>at BNL for </a:t>
            </a:r>
            <a:r>
              <a:rPr lang="en-US" sz="1400" dirty="0" smtClean="0"/>
              <a:t>testing.  TPC Fee slice test  (26 board system test) will be performed  at BNL within the next 3 </a:t>
            </a:r>
            <a:r>
              <a:rPr lang="en-US" sz="1400" dirty="0" smtClean="0"/>
              <a:t>weeks. Order submitted for the assembly of the production TPC DAM (FELIX) cards.</a:t>
            </a:r>
            <a:endParaRPr lang="en-US" sz="1400" dirty="0" smtClean="0"/>
          </a:p>
          <a:p>
            <a:r>
              <a:rPr lang="en-US" sz="1400" dirty="0" smtClean="0"/>
              <a:t>All production </a:t>
            </a:r>
            <a:r>
              <a:rPr lang="en-US" sz="1400" b="1" dirty="0"/>
              <a:t>C</a:t>
            </a:r>
            <a:r>
              <a:rPr lang="en-US" sz="1400" b="1" dirty="0" smtClean="0"/>
              <a:t>alorimeter </a:t>
            </a:r>
            <a:r>
              <a:rPr lang="en-US" sz="1400" b="1" dirty="0"/>
              <a:t>E</a:t>
            </a:r>
            <a:r>
              <a:rPr lang="en-US" sz="1400" b="1" dirty="0" smtClean="0"/>
              <a:t>lectronics </a:t>
            </a:r>
            <a:r>
              <a:rPr lang="en-US" sz="1400" dirty="0" smtClean="0"/>
              <a:t>(except cables) exist or under contract for production.</a:t>
            </a:r>
            <a:endParaRPr lang="en-US" sz="1400" dirty="0"/>
          </a:p>
          <a:p>
            <a:r>
              <a:rPr lang="en-US" sz="1400" dirty="0"/>
              <a:t>All </a:t>
            </a:r>
            <a:r>
              <a:rPr lang="en-US" sz="1400" b="1" dirty="0"/>
              <a:t>Calorimeter Digitizer preproduction boards </a:t>
            </a:r>
            <a:r>
              <a:rPr lang="en-US" sz="1400" dirty="0"/>
              <a:t>(20%) at </a:t>
            </a:r>
            <a:r>
              <a:rPr lang="en-US" sz="1400" b="1" dirty="0"/>
              <a:t>Columbia U/Nevis </a:t>
            </a:r>
            <a:r>
              <a:rPr lang="en-US" sz="1400" dirty="0"/>
              <a:t>for testing</a:t>
            </a:r>
            <a:r>
              <a:rPr lang="en-US" sz="1400" dirty="0" smtClean="0"/>
              <a:t>.</a:t>
            </a:r>
          </a:p>
          <a:p>
            <a:r>
              <a:rPr lang="en-US" sz="1400" dirty="0" smtClean="0"/>
              <a:t>Production </a:t>
            </a:r>
            <a:r>
              <a:rPr lang="en-US" sz="1400" b="1" dirty="0" smtClean="0"/>
              <a:t>computer servers</a:t>
            </a:r>
            <a:r>
              <a:rPr lang="en-US" sz="1400" dirty="0" smtClean="0"/>
              <a:t>, </a:t>
            </a:r>
            <a:r>
              <a:rPr lang="en-US" sz="1400" b="1" dirty="0" smtClean="0"/>
              <a:t>GL1</a:t>
            </a:r>
            <a:r>
              <a:rPr lang="en-US" sz="1400" dirty="0" smtClean="0"/>
              <a:t> and </a:t>
            </a:r>
            <a:r>
              <a:rPr lang="en-US" sz="1400" b="1" dirty="0" smtClean="0"/>
              <a:t>Timing </a:t>
            </a:r>
            <a:r>
              <a:rPr lang="en-US" sz="1400" dirty="0" smtClean="0"/>
              <a:t>modules on order for DAQ/Trigger.</a:t>
            </a:r>
          </a:p>
          <a:p>
            <a:r>
              <a:rPr lang="en-US" sz="1400" dirty="0" smtClean="0"/>
              <a:t>FDR and PRR for the </a:t>
            </a:r>
            <a:r>
              <a:rPr lang="en-US" sz="1400" b="1" dirty="0" smtClean="0"/>
              <a:t>Min Bias Detector </a:t>
            </a:r>
            <a:r>
              <a:rPr lang="en-US" sz="1400" b="1" dirty="0" smtClean="0"/>
              <a:t>electronics</a:t>
            </a:r>
            <a:r>
              <a:rPr lang="en-US" sz="1400" b="1" dirty="0"/>
              <a:t> </a:t>
            </a:r>
            <a:r>
              <a:rPr lang="en-US" sz="1400" dirty="0" smtClean="0"/>
              <a:t>held </a:t>
            </a:r>
            <a:r>
              <a:rPr lang="en-US" sz="1400" dirty="0" smtClean="0"/>
              <a:t>in February. </a:t>
            </a:r>
            <a:r>
              <a:rPr lang="en-US" sz="1400" dirty="0" smtClean="0"/>
              <a:t>A</a:t>
            </a:r>
            <a:r>
              <a:rPr lang="en-US" sz="1400" dirty="0" smtClean="0"/>
              <a:t>pproved </a:t>
            </a:r>
            <a:r>
              <a:rPr lang="en-US" sz="1400" dirty="0" smtClean="0"/>
              <a:t>for production</a:t>
            </a:r>
            <a:r>
              <a:rPr lang="en-US" sz="1400" dirty="0" smtClean="0"/>
              <a:t>.</a:t>
            </a:r>
          </a:p>
          <a:p>
            <a:r>
              <a:rPr lang="en-US" sz="1400" dirty="0"/>
              <a:t>All </a:t>
            </a:r>
            <a:r>
              <a:rPr lang="en-US" sz="1400" b="1" dirty="0"/>
              <a:t>MVTX</a:t>
            </a:r>
            <a:r>
              <a:rPr lang="en-US" sz="1400" dirty="0"/>
              <a:t> Readout Units tested at </a:t>
            </a:r>
            <a:r>
              <a:rPr lang="en-US" sz="1400" b="1" dirty="0"/>
              <a:t>ORNL</a:t>
            </a:r>
            <a:r>
              <a:rPr lang="en-US" sz="1400" dirty="0"/>
              <a:t>. Minor RU debugging underway. </a:t>
            </a:r>
            <a:r>
              <a:rPr lang="en-US" sz="1400" b="1" dirty="0"/>
              <a:t>49/84 of staves completed </a:t>
            </a:r>
            <a:r>
              <a:rPr lang="en-US" sz="1400" b="1" dirty="0" smtClean="0"/>
              <a:t>and tested good, </a:t>
            </a:r>
            <a:r>
              <a:rPr lang="en-US" sz="1400" b="1" dirty="0"/>
              <a:t>with additional  11 undergoing testing at CERN (48 working staves needed). </a:t>
            </a:r>
            <a:r>
              <a:rPr lang="en-US" sz="1400" b="1" dirty="0">
                <a:solidFill>
                  <a:srgbClr val="3399FF"/>
                </a:solidFill>
              </a:rPr>
              <a:t>(MVTX)</a:t>
            </a:r>
            <a:endParaRPr lang="en-US" sz="1400" dirty="0"/>
          </a:p>
          <a:p>
            <a:pPr marL="0" indent="0">
              <a:buNone/>
            </a:pPr>
            <a:endParaRPr lang="en-US" sz="1400" b="1" dirty="0">
              <a:solidFill>
                <a:srgbClr val="0080FF"/>
              </a:solidFill>
            </a:endParaRPr>
          </a:p>
          <a:p>
            <a:pPr marL="0" indent="0">
              <a:buNone/>
            </a:pPr>
            <a:endParaRPr lang="en-US" sz="1800" b="1" dirty="0"/>
          </a:p>
          <a:p>
            <a:pPr marL="0" indent="0">
              <a:buNone/>
            </a:pPr>
            <a:endParaRPr lang="en-US" sz="1800" dirty="0"/>
          </a:p>
          <a:p>
            <a:pPr marL="0" indent="0">
              <a:buNone/>
            </a:pPr>
            <a:endParaRPr lang="en-US" sz="1400" dirty="0"/>
          </a:p>
          <a:p>
            <a:pPr marL="0" indent="0">
              <a:buNone/>
            </a:pPr>
            <a:endParaRPr lang="en-US" sz="1400" dirty="0"/>
          </a:p>
          <a:p>
            <a:pPr marL="0" indent="0">
              <a:buNone/>
            </a:pPr>
            <a:endParaRPr lang="en-US" sz="1800" dirty="0"/>
          </a:p>
          <a:p>
            <a:pPr marL="0" indent="0">
              <a:buNone/>
            </a:pP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sp>
        <p:nvSpPr>
          <p:cNvPr id="4" name="Date Placeholder 3"/>
          <p:cNvSpPr>
            <a:spLocks noGrp="1"/>
          </p:cNvSpPr>
          <p:nvPr>
            <p:ph type="dt" sz="half" idx="4294967295"/>
          </p:nvPr>
        </p:nvSpPr>
        <p:spPr>
          <a:xfrm>
            <a:off x="0" y="4972050"/>
            <a:ext cx="2133600" cy="171450"/>
          </a:xfrm>
          <a:prstGeom prst="rect">
            <a:avLst/>
          </a:prstGeom>
        </p:spPr>
        <p:txBody>
          <a:bodyPr vert="horz" wrap="square" lIns="91427" tIns="45714" rIns="91427" bIns="45714" numCol="1" anchor="ctr"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Calibri" pitchFamily="34" charset="0"/>
                <a:ea typeface="MS PGothic" pitchFamily="34" charset="-128"/>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a:lstStyle>
          <a:p>
            <a:pPr>
              <a:defRPr/>
            </a:pPr>
            <a:r>
              <a:rPr lang="en-US" altLang="en-US" smtClean="0"/>
              <a:t>2/24/2021</a:t>
            </a:r>
            <a:endParaRPr lang="en-US" altLang="en-US" dirty="0"/>
          </a:p>
        </p:txBody>
      </p:sp>
      <p:sp>
        <p:nvSpPr>
          <p:cNvPr id="5" name="Footer Placeholder 4"/>
          <p:cNvSpPr>
            <a:spLocks noGrp="1"/>
          </p:cNvSpPr>
          <p:nvPr>
            <p:ph type="ftr" sz="quarter" idx="4294967295"/>
          </p:nvPr>
        </p:nvSpPr>
        <p:spPr>
          <a:xfrm>
            <a:off x="3171031" y="4914908"/>
            <a:ext cx="2895600" cy="207169"/>
          </a:xfrm>
          <a:prstGeom prst="rect">
            <a:avLst/>
          </a:prstGeom>
        </p:spPr>
        <p:txBody>
          <a:bodyPr vert="horz" lIns="91427" tIns="45714" rIns="91427" bIns="45714"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a:lstStyle>
          <a:p>
            <a:pPr>
              <a:defRPr/>
            </a:pPr>
            <a:r>
              <a:rPr lang="en-US" sz="1100" smtClean="0"/>
              <a:t>DOE</a:t>
            </a:r>
            <a:endParaRPr lang="en-US" sz="1100" dirty="0"/>
          </a:p>
        </p:txBody>
      </p:sp>
    </p:spTree>
    <p:extLst>
      <p:ext uri="{BB962C8B-B14F-4D97-AF65-F5344CB8AC3E}">
        <p14:creationId xmlns:p14="http://schemas.microsoft.com/office/powerpoint/2010/main" val="29965868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30"/>
            <a:ext cx="8229600" cy="546497"/>
          </a:xfrm>
        </p:spPr>
        <p:txBody>
          <a:bodyPr/>
          <a:lstStyle/>
          <a:p>
            <a:r>
              <a:rPr lang="en-US" dirty="0" smtClean="0"/>
              <a:t>Variance Report </a:t>
            </a:r>
            <a:r>
              <a:rPr lang="mr-IN" dirty="0" smtClean="0"/>
              <a:t>–</a:t>
            </a:r>
            <a:r>
              <a:rPr lang="en-US" dirty="0" smtClean="0"/>
              <a:t> TPC  </a:t>
            </a:r>
            <a:endParaRPr lang="en-US" dirty="0"/>
          </a:p>
        </p:txBody>
      </p:sp>
      <p:sp>
        <p:nvSpPr>
          <p:cNvPr id="6" name="Content Placeholder 5"/>
          <p:cNvSpPr>
            <a:spLocks noGrp="1"/>
          </p:cNvSpPr>
          <p:nvPr>
            <p:ph idx="1"/>
          </p:nvPr>
        </p:nvSpPr>
        <p:spPr>
          <a:xfrm>
            <a:off x="152400" y="666750"/>
            <a:ext cx="8915400" cy="4419600"/>
          </a:xfrm>
        </p:spPr>
        <p:txBody>
          <a:bodyPr/>
          <a:lstStyle/>
          <a:p>
            <a:pPr marL="0" indent="0">
              <a:buNone/>
            </a:pPr>
            <a:r>
              <a:rPr lang="en-US" sz="1100" dirty="0"/>
              <a:t>January 2021</a:t>
            </a:r>
          </a:p>
          <a:p>
            <a:pPr marL="0" indent="0">
              <a:buNone/>
            </a:pPr>
            <a:r>
              <a:rPr lang="en-US" sz="1100" dirty="0"/>
              <a:t>Cumulative BCWS $19,269,073</a:t>
            </a:r>
          </a:p>
          <a:p>
            <a:pPr marL="0" indent="0">
              <a:buNone/>
            </a:pPr>
            <a:r>
              <a:rPr lang="en-US" sz="1100" dirty="0"/>
              <a:t>Cumulative BCWP $15,220,528</a:t>
            </a:r>
          </a:p>
          <a:p>
            <a:pPr marL="0" indent="0">
              <a:buNone/>
            </a:pPr>
            <a:r>
              <a:rPr lang="en-US" sz="1100" dirty="0"/>
              <a:t>Cumulative ACWP $15,057,075</a:t>
            </a:r>
          </a:p>
          <a:p>
            <a:pPr marL="0" indent="0">
              <a:buNone/>
            </a:pPr>
            <a:r>
              <a:rPr lang="en-US" sz="1100" dirty="0"/>
              <a:t/>
            </a:r>
            <a:br>
              <a:rPr lang="en-US" sz="1100" dirty="0"/>
            </a:br>
            <a:r>
              <a:rPr lang="en-US" sz="1100" dirty="0"/>
              <a:t>SV = -$4,048,545</a:t>
            </a:r>
          </a:p>
          <a:p>
            <a:pPr marL="0" indent="0">
              <a:buNone/>
            </a:pPr>
            <a:r>
              <a:rPr lang="en-US" sz="1100" dirty="0"/>
              <a:t>CV = +$163,453</a:t>
            </a:r>
            <a:br>
              <a:rPr lang="en-US" sz="1100" dirty="0"/>
            </a:br>
            <a:r>
              <a:rPr lang="en-US" sz="1100" dirty="0"/>
              <a:t/>
            </a:r>
            <a:br>
              <a:rPr lang="en-US" sz="1100" dirty="0"/>
            </a:br>
            <a:r>
              <a:rPr lang="en-US" sz="1100" dirty="0"/>
              <a:t>SPI = 0.7899</a:t>
            </a:r>
          </a:p>
          <a:p>
            <a:pPr marL="0" indent="0">
              <a:buNone/>
            </a:pPr>
            <a:r>
              <a:rPr lang="en-US" sz="1100" dirty="0"/>
              <a:t>CPI = 1.0109</a:t>
            </a:r>
          </a:p>
          <a:p>
            <a:pPr marL="0" indent="0">
              <a:buNone/>
            </a:pPr>
            <a:r>
              <a:rPr lang="en-US" sz="1100" dirty="0"/>
              <a:t> </a:t>
            </a:r>
          </a:p>
          <a:p>
            <a:pPr marL="0" indent="0">
              <a:buNone/>
            </a:pPr>
            <a:r>
              <a:rPr lang="en-US" sz="1100" dirty="0"/>
              <a:t>The following report discusses the major sources of schedule variance, including all items comprising 1% of the total schedule variance, plus a few select other items, and discusses the impact as well as the corrective actions taken. The analysis is done at level 3 of the Work Breakdown Structure. An accompanying Excel file shows BCWS, BCWP, SV and status for the various item noted in the following text.</a:t>
            </a:r>
          </a:p>
          <a:p>
            <a:pPr marL="0" indent="0">
              <a:buNone/>
            </a:pPr>
            <a:r>
              <a:rPr lang="en-US" sz="1100" dirty="0"/>
              <a:t> </a:t>
            </a:r>
          </a:p>
          <a:p>
            <a:pPr marL="0" indent="0">
              <a:buNone/>
            </a:pPr>
            <a:r>
              <a:rPr lang="en-US" sz="1100" b="1" dirty="0"/>
              <a:t>WBS 1.2.1 TPC Mechanics</a:t>
            </a:r>
            <a:endParaRPr lang="en-US" sz="1100" dirty="0"/>
          </a:p>
          <a:p>
            <a:pPr marL="0" indent="0">
              <a:buNone/>
            </a:pPr>
            <a:r>
              <a:rPr lang="en-US" sz="1100" dirty="0"/>
              <a:t>Description – One activity, S120100 Production of GEM foils, has an SV of -$84,619, due to late delivery of GEM foils manufactured at CERN. The delay is due to a COVID-related shutdown of the CERN factory and a subsequent four-month delay in GEM foil manufacture.</a:t>
            </a:r>
          </a:p>
          <a:p>
            <a:pPr marL="0" indent="0">
              <a:buNone/>
            </a:pPr>
            <a:r>
              <a:rPr lang="en-US" sz="1100" dirty="0"/>
              <a:t>Impact – None as yet. All delivered GEM foils, some 29% to date, have been mounted on frames and prepared for assembly into readout modules for the TPC.</a:t>
            </a:r>
          </a:p>
          <a:p>
            <a:pPr marL="0" indent="0">
              <a:buNone/>
            </a:pPr>
            <a:r>
              <a:rPr lang="en-US" sz="1100" dirty="0"/>
              <a:t>Corrective – The order remains in progress. We are supporting a full-time technician at CERN to speed manufacture of remaining foils. The revised delivery schedule provided by CERN will meet our assembly schedule for the TPC readout modules.</a:t>
            </a:r>
          </a:p>
          <a:p>
            <a:pPr marL="0" indent="0">
              <a:buNone/>
            </a:pPr>
            <a:r>
              <a:rPr lang="en-US" sz="1100" dirty="0"/>
              <a:t> </a:t>
            </a:r>
          </a:p>
          <a:p>
            <a:pPr marL="0" indent="0">
              <a:buNone/>
            </a:pPr>
            <a:endParaRPr lang="en-US" sz="1200"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30</a:t>
            </a:fld>
            <a:endParaRPr lang="en-US" altLang="en-US" dirty="0"/>
          </a:p>
        </p:txBody>
      </p:sp>
    </p:spTree>
    <p:extLst>
      <p:ext uri="{BB962C8B-B14F-4D97-AF65-F5344CB8AC3E}">
        <p14:creationId xmlns:p14="http://schemas.microsoft.com/office/powerpoint/2010/main" val="1839270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Variance Report - TPC</a:t>
            </a:r>
            <a:endParaRPr lang="en-US" dirty="0"/>
          </a:p>
        </p:txBody>
      </p:sp>
      <p:sp>
        <p:nvSpPr>
          <p:cNvPr id="6" name="Content Placeholder 5"/>
          <p:cNvSpPr>
            <a:spLocks noGrp="1"/>
          </p:cNvSpPr>
          <p:nvPr>
            <p:ph idx="1"/>
          </p:nvPr>
        </p:nvSpPr>
        <p:spPr>
          <a:xfrm>
            <a:off x="228600" y="666750"/>
            <a:ext cx="8839200" cy="4476750"/>
          </a:xfrm>
        </p:spPr>
        <p:txBody>
          <a:bodyPr/>
          <a:lstStyle/>
          <a:p>
            <a:pPr marL="0" indent="0">
              <a:buNone/>
            </a:pPr>
            <a:r>
              <a:rPr lang="en-US" sz="1000" b="1" dirty="0"/>
              <a:t>WBS 1.2.2 TPC GEM Modules R1</a:t>
            </a:r>
            <a:endParaRPr lang="en-US" sz="1000" dirty="0"/>
          </a:p>
          <a:p>
            <a:pPr marL="0" indent="0">
              <a:buNone/>
            </a:pPr>
            <a:r>
              <a:rPr lang="en-US" sz="1000" dirty="0"/>
              <a:t>Description – One activity S125100 TPC R1 </a:t>
            </a:r>
            <a:r>
              <a:rPr lang="en-US" sz="1000" dirty="0" smtClean="0"/>
              <a:t>pad planes </a:t>
            </a:r>
            <a:r>
              <a:rPr lang="en-US" sz="1000" dirty="0"/>
              <a:t>is not complete, with an SV of -$50,113. This in turn delays two successor activities, S125500 TPC R1 modules build, with SV = -$28,980 and S125600 TPC R1 Modules test, with SV = -$23,966. The total SV resulting is -$103,058. The layout of the R1 </a:t>
            </a:r>
            <a:r>
              <a:rPr lang="en-US" sz="1000" dirty="0" err="1"/>
              <a:t>padplane</a:t>
            </a:r>
            <a:r>
              <a:rPr lang="en-US" sz="1000" dirty="0"/>
              <a:t>, the smallest of the three types, was hampered by signal trace routing issues which did not conform to design rules required by the printed-circuit board manufacturer. </a:t>
            </a:r>
          </a:p>
          <a:p>
            <a:pPr marL="0" indent="0">
              <a:buNone/>
            </a:pPr>
            <a:r>
              <a:rPr lang="en-US" sz="1000" dirty="0"/>
              <a:t>Impact – None as yet. The rest of R1 module construction is proceeding. Pad planes are to be attached to the modules as a late step in the module assembly sequence. Positive float remains.</a:t>
            </a:r>
            <a:br>
              <a:rPr lang="en-US" sz="1000" dirty="0"/>
            </a:br>
            <a:r>
              <a:rPr lang="en-US" sz="1000" dirty="0"/>
              <a:t>Corrective – The signal trace routing issue has been resolved, the routing of the board is complete, and the contract for the manufacture of the pad-plane circuit cards has been placed with the same vendor who successfully built all the pad-plane circuit cards for R2 and R3 modules. The vendor has quoted a delivery time compatible with the schedule for R1 module assembly.</a:t>
            </a:r>
          </a:p>
          <a:p>
            <a:pPr marL="0" indent="0">
              <a:buNone/>
            </a:pPr>
            <a:r>
              <a:rPr lang="en-US" sz="1000" dirty="0"/>
              <a:t> </a:t>
            </a:r>
          </a:p>
          <a:p>
            <a:pPr marL="0" indent="0">
              <a:buNone/>
            </a:pPr>
            <a:r>
              <a:rPr lang="en-US" sz="1000" b="1" dirty="0"/>
              <a:t>WBS 1.2.5 TPC Front End Electronics.</a:t>
            </a:r>
            <a:r>
              <a:rPr lang="en-US" sz="1000" dirty="0"/>
              <a:t/>
            </a:r>
            <a:br>
              <a:rPr lang="en-US" sz="1000" dirty="0"/>
            </a:br>
            <a:r>
              <a:rPr lang="en-US" sz="1000" dirty="0"/>
              <a:t>Description – There are five activities with significant SV. They are: </a:t>
            </a:r>
          </a:p>
          <a:p>
            <a:pPr marL="0" indent="0">
              <a:buNone/>
            </a:pPr>
            <a:r>
              <a:rPr lang="en-US" sz="1000" dirty="0"/>
              <a:t>activity S136500 TPC FEE Cooling System, SV = -$69,821, </a:t>
            </a:r>
          </a:p>
          <a:p>
            <a:pPr marL="0" indent="0">
              <a:buNone/>
            </a:pPr>
            <a:r>
              <a:rPr lang="en-US" sz="1000" dirty="0"/>
              <a:t>activity S141500 TPC FEE Production components (optical transceivers), SV =-$34,429,</a:t>
            </a:r>
          </a:p>
          <a:p>
            <a:pPr marL="0" indent="0">
              <a:buNone/>
            </a:pPr>
            <a:r>
              <a:rPr lang="en-US" sz="1000" dirty="0"/>
              <a:t>activity S141800 TPC FEE Production Components, SV = -$61,910, </a:t>
            </a:r>
          </a:p>
          <a:p>
            <a:pPr marL="0" indent="0">
              <a:buNone/>
            </a:pPr>
            <a:r>
              <a:rPr lang="en-US" sz="1000" dirty="0"/>
              <a:t>activity S142500 TPC FEE Low Voltage Power system, SV = -$209,565, </a:t>
            </a:r>
          </a:p>
          <a:p>
            <a:pPr marL="0" indent="0">
              <a:buNone/>
            </a:pPr>
            <a:r>
              <a:rPr lang="en-US" sz="1000" dirty="0"/>
              <a:t>and activity S143250, TPC FEE protective elements/diodes, SV = -$67,983. </a:t>
            </a:r>
          </a:p>
          <a:p>
            <a:pPr marL="0" indent="0">
              <a:buNone/>
            </a:pPr>
            <a:r>
              <a:rPr lang="en-US" sz="1000" dirty="0"/>
              <a:t>The net SV is -$443,708.</a:t>
            </a:r>
          </a:p>
          <a:p>
            <a:pPr marL="0" indent="0">
              <a:buNone/>
            </a:pPr>
            <a:r>
              <a:rPr lang="en-US" sz="1000" dirty="0"/>
              <a:t>Impact – None as yet. The key activity is the FEE Production, which is ahead of schedule.</a:t>
            </a:r>
          </a:p>
          <a:p>
            <a:pPr marL="0" indent="0">
              <a:buNone/>
            </a:pPr>
            <a:r>
              <a:rPr lang="en-US" sz="1000" dirty="0"/>
              <a:t>Corrective – All the items covered by these activities are being ordered, with one exception, the optical transceivers, which are being tested in February for operation in magnetic field. The required design and procurement reviews are complete. The cooling system requires a series of machined parts, for which the procurement is started. The TPC FEE production components are on order. The TPC FEE Low Voltage power supplies are under contract with the vendor scheduling all deliveries over the next three months. The TPC FEE Protection elements/diodes are on order and scheduled to be delivered in February.</a:t>
            </a:r>
          </a:p>
          <a:p>
            <a:pPr marL="0" indent="0">
              <a:buNone/>
            </a:pPr>
            <a:endParaRPr lang="en-US" sz="1100"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31</a:t>
            </a:fld>
            <a:endParaRPr lang="en-US" altLang="en-US" dirty="0"/>
          </a:p>
        </p:txBody>
      </p:sp>
    </p:spTree>
    <p:extLst>
      <p:ext uri="{BB962C8B-B14F-4D97-AF65-F5344CB8AC3E}">
        <p14:creationId xmlns:p14="http://schemas.microsoft.com/office/powerpoint/2010/main" val="2278759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Variance Report - TPC</a:t>
            </a:r>
            <a:endParaRPr lang="en-US" dirty="0"/>
          </a:p>
        </p:txBody>
      </p:sp>
      <p:sp>
        <p:nvSpPr>
          <p:cNvPr id="6" name="Content Placeholder 5"/>
          <p:cNvSpPr>
            <a:spLocks noGrp="1"/>
          </p:cNvSpPr>
          <p:nvPr>
            <p:ph idx="1"/>
          </p:nvPr>
        </p:nvSpPr>
        <p:spPr>
          <a:xfrm>
            <a:off x="152400" y="590550"/>
            <a:ext cx="8839200" cy="4476750"/>
          </a:xfrm>
        </p:spPr>
        <p:txBody>
          <a:bodyPr/>
          <a:lstStyle/>
          <a:p>
            <a:pPr marL="0" indent="0">
              <a:buNone/>
            </a:pPr>
            <a:r>
              <a:rPr lang="en-US" sz="1100" b="1" dirty="0" smtClean="0"/>
              <a:t> </a:t>
            </a:r>
            <a:r>
              <a:rPr lang="en-US" sz="1100" b="1" dirty="0"/>
              <a:t>WBS 1.2.6 TPC Data Aggregator Modules</a:t>
            </a:r>
            <a:endParaRPr lang="en-US" sz="1100" dirty="0"/>
          </a:p>
          <a:p>
            <a:pPr marL="0" indent="0">
              <a:buNone/>
            </a:pPr>
            <a:r>
              <a:rPr lang="en-US" sz="1100" dirty="0"/>
              <a:t>Description – Three activities contribute to the SV:</a:t>
            </a:r>
          </a:p>
          <a:p>
            <a:pPr marL="0" indent="0">
              <a:buNone/>
            </a:pPr>
            <a:r>
              <a:rPr lang="en-US" sz="1100" dirty="0"/>
              <a:t>activity S147300 FELIX 2.0 production board, SV = $30,262,</a:t>
            </a:r>
          </a:p>
          <a:p>
            <a:pPr marL="0" indent="0">
              <a:buNone/>
            </a:pPr>
            <a:r>
              <a:rPr lang="en-US" sz="1100" dirty="0"/>
              <a:t>activity S147370 FELIX 2.0 board optical components, SV =-$93,719, and</a:t>
            </a:r>
          </a:p>
          <a:p>
            <a:pPr marL="0" indent="0">
              <a:buNone/>
            </a:pPr>
            <a:r>
              <a:rPr lang="en-US" sz="1100" dirty="0"/>
              <a:t>activity S138400 EBDC computers and peripherals, SV =-$244,769.</a:t>
            </a:r>
            <a:br>
              <a:rPr lang="en-US" sz="1100" dirty="0"/>
            </a:br>
            <a:r>
              <a:rPr lang="en-US" sz="1100" dirty="0"/>
              <a:t>All these items have delivery dates in January thus all three are new additions to the negative SV.</a:t>
            </a:r>
          </a:p>
          <a:p>
            <a:pPr marL="0" indent="0">
              <a:buNone/>
            </a:pPr>
            <a:r>
              <a:rPr lang="en-US" sz="1100" dirty="0"/>
              <a:t>Impact – None</a:t>
            </a:r>
          </a:p>
          <a:p>
            <a:pPr marL="0" indent="0">
              <a:buNone/>
            </a:pPr>
            <a:r>
              <a:rPr lang="en-US" sz="1100" dirty="0"/>
              <a:t>Corrective – The EBDC computer prototype passed all tests. The production order is being prepared for submission to Procurement.  The FELIX production board order is submitted; the components are in hand and thus the activity is 80% complete, and only board preparation and assembly remains. The FELIX optical components are fiber optics and specialized connectors to group and route signals from the TPC FEE cards (WBS 1.2.5) to the FELIX boards. The topology of these connectors must accommodate a board used to reprogram the FEE cards in case of radiation-induced single event upsets (SEUs). It has just been realized this topology needs an update, meaning the bill of materials for the fiber optic components must be revised. This revision will be completed in February.</a:t>
            </a:r>
          </a:p>
          <a:p>
            <a:pPr marL="0" indent="0">
              <a:buNone/>
            </a:pPr>
            <a:r>
              <a:rPr lang="en-US" sz="1100" dirty="0"/>
              <a:t> </a:t>
            </a:r>
          </a:p>
          <a:p>
            <a:pPr marL="0" indent="0">
              <a:buNone/>
            </a:pPr>
            <a:r>
              <a:rPr lang="en-US" sz="1100" b="1" dirty="0"/>
              <a:t>WBS 1.2.7 TPC Support Systems</a:t>
            </a:r>
            <a:endParaRPr lang="en-US" sz="1100" dirty="0"/>
          </a:p>
          <a:p>
            <a:pPr marL="0" indent="0">
              <a:buNone/>
            </a:pPr>
            <a:r>
              <a:rPr lang="en-US" sz="1100" dirty="0"/>
              <a:t>Description – There are three areas of effort. The TPC Lasers delivery has started but only the first article has been delivered, SV =-$210,418. The TPC Gas System has procured and received 25% of the components but still needs to place requisitions for the balance, SV =-$97,008. The TPC Cooling system has not procured the high value elements including the chiller, SV =-$76,175. </a:t>
            </a:r>
          </a:p>
          <a:p>
            <a:pPr marL="0" indent="0">
              <a:buNone/>
            </a:pPr>
            <a:r>
              <a:rPr lang="en-US" sz="1100" dirty="0"/>
              <a:t>The total SV for these key items is -$383,601.</a:t>
            </a:r>
          </a:p>
          <a:p>
            <a:pPr marL="0" indent="0">
              <a:buNone/>
            </a:pPr>
            <a:r>
              <a:rPr lang="en-US" sz="1100" dirty="0"/>
              <a:t>Impact – These are all items being procured well ahead of their needed installation in order to allow for more time to test them on the bench and adjust settings.</a:t>
            </a:r>
          </a:p>
          <a:p>
            <a:pPr marL="0" indent="0">
              <a:buNone/>
            </a:pPr>
            <a:r>
              <a:rPr lang="en-US" sz="1100" dirty="0"/>
              <a:t>Corrective – The Preliminary Design reviews are complete and all three of these subsystems have moved to acquiring first articles. Proper operation is to be demonstrated prior to holding the Final Design reviews and the Procurement Readiness reviews, which are expected by March.</a:t>
            </a:r>
          </a:p>
          <a:p>
            <a:endParaRPr lang="en-US" sz="1000" dirty="0"/>
          </a:p>
          <a:p>
            <a:pPr marL="0" indent="0">
              <a:buNone/>
            </a:pPr>
            <a:endParaRPr lang="en-US" sz="1100"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32</a:t>
            </a:fld>
            <a:endParaRPr lang="en-US" altLang="en-US" dirty="0"/>
          </a:p>
        </p:txBody>
      </p:sp>
    </p:spTree>
    <p:extLst>
      <p:ext uri="{BB962C8B-B14F-4D97-AF65-F5344CB8AC3E}">
        <p14:creationId xmlns:p14="http://schemas.microsoft.com/office/powerpoint/2010/main" val="16856919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Variance Report - </a:t>
            </a:r>
            <a:r>
              <a:rPr lang="en-US" dirty="0" smtClean="0"/>
              <a:t>EMCal</a:t>
            </a:r>
            <a:endParaRPr lang="en-US" dirty="0"/>
          </a:p>
        </p:txBody>
      </p:sp>
      <p:sp>
        <p:nvSpPr>
          <p:cNvPr id="6" name="Content Placeholder 5"/>
          <p:cNvSpPr>
            <a:spLocks noGrp="1"/>
          </p:cNvSpPr>
          <p:nvPr>
            <p:ph idx="1"/>
          </p:nvPr>
        </p:nvSpPr>
        <p:spPr>
          <a:xfrm>
            <a:off x="228600" y="666750"/>
            <a:ext cx="8839200" cy="4476750"/>
          </a:xfrm>
        </p:spPr>
        <p:txBody>
          <a:bodyPr/>
          <a:lstStyle/>
          <a:p>
            <a:pPr marL="0" indent="0">
              <a:buNone/>
            </a:pPr>
            <a:r>
              <a:rPr lang="en-US" sz="1000" b="1" dirty="0" smtClean="0"/>
              <a:t>  </a:t>
            </a:r>
            <a:r>
              <a:rPr lang="en-US" sz="1100" b="1" dirty="0"/>
              <a:t>WBS 1.3.1 EMCal Blocks</a:t>
            </a:r>
            <a:endParaRPr lang="en-US" sz="1100" dirty="0"/>
          </a:p>
          <a:p>
            <a:pPr marL="0" indent="0">
              <a:buNone/>
            </a:pPr>
            <a:r>
              <a:rPr lang="en-US" sz="1100" dirty="0"/>
              <a:t>Description – There are four main items causing the SV. The S171800 Epoxy is only 32% complete, SV =-$31,987. Molds S172500 and fiber assemblies S172800 are behind schedule, SV =-$27,995. The S174000-S175500 Blocks for Sectors 23-38 are not complete, SV =-$82,202, nor is their shipping to BNL, SV =-$18,694.</a:t>
            </a:r>
          </a:p>
          <a:p>
            <a:pPr marL="0" indent="0">
              <a:buNone/>
            </a:pPr>
            <a:r>
              <a:rPr lang="en-US" sz="1100" dirty="0"/>
              <a:t>The total SV for these items is -$160,878.</a:t>
            </a:r>
          </a:p>
          <a:p>
            <a:pPr marL="0" indent="0">
              <a:buNone/>
            </a:pPr>
            <a:r>
              <a:rPr lang="en-US" sz="1100" dirty="0"/>
              <a:t>Impact – None</a:t>
            </a:r>
          </a:p>
          <a:p>
            <a:pPr marL="0" indent="0">
              <a:buNone/>
            </a:pPr>
            <a:r>
              <a:rPr lang="en-US" sz="1100" dirty="0"/>
              <a:t>Corrective – The Epoxy must be bought within a few weeks of use, due to shelf-life issues. It is a commodity item and is purchased on an as-needed basis. The delayed Blocks were caused by personnel absences due to the COVID-19 pandemic. Block production resumed over the summer of 2020 and returned to planned production rates in the Fall. This particular SV will persist until about 2 weeks before the Project is complete, at which time Block production will be complete. The Early Completion date for the MIE project has been adjusted to reflect this.</a:t>
            </a:r>
          </a:p>
          <a:p>
            <a:pPr marL="0" indent="0">
              <a:buNone/>
            </a:pPr>
            <a:r>
              <a:rPr lang="en-US" sz="1100" dirty="0"/>
              <a:t> </a:t>
            </a:r>
          </a:p>
          <a:p>
            <a:pPr marL="0" indent="0">
              <a:buNone/>
            </a:pPr>
            <a:r>
              <a:rPr lang="en-US" sz="1100" b="1" dirty="0"/>
              <a:t>WBS 1.3.2 EMCal Modules and Sectors</a:t>
            </a:r>
            <a:endParaRPr lang="en-US" sz="1100" dirty="0"/>
          </a:p>
          <a:p>
            <a:pPr marL="0" indent="0">
              <a:buNone/>
            </a:pPr>
            <a:r>
              <a:rPr lang="en-US" sz="1100" dirty="0"/>
              <a:t>Description – The S187400 Production Light Guide contract is not complete, SV = -$204,110. The S195400 Mechanical parts for Final Sectors are not yet all received, SV = $102,111. The total of these SVs is -$306,221.</a:t>
            </a:r>
          </a:p>
          <a:p>
            <a:pPr marL="0" indent="0">
              <a:buNone/>
            </a:pPr>
            <a:r>
              <a:rPr lang="en-US" sz="1100" dirty="0"/>
              <a:t>Impact – None</a:t>
            </a:r>
          </a:p>
          <a:p>
            <a:pPr marL="0" indent="0">
              <a:buNone/>
            </a:pPr>
            <a:r>
              <a:rPr lang="en-US" sz="1100" dirty="0"/>
              <a:t>Corrective – The light guide production was suspended at the vendor until QA and tooling-fixture issues were examined and resolved. These issues were addressed over October-December and production deliveries have resumed at the planned rate and ahead of when they are needed to produce sectors. The light guide vendor has qualified more machine shops supplying him to further improve his delivery rate in the future. The mechanical parts are being delivered somewhat ahead of schedule, with all but the sawteeth/strongback in fact being complete; the sawteeth delivery schedule is about a month ahead of need-by date.</a:t>
            </a:r>
          </a:p>
          <a:p>
            <a:pPr marL="0" indent="0">
              <a:buNone/>
            </a:pPr>
            <a:endParaRPr lang="en-US" sz="1100" dirty="0"/>
          </a:p>
          <a:p>
            <a:pPr marL="0" indent="0">
              <a:buNone/>
            </a:pPr>
            <a:endParaRPr lang="en-US" sz="1100"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33</a:t>
            </a:fld>
            <a:endParaRPr lang="en-US" altLang="en-US" dirty="0"/>
          </a:p>
        </p:txBody>
      </p:sp>
    </p:spTree>
    <p:extLst>
      <p:ext uri="{BB962C8B-B14F-4D97-AF65-F5344CB8AC3E}">
        <p14:creationId xmlns:p14="http://schemas.microsoft.com/office/powerpoint/2010/main" val="9164175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Variance Report - HCal</a:t>
            </a:r>
            <a:endParaRPr lang="en-US" dirty="0"/>
          </a:p>
        </p:txBody>
      </p:sp>
      <p:sp>
        <p:nvSpPr>
          <p:cNvPr id="7" name="Content Placeholder 6"/>
          <p:cNvSpPr>
            <a:spLocks noGrp="1"/>
          </p:cNvSpPr>
          <p:nvPr>
            <p:ph idx="1"/>
          </p:nvPr>
        </p:nvSpPr>
        <p:spPr>
          <a:xfrm>
            <a:off x="228600" y="666750"/>
            <a:ext cx="8458200" cy="3927876"/>
          </a:xfrm>
        </p:spPr>
        <p:txBody>
          <a:bodyPr/>
          <a:lstStyle/>
          <a:p>
            <a:pPr marL="0" indent="0">
              <a:buNone/>
            </a:pPr>
            <a:r>
              <a:rPr lang="en-US" sz="1200" b="1" dirty="0"/>
              <a:t>WBS 1.4.2 Outer HCal Mechanics</a:t>
            </a:r>
            <a:endParaRPr lang="en-US" sz="1200" dirty="0"/>
          </a:p>
          <a:p>
            <a:pPr marL="0" indent="0">
              <a:buNone/>
            </a:pPr>
            <a:r>
              <a:rPr lang="en-US" sz="1200" dirty="0"/>
              <a:t>Description – The S205100 Splice Plates are not yet delivered, SV = -$303,325.</a:t>
            </a:r>
          </a:p>
          <a:p>
            <a:pPr marL="0" indent="0">
              <a:buNone/>
            </a:pPr>
            <a:r>
              <a:rPr lang="en-US" sz="1200" dirty="0"/>
              <a:t>Impact – None, the current delivery schedule is still 3 months ahead of need.</a:t>
            </a:r>
          </a:p>
          <a:p>
            <a:pPr marL="0" indent="0">
              <a:buNone/>
            </a:pPr>
            <a:r>
              <a:rPr lang="en-US" sz="1200" dirty="0"/>
              <a:t>Corrective – Continued contact with the vendor. The vendor had to reject some of the initial parts due to an issue of cracks developing in the steel after heat treating and subsequent machining. The technique for heat treating was changed, a different method of machining the precision holes was selected and employed, and the problem has not recurred. Delivery of first parts is planned for February and delivery of the balance of the contract is planned for March</a:t>
            </a:r>
            <a:r>
              <a:rPr lang="en-US" sz="1100" dirty="0"/>
              <a:t>.</a:t>
            </a:r>
          </a:p>
          <a:p>
            <a:pPr marL="0" indent="0">
              <a:buNone/>
            </a:pPr>
            <a:endParaRPr lang="en-US" sz="1100"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34</a:t>
            </a:fld>
            <a:endParaRPr lang="en-US" altLang="en-US" dirty="0"/>
          </a:p>
        </p:txBody>
      </p:sp>
    </p:spTree>
    <p:extLst>
      <p:ext uri="{BB962C8B-B14F-4D97-AF65-F5344CB8AC3E}">
        <p14:creationId xmlns:p14="http://schemas.microsoft.com/office/powerpoint/2010/main" val="36917663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2" y="0"/>
            <a:ext cx="8229600" cy="546497"/>
          </a:xfrm>
        </p:spPr>
        <p:txBody>
          <a:bodyPr/>
          <a:lstStyle/>
          <a:p>
            <a:r>
              <a:rPr lang="en-US" dirty="0" smtClean="0"/>
              <a:t>Variance Report </a:t>
            </a:r>
            <a:r>
              <a:rPr lang="mr-IN" dirty="0" smtClean="0"/>
              <a:t>–</a:t>
            </a:r>
            <a:r>
              <a:rPr lang="en-US" dirty="0" smtClean="0"/>
              <a:t>Cal Electronics</a:t>
            </a:r>
            <a:endParaRPr lang="en-US" dirty="0"/>
          </a:p>
        </p:txBody>
      </p:sp>
      <p:sp>
        <p:nvSpPr>
          <p:cNvPr id="6" name="Content Placeholder 5"/>
          <p:cNvSpPr>
            <a:spLocks noGrp="1"/>
          </p:cNvSpPr>
          <p:nvPr>
            <p:ph idx="1"/>
          </p:nvPr>
        </p:nvSpPr>
        <p:spPr>
          <a:xfrm>
            <a:off x="152400" y="666750"/>
            <a:ext cx="8839200" cy="4114800"/>
          </a:xfrm>
        </p:spPr>
        <p:txBody>
          <a:bodyPr/>
          <a:lstStyle/>
          <a:p>
            <a:pPr marL="0" indent="0">
              <a:buNone/>
            </a:pPr>
            <a:r>
              <a:rPr lang="en-US" sz="1100" b="1" dirty="0"/>
              <a:t>WBS 1.5.2 Calorimeter Front End Electronics</a:t>
            </a:r>
            <a:endParaRPr lang="en-US" sz="1100" dirty="0"/>
          </a:p>
          <a:p>
            <a:pPr marL="0" indent="0">
              <a:buNone/>
            </a:pPr>
            <a:r>
              <a:rPr lang="en-US" sz="1100" dirty="0"/>
              <a:t>Description – Eight separate activities contribute substantially to this SV. They are:</a:t>
            </a:r>
          </a:p>
          <a:p>
            <a:pPr marL="0" indent="0">
              <a:buNone/>
            </a:pPr>
            <a:r>
              <a:rPr lang="en-US" sz="1100" dirty="0"/>
              <a:t>activity S226400 EMCal external bias power system for sectors 1-12, SV =-$29,456,</a:t>
            </a:r>
          </a:p>
          <a:p>
            <a:pPr marL="0" indent="0">
              <a:buNone/>
            </a:pPr>
            <a:r>
              <a:rPr lang="en-US" sz="1100" dirty="0"/>
              <a:t>activity S227605 EMCal SiPM daughter boards part 2, SV = -$18,565,</a:t>
            </a:r>
          </a:p>
          <a:p>
            <a:pPr marL="0" indent="0">
              <a:buNone/>
            </a:pPr>
            <a:r>
              <a:rPr lang="en-US" sz="1100" dirty="0"/>
              <a:t>activity S229300 EMCal preamplifiers not delivered, SV = -$549,642,</a:t>
            </a:r>
          </a:p>
          <a:p>
            <a:pPr marL="0" indent="0">
              <a:buNone/>
            </a:pPr>
            <a:r>
              <a:rPr lang="en-US" sz="1100" dirty="0"/>
              <a:t>activity S231800 EMCal internal cables are only 45% complete, SV = -$158,506,</a:t>
            </a:r>
          </a:p>
          <a:p>
            <a:pPr marL="0" indent="0">
              <a:buNone/>
            </a:pPr>
            <a:r>
              <a:rPr lang="en-US" sz="1100" dirty="0"/>
              <a:t>activity S233250 EMCal trunk signal cables are not complete, SV = -$189,831,</a:t>
            </a:r>
          </a:p>
          <a:p>
            <a:pPr marL="0" indent="0">
              <a:buNone/>
            </a:pPr>
            <a:r>
              <a:rPr lang="en-US" sz="1100" dirty="0"/>
              <a:t>activity S234100 EMCal LV power system sectors 13-64 only 20% complete, SV =-$31,416,</a:t>
            </a:r>
          </a:p>
          <a:p>
            <a:pPr marL="0" indent="0">
              <a:buNone/>
            </a:pPr>
            <a:r>
              <a:rPr lang="en-US" sz="1100" dirty="0"/>
              <a:t>activity S244400 HCal External cables are only 20% complete, SV = -$81,552, and</a:t>
            </a:r>
          </a:p>
          <a:p>
            <a:pPr marL="0" indent="0">
              <a:buNone/>
            </a:pPr>
            <a:r>
              <a:rPr lang="en-US" sz="1100" dirty="0"/>
              <a:t>activity S244450 HCal trunk signal cables not complete, SV =-$36,439.</a:t>
            </a:r>
            <a:br>
              <a:rPr lang="en-US" sz="1100" dirty="0"/>
            </a:br>
            <a:r>
              <a:rPr lang="en-US" sz="1100" dirty="0"/>
              <a:t>The total SV for these activities is -$1,095,407.</a:t>
            </a:r>
          </a:p>
          <a:p>
            <a:pPr marL="0" indent="0">
              <a:buNone/>
            </a:pPr>
            <a:r>
              <a:rPr lang="en-US" sz="1100" dirty="0"/>
              <a:t>Impact – none except for the EMCal preamps, which will be needed by the EMCal sector production line starting in early March.</a:t>
            </a:r>
          </a:p>
          <a:p>
            <a:pPr marL="0" indent="0">
              <a:buNone/>
            </a:pPr>
            <a:r>
              <a:rPr lang="en-US" sz="1100" dirty="0"/>
              <a:t>Correctives – The contract is placed for the EMCal preamplifiers. We have negotiated with the vendor to deliver a first batch, adequate to instrument more than 3 sectors, as soon as possible to help with completion of EMCal sectors. The vendor anticipates being able to meet the March schedule for these first preamplifier units using parts in hand. The vendor is also currently obtaining all the long-lead-time parts for the main EMCal preamplifier production. </a:t>
            </a:r>
          </a:p>
          <a:p>
            <a:pPr marL="0" indent="0">
              <a:buNone/>
            </a:pPr>
            <a:r>
              <a:rPr lang="en-US" sz="1100" dirty="0"/>
              <a:t> </a:t>
            </a:r>
          </a:p>
          <a:p>
            <a:pPr marL="0" indent="0">
              <a:buNone/>
            </a:pPr>
            <a:r>
              <a:rPr lang="en-US" sz="1100" dirty="0"/>
              <a:t>The vendor for the EMCal internal cables has been delivering them regularly on a schedule well in advance of the need for them during EMCal sector construction. The Procurement readiness review was held in January for the external/trunk cable orders, EMCal and HCal, and procurement documents are being prepared. Potential vendors indicate they can meet the requested delivery schedule for these cables.</a:t>
            </a:r>
          </a:p>
          <a:p>
            <a:pPr marL="0" indent="0">
              <a:buNone/>
            </a:pPr>
            <a:endParaRPr lang="en-US" sz="1100"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35</a:t>
            </a:fld>
            <a:endParaRPr lang="en-US" altLang="en-US" dirty="0"/>
          </a:p>
        </p:txBody>
      </p:sp>
    </p:spTree>
    <p:extLst>
      <p:ext uri="{BB962C8B-B14F-4D97-AF65-F5344CB8AC3E}">
        <p14:creationId xmlns:p14="http://schemas.microsoft.com/office/powerpoint/2010/main" val="27296061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 y="35996"/>
            <a:ext cx="8229600" cy="546497"/>
          </a:xfrm>
        </p:spPr>
        <p:txBody>
          <a:bodyPr/>
          <a:lstStyle/>
          <a:p>
            <a:r>
              <a:rPr lang="en-US" dirty="0" smtClean="0"/>
              <a:t>Variance Report - Cal Electronics </a:t>
            </a:r>
            <a:r>
              <a:rPr lang="en-US" dirty="0" smtClean="0"/>
              <a:t> </a:t>
            </a:r>
            <a:endParaRPr lang="en-US" dirty="0"/>
          </a:p>
        </p:txBody>
      </p:sp>
      <p:sp>
        <p:nvSpPr>
          <p:cNvPr id="7" name="Content Placeholder 6"/>
          <p:cNvSpPr>
            <a:spLocks noGrp="1"/>
          </p:cNvSpPr>
          <p:nvPr>
            <p:ph idx="1"/>
          </p:nvPr>
        </p:nvSpPr>
        <p:spPr>
          <a:xfrm>
            <a:off x="228600" y="742950"/>
            <a:ext cx="8458200" cy="3851676"/>
          </a:xfrm>
        </p:spPr>
        <p:txBody>
          <a:bodyPr/>
          <a:lstStyle/>
          <a:p>
            <a:pPr marL="0" indent="0">
              <a:buNone/>
            </a:pPr>
            <a:r>
              <a:rPr lang="en-US" sz="1200" b="1" dirty="0"/>
              <a:t>WBS 1.5.3 Calorimeter Digitizers</a:t>
            </a:r>
            <a:endParaRPr lang="en-US" sz="1200" dirty="0"/>
          </a:p>
          <a:p>
            <a:pPr marL="0" indent="0">
              <a:buNone/>
            </a:pPr>
            <a:r>
              <a:rPr lang="en-US" sz="1200" dirty="0"/>
              <a:t>Description – There are two activities contributing to this SV. One is S252700 Digitizer Parts, SV = -$678,538 and the other is S252800 Digitizer Boards, SV = - $149,785.</a:t>
            </a:r>
            <a:br>
              <a:rPr lang="en-US" sz="1200" dirty="0"/>
            </a:br>
            <a:r>
              <a:rPr lang="en-US" sz="1200" dirty="0"/>
              <a:t>Impact – None presently.  The EMCal and OHCal sector production lines have an adequate number of digitizers to perform all needed QA during remaining detector construction. Thus the remaining digitizers are only needed by the completion of the MIE project.</a:t>
            </a:r>
          </a:p>
          <a:p>
            <a:pPr marL="0" indent="0">
              <a:buNone/>
            </a:pPr>
            <a:r>
              <a:rPr lang="en-US" sz="1200" dirty="0"/>
              <a:t>Corrective – The contract for the production digitizers is placed. The vendor indicates they are placing orders for production quantities of all parts but that world-wide supply chains have led to more lead time than foreseen pre-COVID. We continue to monitor the progress by this vendor.</a:t>
            </a:r>
          </a:p>
          <a:p>
            <a:pPr marL="0" indent="0">
              <a:buNone/>
            </a:pPr>
            <a:endParaRPr lang="en-US" sz="1200"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36</a:t>
            </a:fld>
            <a:endParaRPr lang="en-US" altLang="en-US" dirty="0"/>
          </a:p>
        </p:txBody>
      </p:sp>
    </p:spTree>
    <p:extLst>
      <p:ext uri="{BB962C8B-B14F-4D97-AF65-F5344CB8AC3E}">
        <p14:creationId xmlns:p14="http://schemas.microsoft.com/office/powerpoint/2010/main" val="16000792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46497"/>
          </a:xfrm>
        </p:spPr>
        <p:txBody>
          <a:bodyPr/>
          <a:lstStyle/>
          <a:p>
            <a:r>
              <a:rPr lang="en-US" dirty="0" smtClean="0"/>
              <a:t>Variance Report </a:t>
            </a:r>
            <a:r>
              <a:rPr lang="mr-IN" dirty="0" smtClean="0"/>
              <a:t>–</a:t>
            </a:r>
            <a:r>
              <a:rPr lang="en-US" dirty="0" smtClean="0"/>
              <a:t> DAQ/Trigger</a:t>
            </a:r>
            <a:endParaRPr lang="en-US" dirty="0"/>
          </a:p>
        </p:txBody>
      </p:sp>
      <p:sp>
        <p:nvSpPr>
          <p:cNvPr id="7" name="Content Placeholder 6"/>
          <p:cNvSpPr>
            <a:spLocks noGrp="1"/>
          </p:cNvSpPr>
          <p:nvPr>
            <p:ph idx="1"/>
          </p:nvPr>
        </p:nvSpPr>
        <p:spPr>
          <a:xfrm>
            <a:off x="152400" y="742950"/>
            <a:ext cx="8534400" cy="3851676"/>
          </a:xfrm>
        </p:spPr>
        <p:txBody>
          <a:bodyPr/>
          <a:lstStyle/>
          <a:p>
            <a:pPr marL="0" indent="0">
              <a:buNone/>
            </a:pPr>
            <a:r>
              <a:rPr lang="en-US" sz="1200" b="1" dirty="0"/>
              <a:t>WBS 1.6.1 Data Acquisition</a:t>
            </a:r>
            <a:endParaRPr lang="en-US" sz="1200" dirty="0"/>
          </a:p>
          <a:p>
            <a:pPr marL="0" indent="0">
              <a:buNone/>
            </a:pPr>
            <a:r>
              <a:rPr lang="en-US" sz="1200" dirty="0"/>
              <a:t>Description – Three activities have been completed ahead of schedule, resulting in a positive SV = $203,950. These activities are S257600 Sub-Event-Buffer board production, SV = $47,634, S258400 Assembly and Trigger Processor board production, SV = $113,823, and finally S259500 Buffer Box procurement, SV = $41,513.</a:t>
            </a:r>
          </a:p>
          <a:p>
            <a:pPr marL="0" indent="0">
              <a:buNone/>
            </a:pPr>
            <a:r>
              <a:rPr lang="en-US" sz="1200" dirty="0"/>
              <a:t>Impact – None</a:t>
            </a:r>
          </a:p>
          <a:p>
            <a:pPr marL="0" indent="0">
              <a:buNone/>
            </a:pPr>
            <a:r>
              <a:rPr lang="en-US" sz="1200" dirty="0"/>
              <a:t>Corrective – None, activities were completed early.</a:t>
            </a:r>
          </a:p>
          <a:p>
            <a:pPr marL="0" indent="0">
              <a:buNone/>
            </a:pPr>
            <a:r>
              <a:rPr lang="en-US" sz="1200" dirty="0"/>
              <a:t> </a:t>
            </a:r>
          </a:p>
          <a:p>
            <a:pPr marL="0" indent="0">
              <a:buNone/>
            </a:pPr>
            <a:r>
              <a:rPr lang="en-US" sz="1200" b="1" dirty="0"/>
              <a:t>WBS 1.6.2 Local Level-1 Trigger</a:t>
            </a:r>
            <a:endParaRPr lang="en-US" sz="1200" dirty="0"/>
          </a:p>
          <a:p>
            <a:pPr marL="0" indent="0">
              <a:buNone/>
            </a:pPr>
            <a:r>
              <a:rPr lang="en-US" sz="1200" dirty="0"/>
              <a:t>Description – Activity, S263600 Preproduction Local Level-1 trigger, is not complete, resulting in SV = -$69,641.</a:t>
            </a:r>
          </a:p>
          <a:p>
            <a:pPr marL="0" indent="0">
              <a:buNone/>
            </a:pPr>
            <a:r>
              <a:rPr lang="en-US" sz="1200" dirty="0"/>
              <a:t>Impact – None</a:t>
            </a:r>
          </a:p>
          <a:p>
            <a:pPr marL="0" indent="0">
              <a:buNone/>
            </a:pPr>
            <a:r>
              <a:rPr lang="en-US" sz="1200" dirty="0"/>
              <a:t>Corrective – The prototype Local Level-1 trigger board has been under full-speed testing for several months. Results to date indicate it will meet all requirements, completing the above activity. It is anticipated the tests will continue until late February, at which point a review will be conducted. It is expected based on results to date that this review will determine that the production Local Level-1 trigger boards can be manufactured during 2021 based on the present design using the existing board assembly house and Bill of Materials. That production will complete this level-3 WBS.</a:t>
            </a:r>
          </a:p>
          <a:p>
            <a:pPr marL="0" indent="0">
              <a:buNone/>
            </a:pPr>
            <a:endParaRPr lang="en-US" sz="1200"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37</a:t>
            </a:fld>
            <a:endParaRPr lang="en-US" altLang="en-US" dirty="0"/>
          </a:p>
        </p:txBody>
      </p:sp>
    </p:spTree>
    <p:extLst>
      <p:ext uri="{BB962C8B-B14F-4D97-AF65-F5344CB8AC3E}">
        <p14:creationId xmlns:p14="http://schemas.microsoft.com/office/powerpoint/2010/main" val="27850411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46497"/>
          </a:xfrm>
        </p:spPr>
        <p:txBody>
          <a:bodyPr/>
          <a:lstStyle/>
          <a:p>
            <a:r>
              <a:rPr lang="en-US" dirty="0" smtClean="0"/>
              <a:t>Variance Report </a:t>
            </a:r>
            <a:r>
              <a:rPr lang="mr-IN" dirty="0" smtClean="0"/>
              <a:t>–</a:t>
            </a:r>
            <a:r>
              <a:rPr lang="en-US" dirty="0" smtClean="0"/>
              <a:t> DAQ/Trigger</a:t>
            </a:r>
            <a:endParaRPr lang="en-US" dirty="0"/>
          </a:p>
        </p:txBody>
      </p:sp>
      <p:sp>
        <p:nvSpPr>
          <p:cNvPr id="7" name="Content Placeholder 6"/>
          <p:cNvSpPr>
            <a:spLocks noGrp="1"/>
          </p:cNvSpPr>
          <p:nvPr>
            <p:ph idx="1"/>
          </p:nvPr>
        </p:nvSpPr>
        <p:spPr>
          <a:xfrm>
            <a:off x="152400" y="742950"/>
            <a:ext cx="8534400" cy="3851676"/>
          </a:xfrm>
        </p:spPr>
        <p:txBody>
          <a:bodyPr/>
          <a:lstStyle/>
          <a:p>
            <a:pPr marL="0" indent="0">
              <a:buNone/>
            </a:pPr>
            <a:r>
              <a:rPr lang="en-US" sz="1200" b="1" dirty="0" smtClean="0"/>
              <a:t> </a:t>
            </a:r>
            <a:r>
              <a:rPr lang="en-US" sz="1200" b="1" dirty="0"/>
              <a:t>WBS 1.6.3 Global Level-1 Trigger</a:t>
            </a:r>
            <a:endParaRPr lang="en-US" sz="1200" dirty="0"/>
          </a:p>
          <a:p>
            <a:pPr marL="0" indent="0">
              <a:buNone/>
            </a:pPr>
            <a:r>
              <a:rPr lang="en-US" sz="1200" dirty="0"/>
              <a:t>Description – Activity S267600 Production of final GL1 is not complete, SV =-$32,673.</a:t>
            </a:r>
          </a:p>
          <a:p>
            <a:pPr marL="0" indent="0">
              <a:buNone/>
            </a:pPr>
            <a:r>
              <a:rPr lang="en-US" sz="1200" dirty="0"/>
              <a:t>Impact – None</a:t>
            </a:r>
          </a:p>
          <a:p>
            <a:pPr marL="0" indent="0">
              <a:buNone/>
            </a:pPr>
            <a:r>
              <a:rPr lang="en-US" sz="1200" dirty="0"/>
              <a:t>Corrective – The prototype Global Level-1 Trigger is being used as part of an extended test of electronics for sPHENIX. This test requires multiple front-end cards to operate, respond to triggers and timing signals, and send data to the production DAQ computers correctly over an extended period. This test is planned to last until early March. Assuming a positive outcome, the production Global Level-1 Trigger will be assembled using the existing blueprints.</a:t>
            </a:r>
          </a:p>
          <a:p>
            <a:pPr marL="0" indent="0">
              <a:buNone/>
            </a:pPr>
            <a:r>
              <a:rPr lang="en-US" sz="1200" dirty="0"/>
              <a:t> </a:t>
            </a:r>
          </a:p>
          <a:p>
            <a:pPr marL="0" indent="0">
              <a:buNone/>
            </a:pPr>
            <a:r>
              <a:rPr lang="en-US" sz="1200" b="1" dirty="0"/>
              <a:t>WBS 1.6.4 Timing System</a:t>
            </a:r>
            <a:endParaRPr lang="en-US" sz="1200" dirty="0"/>
          </a:p>
          <a:p>
            <a:pPr marL="0" indent="0">
              <a:buNone/>
            </a:pPr>
            <a:r>
              <a:rPr lang="en-US" sz="1200" dirty="0"/>
              <a:t>Description – Activity S270300 Production of Timing System is not complete, SV =-$48,284.</a:t>
            </a:r>
          </a:p>
          <a:p>
            <a:pPr marL="0" indent="0">
              <a:buNone/>
            </a:pPr>
            <a:r>
              <a:rPr lang="en-US" sz="1200" dirty="0"/>
              <a:t>Impact – None</a:t>
            </a:r>
          </a:p>
          <a:p>
            <a:pPr marL="0" indent="0">
              <a:buNone/>
            </a:pPr>
            <a:r>
              <a:rPr lang="en-US" sz="1200" dirty="0"/>
              <a:t>Corrective – The prototype Timing System is being used as part of an extended test of electronics for sPHENIX. This test requires multiple front-end cards to operate, respond to triggers and timing signals, and send data to the production DAQ computers correctly over an extended period. This test is planned to last until early March. Assuming a positive outcome, the production Timing System will be assembled using the existing blueprints.</a:t>
            </a:r>
            <a:r>
              <a:rPr lang="en-US" sz="1200" dirty="0"/>
              <a:t> </a:t>
            </a:r>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38</a:t>
            </a:fld>
            <a:endParaRPr lang="en-US" altLang="en-US" dirty="0"/>
          </a:p>
        </p:txBody>
      </p:sp>
    </p:spTree>
    <p:extLst>
      <p:ext uri="{BB962C8B-B14F-4D97-AF65-F5344CB8AC3E}">
        <p14:creationId xmlns:p14="http://schemas.microsoft.com/office/powerpoint/2010/main" val="32229138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1008 I</a:t>
            </a:r>
            <a:r>
              <a:rPr lang="en-US" dirty="0" smtClean="0"/>
              <a:t>&amp;</a:t>
            </a:r>
            <a:r>
              <a:rPr lang="en-US" dirty="0" smtClean="0"/>
              <a:t>F Status</a:t>
            </a:r>
            <a:endParaRPr lang="en-US" dirty="0"/>
          </a:p>
        </p:txBody>
      </p:sp>
      <p:sp>
        <p:nvSpPr>
          <p:cNvPr id="3" name="Content Placeholder 2"/>
          <p:cNvSpPr>
            <a:spLocks noGrp="1"/>
          </p:cNvSpPr>
          <p:nvPr>
            <p:ph idx="1"/>
          </p:nvPr>
        </p:nvSpPr>
        <p:spPr>
          <a:xfrm>
            <a:off x="0" y="666750"/>
            <a:ext cx="8915400" cy="3851676"/>
          </a:xfrm>
        </p:spPr>
        <p:txBody>
          <a:bodyPr/>
          <a:lstStyle/>
          <a:p>
            <a:r>
              <a:rPr lang="en-US" sz="1400" b="1" dirty="0" smtClean="0">
                <a:effectLst>
                  <a:outerShdw sx="0" sy="0">
                    <a:srgbClr val="000000"/>
                  </a:outerShdw>
                </a:effectLst>
              </a:rPr>
              <a:t>3.5 </a:t>
            </a:r>
            <a:r>
              <a:rPr lang="en-US" sz="1400" b="1" dirty="0">
                <a:effectLst>
                  <a:outerShdw sx="0" sy="0">
                    <a:srgbClr val="000000"/>
                  </a:outerShdw>
                </a:effectLst>
              </a:rPr>
              <a:t>months of float from early completion to </a:t>
            </a:r>
            <a:r>
              <a:rPr lang="en-US" sz="1400" b="1" dirty="0" smtClean="0">
                <a:effectLst>
                  <a:outerShdw sx="0" sy="0">
                    <a:srgbClr val="000000"/>
                  </a:outerShdw>
                </a:effectLst>
              </a:rPr>
              <a:t>start of RHIC 2023 run Feb 1, 2023. </a:t>
            </a:r>
            <a:r>
              <a:rPr lang="en-US" sz="1400" b="1" dirty="0">
                <a:effectLst>
                  <a:outerShdw sx="0" sy="0">
                    <a:srgbClr val="000000"/>
                  </a:outerShdw>
                </a:effectLst>
              </a:rPr>
              <a:t>The Early Completion date was unchanged in January.  </a:t>
            </a:r>
          </a:p>
          <a:p>
            <a:r>
              <a:rPr lang="en-US" sz="1400" b="1" dirty="0" smtClean="0">
                <a:effectLst>
                  <a:outerShdw sx="0" sy="0">
                    <a:srgbClr val="000000"/>
                  </a:outerShdw>
                </a:effectLst>
              </a:rPr>
              <a:t>CPI </a:t>
            </a:r>
            <a:r>
              <a:rPr lang="en-US" sz="1400" b="1" dirty="0">
                <a:effectLst>
                  <a:outerShdw sx="0" sy="0">
                    <a:srgbClr val="000000"/>
                  </a:outerShdw>
                </a:effectLst>
              </a:rPr>
              <a:t>is </a:t>
            </a:r>
            <a:r>
              <a:rPr lang="en-US" sz="1400" b="1" dirty="0" smtClean="0">
                <a:effectLst>
                  <a:outerShdw sx="0" sy="0">
                    <a:srgbClr val="000000"/>
                  </a:outerShdw>
                </a:effectLst>
              </a:rPr>
              <a:t>1.07, SPI=0.94, </a:t>
            </a:r>
            <a:r>
              <a:rPr lang="en-US" sz="1400" b="1" dirty="0">
                <a:effectLst>
                  <a:outerShdw sx="0" sy="0">
                    <a:srgbClr val="000000"/>
                  </a:outerShdw>
                </a:effectLst>
              </a:rPr>
              <a:t>Contingency </a:t>
            </a:r>
            <a:r>
              <a:rPr lang="en-US" sz="1400" b="1" dirty="0" smtClean="0">
                <a:effectLst>
                  <a:outerShdw sx="0" sy="0">
                    <a:srgbClr val="000000"/>
                  </a:outerShdw>
                </a:effectLst>
              </a:rPr>
              <a:t>21.4%</a:t>
            </a:r>
            <a:r>
              <a:rPr lang="en-US" sz="1400" b="1" dirty="0">
                <a:effectLst>
                  <a:outerShdw sx="0" sy="0">
                    <a:srgbClr val="000000"/>
                  </a:outerShdw>
                </a:effectLst>
              </a:rPr>
              <a:t>, </a:t>
            </a:r>
            <a:r>
              <a:rPr lang="en-US" sz="1400" b="1" dirty="0" smtClean="0">
                <a:effectLst>
                  <a:outerShdw sx="0" sy="0">
                    <a:srgbClr val="000000"/>
                  </a:outerShdw>
                </a:effectLst>
              </a:rPr>
              <a:t>54.4% </a:t>
            </a:r>
            <a:r>
              <a:rPr lang="en-US" sz="1400" b="1" dirty="0">
                <a:effectLst>
                  <a:outerShdw sx="0" sy="0">
                    <a:srgbClr val="000000"/>
                  </a:outerShdw>
                </a:effectLst>
              </a:rPr>
              <a:t>complete, </a:t>
            </a:r>
            <a:r>
              <a:rPr lang="en-US" sz="1400" b="1" dirty="0" smtClean="0">
                <a:effectLst>
                  <a:outerShdw sx="0" sy="0">
                    <a:srgbClr val="000000"/>
                  </a:outerShdw>
                </a:effectLst>
              </a:rPr>
              <a:t>61.3% </a:t>
            </a:r>
            <a:r>
              <a:rPr lang="en-US" sz="1400" b="1" dirty="0">
                <a:effectLst>
                  <a:outerShdw sx="0" sy="0">
                    <a:srgbClr val="000000"/>
                  </a:outerShdw>
                </a:effectLst>
              </a:rPr>
              <a:t>Costed and </a:t>
            </a:r>
            <a:r>
              <a:rPr lang="en-US" sz="1400" b="1" dirty="0" smtClean="0">
                <a:effectLst>
                  <a:outerShdw sx="0" sy="0">
                    <a:srgbClr val="000000"/>
                  </a:outerShdw>
                </a:effectLst>
              </a:rPr>
              <a:t>Committed</a:t>
            </a:r>
            <a:endParaRPr lang="en-US" sz="1400" b="1" dirty="0" smtClean="0"/>
          </a:p>
          <a:p>
            <a:r>
              <a:rPr lang="en-US" sz="1400" b="1" dirty="0" smtClean="0"/>
              <a:t>All </a:t>
            </a:r>
            <a:r>
              <a:rPr lang="en-US" sz="1400" b="1" dirty="0"/>
              <a:t>1008 2020 shutdown tasks successfully completed on schedule.</a:t>
            </a:r>
          </a:p>
          <a:p>
            <a:r>
              <a:rPr lang="en-US" sz="1400" dirty="0"/>
              <a:t>1008 Track reinforcement contract is awarded. </a:t>
            </a:r>
          </a:p>
          <a:p>
            <a:pPr lvl="1"/>
            <a:r>
              <a:rPr lang="en-US" sz="1400" dirty="0"/>
              <a:t>Work in 1008 Assembly Hall starts </a:t>
            </a:r>
            <a:r>
              <a:rPr lang="en-US" sz="1400" dirty="0" smtClean="0"/>
              <a:t>March 1</a:t>
            </a:r>
            <a:r>
              <a:rPr lang="en-US" sz="1400" dirty="0" smtClean="0"/>
              <a:t>. </a:t>
            </a:r>
            <a:r>
              <a:rPr lang="en-US" sz="1400" dirty="0"/>
              <a:t>To be completed by May 3.</a:t>
            </a:r>
          </a:p>
          <a:p>
            <a:pPr lvl="1"/>
            <a:r>
              <a:rPr lang="en-US" sz="1400" dirty="0"/>
              <a:t>Work in the 1008 IR starts after the beginning of the 2021 shutdown in mid-July.</a:t>
            </a:r>
          </a:p>
          <a:p>
            <a:r>
              <a:rPr lang="en-US" sz="1400" dirty="0"/>
              <a:t>I&amp;F early completion dates remain unchanged for January.  3.5 months of float for the I&amp;F.</a:t>
            </a:r>
          </a:p>
          <a:p>
            <a:pPr lvl="1"/>
            <a:r>
              <a:rPr lang="en-US" sz="1400" dirty="0"/>
              <a:t>COVID impact on schedule mitigated stable for now.  </a:t>
            </a:r>
          </a:p>
          <a:p>
            <a:pPr lvl="1"/>
            <a:r>
              <a:rPr lang="en-US" sz="1400" dirty="0"/>
              <a:t>Schedule impact of RHIC Run 2022 not yet integrated into the I&amp;F P6 schedule</a:t>
            </a:r>
          </a:p>
          <a:p>
            <a:r>
              <a:rPr lang="en-US" sz="1400" dirty="0"/>
              <a:t>Engineering design work continues at a fast pace</a:t>
            </a:r>
          </a:p>
          <a:p>
            <a:r>
              <a:rPr lang="en-US" sz="1400" dirty="0"/>
              <a:t>Magnet flux return Pole tip/end cap awarded to vendor.</a:t>
            </a:r>
            <a:endParaRPr lang="en-US" sz="1400" dirty="0">
              <a:solidFill>
                <a:srgbClr val="0080FF"/>
              </a:solidFill>
            </a:endParaRPr>
          </a:p>
          <a:p>
            <a:r>
              <a:rPr lang="en-US" sz="1400" dirty="0"/>
              <a:t>sPHENIX Beam Pipe at vendor for modification. </a:t>
            </a:r>
            <a:r>
              <a:rPr lang="en-US" sz="1400" dirty="0">
                <a:solidFill>
                  <a:srgbClr val="0080FF"/>
                </a:solidFill>
              </a:rPr>
              <a:t> </a:t>
            </a:r>
            <a:endParaRPr lang="en-US" sz="1400" dirty="0"/>
          </a:p>
          <a:p>
            <a:r>
              <a:rPr lang="en-US" sz="1400" dirty="0"/>
              <a:t>LN2 piping, XY Carriage tables, Carriage Hydraulics, Carriage Platform ordered or in BNL Procurement system</a:t>
            </a:r>
          </a:p>
          <a:p>
            <a:r>
              <a:rPr lang="en-US" sz="1400" dirty="0"/>
              <a:t>Met with CERN group that will be performing the magnet mapping in 2022.</a:t>
            </a:r>
          </a:p>
          <a:p>
            <a:r>
              <a:rPr lang="en-US" sz="1400" dirty="0"/>
              <a:t>Holding remote reviews for major orders</a:t>
            </a:r>
          </a:p>
          <a:p>
            <a:r>
              <a:rPr lang="en-US" sz="1400" dirty="0"/>
              <a:t>Continue monthly status, EV, PCR for  1008 I&amp;F</a:t>
            </a:r>
          </a:p>
          <a:p>
            <a:endParaRPr lang="en-US" sz="14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p>
            <a:pPr>
              <a:defRPr/>
            </a:pPr>
            <a:r>
              <a:rPr lang="en-US" smtClean="0"/>
              <a:t>DOE</a:t>
            </a:r>
            <a:endParaRPr lang="en-US" dirty="0"/>
          </a:p>
        </p:txBody>
      </p:sp>
    </p:spTree>
    <p:extLst>
      <p:ext uri="{BB962C8B-B14F-4D97-AF65-F5344CB8AC3E}">
        <p14:creationId xmlns:p14="http://schemas.microsoft.com/office/powerpoint/2010/main" val="24487155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6" y="5"/>
            <a:ext cx="8229600" cy="546497"/>
          </a:xfrm>
        </p:spPr>
        <p:txBody>
          <a:bodyPr/>
          <a:lstStyle/>
          <a:p>
            <a:r>
              <a:rPr lang="en-US" sz="3200" dirty="0"/>
              <a:t>sPHENIX  Operations During the Pandemic</a:t>
            </a:r>
          </a:p>
        </p:txBody>
      </p:sp>
      <p:sp>
        <p:nvSpPr>
          <p:cNvPr id="4" name="Date Placeholder 3"/>
          <p:cNvSpPr>
            <a:spLocks noGrp="1"/>
          </p:cNvSpPr>
          <p:nvPr>
            <p:ph type="dt" sz="half" idx="4294967295"/>
          </p:nvPr>
        </p:nvSpPr>
        <p:spPr>
          <a:xfrm>
            <a:off x="0" y="4972050"/>
            <a:ext cx="2133600" cy="171450"/>
          </a:xfrm>
          <a:prstGeom prst="rect">
            <a:avLst/>
          </a:prstGeom>
        </p:spPr>
        <p:txBody>
          <a:bodyPr vert="horz" wrap="square" lIns="91427" tIns="45714" rIns="91427" bIns="45714" numCol="1" anchor="ctr"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Calibri" pitchFamily="34" charset="0"/>
                <a:ea typeface="MS PGothic" pitchFamily="34" charset="-128"/>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a:lstStyle>
          <a:p>
            <a:pPr>
              <a:defRPr/>
            </a:pPr>
            <a:r>
              <a:rPr lang="en-US" altLang="en-US" smtClean="0"/>
              <a:t>2/24/2021</a:t>
            </a:r>
            <a:endParaRPr lang="en-US" altLang="en-US" dirty="0"/>
          </a:p>
        </p:txBody>
      </p:sp>
      <p:sp>
        <p:nvSpPr>
          <p:cNvPr id="5" name="Footer Placeholder 4"/>
          <p:cNvSpPr>
            <a:spLocks noGrp="1"/>
          </p:cNvSpPr>
          <p:nvPr>
            <p:ph type="ftr" sz="quarter" idx="4294967295"/>
          </p:nvPr>
        </p:nvSpPr>
        <p:spPr>
          <a:xfrm>
            <a:off x="3200400" y="4926807"/>
            <a:ext cx="2895600" cy="216694"/>
          </a:xfrm>
          <a:prstGeom prst="rect">
            <a:avLst/>
          </a:prstGeom>
        </p:spPr>
        <p:txBody>
          <a:bodyPr vert="horz" lIns="91427" tIns="45714" rIns="91427" bIns="45714"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a:lstStyle>
          <a:p>
            <a:pPr>
              <a:defRPr/>
            </a:pPr>
            <a:r>
              <a:rPr lang="en-US" sz="1100" smtClean="0"/>
              <a:t>DOE</a:t>
            </a:r>
            <a:endParaRPr lang="en-US" sz="11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sp>
        <p:nvSpPr>
          <p:cNvPr id="3" name="TextBox 2"/>
          <p:cNvSpPr txBox="1"/>
          <p:nvPr/>
        </p:nvSpPr>
        <p:spPr>
          <a:xfrm>
            <a:off x="76200" y="692471"/>
            <a:ext cx="8763000" cy="3785652"/>
          </a:xfrm>
          <a:prstGeom prst="rect">
            <a:avLst/>
          </a:prstGeom>
          <a:noFill/>
          <a:ln>
            <a:noFill/>
          </a:ln>
        </p:spPr>
        <p:txBody>
          <a:bodyPr wrap="square" rtlCol="0">
            <a:spAutoFit/>
          </a:bodyPr>
          <a:lstStyle/>
          <a:p>
            <a:pPr marL="285750" indent="-285750">
              <a:buFont typeface="Arial"/>
              <a:buChar char="•"/>
            </a:pPr>
            <a:r>
              <a:rPr lang="en-US" sz="1600" dirty="0" smtClean="0">
                <a:latin typeface="Calibri" panose="020F0502020204030204" pitchFamily="34" charset="0"/>
                <a:cs typeface="Calibri" panose="020F0502020204030204" pitchFamily="34" charset="0"/>
              </a:rPr>
              <a:t>BNL was in min safe mode from the end of Mar 2020 to mid-June 2020. During that period no sPHENIX work took place on BNL site.</a:t>
            </a:r>
          </a:p>
          <a:p>
            <a:pPr marL="285750" indent="-285750">
              <a:buFont typeface="Arial"/>
              <a:buChar char="•"/>
            </a:pPr>
            <a:r>
              <a:rPr lang="en-US" sz="1600" dirty="0" smtClean="0">
                <a:latin typeface="Calibri" panose="020F0502020204030204" pitchFamily="34" charset="0"/>
                <a:cs typeface="Calibri" panose="020F0502020204030204" pitchFamily="34" charset="0"/>
              </a:rPr>
              <a:t>We have gradually increased the sPHENIX on BNL-site workforce from mid-June to late Sept.</a:t>
            </a:r>
          </a:p>
          <a:p>
            <a:pPr marL="285750" indent="-285750">
              <a:buFont typeface="Arial"/>
              <a:buChar char="•"/>
            </a:pPr>
            <a:r>
              <a:rPr lang="en-US" sz="1600" dirty="0" smtClean="0">
                <a:latin typeface="Calibri" panose="020F0502020204030204" pitchFamily="34" charset="0"/>
                <a:cs typeface="Calibri" panose="020F0502020204030204" pitchFamily="34" charset="0"/>
              </a:rPr>
              <a:t>sPHENIX </a:t>
            </a:r>
            <a:r>
              <a:rPr lang="en-US" sz="1600" dirty="0">
                <a:latin typeface="Calibri" panose="020F0502020204030204" pitchFamily="34" charset="0"/>
                <a:cs typeface="Calibri" panose="020F0502020204030204" pitchFamily="34" charset="0"/>
              </a:rPr>
              <a:t>FTE threshold </a:t>
            </a:r>
            <a:r>
              <a:rPr lang="en-US" sz="1600" dirty="0" smtClean="0">
                <a:cs typeface="Calibri" panose="020F0502020204030204" pitchFamily="34" charset="0"/>
              </a:rPr>
              <a:t>has been at</a:t>
            </a:r>
            <a:r>
              <a:rPr lang="en-US" sz="1600" dirty="0" smtClean="0">
                <a:latin typeface="Calibri" panose="020F0502020204030204" pitchFamily="34" charset="0"/>
                <a:cs typeface="Calibri" panose="020F0502020204030204" pitchFamily="34" charset="0"/>
              </a:rPr>
              <a:t> </a:t>
            </a:r>
            <a:r>
              <a:rPr lang="en-US" sz="1600" b="1" dirty="0">
                <a:latin typeface="Calibri" panose="020F0502020204030204" pitchFamily="34" charset="0"/>
                <a:cs typeface="Calibri" panose="020F0502020204030204" pitchFamily="34" charset="0"/>
              </a:rPr>
              <a:t>30 FTEs </a:t>
            </a:r>
            <a:r>
              <a:rPr lang="en-US" sz="1600" dirty="0" smtClean="0">
                <a:latin typeface="Calibri" panose="020F0502020204030204" pitchFamily="34" charset="0"/>
                <a:cs typeface="Calibri" panose="020F0502020204030204" pitchFamily="34" charset="0"/>
              </a:rPr>
              <a:t>since </a:t>
            </a:r>
            <a:r>
              <a:rPr lang="en-US" sz="1600" dirty="0">
                <a:latin typeface="Calibri" panose="020F0502020204030204" pitchFamily="34" charset="0"/>
                <a:cs typeface="Calibri" panose="020F0502020204030204" pitchFamily="34" charset="0"/>
              </a:rPr>
              <a:t>late Sept with the total including sPHENIX  visitors. We have ~80% of our workforce approved to be on site. However managers, engineers and </a:t>
            </a:r>
            <a:r>
              <a:rPr lang="en-US" sz="1600" dirty="0">
                <a:latin typeface="Calibri"/>
                <a:cs typeface="Calibri"/>
              </a:rPr>
              <a:t>designers that can work remotely continue to do so</a:t>
            </a:r>
            <a:r>
              <a:rPr lang="en-US" sz="1600" dirty="0" smtClean="0">
                <a:latin typeface="Calibri"/>
                <a:cs typeface="Calibri"/>
              </a:rPr>
              <a:t>.</a:t>
            </a:r>
          </a:p>
          <a:p>
            <a:pPr marL="285750" indent="-285750">
              <a:buFont typeface="Arial"/>
              <a:buChar char="•"/>
            </a:pPr>
            <a:r>
              <a:rPr lang="en-US" sz="1600" dirty="0" smtClean="0">
                <a:latin typeface="Calibri"/>
                <a:cs typeface="Calibri"/>
              </a:rPr>
              <a:t>We have recently increased the threshold to </a:t>
            </a:r>
            <a:r>
              <a:rPr lang="en-US" sz="1600" b="1" dirty="0" smtClean="0">
                <a:latin typeface="Calibri"/>
                <a:cs typeface="Calibri"/>
              </a:rPr>
              <a:t>35 FTEs to accommodate the  influx of visitors </a:t>
            </a:r>
            <a:r>
              <a:rPr lang="en-US" sz="1600" dirty="0" smtClean="0">
                <a:latin typeface="Calibri"/>
                <a:cs typeface="Calibri"/>
              </a:rPr>
              <a:t>to BNL working on sPHENIX.</a:t>
            </a:r>
            <a:endParaRPr lang="en-US" sz="1600" dirty="0">
              <a:latin typeface="Calibri" panose="020F0502020204030204" pitchFamily="34" charset="0"/>
              <a:cs typeface="Calibri" panose="020F0502020204030204" pitchFamily="34" charset="0"/>
            </a:endParaRPr>
          </a:p>
          <a:p>
            <a:pPr marL="285750" indent="-285750">
              <a:buFont typeface="Arial"/>
              <a:buChar char="•"/>
            </a:pPr>
            <a:r>
              <a:rPr lang="en-US" sz="1600" dirty="0">
                <a:latin typeface="Calibri" panose="020F0502020204030204" pitchFamily="34" charset="0"/>
                <a:cs typeface="Calibri" panose="020F0502020204030204" pitchFamily="34" charset="0"/>
              </a:rPr>
              <a:t>COVID mitigation plans continue to be implemented</a:t>
            </a:r>
          </a:p>
          <a:p>
            <a:pPr marL="285750" indent="-285750">
              <a:buFont typeface="Arial"/>
              <a:buChar char="•"/>
            </a:pPr>
            <a:r>
              <a:rPr lang="en-US" sz="1600" dirty="0">
                <a:latin typeface="Calibri" panose="020F0502020204030204" pitchFamily="34" charset="0"/>
                <a:cs typeface="Calibri" panose="020F0502020204030204" pitchFamily="34" charset="0"/>
              </a:rPr>
              <a:t>sPHENIX has assigned a Task Coordinator to optimized the personnel on site and tasks performed each day.</a:t>
            </a:r>
          </a:p>
          <a:p>
            <a:pPr marL="285750" indent="-285750">
              <a:buFont typeface="Arial"/>
              <a:buChar char="•"/>
            </a:pPr>
            <a:r>
              <a:rPr lang="en-US" sz="1600" dirty="0">
                <a:latin typeface="Calibri" panose="020F0502020204030204" pitchFamily="34" charset="0"/>
                <a:cs typeface="Calibri" panose="020F0502020204030204" pitchFamily="34" charset="0"/>
              </a:rPr>
              <a:t>We’re in daily communication with BNL safety personnel to make sure that all continues to go smoothly.</a:t>
            </a:r>
          </a:p>
          <a:p>
            <a:pPr marL="285750" indent="-285750">
              <a:buFont typeface="Arial"/>
              <a:buChar char="•"/>
            </a:pPr>
            <a:r>
              <a:rPr lang="en-US" sz="1600" dirty="0">
                <a:latin typeface="Calibri" panose="020F0502020204030204" pitchFamily="34" charset="0"/>
                <a:cs typeface="Calibri" panose="020F0502020204030204" pitchFamily="34" charset="0"/>
              </a:rPr>
              <a:t>All institutions with  sPHENIX fab responsibilities have reopened with low density labor practices implemented.  </a:t>
            </a:r>
          </a:p>
        </p:txBody>
      </p:sp>
    </p:spTree>
    <p:extLst>
      <p:ext uri="{BB962C8B-B14F-4D97-AF65-F5344CB8AC3E}">
        <p14:creationId xmlns:p14="http://schemas.microsoft.com/office/powerpoint/2010/main" val="7905037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High Priority Issues</a:t>
            </a:r>
            <a:endParaRPr lang="en-US" dirty="0"/>
          </a:p>
        </p:txBody>
      </p:sp>
      <p:sp>
        <p:nvSpPr>
          <p:cNvPr id="3" name="Content Placeholder 2"/>
          <p:cNvSpPr>
            <a:spLocks noGrp="1"/>
          </p:cNvSpPr>
          <p:nvPr>
            <p:ph idx="1"/>
          </p:nvPr>
        </p:nvSpPr>
        <p:spPr>
          <a:xfrm>
            <a:off x="-4983" y="590550"/>
            <a:ext cx="9067800" cy="4114800"/>
          </a:xfrm>
        </p:spPr>
        <p:txBody>
          <a:bodyPr/>
          <a:lstStyle/>
          <a:p>
            <a:r>
              <a:rPr lang="en-US" sz="2000" b="1" dirty="0" smtClean="0"/>
              <a:t>We need to keep the EMCal and OHCal on schedule.</a:t>
            </a:r>
          </a:p>
          <a:p>
            <a:pPr lvl="1"/>
            <a:r>
              <a:rPr lang="en-US" sz="1600" b="0" dirty="0" smtClean="0"/>
              <a:t>EMCal preamp is the current supply chain issue for the EMCal sectors assembly.</a:t>
            </a:r>
          </a:p>
          <a:p>
            <a:r>
              <a:rPr lang="en-US" sz="2000" b="1" dirty="0"/>
              <a:t>P</a:t>
            </a:r>
            <a:r>
              <a:rPr lang="en-US" sz="2000" b="1" dirty="0" smtClean="0"/>
              <a:t>rep for installation of the HCal sectors on the carriage in the late spring 2021.</a:t>
            </a:r>
          </a:p>
          <a:p>
            <a:r>
              <a:rPr lang="en-US" sz="2000" b="1" dirty="0" smtClean="0"/>
              <a:t>Reinforce tracks in the 1008 Assembly Hall.   Starts next week.</a:t>
            </a:r>
          </a:p>
          <a:p>
            <a:r>
              <a:rPr lang="en-US" sz="2000" b="1" dirty="0" smtClean="0"/>
              <a:t>Complete TPC Fee slice test and order the TPC Fee production boards.</a:t>
            </a:r>
            <a:endParaRPr lang="en-US" sz="1600" b="0" dirty="0" smtClean="0"/>
          </a:p>
          <a:p>
            <a:r>
              <a:rPr lang="en-US" sz="2000" b="1" dirty="0" smtClean="0"/>
              <a:t>Complete remaining  engineering design tasks  and order components</a:t>
            </a:r>
          </a:p>
          <a:p>
            <a:pPr lvl="1"/>
            <a:r>
              <a:rPr lang="en-US" sz="1600" b="0" dirty="0" smtClean="0"/>
              <a:t>We must finish the designs and move our attention to assembly, installation and testing.</a:t>
            </a:r>
          </a:p>
          <a:p>
            <a:pPr lvl="1"/>
            <a:r>
              <a:rPr lang="en-US" sz="1600" b="0" dirty="0" smtClean="0"/>
              <a:t>Can’t allow the final design tasks to get delayed</a:t>
            </a:r>
            <a:r>
              <a:rPr lang="en-US" sz="1600" dirty="0" smtClean="0"/>
              <a:t>.  </a:t>
            </a:r>
          </a:p>
          <a:p>
            <a:r>
              <a:rPr lang="en-US" sz="2000" dirty="0" smtClean="0"/>
              <a:t>Schedule </a:t>
            </a:r>
            <a:r>
              <a:rPr lang="en-US" sz="2000" dirty="0"/>
              <a:t>and hold remaining reviews</a:t>
            </a:r>
          </a:p>
          <a:p>
            <a:r>
              <a:rPr lang="en-US" sz="2000" b="0" dirty="0" smtClean="0"/>
              <a:t>Place Remaining procurements</a:t>
            </a:r>
          </a:p>
          <a:p>
            <a:pPr marL="0" indent="0">
              <a:buNone/>
            </a:pPr>
            <a:endParaRPr lang="en-US" sz="2000" b="1" dirty="0" smtClean="0"/>
          </a:p>
          <a:p>
            <a:pPr marL="0" indent="0">
              <a:buNone/>
            </a:pPr>
            <a:endParaRPr lang="en-US" sz="2000" dirty="0" smtClean="0"/>
          </a:p>
          <a:p>
            <a:pPr marL="0" indent="0">
              <a:buNone/>
            </a:pPr>
            <a:endParaRPr lang="en-US" sz="2000" b="0" dirty="0" smtClean="0"/>
          </a:p>
        </p:txBody>
      </p:sp>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p>
            <a:pPr>
              <a:defRPr/>
            </a:pPr>
            <a:r>
              <a:rPr lang="en-US" smtClean="0"/>
              <a:t>DOE</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spTree>
    <p:extLst>
      <p:ext uri="{BB962C8B-B14F-4D97-AF65-F5344CB8AC3E}">
        <p14:creationId xmlns:p14="http://schemas.microsoft.com/office/powerpoint/2010/main" val="28927537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sPHENIX in Photos</a:t>
            </a:r>
          </a:p>
        </p:txBody>
      </p:sp>
      <p:sp>
        <p:nvSpPr>
          <p:cNvPr id="3" name="Date Placeholder 2"/>
          <p:cNvSpPr>
            <a:spLocks noGrp="1"/>
          </p:cNvSpPr>
          <p:nvPr>
            <p:ph type="dt" sz="half" idx="4294967295"/>
          </p:nvPr>
        </p:nvSpPr>
        <p:spPr>
          <a:xfrm>
            <a:off x="0" y="4972050"/>
            <a:ext cx="2133600" cy="171450"/>
          </a:xfrm>
          <a:prstGeom prst="rect">
            <a:avLst/>
          </a:prstGeom>
        </p:spPr>
        <p:txBody>
          <a:bodyPr vert="horz" wrap="square" lIns="91427" tIns="45714" rIns="91427" bIns="45714" numCol="1" anchor="ctr"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Calibri" pitchFamily="34" charset="0"/>
                <a:ea typeface="MS PGothic" pitchFamily="34" charset="-128"/>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a:lstStyle>
          <a:p>
            <a:pPr>
              <a:defRPr/>
            </a:pPr>
            <a:r>
              <a:rPr lang="en-US" altLang="en-US" smtClean="0"/>
              <a:t>2/24/2021</a:t>
            </a:r>
            <a:endParaRPr lang="en-US" altLang="en-US" dirty="0"/>
          </a:p>
        </p:txBody>
      </p:sp>
      <p:sp>
        <p:nvSpPr>
          <p:cNvPr id="4" name="Footer Placeholder 3"/>
          <p:cNvSpPr>
            <a:spLocks noGrp="1"/>
          </p:cNvSpPr>
          <p:nvPr>
            <p:ph type="ftr" sz="quarter" idx="4294967295"/>
          </p:nvPr>
        </p:nvSpPr>
        <p:spPr>
          <a:xfrm>
            <a:off x="3200400" y="4926807"/>
            <a:ext cx="2895600" cy="216694"/>
          </a:xfrm>
          <a:prstGeom prst="rect">
            <a:avLst/>
          </a:prstGeom>
        </p:spPr>
        <p:txBody>
          <a:bodyPr vert="horz" lIns="91427" tIns="45714" rIns="91427" bIns="45714"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a:lstStyle>
          <a:p>
            <a:pPr>
              <a:defRPr/>
            </a:pPr>
            <a:r>
              <a:rPr lang="en-US"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7</a:t>
            </a:fld>
            <a:endParaRPr lang="en-US" altLang="en-US" dirty="0"/>
          </a:p>
        </p:txBody>
      </p:sp>
      <p:pic>
        <p:nvPicPr>
          <p:cNvPr id="6" name="CalE_crat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577"/>
          <a:stretch/>
        </p:blipFill>
        <p:spPr>
          <a:xfrm>
            <a:off x="17280" y="501083"/>
            <a:ext cx="2347366" cy="2979743"/>
          </a:xfrm>
          <a:prstGeom prst="rect">
            <a:avLst/>
          </a:prstGeom>
        </p:spPr>
      </p:pic>
      <p:sp>
        <p:nvSpPr>
          <p:cNvPr id="13" name="TextBox 12"/>
          <p:cNvSpPr txBox="1"/>
          <p:nvPr/>
        </p:nvSpPr>
        <p:spPr>
          <a:xfrm>
            <a:off x="152404" y="607997"/>
            <a:ext cx="1981196" cy="369332"/>
          </a:xfrm>
          <a:prstGeom prst="rect">
            <a:avLst/>
          </a:prstGeom>
          <a:noFill/>
        </p:spPr>
        <p:txBody>
          <a:bodyPr wrap="square" rtlCol="0">
            <a:spAutoFit/>
          </a:bodyPr>
          <a:lstStyle/>
          <a:p>
            <a:r>
              <a:rPr lang="en-US" dirty="0">
                <a:solidFill>
                  <a:srgbClr val="FFFFFF"/>
                </a:solidFill>
              </a:rPr>
              <a:t>Cal Electronics</a:t>
            </a:r>
          </a:p>
        </p:txBody>
      </p:sp>
      <p:pic>
        <p:nvPicPr>
          <p:cNvPr id="16" name="Picture 15"/>
          <p:cNvPicPr/>
          <p:nvPr/>
        </p:nvPicPr>
        <p:blipFill rotWithShape="1">
          <a:blip r:embed="rId5" cstate="screen">
            <a:extLst>
              <a:ext uri="{28A0092B-C50C-407E-A947-70E740481C1C}">
                <a14:useLocalDpi xmlns:a14="http://schemas.microsoft.com/office/drawing/2010/main"/>
              </a:ext>
            </a:extLst>
          </a:blip>
          <a:srcRect/>
          <a:stretch/>
        </p:blipFill>
        <p:spPr>
          <a:xfrm>
            <a:off x="3969" y="3193018"/>
            <a:ext cx="2328353" cy="1962150"/>
          </a:xfrm>
          <a:prstGeom prst="rect">
            <a:avLst/>
          </a:prstGeom>
        </p:spPr>
      </p:pic>
      <p:sp>
        <p:nvSpPr>
          <p:cNvPr id="17" name="TextBox 16"/>
          <p:cNvSpPr txBox="1"/>
          <p:nvPr/>
        </p:nvSpPr>
        <p:spPr>
          <a:xfrm>
            <a:off x="5536" y="3178543"/>
            <a:ext cx="1942171" cy="369332"/>
          </a:xfrm>
          <a:prstGeom prst="rect">
            <a:avLst/>
          </a:prstGeom>
          <a:noFill/>
        </p:spPr>
        <p:txBody>
          <a:bodyPr wrap="none" rtlCol="0">
            <a:spAutoFit/>
          </a:bodyPr>
          <a:lstStyle/>
          <a:p>
            <a:r>
              <a:rPr lang="en-US" dirty="0" smtClean="0">
                <a:solidFill>
                  <a:srgbClr val="FFFFFF"/>
                </a:solidFill>
              </a:rPr>
              <a:t>BNL OHCal </a:t>
            </a:r>
            <a:r>
              <a:rPr lang="en-US" dirty="0">
                <a:solidFill>
                  <a:srgbClr val="FFFFFF"/>
                </a:solidFill>
              </a:rPr>
              <a:t>Factory </a:t>
            </a:r>
            <a:r>
              <a:rPr lang="en-US" dirty="0" smtClean="0">
                <a:solidFill>
                  <a:srgbClr val="FFFFFF"/>
                </a:solidFill>
              </a:rPr>
              <a:t> </a:t>
            </a:r>
            <a:endParaRPr lang="en-US" dirty="0">
              <a:solidFill>
                <a:srgbClr val="FFFFFF"/>
              </a:solidFil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3426" y="2948638"/>
            <a:ext cx="3030651" cy="2197892"/>
          </a:xfrm>
          <a:prstGeom prst="rect">
            <a:avLst/>
          </a:prstGeom>
        </p:spPr>
      </p:pic>
      <p:sp>
        <p:nvSpPr>
          <p:cNvPr id="15" name="TextBox 14"/>
          <p:cNvSpPr txBox="1"/>
          <p:nvPr/>
        </p:nvSpPr>
        <p:spPr>
          <a:xfrm>
            <a:off x="2211489" y="4381794"/>
            <a:ext cx="2614831" cy="369332"/>
          </a:xfrm>
          <a:prstGeom prst="rect">
            <a:avLst/>
          </a:prstGeom>
          <a:noFill/>
        </p:spPr>
        <p:txBody>
          <a:bodyPr wrap="none" rtlCol="0">
            <a:spAutoFit/>
          </a:bodyPr>
          <a:lstStyle/>
          <a:p>
            <a:r>
              <a:rPr lang="en-US" dirty="0">
                <a:solidFill>
                  <a:srgbClr val="FFFFFF"/>
                </a:solidFill>
              </a:rPr>
              <a:t>C</a:t>
            </a:r>
            <a:r>
              <a:rPr lang="en-US" dirty="0" smtClean="0">
                <a:solidFill>
                  <a:srgbClr val="FFFFFF"/>
                </a:solidFill>
              </a:rPr>
              <a:t>arriage/Cradle at vendor</a:t>
            </a:r>
            <a:endParaRPr lang="en-US" dirty="0">
              <a:solidFill>
                <a:srgbClr val="FFFFFF"/>
              </a:solidFill>
            </a:endParaRPr>
          </a:p>
        </p:txBody>
      </p:sp>
      <p:pic>
        <p:nvPicPr>
          <p:cNvPr id="19" name="Picture 2">
            <a:extLst>
              <a:ext uri="{FF2B5EF4-FFF2-40B4-BE49-F238E27FC236}">
                <a16:creationId xmlns="" xmlns:a16="http://schemas.microsoft.com/office/drawing/2014/main" id="{2EC1B889-C822-4F37-B5C7-7B5B042E09F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246339" y="535613"/>
            <a:ext cx="2695711" cy="2263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817059" y="533504"/>
            <a:ext cx="1945665" cy="369332"/>
          </a:xfrm>
          <a:prstGeom prst="rect">
            <a:avLst/>
          </a:prstGeom>
          <a:noFill/>
        </p:spPr>
        <p:txBody>
          <a:bodyPr wrap="none" rtlCol="0">
            <a:spAutoFit/>
          </a:bodyPr>
          <a:lstStyle/>
          <a:p>
            <a:r>
              <a:rPr lang="en-US" dirty="0" smtClean="0">
                <a:solidFill>
                  <a:srgbClr val="FFFFFF"/>
                </a:solidFill>
              </a:rPr>
              <a:t>BNL EMCal </a:t>
            </a:r>
            <a:r>
              <a:rPr lang="en-US" dirty="0">
                <a:solidFill>
                  <a:srgbClr val="FFFFFF"/>
                </a:solidFill>
              </a:rPr>
              <a:t>Sectors</a:t>
            </a:r>
          </a:p>
        </p:txBody>
      </p:sp>
      <p:pic>
        <p:nvPicPr>
          <p:cNvPr id="20" name="Picture 19" descr="Screen Shot 2021-01-27 at 11.26.38 A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9334" y="535612"/>
            <a:ext cx="3810000" cy="2362200"/>
          </a:xfrm>
          <a:prstGeom prst="rect">
            <a:avLst/>
          </a:prstGeom>
        </p:spPr>
      </p:pic>
      <p:sp>
        <p:nvSpPr>
          <p:cNvPr id="10" name="TextBox 9"/>
          <p:cNvSpPr txBox="1"/>
          <p:nvPr/>
        </p:nvSpPr>
        <p:spPr>
          <a:xfrm>
            <a:off x="3473143" y="1672739"/>
            <a:ext cx="2198038" cy="369332"/>
          </a:xfrm>
          <a:prstGeom prst="rect">
            <a:avLst/>
          </a:prstGeom>
          <a:noFill/>
        </p:spPr>
        <p:txBody>
          <a:bodyPr wrap="none" rtlCol="0">
            <a:spAutoFit/>
          </a:bodyPr>
          <a:lstStyle/>
          <a:p>
            <a:r>
              <a:rPr lang="en-US" dirty="0" smtClean="0">
                <a:solidFill>
                  <a:srgbClr val="FFFFFF"/>
                </a:solidFill>
              </a:rPr>
              <a:t>EMCal Blocks at UIUC</a:t>
            </a:r>
            <a:endParaRPr lang="en-US" dirty="0">
              <a:solidFill>
                <a:srgbClr val="FFFFFF"/>
              </a:solidFill>
            </a:endParaRPr>
          </a:p>
        </p:txBody>
      </p:sp>
      <p:pic>
        <p:nvPicPr>
          <p:cNvPr id="21" name="Picture 20"/>
          <p:cNvPicPr/>
          <p:nvPr/>
        </p:nvPicPr>
        <p:blipFill rotWithShape="1">
          <a:blip r:embed="rId9" cstate="screen">
            <a:extLst>
              <a:ext uri="{28A0092B-C50C-407E-A947-70E740481C1C}">
                <a14:useLocalDpi xmlns:a14="http://schemas.microsoft.com/office/drawing/2010/main"/>
              </a:ext>
            </a:extLst>
          </a:blip>
          <a:srcRect/>
          <a:stretch/>
        </p:blipFill>
        <p:spPr>
          <a:xfrm rot="5400000">
            <a:off x="5153226" y="3110967"/>
            <a:ext cx="2186225" cy="1848108"/>
          </a:xfrm>
          <a:prstGeom prst="rect">
            <a:avLst/>
          </a:prstGeom>
        </p:spPr>
      </p:pic>
      <p:sp>
        <p:nvSpPr>
          <p:cNvPr id="22" name="TextBox 21"/>
          <p:cNvSpPr txBox="1"/>
          <p:nvPr/>
        </p:nvSpPr>
        <p:spPr>
          <a:xfrm>
            <a:off x="5513671" y="4537429"/>
            <a:ext cx="1506541" cy="646331"/>
          </a:xfrm>
          <a:prstGeom prst="rect">
            <a:avLst/>
          </a:prstGeom>
          <a:noFill/>
        </p:spPr>
        <p:txBody>
          <a:bodyPr wrap="square" rtlCol="0">
            <a:spAutoFit/>
          </a:bodyPr>
          <a:lstStyle/>
          <a:p>
            <a:r>
              <a:rPr lang="en-US" dirty="0" smtClean="0">
                <a:solidFill>
                  <a:srgbClr val="FFFFFF"/>
                </a:solidFill>
              </a:rPr>
              <a:t>DAQ/Trigger Buffer Box</a:t>
            </a:r>
            <a:endParaRPr lang="en-US" dirty="0">
              <a:solidFill>
                <a:srgbClr val="FFFFFF"/>
              </a:solidFill>
            </a:endParaRPr>
          </a:p>
        </p:txBody>
      </p:sp>
      <p:pic>
        <p:nvPicPr>
          <p:cNvPr id="23" name="Picture 22"/>
          <p:cNvPicPr/>
          <p:nvPr/>
        </p:nvPicPr>
        <p:blipFill rotWithShape="1">
          <a:blip r:embed="rId10" cstate="screen">
            <a:extLst>
              <a:ext uri="{28A0092B-C50C-407E-A947-70E740481C1C}">
                <a14:useLocalDpi xmlns:a14="http://schemas.microsoft.com/office/drawing/2010/main"/>
              </a:ext>
            </a:extLst>
          </a:blip>
          <a:srcRect/>
          <a:stretch/>
        </p:blipFill>
        <p:spPr>
          <a:xfrm>
            <a:off x="6842978" y="2948638"/>
            <a:ext cx="2301022" cy="1315835"/>
          </a:xfrm>
          <a:prstGeom prst="rect">
            <a:avLst/>
          </a:prstGeom>
        </p:spPr>
      </p:pic>
      <p:sp>
        <p:nvSpPr>
          <p:cNvPr id="24" name="TextBox 23"/>
          <p:cNvSpPr txBox="1"/>
          <p:nvPr/>
        </p:nvSpPr>
        <p:spPr>
          <a:xfrm>
            <a:off x="6860260" y="3025988"/>
            <a:ext cx="1486017" cy="400110"/>
          </a:xfrm>
          <a:prstGeom prst="rect">
            <a:avLst/>
          </a:prstGeom>
          <a:solidFill>
            <a:srgbClr val="0080FF"/>
          </a:solidFill>
        </p:spPr>
        <p:txBody>
          <a:bodyPr wrap="square" rtlCol="0">
            <a:spAutoFit/>
          </a:bodyPr>
          <a:lstStyle/>
          <a:p>
            <a:r>
              <a:rPr lang="en-US" sz="1000" dirty="0" smtClean="0">
                <a:solidFill>
                  <a:srgbClr val="FFFFFF"/>
                </a:solidFill>
              </a:rPr>
              <a:t>GEM Module Production at WSU</a:t>
            </a:r>
            <a:endParaRPr lang="en-US" sz="1000" dirty="0">
              <a:solidFill>
                <a:srgbClr val="FFFFFF"/>
              </a:solidFill>
            </a:endParaRPr>
          </a:p>
        </p:txBody>
      </p:sp>
    </p:spTree>
    <p:extLst>
      <p:ext uri="{BB962C8B-B14F-4D97-AF65-F5344CB8AC3E}">
        <p14:creationId xmlns:p14="http://schemas.microsoft.com/office/powerpoint/2010/main" val="11063926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 y="1"/>
            <a:ext cx="8229600" cy="546497"/>
          </a:xfrm>
        </p:spPr>
        <p:txBody>
          <a:bodyPr/>
          <a:lstStyle/>
          <a:p>
            <a:r>
              <a:rPr lang="en-US" sz="3200" dirty="0" smtClean="0"/>
              <a:t>EMCal </a:t>
            </a:r>
            <a:r>
              <a:rPr lang="en-US" sz="3200" dirty="0" smtClean="0"/>
              <a:t>Status (20% Sectors complete)</a:t>
            </a:r>
            <a:endParaRPr lang="en-US" sz="3200" dirty="0"/>
          </a:p>
        </p:txBody>
      </p:sp>
      <p:sp>
        <p:nvSpPr>
          <p:cNvPr id="3" name="Date Placeholder 2"/>
          <p:cNvSpPr>
            <a:spLocks noGrp="1"/>
          </p:cNvSpPr>
          <p:nvPr>
            <p:ph type="dt" sz="half" idx="10"/>
          </p:nvPr>
        </p:nvSpPr>
        <p:spPr/>
        <p:txBody>
          <a:bodyPr/>
          <a:lstStyle/>
          <a:p>
            <a:pPr>
              <a:defRPr/>
            </a:pPr>
            <a:r>
              <a:rPr lang="en-US" altLang="en-US" smtClean="0"/>
              <a:t>2/24/2021</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DOE</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8</a:t>
            </a:fld>
            <a:endParaRPr lang="en-US" altLang="en-US" dirty="0"/>
          </a:p>
        </p:txBody>
      </p:sp>
      <p:pic>
        <p:nvPicPr>
          <p:cNvPr id="9" name="Picture 4">
            <a:extLst>
              <a:ext uri="{FF2B5EF4-FFF2-40B4-BE49-F238E27FC236}">
                <a16:creationId xmlns="" xmlns:a16="http://schemas.microsoft.com/office/drawing/2014/main" id="{A3A31C44-2F98-434C-80BD-90B9AB7769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2992413"/>
            <a:ext cx="3581400" cy="2151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572731" y="3638551"/>
            <a:ext cx="4571271" cy="1200329"/>
          </a:xfrm>
          <a:prstGeom prst="rect">
            <a:avLst/>
          </a:prstGeom>
          <a:noFill/>
          <a:ln>
            <a:solidFill>
              <a:srgbClr val="0080FF"/>
            </a:solidFill>
          </a:ln>
        </p:spPr>
        <p:txBody>
          <a:bodyPr wrap="none" rtlCol="0">
            <a:spAutoFit/>
          </a:bodyPr>
          <a:lstStyle/>
          <a:p>
            <a:r>
              <a:rPr lang="en-US" dirty="0" smtClean="0"/>
              <a:t>EMCal Blocks:	 36% </a:t>
            </a:r>
            <a:r>
              <a:rPr lang="en-US" dirty="0" smtClean="0"/>
              <a:t>complete (end of Jan)</a:t>
            </a:r>
            <a:endParaRPr lang="en-US" dirty="0" smtClean="0"/>
          </a:p>
          <a:p>
            <a:r>
              <a:rPr lang="en-US" dirty="0" smtClean="0"/>
              <a:t>EMCal Modules:	 25% complete</a:t>
            </a:r>
            <a:r>
              <a:rPr lang="en-US" dirty="0" smtClean="0"/>
              <a:t>	 </a:t>
            </a:r>
            <a:r>
              <a:rPr lang="en-US" dirty="0" smtClean="0"/>
              <a:t> </a:t>
            </a:r>
            <a:endParaRPr lang="en-US" dirty="0" smtClean="0"/>
          </a:p>
          <a:p>
            <a:r>
              <a:rPr lang="en-US" dirty="0" smtClean="0"/>
              <a:t>EMCal Sectors:	 </a:t>
            </a:r>
            <a:r>
              <a:rPr lang="en-US" dirty="0" smtClean="0"/>
              <a:t>20</a:t>
            </a:r>
            <a:r>
              <a:rPr lang="en-US" dirty="0" smtClean="0"/>
              <a:t>% complete and tested</a:t>
            </a:r>
            <a:endParaRPr lang="en-US" dirty="0" smtClean="0"/>
          </a:p>
          <a:p>
            <a:r>
              <a:rPr lang="en-US" dirty="0"/>
              <a:t>	</a:t>
            </a:r>
            <a:r>
              <a:rPr lang="en-US" dirty="0" smtClean="0"/>
              <a:t>	  </a:t>
            </a:r>
            <a:r>
              <a:rPr lang="en-US" dirty="0"/>
              <a:t>5</a:t>
            </a:r>
            <a:r>
              <a:rPr lang="en-US" dirty="0" smtClean="0"/>
              <a:t>% </a:t>
            </a:r>
            <a:r>
              <a:rPr lang="en-US" dirty="0" smtClean="0"/>
              <a:t>under construction</a:t>
            </a:r>
          </a:p>
        </p:txBody>
      </p:sp>
      <p:sp>
        <p:nvSpPr>
          <p:cNvPr id="11" name="TextBox 10"/>
          <p:cNvSpPr txBox="1"/>
          <p:nvPr/>
        </p:nvSpPr>
        <p:spPr>
          <a:xfrm>
            <a:off x="76200" y="3028950"/>
            <a:ext cx="3571811" cy="338554"/>
          </a:xfrm>
          <a:prstGeom prst="rect">
            <a:avLst/>
          </a:prstGeom>
          <a:noFill/>
        </p:spPr>
        <p:txBody>
          <a:bodyPr wrap="none" rtlCol="0">
            <a:spAutoFit/>
          </a:bodyPr>
          <a:lstStyle/>
          <a:p>
            <a:r>
              <a:rPr lang="en-US" sz="1600" b="1" dirty="0" smtClean="0"/>
              <a:t>Completed EMCal Sectors stored at BNL</a:t>
            </a:r>
            <a:endParaRPr lang="en-US" sz="1600" b="1" dirty="0"/>
          </a:p>
        </p:txBody>
      </p:sp>
      <p:pic>
        <p:nvPicPr>
          <p:cNvPr id="12" name="Picture 11"/>
          <p:cNvPicPr/>
          <p:nvPr/>
        </p:nvPicPr>
        <p:blipFill>
          <a:blip r:embed="rId3">
            <a:extLst>
              <a:ext uri="{28A0092B-C50C-407E-A947-70E740481C1C}">
                <a14:useLocalDpi xmlns:a14="http://schemas.microsoft.com/office/drawing/2010/main"/>
              </a:ext>
            </a:extLst>
          </a:blip>
          <a:srcRect/>
          <a:stretch>
            <a:fillRect/>
          </a:stretch>
        </p:blipFill>
        <p:spPr bwMode="auto">
          <a:xfrm>
            <a:off x="76200" y="666750"/>
            <a:ext cx="5410200" cy="2286000"/>
          </a:xfrm>
          <a:prstGeom prst="rect">
            <a:avLst/>
          </a:prstGeom>
          <a:noFill/>
          <a:ln>
            <a:noFill/>
          </a:ln>
        </p:spPr>
      </p:pic>
      <p:pic>
        <p:nvPicPr>
          <p:cNvPr id="13" name="Picture 12">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lc="http://schemas.openxmlformats.org/drawingml/2006/lockedCanvas" id="{CE245752-B72D-4487-93D2-B6C75EB8BE7D}"/>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30495" y="666750"/>
            <a:ext cx="3913505" cy="2895600"/>
          </a:xfrm>
          <a:prstGeom prst="rect">
            <a:avLst/>
          </a:prstGeom>
          <a:ln>
            <a:noFill/>
          </a:ln>
          <a:effectLst/>
        </p:spPr>
      </p:pic>
      <p:cxnSp>
        <p:nvCxnSpPr>
          <p:cNvPr id="20" name="Straight Connector 19"/>
          <p:cNvCxnSpPr/>
          <p:nvPr/>
        </p:nvCxnSpPr>
        <p:spPr>
          <a:xfrm flipV="1">
            <a:off x="7924800" y="1809750"/>
            <a:ext cx="685800" cy="1524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162800" y="1047750"/>
            <a:ext cx="228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391400" y="895350"/>
            <a:ext cx="1447800" cy="307777"/>
          </a:xfrm>
          <a:prstGeom prst="rect">
            <a:avLst/>
          </a:prstGeom>
          <a:noFill/>
        </p:spPr>
        <p:txBody>
          <a:bodyPr wrap="square" rtlCol="0">
            <a:spAutoFit/>
          </a:bodyPr>
          <a:lstStyle/>
          <a:p>
            <a:r>
              <a:rPr lang="en-US" sz="700" dirty="0" smtClean="0"/>
              <a:t>Rate of sector production needed to meet P6 </a:t>
            </a:r>
            <a:r>
              <a:rPr lang="en-US" sz="700" dirty="0"/>
              <a:t>e</a:t>
            </a:r>
            <a:r>
              <a:rPr lang="en-US" sz="700" dirty="0" smtClean="0"/>
              <a:t>arly completion</a:t>
            </a:r>
            <a:endParaRPr lang="en-US" sz="700" dirty="0"/>
          </a:p>
        </p:txBody>
      </p:sp>
    </p:spTree>
    <p:extLst>
      <p:ext uri="{BB962C8B-B14F-4D97-AF65-F5344CB8AC3E}">
        <p14:creationId xmlns:p14="http://schemas.microsoft.com/office/powerpoint/2010/main" val="15492112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35" y="22786"/>
            <a:ext cx="8229600" cy="546497"/>
          </a:xfrm>
        </p:spPr>
        <p:txBody>
          <a:bodyPr/>
          <a:lstStyle/>
          <a:p>
            <a:r>
              <a:rPr lang="en-US" sz="3200" dirty="0"/>
              <a:t>OHCal </a:t>
            </a:r>
            <a:r>
              <a:rPr lang="en-US" sz="3200" dirty="0" smtClean="0"/>
              <a:t>Status </a:t>
            </a:r>
            <a:r>
              <a:rPr lang="en-US" sz="3200" dirty="0" smtClean="0"/>
              <a:t>(</a:t>
            </a:r>
            <a:r>
              <a:rPr lang="en-US" sz="3200" dirty="0" smtClean="0"/>
              <a:t>59</a:t>
            </a:r>
            <a:r>
              <a:rPr lang="en-US" sz="3200" dirty="0" smtClean="0"/>
              <a:t>% complete and tested)</a:t>
            </a:r>
            <a:endParaRPr lang="en-US" sz="3200" dirty="0"/>
          </a:p>
        </p:txBody>
      </p:sp>
      <p:sp>
        <p:nvSpPr>
          <p:cNvPr id="4" name="Date Placeholder 3"/>
          <p:cNvSpPr>
            <a:spLocks noGrp="1"/>
          </p:cNvSpPr>
          <p:nvPr>
            <p:ph type="dt" sz="half" idx="10"/>
          </p:nvPr>
        </p:nvSpPr>
        <p:spPr/>
        <p:txBody>
          <a:bodyPr/>
          <a:lstStyle/>
          <a:p>
            <a:pPr>
              <a:defRPr/>
            </a:pPr>
            <a:r>
              <a:rPr lang="en-US" altLang="en-US" smtClean="0"/>
              <a:t>2/24/2021</a:t>
            </a:r>
            <a:endParaRPr lang="en-US" altLang="en-US" dirty="0"/>
          </a:p>
        </p:txBody>
      </p:sp>
      <p:sp>
        <p:nvSpPr>
          <p:cNvPr id="5" name="Footer Placeholder 4"/>
          <p:cNvSpPr>
            <a:spLocks noGrp="1"/>
          </p:cNvSpPr>
          <p:nvPr>
            <p:ph type="ftr" sz="quarter" idx="11"/>
          </p:nvPr>
        </p:nvSpPr>
        <p:spPr/>
        <p:txBody>
          <a:bodyPr/>
          <a:lstStyle/>
          <a:p>
            <a:pPr>
              <a:defRPr/>
            </a:pPr>
            <a:r>
              <a:rPr lang="en-US" smtClean="0"/>
              <a:t>DOE</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sp>
        <p:nvSpPr>
          <p:cNvPr id="32" name="TextBox 31">
            <a:extLst>
              <a:ext uri="{FF2B5EF4-FFF2-40B4-BE49-F238E27FC236}">
                <a16:creationId xmlns="" xmlns:a16="http://schemas.microsoft.com/office/drawing/2014/main" id="{FC36D80C-BF15-E947-908A-D127BA8F2C20}"/>
              </a:ext>
            </a:extLst>
          </p:cNvPr>
          <p:cNvSpPr txBox="1"/>
          <p:nvPr/>
        </p:nvSpPr>
        <p:spPr>
          <a:xfrm>
            <a:off x="1273838" y="1442210"/>
            <a:ext cx="184662" cy="369330"/>
          </a:xfrm>
          <a:prstGeom prst="rect">
            <a:avLst/>
          </a:prstGeom>
          <a:noFill/>
        </p:spPr>
        <p:txBody>
          <a:bodyPr wrap="none" lIns="91438" tIns="45719" rIns="91438" bIns="45719" rtlCol="0">
            <a:spAutoFit/>
          </a:bodyPr>
          <a:lstStyle/>
          <a:p>
            <a:endParaRPr lang="en-US" dirty="0"/>
          </a:p>
        </p:txBody>
      </p:sp>
      <p:sp>
        <p:nvSpPr>
          <p:cNvPr id="50" name="TextBox 49">
            <a:extLst>
              <a:ext uri="{FF2B5EF4-FFF2-40B4-BE49-F238E27FC236}">
                <a16:creationId xmlns="" xmlns:a16="http://schemas.microsoft.com/office/drawing/2014/main" id="{B5791FC9-4ADB-124A-B19D-9031D06AE40C}"/>
              </a:ext>
            </a:extLst>
          </p:cNvPr>
          <p:cNvSpPr txBox="1"/>
          <p:nvPr/>
        </p:nvSpPr>
        <p:spPr>
          <a:xfrm>
            <a:off x="76200" y="742951"/>
            <a:ext cx="4495800" cy="2031323"/>
          </a:xfrm>
          <a:prstGeom prst="rect">
            <a:avLst/>
          </a:prstGeom>
          <a:noFill/>
        </p:spPr>
        <p:txBody>
          <a:bodyPr wrap="square" lIns="91438" tIns="45719" rIns="91438" bIns="45719" rtlCol="0">
            <a:spAutoFit/>
          </a:bodyPr>
          <a:lstStyle/>
          <a:p>
            <a:pPr marL="285743" indent="-285743">
              <a:buFont typeface="Arial" charset="0"/>
              <a:buChar char="•"/>
            </a:pPr>
            <a:r>
              <a:rPr lang="en-US" b="1" dirty="0" smtClean="0">
                <a:solidFill>
                  <a:srgbClr val="0080FF"/>
                </a:solidFill>
              </a:rPr>
              <a:t>19/</a:t>
            </a:r>
            <a:r>
              <a:rPr lang="en-US" b="1" dirty="0">
                <a:solidFill>
                  <a:srgbClr val="0080FF"/>
                </a:solidFill>
              </a:rPr>
              <a:t>32 sectors </a:t>
            </a:r>
            <a:r>
              <a:rPr lang="en-US" b="1" dirty="0" smtClean="0">
                <a:solidFill>
                  <a:srgbClr val="0080FF"/>
                </a:solidFill>
              </a:rPr>
              <a:t> assembles, tested, calibrated and stored</a:t>
            </a:r>
            <a:endParaRPr lang="en-US" b="1" dirty="0">
              <a:solidFill>
                <a:srgbClr val="0080FF"/>
              </a:solidFill>
            </a:endParaRPr>
          </a:p>
          <a:p>
            <a:pPr marL="285743" indent="-285743">
              <a:buFont typeface="Arial" charset="0"/>
              <a:buChar char="•"/>
            </a:pPr>
            <a:r>
              <a:rPr lang="en-US" b="1" dirty="0"/>
              <a:t>9</a:t>
            </a:r>
            <a:r>
              <a:rPr lang="en-US" b="1" dirty="0" smtClean="0"/>
              <a:t>/</a:t>
            </a:r>
            <a:r>
              <a:rPr lang="en-US" b="1" dirty="0"/>
              <a:t>32 sectors on tables</a:t>
            </a:r>
          </a:p>
          <a:p>
            <a:pPr marL="742931" lvl="1" indent="-285743">
              <a:buFont typeface="Arial" charset="0"/>
              <a:buChar char="•"/>
            </a:pPr>
            <a:r>
              <a:rPr lang="en-US" dirty="0" smtClean="0"/>
              <a:t> Being assembled and cabled</a:t>
            </a:r>
          </a:p>
          <a:p>
            <a:pPr marL="285801" indent="-285743">
              <a:buFont typeface="Arial" charset="0"/>
              <a:buChar char="•"/>
            </a:pPr>
            <a:r>
              <a:rPr lang="en-US" dirty="0" smtClean="0"/>
              <a:t>Production joining plates, pins and pucks have started to arrive from vendor.</a:t>
            </a:r>
          </a:p>
          <a:p>
            <a:pPr marL="285801" indent="-285743">
              <a:buFont typeface="Arial" charset="0"/>
              <a:buChar char="•"/>
            </a:pPr>
            <a:r>
              <a:rPr lang="en-US" dirty="0" smtClean="0"/>
              <a:t>IHCal frame has been ordered from vendor</a:t>
            </a:r>
            <a:endParaRPr lang="en-US" dirty="0"/>
          </a:p>
        </p:txBody>
      </p:sp>
      <p:pic>
        <p:nvPicPr>
          <p:cNvPr id="34" name="Picture 33">
            <a:extLst>
              <a:ext uri="{FF2B5EF4-FFF2-40B4-BE49-F238E27FC236}">
                <a16:creationId xmlns:a16="http://schemas.microsoft.com/office/drawing/2014/main" xmlns="" id="{CFA2BE7F-2887-4EA5-B7C4-465728D6429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2" y="2876550"/>
            <a:ext cx="3062653" cy="2305050"/>
          </a:xfrm>
          <a:prstGeom prst="rect">
            <a:avLst/>
          </a:prstGeom>
        </p:spPr>
      </p:pic>
      <p:grpSp>
        <p:nvGrpSpPr>
          <p:cNvPr id="11" name="Group 10"/>
          <p:cNvGrpSpPr/>
          <p:nvPr/>
        </p:nvGrpSpPr>
        <p:grpSpPr>
          <a:xfrm>
            <a:off x="5105400" y="2952750"/>
            <a:ext cx="3962400" cy="2209800"/>
            <a:chOff x="5029200" y="666750"/>
            <a:chExt cx="3962400" cy="2209800"/>
          </a:xfrm>
        </p:grpSpPr>
        <p:pic>
          <p:nvPicPr>
            <p:cNvPr id="33" name="Picture 32"/>
            <p:cNvPicPr/>
            <p:nvPr/>
          </p:nvPicPr>
          <p:blipFill>
            <a:blip r:embed="rId3">
              <a:extLst>
                <a:ext uri="{28A0092B-C50C-407E-A947-70E740481C1C}">
                  <a14:useLocalDpi xmlns:a14="http://schemas.microsoft.com/office/drawing/2010/main"/>
                </a:ext>
              </a:extLst>
            </a:blip>
            <a:srcRect/>
            <a:stretch>
              <a:fillRect/>
            </a:stretch>
          </p:blipFill>
          <p:spPr bwMode="auto">
            <a:xfrm>
              <a:off x="5029200" y="666750"/>
              <a:ext cx="3962400" cy="2209800"/>
            </a:xfrm>
            <a:prstGeom prst="rect">
              <a:avLst/>
            </a:prstGeom>
            <a:noFill/>
            <a:ln>
              <a:noFill/>
            </a:ln>
          </p:spPr>
        </p:pic>
        <p:sp>
          <p:nvSpPr>
            <p:cNvPr id="2" name="TextBox 1"/>
            <p:cNvSpPr txBox="1"/>
            <p:nvPr/>
          </p:nvSpPr>
          <p:spPr>
            <a:xfrm>
              <a:off x="5257800" y="742950"/>
              <a:ext cx="3441968" cy="369332"/>
            </a:xfrm>
            <a:prstGeom prst="rect">
              <a:avLst/>
            </a:prstGeom>
            <a:noFill/>
          </p:spPr>
          <p:txBody>
            <a:bodyPr wrap="none" rtlCol="0">
              <a:spAutoFit/>
            </a:bodyPr>
            <a:lstStyle/>
            <a:p>
              <a:r>
                <a:rPr lang="en-US" dirty="0" smtClean="0">
                  <a:solidFill>
                    <a:srgbClr val="FFFFFF"/>
                  </a:solidFill>
                </a:rPr>
                <a:t>Grad student cabling OHCal at BNL</a:t>
              </a:r>
              <a:endParaRPr lang="en-US" dirty="0">
                <a:solidFill>
                  <a:srgbClr val="FFFFFF"/>
                </a:solidFill>
              </a:endParaRPr>
            </a:p>
          </p:txBody>
        </p:sp>
      </p:grpSp>
      <p:sp>
        <p:nvSpPr>
          <p:cNvPr id="3" name="TextBox 2"/>
          <p:cNvSpPr txBox="1"/>
          <p:nvPr/>
        </p:nvSpPr>
        <p:spPr>
          <a:xfrm>
            <a:off x="762000" y="3562350"/>
            <a:ext cx="2608406" cy="369332"/>
          </a:xfrm>
          <a:prstGeom prst="rect">
            <a:avLst/>
          </a:prstGeom>
          <a:noFill/>
        </p:spPr>
        <p:txBody>
          <a:bodyPr wrap="none" rtlCol="0">
            <a:spAutoFit/>
          </a:bodyPr>
          <a:lstStyle/>
          <a:p>
            <a:r>
              <a:rPr lang="en-US" dirty="0" smtClean="0">
                <a:solidFill>
                  <a:srgbClr val="FFFFFF"/>
                </a:solidFill>
              </a:rPr>
              <a:t>3-D Model of IHCal Frame</a:t>
            </a:r>
            <a:endParaRPr lang="en-US" dirty="0">
              <a:solidFill>
                <a:srgbClr val="FFFFFF"/>
              </a:solidFill>
            </a:endParaRPr>
          </a:p>
        </p:txBody>
      </p:sp>
      <p:pic>
        <p:nvPicPr>
          <p:cNvPr id="10" name="Picture 9" descr="Screen Shot 2021-02-24 at 11.44.43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6402" y="590550"/>
            <a:ext cx="3115277" cy="2343876"/>
          </a:xfrm>
          <a:prstGeom prst="rect">
            <a:avLst/>
          </a:prstGeom>
        </p:spPr>
      </p:pic>
      <p:sp>
        <p:nvSpPr>
          <p:cNvPr id="35" name="TextBox 34"/>
          <p:cNvSpPr txBox="1"/>
          <p:nvPr/>
        </p:nvSpPr>
        <p:spPr>
          <a:xfrm>
            <a:off x="5562600" y="590550"/>
            <a:ext cx="2879589" cy="369332"/>
          </a:xfrm>
          <a:prstGeom prst="rect">
            <a:avLst/>
          </a:prstGeom>
          <a:noFill/>
        </p:spPr>
        <p:txBody>
          <a:bodyPr wrap="none" rtlCol="0">
            <a:spAutoFit/>
          </a:bodyPr>
          <a:lstStyle/>
          <a:p>
            <a:r>
              <a:rPr lang="en-US" dirty="0" smtClean="0">
                <a:solidFill>
                  <a:schemeClr val="bg1"/>
                </a:solidFill>
              </a:rPr>
              <a:t>BNL HCal Factory in Bldg 912</a:t>
            </a:r>
            <a:endParaRPr lang="en-US" dirty="0">
              <a:solidFill>
                <a:schemeClr val="bg1"/>
              </a:solidFill>
            </a:endParaRPr>
          </a:p>
        </p:txBody>
      </p:sp>
    </p:spTree>
    <p:extLst>
      <p:ext uri="{BB962C8B-B14F-4D97-AF65-F5344CB8AC3E}">
        <p14:creationId xmlns:p14="http://schemas.microsoft.com/office/powerpoint/2010/main" val="23535270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91594</TotalTime>
  <Words>3098</Words>
  <Application>Microsoft Macintosh PowerPoint</Application>
  <PresentationFormat>On-screen Show (16:9)</PresentationFormat>
  <Paragraphs>408</Paragraphs>
  <Slides>38</Slides>
  <Notes>0</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sPHENIX Calendar </vt:lpstr>
      <vt:lpstr>MIE Project Status</vt:lpstr>
      <vt:lpstr>sPHENIX  MIE Technical Status  </vt:lpstr>
      <vt:lpstr>1008 I&amp;F Status</vt:lpstr>
      <vt:lpstr>sPHENIX  Operations During the Pandemic</vt:lpstr>
      <vt:lpstr> High Priority Issues</vt:lpstr>
      <vt:lpstr>sPHENIX in Photos</vt:lpstr>
      <vt:lpstr>EMCal Status (20% Sectors complete)</vt:lpstr>
      <vt:lpstr>OHCal Status (59% complete and tested)</vt:lpstr>
      <vt:lpstr>sPHENIX 2 PEMP Notables in 2021 </vt:lpstr>
      <vt:lpstr>Summary</vt:lpstr>
      <vt:lpstr>Back Up – EV and Variance Reports</vt:lpstr>
      <vt:lpstr>Performance Indices – sPHENIX MIE</vt:lpstr>
      <vt:lpstr>Cost Performance Report (CPR) – sPHENIX MIE</vt:lpstr>
      <vt:lpstr>Performance Indices – 1008 Infra and Facility Upgrade</vt:lpstr>
      <vt:lpstr>Cost Performance Report (CPR) – 1008 Infra and Facility Upgrade</vt:lpstr>
      <vt:lpstr>Milestones Status – sPHENIX MIE</vt:lpstr>
      <vt:lpstr>Milestones Status – 1008 Infra and Facility Upgrade</vt:lpstr>
      <vt:lpstr>Summary Schedule – sPHENIX MIE</vt:lpstr>
      <vt:lpstr>Summary Schedule – sPHENIX MIE and 1008 Infra and Facility Upgrade</vt:lpstr>
      <vt:lpstr>EAC and Contingency Profile – sPHENIX MIE</vt:lpstr>
      <vt:lpstr>Baseline/Contingency Log - MIE</vt:lpstr>
      <vt:lpstr>EAC and Contingency Profile – 1008 Infra and Facility Upgrade </vt:lpstr>
      <vt:lpstr>Baseline/Contingency Log - 1008 Infra and Facility Upgrade </vt:lpstr>
      <vt:lpstr>Critical Path (1x, 2x and 3x Combined)</vt:lpstr>
      <vt:lpstr>Critical Path (1x, 2x and 3x Combined)</vt:lpstr>
      <vt:lpstr>Critical Path (1x, 2x and 3x Combined)</vt:lpstr>
      <vt:lpstr>Critical Path (1x, 2x and 3x Combined)</vt:lpstr>
      <vt:lpstr>Critical Path (1x, 2x and 3x Combined)</vt:lpstr>
      <vt:lpstr>Variance Report – TPC  </vt:lpstr>
      <vt:lpstr>Variance Report - TPC</vt:lpstr>
      <vt:lpstr>Variance Report - TPC</vt:lpstr>
      <vt:lpstr>Variance Report - EMCal</vt:lpstr>
      <vt:lpstr>Variance Report - HCal</vt:lpstr>
      <vt:lpstr>Variance Report –Cal Electronics</vt:lpstr>
      <vt:lpstr>Variance Report - Cal Electronics  </vt:lpstr>
      <vt:lpstr>Variance Report – DAQ/Trigger</vt:lpstr>
      <vt:lpstr>Variance Report – DAQ/Trigger</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1032</cp:revision>
  <cp:lastPrinted>2017-10-23T16:33:50Z</cp:lastPrinted>
  <dcterms:created xsi:type="dcterms:W3CDTF">2015-10-24T00:32:43Z</dcterms:created>
  <dcterms:modified xsi:type="dcterms:W3CDTF">2021-02-25T07:05:59Z</dcterms:modified>
</cp:coreProperties>
</file>