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790" r:id="rId5"/>
    <p:sldId id="890" r:id="rId6"/>
    <p:sldId id="788" r:id="rId7"/>
    <p:sldId id="779" r:id="rId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pdated Slides" id="{962384B9-9F69-45AF-927F-1F08C48BE756}">
          <p14:sldIdLst>
            <p14:sldId id="790"/>
            <p14:sldId id="890"/>
            <p14:sldId id="788"/>
            <p14:sldId id="779"/>
          </p14:sldIdLst>
        </p14:section>
        <p14:section name="Original Slides" id="{C3C2EFD8-5F98-4DAC-91BB-6FE41CDD9F6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9933FF"/>
    <a:srgbClr val="D5E13F"/>
    <a:srgbClr val="B8C858"/>
    <a:srgbClr val="C5C547"/>
    <a:srgbClr val="3399FF"/>
    <a:srgbClr val="C3D69B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C4396-3224-400F-8D25-7EC7A9FF5093}" v="10" dt="2021-01-20T23:08:58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016" y="-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2/25/21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2/25/21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1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0354B-7771-4630-B454-53C09215E4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4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67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8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jpe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57375" y="0"/>
            <a:ext cx="8229600" cy="546497"/>
          </a:xfrm>
        </p:spPr>
        <p:txBody>
          <a:bodyPr lIns="38100" tIns="38100" rIns="38100" bIns="38100"/>
          <a:lstStyle/>
          <a:p>
            <a:r>
              <a:rPr lang="en-US" sz="2800" dirty="0"/>
              <a:t>sPHENIX Construction</a:t>
            </a: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B8FC31-D828-478C-A391-2AD83A8FD68E}"/>
              </a:ext>
            </a:extLst>
          </p:cNvPr>
          <p:cNvSpPr txBox="1"/>
          <p:nvPr/>
        </p:nvSpPr>
        <p:spPr>
          <a:xfrm>
            <a:off x="259110" y="619184"/>
            <a:ext cx="86816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sPHENIX has all the key detector components to start construction when the AH track reinforcement work is completed </a:t>
            </a:r>
            <a:r>
              <a:rPr lang="en-US" sz="1600" dirty="0">
                <a:sym typeface="Wingdings" panose="05000000000000000000" pitchFamily="2" charset="2"/>
              </a:rPr>
              <a:t> current plan start is 4/28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Cradle-Base is complete at Streck’s </a:t>
            </a:r>
            <a:r>
              <a:rPr lang="en-US" sz="1400" dirty="0">
                <a:sym typeface="Wingdings" panose="05000000000000000000" pitchFamily="2" charset="2"/>
              </a:rPr>
              <a:t> Ship to BNL in February for 4/28 installation start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&gt;</a:t>
            </a:r>
            <a:r>
              <a:rPr lang="en-US" sz="1400" dirty="0" smtClean="0"/>
              <a:t>70</a:t>
            </a:r>
            <a:r>
              <a:rPr lang="en-US" sz="1400" dirty="0"/>
              <a:t>% of the oHCAL sectors will be ready by June for the start oHCAL </a:t>
            </a:r>
            <a:r>
              <a:rPr lang="en-US" sz="1400" dirty="0" smtClean="0"/>
              <a:t>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Received partial delivery of joining plates, pins pucks and high strength end plates last week. Balance will arrive in 3-4 weeks.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Babar magnet and cryostat are ready for assembly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team is managing procurements and completing designs that are critical for the early phase of sPHENIX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1008 Assembly Hall track upgrade is the key predecessor to start </a:t>
            </a:r>
            <a:r>
              <a:rPr lang="en-US" sz="1400" dirty="0" smtClean="0"/>
              <a:t>construction. Track reinforcement begin Mar 1. 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Large Support Rings (LSRs) and Cryostat mounts PRR is Monday 1/25 with procurement soon to follow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first sPHENIX ESRC and construction planning and safety review </a:t>
            </a:r>
            <a:r>
              <a:rPr lang="en-US" sz="1600" dirty="0" smtClean="0"/>
              <a:t>schedule Mar 15.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Complete work planning packages for Cradle-Base, Outer HCAL, Magnet and LSR </a:t>
            </a:r>
            <a:r>
              <a:rPr lang="en-US" sz="1600" dirty="0" smtClean="0"/>
              <a:t>installations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2278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D56F420A-BD02-4F7F-990B-6B399231C947}"/>
              </a:ext>
            </a:extLst>
          </p:cNvPr>
          <p:cNvGraphicFramePr>
            <a:graphicFrameLocks noGrp="1"/>
          </p:cNvGraphicFramePr>
          <p:nvPr/>
        </p:nvGraphicFramePr>
        <p:xfrm>
          <a:off x="309076" y="508388"/>
          <a:ext cx="8628999" cy="4366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589">
                  <a:extLst>
                    <a:ext uri="{9D8B030D-6E8A-4147-A177-3AD203B41FA5}">
                      <a16:colId xmlns="" xmlns:a16="http://schemas.microsoft.com/office/drawing/2014/main" val="1264872253"/>
                    </a:ext>
                  </a:extLst>
                </a:gridCol>
                <a:gridCol w="508892">
                  <a:extLst>
                    <a:ext uri="{9D8B030D-6E8A-4147-A177-3AD203B41FA5}">
                      <a16:colId xmlns="" xmlns:a16="http://schemas.microsoft.com/office/drawing/2014/main" val="3256416105"/>
                    </a:ext>
                  </a:extLst>
                </a:gridCol>
                <a:gridCol w="614080">
                  <a:extLst>
                    <a:ext uri="{9D8B030D-6E8A-4147-A177-3AD203B41FA5}">
                      <a16:colId xmlns="" xmlns:a16="http://schemas.microsoft.com/office/drawing/2014/main" val="963466248"/>
                    </a:ext>
                  </a:extLst>
                </a:gridCol>
                <a:gridCol w="606281">
                  <a:extLst>
                    <a:ext uri="{9D8B030D-6E8A-4147-A177-3AD203B41FA5}">
                      <a16:colId xmlns="" xmlns:a16="http://schemas.microsoft.com/office/drawing/2014/main" val="726215955"/>
                    </a:ext>
                  </a:extLst>
                </a:gridCol>
                <a:gridCol w="648074">
                  <a:extLst>
                    <a:ext uri="{9D8B030D-6E8A-4147-A177-3AD203B41FA5}">
                      <a16:colId xmlns="" xmlns:a16="http://schemas.microsoft.com/office/drawing/2014/main" val="2085674454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3915074125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3802065866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1928593369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3846371549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22740749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3014020238"/>
                    </a:ext>
                  </a:extLst>
                </a:gridCol>
                <a:gridCol w="692869">
                  <a:extLst>
                    <a:ext uri="{9D8B030D-6E8A-4147-A177-3AD203B41FA5}">
                      <a16:colId xmlns="" xmlns:a16="http://schemas.microsoft.com/office/drawing/2014/main" val="244516954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b="1" u="sng" dirty="0"/>
                        <a:t>Sequential</a:t>
                      </a:r>
                      <a:r>
                        <a:rPr lang="en-US" sz="900" b="1" dirty="0"/>
                        <a:t> Build Steps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Locate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Start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End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CY 2021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CY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6725485"/>
                  </a:ext>
                </a:extLst>
              </a:tr>
              <a:tr h="228600">
                <a:tc gridSpan="4"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21920" marR="121920" marT="60960" marB="6096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21920" marR="121920" marT="60960" marB="6096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121920" marR="121920" marT="60960" marB="6096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7239857"/>
                  </a:ext>
                </a:extLst>
              </a:tr>
              <a:tr h="217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RHIC Run FY21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1/30/21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7/15/21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850629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Cradle-Base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4/28/21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6/2/21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117649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Outer HCAL</a:t>
                      </a:r>
                      <a:endParaRPr lang="en-US" sz="800" b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6/4/21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11/12/21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703854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Secure Magnet in oHCAL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8/26/21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9/29/21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831803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Large Support Rings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9/30/21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10/6/21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494414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Inner HCAL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11/22/21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12/8/21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67365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EMCAL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12/10/21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3/14/22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597361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Upper Platform, Pole Tips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AH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11/15/21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3/28/22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824226"/>
                  </a:ext>
                </a:extLst>
              </a:tr>
              <a:tr h="2171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RHIC Run FY22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11/15/21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4/3/22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996286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Open Wall and Move to 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4/5/22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4/20/22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226731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Magnet Connect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4/5/22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6/13/22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664799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Magnetic field mapping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6/14/22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7/6/22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23402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TPC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7/11/22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7/22/22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15595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Beam Pipe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8/9/22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60757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INTT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8/16/22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8/18/22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30321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MVTX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8/12/22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10/3/22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078684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MBD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8/11/22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8/29/22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474394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en-US" sz="800" b="1"/>
                        <a:t>ORR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10/4/22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10/31/22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77069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F16C7F-4A81-4EB3-AD13-3C82D229217D}"/>
              </a:ext>
            </a:extLst>
          </p:cNvPr>
          <p:cNvSpPr/>
          <p:nvPr/>
        </p:nvSpPr>
        <p:spPr>
          <a:xfrm>
            <a:off x="3603356" y="1034514"/>
            <a:ext cx="1340604" cy="116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9F40BB2D-0223-496A-800E-92DF454C911E}"/>
              </a:ext>
            </a:extLst>
          </p:cNvPr>
          <p:cNvSpPr/>
          <p:nvPr/>
        </p:nvSpPr>
        <p:spPr>
          <a:xfrm>
            <a:off x="5787779" y="2775590"/>
            <a:ext cx="1133833" cy="119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BE02FCA6-AB05-4BE8-8AB4-8C5C60CAD151}"/>
              </a:ext>
            </a:extLst>
          </p:cNvPr>
          <p:cNvSpPr/>
          <p:nvPr/>
        </p:nvSpPr>
        <p:spPr>
          <a:xfrm>
            <a:off x="4226322" y="1245820"/>
            <a:ext cx="377302" cy="123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44BF1C94-1223-4B7C-87DC-32539463713D}"/>
              </a:ext>
            </a:extLst>
          </p:cNvPr>
          <p:cNvSpPr/>
          <p:nvPr/>
        </p:nvSpPr>
        <p:spPr>
          <a:xfrm>
            <a:off x="4603623" y="1470987"/>
            <a:ext cx="582737" cy="1098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0DF66640-AA59-4705-81D3-E2F40945DCFE}"/>
              </a:ext>
            </a:extLst>
          </p:cNvPr>
          <p:cNvSpPr/>
          <p:nvPr/>
        </p:nvSpPr>
        <p:spPr>
          <a:xfrm>
            <a:off x="5524147" y="1458591"/>
            <a:ext cx="379715" cy="12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39217161-1DEC-452A-82BA-ABF81207D030}"/>
              </a:ext>
            </a:extLst>
          </p:cNvPr>
          <p:cNvSpPr/>
          <p:nvPr/>
        </p:nvSpPr>
        <p:spPr>
          <a:xfrm>
            <a:off x="5186360" y="1671491"/>
            <a:ext cx="254057" cy="119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0B1E9AA5-7BF9-45F7-9356-0968DBA562D6}"/>
              </a:ext>
            </a:extLst>
          </p:cNvPr>
          <p:cNvSpPr/>
          <p:nvPr/>
        </p:nvSpPr>
        <p:spPr>
          <a:xfrm>
            <a:off x="5438171" y="1866806"/>
            <a:ext cx="85976" cy="12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97E2B9EA-C32C-47D2-94D1-CF28C5D80F1D}"/>
              </a:ext>
            </a:extLst>
          </p:cNvPr>
          <p:cNvSpPr/>
          <p:nvPr/>
        </p:nvSpPr>
        <p:spPr>
          <a:xfrm>
            <a:off x="5903862" y="2094028"/>
            <a:ext cx="86003" cy="139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3B5B302C-B065-405E-8685-BCDCDAC44166}"/>
              </a:ext>
            </a:extLst>
          </p:cNvPr>
          <p:cNvSpPr/>
          <p:nvPr/>
        </p:nvSpPr>
        <p:spPr>
          <a:xfrm>
            <a:off x="5990860" y="2306740"/>
            <a:ext cx="716034" cy="1398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012CC69-529E-4CCD-8091-581E422016F1}"/>
              </a:ext>
            </a:extLst>
          </p:cNvPr>
          <p:cNvCxnSpPr>
            <a:cxnSpLocks/>
            <a:stCxn id="122" idx="3"/>
            <a:endCxn id="123" idx="1"/>
          </p:cNvCxnSpPr>
          <p:nvPr/>
        </p:nvCxnSpPr>
        <p:spPr>
          <a:xfrm flipH="1">
            <a:off x="4603622" y="1307547"/>
            <a:ext cx="2" cy="21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AB17A04-29DD-4A2F-B243-BE8ADA61C77D}"/>
              </a:ext>
            </a:extLst>
          </p:cNvPr>
          <p:cNvCxnSpPr>
            <a:cxnSpLocks/>
            <a:stCxn id="123" idx="3"/>
            <a:endCxn id="127" idx="1"/>
          </p:cNvCxnSpPr>
          <p:nvPr/>
        </p:nvCxnSpPr>
        <p:spPr>
          <a:xfrm>
            <a:off x="5186360" y="1525895"/>
            <a:ext cx="0" cy="2055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925A1DE-A6C0-43D6-BCF2-AEC7FA842204}"/>
              </a:ext>
            </a:extLst>
          </p:cNvPr>
          <p:cNvCxnSpPr>
            <a:cxnSpLocks/>
            <a:stCxn id="127" idx="3"/>
            <a:endCxn id="128" idx="1"/>
          </p:cNvCxnSpPr>
          <p:nvPr/>
        </p:nvCxnSpPr>
        <p:spPr>
          <a:xfrm flipH="1">
            <a:off x="5438171" y="1731412"/>
            <a:ext cx="2246" cy="1964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44E7A2FB-450A-41FF-804A-FCCFA86E25F4}"/>
              </a:ext>
            </a:extLst>
          </p:cNvPr>
          <p:cNvCxnSpPr>
            <a:cxnSpLocks/>
            <a:stCxn id="128" idx="3"/>
            <a:endCxn id="126" idx="1"/>
          </p:cNvCxnSpPr>
          <p:nvPr/>
        </p:nvCxnSpPr>
        <p:spPr>
          <a:xfrm flipV="1">
            <a:off x="5524147" y="1519696"/>
            <a:ext cx="0" cy="4082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0A78A18-0A54-4C66-AA4D-80220A6FAAD2}"/>
              </a:ext>
            </a:extLst>
          </p:cNvPr>
          <p:cNvCxnSpPr>
            <a:cxnSpLocks/>
            <a:stCxn id="126" idx="3"/>
            <a:endCxn id="129" idx="1"/>
          </p:cNvCxnSpPr>
          <p:nvPr/>
        </p:nvCxnSpPr>
        <p:spPr>
          <a:xfrm>
            <a:off x="5903861" y="1519696"/>
            <a:ext cx="0" cy="644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8236882D-6623-478E-B011-208DBA2C8D61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>
            <a:off x="5989865" y="2163949"/>
            <a:ext cx="995" cy="2127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655AACCE-0985-44A7-8783-77DB259E5ADA}"/>
              </a:ext>
            </a:extLst>
          </p:cNvPr>
          <p:cNvSpPr/>
          <p:nvPr/>
        </p:nvSpPr>
        <p:spPr>
          <a:xfrm>
            <a:off x="5079911" y="2532823"/>
            <a:ext cx="1689316" cy="119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E35166EB-39D1-4038-A654-3BB16198F65F}"/>
              </a:ext>
            </a:extLst>
          </p:cNvPr>
          <p:cNvSpPr/>
          <p:nvPr/>
        </p:nvSpPr>
        <p:spPr>
          <a:xfrm>
            <a:off x="6921612" y="3003647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61574C80-4F2A-4809-B33E-C08BCB4565E1}"/>
              </a:ext>
            </a:extLst>
          </p:cNvPr>
          <p:cNvSpPr/>
          <p:nvPr/>
        </p:nvSpPr>
        <p:spPr>
          <a:xfrm>
            <a:off x="6921611" y="3225140"/>
            <a:ext cx="508885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`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D4254396-1903-431B-A1C5-92A7C1EEDE5A}"/>
              </a:ext>
            </a:extLst>
          </p:cNvPr>
          <p:cNvSpPr/>
          <p:nvPr/>
        </p:nvSpPr>
        <p:spPr>
          <a:xfrm>
            <a:off x="7430496" y="3449202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055098A4-7FCB-44F3-8A11-260F0AC2C859}"/>
              </a:ext>
            </a:extLst>
          </p:cNvPr>
          <p:cNvCxnSpPr>
            <a:stCxn id="121" idx="3"/>
            <a:endCxn id="132" idx="1"/>
          </p:cNvCxnSpPr>
          <p:nvPr/>
        </p:nvCxnSpPr>
        <p:spPr>
          <a:xfrm>
            <a:off x="6921611" y="2835511"/>
            <a:ext cx="0" cy="2214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="" xmlns:a16="http://schemas.microsoft.com/office/drawing/2014/main" id="{2404E182-9507-40F1-B257-D0437472AF01}"/>
              </a:ext>
            </a:extLst>
          </p:cNvPr>
          <p:cNvCxnSpPr>
            <a:cxnSpLocks/>
            <a:stCxn id="133" idx="3"/>
            <a:endCxn id="134" idx="1"/>
          </p:cNvCxnSpPr>
          <p:nvPr/>
        </p:nvCxnSpPr>
        <p:spPr>
          <a:xfrm>
            <a:off x="7430496" y="3278497"/>
            <a:ext cx="0" cy="224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64252FD7-FE33-4D61-B9BB-82024C16CE65}"/>
              </a:ext>
            </a:extLst>
          </p:cNvPr>
          <p:cNvSpPr/>
          <p:nvPr/>
        </p:nvSpPr>
        <p:spPr>
          <a:xfrm>
            <a:off x="7577595" y="3673263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AFFC49C5-4628-4F01-A92D-0C9C20890BB9}"/>
              </a:ext>
            </a:extLst>
          </p:cNvPr>
          <p:cNvCxnSpPr>
            <a:cxnSpLocks/>
            <a:stCxn id="134" idx="3"/>
            <a:endCxn id="137" idx="1"/>
          </p:cNvCxnSpPr>
          <p:nvPr/>
        </p:nvCxnSpPr>
        <p:spPr>
          <a:xfrm flipH="1">
            <a:off x="7577595" y="3502559"/>
            <a:ext cx="1" cy="224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06CD4129-D1AC-40D6-A5BB-BED70A8C9D0D}"/>
              </a:ext>
            </a:extLst>
          </p:cNvPr>
          <p:cNvSpPr/>
          <p:nvPr/>
        </p:nvSpPr>
        <p:spPr>
          <a:xfrm>
            <a:off x="7729995" y="3872465"/>
            <a:ext cx="107176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98B60F52-DD2A-4314-9875-867E6C984618}"/>
              </a:ext>
            </a:extLst>
          </p:cNvPr>
          <p:cNvCxnSpPr>
            <a:cxnSpLocks/>
          </p:cNvCxnSpPr>
          <p:nvPr/>
        </p:nvCxnSpPr>
        <p:spPr>
          <a:xfrm>
            <a:off x="7737038" y="3726621"/>
            <a:ext cx="5301" cy="29168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9CDC33C8-2D0E-4BCD-8372-ADDA721AC1BF}"/>
              </a:ext>
            </a:extLst>
          </p:cNvPr>
          <p:cNvSpPr/>
          <p:nvPr/>
        </p:nvSpPr>
        <p:spPr>
          <a:xfrm>
            <a:off x="7837170" y="4091907"/>
            <a:ext cx="107176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2D30A7AB-81B7-4E00-BAF4-B19A98B37161}"/>
              </a:ext>
            </a:extLst>
          </p:cNvPr>
          <p:cNvCxnSpPr>
            <a:cxnSpLocks/>
            <a:stCxn id="143" idx="3"/>
            <a:endCxn id="146" idx="1"/>
          </p:cNvCxnSpPr>
          <p:nvPr/>
        </p:nvCxnSpPr>
        <p:spPr>
          <a:xfrm flipH="1">
            <a:off x="7837171" y="3925821"/>
            <a:ext cx="1" cy="219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265989DA-7DFB-4265-8093-C399E3F95E27}"/>
              </a:ext>
            </a:extLst>
          </p:cNvPr>
          <p:cNvSpPr/>
          <p:nvPr/>
        </p:nvSpPr>
        <p:spPr>
          <a:xfrm>
            <a:off x="7879079" y="4304223"/>
            <a:ext cx="396235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2C648347-8206-41D0-AB22-4A2F02EA1CA4}"/>
              </a:ext>
            </a:extLst>
          </p:cNvPr>
          <p:cNvSpPr/>
          <p:nvPr/>
        </p:nvSpPr>
        <p:spPr>
          <a:xfrm>
            <a:off x="7890758" y="4541859"/>
            <a:ext cx="23241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D8033A72-C590-455E-86E0-7F6417EC5A96}"/>
              </a:ext>
            </a:extLst>
          </p:cNvPr>
          <p:cNvSpPr/>
          <p:nvPr/>
        </p:nvSpPr>
        <p:spPr>
          <a:xfrm>
            <a:off x="8275315" y="4737999"/>
            <a:ext cx="195961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1491931F-6FFD-4ECD-87CB-F951576DB9E9}"/>
              </a:ext>
            </a:extLst>
          </p:cNvPr>
          <p:cNvCxnSpPr>
            <a:cxnSpLocks/>
          </p:cNvCxnSpPr>
          <p:nvPr/>
        </p:nvCxnSpPr>
        <p:spPr>
          <a:xfrm>
            <a:off x="7879078" y="4286470"/>
            <a:ext cx="0" cy="348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="" xmlns:a16="http://schemas.microsoft.com/office/drawing/2014/main" id="{FFCF2D75-A984-461A-B6F6-53658F35BF58}"/>
              </a:ext>
            </a:extLst>
          </p:cNvPr>
          <p:cNvCxnSpPr>
            <a:endCxn id="153" idx="1"/>
          </p:cNvCxnSpPr>
          <p:nvPr/>
        </p:nvCxnSpPr>
        <p:spPr>
          <a:xfrm>
            <a:off x="8275313" y="4381265"/>
            <a:ext cx="0" cy="4100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9826F5DB-578E-46C1-A830-3C2CA83B911A}"/>
              </a:ext>
            </a:extLst>
          </p:cNvPr>
          <p:cNvSpPr txBox="1">
            <a:spLocks/>
          </p:cNvSpPr>
          <p:nvPr/>
        </p:nvSpPr>
        <p:spPr bwMode="auto">
          <a:xfrm>
            <a:off x="380267" y="4243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/>
              <a:t>sPHENIX Installation Schedule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9AD5A9F-3524-4C24-B3EB-36DDF6A8ABC3}"/>
              </a:ext>
            </a:extLst>
          </p:cNvPr>
          <p:cNvCxnSpPr/>
          <p:nvPr/>
        </p:nvCxnSpPr>
        <p:spPr>
          <a:xfrm flipV="1">
            <a:off x="4081829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A7814EE-24C0-4B9C-994E-0E40E9C7DD2B}"/>
              </a:ext>
            </a:extLst>
          </p:cNvPr>
          <p:cNvCxnSpPr/>
          <p:nvPr/>
        </p:nvCxnSpPr>
        <p:spPr>
          <a:xfrm flipV="1">
            <a:off x="385982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46D670D-82FC-4375-96BA-697506236408}"/>
              </a:ext>
            </a:extLst>
          </p:cNvPr>
          <p:cNvCxnSpPr/>
          <p:nvPr/>
        </p:nvCxnSpPr>
        <p:spPr>
          <a:xfrm flipV="1">
            <a:off x="363781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5B8C996-17CA-477C-9852-482EBCF80A03}"/>
              </a:ext>
            </a:extLst>
          </p:cNvPr>
          <p:cNvCxnSpPr/>
          <p:nvPr/>
        </p:nvCxnSpPr>
        <p:spPr>
          <a:xfrm flipV="1">
            <a:off x="4324717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106D7105-FE67-4E14-930A-FB71A5EC28FB}"/>
              </a:ext>
            </a:extLst>
          </p:cNvPr>
          <p:cNvCxnSpPr/>
          <p:nvPr/>
        </p:nvCxnSpPr>
        <p:spPr>
          <a:xfrm flipV="1">
            <a:off x="4572000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EC6E78C-2F12-4355-A5A9-9982EA76BD31}"/>
              </a:ext>
            </a:extLst>
          </p:cNvPr>
          <p:cNvCxnSpPr/>
          <p:nvPr/>
        </p:nvCxnSpPr>
        <p:spPr>
          <a:xfrm flipV="1">
            <a:off x="478081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79C522BA-469C-4B7F-ADEB-1B4A2B125938}"/>
              </a:ext>
            </a:extLst>
          </p:cNvPr>
          <p:cNvCxnSpPr/>
          <p:nvPr/>
        </p:nvCxnSpPr>
        <p:spPr>
          <a:xfrm flipV="1">
            <a:off x="4990734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B63903AD-C5A0-4344-9A1B-5AC988FCB1BD}"/>
              </a:ext>
            </a:extLst>
          </p:cNvPr>
          <p:cNvCxnSpPr/>
          <p:nvPr/>
        </p:nvCxnSpPr>
        <p:spPr>
          <a:xfrm flipV="1">
            <a:off x="5240216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FB4BBF94-9C80-4E01-8E6F-6F9DA8CA96C5}"/>
              </a:ext>
            </a:extLst>
          </p:cNvPr>
          <p:cNvCxnSpPr/>
          <p:nvPr/>
        </p:nvCxnSpPr>
        <p:spPr>
          <a:xfrm flipV="1">
            <a:off x="5463320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A7E1C1DE-2E12-4E41-915E-DBFCF29C401A}"/>
              </a:ext>
            </a:extLst>
          </p:cNvPr>
          <p:cNvCxnSpPr/>
          <p:nvPr/>
        </p:nvCxnSpPr>
        <p:spPr>
          <a:xfrm flipV="1">
            <a:off x="5669939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C04FB4E-4DFE-4889-8C9A-9CB063F3B49A}"/>
              </a:ext>
            </a:extLst>
          </p:cNvPr>
          <p:cNvCxnSpPr/>
          <p:nvPr/>
        </p:nvCxnSpPr>
        <p:spPr>
          <a:xfrm flipV="1">
            <a:off x="5924569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F6A6918-49EF-48D0-8BD2-DF726C1F8D96}"/>
              </a:ext>
            </a:extLst>
          </p:cNvPr>
          <p:cNvCxnSpPr/>
          <p:nvPr/>
        </p:nvCxnSpPr>
        <p:spPr>
          <a:xfrm flipV="1">
            <a:off x="6394957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B408E852-AE2D-43D0-8443-9D6986DA5DF7}"/>
              </a:ext>
            </a:extLst>
          </p:cNvPr>
          <p:cNvCxnSpPr/>
          <p:nvPr/>
        </p:nvCxnSpPr>
        <p:spPr>
          <a:xfrm flipV="1">
            <a:off x="662135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EED42A7-5B89-4132-8B31-0246838B60CB}"/>
              </a:ext>
            </a:extLst>
          </p:cNvPr>
          <p:cNvCxnSpPr/>
          <p:nvPr/>
        </p:nvCxnSpPr>
        <p:spPr>
          <a:xfrm flipV="1">
            <a:off x="6857651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DA62D880-4D2A-43EF-A365-F332BE58A3DB}"/>
              </a:ext>
            </a:extLst>
          </p:cNvPr>
          <p:cNvCxnSpPr/>
          <p:nvPr/>
        </p:nvCxnSpPr>
        <p:spPr>
          <a:xfrm flipV="1">
            <a:off x="709394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14C91BB6-B989-4B63-B0EE-E8DE3A82BF77}"/>
              </a:ext>
            </a:extLst>
          </p:cNvPr>
          <p:cNvCxnSpPr/>
          <p:nvPr/>
        </p:nvCxnSpPr>
        <p:spPr>
          <a:xfrm flipV="1">
            <a:off x="7330236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4A26413C-DFCB-44F0-B3E9-CECD15B3ED21}"/>
              </a:ext>
            </a:extLst>
          </p:cNvPr>
          <p:cNvCxnSpPr/>
          <p:nvPr/>
        </p:nvCxnSpPr>
        <p:spPr>
          <a:xfrm flipV="1">
            <a:off x="755004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978B9AD7-A700-4DA8-9149-4857D623E8B1}"/>
              </a:ext>
            </a:extLst>
          </p:cNvPr>
          <p:cNvCxnSpPr/>
          <p:nvPr/>
        </p:nvCxnSpPr>
        <p:spPr>
          <a:xfrm flipV="1">
            <a:off x="7787048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3138CC41-2F3C-4B53-9D45-9D972818E59C}"/>
              </a:ext>
            </a:extLst>
          </p:cNvPr>
          <p:cNvCxnSpPr/>
          <p:nvPr/>
        </p:nvCxnSpPr>
        <p:spPr>
          <a:xfrm flipV="1">
            <a:off x="8006144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8C38BCFF-0C7D-4DCA-8D4B-A60B953E1A09}"/>
              </a:ext>
            </a:extLst>
          </p:cNvPr>
          <p:cNvCxnSpPr/>
          <p:nvPr/>
        </p:nvCxnSpPr>
        <p:spPr>
          <a:xfrm flipV="1">
            <a:off x="8245733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A79182C5-C6A2-4D53-AB40-A714DF904D3A}"/>
              </a:ext>
            </a:extLst>
          </p:cNvPr>
          <p:cNvCxnSpPr/>
          <p:nvPr/>
        </p:nvCxnSpPr>
        <p:spPr>
          <a:xfrm flipV="1">
            <a:off x="8483012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7D3F4207-5ABE-46D7-AAD6-34CDBF6A4695}"/>
              </a:ext>
            </a:extLst>
          </p:cNvPr>
          <p:cNvCxnSpPr/>
          <p:nvPr/>
        </p:nvCxnSpPr>
        <p:spPr>
          <a:xfrm flipV="1">
            <a:off x="8721616" y="728663"/>
            <a:ext cx="0" cy="23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131E55-90B8-4FFE-BB8F-BFDE330A221A}"/>
              </a:ext>
            </a:extLst>
          </p:cNvPr>
          <p:cNvSpPr txBox="1"/>
          <p:nvPr/>
        </p:nvSpPr>
        <p:spPr>
          <a:xfrm>
            <a:off x="3453172" y="702890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01A3D59-CC8A-4AD4-8ECC-F6EEEE8C38BB}"/>
              </a:ext>
            </a:extLst>
          </p:cNvPr>
          <p:cNvSpPr txBox="1"/>
          <p:nvPr/>
        </p:nvSpPr>
        <p:spPr>
          <a:xfrm>
            <a:off x="3633423" y="706655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B66C7AF-10A3-4E70-9BC5-FFADD1A308E1}"/>
              </a:ext>
            </a:extLst>
          </p:cNvPr>
          <p:cNvSpPr txBox="1"/>
          <p:nvPr/>
        </p:nvSpPr>
        <p:spPr>
          <a:xfrm>
            <a:off x="3835270" y="70289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F87AE6C-CEC1-4737-BE0C-99A2D0B0A9BB}"/>
              </a:ext>
            </a:extLst>
          </p:cNvPr>
          <p:cNvSpPr txBox="1"/>
          <p:nvPr/>
        </p:nvSpPr>
        <p:spPr>
          <a:xfrm>
            <a:off x="4108022" y="70459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2F12FB0-9F36-42F3-B780-507768511ED3}"/>
              </a:ext>
            </a:extLst>
          </p:cNvPr>
          <p:cNvSpPr txBox="1"/>
          <p:nvPr/>
        </p:nvSpPr>
        <p:spPr>
          <a:xfrm>
            <a:off x="4317247" y="70666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8B65DFE0-B753-4920-AA11-0589B4702CC6}"/>
              </a:ext>
            </a:extLst>
          </p:cNvPr>
          <p:cNvSpPr txBox="1"/>
          <p:nvPr/>
        </p:nvSpPr>
        <p:spPr>
          <a:xfrm>
            <a:off x="4541881" y="704597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B535646-DD9E-44E4-8BDB-177C166E086B}"/>
              </a:ext>
            </a:extLst>
          </p:cNvPr>
          <p:cNvSpPr txBox="1"/>
          <p:nvPr/>
        </p:nvSpPr>
        <p:spPr>
          <a:xfrm>
            <a:off x="4766515" y="702534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22830E2-EA54-4326-93AE-2B14192379A1}"/>
              </a:ext>
            </a:extLst>
          </p:cNvPr>
          <p:cNvSpPr txBox="1"/>
          <p:nvPr/>
        </p:nvSpPr>
        <p:spPr>
          <a:xfrm>
            <a:off x="4991149" y="70047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09A27EA-F367-4F8F-8E91-355B173FA25E}"/>
              </a:ext>
            </a:extLst>
          </p:cNvPr>
          <p:cNvSpPr txBox="1"/>
          <p:nvPr/>
        </p:nvSpPr>
        <p:spPr>
          <a:xfrm>
            <a:off x="5215783" y="698408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E15BD6B-3DEB-42DD-99C2-01631AA73E13}"/>
              </a:ext>
            </a:extLst>
          </p:cNvPr>
          <p:cNvSpPr txBox="1"/>
          <p:nvPr/>
        </p:nvSpPr>
        <p:spPr>
          <a:xfrm>
            <a:off x="5440417" y="69634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19F1FAC-A949-4627-8992-79C3620A44F0}"/>
              </a:ext>
            </a:extLst>
          </p:cNvPr>
          <p:cNvSpPr txBox="1"/>
          <p:nvPr/>
        </p:nvSpPr>
        <p:spPr>
          <a:xfrm>
            <a:off x="5665051" y="69428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06F2046-2776-432F-B9AB-E76972A79A52}"/>
              </a:ext>
            </a:extLst>
          </p:cNvPr>
          <p:cNvSpPr txBox="1"/>
          <p:nvPr/>
        </p:nvSpPr>
        <p:spPr>
          <a:xfrm>
            <a:off x="5889685" y="69221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B989B79-DD3B-4F54-99B9-B18457B6D7E4}"/>
              </a:ext>
            </a:extLst>
          </p:cNvPr>
          <p:cNvSpPr txBox="1"/>
          <p:nvPr/>
        </p:nvSpPr>
        <p:spPr>
          <a:xfrm>
            <a:off x="6197729" y="717871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E4D8439-2CA9-4044-8E58-BA7DF4E448D8}"/>
              </a:ext>
            </a:extLst>
          </p:cNvPr>
          <p:cNvSpPr txBox="1"/>
          <p:nvPr/>
        </p:nvSpPr>
        <p:spPr>
          <a:xfrm>
            <a:off x="6411568" y="721635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139D39CE-51A1-4026-BB2C-5FD1C1A17A42}"/>
              </a:ext>
            </a:extLst>
          </p:cNvPr>
          <p:cNvSpPr txBox="1"/>
          <p:nvPr/>
        </p:nvSpPr>
        <p:spPr>
          <a:xfrm>
            <a:off x="6613415" y="71787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250427E-8501-478B-9EC2-849179482D8B}"/>
              </a:ext>
            </a:extLst>
          </p:cNvPr>
          <p:cNvSpPr txBox="1"/>
          <p:nvPr/>
        </p:nvSpPr>
        <p:spPr>
          <a:xfrm>
            <a:off x="6886166" y="71957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B1AFA15-4D06-4689-A792-C961D072D9DC}"/>
              </a:ext>
            </a:extLst>
          </p:cNvPr>
          <p:cNvSpPr txBox="1"/>
          <p:nvPr/>
        </p:nvSpPr>
        <p:spPr>
          <a:xfrm>
            <a:off x="7095392" y="721641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B6606EA-2730-4CA4-8205-AFE8AC44CE58}"/>
              </a:ext>
            </a:extLst>
          </p:cNvPr>
          <p:cNvSpPr txBox="1"/>
          <p:nvPr/>
        </p:nvSpPr>
        <p:spPr>
          <a:xfrm>
            <a:off x="7320026" y="719578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DD6C4EF-A147-4F20-BB1A-043A57743D5C}"/>
              </a:ext>
            </a:extLst>
          </p:cNvPr>
          <p:cNvSpPr txBox="1"/>
          <p:nvPr/>
        </p:nvSpPr>
        <p:spPr>
          <a:xfrm>
            <a:off x="7544660" y="717515"/>
            <a:ext cx="242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EF7E7AA-8A6F-4F54-9214-E0D0001AD9DC}"/>
              </a:ext>
            </a:extLst>
          </p:cNvPr>
          <p:cNvSpPr txBox="1"/>
          <p:nvPr/>
        </p:nvSpPr>
        <p:spPr>
          <a:xfrm>
            <a:off x="7769294" y="715451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9385324-AD79-45C1-83B8-1368EBF11CFA}"/>
              </a:ext>
            </a:extLst>
          </p:cNvPr>
          <p:cNvSpPr txBox="1"/>
          <p:nvPr/>
        </p:nvSpPr>
        <p:spPr>
          <a:xfrm>
            <a:off x="7993928" y="713388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A7AA1D1-ABC7-4019-9191-DCB700EE284C}"/>
              </a:ext>
            </a:extLst>
          </p:cNvPr>
          <p:cNvSpPr txBox="1"/>
          <p:nvPr/>
        </p:nvSpPr>
        <p:spPr>
          <a:xfrm>
            <a:off x="8218562" y="71132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B73C11DA-7570-4192-9678-1E779E569EE5}"/>
              </a:ext>
            </a:extLst>
          </p:cNvPr>
          <p:cNvSpPr txBox="1"/>
          <p:nvPr/>
        </p:nvSpPr>
        <p:spPr>
          <a:xfrm>
            <a:off x="8443195" y="709262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F5A9C2C-B323-4912-96A4-459C477292C2}"/>
              </a:ext>
            </a:extLst>
          </p:cNvPr>
          <p:cNvSpPr txBox="1"/>
          <p:nvPr/>
        </p:nvSpPr>
        <p:spPr>
          <a:xfrm>
            <a:off x="8667829" y="70719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6464F2F7-3EB1-4EBE-9CB4-4624E80D8C04}"/>
              </a:ext>
            </a:extLst>
          </p:cNvPr>
          <p:cNvCxnSpPr/>
          <p:nvPr/>
        </p:nvCxnSpPr>
        <p:spPr>
          <a:xfrm>
            <a:off x="6928072" y="3114393"/>
            <a:ext cx="0" cy="22149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925688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32A960-4E82-4187-B19C-4B329F7F8F2C}"/>
              </a:ext>
            </a:extLst>
          </p:cNvPr>
          <p:cNvSpPr/>
          <p:nvPr/>
        </p:nvSpPr>
        <p:spPr>
          <a:xfrm>
            <a:off x="313504" y="1264748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(1) Cradle-Base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257168-6714-40C6-93BC-D1A17B011591}"/>
              </a:ext>
            </a:extLst>
          </p:cNvPr>
          <p:cNvSpPr/>
          <p:nvPr/>
        </p:nvSpPr>
        <p:spPr>
          <a:xfrm>
            <a:off x="1227904" y="1264749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(2) oHCAL  1-13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EE950C-13F4-4468-8DE3-55AB70514B46}"/>
              </a:ext>
            </a:extLst>
          </p:cNvPr>
          <p:cNvSpPr/>
          <p:nvPr/>
        </p:nvSpPr>
        <p:spPr>
          <a:xfrm>
            <a:off x="2218504" y="173394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(3) Magnet Part #1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C93FB1-A72E-442B-957A-B6290112DC96}"/>
              </a:ext>
            </a:extLst>
          </p:cNvPr>
          <p:cNvSpPr/>
          <p:nvPr/>
        </p:nvSpPr>
        <p:spPr>
          <a:xfrm>
            <a:off x="3056704" y="173394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(4) Large Rings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9F0ABC-AF49-453E-9107-40C35E3989A3}"/>
              </a:ext>
            </a:extLst>
          </p:cNvPr>
          <p:cNvSpPr/>
          <p:nvPr/>
        </p:nvSpPr>
        <p:spPr>
          <a:xfrm>
            <a:off x="3894904" y="173394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(5) oHCAL 14-32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07E265-E48E-45E4-BD30-08CBDE33CD89}"/>
              </a:ext>
            </a:extLst>
          </p:cNvPr>
          <p:cNvSpPr/>
          <p:nvPr/>
        </p:nvSpPr>
        <p:spPr>
          <a:xfrm>
            <a:off x="5978028" y="1003317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(6C) </a:t>
            </a:r>
            <a:r>
              <a:rPr lang="en-US" sz="900" b="1" dirty="0" err="1">
                <a:solidFill>
                  <a:schemeClr val="tx1"/>
                </a:solidFill>
              </a:rPr>
              <a:t>iHCAL</a:t>
            </a:r>
            <a:r>
              <a:rPr lang="en-US" sz="900" b="1" dirty="0">
                <a:solidFill>
                  <a:schemeClr val="tx1"/>
                </a:solidFill>
              </a:rPr>
              <a:t> insert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55ADBCC-04C2-42FD-B540-3DC1469E0B27}"/>
              </a:ext>
            </a:extLst>
          </p:cNvPr>
          <p:cNvSpPr/>
          <p:nvPr/>
        </p:nvSpPr>
        <p:spPr>
          <a:xfrm>
            <a:off x="4897880" y="1738305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(8) Upper </a:t>
            </a:r>
            <a:r>
              <a:rPr lang="en-US" sz="800" b="1" dirty="0" err="1">
                <a:solidFill>
                  <a:schemeClr val="tx1"/>
                </a:solidFill>
              </a:rPr>
              <a:t>Pltfrm</a:t>
            </a:r>
            <a:r>
              <a:rPr lang="en-US" sz="800" b="1" dirty="0">
                <a:solidFill>
                  <a:schemeClr val="tx1"/>
                </a:solidFill>
              </a:rPr>
              <a:t> #1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7C017FF-2D79-41C5-BB36-57C7EBBCB989}"/>
              </a:ext>
            </a:extLst>
          </p:cNvPr>
          <p:cNvSpPr/>
          <p:nvPr/>
        </p:nvSpPr>
        <p:spPr>
          <a:xfrm>
            <a:off x="6968628" y="998127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(7) EMCAL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07A4A3D-2E7D-42D2-BF19-A73B6BB8FF22}"/>
              </a:ext>
            </a:extLst>
          </p:cNvPr>
          <p:cNvSpPr/>
          <p:nvPr/>
        </p:nvSpPr>
        <p:spPr>
          <a:xfrm>
            <a:off x="152400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Move to 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D8D61A-2861-4B9C-9A74-7CA9D6C93673}"/>
              </a:ext>
            </a:extLst>
          </p:cNvPr>
          <p:cNvSpPr/>
          <p:nvPr/>
        </p:nvSpPr>
        <p:spPr>
          <a:xfrm>
            <a:off x="1797192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Magnet Map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6DBA10E-A157-49F7-8DF5-6BC028A4EEB8}"/>
              </a:ext>
            </a:extLst>
          </p:cNvPr>
          <p:cNvSpPr/>
          <p:nvPr/>
        </p:nvSpPr>
        <p:spPr>
          <a:xfrm>
            <a:off x="2619588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TPC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D7465CD-66DC-4373-9634-A86EDD072DF2}"/>
              </a:ext>
            </a:extLst>
          </p:cNvPr>
          <p:cNvSpPr/>
          <p:nvPr/>
        </p:nvSpPr>
        <p:spPr>
          <a:xfrm>
            <a:off x="3441984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Platforms, INTT, Beam Pipe  Supports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B722924-C6E7-4FCF-8C36-39344DA83B5B}"/>
              </a:ext>
            </a:extLst>
          </p:cNvPr>
          <p:cNvSpPr/>
          <p:nvPr/>
        </p:nvSpPr>
        <p:spPr>
          <a:xfrm>
            <a:off x="4264380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Beam Pipe #1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F794EC6-890D-47BB-B37F-78416C25F3FF}"/>
              </a:ext>
            </a:extLst>
          </p:cNvPr>
          <p:cNvSpPr/>
          <p:nvPr/>
        </p:nvSpPr>
        <p:spPr>
          <a:xfrm>
            <a:off x="5086776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(17) INTT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BE878F6-732F-4FD9-BB90-6AA4E46A6E1E}"/>
              </a:ext>
            </a:extLst>
          </p:cNvPr>
          <p:cNvSpPr/>
          <p:nvPr/>
        </p:nvSpPr>
        <p:spPr>
          <a:xfrm>
            <a:off x="5909172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(18) MVTX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D6F3DA0-335B-4D57-8FFF-B1495C711A62}"/>
              </a:ext>
            </a:extLst>
          </p:cNvPr>
          <p:cNvSpPr/>
          <p:nvPr/>
        </p:nvSpPr>
        <p:spPr>
          <a:xfrm>
            <a:off x="6731568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(19) Beam Pipe survey/supports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69ED3F77-E207-4554-B915-D8713ACADC78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482992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416AAC9-32F0-4AD8-8EA1-179CD5C162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999304" y="1537997"/>
            <a:ext cx="228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894461EC-5913-4D3D-8ED9-DDA338EA739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904304" y="2007192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B4EFE1D7-0E11-454A-A978-B6204B1B9986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742504" y="2007192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60679365-C6C9-40EF-B8BB-319B215B3442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3305388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7BAFE3C0-FCED-41E6-9F7F-E49E23B6B7B6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5772576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B5B35742-2B7E-4522-959A-D7B052A41478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6594972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F655AFC-464A-4DDF-B048-9563F17AC1AB}"/>
              </a:ext>
            </a:extLst>
          </p:cNvPr>
          <p:cNvSpPr/>
          <p:nvPr/>
        </p:nvSpPr>
        <p:spPr>
          <a:xfrm>
            <a:off x="7553964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(20) MBD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F1B50957-D65E-431F-97FE-EA62B8D2FFAD}"/>
              </a:ext>
            </a:extLst>
          </p:cNvPr>
          <p:cNvCxnSpPr/>
          <p:nvPr/>
        </p:nvCxnSpPr>
        <p:spPr>
          <a:xfrm>
            <a:off x="7391400" y="3899079"/>
            <a:ext cx="162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4A6885B2-0EA3-493E-9692-EC79D3C20A79}"/>
              </a:ext>
            </a:extLst>
          </p:cNvPr>
          <p:cNvCxnSpPr>
            <a:cxnSpLocks/>
          </p:cNvCxnSpPr>
          <p:nvPr/>
        </p:nvCxnSpPr>
        <p:spPr>
          <a:xfrm>
            <a:off x="6663828" y="1269208"/>
            <a:ext cx="304800" cy="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2D0D66A-7B3A-49FF-B293-8C542E4B833E}"/>
              </a:ext>
            </a:extLst>
          </p:cNvPr>
          <p:cNvSpPr/>
          <p:nvPr/>
        </p:nvSpPr>
        <p:spPr>
          <a:xfrm>
            <a:off x="5838004" y="1731812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(9) Pole Tip Doors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7F5317BE-9E59-411F-8A80-0A586CB62CB6}"/>
              </a:ext>
            </a:extLst>
          </p:cNvPr>
          <p:cNvSpPr/>
          <p:nvPr/>
        </p:nvSpPr>
        <p:spPr>
          <a:xfrm>
            <a:off x="974796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Magnet </a:t>
            </a:r>
            <a:r>
              <a:rPr lang="en-US" sz="1050" b="1" err="1">
                <a:solidFill>
                  <a:schemeClr val="tx1"/>
                </a:solidFill>
              </a:rPr>
              <a:t>Cryo</a:t>
            </a:r>
            <a:r>
              <a:rPr lang="en-US" sz="1050" b="1">
                <a:solidFill>
                  <a:schemeClr val="tx1"/>
                </a:solidFill>
              </a:rPr>
              <a:t>, Power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EAF9BAA-ED0E-4394-9C18-5E02A87836C0}"/>
              </a:ext>
            </a:extLst>
          </p:cNvPr>
          <p:cNvCxnSpPr>
            <a:cxnSpLocks/>
          </p:cNvCxnSpPr>
          <p:nvPr/>
        </p:nvCxnSpPr>
        <p:spPr>
          <a:xfrm>
            <a:off x="1660596" y="3920158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DBF41B95-BAF9-4E63-BE7C-07D42E1F05B4}"/>
              </a:ext>
            </a:extLst>
          </p:cNvPr>
          <p:cNvCxnSpPr>
            <a:cxnSpLocks/>
          </p:cNvCxnSpPr>
          <p:nvPr/>
        </p:nvCxnSpPr>
        <p:spPr>
          <a:xfrm>
            <a:off x="838200" y="3920158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5D4FEDA-80CD-45CB-9341-30D0B0F2C487}"/>
              </a:ext>
            </a:extLst>
          </p:cNvPr>
          <p:cNvSpPr/>
          <p:nvPr/>
        </p:nvSpPr>
        <p:spPr>
          <a:xfrm>
            <a:off x="155220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(11) Move to IR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6823D83C-B1EE-417F-940E-603A89874BD6}"/>
              </a:ext>
            </a:extLst>
          </p:cNvPr>
          <p:cNvSpPr/>
          <p:nvPr/>
        </p:nvSpPr>
        <p:spPr>
          <a:xfrm>
            <a:off x="1800012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(13) Magnet Mapping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89246882-1250-45C0-9033-5AED027BA9DD}"/>
              </a:ext>
            </a:extLst>
          </p:cNvPr>
          <p:cNvSpPr/>
          <p:nvPr/>
        </p:nvSpPr>
        <p:spPr>
          <a:xfrm>
            <a:off x="2622408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(14) TPC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0D15D768-2E47-4EB0-8BCF-B4C600EFF68E}"/>
              </a:ext>
            </a:extLst>
          </p:cNvPr>
          <p:cNvSpPr/>
          <p:nvPr/>
        </p:nvSpPr>
        <p:spPr>
          <a:xfrm>
            <a:off x="3444804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(15) INTT Support Structure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8FFF927E-F36F-46CA-9244-871F2E0BB7BA}"/>
              </a:ext>
            </a:extLst>
          </p:cNvPr>
          <p:cNvSpPr/>
          <p:nvPr/>
        </p:nvSpPr>
        <p:spPr>
          <a:xfrm>
            <a:off x="977616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(12) Magnet Connect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40CF1E1-743D-47EA-A92F-6BC44FD75415}"/>
              </a:ext>
            </a:extLst>
          </p:cNvPr>
          <p:cNvSpPr/>
          <p:nvPr/>
        </p:nvSpPr>
        <p:spPr>
          <a:xfrm>
            <a:off x="8264028" y="1264748"/>
            <a:ext cx="879972" cy="546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(10) Shield Wall Shuffle  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="" xmlns:a16="http://schemas.microsoft.com/office/drawing/2014/main" id="{C8FABF29-9E8C-4073-AE73-E0C460305A5C}"/>
              </a:ext>
            </a:extLst>
          </p:cNvPr>
          <p:cNvCxnSpPr>
            <a:cxnSpLocks/>
          </p:cNvCxnSpPr>
          <p:nvPr/>
        </p:nvCxnSpPr>
        <p:spPr>
          <a:xfrm>
            <a:off x="7654428" y="1271376"/>
            <a:ext cx="609600" cy="2666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B69B536B-811D-4929-926C-806160A10263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6523804" y="1654593"/>
            <a:ext cx="1740224" cy="3504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>
            <a:extLst>
              <a:ext uri="{FF2B5EF4-FFF2-40B4-BE49-F238E27FC236}">
                <a16:creationId xmlns="" xmlns:a16="http://schemas.microsoft.com/office/drawing/2014/main" id="{B08BE08B-3210-452E-9D77-38B46C8D9892}"/>
              </a:ext>
            </a:extLst>
          </p:cNvPr>
          <p:cNvSpPr/>
          <p:nvPr/>
        </p:nvSpPr>
        <p:spPr>
          <a:xfrm>
            <a:off x="304800" y="2741137"/>
            <a:ext cx="8461572" cy="423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AH, IR and other bldg. 1008 infrastructure upgrades and installations</a:t>
            </a:r>
          </a:p>
        </p:txBody>
      </p:sp>
      <p:sp>
        <p:nvSpPr>
          <p:cNvPr id="74" name="Arrow: Right 73">
            <a:extLst>
              <a:ext uri="{FF2B5EF4-FFF2-40B4-BE49-F238E27FC236}">
                <a16:creationId xmlns="" xmlns:a16="http://schemas.microsoft.com/office/drawing/2014/main" id="{888D2ADB-76D5-4550-8FA4-2240BF38D3CD}"/>
              </a:ext>
            </a:extLst>
          </p:cNvPr>
          <p:cNvSpPr/>
          <p:nvPr/>
        </p:nvSpPr>
        <p:spPr>
          <a:xfrm>
            <a:off x="457200" y="4617720"/>
            <a:ext cx="8087364" cy="423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AH, IR and other bldg. 1008 infrastructure upgrades and installations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8FB725C-20B9-42F2-93CB-1F5195A4A9B8}"/>
              </a:ext>
            </a:extLst>
          </p:cNvPr>
          <p:cNvCxnSpPr/>
          <p:nvPr/>
        </p:nvCxnSpPr>
        <p:spPr>
          <a:xfrm>
            <a:off x="76200" y="3321031"/>
            <a:ext cx="88392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2689F13-434A-4864-8514-DCD4B0320388}"/>
              </a:ext>
            </a:extLst>
          </p:cNvPr>
          <p:cNvSpPr txBox="1"/>
          <p:nvPr/>
        </p:nvSpPr>
        <p:spPr>
          <a:xfrm>
            <a:off x="24245" y="642767"/>
            <a:ext cx="207588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u="sng" dirty="0"/>
              <a:t>1008 Assembly Hall Work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CE14B2E-883E-4689-B0D7-FF3E5AE58730}"/>
              </a:ext>
            </a:extLst>
          </p:cNvPr>
          <p:cNvSpPr txBox="1"/>
          <p:nvPr/>
        </p:nvSpPr>
        <p:spPr>
          <a:xfrm>
            <a:off x="8346" y="3321031"/>
            <a:ext cx="1189749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 i="1" u="sng"/>
            </a:lvl1pPr>
          </a:lstStyle>
          <a:p>
            <a:r>
              <a:rPr lang="en-US" dirty="0"/>
              <a:t>1008 IR Hall Work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B5C73FE0-5D95-40B0-BA14-6CE31F65C69C}"/>
              </a:ext>
            </a:extLst>
          </p:cNvPr>
          <p:cNvSpPr/>
          <p:nvPr/>
        </p:nvSpPr>
        <p:spPr>
          <a:xfrm>
            <a:off x="2398616" y="985040"/>
            <a:ext cx="1496288" cy="229190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(6A) </a:t>
            </a:r>
            <a:r>
              <a:rPr lang="en-US" sz="800" b="1" dirty="0" err="1">
                <a:solidFill>
                  <a:schemeClr val="tx1"/>
                </a:solidFill>
              </a:rPr>
              <a:t>iHCAL</a:t>
            </a:r>
            <a:r>
              <a:rPr lang="en-US" sz="800" b="1" dirty="0">
                <a:solidFill>
                  <a:schemeClr val="tx1"/>
                </a:solidFill>
              </a:rPr>
              <a:t> barrel fab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="" xmlns:a16="http://schemas.microsoft.com/office/drawing/2014/main" id="{FB36F8FB-367D-4240-B478-AB7260B9CC3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913704" y="1537998"/>
            <a:ext cx="304800" cy="4691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="" xmlns:a16="http://schemas.microsoft.com/office/drawing/2014/main" id="{9B086CAC-2171-402B-9CDF-F94B54452CC8}"/>
              </a:ext>
            </a:extLst>
          </p:cNvPr>
          <p:cNvCxnSpPr>
            <a:cxnSpLocks/>
            <a:stCxn id="11" idx="0"/>
            <a:endCxn id="83" idx="1"/>
          </p:cNvCxnSpPr>
          <p:nvPr/>
        </p:nvCxnSpPr>
        <p:spPr>
          <a:xfrm rot="16200000" flipV="1">
            <a:off x="2581956" y="916295"/>
            <a:ext cx="634308" cy="1000988"/>
          </a:xfrm>
          <a:prstGeom prst="bentConnector4">
            <a:avLst>
              <a:gd name="adj1" fmla="val 40967"/>
              <a:gd name="adj2" fmla="val 1228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51660BAF-C06F-428A-821E-0B6BE04E96B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580704" y="200719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5737C3DC-9B31-4481-AE63-AC469CBFF084}"/>
              </a:ext>
            </a:extLst>
          </p:cNvPr>
          <p:cNvCxnSpPr>
            <a:cxnSpLocks/>
          </p:cNvCxnSpPr>
          <p:nvPr/>
        </p:nvCxnSpPr>
        <p:spPr>
          <a:xfrm>
            <a:off x="24245" y="3899079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CE12F070-D6E6-499B-9B29-373EFF49E1A0}"/>
              </a:ext>
            </a:extLst>
          </p:cNvPr>
          <p:cNvSpPr/>
          <p:nvPr/>
        </p:nvSpPr>
        <p:spPr>
          <a:xfrm>
            <a:off x="4746445" y="1161995"/>
            <a:ext cx="878501" cy="481636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(6B) </a:t>
            </a:r>
            <a:r>
              <a:rPr lang="en-US" sz="800" b="1" dirty="0" err="1">
                <a:solidFill>
                  <a:schemeClr val="tx1"/>
                </a:solidFill>
              </a:rPr>
              <a:t>iHCAL</a:t>
            </a:r>
            <a:r>
              <a:rPr lang="en-US" sz="800" b="1" dirty="0">
                <a:solidFill>
                  <a:schemeClr val="tx1"/>
                </a:solidFill>
              </a:rPr>
              <a:t> install structures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A52AF162-C24B-4C35-BDF8-26CE88850AFC}"/>
              </a:ext>
            </a:extLst>
          </p:cNvPr>
          <p:cNvCxnSpPr>
            <a:cxnSpLocks/>
            <a:stCxn id="12" idx="0"/>
            <a:endCxn id="76" idx="1"/>
          </p:cNvCxnSpPr>
          <p:nvPr/>
        </p:nvCxnSpPr>
        <p:spPr>
          <a:xfrm rot="5400000" flipH="1" flipV="1">
            <a:off x="4326559" y="1314058"/>
            <a:ext cx="331130" cy="5086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="" xmlns:a16="http://schemas.microsoft.com/office/drawing/2014/main" id="{355CAB3A-0B0A-45F8-8FF3-DC3236435BF4}"/>
              </a:ext>
            </a:extLst>
          </p:cNvPr>
          <p:cNvCxnSpPr>
            <a:cxnSpLocks/>
          </p:cNvCxnSpPr>
          <p:nvPr/>
        </p:nvCxnSpPr>
        <p:spPr>
          <a:xfrm>
            <a:off x="3903641" y="991614"/>
            <a:ext cx="2079484" cy="1222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="" xmlns:a16="http://schemas.microsoft.com/office/drawing/2014/main" id="{D83BAC30-ACD1-4016-AE70-41A0C4621E51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5624946" y="1149697"/>
            <a:ext cx="344345" cy="2531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Arrow: Right 102">
            <a:extLst>
              <a:ext uri="{FF2B5EF4-FFF2-40B4-BE49-F238E27FC236}">
                <a16:creationId xmlns="" xmlns:a16="http://schemas.microsoft.com/office/drawing/2014/main" id="{45007015-FC6A-4170-8B24-742E9022625A}"/>
              </a:ext>
            </a:extLst>
          </p:cNvPr>
          <p:cNvSpPr/>
          <p:nvPr/>
        </p:nvSpPr>
        <p:spPr>
          <a:xfrm>
            <a:off x="838200" y="2516878"/>
            <a:ext cx="7543800" cy="42342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Sub-System Infrastructure and Commissioning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C1B12546-EB13-4B8B-8941-C7A23395C720}"/>
              </a:ext>
            </a:extLst>
          </p:cNvPr>
          <p:cNvCxnSpPr>
            <a:cxnSpLocks/>
          </p:cNvCxnSpPr>
          <p:nvPr/>
        </p:nvCxnSpPr>
        <p:spPr>
          <a:xfrm>
            <a:off x="5566766" y="2016152"/>
            <a:ext cx="257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E0E63AB0-5F57-4A7C-BFBC-977BBEF2F00C}"/>
              </a:ext>
            </a:extLst>
          </p:cNvPr>
          <p:cNvSpPr/>
          <p:nvPr/>
        </p:nvSpPr>
        <p:spPr>
          <a:xfrm>
            <a:off x="4234721" y="3625831"/>
            <a:ext cx="76764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(16) Beam Pipe Install/Vacuum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C1D8EB94-952B-4DBC-8FA1-25BEDDACED4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4950180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FA615058-2CC5-444C-A38E-B539DDA142EA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127784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79FB8061-EC97-4651-9B6F-91BE4A23EB75}"/>
              </a:ext>
            </a:extLst>
          </p:cNvPr>
          <p:cNvSpPr/>
          <p:nvPr/>
        </p:nvSpPr>
        <p:spPr>
          <a:xfrm>
            <a:off x="8376133" y="3628975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(21) System Integration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83E6928E-2CA3-44BC-96F4-A5646AE8A048}"/>
              </a:ext>
            </a:extLst>
          </p:cNvPr>
          <p:cNvCxnSpPr/>
          <p:nvPr/>
        </p:nvCxnSpPr>
        <p:spPr>
          <a:xfrm>
            <a:off x="8213569" y="3902223"/>
            <a:ext cx="162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row: Right 103">
            <a:extLst>
              <a:ext uri="{FF2B5EF4-FFF2-40B4-BE49-F238E27FC236}">
                <a16:creationId xmlns="" xmlns:a16="http://schemas.microsoft.com/office/drawing/2014/main" id="{1B709CC1-49F6-43C6-BEFC-C73F1F399C37}"/>
              </a:ext>
            </a:extLst>
          </p:cNvPr>
          <p:cNvSpPr/>
          <p:nvPr/>
        </p:nvSpPr>
        <p:spPr>
          <a:xfrm>
            <a:off x="228600" y="4402863"/>
            <a:ext cx="7924800" cy="42342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Sub-System Infrastructure and Commissioning</a:t>
            </a:r>
          </a:p>
        </p:txBody>
      </p:sp>
      <p:sp>
        <p:nvSpPr>
          <p:cNvPr id="93" name="Title 1">
            <a:extLst>
              <a:ext uri="{FF2B5EF4-FFF2-40B4-BE49-F238E27FC236}">
                <a16:creationId xmlns="" xmlns:a16="http://schemas.microsoft.com/office/drawing/2014/main" id="{5249B997-0AB4-431C-8725-32A3E2B985CD}"/>
              </a:ext>
            </a:extLst>
          </p:cNvPr>
          <p:cNvSpPr txBox="1">
            <a:spLocks/>
          </p:cNvSpPr>
          <p:nvPr/>
        </p:nvSpPr>
        <p:spPr bwMode="auto">
          <a:xfrm>
            <a:off x="380267" y="42439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/>
              <a:t>sPHENIX Installation Plan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9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7DE49A2-26DE-47DE-8E29-B0B941BF2DE9}"/>
              </a:ext>
            </a:extLst>
          </p:cNvPr>
          <p:cNvSpPr/>
          <p:nvPr/>
        </p:nvSpPr>
        <p:spPr>
          <a:xfrm>
            <a:off x="133132" y="2071602"/>
            <a:ext cx="5143193" cy="1393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E39BB64-54AE-41B8-8308-4FE559419E61}"/>
              </a:ext>
            </a:extLst>
          </p:cNvPr>
          <p:cNvSpPr/>
          <p:nvPr/>
        </p:nvSpPr>
        <p:spPr>
          <a:xfrm>
            <a:off x="143234" y="3476455"/>
            <a:ext cx="8848366" cy="139320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CE73445C-4E4E-43DF-927C-B6D9B0DEC9F5}"/>
              </a:ext>
            </a:extLst>
          </p:cNvPr>
          <p:cNvSpPr/>
          <p:nvPr/>
        </p:nvSpPr>
        <p:spPr>
          <a:xfrm>
            <a:off x="5285549" y="2089583"/>
            <a:ext cx="3690701" cy="139320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BD5C4A7-EB41-4C0A-A26C-02B10658FEC8}"/>
              </a:ext>
            </a:extLst>
          </p:cNvPr>
          <p:cNvSpPr/>
          <p:nvPr/>
        </p:nvSpPr>
        <p:spPr>
          <a:xfrm>
            <a:off x="123030" y="666749"/>
            <a:ext cx="8845056" cy="1393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Content Placeholder 5">
            <a:extLst>
              <a:ext uri="{FF2B5EF4-FFF2-40B4-BE49-F238E27FC236}">
                <a16:creationId xmlns="" xmlns:a16="http://schemas.microsoft.com/office/drawing/2014/main" id="{FA3C979A-4EDC-487A-B4C7-F121F14F7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20" y="2317034"/>
            <a:ext cx="1392630" cy="92605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ED75BF1-868C-4BE1-9EEB-E13B9FF4A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76449"/>
              </p:ext>
            </p:extLst>
          </p:nvPr>
        </p:nvGraphicFramePr>
        <p:xfrm>
          <a:off x="123030" y="666749"/>
          <a:ext cx="8868570" cy="420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095">
                  <a:extLst>
                    <a:ext uri="{9D8B030D-6E8A-4147-A177-3AD203B41FA5}">
                      <a16:colId xmlns="" xmlns:a16="http://schemas.microsoft.com/office/drawing/2014/main" val="934942087"/>
                    </a:ext>
                  </a:extLst>
                </a:gridCol>
                <a:gridCol w="1478095">
                  <a:extLst>
                    <a:ext uri="{9D8B030D-6E8A-4147-A177-3AD203B41FA5}">
                      <a16:colId xmlns="" xmlns:a16="http://schemas.microsoft.com/office/drawing/2014/main" val="2251036144"/>
                    </a:ext>
                  </a:extLst>
                </a:gridCol>
                <a:gridCol w="1478095">
                  <a:extLst>
                    <a:ext uri="{9D8B030D-6E8A-4147-A177-3AD203B41FA5}">
                      <a16:colId xmlns="" xmlns:a16="http://schemas.microsoft.com/office/drawing/2014/main" val="2833808980"/>
                    </a:ext>
                  </a:extLst>
                </a:gridCol>
                <a:gridCol w="1478095">
                  <a:extLst>
                    <a:ext uri="{9D8B030D-6E8A-4147-A177-3AD203B41FA5}">
                      <a16:colId xmlns="" xmlns:a16="http://schemas.microsoft.com/office/drawing/2014/main" val="4017744072"/>
                    </a:ext>
                  </a:extLst>
                </a:gridCol>
                <a:gridCol w="1478095">
                  <a:extLst>
                    <a:ext uri="{9D8B030D-6E8A-4147-A177-3AD203B41FA5}">
                      <a16:colId xmlns="" xmlns:a16="http://schemas.microsoft.com/office/drawing/2014/main" val="262153260"/>
                    </a:ext>
                  </a:extLst>
                </a:gridCol>
                <a:gridCol w="1478095">
                  <a:extLst>
                    <a:ext uri="{9D8B030D-6E8A-4147-A177-3AD203B41FA5}">
                      <a16:colId xmlns="" xmlns:a16="http://schemas.microsoft.com/office/drawing/2014/main" val="3039755093"/>
                    </a:ext>
                  </a:extLst>
                </a:gridCol>
              </a:tblGrid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(1) Cradle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/>
                        <a:t>(2) oHCAL Sector 1-13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(3) Magnet Initial Install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(4) Large Support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/>
                        <a:t>(5) oHCAL Sector 14-32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(6) Inner HCAL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8985200"/>
                  </a:ext>
                </a:extLst>
              </a:tr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(7) EMCAL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1"/>
                        <a:t>(8) Upper Platform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1"/>
                        <a:t>(10) Open Shield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(11) </a:t>
                      </a:r>
                      <a:r>
                        <a:rPr lang="en-US" sz="700" b="1" i="1"/>
                        <a:t>Move </a:t>
                      </a:r>
                      <a:r>
                        <a:rPr lang="en-US" sz="700" b="1" i="1" err="1"/>
                        <a:t>sPHENIX</a:t>
                      </a:r>
                      <a:r>
                        <a:rPr lang="en-US" sz="700" b="1" i="1"/>
                        <a:t> to IR</a:t>
                      </a:r>
                      <a:endParaRPr lang="en-US" sz="9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/>
                        <a:t>(12) Magnet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(14) TPC Installation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682134"/>
                  </a:ext>
                </a:extLst>
              </a:tr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(15) INTT 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(16) Beam Pipe Install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(17) INTT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(18) MVTX Supports and MVTX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(19) Secure Beam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(20) MBD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5484860"/>
                  </a:ext>
                </a:extLst>
              </a:tr>
            </a:tbl>
          </a:graphicData>
        </a:graphic>
      </p:graphicFrame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34563" y="9307"/>
            <a:ext cx="8229600" cy="546497"/>
          </a:xfrm>
        </p:spPr>
        <p:txBody>
          <a:bodyPr lIns="38100" tIns="38100" rIns="38100" bIns="38100"/>
          <a:lstStyle/>
          <a:p>
            <a:r>
              <a:rPr lang="en-US" sz="2800"/>
              <a:t>sPHENIX Construction Sequence</a:t>
            </a:r>
            <a:endParaRPr lang="en-US" altLang="en-US" sz="280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3B49E2-2053-422D-9A84-15FC6D7C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971550"/>
            <a:ext cx="1351941" cy="924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7B60A79-4BA6-4B11-A8B6-1688BFE5B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908" y="922752"/>
            <a:ext cx="1397679" cy="1069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EC7401C-9DE8-4D40-A0B8-A92F1D5D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910" y="932911"/>
            <a:ext cx="1500552" cy="1012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AE7E497-E612-45B6-8E52-269719C333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042"/>
          <a:stretch/>
        </p:blipFill>
        <p:spPr>
          <a:xfrm>
            <a:off x="4797083" y="2242361"/>
            <a:ext cx="988983" cy="1063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08762F-7B10-47BE-9B92-601A41D0C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62" y="895349"/>
            <a:ext cx="1429433" cy="10389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87C4CE5-D5FD-4E44-BE20-7FCB0A7184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977"/>
          <a:stretch/>
        </p:blipFill>
        <p:spPr>
          <a:xfrm>
            <a:off x="1761825" y="2268537"/>
            <a:ext cx="1140767" cy="1075624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="" xmlns:a16="http://schemas.microsoft.com/office/drawing/2014/main" id="{DA760E12-64B1-4385-A670-9ACD7F7D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02" r="15322"/>
          <a:stretch/>
        </p:blipFill>
        <p:spPr bwMode="auto">
          <a:xfrm>
            <a:off x="7556651" y="1044947"/>
            <a:ext cx="1373427" cy="834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77E3784-AE77-4B9E-BE36-5A575C4A05B4}"/>
              </a:ext>
            </a:extLst>
          </p:cNvPr>
          <p:cNvGrpSpPr/>
          <p:nvPr/>
        </p:nvGrpSpPr>
        <p:grpSpPr>
          <a:xfrm>
            <a:off x="1447095" y="1498241"/>
            <a:ext cx="6249105" cy="0"/>
            <a:chOff x="1447095" y="1498241"/>
            <a:chExt cx="6249105" cy="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26877E1C-7CA7-42A9-A43C-C2A45994560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163D2FEF-CCBB-435B-8B07-96852B8D0B76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D6FB7605-878D-446E-AF81-4D325B08C332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A3E4514D-98B4-4ABC-86A4-F16F1C5E6745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7D5EE492-2389-4986-AC3F-64436F9425A7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C933640-D501-4C0C-A450-C0CA60247DBD}"/>
              </a:ext>
            </a:extLst>
          </p:cNvPr>
          <p:cNvGrpSpPr/>
          <p:nvPr/>
        </p:nvGrpSpPr>
        <p:grpSpPr>
          <a:xfrm>
            <a:off x="1447800" y="2724150"/>
            <a:ext cx="6249105" cy="0"/>
            <a:chOff x="1447095" y="1498241"/>
            <a:chExt cx="6249105" cy="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E15EAE09-DC43-4271-9838-3A5FDC207071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99AEF134-7178-4073-B4A4-D4AB74857DB4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9D585620-08A6-42BB-B280-41566B84DEB2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24ECF35C-172F-4E89-A0B2-C58974867F5F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54EAA8A7-2A63-41F7-A68C-DB8E3A0B78DB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57827522-2D88-4A40-A3D7-1D4CCF0CC046}"/>
              </a:ext>
            </a:extLst>
          </p:cNvPr>
          <p:cNvCxnSpPr>
            <a:cxnSpLocks/>
          </p:cNvCxnSpPr>
          <p:nvPr/>
        </p:nvCxnSpPr>
        <p:spPr>
          <a:xfrm flipV="1">
            <a:off x="5455591" y="2950407"/>
            <a:ext cx="1191" cy="220266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0E4EA0C3-6C41-4526-AAFF-9E274D4AAA82}"/>
              </a:ext>
            </a:extLst>
          </p:cNvPr>
          <p:cNvCxnSpPr>
            <a:cxnSpLocks/>
          </p:cNvCxnSpPr>
          <p:nvPr/>
        </p:nvCxnSpPr>
        <p:spPr>
          <a:xfrm>
            <a:off x="5455591" y="2576945"/>
            <a:ext cx="152400" cy="0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5B840CC-6365-4411-B9EC-E7E97395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26" y="862265"/>
            <a:ext cx="1083469" cy="11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.png">
            <a:extLst>
              <a:ext uri="{FF2B5EF4-FFF2-40B4-BE49-F238E27FC236}">
                <a16:creationId xmlns="" xmlns:a16="http://schemas.microsoft.com/office/drawing/2014/main" id="{27D3266C-64AA-4B6D-A467-0D032112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87" y="2241540"/>
            <a:ext cx="509935" cy="9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.png">
            <a:extLst>
              <a:ext uri="{FF2B5EF4-FFF2-40B4-BE49-F238E27FC236}">
                <a16:creationId xmlns="" xmlns:a16="http://schemas.microsoft.com/office/drawing/2014/main" id="{97AD1DD5-6BEE-49F9-87D8-91866FD9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5" y="2335175"/>
            <a:ext cx="1241530" cy="9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256561C-08C8-46FD-BEDD-3AB3A3B9DEC3}"/>
              </a:ext>
            </a:extLst>
          </p:cNvPr>
          <p:cNvGrpSpPr/>
          <p:nvPr/>
        </p:nvGrpSpPr>
        <p:grpSpPr>
          <a:xfrm>
            <a:off x="1447095" y="4171950"/>
            <a:ext cx="6249105" cy="0"/>
            <a:chOff x="1447095" y="1498241"/>
            <a:chExt cx="6249105" cy="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AACC1574-8B0C-4DBA-B460-EFA8770AD714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CAA0FCA4-DCD9-4705-9C55-A4371B0ACE7F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409DB550-52B0-4987-AFC3-C1D18BF9FEB9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8F21CA66-4A1C-4012-9580-A9E64465A9C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="" xmlns:a16="http://schemas.microsoft.com/office/drawing/2014/main" id="{7982D785-762B-4F67-B8DF-CF5280E2A403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0A94C0A-A2FD-44C6-939C-E17672AD06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0" y="3809636"/>
            <a:ext cx="1004197" cy="922496"/>
          </a:xfrm>
          <a:prstGeom prst="rect">
            <a:avLst/>
          </a:prstGeom>
        </p:spPr>
      </p:pic>
      <p:pic>
        <p:nvPicPr>
          <p:cNvPr id="2060" name="Picture 12" descr="image.png">
            <a:extLst>
              <a:ext uri="{FF2B5EF4-FFF2-40B4-BE49-F238E27FC236}">
                <a16:creationId xmlns="" xmlns:a16="http://schemas.microsoft.com/office/drawing/2014/main" id="{B9E4A054-C9F7-4EE2-95FC-0EF34606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78" y="3664243"/>
            <a:ext cx="1256022" cy="11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image.png">
            <a:extLst>
              <a:ext uri="{FF2B5EF4-FFF2-40B4-BE49-F238E27FC236}">
                <a16:creationId xmlns="" xmlns:a16="http://schemas.microsoft.com/office/drawing/2014/main" id="{36AB01EC-BCD2-4099-8F22-33A4D5B1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74" y="3664243"/>
            <a:ext cx="1264726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image.png">
            <a:extLst>
              <a:ext uri="{FF2B5EF4-FFF2-40B4-BE49-F238E27FC236}">
                <a16:creationId xmlns="" xmlns:a16="http://schemas.microsoft.com/office/drawing/2014/main" id="{5A5A13FC-13E9-4F50-A6E1-EBB827222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0"/>
          <a:stretch/>
        </p:blipFill>
        <p:spPr bwMode="auto">
          <a:xfrm>
            <a:off x="4827006" y="3805632"/>
            <a:ext cx="826605" cy="7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0FC314-3139-421A-B625-2AB9218F71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0087" y="2241540"/>
            <a:ext cx="933838" cy="1068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4D9F61-DDCF-43C4-B8FE-99DC86509F36}"/>
              </a:ext>
            </a:extLst>
          </p:cNvPr>
          <p:cNvSpPr txBox="1"/>
          <p:nvPr/>
        </p:nvSpPr>
        <p:spPr>
          <a:xfrm>
            <a:off x="8623379" y="2647833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ECD0151-86E0-4D15-BDCE-0887BC94114E}"/>
              </a:ext>
            </a:extLst>
          </p:cNvPr>
          <p:cNvSpPr txBox="1"/>
          <p:nvPr/>
        </p:nvSpPr>
        <p:spPr>
          <a:xfrm>
            <a:off x="6096000" y="3301484"/>
            <a:ext cx="1467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Results from an sPHENIX OPERA EM FEA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2611B05-4FE2-40E9-AE3F-4F7ED9237D7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7844"/>
          <a:stretch/>
        </p:blipFill>
        <p:spPr>
          <a:xfrm>
            <a:off x="1918452" y="3649501"/>
            <a:ext cx="879220" cy="976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2029AB2-7A79-4B24-9924-2ABED1810F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4132" y="3654896"/>
            <a:ext cx="1012668" cy="1152168"/>
          </a:xfrm>
          <a:prstGeom prst="rect">
            <a:avLst/>
          </a:prstGeom>
        </p:spPr>
      </p:pic>
      <p:pic>
        <p:nvPicPr>
          <p:cNvPr id="56" name="Picture 12" descr="970715b">
            <a:extLst>
              <a:ext uri="{FF2B5EF4-FFF2-40B4-BE49-F238E27FC236}">
                <a16:creationId xmlns="" xmlns:a16="http://schemas.microsoft.com/office/drawing/2014/main" id="{46991A94-8469-41FD-B6D5-E0E9EC07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9534" y="3498315"/>
            <a:ext cx="640544" cy="480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0C9AD5C-9A33-4603-9224-7019F5BFE000}"/>
              </a:ext>
            </a:extLst>
          </p:cNvPr>
          <p:cNvCxnSpPr>
            <a:cxnSpLocks/>
          </p:cNvCxnSpPr>
          <p:nvPr/>
        </p:nvCxnSpPr>
        <p:spPr>
          <a:xfrm flipH="1">
            <a:off x="8464163" y="3978723"/>
            <a:ext cx="145644" cy="23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1BA66F4-8FFB-4277-9698-2E9FD6065C1C}"/>
              </a:ext>
            </a:extLst>
          </p:cNvPr>
          <p:cNvSpPr txBox="1"/>
          <p:nvPr/>
        </p:nvSpPr>
        <p:spPr>
          <a:xfrm>
            <a:off x="82714" y="1886040"/>
            <a:ext cx="15552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base will be built on top of the AH rails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2C3A7FE-87EF-4891-92E5-C90186C6A3E4}"/>
              </a:ext>
            </a:extLst>
          </p:cNvPr>
          <p:cNvSpPr txBox="1"/>
          <p:nvPr/>
        </p:nvSpPr>
        <p:spPr>
          <a:xfrm>
            <a:off x="1577981" y="1893178"/>
            <a:ext cx="15311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Magnet mount hardware is also attached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30886C9-BEF4-45AC-B724-6A7DE74C112B}"/>
              </a:ext>
            </a:extLst>
          </p:cNvPr>
          <p:cNvSpPr txBox="1"/>
          <p:nvPr/>
        </p:nvSpPr>
        <p:spPr>
          <a:xfrm>
            <a:off x="3032982" y="1900032"/>
            <a:ext cx="15872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 dirty="0"/>
              <a:t>The magnet is lowered in to the oHCAL bore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162D976-9695-48C1-8F7E-8C709F88D97D}"/>
              </a:ext>
            </a:extLst>
          </p:cNvPr>
          <p:cNvSpPr txBox="1"/>
          <p:nvPr/>
        </p:nvSpPr>
        <p:spPr>
          <a:xfrm>
            <a:off x="4531882" y="1893178"/>
            <a:ext cx="1560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rings also work to stabilize the magnet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3E17146-477B-4138-AA5D-32E6A53376C5}"/>
              </a:ext>
            </a:extLst>
          </p:cNvPr>
          <p:cNvSpPr txBox="1"/>
          <p:nvPr/>
        </p:nvSpPr>
        <p:spPr>
          <a:xfrm>
            <a:off x="6046584" y="1891384"/>
            <a:ext cx="14269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 dirty="0"/>
              <a:t>The full oHCAL barrel weighs ~480 tons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ED237C1-838D-45D1-82CB-8031D255563E}"/>
              </a:ext>
            </a:extLst>
          </p:cNvPr>
          <p:cNvSpPr txBox="1"/>
          <p:nvPr/>
        </p:nvSpPr>
        <p:spPr>
          <a:xfrm>
            <a:off x="7505296" y="1882421"/>
            <a:ext cx="1486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</a:t>
            </a:r>
            <a:r>
              <a:rPr lang="en-US" sz="600" b="1" i="1" err="1"/>
              <a:t>iHCAL</a:t>
            </a:r>
            <a:r>
              <a:rPr lang="en-US" sz="600" b="1" i="1"/>
              <a:t> barrel slides in from the North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94506E1-D25A-4696-8771-30E9716AB854}"/>
              </a:ext>
            </a:extLst>
          </p:cNvPr>
          <p:cNvSpPr txBox="1"/>
          <p:nvPr/>
        </p:nvSpPr>
        <p:spPr>
          <a:xfrm>
            <a:off x="66678" y="3176687"/>
            <a:ext cx="1513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There are 64 EMCAL sectors each installed one at a time with a special tool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0BB8142-5453-403A-8239-9947CAA6FDDD}"/>
              </a:ext>
            </a:extLst>
          </p:cNvPr>
          <p:cNvSpPr txBox="1"/>
          <p:nvPr/>
        </p:nvSpPr>
        <p:spPr>
          <a:xfrm>
            <a:off x="3103943" y="3146844"/>
            <a:ext cx="1416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i="1"/>
              <a:t>Work on sPHENIX will stop for the time needed to remove the shield wall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8AB219-B8CD-4F64-9DF3-50ADF9B4051A}"/>
              </a:ext>
            </a:extLst>
          </p:cNvPr>
          <p:cNvSpPr txBox="1"/>
          <p:nvPr/>
        </p:nvSpPr>
        <p:spPr>
          <a:xfrm>
            <a:off x="4609306" y="3263384"/>
            <a:ext cx="14169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i="1"/>
              <a:t>There is a 5-foot move North in the IR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F623E13-4AC0-4BEC-BCC9-983FDA6F284C}"/>
              </a:ext>
            </a:extLst>
          </p:cNvPr>
          <p:cNvSpPr txBox="1"/>
          <p:nvPr/>
        </p:nvSpPr>
        <p:spPr>
          <a:xfrm>
            <a:off x="7481782" y="3255273"/>
            <a:ext cx="148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TPC slides in the EMCAL bore from North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6531651-8F34-4311-A41A-1A3D592A308F}"/>
              </a:ext>
            </a:extLst>
          </p:cNvPr>
          <p:cNvSpPr txBox="1"/>
          <p:nvPr/>
        </p:nvSpPr>
        <p:spPr>
          <a:xfrm>
            <a:off x="4597345" y="4559266"/>
            <a:ext cx="137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MVTX has a 2mm clearance to the beam pipe</a:t>
            </a:r>
            <a:endParaRPr lang="en-US" sz="600" b="1" i="1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82A4FA4-987F-4603-99A7-9FE4C4548920}"/>
              </a:ext>
            </a:extLst>
          </p:cNvPr>
          <p:cNvSpPr txBox="1"/>
          <p:nvPr/>
        </p:nvSpPr>
        <p:spPr>
          <a:xfrm>
            <a:off x="1595805" y="4631996"/>
            <a:ext cx="15131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Beam pipe is supported temporarily</a:t>
            </a:r>
            <a:endParaRPr lang="en-US" sz="600" b="1" i="1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4814E9D-7C18-4230-BFAE-D5916721EA5B}"/>
              </a:ext>
            </a:extLst>
          </p:cNvPr>
          <p:cNvSpPr txBox="1"/>
          <p:nvPr/>
        </p:nvSpPr>
        <p:spPr>
          <a:xfrm>
            <a:off x="7461538" y="4719634"/>
            <a:ext cx="6751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+MBD supports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6A92449-A16C-4002-A294-FCB18DA458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0" y="3815398"/>
            <a:ext cx="1004197" cy="922496"/>
          </a:xfrm>
          <a:prstGeom prst="rect">
            <a:avLst/>
          </a:prstGeom>
        </p:spPr>
      </p:pic>
      <p:pic>
        <p:nvPicPr>
          <p:cNvPr id="70" name="Picture 12" descr="image.png">
            <a:extLst>
              <a:ext uri="{FF2B5EF4-FFF2-40B4-BE49-F238E27FC236}">
                <a16:creationId xmlns="" xmlns:a16="http://schemas.microsoft.com/office/drawing/2014/main" id="{032D3F7B-90A7-4635-AC73-3BF5035F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68" y="3670005"/>
            <a:ext cx="1256022" cy="11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0DAD9841-08C7-474E-8B31-0B6D02194FC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7844"/>
          <a:stretch/>
        </p:blipFill>
        <p:spPr>
          <a:xfrm>
            <a:off x="1927542" y="3655263"/>
            <a:ext cx="879220" cy="976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D4EBE4-C4FF-4B86-8309-AE6956FD16C4}"/>
              </a:ext>
            </a:extLst>
          </p:cNvPr>
          <p:cNvSpPr txBox="1"/>
          <p:nvPr/>
        </p:nvSpPr>
        <p:spPr>
          <a:xfrm>
            <a:off x="6097804" y="1694616"/>
            <a:ext cx="1354858" cy="21544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err="1"/>
              <a:t>iHCAL</a:t>
            </a:r>
            <a:r>
              <a:rPr lang="en-US" sz="800" i="1"/>
              <a:t> Barrel fabrication ,AH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808A63-BCE3-41C0-9104-1CCF1C80CFDA}"/>
              </a:ext>
            </a:extLst>
          </p:cNvPr>
          <p:cNvSpPr txBox="1"/>
          <p:nvPr/>
        </p:nvSpPr>
        <p:spPr>
          <a:xfrm>
            <a:off x="2403913" y="2067087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(9) Pole Tips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2A18363-187F-4A19-AD8A-ED564983E5AD}"/>
              </a:ext>
            </a:extLst>
          </p:cNvPr>
          <p:cNvSpPr txBox="1"/>
          <p:nvPr/>
        </p:nvSpPr>
        <p:spPr>
          <a:xfrm>
            <a:off x="6988872" y="2070003"/>
            <a:ext cx="57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(13) Magnetic Field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B0D08B-A45D-4882-B182-6F91025F157C}"/>
              </a:ext>
            </a:extLst>
          </p:cNvPr>
          <p:cNvSpPr txBox="1"/>
          <p:nvPr/>
        </p:nvSpPr>
        <p:spPr>
          <a:xfrm>
            <a:off x="3276600" y="4895113"/>
            <a:ext cx="1904689" cy="24622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/>
              <a:t>(21) Full System Integration, ORR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2/25/2021</a:t>
            </a:r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565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C9F13F8E21F40A240E78DF835E721" ma:contentTypeVersion="12" ma:contentTypeDescription="Create a new document." ma:contentTypeScope="" ma:versionID="0ceef2d6f1cf1a23f58ecd196d215cba">
  <xsd:schema xmlns:xsd="http://www.w3.org/2001/XMLSchema" xmlns:xs="http://www.w3.org/2001/XMLSchema" xmlns:p="http://schemas.microsoft.com/office/2006/metadata/properties" xmlns:ns3="b144b1dc-77a5-4b17-aa1a-cf3189630eb6" xmlns:ns4="eed46eea-df07-4d52-a948-077d58a744ae" targetNamespace="http://schemas.microsoft.com/office/2006/metadata/properties" ma:root="true" ma:fieldsID="adb2fff72d1dcd6f8ed96dc10a46e7a4" ns3:_="" ns4:_="">
    <xsd:import namespace="b144b1dc-77a5-4b17-aa1a-cf3189630eb6"/>
    <xsd:import namespace="eed46eea-df07-4d52-a948-077d58a744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4b1dc-77a5-4b17-aa1a-cf3189630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46eea-df07-4d52-a948-077d58a744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05699A-EA07-4FA5-A3D4-F7E0F23D1D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C218CC-9B70-4C80-8A17-A48473887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4b1dc-77a5-4b17-aa1a-cf3189630eb6"/>
    <ds:schemaRef ds:uri="eed46eea-df07-4d52-a948-077d58a7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8D7776-37CC-4570-8412-2604B32F08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955</Words>
  <Application>Microsoft Macintosh PowerPoint</Application>
  <PresentationFormat>On-screen Show (16:9)</PresentationFormat>
  <Paragraphs>205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sPHENIX Construction</vt:lpstr>
      <vt:lpstr>PowerPoint Presentation</vt:lpstr>
      <vt:lpstr>PowerPoint Presentation</vt:lpstr>
      <vt:lpstr>sPHENIX Construction Sequence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5</cp:revision>
  <cp:lastPrinted>2019-10-08T19:58:57Z</cp:lastPrinted>
  <dcterms:created xsi:type="dcterms:W3CDTF">2015-10-24T00:32:43Z</dcterms:created>
  <dcterms:modified xsi:type="dcterms:W3CDTF">2021-02-25T05:52:59Z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0x01010084EC9F13F8E21F40A240E78DF835E721</vt:lpwstr>
  </property>
</Properties>
</file>