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126" r:id="rId3"/>
    <p:sldId id="2097" r:id="rId4"/>
    <p:sldId id="318" r:id="rId5"/>
    <p:sldId id="339" r:id="rId6"/>
    <p:sldId id="340" r:id="rId7"/>
    <p:sldId id="302" r:id="rId8"/>
    <p:sldId id="336" r:id="rId9"/>
    <p:sldId id="2100" r:id="rId10"/>
    <p:sldId id="2098" r:id="rId11"/>
    <p:sldId id="2121" r:id="rId12"/>
    <p:sldId id="2103" r:id="rId13"/>
    <p:sldId id="2099" r:id="rId14"/>
    <p:sldId id="2119" r:id="rId15"/>
    <p:sldId id="258" r:id="rId16"/>
    <p:sldId id="268" r:id="rId17"/>
    <p:sldId id="277" r:id="rId18"/>
    <p:sldId id="323" r:id="rId19"/>
    <p:sldId id="324" r:id="rId20"/>
    <p:sldId id="2122" r:id="rId21"/>
    <p:sldId id="448" r:id="rId22"/>
    <p:sldId id="2128" r:id="rId23"/>
    <p:sldId id="2123" r:id="rId24"/>
    <p:sldId id="2115" r:id="rId25"/>
    <p:sldId id="2129" r:id="rId26"/>
    <p:sldId id="2120" r:id="rId27"/>
    <p:sldId id="2131" r:id="rId28"/>
    <p:sldId id="2124" r:id="rId29"/>
    <p:sldId id="333" r:id="rId30"/>
    <p:sldId id="338" r:id="rId31"/>
    <p:sldId id="2130" r:id="rId32"/>
    <p:sldId id="2132" r:id="rId33"/>
    <p:sldId id="335" r:id="rId34"/>
    <p:sldId id="2102" r:id="rId35"/>
    <p:sldId id="2127" r:id="rId36"/>
    <p:sldId id="309" r:id="rId37"/>
    <p:sldId id="211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1576" autoAdjust="0"/>
  </p:normalViewPr>
  <p:slideViewPr>
    <p:cSldViewPr snapToGrid="0" snapToObjects="1">
      <p:cViewPr varScale="1">
        <p:scale>
          <a:sx n="125" d="100"/>
          <a:sy n="125" d="100"/>
        </p:scale>
        <p:origin x="9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5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2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4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2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92020-FECB-412A-8C84-EF65BFAD5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5B067-8A64-4EA7-8B4F-FE2E2385AF7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787" y="2057400"/>
            <a:ext cx="7859429" cy="1945268"/>
          </a:xfrm>
        </p:spPr>
        <p:txBody>
          <a:bodyPr>
            <a:normAutofit/>
          </a:bodyPr>
          <a:lstStyle/>
          <a:p>
            <a:r>
              <a:rPr lang="en-US" dirty="0"/>
              <a:t>EIC IP6 IR Design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421620"/>
            <a:ext cx="4741984" cy="995411"/>
          </a:xfrm>
        </p:spPr>
        <p:txBody>
          <a:bodyPr>
            <a:normAutofit/>
          </a:bodyPr>
          <a:lstStyle/>
          <a:p>
            <a:r>
              <a:rPr lang="en-US" dirty="0"/>
              <a:t>Holger Witte</a:t>
            </a:r>
          </a:p>
          <a:p>
            <a:r>
              <a:rPr lang="en-US"/>
              <a:t>March 12-13, </a:t>
            </a:r>
            <a:r>
              <a:rPr lang="en-US" dirty="0"/>
              <a:t>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F4AF-4BCD-4C2E-8A92-BC4E6270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456"/>
            <a:ext cx="7886700" cy="1325563"/>
          </a:xfrm>
        </p:spPr>
        <p:txBody>
          <a:bodyPr/>
          <a:lstStyle/>
          <a:p>
            <a:r>
              <a:rPr lang="en-US" dirty="0"/>
              <a:t>Luminosity and Focusing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96D72-32BD-456E-B787-29BFFA18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60B4F-2953-4F2E-8B2F-D908B1B98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1707" y="3146284"/>
            <a:ext cx="3490923" cy="2284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AE453-5AD8-40B1-9211-9EBCDDD58C8D}"/>
              </a:ext>
            </a:extLst>
          </p:cNvPr>
          <p:cNvSpPr txBox="1"/>
          <p:nvPr/>
        </p:nvSpPr>
        <p:spPr>
          <a:xfrm>
            <a:off x="6007489" y="3200375"/>
            <a:ext cx="251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focusing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/>
              <a:t> =5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4ED45-63A0-4ADA-83FA-69BF6A0B7243}"/>
              </a:ext>
            </a:extLst>
          </p:cNvPr>
          <p:cNvSpPr txBox="1"/>
          <p:nvPr/>
        </p:nvSpPr>
        <p:spPr>
          <a:xfrm>
            <a:off x="546786" y="1263919"/>
            <a:ext cx="80504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Luminosity ~ 1/cross section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smaller spot size</a:t>
            </a:r>
            <a:r>
              <a:rPr lang="en-US" dirty="0"/>
              <a:t> at the IP means </a:t>
            </a:r>
            <a:r>
              <a:rPr lang="en-US" dirty="0">
                <a:solidFill>
                  <a:srgbClr val="FF0000"/>
                </a:solidFill>
              </a:rPr>
              <a:t>more luminosity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IP, </a:t>
            </a:r>
            <a:r>
              <a:rPr lang="en-US" dirty="0">
                <a:solidFill>
                  <a:srgbClr val="FF0000"/>
                </a:solidFill>
              </a:rPr>
              <a:t>(beam size)X(beam divergence)= const</a:t>
            </a:r>
            <a:r>
              <a:rPr lang="en-US" dirty="0"/>
              <a:t>. in each plane (emittance)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 given beam (= fixed emittance), a </a:t>
            </a:r>
            <a:r>
              <a:rPr lang="en-US" dirty="0">
                <a:solidFill>
                  <a:srgbClr val="FF0000"/>
                </a:solidFill>
              </a:rPr>
              <a:t>smaller IP beam size means larger divergence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EFA1A-3B21-4F52-A1B1-CFE1BE7D4CF6}"/>
              </a:ext>
            </a:extLst>
          </p:cNvPr>
          <p:cNvSpPr txBox="1"/>
          <p:nvPr/>
        </p:nvSpPr>
        <p:spPr>
          <a:xfrm>
            <a:off x="546786" y="2762134"/>
            <a:ext cx="4602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larger beam divergence leads to a larger beam size at the nearest focusing magnets – </a:t>
            </a:r>
            <a:r>
              <a:rPr lang="en-US" dirty="0">
                <a:solidFill>
                  <a:srgbClr val="FF0000"/>
                </a:solidFill>
              </a:rPr>
              <a:t>(size at magnet)=(divergence)X(distance)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Magnets need to have larger aperture</a:t>
            </a:r>
            <a:r>
              <a:rPr lang="en-US" dirty="0"/>
              <a:t> while gradient (= focusing strength) remains the same – peak field at magnet poles is </a:t>
            </a:r>
            <a:r>
              <a:rPr lang="en-US" dirty="0">
                <a:solidFill>
                  <a:srgbClr val="FF0000"/>
                </a:solidFill>
              </a:rPr>
              <a:t>technically limited (also: crosstalk)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FEC91-72B5-4340-BE98-1B60567CB42A}"/>
              </a:ext>
            </a:extLst>
          </p:cNvPr>
          <p:cNvSpPr txBox="1"/>
          <p:nvPr/>
        </p:nvSpPr>
        <p:spPr>
          <a:xfrm>
            <a:off x="5368898" y="5431136"/>
            <a:ext cx="257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Focusing elements for both beams need to be as close as possible to the IP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DE3B12-2E69-4FCD-8372-35553FA00F95}"/>
              </a:ext>
            </a:extLst>
          </p:cNvPr>
          <p:cNvGrpSpPr/>
          <p:nvPr/>
        </p:nvGrpSpPr>
        <p:grpSpPr>
          <a:xfrm>
            <a:off x="948254" y="4527268"/>
            <a:ext cx="3623745" cy="2046715"/>
            <a:chOff x="7019910" y="761206"/>
            <a:chExt cx="3517417" cy="151552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E2611E7-0EE8-4760-8FD0-E18B472A5E7C}"/>
                </a:ext>
              </a:extLst>
            </p:cNvPr>
            <p:cNvCxnSpPr/>
            <p:nvPr/>
          </p:nvCxnSpPr>
          <p:spPr>
            <a:xfrm>
              <a:off x="7019910" y="1286842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5BCB61B-04F5-4760-8EFE-DC3B2857E5BB}"/>
                </a:ext>
              </a:extLst>
            </p:cNvPr>
            <p:cNvCxnSpPr/>
            <p:nvPr/>
          </p:nvCxnSpPr>
          <p:spPr>
            <a:xfrm>
              <a:off x="7019910" y="1466547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18CD74-3E8B-478E-9680-3B3824740810}"/>
                </a:ext>
              </a:extLst>
            </p:cNvPr>
            <p:cNvCxnSpPr/>
            <p:nvPr/>
          </p:nvCxnSpPr>
          <p:spPr>
            <a:xfrm>
              <a:off x="7019910" y="1633015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D47FB19-B727-4FE4-A0B9-988482D5BBE7}"/>
                </a:ext>
              </a:extLst>
            </p:cNvPr>
            <p:cNvSpPr/>
            <p:nvPr/>
          </p:nvSpPr>
          <p:spPr>
            <a:xfrm rot="5074641">
              <a:off x="8563557" y="302955"/>
              <a:ext cx="1515520" cy="2432021"/>
            </a:xfrm>
            <a:prstGeom prst="arc">
              <a:avLst>
                <a:gd name="adj1" fmla="val 14835106"/>
                <a:gd name="adj2" fmla="val 17910039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6BFC85-2F60-4F9B-9AFC-DB3FEABDA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310" y="1046782"/>
              <a:ext cx="2928424" cy="40611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9144BFE-B12B-403A-93EF-1BAAD22D1D29}"/>
                </a:ext>
              </a:extLst>
            </p:cNvPr>
            <p:cNvCxnSpPr>
              <a:cxnSpLocks/>
            </p:cNvCxnSpPr>
            <p:nvPr/>
          </p:nvCxnSpPr>
          <p:spPr>
            <a:xfrm>
              <a:off x="7757966" y="1646252"/>
              <a:ext cx="2342768" cy="1616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B7AAB8C-0C54-45B1-974C-35B11C6A114A}"/>
                </a:ext>
              </a:extLst>
            </p:cNvPr>
            <p:cNvCxnSpPr>
              <a:cxnSpLocks/>
            </p:cNvCxnSpPr>
            <p:nvPr/>
          </p:nvCxnSpPr>
          <p:spPr>
            <a:xfrm>
              <a:off x="8560322" y="1322193"/>
              <a:ext cx="1821584" cy="27760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E13396-B29E-4333-B541-9EAC289FB1A3}"/>
              </a:ext>
            </a:extLst>
          </p:cNvPr>
          <p:cNvSpPr/>
          <p:nvPr/>
        </p:nvSpPr>
        <p:spPr>
          <a:xfrm>
            <a:off x="327734" y="59741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/>
              <a:t>Divergence: ‘spread’ of the beam away from the central trajectory.</a:t>
            </a:r>
          </a:p>
        </p:txBody>
      </p:sp>
    </p:spTree>
    <p:extLst>
      <p:ext uri="{BB962C8B-B14F-4D97-AF65-F5344CB8AC3E}">
        <p14:creationId xmlns:p14="http://schemas.microsoft.com/office/powerpoint/2010/main" val="352321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2F1DC9-7905-49F8-B645-BBB20119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478"/>
            <a:ext cx="7886700" cy="999217"/>
          </a:xfrm>
        </p:spPr>
        <p:txBody>
          <a:bodyPr/>
          <a:lstStyle/>
          <a:p>
            <a:r>
              <a:rPr lang="en-US" dirty="0"/>
              <a:t>Crossing Angle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CA1C42-FFB2-4B19-9A89-8623B0027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93" y="918291"/>
            <a:ext cx="7886700" cy="39315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AB394-57E3-4A57-9A00-7C747C4B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B35E00-E2CD-442E-84C2-00748D9783C7}"/>
              </a:ext>
            </a:extLst>
          </p:cNvPr>
          <p:cNvCxnSpPr/>
          <p:nvPr/>
        </p:nvCxnSpPr>
        <p:spPr>
          <a:xfrm flipV="1">
            <a:off x="2496457" y="2358958"/>
            <a:ext cx="4042229" cy="1415143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085FED-1501-4030-8160-2F734CA0F523}"/>
              </a:ext>
            </a:extLst>
          </p:cNvPr>
          <p:cNvCxnSpPr>
            <a:cxnSpLocks/>
          </p:cNvCxnSpPr>
          <p:nvPr/>
        </p:nvCxnSpPr>
        <p:spPr>
          <a:xfrm>
            <a:off x="2302042" y="2747215"/>
            <a:ext cx="5053263" cy="81413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C8E426-ABB7-46CC-A2A4-60723D1021D3}"/>
              </a:ext>
            </a:extLst>
          </p:cNvPr>
          <p:cNvSpPr txBox="1">
            <a:spLocks/>
          </p:cNvSpPr>
          <p:nvPr/>
        </p:nvSpPr>
        <p:spPr>
          <a:xfrm>
            <a:off x="563382" y="4652239"/>
            <a:ext cx="8380092" cy="1819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Crossing angle: 25 </a:t>
            </a:r>
            <a:r>
              <a:rPr lang="en-US" dirty="0" err="1"/>
              <a:t>mrad</a:t>
            </a:r>
            <a:endParaRPr lang="en-US" dirty="0"/>
          </a:p>
          <a:p>
            <a:pPr lvl="1"/>
            <a:r>
              <a:rPr lang="en-US" dirty="0"/>
              <a:t>Hadrons: 17 </a:t>
            </a:r>
            <a:r>
              <a:rPr lang="en-US" dirty="0" err="1"/>
              <a:t>mrad</a:t>
            </a:r>
            <a:endParaRPr lang="en-US" dirty="0"/>
          </a:p>
          <a:p>
            <a:pPr lvl="1"/>
            <a:r>
              <a:rPr lang="en-US" dirty="0"/>
              <a:t>Electrons: 8 </a:t>
            </a:r>
            <a:r>
              <a:rPr lang="en-US" dirty="0" err="1"/>
              <a:t>mrad</a:t>
            </a:r>
            <a:endParaRPr lang="en-US" dirty="0"/>
          </a:p>
          <a:p>
            <a:r>
              <a:rPr lang="en-US" dirty="0"/>
              <a:t>Smaller crossing angle: beams less separated, magnet issues</a:t>
            </a:r>
          </a:p>
          <a:p>
            <a:r>
              <a:rPr lang="en-US" dirty="0"/>
              <a:t>Larger crossing angle: magnet issues, crab cavities, beam dynamic issues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052F1-A764-42A4-B6EA-158DEB70B1C9}"/>
              </a:ext>
            </a:extLst>
          </p:cNvPr>
          <p:cNvSpPr txBox="1"/>
          <p:nvPr/>
        </p:nvSpPr>
        <p:spPr>
          <a:xfrm>
            <a:off x="6771703" y="2562549"/>
            <a:ext cx="96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  <a:r>
              <a:rPr lang="en-US" dirty="0" err="1"/>
              <a:t>mrad</a:t>
            </a:r>
            <a:endParaRPr lang="en-US" dirty="0"/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4B7BDDD1-AA74-4AFE-AFD3-823AD9A05852}"/>
              </a:ext>
            </a:extLst>
          </p:cNvPr>
          <p:cNvSpPr/>
          <p:nvPr/>
        </p:nvSpPr>
        <p:spPr>
          <a:xfrm rot="10800000">
            <a:off x="6512245" y="2358955"/>
            <a:ext cx="323983" cy="107004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200B17-1B49-49E7-924F-E79FAB601C05}"/>
              </a:ext>
            </a:extLst>
          </p:cNvPr>
          <p:cNvCxnSpPr>
            <a:cxnSpLocks/>
          </p:cNvCxnSpPr>
          <p:nvPr/>
        </p:nvCxnSpPr>
        <p:spPr>
          <a:xfrm flipV="1">
            <a:off x="2208107" y="3069136"/>
            <a:ext cx="4499991" cy="6014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0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DD94-62BA-49C6-923F-0F79FFA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Crossing Angle and Luminosity</a:t>
            </a:r>
          </a:p>
        </p:txBody>
      </p:sp>
      <p:pic>
        <p:nvPicPr>
          <p:cNvPr id="6" name="Content Placeholder 5" descr="A picture containing logo&#10;&#10;Description automatically generated">
            <a:extLst>
              <a:ext uri="{FF2B5EF4-FFF2-40B4-BE49-F238E27FC236}">
                <a16:creationId xmlns:a16="http://schemas.microsoft.com/office/drawing/2014/main" id="{DB793C58-07AB-4310-914B-31F65D77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178" y="3616791"/>
            <a:ext cx="4025751" cy="1045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45E17-276C-4DCA-B810-71E3F779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E0216-01DB-4A0A-915D-B59057D56D35}"/>
              </a:ext>
            </a:extLst>
          </p:cNvPr>
          <p:cNvSpPr txBox="1"/>
          <p:nvPr/>
        </p:nvSpPr>
        <p:spPr>
          <a:xfrm>
            <a:off x="489423" y="4770426"/>
            <a:ext cx="8165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Long (~+/-6 cm), skinny (100 um) bunches </a:t>
            </a:r>
            <a:r>
              <a:rPr lang="en-US" dirty="0"/>
              <a:t>colliding at an angle have </a:t>
            </a:r>
            <a:r>
              <a:rPr lang="en-US" dirty="0">
                <a:solidFill>
                  <a:srgbClr val="FF0000"/>
                </a:solidFill>
              </a:rPr>
              <a:t>very little overlap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en-US" dirty="0" err="1">
                <a:solidFill>
                  <a:srgbClr val="FF0000"/>
                </a:solidFill>
              </a:rPr>
              <a:t>mrad</a:t>
            </a:r>
            <a:r>
              <a:rPr lang="en-US" dirty="0">
                <a:solidFill>
                  <a:srgbClr val="FF0000"/>
                </a:solidFill>
              </a:rPr>
              <a:t> crossing angle</a:t>
            </a:r>
            <a:r>
              <a:rPr lang="en-US" dirty="0"/>
              <a:t>, each particle can only interact with </a:t>
            </a:r>
            <a:r>
              <a:rPr lang="en-US" dirty="0">
                <a:solidFill>
                  <a:srgbClr val="FF0000"/>
                </a:solidFill>
              </a:rPr>
              <a:t>a +/-4 mm thick slice </a:t>
            </a:r>
            <a:r>
              <a:rPr lang="en-US" dirty="0"/>
              <a:t>of the +/-6 cm long oncoming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3F6768-945B-462B-B31E-F01401E8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499" y="1598714"/>
            <a:ext cx="2737110" cy="658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4573C-C684-4E53-A3DD-29152B8A2C71}"/>
              </a:ext>
            </a:extLst>
          </p:cNvPr>
          <p:cNvSpPr txBox="1"/>
          <p:nvPr/>
        </p:nvSpPr>
        <p:spPr>
          <a:xfrm>
            <a:off x="628650" y="2279492"/>
            <a:ext cx="7145087" cy="65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head-on </a:t>
            </a:r>
            <a:r>
              <a:rPr lang="en-US" dirty="0"/>
              <a:t>collisions</a:t>
            </a:r>
            <a:r>
              <a:rPr lang="en-US" dirty="0">
                <a:solidFill>
                  <a:srgbClr val="FF0000"/>
                </a:solidFill>
              </a:rPr>
              <a:t>, every beam particle </a:t>
            </a:r>
            <a:r>
              <a:rPr lang="en-US" dirty="0"/>
              <a:t>in one beam can potentially </a:t>
            </a:r>
            <a:r>
              <a:rPr lang="en-US" dirty="0">
                <a:solidFill>
                  <a:srgbClr val="FF0000"/>
                </a:solidFill>
              </a:rPr>
              <a:t>interact with every particle in the other beam</a:t>
            </a:r>
          </a:p>
        </p:txBody>
      </p:sp>
    </p:spTree>
    <p:extLst>
      <p:ext uri="{BB962C8B-B14F-4D97-AF65-F5344CB8AC3E}">
        <p14:creationId xmlns:p14="http://schemas.microsoft.com/office/powerpoint/2010/main" val="318252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443"/>
            <a:ext cx="7886700" cy="1325563"/>
          </a:xfrm>
        </p:spPr>
        <p:txBody>
          <a:bodyPr/>
          <a:lstStyle/>
          <a:p>
            <a:r>
              <a:rPr lang="en-US" dirty="0"/>
              <a:t>Crab crossing to the rescue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66" y="1154095"/>
            <a:ext cx="3877717" cy="507431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Head-on collision geometry is restored </a:t>
            </a:r>
            <a:r>
              <a:rPr lang="en-US" sz="1800" dirty="0"/>
              <a:t>by rotating the bunches before colliding (“</a:t>
            </a:r>
            <a:r>
              <a:rPr lang="en-US" sz="1800" dirty="0">
                <a:solidFill>
                  <a:srgbClr val="FF0000"/>
                </a:solidFill>
              </a:rPr>
              <a:t>crab crossing</a:t>
            </a:r>
            <a:r>
              <a:rPr lang="en-US" sz="1800" dirty="0"/>
              <a:t>”)</a:t>
            </a:r>
          </a:p>
          <a:p>
            <a:r>
              <a:rPr lang="en-US" sz="1800" dirty="0"/>
              <a:t>Bunch rotation (“crabbing”) is accomplished by </a:t>
            </a:r>
            <a:r>
              <a:rPr lang="en-US" sz="1800" dirty="0">
                <a:solidFill>
                  <a:srgbClr val="FF0000"/>
                </a:solidFill>
              </a:rPr>
              <a:t>transversely deflecting RF resonators</a:t>
            </a:r>
            <a:r>
              <a:rPr lang="en-US" sz="1800" dirty="0"/>
              <a:t> (“</a:t>
            </a:r>
            <a:r>
              <a:rPr lang="en-US" sz="1800" dirty="0">
                <a:solidFill>
                  <a:srgbClr val="FF0000"/>
                </a:solidFill>
              </a:rPr>
              <a:t>crab cavities</a:t>
            </a:r>
            <a:r>
              <a:rPr lang="en-US" sz="1800" dirty="0"/>
              <a:t>”)</a:t>
            </a:r>
          </a:p>
          <a:p>
            <a:r>
              <a:rPr lang="en-US" sz="1800" dirty="0"/>
              <a:t>Actual collision point moves laterally during bunch interaction</a:t>
            </a:r>
          </a:p>
          <a:p>
            <a:r>
              <a:rPr lang="en-US" sz="1800" dirty="0"/>
              <a:t>Challenges</a:t>
            </a:r>
          </a:p>
          <a:p>
            <a:pPr lvl="1"/>
            <a:r>
              <a:rPr lang="en-US" sz="1400" dirty="0"/>
              <a:t>Bunch </a:t>
            </a:r>
            <a:r>
              <a:rPr lang="en-US" sz="1400" dirty="0">
                <a:solidFill>
                  <a:srgbClr val="FF0000"/>
                </a:solidFill>
              </a:rPr>
              <a:t>rotation</a:t>
            </a:r>
            <a:r>
              <a:rPr lang="en-US" sz="1400" dirty="0"/>
              <a:t> (crabbing) is </a:t>
            </a:r>
            <a:r>
              <a:rPr lang="en-US" sz="1400" dirty="0">
                <a:solidFill>
                  <a:srgbClr val="FF0000"/>
                </a:solidFill>
              </a:rPr>
              <a:t>not linear </a:t>
            </a:r>
            <a:r>
              <a:rPr lang="en-US" sz="1400" dirty="0"/>
              <a:t>due to finite wavelength of RF resonators (crab cavities)</a:t>
            </a:r>
          </a:p>
          <a:p>
            <a:pPr lvl="1"/>
            <a:r>
              <a:rPr lang="en-US" sz="1400" dirty="0"/>
              <a:t>Severe beam dynamics effects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Physical size of crab cavities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40"/>
            <a:ext cx="4246560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40"/>
            <a:ext cx="4344908" cy="245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1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F54DEA2-BA40-4534-A063-146D39451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7" y="996959"/>
            <a:ext cx="8454758" cy="42983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33B3BF6-0BAD-449D-95E1-BA1621DF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96" y="145938"/>
            <a:ext cx="7886700" cy="683089"/>
          </a:xfrm>
        </p:spPr>
        <p:txBody>
          <a:bodyPr>
            <a:normAutofit fontScale="90000"/>
          </a:bodyPr>
          <a:lstStyle/>
          <a:p>
            <a:r>
              <a:rPr lang="en-US" dirty="0"/>
              <a:t>EIC 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43C37-DC6E-4EBD-B79D-10475761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BDAE8-BF8B-480D-97C9-3301E7E0240E}"/>
              </a:ext>
            </a:extLst>
          </p:cNvPr>
          <p:cNvSpPr txBox="1"/>
          <p:nvPr/>
        </p:nvSpPr>
        <p:spPr>
          <a:xfrm>
            <a:off x="379141" y="5181600"/>
            <a:ext cx="552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crossing angle:</a:t>
            </a:r>
          </a:p>
          <a:p>
            <a:r>
              <a:rPr lang="en-US" dirty="0"/>
              <a:t>Cannot do more in hadron line (field/space issues)</a:t>
            </a:r>
          </a:p>
          <a:p>
            <a:r>
              <a:rPr lang="en-US" dirty="0"/>
              <a:t>Electrons: </a:t>
            </a:r>
            <a:r>
              <a:rPr lang="en-US" dirty="0" err="1"/>
              <a:t>Synrad</a:t>
            </a:r>
            <a:r>
              <a:rPr lang="en-US" dirty="0"/>
              <a:t> issues (kW of power already)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835CD-17B4-4B5D-8174-C05EBD6F9F89}"/>
              </a:ext>
            </a:extLst>
          </p:cNvPr>
          <p:cNvSpPr txBox="1"/>
          <p:nvPr/>
        </p:nvSpPr>
        <p:spPr>
          <a:xfrm>
            <a:off x="5295331" y="771099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8A9C8-D976-4F99-BBBF-B3273CE7996A}"/>
              </a:ext>
            </a:extLst>
          </p:cNvPr>
          <p:cNvSpPr txBox="1"/>
          <p:nvPr/>
        </p:nvSpPr>
        <p:spPr>
          <a:xfrm>
            <a:off x="2886301" y="777162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0FC2DF-4802-423D-87D0-936F0068545C}"/>
              </a:ext>
            </a:extLst>
          </p:cNvPr>
          <p:cNvCxnSpPr>
            <a:cxnSpLocks/>
          </p:cNvCxnSpPr>
          <p:nvPr/>
        </p:nvCxnSpPr>
        <p:spPr>
          <a:xfrm flipH="1">
            <a:off x="890546" y="2531526"/>
            <a:ext cx="531941" cy="332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673BD-3FD3-404C-A8D5-D8CB2163AA94}"/>
              </a:ext>
            </a:extLst>
          </p:cNvPr>
          <p:cNvCxnSpPr>
            <a:cxnSpLocks/>
          </p:cNvCxnSpPr>
          <p:nvPr/>
        </p:nvCxnSpPr>
        <p:spPr>
          <a:xfrm>
            <a:off x="7725241" y="2440219"/>
            <a:ext cx="806504" cy="4643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49A9D9-1E67-4399-84A0-B06621C2B6B6}"/>
              </a:ext>
            </a:extLst>
          </p:cNvPr>
          <p:cNvSpPr txBox="1"/>
          <p:nvPr/>
        </p:nvSpPr>
        <p:spPr>
          <a:xfrm rot="1800420">
            <a:off x="7728411" y="2255552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A80DF-1E9D-45F5-B656-6BC5772AC8E2}"/>
              </a:ext>
            </a:extLst>
          </p:cNvPr>
          <p:cNvSpPr txBox="1"/>
          <p:nvPr/>
        </p:nvSpPr>
        <p:spPr>
          <a:xfrm rot="19823852">
            <a:off x="726672" y="2161635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9A246-1BBD-471A-AA0C-6D710759B466}"/>
              </a:ext>
            </a:extLst>
          </p:cNvPr>
          <p:cNvSpPr txBox="1"/>
          <p:nvPr/>
        </p:nvSpPr>
        <p:spPr>
          <a:xfrm>
            <a:off x="4680026" y="233835"/>
            <a:ext cx="412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forward magnet </a:t>
            </a:r>
            <a:r>
              <a:rPr lang="en-US" b="1"/>
              <a:t>cryostat is 94</a:t>
            </a:r>
            <a:r>
              <a:rPr lang="en-US" b="1" dirty="0"/>
              <a:t>” </a:t>
            </a:r>
            <a:r>
              <a:rPr lang="en-US" b="1" dirty="0" err="1"/>
              <a:t>dia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383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3600" dirty="0"/>
              <a:t>Detector Solenoid Effects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344435" y="998261"/>
            <a:ext cx="85150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Coherent orbit distortion</a:t>
            </a:r>
          </a:p>
          <a:p>
            <a:pPr marL="228600" lvl="0" indent="-2286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Transverse coupling</a:t>
            </a:r>
          </a:p>
          <a:p>
            <a:pPr marL="228600" lvl="0" indent="-2286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Rotation of the crabbing plane</a:t>
            </a:r>
          </a:p>
          <a:p>
            <a:pPr marL="228600" lvl="0" indent="-2286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Polarization tilt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2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3600" dirty="0"/>
              <a:t>Coherent Distortion of Ion Orbit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5093" y="1973348"/>
            <a:ext cx="2885440" cy="149690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8240" y="1973348"/>
            <a:ext cx="3769653" cy="1496906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8240" y="2721801"/>
            <a:ext cx="3769653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xplosion 1 3"/>
          <p:cNvSpPr/>
          <p:nvPr/>
        </p:nvSpPr>
        <p:spPr>
          <a:xfrm>
            <a:off x="1866053" y="2574553"/>
            <a:ext cx="223520" cy="29449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77551" y="152858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43300" y="2352469"/>
                <a:ext cx="506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2352469"/>
                <a:ext cx="50635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36607" y="1517612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68346" y="1969960"/>
            <a:ext cx="2885440" cy="149690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751493" y="2718413"/>
            <a:ext cx="3769653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72891" y="155951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176553" y="2349081"/>
                <a:ext cx="506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553" y="2349081"/>
                <a:ext cx="5063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264412" y="412739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view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2340000" flipV="1">
            <a:off x="8125121" y="1893927"/>
            <a:ext cx="277273" cy="355095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r="57991" b="704"/>
          <a:stretch/>
        </p:blipFill>
        <p:spPr>
          <a:xfrm rot="20599125" flipV="1">
            <a:off x="6500168" y="1940519"/>
            <a:ext cx="1574216" cy="583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b="33675"/>
          <a:stretch/>
        </p:blipFill>
        <p:spPr>
          <a:xfrm flipV="1">
            <a:off x="4958375" y="2718413"/>
            <a:ext cx="1875918" cy="297212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>
            <a:off x="6499306" y="2571165"/>
            <a:ext cx="223520" cy="29449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75014" y="4665582"/>
            <a:ext cx="1499616" cy="149690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b="33675"/>
          <a:stretch/>
        </p:blipFill>
        <p:spPr>
          <a:xfrm flipV="1">
            <a:off x="958599" y="5355714"/>
            <a:ext cx="967740" cy="216413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424481" y="5355716"/>
            <a:ext cx="650533" cy="0"/>
          </a:xfrm>
          <a:prstGeom prst="line">
            <a:avLst/>
          </a:prstGeom>
          <a:ln w="19050">
            <a:solidFill>
              <a:srgbClr val="0000FF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r="43789"/>
          <a:stretch/>
        </p:blipFill>
        <p:spPr>
          <a:xfrm rot="20599125" flipV="1">
            <a:off x="1702827" y="4506536"/>
            <a:ext cx="879175" cy="7409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712062" y="425234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1425" y="5146124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425" y="5146124"/>
                <a:ext cx="466794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48"/>
          <p:cNvCxnSpPr/>
          <p:nvPr/>
        </p:nvCxnSpPr>
        <p:spPr>
          <a:xfrm flipV="1">
            <a:off x="901149" y="4813914"/>
            <a:ext cx="1847346" cy="10645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256626" y="5348941"/>
            <a:ext cx="149186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>
            <a:off x="1248879" y="4803032"/>
            <a:ext cx="1097280" cy="1097280"/>
          </a:xfrm>
          <a:prstGeom prst="arc">
            <a:avLst>
              <a:gd name="adj1" fmla="val 19934491"/>
              <a:gd name="adj2" fmla="val 0"/>
            </a:avLst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5168346" y="3511512"/>
            <a:ext cx="2562387" cy="91977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730733" y="3511512"/>
            <a:ext cx="330967" cy="94690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752313" y="4499435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kicks by the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solenoid fringe fields</a:t>
            </a:r>
          </a:p>
        </p:txBody>
      </p:sp>
      <p:cxnSp>
        <p:nvCxnSpPr>
          <p:cNvPr id="66" name="Straight Connector 65"/>
          <p:cNvCxnSpPr/>
          <p:nvPr/>
        </p:nvCxnSpPr>
        <p:spPr>
          <a:xfrm rot="2340000" flipV="1">
            <a:off x="2649859" y="4561684"/>
            <a:ext cx="277273" cy="355095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904844" y="3173123"/>
            <a:ext cx="843280" cy="0"/>
          </a:xfrm>
          <a:prstGeom prst="straightConnector1">
            <a:avLst/>
          </a:prstGeom>
          <a:ln w="25400">
            <a:solidFill>
              <a:srgbClr val="0099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-1320000">
            <a:off x="840277" y="2960989"/>
            <a:ext cx="843280" cy="0"/>
          </a:xfrm>
          <a:prstGeom prst="straightConnector1">
            <a:avLst/>
          </a:prstGeom>
          <a:ln w="25400">
            <a:solidFill>
              <a:srgbClr val="009900"/>
            </a:solidFill>
            <a:prstDash val="dash"/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677968" y="2897111"/>
            <a:ext cx="111538" cy="237027"/>
          </a:xfrm>
          <a:prstGeom prst="straightConnector1">
            <a:avLst/>
          </a:prstGeom>
          <a:ln w="25400">
            <a:solidFill>
              <a:srgbClr val="009900"/>
            </a:solidFill>
            <a:prstDash val="dash"/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125069" y="3116857"/>
                <a:ext cx="40729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69" y="3116857"/>
                <a:ext cx="407291" cy="402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730694" y="2841641"/>
                <a:ext cx="494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694" y="2841641"/>
                <a:ext cx="49423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90191" y="2680995"/>
                <a:ext cx="483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91" y="2680995"/>
                <a:ext cx="483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643007" y="4844356"/>
                <a:ext cx="3307700" cy="532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𝑠𝑜𝑙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&lt;22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mrad (41 GeV)</a:t>
                </a: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007" y="4844356"/>
                <a:ext cx="3307700" cy="532197"/>
              </a:xfrm>
              <a:prstGeom prst="rect">
                <a:avLst/>
              </a:prstGeom>
              <a:blipFill>
                <a:blip r:embed="rId10"/>
                <a:stretch>
                  <a:fillRect r="-738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74630" y="5829877"/>
            <a:ext cx="3475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Rotation of the interaction plane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inversely proportional to the beam energy</a:t>
            </a:r>
          </a:p>
        </p:txBody>
      </p:sp>
      <p:sp>
        <p:nvSpPr>
          <p:cNvPr id="78" name="Left Brace 77"/>
          <p:cNvSpPr/>
          <p:nvPr/>
        </p:nvSpPr>
        <p:spPr>
          <a:xfrm rot="16200000">
            <a:off x="3633010" y="4517686"/>
            <a:ext cx="318023" cy="2087052"/>
          </a:xfrm>
          <a:prstGeom prst="leftBrace">
            <a:avLst>
              <a:gd name="adj1" fmla="val 7435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050261" y="1514081"/>
            <a:ext cx="117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Side view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D7DE13-10FC-4E0B-846C-5FB2BF21CFC5}"/>
              </a:ext>
            </a:extLst>
          </p:cNvPr>
          <p:cNvSpPr/>
          <p:nvPr/>
        </p:nvSpPr>
        <p:spPr>
          <a:xfrm>
            <a:off x="3260361" y="4844356"/>
            <a:ext cx="363516" cy="291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0CFA20-013F-4572-95D3-CE18C049EB42}"/>
              </a:ext>
            </a:extLst>
          </p:cNvPr>
          <p:cNvSpPr/>
          <p:nvPr/>
        </p:nvSpPr>
        <p:spPr>
          <a:xfrm>
            <a:off x="3391671" y="5123279"/>
            <a:ext cx="363516" cy="2532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4C87AD-B0B0-4869-A808-2F05652283CA}"/>
              </a:ext>
            </a:extLst>
          </p:cNvPr>
          <p:cNvSpPr txBox="1"/>
          <p:nvPr/>
        </p:nvSpPr>
        <p:spPr>
          <a:xfrm>
            <a:off x="454306" y="863515"/>
            <a:ext cx="7276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Particles traveling at angle through solenoid: orbit distortion due to end fields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B04C9C-7DC2-4B39-9360-9D956070B334}"/>
              </a:ext>
            </a:extLst>
          </p:cNvPr>
          <p:cNvSpPr txBox="1"/>
          <p:nvPr/>
        </p:nvSpPr>
        <p:spPr>
          <a:xfrm>
            <a:off x="6752313" y="5388569"/>
            <a:ext cx="208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Horizontal orbit distortion due to coupling</a:t>
            </a:r>
          </a:p>
        </p:txBody>
      </p:sp>
    </p:spTree>
    <p:extLst>
      <p:ext uri="{BB962C8B-B14F-4D97-AF65-F5344CB8AC3E}">
        <p14:creationId xmlns:p14="http://schemas.microsoft.com/office/powerpoint/2010/main" val="202474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4" y="160068"/>
            <a:ext cx="8746071" cy="758472"/>
          </a:xfrm>
        </p:spPr>
        <p:txBody>
          <a:bodyPr>
            <a:noAutofit/>
          </a:bodyPr>
          <a:lstStyle/>
          <a:p>
            <a:r>
              <a:rPr lang="en-US" sz="3600" dirty="0"/>
              <a:t>Correction of Ion Orbit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46959" y="2803444"/>
            <a:ext cx="2885440" cy="149690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30106" y="3551897"/>
            <a:ext cx="3769653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51504" y="239300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55166" y="3182565"/>
                <a:ext cx="506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166" y="3182565"/>
                <a:ext cx="50635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 flipV="1">
            <a:off x="3722895" y="2636121"/>
            <a:ext cx="1382475" cy="319572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57991" b="704"/>
          <a:stretch/>
        </p:blipFill>
        <p:spPr>
          <a:xfrm rot="20599125" flipV="1">
            <a:off x="2178781" y="2774003"/>
            <a:ext cx="1574216" cy="583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b="33675"/>
          <a:stretch/>
        </p:blipFill>
        <p:spPr>
          <a:xfrm flipV="1">
            <a:off x="636988" y="3551897"/>
            <a:ext cx="1875918" cy="297212"/>
          </a:xfrm>
          <a:prstGeom prst="rect">
            <a:avLst/>
          </a:prstGeom>
        </p:spPr>
      </p:pic>
      <p:sp>
        <p:nvSpPr>
          <p:cNvPr id="17" name="Explosion 1 16"/>
          <p:cNvSpPr/>
          <p:nvPr/>
        </p:nvSpPr>
        <p:spPr>
          <a:xfrm>
            <a:off x="2177919" y="3404649"/>
            <a:ext cx="223520" cy="29449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03621" y="2347919"/>
            <a:ext cx="117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Side view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105370" y="2636121"/>
            <a:ext cx="975766" cy="915776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18240" y="939778"/>
            <a:ext cx="886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closer the kicks to the IP, the smaller the orbit excursion </a:t>
            </a:r>
          </a:p>
          <a:p>
            <a:pPr marL="22860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 excursion inversely proportional to the beam momentum</a:t>
            </a:r>
          </a:p>
          <a:p>
            <a:pPr marL="22860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 for field non-linearity at large offsets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6081136" y="3540307"/>
            <a:ext cx="1281150" cy="0"/>
          </a:xfrm>
          <a:prstGeom prst="line">
            <a:avLst/>
          </a:prstGeom>
          <a:ln w="190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107753" y="2636121"/>
            <a:ext cx="1" cy="164300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76800" y="4319956"/>
            <a:ext cx="23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kick #1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(radial magnetic field)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6074226" y="3547271"/>
            <a:ext cx="1" cy="731854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27844" y="4319955"/>
            <a:ext cx="17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kick #2 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147761" y="2610945"/>
            <a:ext cx="310215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430360" y="3540307"/>
            <a:ext cx="81956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7644604" y="2628069"/>
            <a:ext cx="1" cy="917055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750424" y="2881261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&lt;9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mm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(41 GeV)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424" y="2881261"/>
                <a:ext cx="1120820" cy="646331"/>
              </a:xfrm>
              <a:prstGeom prst="rect">
                <a:avLst/>
              </a:prstGeom>
              <a:blipFill>
                <a:blip r:embed="rId5"/>
                <a:stretch>
                  <a:fillRect l="-4348" t="-5660" r="-434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51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5C01-5C1F-49BB-B180-49467110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442"/>
            <a:ext cx="7886700" cy="994519"/>
          </a:xfrm>
        </p:spPr>
        <p:txBody>
          <a:bodyPr/>
          <a:lstStyle/>
          <a:p>
            <a:r>
              <a:rPr lang="en-US" dirty="0"/>
              <a:t>Q2pF – Collared Magnet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DD9EE-4EBC-4DF8-865E-2476AD2C9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193" y="1263738"/>
            <a:ext cx="3687828" cy="49663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Hadron quadrupole</a:t>
            </a:r>
          </a:p>
          <a:p>
            <a:pPr lvl="1"/>
            <a:r>
              <a:rPr lang="en-US" dirty="0"/>
              <a:t>Gradient: 41 T/m</a:t>
            </a:r>
          </a:p>
          <a:p>
            <a:pPr lvl="1"/>
            <a:r>
              <a:rPr lang="en-US" dirty="0"/>
              <a:t>3.8m long </a:t>
            </a:r>
          </a:p>
          <a:p>
            <a:pPr lvl="1"/>
            <a:r>
              <a:rPr lang="en-US" dirty="0"/>
              <a:t>Aperture 262 mm</a:t>
            </a:r>
          </a:p>
          <a:p>
            <a:pPr lvl="2"/>
            <a:r>
              <a:rPr lang="en-US" dirty="0"/>
              <a:t>Coil R=140mm</a:t>
            </a:r>
          </a:p>
          <a:p>
            <a:pPr lvl="2"/>
            <a:r>
              <a:rPr lang="en-US" dirty="0"/>
              <a:t>Pole tip field: 5.74T</a:t>
            </a:r>
          </a:p>
          <a:p>
            <a:pPr lvl="1"/>
            <a:r>
              <a:rPr lang="en-US" dirty="0"/>
              <a:t>e-beam: 36-42cm distance</a:t>
            </a:r>
          </a:p>
          <a:p>
            <a:r>
              <a:rPr lang="en-US" b="1" dirty="0"/>
              <a:t>Field-free region for electrons</a:t>
            </a:r>
          </a:p>
          <a:p>
            <a:r>
              <a:rPr lang="en-US" dirty="0"/>
              <a:t>Magnet limitations</a:t>
            </a:r>
          </a:p>
          <a:p>
            <a:pPr lvl="1"/>
            <a:r>
              <a:rPr lang="en-US" dirty="0"/>
              <a:t>Gradient/field</a:t>
            </a:r>
          </a:p>
          <a:p>
            <a:pPr lvl="1"/>
            <a:r>
              <a:rPr lang="en-US" dirty="0"/>
              <a:t>Aperture</a:t>
            </a:r>
          </a:p>
          <a:p>
            <a:pPr lvl="1"/>
            <a:r>
              <a:rPr lang="en-US" dirty="0"/>
              <a:t>Stray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26DD8-4EC5-4467-BA78-B4C2A070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AFEBD-6527-4AA4-817D-9122884C1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426" y="3587322"/>
            <a:ext cx="3670738" cy="2582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166C62-2A15-4A3C-AE55-EC9897E27B79}"/>
              </a:ext>
            </a:extLst>
          </p:cNvPr>
          <p:cNvSpPr txBox="1"/>
          <p:nvPr/>
        </p:nvSpPr>
        <p:spPr>
          <a:xfrm flipH="1">
            <a:off x="7234090" y="3587322"/>
            <a:ext cx="164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Orbits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FBF51-F63B-43ED-ACE1-8513200F68F8}"/>
              </a:ext>
            </a:extLst>
          </p:cNvPr>
          <p:cNvSpPr txBox="1"/>
          <p:nvPr/>
        </p:nvSpPr>
        <p:spPr>
          <a:xfrm>
            <a:off x="7242210" y="5493275"/>
            <a:ext cx="147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cone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0FC7B5-37C7-411A-8394-52FAAFE2C9E5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806714" y="5238671"/>
            <a:ext cx="435496" cy="439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90AAD3D-80F1-4F97-84E2-5E7D95B59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0" t="3486" r="-899" b="9376"/>
          <a:stretch/>
        </p:blipFill>
        <p:spPr>
          <a:xfrm>
            <a:off x="4182883" y="1181898"/>
            <a:ext cx="2503667" cy="208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EB218-A54D-4AC2-8602-0BFD05EAA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940" y="1263738"/>
            <a:ext cx="2119541" cy="20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4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F8C002-E85B-4A01-95D0-2657FAEA46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424" y="3825695"/>
            <a:ext cx="4874576" cy="2048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1D141-97D7-42A8-8E83-E52C7B81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0976"/>
            <a:ext cx="7886700" cy="956289"/>
          </a:xfrm>
        </p:spPr>
        <p:txBody>
          <a:bodyPr/>
          <a:lstStyle/>
          <a:p>
            <a:r>
              <a:rPr lang="en-US" dirty="0"/>
              <a:t>Q2pF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E5C19-CC71-46EF-B84F-B704BAC7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A9C0-7B74-4633-9869-2636B1B8C950}"/>
              </a:ext>
            </a:extLst>
          </p:cNvPr>
          <p:cNvSpPr txBox="1"/>
          <p:nvPr/>
        </p:nvSpPr>
        <p:spPr>
          <a:xfrm>
            <a:off x="5281703" y="5111032"/>
            <a:ext cx="330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Field-free region: &lt;1mT</a:t>
            </a:r>
          </a:p>
          <a:p>
            <a:r>
              <a:rPr lang="en-US" dirty="0"/>
              <a:t>Can be shielded with mu-metal</a:t>
            </a:r>
          </a:p>
        </p:txBody>
      </p:sp>
      <p:pic>
        <p:nvPicPr>
          <p:cNvPr id="16" name="Content Placeholder 15" descr="A picture containing sitting, table, colorful&#10;&#10;Description automatically generated">
            <a:extLst>
              <a:ext uri="{FF2B5EF4-FFF2-40B4-BE49-F238E27FC236}">
                <a16:creationId xmlns:a16="http://schemas.microsoft.com/office/drawing/2014/main" id="{1CDAA310-B644-4192-8D7F-F8B39B1EC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49" y="1533422"/>
            <a:ext cx="4628907" cy="1895578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9428795B-EF98-497C-B038-2012EDBDA6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80" y="3472429"/>
            <a:ext cx="3511240" cy="2607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C4DFF-A163-467E-9EDA-661341F1A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648" y="1204332"/>
            <a:ext cx="3884290" cy="2268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C448B-A992-4772-AB4F-6F842017C502}"/>
              </a:ext>
            </a:extLst>
          </p:cNvPr>
          <p:cNvSpPr txBox="1"/>
          <p:nvPr/>
        </p:nvSpPr>
        <p:spPr>
          <a:xfrm>
            <a:off x="1455920" y="1120661"/>
            <a:ext cx="296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field on wire: 7.6T</a:t>
            </a:r>
          </a:p>
        </p:txBody>
      </p:sp>
    </p:spTree>
    <p:extLst>
      <p:ext uri="{BB962C8B-B14F-4D97-AF65-F5344CB8AC3E}">
        <p14:creationId xmlns:p14="http://schemas.microsoft.com/office/powerpoint/2010/main" val="144729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AEF1-E2B1-4F88-A7CC-9D723635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B4230-68BA-4FF4-8A83-09C613DD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773"/>
            <a:ext cx="7886700" cy="4646190"/>
          </a:xfrm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Requirements</a:t>
            </a:r>
          </a:p>
          <a:p>
            <a:pPr lvl="1"/>
            <a:r>
              <a:rPr lang="en-US" dirty="0"/>
              <a:t>General constraints</a:t>
            </a:r>
          </a:p>
          <a:p>
            <a:pPr lvl="1"/>
            <a:r>
              <a:rPr lang="en-US" dirty="0"/>
              <a:t>Present IR</a:t>
            </a:r>
          </a:p>
          <a:p>
            <a:r>
              <a:rPr lang="en-US" dirty="0"/>
              <a:t>Luminosity</a:t>
            </a:r>
          </a:p>
          <a:p>
            <a:pPr lvl="1"/>
            <a:r>
              <a:rPr lang="en-US" dirty="0"/>
              <a:t>Focusing</a:t>
            </a:r>
          </a:p>
          <a:p>
            <a:pPr lvl="1"/>
            <a:r>
              <a:rPr lang="en-US" dirty="0"/>
              <a:t>Crab crossing</a:t>
            </a:r>
          </a:p>
          <a:p>
            <a:r>
              <a:rPr lang="en-US" dirty="0"/>
              <a:t>IR Magnets </a:t>
            </a:r>
          </a:p>
          <a:p>
            <a:pPr lvl="1"/>
            <a:r>
              <a:rPr lang="en-US" dirty="0"/>
              <a:t>Apertures and Challenges</a:t>
            </a:r>
          </a:p>
          <a:p>
            <a:pPr lvl="1"/>
            <a:r>
              <a:rPr lang="en-US" dirty="0"/>
              <a:t>Engineering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5747B-089E-4087-B886-CA70C834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27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29AA-7B6A-4974-B2D6-32FD1D3F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8" y="177675"/>
            <a:ext cx="7886700" cy="736725"/>
          </a:xfrm>
        </p:spPr>
        <p:txBody>
          <a:bodyPr/>
          <a:lstStyle/>
          <a:p>
            <a:r>
              <a:rPr lang="en-US" dirty="0"/>
              <a:t>Crosstalk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B8C770-83B3-4453-9A60-69D3266FF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890" y="1301652"/>
            <a:ext cx="6266121" cy="34622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66956-62FF-43BD-B1CD-700C23E9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160B2-66AA-4141-8AA9-5430E8CE6622}"/>
              </a:ext>
            </a:extLst>
          </p:cNvPr>
          <p:cNvSpPr txBox="1"/>
          <p:nvPr/>
        </p:nvSpPr>
        <p:spPr>
          <a:xfrm>
            <a:off x="6532345" y="4089481"/>
            <a:ext cx="772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Iron</a:t>
            </a: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B300217C-2D4C-44D0-9B17-B9CC95BB4426}"/>
              </a:ext>
            </a:extLst>
          </p:cNvPr>
          <p:cNvSpPr/>
          <p:nvPr/>
        </p:nvSpPr>
        <p:spPr>
          <a:xfrm rot="5400000">
            <a:off x="2582010" y="1164926"/>
            <a:ext cx="729916" cy="136357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880A-7CA2-4F18-89E6-0539F921D1D5}"/>
              </a:ext>
            </a:extLst>
          </p:cNvPr>
          <p:cNvSpPr txBox="1"/>
          <p:nvPr/>
        </p:nvSpPr>
        <p:spPr>
          <a:xfrm>
            <a:off x="2670243" y="1667293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7D0720-802D-4067-A724-6F0CFC33EA60}"/>
              </a:ext>
            </a:extLst>
          </p:cNvPr>
          <p:cNvSpPr txBox="1"/>
          <p:nvPr/>
        </p:nvSpPr>
        <p:spPr>
          <a:xfrm>
            <a:off x="551810" y="5268305"/>
            <a:ext cx="5177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Refers to flux from one magnet leaking into the other</a:t>
            </a:r>
          </a:p>
          <a:p>
            <a:r>
              <a:rPr lang="en-US" dirty="0"/>
              <a:t>Leads to field quality issues</a:t>
            </a:r>
          </a:p>
          <a:p>
            <a:r>
              <a:rPr lang="en-US" dirty="0"/>
              <a:t>Depends on geometry and field/flux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944AF-1D04-441F-9E31-1E451E0A49E0}"/>
              </a:ext>
            </a:extLst>
          </p:cNvPr>
          <p:cNvSpPr txBox="1"/>
          <p:nvPr/>
        </p:nvSpPr>
        <p:spPr>
          <a:xfrm>
            <a:off x="1260095" y="932320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Electrons: field free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71ED48-F2BE-4D2B-A017-3C36DFEEE1DB}"/>
              </a:ext>
            </a:extLst>
          </p:cNvPr>
          <p:cNvSpPr txBox="1"/>
          <p:nvPr/>
        </p:nvSpPr>
        <p:spPr>
          <a:xfrm>
            <a:off x="3628758" y="933214"/>
            <a:ext cx="29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Hadrons: quadrupole magnet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3F86E8-095A-45EA-B0E3-93795AB61AA9}"/>
              </a:ext>
            </a:extLst>
          </p:cNvPr>
          <p:cNvSpPr/>
          <p:nvPr/>
        </p:nvSpPr>
        <p:spPr>
          <a:xfrm>
            <a:off x="6619548" y="1460803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Q2pF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D4199A-5736-4EB8-B2F5-872E2ABA7AD5}"/>
              </a:ext>
            </a:extLst>
          </p:cNvPr>
          <p:cNvCxnSpPr/>
          <p:nvPr/>
        </p:nvCxnSpPr>
        <p:spPr>
          <a:xfrm>
            <a:off x="2400300" y="5115621"/>
            <a:ext cx="222504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79E59A-C6EF-4F5F-965E-98C5761AB25E}"/>
              </a:ext>
            </a:extLst>
          </p:cNvPr>
          <p:cNvSpPr txBox="1"/>
          <p:nvPr/>
        </p:nvSpPr>
        <p:spPr>
          <a:xfrm>
            <a:off x="2971800" y="476250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≈40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E4371-5EBD-43DB-B979-A790D1032CCE}"/>
              </a:ext>
            </a:extLst>
          </p:cNvPr>
          <p:cNvSpPr txBox="1"/>
          <p:nvPr/>
        </p:nvSpPr>
        <p:spPr>
          <a:xfrm>
            <a:off x="6619548" y="5131832"/>
            <a:ext cx="206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issue for all IR magnets</a:t>
            </a:r>
          </a:p>
        </p:txBody>
      </p:sp>
    </p:spTree>
    <p:extLst>
      <p:ext uri="{BB962C8B-B14F-4D97-AF65-F5344CB8AC3E}">
        <p14:creationId xmlns:p14="http://schemas.microsoft.com/office/powerpoint/2010/main" val="79774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21F1A9-F1FD-4D81-B351-E7BAD306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0" y="1623031"/>
            <a:ext cx="9144000" cy="2182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FC454-A1FE-4487-95D6-67B76E73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5" y="45616"/>
            <a:ext cx="8672698" cy="1109906"/>
          </a:xfrm>
        </p:spPr>
        <p:txBody>
          <a:bodyPr>
            <a:normAutofit/>
          </a:bodyPr>
          <a:lstStyle/>
          <a:p>
            <a:r>
              <a:rPr lang="en-US" dirty="0"/>
              <a:t>Magnet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C75E2-C61B-44D4-BAC5-B768AB3D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024FB-4E90-4424-9E3B-427B9E08E79F}"/>
              </a:ext>
            </a:extLst>
          </p:cNvPr>
          <p:cNvSpPr txBox="1"/>
          <p:nvPr/>
        </p:nvSpPr>
        <p:spPr>
          <a:xfrm>
            <a:off x="2067642" y="1229219"/>
            <a:ext cx="85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Q1ApF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D58AE-A207-41C9-BEA4-D21775603A70}"/>
              </a:ext>
            </a:extLst>
          </p:cNvPr>
          <p:cNvSpPr txBox="1"/>
          <p:nvPr/>
        </p:nvSpPr>
        <p:spPr>
          <a:xfrm>
            <a:off x="2949329" y="963652"/>
            <a:ext cx="85860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Q1BpF</a:t>
            </a:r>
          </a:p>
          <a:p>
            <a:r>
              <a:rPr lang="en-US" dirty="0"/>
              <a:t>Q1eF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AF379-5C94-44F1-863F-2B895107F287}"/>
              </a:ext>
            </a:extLst>
          </p:cNvPr>
          <p:cNvSpPr txBox="1"/>
          <p:nvPr/>
        </p:nvSpPr>
        <p:spPr>
          <a:xfrm>
            <a:off x="4306375" y="1233117"/>
            <a:ext cx="85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Q2pF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ED281-94F8-4BF1-9F04-21813E36B97F}"/>
              </a:ext>
            </a:extLst>
          </p:cNvPr>
          <p:cNvSpPr txBox="1"/>
          <p:nvPr/>
        </p:nvSpPr>
        <p:spPr>
          <a:xfrm>
            <a:off x="6295886" y="1227603"/>
            <a:ext cx="85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B1pF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E7902-7B42-4EE4-98F8-ABF23C6E2EFC}"/>
              </a:ext>
            </a:extLst>
          </p:cNvPr>
          <p:cNvSpPr txBox="1"/>
          <p:nvPr/>
        </p:nvSpPr>
        <p:spPr>
          <a:xfrm>
            <a:off x="7584438" y="1258963"/>
            <a:ext cx="85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B1ApF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1114B-0C7C-487A-B8A0-AE6ACA5D5F0B}"/>
              </a:ext>
            </a:extLst>
          </p:cNvPr>
          <p:cNvSpPr txBox="1"/>
          <p:nvPr/>
        </p:nvSpPr>
        <p:spPr>
          <a:xfrm>
            <a:off x="90717" y="5495849"/>
            <a:ext cx="138760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Standalone 48” cryostat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E37AA-CF09-486C-AB01-E381CECF9A61}"/>
              </a:ext>
            </a:extLst>
          </p:cNvPr>
          <p:cNvSpPr txBox="1"/>
          <p:nvPr/>
        </p:nvSpPr>
        <p:spPr>
          <a:xfrm>
            <a:off x="311806" y="1240903"/>
            <a:ext cx="7481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B0pF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E8F09-8C3D-4E14-89E3-429101CC9B79}"/>
              </a:ext>
            </a:extLst>
          </p:cNvPr>
          <p:cNvSpPr txBox="1"/>
          <p:nvPr/>
        </p:nvSpPr>
        <p:spPr>
          <a:xfrm>
            <a:off x="1185955" y="1233117"/>
            <a:ext cx="85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B0ApF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EAFEB-4EE5-441B-93C4-095FC670683C}"/>
              </a:ext>
            </a:extLst>
          </p:cNvPr>
          <p:cNvSpPr txBox="1"/>
          <p:nvPr/>
        </p:nvSpPr>
        <p:spPr>
          <a:xfrm>
            <a:off x="2836324" y="5274703"/>
            <a:ext cx="628590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Common split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mass adjustments within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cold mass independently anchored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Common helium vessel, with bellows between all magnets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FA911-1364-4A7A-A5E1-2E34E0A93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0" t="34317" r="3470" b="45683"/>
          <a:stretch/>
        </p:blipFill>
        <p:spPr>
          <a:xfrm>
            <a:off x="-1" y="3826555"/>
            <a:ext cx="9122235" cy="14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3D6B-7309-4B03-A92C-EEC313E1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47" y="48787"/>
            <a:ext cx="8275563" cy="818846"/>
          </a:xfrm>
        </p:spPr>
        <p:txBody>
          <a:bodyPr>
            <a:normAutofit/>
          </a:bodyPr>
          <a:lstStyle/>
          <a:p>
            <a:r>
              <a:rPr lang="en-US" sz="4000" dirty="0"/>
              <a:t>Rear Side Integration / Beampipe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892D-9576-4387-8A3C-6D8E8366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66C156-4D12-4E35-9ED9-96263521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" t="12020" r="26363" b="6162"/>
          <a:stretch/>
        </p:blipFill>
        <p:spPr>
          <a:xfrm>
            <a:off x="1041161" y="1374349"/>
            <a:ext cx="6772061" cy="44308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B9185D-F61C-4311-9570-1CF7D4E2845A}"/>
              </a:ext>
            </a:extLst>
          </p:cNvPr>
          <p:cNvCxnSpPr>
            <a:cxnSpLocks/>
          </p:cNvCxnSpPr>
          <p:nvPr/>
        </p:nvCxnSpPr>
        <p:spPr>
          <a:xfrm flipH="1">
            <a:off x="426262" y="3891356"/>
            <a:ext cx="6875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66C3B5-0741-4C3C-9E5D-9A256F713A81}"/>
              </a:ext>
            </a:extLst>
          </p:cNvPr>
          <p:cNvSpPr txBox="1"/>
          <p:nvPr/>
        </p:nvSpPr>
        <p:spPr>
          <a:xfrm>
            <a:off x="605017" y="358976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8D7D07-8771-424E-979A-EAB3155EEBD0}"/>
              </a:ext>
            </a:extLst>
          </p:cNvPr>
          <p:cNvCxnSpPr>
            <a:cxnSpLocks/>
          </p:cNvCxnSpPr>
          <p:nvPr/>
        </p:nvCxnSpPr>
        <p:spPr>
          <a:xfrm flipV="1">
            <a:off x="426262" y="4148527"/>
            <a:ext cx="779488" cy="224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5A300E-A540-41A3-8173-3A6D6BF44260}"/>
              </a:ext>
            </a:extLst>
          </p:cNvPr>
          <p:cNvSpPr txBox="1"/>
          <p:nvPr/>
        </p:nvSpPr>
        <p:spPr>
          <a:xfrm>
            <a:off x="578463" y="410069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30000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24DCC-1B55-44AD-9C68-BB6EF5326FF9}"/>
              </a:ext>
            </a:extLst>
          </p:cNvPr>
          <p:cNvSpPr txBox="1"/>
          <p:nvPr/>
        </p:nvSpPr>
        <p:spPr>
          <a:xfrm>
            <a:off x="2313406" y="5830467"/>
            <a:ext cx="154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Ø66”</a:t>
            </a:r>
          </a:p>
          <a:p>
            <a:pPr algn="ctr"/>
            <a:r>
              <a:rPr lang="en-US" dirty="0"/>
              <a:t>Q2pR – B2eR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058139-C7E2-454A-B744-580BE5DB76F2}"/>
              </a:ext>
            </a:extLst>
          </p:cNvPr>
          <p:cNvSpPr txBox="1"/>
          <p:nvPr/>
        </p:nvSpPr>
        <p:spPr>
          <a:xfrm>
            <a:off x="4467551" y="5848130"/>
            <a:ext cx="169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Ø54”</a:t>
            </a:r>
          </a:p>
          <a:p>
            <a:pPr algn="ctr"/>
            <a:r>
              <a:rPr lang="en-US" dirty="0"/>
              <a:t>Q1BpR – Q2eR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0D5E0-F9B8-489A-8033-756CCF68B23B}"/>
              </a:ext>
            </a:extLst>
          </p:cNvPr>
          <p:cNvSpPr txBox="1"/>
          <p:nvPr/>
        </p:nvSpPr>
        <p:spPr>
          <a:xfrm>
            <a:off x="6114790" y="5848129"/>
            <a:ext cx="177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Ø42”</a:t>
            </a:r>
          </a:p>
          <a:p>
            <a:pPr algn="ctr"/>
            <a:r>
              <a:rPr lang="en-US" dirty="0"/>
              <a:t>Q1ApR – Q1eR</a:t>
            </a:r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08A3C832-9022-4B41-92B9-E2851C773CE2}"/>
              </a:ext>
            </a:extLst>
          </p:cNvPr>
          <p:cNvSpPr/>
          <p:nvPr/>
        </p:nvSpPr>
        <p:spPr>
          <a:xfrm>
            <a:off x="8821711" y="3774431"/>
            <a:ext cx="209863" cy="3262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95F0B-DA50-4A8E-B51F-903D3D3C8FFD}"/>
              </a:ext>
            </a:extLst>
          </p:cNvPr>
          <p:cNvSpPr txBox="1"/>
          <p:nvPr/>
        </p:nvSpPr>
        <p:spPr>
          <a:xfrm>
            <a:off x="8753357" y="340509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  <a:endParaRPr lang="en-US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D8623-372C-4C1A-A050-49FB696DD8F2}"/>
              </a:ext>
            </a:extLst>
          </p:cNvPr>
          <p:cNvSpPr txBox="1"/>
          <p:nvPr/>
        </p:nvSpPr>
        <p:spPr>
          <a:xfrm>
            <a:off x="129067" y="745574"/>
            <a:ext cx="650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Separate cold masses - helium vessels</a:t>
            </a:r>
          </a:p>
          <a:p>
            <a:r>
              <a:rPr lang="en-US" sz="2000" dirty="0"/>
              <a:t>Separate circular cryostats with decreasing OD’s toward IP</a:t>
            </a:r>
          </a:p>
        </p:txBody>
      </p:sp>
    </p:spTree>
    <p:extLst>
      <p:ext uri="{BB962C8B-B14F-4D97-AF65-F5344CB8AC3E}">
        <p14:creationId xmlns:p14="http://schemas.microsoft.com/office/powerpoint/2010/main" val="202360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46A0-EEE7-40C4-973A-58E5EC32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390"/>
            <a:ext cx="7886700" cy="1325563"/>
          </a:xfrm>
        </p:spPr>
        <p:txBody>
          <a:bodyPr/>
          <a:lstStyle/>
          <a:p>
            <a:r>
              <a:rPr lang="en-US" dirty="0"/>
              <a:t>IR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B0A4E-40A0-4B68-B74F-3527EFAAA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810" y="1336872"/>
            <a:ext cx="8308380" cy="4184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28DE8-1B97-4C95-B7FF-F1D59B7E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C688B-C26D-4A46-8AD8-F62ECA76EE66}"/>
              </a:ext>
            </a:extLst>
          </p:cNvPr>
          <p:cNvSpPr txBox="1"/>
          <p:nvPr/>
        </p:nvSpPr>
        <p:spPr>
          <a:xfrm>
            <a:off x="1018673" y="1040621"/>
            <a:ext cx="431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quadrants not independent of each other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4B3E4D-1150-4322-A11E-409514028EBA}"/>
              </a:ext>
            </a:extLst>
          </p:cNvPr>
          <p:cNvSpPr/>
          <p:nvPr/>
        </p:nvSpPr>
        <p:spPr>
          <a:xfrm>
            <a:off x="2422358" y="2919664"/>
            <a:ext cx="425116" cy="192505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72A817-7B10-461F-A653-ADB1E1D4B394}"/>
              </a:ext>
            </a:extLst>
          </p:cNvPr>
          <p:cNvSpPr/>
          <p:nvPr/>
        </p:nvSpPr>
        <p:spPr>
          <a:xfrm>
            <a:off x="5953321" y="2639481"/>
            <a:ext cx="425116" cy="192505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2C244-5664-46E1-8C2F-E4F261BEFDEF}"/>
              </a:ext>
            </a:extLst>
          </p:cNvPr>
          <p:cNvSpPr txBox="1"/>
          <p:nvPr/>
        </p:nvSpPr>
        <p:spPr>
          <a:xfrm>
            <a:off x="1002631" y="5406189"/>
            <a:ext cx="6208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Changing one sector implies changing another one</a:t>
            </a:r>
          </a:p>
          <a:p>
            <a:r>
              <a:rPr lang="en-US" dirty="0"/>
              <a:t>Also: need to get back to </a:t>
            </a:r>
            <a:r>
              <a:rPr lang="en-US"/>
              <a:t>RHIC ring (HSR)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3C8BF-F4AE-4A99-AC4B-ED32FBA4DBBC}"/>
              </a:ext>
            </a:extLst>
          </p:cNvPr>
          <p:cNvSpPr txBox="1"/>
          <p:nvPr/>
        </p:nvSpPr>
        <p:spPr>
          <a:xfrm>
            <a:off x="5203371" y="1625600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E949B-0190-419D-AE68-19BCC4C3C454}"/>
              </a:ext>
            </a:extLst>
          </p:cNvPr>
          <p:cNvSpPr txBox="1"/>
          <p:nvPr/>
        </p:nvSpPr>
        <p:spPr>
          <a:xfrm>
            <a:off x="1524000" y="1595513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B6C044-DD6F-443E-BBF4-57D70DE322BA}"/>
              </a:ext>
            </a:extLst>
          </p:cNvPr>
          <p:cNvCxnSpPr/>
          <p:nvPr/>
        </p:nvCxnSpPr>
        <p:spPr>
          <a:xfrm flipV="1">
            <a:off x="5684625" y="1971425"/>
            <a:ext cx="1799771" cy="599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54A88C-029A-4D63-BE62-36FCD67A15E0}"/>
              </a:ext>
            </a:extLst>
          </p:cNvPr>
          <p:cNvSpPr txBox="1"/>
          <p:nvPr/>
        </p:nvSpPr>
        <p:spPr>
          <a:xfrm rot="20413073">
            <a:off x="6098895" y="1966873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C6CAB0-16FF-458A-B6C2-492703F86C9D}"/>
              </a:ext>
            </a:extLst>
          </p:cNvPr>
          <p:cNvCxnSpPr>
            <a:cxnSpLocks/>
          </p:cNvCxnSpPr>
          <p:nvPr/>
        </p:nvCxnSpPr>
        <p:spPr>
          <a:xfrm flipH="1">
            <a:off x="1233714" y="4164926"/>
            <a:ext cx="968628" cy="290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828C52-C4A2-4F39-8B3F-EA36CA4CBC51}"/>
              </a:ext>
            </a:extLst>
          </p:cNvPr>
          <p:cNvSpPr txBox="1"/>
          <p:nvPr/>
        </p:nvSpPr>
        <p:spPr>
          <a:xfrm rot="20564127">
            <a:off x="1193142" y="3980260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86449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04BCB0-30BC-4280-B352-235A4F6F0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7" t="13979" r="22667" b="7291"/>
          <a:stretch/>
        </p:blipFill>
        <p:spPr>
          <a:xfrm>
            <a:off x="3852472" y="455126"/>
            <a:ext cx="5649935" cy="356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0DD46-4220-41D4-B84A-894187E2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121"/>
            <a:ext cx="7886700" cy="643233"/>
          </a:xfrm>
        </p:spPr>
        <p:txBody>
          <a:bodyPr>
            <a:normAutofit fontScale="90000"/>
          </a:bodyPr>
          <a:lstStyle/>
          <a:p>
            <a:r>
              <a:rPr lang="en-US" dirty="0"/>
              <a:t>Synchrotron 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0177-F771-47C9-9265-CD7F4741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33CB87C4-4A18-4EC2-BA7E-BD88CA5A17AD}"/>
              </a:ext>
            </a:extLst>
          </p:cNvPr>
          <p:cNvSpPr txBox="1">
            <a:spLocks/>
          </p:cNvSpPr>
          <p:nvPr/>
        </p:nvSpPr>
        <p:spPr>
          <a:xfrm>
            <a:off x="97437" y="914400"/>
            <a:ext cx="6295028" cy="1413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Origin: quads and bending magnet upstream</a:t>
            </a:r>
          </a:p>
          <a:p>
            <a:r>
              <a:rPr lang="en-US" dirty="0"/>
              <a:t>Tails: can produce hard radiation</a:t>
            </a:r>
          </a:p>
          <a:p>
            <a:pPr lvl="1"/>
            <a:r>
              <a:rPr lang="en-US" dirty="0"/>
              <a:t>Non-Gaussian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75200E8-5C0E-4F72-8A32-095952007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269" y="3908360"/>
            <a:ext cx="5092917" cy="259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E2AC1-852F-4827-B61D-D9B9FE56240B}"/>
              </a:ext>
            </a:extLst>
          </p:cNvPr>
          <p:cNvSpPr txBox="1"/>
          <p:nvPr/>
        </p:nvSpPr>
        <p:spPr>
          <a:xfrm>
            <a:off x="350520" y="4151978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C64DB-8F48-4421-B1C6-5C5709E01B44}"/>
              </a:ext>
            </a:extLst>
          </p:cNvPr>
          <p:cNvSpPr txBox="1"/>
          <p:nvPr/>
        </p:nvSpPr>
        <p:spPr>
          <a:xfrm>
            <a:off x="5549454" y="4090130"/>
            <a:ext cx="3311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pipe envelope and </a:t>
            </a:r>
            <a:r>
              <a:rPr lang="en-US" dirty="0" err="1"/>
              <a:t>synrad</a:t>
            </a:r>
            <a:r>
              <a:rPr lang="en-US" dirty="0"/>
              <a:t> heating</a:t>
            </a:r>
          </a:p>
          <a:p>
            <a:endParaRPr lang="en-US" dirty="0"/>
          </a:p>
          <a:p>
            <a:r>
              <a:rPr lang="en-US" dirty="0"/>
              <a:t>Even with masking: significant heating to deal with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B7183-834A-4E1A-9824-C2381070B6DC}"/>
              </a:ext>
            </a:extLst>
          </p:cNvPr>
          <p:cNvSpPr txBox="1"/>
          <p:nvPr/>
        </p:nvSpPr>
        <p:spPr>
          <a:xfrm>
            <a:off x="6073140" y="5758857"/>
            <a:ext cx="226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Courtesy C. Hetzel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BD21160F-3478-44CC-889C-7A8510EC7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3" t="30717" r="31873" b="31957"/>
          <a:stretch/>
        </p:blipFill>
        <p:spPr>
          <a:xfrm>
            <a:off x="154269" y="2353431"/>
            <a:ext cx="4058607" cy="1318059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BD8B08-18E6-4260-9C42-FF916D055BFE}"/>
              </a:ext>
            </a:extLst>
          </p:cNvPr>
          <p:cNvCxnSpPr>
            <a:cxnSpLocks/>
          </p:cNvCxnSpPr>
          <p:nvPr/>
        </p:nvCxnSpPr>
        <p:spPr>
          <a:xfrm flipV="1">
            <a:off x="7361064" y="723001"/>
            <a:ext cx="496389" cy="11347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46FE8C-C767-4A2E-A24C-C3F0E7209D8F}"/>
              </a:ext>
            </a:extLst>
          </p:cNvPr>
          <p:cNvSpPr txBox="1"/>
          <p:nvPr/>
        </p:nvSpPr>
        <p:spPr>
          <a:xfrm>
            <a:off x="6373835" y="582146"/>
            <a:ext cx="106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B2eR exit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DA501A-F00F-4239-986B-E43F76853F50}"/>
              </a:ext>
            </a:extLst>
          </p:cNvPr>
          <p:cNvCxnSpPr>
            <a:cxnSpLocks/>
          </p:cNvCxnSpPr>
          <p:nvPr/>
        </p:nvCxnSpPr>
        <p:spPr>
          <a:xfrm flipH="1" flipV="1">
            <a:off x="7292715" y="2505360"/>
            <a:ext cx="684796" cy="18466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1167512-CFA3-46B9-91DD-60810EFB4CDC}"/>
              </a:ext>
            </a:extLst>
          </p:cNvPr>
          <p:cNvSpPr txBox="1"/>
          <p:nvPr/>
        </p:nvSpPr>
        <p:spPr>
          <a:xfrm>
            <a:off x="7977511" y="2505360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DC4357-0FF1-4C8C-88F1-50A7DA5ED5AA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376621" y="1811372"/>
            <a:ext cx="600890" cy="87865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69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A128-179D-4373-9E7E-AF86F599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0976"/>
            <a:ext cx="7953219" cy="1115673"/>
          </a:xfrm>
        </p:spPr>
        <p:txBody>
          <a:bodyPr/>
          <a:lstStyle/>
          <a:p>
            <a:r>
              <a:rPr lang="en-US" dirty="0"/>
              <a:t>EIC IR Effort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C1D2-EB4B-4A71-9ED8-ADA21339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6649"/>
            <a:ext cx="7886700" cy="4880314"/>
          </a:xfrm>
        </p:spPr>
        <p:txBody>
          <a:bodyPr/>
          <a:lstStyle/>
          <a:p>
            <a:r>
              <a:rPr lang="en-US" dirty="0"/>
              <a:t>Ongoing effort for &gt;4 years</a:t>
            </a:r>
          </a:p>
          <a:p>
            <a:pPr lvl="1"/>
            <a:r>
              <a:rPr lang="en-US" dirty="0"/>
              <a:t>This is when I got involved…</a:t>
            </a:r>
          </a:p>
          <a:p>
            <a:r>
              <a:rPr lang="en-US" dirty="0"/>
              <a:t>Involves &gt;40 people</a:t>
            </a:r>
          </a:p>
          <a:p>
            <a:pPr lvl="1"/>
            <a:r>
              <a:rPr lang="en-US" dirty="0"/>
              <a:t>Part/full-time</a:t>
            </a:r>
          </a:p>
          <a:p>
            <a:r>
              <a:rPr lang="en-US" dirty="0"/>
              <a:t>Work split into several sub-groups/task forces</a:t>
            </a:r>
          </a:p>
          <a:p>
            <a:pPr lvl="1"/>
            <a:r>
              <a:rPr lang="en-US" dirty="0" err="1"/>
              <a:t>Synrad</a:t>
            </a:r>
            <a:r>
              <a:rPr lang="en-US" dirty="0"/>
              <a:t>, magnets, spin rotators, correctors</a:t>
            </a:r>
          </a:p>
          <a:p>
            <a:pPr lvl="1"/>
            <a:r>
              <a:rPr lang="en-US" dirty="0"/>
              <a:t>Connections with multiple other areas/groups</a:t>
            </a:r>
          </a:p>
          <a:p>
            <a:r>
              <a:rPr lang="en-US" b="1" dirty="0"/>
              <a:t>Devil is in the details</a:t>
            </a:r>
          </a:p>
          <a:p>
            <a:r>
              <a:rPr lang="en-US" dirty="0"/>
              <a:t>Total effort?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FFDDB-49EF-42C1-8C38-353E4E6C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2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9B45-806B-4A73-85C7-1B0FAF813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61" y="162928"/>
            <a:ext cx="7886700" cy="783943"/>
          </a:xfrm>
        </p:spPr>
        <p:txBody>
          <a:bodyPr/>
          <a:lstStyle/>
          <a:p>
            <a:r>
              <a:rPr lang="en-US"/>
              <a:t>IR Design </a:t>
            </a:r>
            <a:r>
              <a:rPr lang="en-US" dirty="0"/>
              <a:t>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AD33D-F1BD-454C-9C75-6E6989D7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FE45E0-5397-4AFD-B59F-70412D7DEF0C}"/>
              </a:ext>
            </a:extLst>
          </p:cNvPr>
          <p:cNvSpPr/>
          <p:nvPr/>
        </p:nvSpPr>
        <p:spPr>
          <a:xfrm>
            <a:off x="3018330" y="1205714"/>
            <a:ext cx="1092424" cy="5474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 </a:t>
            </a:r>
            <a:r>
              <a:rPr lang="en-US" sz="1400" dirty="0" err="1">
                <a:solidFill>
                  <a:schemeClr val="tx1"/>
                </a:solidFill>
              </a:rPr>
              <a:t>Lumi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B2EBFD-BDA2-42CB-A8B3-732A5E128DEC}"/>
              </a:ext>
            </a:extLst>
          </p:cNvPr>
          <p:cNvSpPr/>
          <p:nvPr/>
        </p:nvSpPr>
        <p:spPr>
          <a:xfrm>
            <a:off x="3373031" y="2296789"/>
            <a:ext cx="1425546" cy="5919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Strong Focusing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FC4CD9-CC6A-49D6-A869-5996973D498F}"/>
              </a:ext>
            </a:extLst>
          </p:cNvPr>
          <p:cNvSpPr/>
          <p:nvPr/>
        </p:nvSpPr>
        <p:spPr>
          <a:xfrm>
            <a:off x="5239595" y="1116700"/>
            <a:ext cx="1772154" cy="5110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Large Pt acceptance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B65F56-B704-4933-B9B4-40EF5CCB39A7}"/>
              </a:ext>
            </a:extLst>
          </p:cNvPr>
          <p:cNvSpPr/>
          <p:nvPr/>
        </p:nvSpPr>
        <p:spPr>
          <a:xfrm>
            <a:off x="5359496" y="2174681"/>
            <a:ext cx="2141690" cy="5110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Small beam divergence at IP</a:t>
            </a:r>
          </a:p>
        </p:txBody>
      </p:sp>
      <p:pic>
        <p:nvPicPr>
          <p:cNvPr id="13" name="Graphic 12" descr="Smiling face with no fill">
            <a:extLst>
              <a:ext uri="{FF2B5EF4-FFF2-40B4-BE49-F238E27FC236}">
                <a16:creationId xmlns:a16="http://schemas.microsoft.com/office/drawing/2014/main" id="{02CA4BE1-C51C-43BE-AE98-215CDFDD01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8496" y="1699193"/>
            <a:ext cx="309949" cy="309949"/>
          </a:xfrm>
          <a:prstGeom prst="rect">
            <a:avLst/>
          </a:prstGeom>
        </p:spPr>
      </p:pic>
      <p:pic>
        <p:nvPicPr>
          <p:cNvPr id="15" name="Graphic 14" descr="Angry face with solid fill">
            <a:extLst>
              <a:ext uri="{FF2B5EF4-FFF2-40B4-BE49-F238E27FC236}">
                <a16:creationId xmlns:a16="http://schemas.microsoft.com/office/drawing/2014/main" id="{C07AB3F3-93E0-4F65-9B51-4CDEEA3A6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3514" y="2132371"/>
            <a:ext cx="362625" cy="36262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EAC5ADB-BA16-4DF2-8823-2819E7D43643}"/>
              </a:ext>
            </a:extLst>
          </p:cNvPr>
          <p:cNvSpPr/>
          <p:nvPr/>
        </p:nvSpPr>
        <p:spPr>
          <a:xfrm>
            <a:off x="1246174" y="1753274"/>
            <a:ext cx="1772154" cy="5664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Small Emittance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1B4C46-3BF2-4749-9269-16F7BACC00EA}"/>
              </a:ext>
            </a:extLst>
          </p:cNvPr>
          <p:cNvSpPr/>
          <p:nvPr/>
        </p:nvSpPr>
        <p:spPr>
          <a:xfrm>
            <a:off x="2435704" y="3107124"/>
            <a:ext cx="1425546" cy="5092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Magnets close to IP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DEED47-AE4E-4CF4-B8F2-C89C42627A28}"/>
              </a:ext>
            </a:extLst>
          </p:cNvPr>
          <p:cNvSpPr/>
          <p:nvPr/>
        </p:nvSpPr>
        <p:spPr>
          <a:xfrm>
            <a:off x="279176" y="2751292"/>
            <a:ext cx="1873305" cy="7214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Complicated magnetic shields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E0D072-7552-4F12-9226-F55B23A2034F}"/>
              </a:ext>
            </a:extLst>
          </p:cNvPr>
          <p:cNvSpPr/>
          <p:nvPr/>
        </p:nvSpPr>
        <p:spPr>
          <a:xfrm>
            <a:off x="2477367" y="4197097"/>
            <a:ext cx="1843780" cy="5919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Crossing Angle reduced </a:t>
            </a:r>
            <a:r>
              <a:rPr lang="en-US" sz="1400" dirty="0" err="1">
                <a:solidFill>
                  <a:schemeClr val="tx1"/>
                </a:solidFill>
              </a:rPr>
              <a:t>lumi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instab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F78E7C-9210-4186-88F0-19D1C3264866}"/>
              </a:ext>
            </a:extLst>
          </p:cNvPr>
          <p:cNvSpPr/>
          <p:nvPr/>
        </p:nvSpPr>
        <p:spPr>
          <a:xfrm>
            <a:off x="4586561" y="4887150"/>
            <a:ext cx="1843780" cy="5110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Crab cavity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A0D38A-C274-4553-8FCF-4B7C05E962C5}"/>
              </a:ext>
            </a:extLst>
          </p:cNvPr>
          <p:cNvSpPr/>
          <p:nvPr/>
        </p:nvSpPr>
        <p:spPr>
          <a:xfrm>
            <a:off x="6804380" y="4922414"/>
            <a:ext cx="1843780" cy="5110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Expensive, beam blow-up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453103-CDAE-44E4-8437-0EA7321A3C6E}"/>
              </a:ext>
            </a:extLst>
          </p:cNvPr>
          <p:cNvSpPr/>
          <p:nvPr/>
        </p:nvSpPr>
        <p:spPr>
          <a:xfrm>
            <a:off x="4480729" y="3068294"/>
            <a:ext cx="2043766" cy="7214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Large chromaticity, unstable beam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BC074C-104C-4FCF-984C-587EEB918E1B}"/>
              </a:ext>
            </a:extLst>
          </p:cNvPr>
          <p:cNvSpPr/>
          <p:nvPr/>
        </p:nvSpPr>
        <p:spPr>
          <a:xfrm>
            <a:off x="625279" y="3921939"/>
            <a:ext cx="1425546" cy="5919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Quick separation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8F527C-860D-4F62-B154-CDCCBF915084}"/>
              </a:ext>
            </a:extLst>
          </p:cNvPr>
          <p:cNvSpPr/>
          <p:nvPr/>
        </p:nvSpPr>
        <p:spPr>
          <a:xfrm>
            <a:off x="495840" y="4906708"/>
            <a:ext cx="2393052" cy="5092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Synchrotron radiation generation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109DAF-E759-4987-8794-E44B29B5ABE6}"/>
              </a:ext>
            </a:extLst>
          </p:cNvPr>
          <p:cNvSpPr/>
          <p:nvPr/>
        </p:nvSpPr>
        <p:spPr>
          <a:xfrm>
            <a:off x="2324967" y="5576500"/>
            <a:ext cx="2602966" cy="5919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Detector damage/backgrounds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BD640D-B186-487F-9939-748BBEE111BB}"/>
              </a:ext>
            </a:extLst>
          </p:cNvPr>
          <p:cNvSpPr/>
          <p:nvPr/>
        </p:nvSpPr>
        <p:spPr>
          <a:xfrm>
            <a:off x="4927933" y="4077538"/>
            <a:ext cx="2043766" cy="7214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Reduced Acceptance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F5A698-4742-42D9-8440-240E75861470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6125672" y="1627775"/>
            <a:ext cx="304669" cy="5469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A00BE9-B871-44BD-81EE-15322AFB6CD7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4798577" y="2430219"/>
            <a:ext cx="560919" cy="1625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Smiling face with no fill">
            <a:extLst>
              <a:ext uri="{FF2B5EF4-FFF2-40B4-BE49-F238E27FC236}">
                <a16:creationId xmlns:a16="http://schemas.microsoft.com/office/drawing/2014/main" id="{53DD2BF7-078C-46D5-94F4-58FEB3BA98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6594" y="1795206"/>
            <a:ext cx="309949" cy="309949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8A8DDFD-0DF0-4470-A76A-3A205F39E003}"/>
              </a:ext>
            </a:extLst>
          </p:cNvPr>
          <p:cNvCxnSpPr>
            <a:stCxn id="16" idx="7"/>
            <a:endCxn id="8" idx="3"/>
          </p:cNvCxnSpPr>
          <p:nvPr/>
        </p:nvCxnSpPr>
        <p:spPr>
          <a:xfrm flipV="1">
            <a:off x="2758802" y="1673023"/>
            <a:ext cx="419510" cy="1632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Smiling face with no fill">
            <a:extLst>
              <a:ext uri="{FF2B5EF4-FFF2-40B4-BE49-F238E27FC236}">
                <a16:creationId xmlns:a16="http://schemas.microsoft.com/office/drawing/2014/main" id="{3079BB65-02AE-41E9-84AE-22E6CB22B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8608" y="1420180"/>
            <a:ext cx="309949" cy="309949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28224C-46D9-49B4-A627-2BB723E9865B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3681876" y="1753274"/>
            <a:ext cx="403928" cy="543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EBD76E-37FD-492B-99A3-49466C901A2A}"/>
              </a:ext>
            </a:extLst>
          </p:cNvPr>
          <p:cNvCxnSpPr>
            <a:stCxn id="16" idx="5"/>
            <a:endCxn id="9" idx="2"/>
          </p:cNvCxnSpPr>
          <p:nvPr/>
        </p:nvCxnSpPr>
        <p:spPr>
          <a:xfrm>
            <a:off x="2758802" y="2236762"/>
            <a:ext cx="614229" cy="35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Smiling face with no fill">
            <a:extLst>
              <a:ext uri="{FF2B5EF4-FFF2-40B4-BE49-F238E27FC236}">
                <a16:creationId xmlns:a16="http://schemas.microsoft.com/office/drawing/2014/main" id="{61B81514-235D-4A44-8CF1-A08C1E9E5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6710" y="2134450"/>
            <a:ext cx="309949" cy="30994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055F00B-07FD-455A-B943-9158AF2734C2}"/>
              </a:ext>
            </a:extLst>
          </p:cNvPr>
          <p:cNvCxnSpPr>
            <a:stCxn id="9" idx="3"/>
            <a:endCxn id="17" idx="0"/>
          </p:cNvCxnSpPr>
          <p:nvPr/>
        </p:nvCxnSpPr>
        <p:spPr>
          <a:xfrm flipH="1">
            <a:off x="3148477" y="2802088"/>
            <a:ext cx="433320" cy="305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D356453-FC7A-487F-A5D9-463477629428}"/>
              </a:ext>
            </a:extLst>
          </p:cNvPr>
          <p:cNvCxnSpPr>
            <a:stCxn id="9" idx="5"/>
            <a:endCxn id="22" idx="0"/>
          </p:cNvCxnSpPr>
          <p:nvPr/>
        </p:nvCxnSpPr>
        <p:spPr>
          <a:xfrm>
            <a:off x="4589811" y="2802088"/>
            <a:ext cx="912801" cy="266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Angry face with solid fill">
            <a:extLst>
              <a:ext uri="{FF2B5EF4-FFF2-40B4-BE49-F238E27FC236}">
                <a16:creationId xmlns:a16="http://schemas.microsoft.com/office/drawing/2014/main" id="{BD5B9862-F10A-4975-AAB5-E7CF693450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7933" y="2561752"/>
            <a:ext cx="362625" cy="362625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7024620-B7A7-4B70-9282-4CBE0AFEDD87}"/>
              </a:ext>
            </a:extLst>
          </p:cNvPr>
          <p:cNvCxnSpPr>
            <a:stCxn id="17" idx="2"/>
            <a:endCxn id="18" idx="6"/>
          </p:cNvCxnSpPr>
          <p:nvPr/>
        </p:nvCxnSpPr>
        <p:spPr>
          <a:xfrm flipH="1" flipV="1">
            <a:off x="2152481" y="3111998"/>
            <a:ext cx="283223" cy="249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c 51" descr="Angry face with solid fill">
            <a:extLst>
              <a:ext uri="{FF2B5EF4-FFF2-40B4-BE49-F238E27FC236}">
                <a16:creationId xmlns:a16="http://schemas.microsoft.com/office/drawing/2014/main" id="{8035EBF4-6DC5-4DAB-820A-B3BE8D6895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9321" y="2885194"/>
            <a:ext cx="362625" cy="36262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3D5EF1B-EC4E-402B-82DE-A17FD925BDB2}"/>
              </a:ext>
            </a:extLst>
          </p:cNvPr>
          <p:cNvCxnSpPr>
            <a:stCxn id="23" idx="7"/>
            <a:endCxn id="17" idx="3"/>
          </p:cNvCxnSpPr>
          <p:nvPr/>
        </p:nvCxnSpPr>
        <p:spPr>
          <a:xfrm flipV="1">
            <a:off x="1842059" y="3541797"/>
            <a:ext cx="802411" cy="466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Smiling face with no fill">
            <a:extLst>
              <a:ext uri="{FF2B5EF4-FFF2-40B4-BE49-F238E27FC236}">
                <a16:creationId xmlns:a16="http://schemas.microsoft.com/office/drawing/2014/main" id="{432561C9-BEE1-4A0D-847C-F1014DB089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2271" y="3472703"/>
            <a:ext cx="309949" cy="309949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050B9A-18D0-4FD4-82CF-E1992468EC3D}"/>
              </a:ext>
            </a:extLst>
          </p:cNvPr>
          <p:cNvCxnSpPr>
            <a:stCxn id="18" idx="4"/>
          </p:cNvCxnSpPr>
          <p:nvPr/>
        </p:nvCxnSpPr>
        <p:spPr>
          <a:xfrm>
            <a:off x="1215829" y="3472703"/>
            <a:ext cx="1962483" cy="74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Smiling face with no fill">
            <a:extLst>
              <a:ext uri="{FF2B5EF4-FFF2-40B4-BE49-F238E27FC236}">
                <a16:creationId xmlns:a16="http://schemas.microsoft.com/office/drawing/2014/main" id="{4F69E2C3-9A9F-48F4-A550-488F0B574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0316" y="3762156"/>
            <a:ext cx="309949" cy="309949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606EB3C-5B40-4D75-BA3B-0D64F40EEE22}"/>
              </a:ext>
            </a:extLst>
          </p:cNvPr>
          <p:cNvCxnSpPr>
            <a:stCxn id="20" idx="1"/>
            <a:endCxn id="19" idx="5"/>
          </p:cNvCxnSpPr>
          <p:nvPr/>
        </p:nvCxnSpPr>
        <p:spPr>
          <a:xfrm flipH="1" flipV="1">
            <a:off x="4051132" y="4702396"/>
            <a:ext cx="805444" cy="259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 descr="Smiling face with no fill">
            <a:extLst>
              <a:ext uri="{FF2B5EF4-FFF2-40B4-BE49-F238E27FC236}">
                <a16:creationId xmlns:a16="http://schemas.microsoft.com/office/drawing/2014/main" id="{8CBDDDB6-4821-4699-86F8-03FC8CE67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5206" y="4571957"/>
            <a:ext cx="309949" cy="309949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2A8509A-B582-4BA0-9CFC-E44353911BBD}"/>
              </a:ext>
            </a:extLst>
          </p:cNvPr>
          <p:cNvCxnSpPr>
            <a:stCxn id="20" idx="6"/>
            <a:endCxn id="21" idx="2"/>
          </p:cNvCxnSpPr>
          <p:nvPr/>
        </p:nvCxnSpPr>
        <p:spPr>
          <a:xfrm>
            <a:off x="6430341" y="5142688"/>
            <a:ext cx="374039" cy="35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Angry face with solid fill">
            <a:extLst>
              <a:ext uri="{FF2B5EF4-FFF2-40B4-BE49-F238E27FC236}">
                <a16:creationId xmlns:a16="http://schemas.microsoft.com/office/drawing/2014/main" id="{04717F4A-E7C3-45C6-9CD1-40ED10BB1B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0341" y="4815254"/>
            <a:ext cx="362625" cy="362625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E9A65EF-8B70-4C3E-A48F-2EC4531FE1A5}"/>
              </a:ext>
            </a:extLst>
          </p:cNvPr>
          <p:cNvCxnSpPr>
            <a:stCxn id="17" idx="5"/>
            <a:endCxn id="26" idx="1"/>
          </p:cNvCxnSpPr>
          <p:nvPr/>
        </p:nvCxnSpPr>
        <p:spPr>
          <a:xfrm>
            <a:off x="3652484" y="3541797"/>
            <a:ext cx="1574752" cy="64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Angry face with solid fill">
            <a:extLst>
              <a:ext uri="{FF2B5EF4-FFF2-40B4-BE49-F238E27FC236}">
                <a16:creationId xmlns:a16="http://schemas.microsoft.com/office/drawing/2014/main" id="{4787F5D4-1597-4870-B2CD-065C11A44D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6958" y="3562466"/>
            <a:ext cx="362625" cy="362625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B3CF534-F081-42AE-88A6-0F43A14D399A}"/>
              </a:ext>
            </a:extLst>
          </p:cNvPr>
          <p:cNvCxnSpPr>
            <a:stCxn id="17" idx="4"/>
            <a:endCxn id="19" idx="0"/>
          </p:cNvCxnSpPr>
          <p:nvPr/>
        </p:nvCxnSpPr>
        <p:spPr>
          <a:xfrm>
            <a:off x="3148477" y="3616375"/>
            <a:ext cx="250780" cy="580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Graphic 70" descr="Angry face with solid fill">
            <a:extLst>
              <a:ext uri="{FF2B5EF4-FFF2-40B4-BE49-F238E27FC236}">
                <a16:creationId xmlns:a16="http://schemas.microsoft.com/office/drawing/2014/main" id="{D1C43418-9B1C-4713-87F1-B0967B5E5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3716" y="3673879"/>
            <a:ext cx="362625" cy="362625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26B0A48-77DF-479C-A691-B4692E3D9B3E}"/>
              </a:ext>
            </a:extLst>
          </p:cNvPr>
          <p:cNvCxnSpPr>
            <a:stCxn id="19" idx="3"/>
          </p:cNvCxnSpPr>
          <p:nvPr/>
        </p:nvCxnSpPr>
        <p:spPr>
          <a:xfrm flipH="1">
            <a:off x="2307245" y="4702396"/>
            <a:ext cx="440137" cy="259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 descr="Smiling face with no fill">
            <a:extLst>
              <a:ext uri="{FF2B5EF4-FFF2-40B4-BE49-F238E27FC236}">
                <a16:creationId xmlns:a16="http://schemas.microsoft.com/office/drawing/2014/main" id="{AFC0B7E8-9DCF-48B5-B8BC-7B86AD94C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4589" y="4551636"/>
            <a:ext cx="309949" cy="309949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C8CE41C-AC19-4B3D-9CC6-25A1DEC07B13}"/>
              </a:ext>
            </a:extLst>
          </p:cNvPr>
          <p:cNvCxnSpPr>
            <a:cxnSpLocks/>
            <a:stCxn id="24" idx="5"/>
            <a:endCxn id="25" idx="0"/>
          </p:cNvCxnSpPr>
          <p:nvPr/>
        </p:nvCxnSpPr>
        <p:spPr>
          <a:xfrm>
            <a:off x="2538438" y="5341381"/>
            <a:ext cx="1088012" cy="235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phic 76" descr="Angry face with solid fill">
            <a:extLst>
              <a:ext uri="{FF2B5EF4-FFF2-40B4-BE49-F238E27FC236}">
                <a16:creationId xmlns:a16="http://schemas.microsoft.com/office/drawing/2014/main" id="{2600E7D2-5410-4B15-A632-74F934EB36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3491" y="5119043"/>
            <a:ext cx="362625" cy="362625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A8476DA-862F-4952-9DD1-306C55BF1B2E}"/>
              </a:ext>
            </a:extLst>
          </p:cNvPr>
          <p:cNvCxnSpPr>
            <a:stCxn id="23" idx="6"/>
            <a:endCxn id="19" idx="1"/>
          </p:cNvCxnSpPr>
          <p:nvPr/>
        </p:nvCxnSpPr>
        <p:spPr>
          <a:xfrm>
            <a:off x="2050825" y="4217937"/>
            <a:ext cx="696557" cy="65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 descr="Angry face with solid fill">
            <a:extLst>
              <a:ext uri="{FF2B5EF4-FFF2-40B4-BE49-F238E27FC236}">
                <a16:creationId xmlns:a16="http://schemas.microsoft.com/office/drawing/2014/main" id="{0FD84290-9478-4545-ACF3-2F2BA8C737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188" y="3976255"/>
            <a:ext cx="362625" cy="36262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AEB1368-3801-466F-ADC5-10C877043F11}"/>
              </a:ext>
            </a:extLst>
          </p:cNvPr>
          <p:cNvSpPr txBox="1"/>
          <p:nvPr/>
        </p:nvSpPr>
        <p:spPr>
          <a:xfrm>
            <a:off x="6878230" y="6006065"/>
            <a:ext cx="21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Courtesy of F. </a:t>
            </a:r>
            <a:r>
              <a:rPr lang="en-US" dirty="0" err="1">
                <a:solidFill>
                  <a:schemeClr val="accent6"/>
                </a:solidFill>
              </a:rPr>
              <a:t>Willeke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4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8FF8-84B2-454F-9993-7C91D6F5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1694"/>
          </a:xfrm>
        </p:spPr>
        <p:txBody>
          <a:bodyPr/>
          <a:lstStyle/>
          <a:p>
            <a:r>
              <a:rPr lang="en-US" dirty="0"/>
              <a:t>What are we working 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7D250-61DA-4AE3-8322-5057FC132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6822"/>
            <a:ext cx="7886700" cy="4950142"/>
          </a:xfrm>
        </p:spPr>
        <p:txBody>
          <a:bodyPr>
            <a:normAutofit/>
          </a:bodyPr>
          <a:lstStyle/>
          <a:p>
            <a:r>
              <a:rPr lang="en-US" dirty="0"/>
              <a:t>Implementing 0.5m shift forward side</a:t>
            </a:r>
          </a:p>
          <a:p>
            <a:pPr lvl="1"/>
            <a:r>
              <a:rPr lang="en-US" dirty="0"/>
              <a:t>Affects layout, re-optimizing magnet apertures/positions</a:t>
            </a:r>
          </a:p>
          <a:p>
            <a:pPr lvl="1"/>
            <a:r>
              <a:rPr lang="en-US" dirty="0"/>
              <a:t>Needs to be approved by Change Control Board</a:t>
            </a:r>
          </a:p>
          <a:p>
            <a:r>
              <a:rPr lang="en-US" dirty="0"/>
              <a:t>Implement correctors</a:t>
            </a:r>
          </a:p>
          <a:p>
            <a:pPr lvl="1"/>
            <a:r>
              <a:rPr lang="en-US" dirty="0"/>
              <a:t>Skew-quadrupoles, solenoid compensation</a:t>
            </a:r>
          </a:p>
          <a:p>
            <a:pPr lvl="1"/>
            <a:r>
              <a:rPr lang="en-US" dirty="0"/>
              <a:t>Orbit correction</a:t>
            </a:r>
          </a:p>
          <a:p>
            <a:r>
              <a:rPr lang="en-US" dirty="0"/>
              <a:t>Magnet design work</a:t>
            </a:r>
          </a:p>
          <a:p>
            <a:r>
              <a:rPr lang="en-US" dirty="0"/>
              <a:t>Lots of challenging detailed work to be done</a:t>
            </a:r>
          </a:p>
          <a:p>
            <a:pPr lvl="1"/>
            <a:r>
              <a:rPr lang="en-US" dirty="0"/>
              <a:t>Beampipe </a:t>
            </a:r>
          </a:p>
          <a:p>
            <a:pPr lvl="1"/>
            <a:r>
              <a:rPr lang="en-US" dirty="0"/>
              <a:t>BPMs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E42CA-AE80-41A7-8145-8C9F4908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1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B68E-17AB-48C4-AEA2-B8206F2B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0503"/>
            <a:ext cx="7886700" cy="80968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D6C0-322A-4311-BF5B-120D2AA0F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3832"/>
            <a:ext cx="7886700" cy="5041846"/>
          </a:xfrm>
        </p:spPr>
        <p:txBody>
          <a:bodyPr>
            <a:normAutofit/>
          </a:bodyPr>
          <a:lstStyle/>
          <a:p>
            <a:r>
              <a:rPr lang="en-US" dirty="0"/>
              <a:t>IR developed to meet physics requirements</a:t>
            </a:r>
          </a:p>
          <a:p>
            <a:pPr lvl="1"/>
            <a:r>
              <a:rPr lang="en-US" dirty="0"/>
              <a:t>Meets requirements of ‘white paper’</a:t>
            </a:r>
          </a:p>
          <a:p>
            <a:pPr lvl="1"/>
            <a:r>
              <a:rPr lang="en-US" b="1" dirty="0"/>
              <a:t>See Alex Jentsch’s talk  </a:t>
            </a:r>
            <a:endParaRPr lang="en-US" dirty="0"/>
          </a:p>
          <a:p>
            <a:pPr lvl="1"/>
            <a:r>
              <a:rPr lang="en-US" dirty="0"/>
              <a:t>Is there anything we have been missing? </a:t>
            </a:r>
          </a:p>
          <a:p>
            <a:r>
              <a:rPr lang="en-US" dirty="0"/>
              <a:t>Many considerations went into this IR</a:t>
            </a:r>
          </a:p>
          <a:p>
            <a:pPr lvl="1"/>
            <a:r>
              <a:rPr lang="en-US" dirty="0"/>
              <a:t>Geometric constraints</a:t>
            </a:r>
          </a:p>
          <a:p>
            <a:pPr lvl="1"/>
            <a:r>
              <a:rPr lang="en-US" dirty="0"/>
              <a:t>Engineering feasibility</a:t>
            </a:r>
          </a:p>
          <a:p>
            <a:pPr lvl="1"/>
            <a:r>
              <a:rPr lang="en-US" dirty="0"/>
              <a:t>Magnets, </a:t>
            </a:r>
            <a:r>
              <a:rPr lang="en-US" dirty="0" err="1"/>
              <a:t>cryostating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589D7-9B50-4BCF-B7D2-C1244E72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59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971A-85B9-40EF-8C65-EBC41C0C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76"/>
            <a:ext cx="78867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A791-7579-4F65-88ED-58125D9E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36" y="1269153"/>
            <a:ext cx="7886700" cy="45894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J. Adam, M. D. Anerella, J.S. Berg, W. Christie, J. Cozzolino, C. Montag, E. C. Aschenauer, A. Blednykh, A. Drees, D. Gassner, K. Hamdi, C. Hetzel, H. M. Hocker,  D. Holmes, A. Jentsch, H. Lovelace III, A. Kiselev, G. McIntyre, R. B. Palmer, G. Mahler, B. Parker, S. Peggs, S. Plate, V. Ptitsyn, G. Robert-Demolaize, K. S. Smith, S. Tepikian, P. </a:t>
            </a:r>
            <a:r>
              <a:rPr lang="en-US" dirty="0" err="1"/>
              <a:t>Thieberger</a:t>
            </a:r>
            <a:r>
              <a:rPr lang="en-US" dirty="0"/>
              <a:t>, J. Tuozzolo, F. J. Willeke, M. Blaskiewicz , J. Tuozzolo, Y. Luo, H. Witte, Q. Wu, Z. Zhang, M. Stutzman, R. Gamage, P. Ghoshal, T. Michalski, V. Morozov, W. Wittmer, M. K. Sullivan, Y. Nosochkov, A. </a:t>
            </a:r>
            <a:r>
              <a:rPr lang="en-US" dirty="0" err="1"/>
              <a:t>Novokhatski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… and many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757E6-C3A9-41AC-BB7D-ECA4C8E1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48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4EF8-D76E-4765-A0D0-38227D3F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2162"/>
          </a:xfrm>
        </p:spPr>
        <p:txBody>
          <a:bodyPr/>
          <a:lstStyle/>
          <a:p>
            <a:r>
              <a:rPr lang="en-US" dirty="0"/>
              <a:t>EIC IR: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ACA5-3497-4955-A1EB-B59B28F2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0455C56-EFEA-44D1-80F3-6D06BFE5E84F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265" y="928948"/>
            <a:ext cx="4296016" cy="2416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EDE2A-BE1A-4BF3-988E-F06B1EF0399D}"/>
              </a:ext>
            </a:extLst>
          </p:cNvPr>
          <p:cNvSpPr txBox="1"/>
          <p:nvPr/>
        </p:nvSpPr>
        <p:spPr>
          <a:xfrm>
            <a:off x="7086600" y="1327711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14F95-E556-4DBB-9F23-6E0DE1625D58}"/>
              </a:ext>
            </a:extLst>
          </p:cNvPr>
          <p:cNvSpPr txBox="1"/>
          <p:nvPr/>
        </p:nvSpPr>
        <p:spPr>
          <a:xfrm>
            <a:off x="4929430" y="1340001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BC5E8-41B0-4761-B791-57C2493CAF91}"/>
              </a:ext>
            </a:extLst>
          </p:cNvPr>
          <p:cNvSpPr txBox="1"/>
          <p:nvPr/>
        </p:nvSpPr>
        <p:spPr>
          <a:xfrm>
            <a:off x="226340" y="3738154"/>
            <a:ext cx="294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RHIC yellow ring: EIC hadron ring</a:t>
            </a:r>
          </a:p>
          <a:p>
            <a:endParaRPr lang="en-US" dirty="0"/>
          </a:p>
          <a:p>
            <a:r>
              <a:rPr lang="en-US" dirty="0"/>
              <a:t>Add electron storage ring in existing tunnel (and the RCS)</a:t>
            </a:r>
          </a:p>
          <a:p>
            <a:endParaRPr lang="en-US" dirty="0"/>
          </a:p>
          <a:p>
            <a:r>
              <a:rPr lang="en-US" dirty="0"/>
              <a:t>IR location: IR6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8747F7-737B-4EBE-A349-D9D27005323F}"/>
              </a:ext>
            </a:extLst>
          </p:cNvPr>
          <p:cNvSpPr/>
          <p:nvPr/>
        </p:nvSpPr>
        <p:spPr>
          <a:xfrm>
            <a:off x="1220115" y="1749470"/>
            <a:ext cx="958850" cy="590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63E222-C826-4EE0-BEE0-6F00F03E3039}"/>
              </a:ext>
            </a:extLst>
          </p:cNvPr>
          <p:cNvCxnSpPr/>
          <p:nvPr/>
        </p:nvCxnSpPr>
        <p:spPr>
          <a:xfrm>
            <a:off x="2178965" y="2076450"/>
            <a:ext cx="1681835" cy="6159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E0037BF-252C-49FE-A5DE-003BA46C1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327" y="1809378"/>
            <a:ext cx="5248673" cy="37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52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FEDC-EF98-4D1D-867C-FB15BB5C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1D387-3C0B-4F99-BD08-26E90A75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804305-08A6-4AF7-8450-00E6D512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63195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502536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A4DEB-3C1A-467E-BD75-38512A57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21" y="106230"/>
            <a:ext cx="7886700" cy="810916"/>
          </a:xfrm>
        </p:spPr>
        <p:txBody>
          <a:bodyPr/>
          <a:lstStyle/>
          <a:p>
            <a:r>
              <a:rPr lang="en-US" dirty="0"/>
              <a:t>Considerations IP8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4713C-C331-48FA-B533-AE88835E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32" y="883404"/>
            <a:ext cx="7886700" cy="4720122"/>
          </a:xfrm>
        </p:spPr>
        <p:txBody>
          <a:bodyPr/>
          <a:lstStyle/>
          <a:p>
            <a:r>
              <a:rPr lang="en-US" dirty="0"/>
              <a:t>Going from outer arc into inner arc</a:t>
            </a:r>
          </a:p>
          <a:p>
            <a:pPr lvl="1"/>
            <a:r>
              <a:rPr lang="en-US" dirty="0"/>
              <a:t>IP6: from inner to outer arc</a:t>
            </a:r>
          </a:p>
          <a:p>
            <a:r>
              <a:rPr lang="en-US" dirty="0"/>
              <a:t>Present IR not portable to IR8</a:t>
            </a:r>
          </a:p>
          <a:p>
            <a:r>
              <a:rPr lang="en-US" dirty="0"/>
              <a:t>Geometric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A0457-9751-4E01-A4C1-138890BC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5C51-229D-4E0B-A0CD-66B4C794F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9" t="5108"/>
          <a:stretch/>
        </p:blipFill>
        <p:spPr>
          <a:xfrm>
            <a:off x="154982" y="3180423"/>
            <a:ext cx="5819615" cy="3064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1A948-8B62-4D87-B6E7-EE39CDAF330C}"/>
              </a:ext>
            </a:extLst>
          </p:cNvPr>
          <p:cNvSpPr txBox="1"/>
          <p:nvPr/>
        </p:nvSpPr>
        <p:spPr>
          <a:xfrm>
            <a:off x="6036590" y="4626374"/>
            <a:ext cx="295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IR8: Tunnel dia. 6.3m to 60m (then 5.3m </a:t>
            </a:r>
            <a:r>
              <a:rPr lang="en-US" dirty="0" err="1"/>
              <a:t>dia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IR6: 7m dia. +/- 140m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17894B-4A07-4F38-827C-AB1C40A2C1C0}"/>
              </a:ext>
            </a:extLst>
          </p:cNvPr>
          <p:cNvCxnSpPr/>
          <p:nvPr/>
        </p:nvCxnSpPr>
        <p:spPr>
          <a:xfrm flipV="1">
            <a:off x="822379" y="3336915"/>
            <a:ext cx="2401268" cy="7206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D08A61-E771-4394-825D-588CCD4D9F0C}"/>
              </a:ext>
            </a:extLst>
          </p:cNvPr>
          <p:cNvSpPr txBox="1"/>
          <p:nvPr/>
        </p:nvSpPr>
        <p:spPr>
          <a:xfrm rot="20665047">
            <a:off x="1332854" y="342900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195F30-D204-4BDA-9A2B-A7A68CB8A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95" y="993578"/>
            <a:ext cx="2855056" cy="3064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519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9BBB-BE5E-4251-AD58-D514A66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dirty="0"/>
              <a:t>Considerations IP8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2D2D9-E6AF-44B3-B31A-2628A8100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70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using IP6 forward dipole configuration (HSR bends away from ESR)</a:t>
            </a:r>
          </a:p>
          <a:p>
            <a:pPr lvl="1"/>
            <a:r>
              <a:rPr lang="en-US" dirty="0"/>
              <a:t>Beam is bent further inside</a:t>
            </a:r>
          </a:p>
          <a:p>
            <a:pPr lvl="1"/>
            <a:r>
              <a:rPr lang="en-US" dirty="0"/>
              <a:t>Can't bend back until we reach the crabs</a:t>
            </a:r>
          </a:p>
          <a:p>
            <a:pPr lvl="1"/>
            <a:r>
              <a:rPr lang="en-US" dirty="0"/>
              <a:t>Requires creating a roughly 2 m transverse displacement over around 50 m length; lots of extra dipoles, issues with dispersion matching</a:t>
            </a:r>
          </a:p>
          <a:p>
            <a:r>
              <a:rPr lang="en-US" dirty="0"/>
              <a:t>If we put ZDC on the outside, bending HSR toward the ESR</a:t>
            </a:r>
          </a:p>
          <a:p>
            <a:pPr lvl="1"/>
            <a:r>
              <a:rPr lang="en-US" dirty="0"/>
              <a:t>25 </a:t>
            </a:r>
            <a:r>
              <a:rPr lang="en-US" dirty="0" err="1"/>
              <a:t>mrad</a:t>
            </a:r>
            <a:r>
              <a:rPr lang="en-US" dirty="0"/>
              <a:t> crossing angle not possible: lines diverge slowly, crab cavity transverse size creates collision between HSR/ESR lines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8A86F-B6A5-49F4-9D84-928BF49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0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A2CA13D-B71F-4F4A-B729-6756905B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28650" y="1101042"/>
            <a:ext cx="3094669" cy="185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0FD19-74F6-47C4-8AA6-FC2060DA6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" t="42423" r="17670" b="29810"/>
          <a:stretch/>
        </p:blipFill>
        <p:spPr>
          <a:xfrm flipH="1">
            <a:off x="323546" y="3063641"/>
            <a:ext cx="8320316" cy="1619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1258F-AEEA-4891-BF6F-382B9646A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1" t="29725" r="10362" b="35852"/>
          <a:stretch/>
        </p:blipFill>
        <p:spPr>
          <a:xfrm>
            <a:off x="302283" y="4452666"/>
            <a:ext cx="8344033" cy="197084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FF8DE1-586E-4EFD-B169-62B094469325}"/>
              </a:ext>
            </a:extLst>
          </p:cNvPr>
          <p:cNvSpPr txBox="1"/>
          <p:nvPr/>
        </p:nvSpPr>
        <p:spPr>
          <a:xfrm>
            <a:off x="6171390" y="5652170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450W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CB6F07-6B26-41F3-A80C-F9A307EFAFC5}"/>
              </a:ext>
            </a:extLst>
          </p:cNvPr>
          <p:cNvSpPr txBox="1"/>
          <p:nvPr/>
        </p:nvSpPr>
        <p:spPr>
          <a:xfrm>
            <a:off x="2879640" y="5665482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704W</a:t>
            </a:r>
          </a:p>
          <a:p>
            <a:pPr algn="ctr"/>
            <a:r>
              <a:rPr lang="en-US" sz="1200" dirty="0"/>
              <a:t>Taper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C3D3BD0-C161-4C4D-AD9B-650FBB68521F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1182409" y="3405731"/>
            <a:ext cx="565153" cy="225975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5755D49-6972-4909-8F54-107CA01C64B0}"/>
              </a:ext>
            </a:extLst>
          </p:cNvPr>
          <p:cNvSpPr txBox="1"/>
          <p:nvPr/>
        </p:nvSpPr>
        <p:spPr>
          <a:xfrm>
            <a:off x="1437102" y="5665482"/>
            <a:ext cx="62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22.5W</a:t>
            </a:r>
          </a:p>
          <a:p>
            <a:pPr algn="ctr"/>
            <a:r>
              <a:rPr lang="en-US" sz="1200" dirty="0"/>
              <a:t>Q0eF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B5B1504-DDFB-430F-8FF3-99E864739529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2367108" y="3540786"/>
            <a:ext cx="790814" cy="212469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67401-008A-4E58-8713-23411385D3F3}"/>
              </a:ext>
            </a:extLst>
          </p:cNvPr>
          <p:cNvCxnSpPr>
            <a:cxnSpLocks/>
            <a:endCxn id="83" idx="0"/>
          </p:cNvCxnSpPr>
          <p:nvPr/>
        </p:nvCxnSpPr>
        <p:spPr>
          <a:xfrm>
            <a:off x="3379053" y="3740649"/>
            <a:ext cx="1245370" cy="192483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0B2D5E-87E0-49B0-B05A-B7BC5AB78F85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5170206" y="3954789"/>
            <a:ext cx="1279466" cy="169738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438F872-585B-4522-82B2-526825D71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936" y="1195010"/>
            <a:ext cx="3320440" cy="249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247DEF-FF1C-4106-BEBD-3CE88632CBB1}"/>
              </a:ext>
            </a:extLst>
          </p:cNvPr>
          <p:cNvCxnSpPr>
            <a:cxnSpLocks/>
          </p:cNvCxnSpPr>
          <p:nvPr/>
        </p:nvCxnSpPr>
        <p:spPr>
          <a:xfrm flipV="1">
            <a:off x="3379053" y="2571033"/>
            <a:ext cx="2137883" cy="116961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DD2E0E2-B62E-43C2-8FC9-29CF72E27D74}"/>
              </a:ext>
            </a:extLst>
          </p:cNvPr>
          <p:cNvSpPr txBox="1"/>
          <p:nvPr/>
        </p:nvSpPr>
        <p:spPr>
          <a:xfrm>
            <a:off x="4313963" y="5665482"/>
            <a:ext cx="62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87W</a:t>
            </a:r>
          </a:p>
          <a:p>
            <a:pPr algn="ctr"/>
            <a:r>
              <a:rPr lang="en-US" sz="1200" dirty="0"/>
              <a:t>Q1eF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A83A29F-8711-43A4-8E57-85B4FA7AB424}"/>
              </a:ext>
            </a:extLst>
          </p:cNvPr>
          <p:cNvCxnSpPr>
            <a:cxnSpLocks/>
          </p:cNvCxnSpPr>
          <p:nvPr/>
        </p:nvCxnSpPr>
        <p:spPr>
          <a:xfrm flipV="1">
            <a:off x="1182409" y="2393709"/>
            <a:ext cx="875612" cy="101202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5C2CB81-7D04-4D39-B6A5-615D6AF2276B}"/>
              </a:ext>
            </a:extLst>
          </p:cNvPr>
          <p:cNvSpPr txBox="1">
            <a:spLocks/>
          </p:cNvSpPr>
          <p:nvPr/>
        </p:nvSpPr>
        <p:spPr>
          <a:xfrm>
            <a:off x="628650" y="137948"/>
            <a:ext cx="7886700" cy="1078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latin typeface="+mn-lt"/>
              </a:rPr>
              <a:t>Heat Load in Cold Magnets</a:t>
            </a:r>
          </a:p>
        </p:txBody>
      </p:sp>
    </p:spTree>
    <p:extLst>
      <p:ext uri="{BB962C8B-B14F-4D97-AF65-F5344CB8AC3E}">
        <p14:creationId xmlns:p14="http://schemas.microsoft.com/office/powerpoint/2010/main" val="862881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A48A8-8052-4360-A5B7-0E0611AC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angle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9300-6876-4456-BD26-B639FC059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energies </a:t>
            </a:r>
            <a:r>
              <a:rPr lang="en-US" dirty="0"/>
              <a:t>of electrons and hadrons are </a:t>
            </a:r>
            <a:r>
              <a:rPr lang="en-US" dirty="0">
                <a:solidFill>
                  <a:srgbClr val="FF0000"/>
                </a:solidFill>
              </a:rPr>
              <a:t>vastly different</a:t>
            </a:r>
            <a:r>
              <a:rPr lang="en-US" dirty="0"/>
              <a:t> in EIC</a:t>
            </a:r>
          </a:p>
          <a:p>
            <a:r>
              <a:rPr lang="en-US" dirty="0"/>
              <a:t>Focusing elements for electrons would have only little effect on hadrons, while hadron magnets would overfocus electrons</a:t>
            </a:r>
          </a:p>
          <a:p>
            <a:r>
              <a:rPr lang="en-US" dirty="0">
                <a:solidFill>
                  <a:srgbClr val="FF0000"/>
                </a:solidFill>
              </a:rPr>
              <a:t>Beams need to be separated </a:t>
            </a:r>
            <a:r>
              <a:rPr lang="en-US" dirty="0"/>
              <a:t>into their respective focusing systems as close </a:t>
            </a:r>
            <a:r>
              <a:rPr lang="en-US" dirty="0">
                <a:solidFill>
                  <a:srgbClr val="FF0000"/>
                </a:solidFill>
              </a:rPr>
              <a:t>as possible to the IP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separator dipole </a:t>
            </a:r>
            <a:r>
              <a:rPr lang="en-US" dirty="0"/>
              <a:t>would have to deflect the (“weaker”) electrons and would therefore generate a </a:t>
            </a:r>
            <a:r>
              <a:rPr lang="en-US" dirty="0">
                <a:solidFill>
                  <a:srgbClr val="FF0000"/>
                </a:solidFill>
              </a:rPr>
              <a:t>wide synchrotron radiation fan </a:t>
            </a:r>
            <a:r>
              <a:rPr lang="en-US" dirty="0"/>
              <a:t>that would need to pass through the detector – requires </a:t>
            </a:r>
            <a:r>
              <a:rPr lang="en-US" dirty="0">
                <a:solidFill>
                  <a:srgbClr val="FF0000"/>
                </a:solidFill>
              </a:rPr>
              <a:t>large beam pipe diameter </a:t>
            </a:r>
            <a:r>
              <a:rPr lang="en-US" dirty="0"/>
              <a:t>(HERA-II)</a:t>
            </a:r>
          </a:p>
          <a:p>
            <a:r>
              <a:rPr lang="en-US" dirty="0"/>
              <a:t>Best solution: </a:t>
            </a:r>
            <a:r>
              <a:rPr lang="en-US" dirty="0">
                <a:solidFill>
                  <a:srgbClr val="FF0000"/>
                </a:solidFill>
              </a:rPr>
              <a:t>Crossing angle collisions!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AF85C-5915-44B5-A6FA-F6981CAB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4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1526-3730-46B9-8854-045F3E5E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577"/>
            <a:ext cx="7886700" cy="1052423"/>
          </a:xfrm>
        </p:spPr>
        <p:txBody>
          <a:bodyPr/>
          <a:lstStyle/>
          <a:p>
            <a:r>
              <a:rPr lang="en-US" dirty="0"/>
              <a:t>Nobody’s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DE7D8-8B38-45BE-9F7E-EDF4E2493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35" y="1417549"/>
            <a:ext cx="4127157" cy="507532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Bunch </a:t>
            </a:r>
            <a:r>
              <a:rPr lang="en-US" sz="1800" dirty="0">
                <a:solidFill>
                  <a:srgbClr val="FF0000"/>
                </a:solidFill>
              </a:rPr>
              <a:t>rotation</a:t>
            </a:r>
            <a:r>
              <a:rPr lang="en-US" sz="1800" dirty="0"/>
              <a:t> (crabbing) is </a:t>
            </a:r>
            <a:r>
              <a:rPr lang="en-US" sz="1800" dirty="0">
                <a:solidFill>
                  <a:srgbClr val="FF0000"/>
                </a:solidFill>
              </a:rPr>
              <a:t>not linear </a:t>
            </a:r>
            <a:r>
              <a:rPr lang="en-US" sz="1800" dirty="0"/>
              <a:t>due to finite wavelength of RF resonators (crab cavities)</a:t>
            </a:r>
          </a:p>
          <a:p>
            <a:r>
              <a:rPr lang="en-US" sz="1800" dirty="0"/>
              <a:t>Long hadron bunches are </a:t>
            </a:r>
            <a:r>
              <a:rPr lang="en-US" sz="1800" dirty="0">
                <a:solidFill>
                  <a:srgbClr val="FF0000"/>
                </a:solidFill>
              </a:rPr>
              <a:t>“S”-shaped </a:t>
            </a:r>
            <a:r>
              <a:rPr lang="en-US" sz="1800" dirty="0"/>
              <a:t>during collision</a:t>
            </a:r>
          </a:p>
          <a:p>
            <a:r>
              <a:rPr lang="en-US" sz="1800" dirty="0"/>
              <a:t>Distorted shape </a:t>
            </a:r>
            <a:r>
              <a:rPr lang="en-US" sz="1800" dirty="0">
                <a:solidFill>
                  <a:srgbClr val="FF0000"/>
                </a:solidFill>
              </a:rPr>
              <a:t>results in transverse offset</a:t>
            </a:r>
            <a:r>
              <a:rPr lang="en-US" sz="1800" dirty="0"/>
              <a:t> between electron bunch and head and tail of proton bunch – reduced luminosity and severe beam dynamics effects</a:t>
            </a:r>
          </a:p>
          <a:p>
            <a:r>
              <a:rPr lang="en-US" sz="1800" dirty="0"/>
              <a:t>Longer bunches, skinnier bunches, or increased crossing angle </a:t>
            </a:r>
            <a:r>
              <a:rPr lang="en-US" sz="1800" dirty="0">
                <a:solidFill>
                  <a:srgbClr val="FF0000"/>
                </a:solidFill>
              </a:rPr>
              <a:t>all make this worse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Higher harmonic crab cavities </a:t>
            </a:r>
            <a:r>
              <a:rPr lang="en-US" sz="1800" dirty="0"/>
              <a:t>can “</a:t>
            </a:r>
            <a:r>
              <a:rPr lang="en-US" sz="1800" dirty="0">
                <a:solidFill>
                  <a:srgbClr val="FF0000"/>
                </a:solidFill>
              </a:rPr>
              <a:t>straighten out</a:t>
            </a:r>
            <a:r>
              <a:rPr lang="en-US" sz="1800" dirty="0"/>
              <a:t>” the kick and therefore the bunch, but at a cost – space and money</a:t>
            </a:r>
          </a:p>
          <a:p>
            <a:r>
              <a:rPr lang="en-US" sz="1800" dirty="0">
                <a:solidFill>
                  <a:srgbClr val="FF0000"/>
                </a:solidFill>
              </a:rPr>
              <a:t>EIC</a:t>
            </a:r>
            <a:r>
              <a:rPr lang="en-US" sz="1800" dirty="0"/>
              <a:t> already plans on </a:t>
            </a:r>
            <a:r>
              <a:rPr lang="en-US" sz="1800" dirty="0">
                <a:solidFill>
                  <a:srgbClr val="FF0000"/>
                </a:solidFill>
              </a:rPr>
              <a:t>197 MHz crab cavities, plus 394 MHz harmonics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197 MHz as low as technically feasible </a:t>
            </a:r>
            <a:r>
              <a:rPr lang="en-US" sz="1800" dirty="0"/>
              <a:t>(niobium sheets for cavity production, cavity size in tunnel)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CC2E3-B611-4CED-BF1D-B6724EBF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7FB16-E103-4A06-8C62-983A0528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946" y="4251403"/>
            <a:ext cx="3745783" cy="295261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8296D614-D127-4053-8A51-2C6668B5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492" y="1229850"/>
            <a:ext cx="4312508" cy="30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85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6ED8-4A8C-4F20-A05F-0CE7C607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0976"/>
            <a:ext cx="7886700" cy="616722"/>
          </a:xfrm>
        </p:spPr>
        <p:txBody>
          <a:bodyPr>
            <a:normAutofit fontScale="90000"/>
          </a:bodyPr>
          <a:lstStyle/>
          <a:p>
            <a:r>
              <a:rPr lang="en-US" dirty="0"/>
              <a:t>IR Magnets - Overview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522280-40BB-4571-A19C-4D58EDED0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79" y="2593184"/>
            <a:ext cx="2596943" cy="2514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4DF82-205A-4CB6-83C3-1A2CE820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99121-B5FB-4FA4-B3CC-F4CA135BE6B5}"/>
              </a:ext>
            </a:extLst>
          </p:cNvPr>
          <p:cNvSpPr txBox="1"/>
          <p:nvPr/>
        </p:nvSpPr>
        <p:spPr>
          <a:xfrm>
            <a:off x="260557" y="5289212"/>
            <a:ext cx="259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Direct Wind Magnets</a:t>
            </a:r>
            <a:br>
              <a:rPr lang="en-US" dirty="0"/>
            </a:br>
            <a:r>
              <a:rPr lang="en-US" dirty="0"/>
              <a:t>(S-MD)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C6419-A50D-4509-86F9-451EF1105EFD}"/>
              </a:ext>
            </a:extLst>
          </p:cNvPr>
          <p:cNvSpPr txBox="1"/>
          <p:nvPr/>
        </p:nvSpPr>
        <p:spPr>
          <a:xfrm>
            <a:off x="3394075" y="5288212"/>
            <a:ext cx="23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Collared Magnets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D0BBD-6D1D-4B47-AAEA-30933EA52F23}"/>
              </a:ext>
            </a:extLst>
          </p:cNvPr>
          <p:cNvSpPr txBox="1"/>
          <p:nvPr/>
        </p:nvSpPr>
        <p:spPr>
          <a:xfrm>
            <a:off x="6286500" y="5288212"/>
            <a:ext cx="23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Special Magnet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E4EA32-AB21-455E-8629-E17A85502246}"/>
              </a:ext>
            </a:extLst>
          </p:cNvPr>
          <p:cNvSpPr txBox="1">
            <a:spLocks/>
          </p:cNvSpPr>
          <p:nvPr/>
        </p:nvSpPr>
        <p:spPr>
          <a:xfrm>
            <a:off x="445771" y="1258181"/>
            <a:ext cx="7886700" cy="1238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groups of superconducting magnets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NbTi</a:t>
            </a:r>
            <a:endParaRPr lang="en-US" dirty="0"/>
          </a:p>
          <a:p>
            <a:r>
              <a:rPr lang="en-US" dirty="0"/>
              <a:t>(Also: normal conducting magnets, not addressed here)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561638-B099-452F-B80D-296865783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818" y="2330660"/>
            <a:ext cx="2723584" cy="2488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BF5E8B-09E2-416D-880A-F96E57405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24"/>
          <a:stretch/>
        </p:blipFill>
        <p:spPr>
          <a:xfrm>
            <a:off x="3234225" y="2436562"/>
            <a:ext cx="2723583" cy="26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41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560FDD-F043-42B5-811B-34DA1965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612"/>
            <a:ext cx="7886700" cy="974724"/>
          </a:xfrm>
        </p:spPr>
        <p:txBody>
          <a:bodyPr/>
          <a:lstStyle/>
          <a:p>
            <a:r>
              <a:rPr lang="en-US" dirty="0"/>
              <a:t>B0pF Spectrometer Magnet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7E052-EC1C-40D7-9C98-0014B144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EF757F1-78CD-4B39-AF4F-5489C9D0305E}"/>
              </a:ext>
            </a:extLst>
          </p:cNvPr>
          <p:cNvSpPr txBox="1">
            <a:spLocks/>
          </p:cNvSpPr>
          <p:nvPr/>
        </p:nvSpPr>
        <p:spPr>
          <a:xfrm>
            <a:off x="203000" y="1098948"/>
            <a:ext cx="4309719" cy="3555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Superconducting combined function magnet</a:t>
            </a:r>
          </a:p>
          <a:p>
            <a:pPr lvl="1"/>
            <a:r>
              <a:rPr lang="en-US" dirty="0"/>
              <a:t>1.3T for hadrons</a:t>
            </a:r>
          </a:p>
          <a:p>
            <a:pPr lvl="1"/>
            <a:r>
              <a:rPr lang="en-US" dirty="0"/>
              <a:t>Created by quadrupole magnet</a:t>
            </a:r>
          </a:p>
          <a:p>
            <a:r>
              <a:rPr lang="en-US" dirty="0"/>
              <a:t>Inner clear aperture of </a:t>
            </a:r>
            <a:br>
              <a:rPr lang="en-US" dirty="0"/>
            </a:br>
            <a:r>
              <a:rPr lang="en-US" dirty="0"/>
              <a:t>180 mm radius</a:t>
            </a:r>
          </a:p>
          <a:p>
            <a:r>
              <a:rPr lang="en-US" dirty="0"/>
              <a:t>Electrons: 15T/m gradient</a:t>
            </a:r>
          </a:p>
          <a:p>
            <a:pPr lvl="1"/>
            <a:r>
              <a:rPr lang="en-US" dirty="0"/>
              <a:t>In B0pF aperture</a:t>
            </a:r>
          </a:p>
          <a:p>
            <a:pPr lvl="1"/>
            <a:r>
              <a:rPr lang="en-US" dirty="0"/>
              <a:t>Use dipole to create zero dipole field for electrons</a:t>
            </a:r>
          </a:p>
          <a:p>
            <a:pPr lvl="1"/>
            <a:r>
              <a:rPr lang="en-US" dirty="0"/>
              <a:t>Use electron quad to tune gradient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baseline="300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DC27583-4337-4F28-A1EF-3660D00C99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926" y="4872792"/>
            <a:ext cx="4989233" cy="17725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E6883F-D49B-4B1D-8ED4-BB60EB94E937}"/>
              </a:ext>
            </a:extLst>
          </p:cNvPr>
          <p:cNvSpPr txBox="1"/>
          <p:nvPr/>
        </p:nvSpPr>
        <p:spPr>
          <a:xfrm>
            <a:off x="706897" y="4654327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Quadrupole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0D26F-1672-46A9-9B67-78EAC717F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590" y="1280440"/>
            <a:ext cx="2723584" cy="24889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759D89-1476-464E-A145-50BD5CDB0708}"/>
              </a:ext>
            </a:extLst>
          </p:cNvPr>
          <p:cNvSpPr txBox="1"/>
          <p:nvPr/>
        </p:nvSpPr>
        <p:spPr>
          <a:xfrm>
            <a:off x="7692656" y="929910"/>
            <a:ext cx="14513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Main dipole &amp; quad coils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FA9EC5-3AC1-4B7B-A8AF-072F9197E82A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7062440" y="1197676"/>
            <a:ext cx="630216" cy="267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BE1E36-E2C4-4A4B-B064-04C1617D9A56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6907618" y="1197676"/>
            <a:ext cx="785038" cy="3914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D1F89E6-2D25-4548-9F8D-99BA2ACF83A6}"/>
              </a:ext>
            </a:extLst>
          </p:cNvPr>
          <p:cNvSpPr txBox="1"/>
          <p:nvPr/>
        </p:nvSpPr>
        <p:spPr>
          <a:xfrm>
            <a:off x="4542316" y="1098948"/>
            <a:ext cx="173665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Electron quad coil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3C0B6EE-45B9-4701-BD11-54FFC8D30355}"/>
              </a:ext>
            </a:extLst>
          </p:cNvPr>
          <p:cNvCxnSpPr>
            <a:cxnSpLocks/>
          </p:cNvCxnSpPr>
          <p:nvPr/>
        </p:nvCxnSpPr>
        <p:spPr>
          <a:xfrm>
            <a:off x="6195679" y="1327215"/>
            <a:ext cx="825799" cy="7516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A64E2F-BE8F-45AE-9F7D-4CEE8692507D}"/>
              </a:ext>
            </a:extLst>
          </p:cNvPr>
          <p:cNvSpPr txBox="1"/>
          <p:nvPr/>
        </p:nvSpPr>
        <p:spPr>
          <a:xfrm>
            <a:off x="4429430" y="1703024"/>
            <a:ext cx="173665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Warm beam tube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BE78976-E8F6-4123-A990-29B3D1F8A343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5297756" y="2016956"/>
            <a:ext cx="897923" cy="4878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Machine generated alternative text:&#10;200.0 &#10;Y [mm] &#10;150.0 &#10;100.0 &#10;50.0 &#10;0.0 &#10;-50.0 &#10;-100.0 &#10;-150.0 &#10;-200100 0 &#10;Component: BMOD &#10;0.032810318 &#10;0.0 &#10;50.0 &#10;100.0 &#10;200.0 &#10;2.192878679 &#10;300.0 &#10;400.0 &#10;500.0 &#10;4.35294704 ">
            <a:extLst>
              <a:ext uri="{FF2B5EF4-FFF2-40B4-BE49-F238E27FC236}">
                <a16:creationId xmlns:a16="http://schemas.microsoft.com/office/drawing/2014/main" id="{3B637F20-3698-491A-81FD-53ADA73D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292" y="4102798"/>
            <a:ext cx="3365706" cy="233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8B04DBA-52E9-4186-9936-F2E6449256F4}"/>
              </a:ext>
            </a:extLst>
          </p:cNvPr>
          <p:cNvSpPr/>
          <p:nvPr/>
        </p:nvSpPr>
        <p:spPr>
          <a:xfrm>
            <a:off x="7377548" y="3769371"/>
            <a:ext cx="149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mrad</a:t>
            </a:r>
            <a:r>
              <a:rPr lang="en-US" dirty="0"/>
              <a:t> Cone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B2C0ED1-A749-49CD-8161-763FEBB345A0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7009146" y="3954037"/>
            <a:ext cx="368402" cy="8474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01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800C-874C-4719-A62C-4F0D89AF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76"/>
            <a:ext cx="7886700" cy="1325563"/>
          </a:xfrm>
        </p:spPr>
        <p:txBody>
          <a:bodyPr/>
          <a:lstStyle/>
          <a:p>
            <a:r>
              <a:rPr lang="en-US" dirty="0"/>
              <a:t>IR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AC265-80B1-4974-82AA-77C9FA3D1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14027"/>
            <a:ext cx="7886699" cy="5086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EIC IR designed to meet physics requirements</a:t>
            </a:r>
          </a:p>
          <a:p>
            <a:pPr lvl="1"/>
            <a:r>
              <a:rPr lang="en-US" dirty="0"/>
              <a:t>Machine element free region: +/- 4.5m main detector</a:t>
            </a:r>
          </a:p>
          <a:p>
            <a:pPr lvl="2"/>
            <a:r>
              <a:rPr lang="en-US" dirty="0"/>
              <a:t>(Efforts underway to increase this to -</a:t>
            </a:r>
            <a:r>
              <a:rPr lang="en-US"/>
              <a:t>4.5/+5m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ZDC: 60cm x 60cm x 2m @ ~30 m</a:t>
            </a:r>
            <a:endParaRPr lang="en-US" dirty="0">
              <a:ea typeface="MS Mincho" panose="02020609040205080304" pitchFamily="49" charset="-128"/>
            </a:endParaRPr>
          </a:p>
          <a:p>
            <a:pPr lvl="1"/>
            <a:r>
              <a:rPr lang="en-US" dirty="0"/>
              <a:t>Scattered proton/neutron detection</a:t>
            </a:r>
          </a:p>
          <a:p>
            <a:pPr lvl="2"/>
            <a:r>
              <a:rPr lang="en-US" dirty="0"/>
              <a:t>Protons 0.2 GeV &lt;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1.3 GeV</a:t>
            </a:r>
          </a:p>
          <a:p>
            <a:pPr lvl="2"/>
            <a:r>
              <a:rPr lang="en-US" dirty="0"/>
              <a:t>Neutron cone +/- 4 </a:t>
            </a:r>
            <a:r>
              <a:rPr lang="en-US" dirty="0" err="1"/>
              <a:t>mrad</a:t>
            </a:r>
            <a:endParaRPr lang="en-US" dirty="0"/>
          </a:p>
          <a:p>
            <a:r>
              <a:rPr lang="en-US" dirty="0"/>
              <a:t>Machine requirements</a:t>
            </a:r>
          </a:p>
          <a:p>
            <a:pPr lvl="1"/>
            <a:r>
              <a:rPr lang="en-US" dirty="0">
                <a:sym typeface="Wingdings" pitchFamily="2" charset="2"/>
              </a:rPr>
              <a:t>Small </a:t>
            </a:r>
            <a:r>
              <a:rPr lang="en-US" dirty="0">
                <a:latin typeface="Symbol" pitchFamily="2" charset="2"/>
                <a:sym typeface="Wingdings" pitchFamily="2" charset="2"/>
              </a:rPr>
              <a:t>b</a:t>
            </a:r>
            <a:r>
              <a:rPr lang="en-US" dirty="0">
                <a:sym typeface="Wingdings" pitchFamily="2" charset="2"/>
              </a:rPr>
              <a:t>*</a:t>
            </a:r>
            <a:r>
              <a:rPr lang="en-US" baseline="-25000" dirty="0">
                <a:sym typeface="Wingdings" pitchFamily="2" charset="2"/>
              </a:rPr>
              <a:t>y</a:t>
            </a:r>
            <a:r>
              <a:rPr lang="en-US" dirty="0">
                <a:sym typeface="Wingdings" pitchFamily="2" charset="2"/>
              </a:rPr>
              <a:t>: quads close to IP, high gradients for hadron quads</a:t>
            </a:r>
          </a:p>
          <a:p>
            <a:pPr lvl="1"/>
            <a:r>
              <a:rPr lang="en-US" dirty="0">
                <a:sym typeface="Wingdings" pitchFamily="2" charset="2"/>
              </a:rPr>
              <a:t>Crossing angle: as small as possible to minimize crab voltage and beam dynamics issues</a:t>
            </a:r>
          </a:p>
          <a:p>
            <a:pPr lvl="2"/>
            <a:r>
              <a:rPr lang="en-US" dirty="0">
                <a:sym typeface="Wingdings" pitchFamily="2" charset="2"/>
              </a:rPr>
              <a:t>Choice: 25 </a:t>
            </a:r>
            <a:r>
              <a:rPr lang="en-US" dirty="0" err="1">
                <a:sym typeface="Wingdings" pitchFamily="2" charset="2"/>
              </a:rPr>
              <a:t>mrad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/>
              <a:t>Synchrotron radiation background</a:t>
            </a:r>
          </a:p>
          <a:p>
            <a:pPr lvl="2"/>
            <a:r>
              <a:rPr lang="en-US" dirty="0"/>
              <a:t>No bending upstream for leptons (up to ~35m from IP)</a:t>
            </a:r>
          </a:p>
          <a:p>
            <a:pPr lvl="2"/>
            <a:r>
              <a:rPr lang="en-US" dirty="0"/>
              <a:t>Rear lepton magnets: aperture dominated by sync fan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32521-BBF0-4C55-B515-98418B96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E181-0CC3-4543-B95D-8C67B8F4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421"/>
            <a:ext cx="7886700" cy="1325563"/>
          </a:xfrm>
        </p:spPr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55FBE-2A0D-4CE9-AB58-A4A37978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2290"/>
            <a:ext cx="7886700" cy="4744673"/>
          </a:xfrm>
        </p:spPr>
        <p:txBody>
          <a:bodyPr>
            <a:normAutofit/>
          </a:bodyPr>
          <a:lstStyle/>
          <a:p>
            <a:r>
              <a:rPr lang="en-US" dirty="0"/>
              <a:t>Geometry</a:t>
            </a:r>
          </a:p>
          <a:p>
            <a:pPr lvl="1"/>
            <a:r>
              <a:rPr lang="en-US" dirty="0"/>
              <a:t>RHIC tunnel (injection, RHIC magnets, RCS, </a:t>
            </a:r>
            <a:r>
              <a:rPr lang="en-US" dirty="0" err="1"/>
              <a:t>eSR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Experimental hall (IR6)</a:t>
            </a:r>
          </a:p>
          <a:p>
            <a:pPr lvl="1"/>
            <a:r>
              <a:rPr lang="en-US" dirty="0"/>
              <a:t>Space for detector</a:t>
            </a:r>
          </a:p>
          <a:p>
            <a:r>
              <a:rPr lang="en-US" dirty="0"/>
              <a:t>Physics considerations</a:t>
            </a:r>
          </a:p>
          <a:p>
            <a:pPr lvl="1"/>
            <a:r>
              <a:rPr lang="en-US" dirty="0"/>
              <a:t>See requirements, other talks</a:t>
            </a:r>
          </a:p>
          <a:p>
            <a:r>
              <a:rPr lang="en-US" dirty="0"/>
              <a:t>Accelerator/optics</a:t>
            </a:r>
          </a:p>
          <a:p>
            <a:pPr lvl="1"/>
            <a:r>
              <a:rPr lang="en-US" dirty="0">
                <a:sym typeface="Wingdings" pitchFamily="2" charset="2"/>
              </a:rPr>
              <a:t>Match into existing machine</a:t>
            </a:r>
          </a:p>
          <a:p>
            <a:pPr lvl="1"/>
            <a:r>
              <a:rPr lang="en-US" dirty="0"/>
              <a:t>Dispersion, chromaticity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F3E27-C1A3-4AE5-9CE2-24C11FF4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9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9FD8-7A61-43FD-A04D-3023F06D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4796"/>
          </a:xfrm>
        </p:spPr>
        <p:txBody>
          <a:bodyPr/>
          <a:lstStyle/>
          <a:p>
            <a:r>
              <a:rPr lang="en-US" dirty="0"/>
              <a:t>Considerations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A8F61-AF0A-4FD4-9DF5-C3B627D67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9922"/>
            <a:ext cx="7886700" cy="47770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Crab cavities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Geometry</a:t>
            </a:r>
          </a:p>
          <a:p>
            <a:pPr lvl="1"/>
            <a:r>
              <a:rPr lang="en-US" dirty="0"/>
              <a:t>Phase advance</a:t>
            </a:r>
          </a:p>
          <a:p>
            <a:r>
              <a:rPr lang="en-US" dirty="0"/>
              <a:t>Engineering</a:t>
            </a:r>
          </a:p>
          <a:p>
            <a:pPr lvl="1"/>
            <a:r>
              <a:rPr lang="en-US" dirty="0"/>
              <a:t>Magnets: feasibility</a:t>
            </a:r>
          </a:p>
          <a:p>
            <a:pPr lvl="1"/>
            <a:r>
              <a:rPr lang="en-US" dirty="0" err="1"/>
              <a:t>Cryostating</a:t>
            </a:r>
            <a:endParaRPr lang="en-US" dirty="0"/>
          </a:p>
          <a:p>
            <a:pPr lvl="1"/>
            <a:r>
              <a:rPr lang="en-US" dirty="0"/>
              <a:t>Utilities</a:t>
            </a:r>
          </a:p>
          <a:p>
            <a:r>
              <a:rPr lang="en-US" dirty="0"/>
              <a:t>Project</a:t>
            </a:r>
          </a:p>
          <a:p>
            <a:pPr lvl="1"/>
            <a:r>
              <a:rPr lang="en-US" dirty="0"/>
              <a:t>Cost, risk</a:t>
            </a:r>
          </a:p>
          <a:p>
            <a:pPr lvl="1"/>
            <a:r>
              <a:rPr lang="en-US" dirty="0"/>
              <a:t>R&amp;D required</a:t>
            </a:r>
          </a:p>
          <a:p>
            <a:pPr lvl="1"/>
            <a:r>
              <a:rPr lang="en-US" dirty="0"/>
              <a:t>Vendors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5A00-665F-4F74-98FB-376EABC2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661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EIC IR: Forward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9E74E-6756-4CFD-954E-B06EB06F24D6}"/>
              </a:ext>
            </a:extLst>
          </p:cNvPr>
          <p:cNvSpPr/>
          <p:nvPr/>
        </p:nvSpPr>
        <p:spPr>
          <a:xfrm>
            <a:off x="5218220" y="1454953"/>
            <a:ext cx="380370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Interleaved magnet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Adding magnets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Why are these magnets difficult?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Required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Aperture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Geometric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Field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Accelerator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Hall/ring geometry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Magnet technology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Large apertures of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Proton forward: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Rear electron: </a:t>
            </a:r>
            <a:r>
              <a:rPr lang="en-US" sz="2000" dirty="0" err="1">
                <a:cs typeface="Comic Sans MS"/>
              </a:rPr>
              <a:t>Synrad</a:t>
            </a:r>
            <a:endParaRPr lang="en-US" sz="2000" dirty="0">
              <a:cs typeface="Comic Sans MS"/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8D822C6-609A-4AEA-AA33-410F81A4B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514518"/>
              </p:ext>
            </p:extLst>
          </p:nvPr>
        </p:nvGraphicFramePr>
        <p:xfrm>
          <a:off x="268242" y="5022361"/>
          <a:ext cx="4303758" cy="13507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7293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grad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 pole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[m]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B0ApF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-72.608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-4.066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Q1BpF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-66.18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-5.162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886197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Q2pF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40.737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5.357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8577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B1pF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3162180"/>
                  </a:ext>
                </a:extLst>
              </a:tr>
            </a:tbl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28DBDAF-ADED-4211-92A3-A7DBD709B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9" y="1325931"/>
            <a:ext cx="5036781" cy="362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30A4F-2906-4075-8151-CF3A540B3D04}"/>
              </a:ext>
            </a:extLst>
          </p:cNvPr>
          <p:cNvSpPr txBox="1"/>
          <p:nvPr/>
        </p:nvSpPr>
        <p:spPr>
          <a:xfrm>
            <a:off x="825690" y="314041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E47DE3-CA3C-4726-A0F8-46169CE01D8B}"/>
              </a:ext>
            </a:extLst>
          </p:cNvPr>
          <p:cNvCxnSpPr/>
          <p:nvPr/>
        </p:nvCxnSpPr>
        <p:spPr>
          <a:xfrm flipV="1">
            <a:off x="1836805" y="1753589"/>
            <a:ext cx="899606" cy="208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E76E1A-F88E-449C-9762-AA1A584E5C47}"/>
              </a:ext>
            </a:extLst>
          </p:cNvPr>
          <p:cNvSpPr txBox="1"/>
          <p:nvPr/>
        </p:nvSpPr>
        <p:spPr>
          <a:xfrm rot="20841107">
            <a:off x="1737376" y="1526474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74195-38E1-41B3-9502-CB3EF9C3F3E6}"/>
              </a:ext>
            </a:extLst>
          </p:cNvPr>
          <p:cNvSpPr txBox="1"/>
          <p:nvPr/>
        </p:nvSpPr>
        <p:spPr>
          <a:xfrm rot="397544">
            <a:off x="3989962" y="3316374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D0CBC9-F14E-49D7-A553-CB7477771B0A}"/>
              </a:ext>
            </a:extLst>
          </p:cNvPr>
          <p:cNvCxnSpPr>
            <a:cxnSpLocks/>
          </p:cNvCxnSpPr>
          <p:nvPr/>
        </p:nvCxnSpPr>
        <p:spPr>
          <a:xfrm flipH="1" flipV="1">
            <a:off x="4114800" y="3697221"/>
            <a:ext cx="811625" cy="7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15526E8A-1371-4486-9386-02117F93D700}"/>
              </a:ext>
            </a:extLst>
          </p:cNvPr>
          <p:cNvSpPr/>
          <p:nvPr/>
        </p:nvSpPr>
        <p:spPr>
          <a:xfrm>
            <a:off x="1186686" y="4001294"/>
            <a:ext cx="1565239" cy="5043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128827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8972-9BB7-47DE-8CA8-007E47BA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76"/>
            <a:ext cx="7886700" cy="1325563"/>
          </a:xfrm>
        </p:spPr>
        <p:txBody>
          <a:bodyPr/>
          <a:lstStyle/>
          <a:p>
            <a:r>
              <a:rPr lang="en-US" dirty="0"/>
              <a:t>Hadron Forward - Apertures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F28FD0-3CA1-48E5-8892-B220F3D83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6" y="1029200"/>
            <a:ext cx="6990848" cy="5061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CC8F3-63B9-4F77-8A9D-4ADDB2AC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D553C-F898-404F-ADA6-B69D4AF3E8CD}"/>
              </a:ext>
            </a:extLst>
          </p:cNvPr>
          <p:cNvSpPr txBox="1"/>
          <p:nvPr/>
        </p:nvSpPr>
        <p:spPr>
          <a:xfrm>
            <a:off x="6426200" y="4054976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275 GeV</a:t>
            </a:r>
          </a:p>
          <a:p>
            <a:r>
              <a:rPr lang="en-US" sz="1400" dirty="0"/>
              <a:t>41 GeV</a:t>
            </a:r>
          </a:p>
          <a:p>
            <a:r>
              <a:rPr lang="en-US" sz="1400" dirty="0"/>
              <a:t>100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27DB6-74B0-4F7B-9FBC-998034BA769B}"/>
              </a:ext>
            </a:extLst>
          </p:cNvPr>
          <p:cNvSpPr txBox="1"/>
          <p:nvPr/>
        </p:nvSpPr>
        <p:spPr>
          <a:xfrm>
            <a:off x="2057400" y="1097465"/>
            <a:ext cx="3946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 aperture optimization:</a:t>
            </a:r>
          </a:p>
          <a:p>
            <a:r>
              <a:rPr lang="en-US" dirty="0"/>
              <a:t>Magnets tilted and displaced </a:t>
            </a:r>
          </a:p>
          <a:p>
            <a:r>
              <a:rPr lang="en-US" dirty="0"/>
              <a:t>Magnets split in two (e.g. Q1A and Q1B)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A1037-BA89-4CEC-A78B-084B3F516FF2}"/>
              </a:ext>
            </a:extLst>
          </p:cNvPr>
          <p:cNvSpPr txBox="1"/>
          <p:nvPr/>
        </p:nvSpPr>
        <p:spPr>
          <a:xfrm>
            <a:off x="6081965" y="4105310"/>
            <a:ext cx="1958194" cy="1366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275 GeV</a:t>
            </a:r>
          </a:p>
          <a:p>
            <a:r>
              <a:rPr lang="en-US" sz="1600" dirty="0"/>
              <a:t>  41 GeV</a:t>
            </a:r>
          </a:p>
          <a:p>
            <a:r>
              <a:rPr lang="en-US" sz="1600" dirty="0"/>
              <a:t>100 GeV</a:t>
            </a:r>
          </a:p>
          <a:p>
            <a:r>
              <a:rPr lang="en-US" sz="1600" dirty="0"/>
              <a:t>275 GeV +1.3 GeV </a:t>
            </a:r>
            <a:r>
              <a:rPr lang="en-US" sz="1600" dirty="0" err="1"/>
              <a:t>p</a:t>
            </a:r>
            <a:r>
              <a:rPr lang="en-US" sz="1600" baseline="-25000" dirty="0" err="1"/>
              <a:t>x</a:t>
            </a:r>
            <a:endParaRPr lang="en-US" sz="1600" baseline="-25000" dirty="0"/>
          </a:p>
          <a:p>
            <a:r>
              <a:rPr lang="en-US" sz="1600" dirty="0"/>
              <a:t>275 GeV -1.3 GeV </a:t>
            </a:r>
            <a:r>
              <a:rPr lang="en-US" sz="1600" dirty="0" err="1"/>
              <a:t>p</a:t>
            </a:r>
            <a:r>
              <a:rPr lang="en-US" sz="1600" baseline="-25000" dirty="0" err="1"/>
              <a:t>x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6413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53"/>
            <a:ext cx="7886700" cy="1135060"/>
          </a:xfrm>
        </p:spPr>
        <p:txBody>
          <a:bodyPr>
            <a:normAutofit/>
          </a:bodyPr>
          <a:lstStyle/>
          <a:p>
            <a:r>
              <a:rPr lang="en-US" dirty="0"/>
              <a:t>EIC IR: Rear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05A13B-1C7C-4597-91AF-382A6EFC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285875"/>
            <a:ext cx="3886200" cy="3590927"/>
          </a:xfrm>
        </p:spPr>
        <p:txBody>
          <a:bodyPr>
            <a:normAutofit lnSpcReduction="10000"/>
          </a:bodyPr>
          <a:lstStyle/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2-in-1 magnets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cs typeface="Comic Sans MS"/>
              </a:rPr>
              <a:t>Common yokes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Main issue: space between magnets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cs typeface="Comic Sans MS"/>
              </a:rPr>
              <a:t>Crossing angle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Large aperture due to </a:t>
            </a:r>
            <a:r>
              <a:rPr lang="en-US" dirty="0" err="1">
                <a:cs typeface="Comic Sans MS"/>
              </a:rPr>
              <a:t>synrad</a:t>
            </a:r>
            <a:r>
              <a:rPr lang="en-US" dirty="0">
                <a:cs typeface="Comic Sans MS"/>
              </a:rPr>
              <a:t> fan</a:t>
            </a:r>
          </a:p>
          <a:p>
            <a:pPr lvl="1">
              <a:buClr>
                <a:srgbClr val="0000FF"/>
              </a:buClr>
            </a:pPr>
            <a:r>
              <a:rPr lang="en-US" dirty="0">
                <a:cs typeface="Comic Sans MS"/>
              </a:rPr>
              <a:t>Comes from low-beta quads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F9DCCB7F-3043-4933-B6AC-B93FF92FEF8D}"/>
              </a:ext>
            </a:extLst>
          </p:cNvPr>
          <p:cNvGraphicFramePr>
            <a:graphicFrameLocks/>
          </p:cNvGraphicFramePr>
          <p:nvPr/>
        </p:nvGraphicFramePr>
        <p:xfrm>
          <a:off x="514348" y="5043486"/>
          <a:ext cx="3517902" cy="12509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9450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493184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length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grad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 pole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[T/m]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[T]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Q1ApR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Q1BpR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B821F991-E456-41D0-A2DF-B10640DBB396}"/>
              </a:ext>
            </a:extLst>
          </p:cNvPr>
          <p:cNvGraphicFramePr>
            <a:graphicFrameLocks/>
          </p:cNvGraphicFramePr>
          <p:nvPr/>
        </p:nvGraphicFramePr>
        <p:xfrm>
          <a:off x="4514850" y="5049838"/>
          <a:ext cx="3930647" cy="1244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1521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length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grad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 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[T/m]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B280EEC-62E3-4458-8F5F-D43FDE92B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63" y="1349411"/>
            <a:ext cx="4400237" cy="319003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8D75790-DC8D-4AD0-B2EC-9C35CCE4DD27}"/>
              </a:ext>
            </a:extLst>
          </p:cNvPr>
          <p:cNvSpPr/>
          <p:nvPr/>
        </p:nvSpPr>
        <p:spPr>
          <a:xfrm rot="11220000">
            <a:off x="2245422" y="2962555"/>
            <a:ext cx="386569" cy="19346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C4C70-4C0D-4208-B27F-E1762EA2E558}"/>
              </a:ext>
            </a:extLst>
          </p:cNvPr>
          <p:cNvSpPr txBox="1"/>
          <p:nvPr/>
        </p:nvSpPr>
        <p:spPr>
          <a:xfrm rot="317293">
            <a:off x="2115704" y="3103934"/>
            <a:ext cx="1226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Bethe </a:t>
            </a:r>
            <a:r>
              <a:rPr lang="en-US" sz="1200" dirty="0" err="1"/>
              <a:t>Heitler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FB8D5A-7A63-4AB0-A2F9-C550FAAB2EF1}"/>
              </a:ext>
            </a:extLst>
          </p:cNvPr>
          <p:cNvCxnSpPr>
            <a:cxnSpLocks/>
          </p:cNvCxnSpPr>
          <p:nvPr/>
        </p:nvCxnSpPr>
        <p:spPr>
          <a:xfrm flipV="1">
            <a:off x="621095" y="3462230"/>
            <a:ext cx="806208" cy="122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22008C-FEBD-4C85-8C95-5E9AC2214D2C}"/>
              </a:ext>
            </a:extLst>
          </p:cNvPr>
          <p:cNvSpPr txBox="1"/>
          <p:nvPr/>
        </p:nvSpPr>
        <p:spPr>
          <a:xfrm rot="21323662">
            <a:off x="527608" y="3177387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811304-F6CD-42D3-BB3C-C550457205FD}"/>
              </a:ext>
            </a:extLst>
          </p:cNvPr>
          <p:cNvSpPr txBox="1"/>
          <p:nvPr/>
        </p:nvSpPr>
        <p:spPr>
          <a:xfrm rot="707801">
            <a:off x="2398548" y="1909931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23103F-59EF-472D-9421-775EBFBC14D2}"/>
              </a:ext>
            </a:extLst>
          </p:cNvPr>
          <p:cNvCxnSpPr/>
          <p:nvPr/>
        </p:nvCxnSpPr>
        <p:spPr>
          <a:xfrm flipH="1" flipV="1">
            <a:off x="2308646" y="2117525"/>
            <a:ext cx="1044154" cy="282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429346F3-565D-4CB7-96A3-23817EB19B1A}"/>
              </a:ext>
            </a:extLst>
          </p:cNvPr>
          <p:cNvSpPr/>
          <p:nvPr/>
        </p:nvSpPr>
        <p:spPr>
          <a:xfrm>
            <a:off x="2642339" y="3688756"/>
            <a:ext cx="1565239" cy="5043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304488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8567</TotalTime>
  <Words>2196</Words>
  <Application>Microsoft Office PowerPoint</Application>
  <PresentationFormat>On-screen Show (4:3)</PresentationFormat>
  <Paragraphs>507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Office Theme</vt:lpstr>
      <vt:lpstr>EIC IP6 IR Design Overview</vt:lpstr>
      <vt:lpstr>Outline</vt:lpstr>
      <vt:lpstr>EIC IR: Overview</vt:lpstr>
      <vt:lpstr>IR Requirements</vt:lpstr>
      <vt:lpstr>Considerations</vt:lpstr>
      <vt:lpstr>Considerations (cont.)</vt:lpstr>
      <vt:lpstr>EIC IR: Forward Direction</vt:lpstr>
      <vt:lpstr>Hadron Forward - Apertures</vt:lpstr>
      <vt:lpstr>EIC IR: Rear Direction</vt:lpstr>
      <vt:lpstr>Luminosity and Focusing</vt:lpstr>
      <vt:lpstr>Crossing Angle</vt:lpstr>
      <vt:lpstr>Crossing Angle and Luminosity</vt:lpstr>
      <vt:lpstr>Crab crossing to the rescue</vt:lpstr>
      <vt:lpstr>EIC IR</vt:lpstr>
      <vt:lpstr>Detector Solenoid Effects</vt:lpstr>
      <vt:lpstr>Coherent Distortion of Ion Orbit</vt:lpstr>
      <vt:lpstr>Correction of Ion Orbit</vt:lpstr>
      <vt:lpstr>Q2pF – Collared Magnet</vt:lpstr>
      <vt:lpstr>Q2pF Simulation Results</vt:lpstr>
      <vt:lpstr>Crosstalk</vt:lpstr>
      <vt:lpstr>Magnet Engineering</vt:lpstr>
      <vt:lpstr>Rear Side Integration / Beampipe </vt:lpstr>
      <vt:lpstr>IR Layout</vt:lpstr>
      <vt:lpstr>Synchrotron Radiation</vt:lpstr>
      <vt:lpstr>EIC IR Effort</vt:lpstr>
      <vt:lpstr>IR Design Choices</vt:lpstr>
      <vt:lpstr>What are we working on?</vt:lpstr>
      <vt:lpstr>Summary</vt:lpstr>
      <vt:lpstr>Acknowledgements</vt:lpstr>
      <vt:lpstr>Additional Slides</vt:lpstr>
      <vt:lpstr>Considerations IP8</vt:lpstr>
      <vt:lpstr>Considerations IP8</vt:lpstr>
      <vt:lpstr>PowerPoint Presentation</vt:lpstr>
      <vt:lpstr>Crossing angle collisions</vt:lpstr>
      <vt:lpstr>Nobody’s perfect</vt:lpstr>
      <vt:lpstr>IR Magnets - Overview</vt:lpstr>
      <vt:lpstr>B0pF Spectrometer Magnet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eRHIC Cost Estimate Status Review</dc:title>
  <dc:creator>Hatton, Diane</dc:creator>
  <cp:lastModifiedBy>Witte, Holger</cp:lastModifiedBy>
  <cp:revision>726</cp:revision>
  <dcterms:created xsi:type="dcterms:W3CDTF">2018-09-19T20:21:39Z</dcterms:created>
  <dcterms:modified xsi:type="dcterms:W3CDTF">2021-03-13T12:53:00Z</dcterms:modified>
</cp:coreProperties>
</file>