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8"/>
  </p:notesMasterIdLst>
  <p:handoutMasterIdLst>
    <p:handoutMasterId r:id="rId19"/>
  </p:handoutMasterIdLst>
  <p:sldIdLst>
    <p:sldId id="296" r:id="rId5"/>
    <p:sldId id="2294" r:id="rId6"/>
    <p:sldId id="2284" r:id="rId7"/>
    <p:sldId id="2290" r:id="rId8"/>
    <p:sldId id="2291" r:id="rId9"/>
    <p:sldId id="2292" r:id="rId10"/>
    <p:sldId id="2288" r:id="rId11"/>
    <p:sldId id="2286" r:id="rId12"/>
    <p:sldId id="2289" r:id="rId13"/>
    <p:sldId id="2293" r:id="rId14"/>
    <p:sldId id="2302" r:id="rId15"/>
    <p:sldId id="2254" r:id="rId16"/>
    <p:sldId id="32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00CC"/>
    <a:srgbClr val="005493"/>
    <a:srgbClr val="0033CC"/>
    <a:srgbClr val="000099"/>
    <a:srgbClr val="FF40FF"/>
    <a:srgbClr val="008F00"/>
    <a:srgbClr val="FFFD78"/>
    <a:srgbClr val="2F528F"/>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49F7F5-27E2-4B42-8AEA-BBE315A40E3F}" v="37" dt="2021-03-12T04:56:17.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8" autoAdjust="0"/>
    <p:restoredTop sz="94646"/>
  </p:normalViewPr>
  <p:slideViewPr>
    <p:cSldViewPr snapToGrid="0" snapToObjects="1">
      <p:cViewPr varScale="1">
        <p:scale>
          <a:sx n="124" d="100"/>
          <a:sy n="124" d="100"/>
        </p:scale>
        <p:origin x="1496" y="176"/>
      </p:cViewPr>
      <p:guideLst>
        <p:guide orient="horz" pos="2136"/>
        <p:guide pos="2880"/>
      </p:guideLst>
    </p:cSldViewPr>
  </p:slideViewPr>
  <p:notesTextViewPr>
    <p:cViewPr>
      <p:scale>
        <a:sx n="1" d="1"/>
        <a:sy n="1" d="1"/>
      </p:scale>
      <p:origin x="0" y="0"/>
    </p:cViewPr>
  </p:notesTextViewPr>
  <p:sorterViewPr>
    <p:cViewPr>
      <p:scale>
        <a:sx n="100" d="100"/>
        <a:sy n="100" d="100"/>
      </p:scale>
      <p:origin x="0" y="-54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lf Ent" clId="Web-{8F49F7F5-27E2-4B42-8AEA-BBE315A40E3F}"/>
    <pc:docChg chg="modSld">
      <pc:chgData name="Rolf Ent" userId="" providerId="" clId="Web-{8F49F7F5-27E2-4B42-8AEA-BBE315A40E3F}" dt="2021-03-12T04:56:14.978" v="17" actId="20577"/>
      <pc:docMkLst>
        <pc:docMk/>
      </pc:docMkLst>
      <pc:sldChg chg="modSp">
        <pc:chgData name="Rolf Ent" userId="" providerId="" clId="Web-{8F49F7F5-27E2-4B42-8AEA-BBE315A40E3F}" dt="2021-03-12T04:56:14.978" v="17" actId="20577"/>
        <pc:sldMkLst>
          <pc:docMk/>
          <pc:sldMk cId="483367010" sldId="2286"/>
        </pc:sldMkLst>
        <pc:spChg chg="mod">
          <ac:chgData name="Rolf Ent" userId="" providerId="" clId="Web-{8F49F7F5-27E2-4B42-8AEA-BBE315A40E3F}" dt="2021-03-12T04:56:14.978" v="17" actId="20577"/>
          <ac:spMkLst>
            <pc:docMk/>
            <pc:sldMk cId="483367010" sldId="2286"/>
            <ac:spMk id="2" creationId="{B63CB88B-9D88-534B-B5A8-20844CFF375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elke-carolineaschenauer\Dropbox\EIC\EoI.Evaluation\EOI_EIC_Analysis_all.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mn-cs"/>
              </a:defRPr>
            </a:pPr>
            <a:r>
              <a:rPr lang="en-US"/>
              <a:t>Type of EOIs submitted</a:t>
            </a:r>
          </a:p>
        </c:rich>
      </c:tx>
      <c:layout>
        <c:manualLayout>
          <c:xMode val="edge"/>
          <c:yMode val="edge"/>
          <c:x val="0.34331933508311463"/>
          <c:y val="2.314814814814814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Charts!$B$42:$B$51</c:f>
              <c:strCache>
                <c:ptCount val="10"/>
                <c:pt idx="0">
                  <c:v>Country Consortium</c:v>
                </c:pt>
                <c:pt idx="1">
                  <c:v>Detector Consortium</c:v>
                </c:pt>
                <c:pt idx="2">
                  <c:v>National Laboratory</c:v>
                </c:pt>
                <c:pt idx="3">
                  <c:v>University</c:v>
                </c:pt>
                <c:pt idx="4">
                  <c:v>Host Laboratory</c:v>
                </c:pt>
                <c:pt idx="5">
                  <c:v>State Consortium</c:v>
                </c:pt>
                <c:pt idx="6">
                  <c:v>Uni/Lab Consortium</c:v>
                </c:pt>
                <c:pt idx="7">
                  <c:v>Software Consortium</c:v>
                </c:pt>
                <c:pt idx="8">
                  <c:v>Individual</c:v>
                </c:pt>
                <c:pt idx="9">
                  <c:v>Industry</c:v>
                </c:pt>
              </c:strCache>
            </c:strRef>
          </c:cat>
          <c:val>
            <c:numRef>
              <c:f>Charts!$C$42:$C$51</c:f>
              <c:numCache>
                <c:formatCode>General</c:formatCode>
                <c:ptCount val="10"/>
                <c:pt idx="0">
                  <c:v>9</c:v>
                </c:pt>
                <c:pt idx="1">
                  <c:v>14</c:v>
                </c:pt>
                <c:pt idx="2">
                  <c:v>2</c:v>
                </c:pt>
                <c:pt idx="3">
                  <c:v>13</c:v>
                </c:pt>
                <c:pt idx="4">
                  <c:v>2</c:v>
                </c:pt>
                <c:pt idx="5">
                  <c:v>1</c:v>
                </c:pt>
                <c:pt idx="6">
                  <c:v>3</c:v>
                </c:pt>
                <c:pt idx="7">
                  <c:v>1</c:v>
                </c:pt>
                <c:pt idx="8">
                  <c:v>1</c:v>
                </c:pt>
                <c:pt idx="9">
                  <c:v>1</c:v>
                </c:pt>
              </c:numCache>
            </c:numRef>
          </c:val>
          <c:extLst>
            <c:ext xmlns:c16="http://schemas.microsoft.com/office/drawing/2014/chart" uri="{C3380CC4-5D6E-409C-BE32-E72D297353CC}">
              <c16:uniqueId val="{00000000-5E9F-452C-8E1A-3585A2744FBD}"/>
            </c:ext>
          </c:extLst>
        </c:ser>
        <c:dLbls>
          <c:showLegendKey val="0"/>
          <c:showVal val="0"/>
          <c:showCatName val="0"/>
          <c:showSerName val="0"/>
          <c:showPercent val="0"/>
          <c:showBubbleSize val="0"/>
        </c:dLbls>
        <c:gapWidth val="219"/>
        <c:overlap val="-27"/>
        <c:axId val="1208255503"/>
        <c:axId val="1208315455"/>
      </c:barChart>
      <c:catAx>
        <c:axId val="1208255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n-US"/>
          </a:p>
        </c:txPr>
        <c:crossAx val="1208315455"/>
        <c:crosses val="autoZero"/>
        <c:auto val="1"/>
        <c:lblAlgn val="ctr"/>
        <c:lblOffset val="100"/>
        <c:noMultiLvlLbl val="0"/>
      </c:catAx>
      <c:valAx>
        <c:axId val="12083154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n-US"/>
          </a:p>
        </c:txPr>
        <c:crossAx val="1208255503"/>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j-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2000" b="1">
                <a:solidFill>
                  <a:schemeClr val="tx1"/>
                </a:solidFill>
              </a:rPr>
              <a:t>Equipment Interest</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cat>
            <c:strRef>
              <c:f>[1]Charts!$C$94:$C$136</c:f>
              <c:strCache>
                <c:ptCount val="43"/>
                <c:pt idx="0">
                  <c:v>bHCal</c:v>
                </c:pt>
                <c:pt idx="1">
                  <c:v>bECal</c:v>
                </c:pt>
                <c:pt idx="2">
                  <c:v>DIRC</c:v>
                </c:pt>
                <c:pt idx="3">
                  <c:v>bToF</c:v>
                </c:pt>
                <c:pt idx="4">
                  <c:v>TPC</c:v>
                </c:pt>
                <c:pt idx="5">
                  <c:v>b-gaseaous tracker</c:v>
                </c:pt>
                <c:pt idx="6">
                  <c:v>b-mu-Vertex</c:v>
                </c:pt>
                <c:pt idx="7">
                  <c:v>b-tracker</c:v>
                </c:pt>
                <c:pt idx="9">
                  <c:v>eHCAL</c:v>
                </c:pt>
                <c:pt idx="10">
                  <c:v>eECal</c:v>
                </c:pt>
                <c:pt idx="11">
                  <c:v>eRICH</c:v>
                </c:pt>
                <c:pt idx="12">
                  <c:v>eToF</c:v>
                </c:pt>
                <c:pt idx="13">
                  <c:v>eTRD</c:v>
                </c:pt>
                <c:pt idx="14">
                  <c:v>ePreshower</c:v>
                </c:pt>
                <c:pt idx="15">
                  <c:v>e-gaseaous tracker</c:v>
                </c:pt>
                <c:pt idx="16">
                  <c:v>e-mu-Vertex</c:v>
                </c:pt>
                <c:pt idx="18">
                  <c:v>hHCAL</c:v>
                </c:pt>
                <c:pt idx="19">
                  <c:v>hECal</c:v>
                </c:pt>
                <c:pt idx="20">
                  <c:v>hRICH</c:v>
                </c:pt>
                <c:pt idx="21">
                  <c:v>hToF</c:v>
                </c:pt>
                <c:pt idx="22">
                  <c:v>hTRD</c:v>
                </c:pt>
                <c:pt idx="23">
                  <c:v>hPreshower</c:v>
                </c:pt>
                <c:pt idx="24">
                  <c:v>h-gaseaous tracker</c:v>
                </c:pt>
                <c:pt idx="25">
                  <c:v>h-mu-Vertex</c:v>
                </c:pt>
                <c:pt idx="27">
                  <c:v>ZDC</c:v>
                </c:pt>
                <c:pt idx="28">
                  <c:v>RP+OMD</c:v>
                </c:pt>
                <c:pt idx="29">
                  <c:v>B0-Det</c:v>
                </c:pt>
                <c:pt idx="30">
                  <c:v>low-Q2</c:v>
                </c:pt>
                <c:pt idx="31">
                  <c:v>Lumi</c:v>
                </c:pt>
                <c:pt idx="33">
                  <c:v>ePOL </c:v>
                </c:pt>
                <c:pt idx="34">
                  <c:v>hPol</c:v>
                </c:pt>
                <c:pt idx="36">
                  <c:v>Elec</c:v>
                </c:pt>
                <c:pt idx="37">
                  <c:v>DAQ</c:v>
                </c:pt>
                <c:pt idx="38">
                  <c:v>Software</c:v>
                </c:pt>
                <c:pt idx="40">
                  <c:v>PID</c:v>
                </c:pt>
                <c:pt idx="41">
                  <c:v>PID in Endcaps</c:v>
                </c:pt>
                <c:pt idx="42">
                  <c:v>mu-vertex</c:v>
                </c:pt>
              </c:strCache>
            </c:strRef>
          </c:cat>
          <c:val>
            <c:numRef>
              <c:f>[1]Charts!$D$94:$D$136</c:f>
              <c:numCache>
                <c:formatCode>General</c:formatCode>
                <c:ptCount val="43"/>
                <c:pt idx="0">
                  <c:v>4</c:v>
                </c:pt>
                <c:pt idx="1">
                  <c:v>3</c:v>
                </c:pt>
                <c:pt idx="2">
                  <c:v>2</c:v>
                </c:pt>
                <c:pt idx="3">
                  <c:v>3</c:v>
                </c:pt>
                <c:pt idx="5">
                  <c:v>2</c:v>
                </c:pt>
                <c:pt idx="6">
                  <c:v>10</c:v>
                </c:pt>
                <c:pt idx="7">
                  <c:v>7</c:v>
                </c:pt>
                <c:pt idx="10">
                  <c:v>5</c:v>
                </c:pt>
                <c:pt idx="11">
                  <c:v>2</c:v>
                </c:pt>
                <c:pt idx="12">
                  <c:v>1</c:v>
                </c:pt>
                <c:pt idx="13">
                  <c:v>1</c:v>
                </c:pt>
                <c:pt idx="15">
                  <c:v>4</c:v>
                </c:pt>
                <c:pt idx="18">
                  <c:v>3</c:v>
                </c:pt>
                <c:pt idx="19">
                  <c:v>2</c:v>
                </c:pt>
                <c:pt idx="20">
                  <c:v>2</c:v>
                </c:pt>
                <c:pt idx="21">
                  <c:v>2</c:v>
                </c:pt>
                <c:pt idx="24">
                  <c:v>2</c:v>
                </c:pt>
                <c:pt idx="25">
                  <c:v>1</c:v>
                </c:pt>
                <c:pt idx="27">
                  <c:v>9</c:v>
                </c:pt>
                <c:pt idx="28">
                  <c:v>4</c:v>
                </c:pt>
                <c:pt idx="29">
                  <c:v>2</c:v>
                </c:pt>
                <c:pt idx="30">
                  <c:v>1</c:v>
                </c:pt>
                <c:pt idx="31">
                  <c:v>2</c:v>
                </c:pt>
                <c:pt idx="33">
                  <c:v>6</c:v>
                </c:pt>
                <c:pt idx="34">
                  <c:v>3</c:v>
                </c:pt>
                <c:pt idx="36">
                  <c:v>6</c:v>
                </c:pt>
                <c:pt idx="37">
                  <c:v>10</c:v>
                </c:pt>
                <c:pt idx="38">
                  <c:v>10</c:v>
                </c:pt>
                <c:pt idx="40">
                  <c:v>1</c:v>
                </c:pt>
                <c:pt idx="41">
                  <c:v>1</c:v>
                </c:pt>
                <c:pt idx="42">
                  <c:v>2</c:v>
                </c:pt>
              </c:numCache>
            </c:numRef>
          </c:val>
          <c:extLst>
            <c:ext xmlns:c16="http://schemas.microsoft.com/office/drawing/2014/chart" uri="{C3380CC4-5D6E-409C-BE32-E72D297353CC}">
              <c16:uniqueId val="{00000000-BA9F-7244-A3C8-06F16F244097}"/>
            </c:ext>
          </c:extLst>
        </c:ser>
        <c:dLbls>
          <c:showLegendKey val="0"/>
          <c:showVal val="0"/>
          <c:showCatName val="0"/>
          <c:showSerName val="0"/>
          <c:showPercent val="0"/>
          <c:showBubbleSize val="0"/>
        </c:dLbls>
        <c:gapWidth val="150"/>
        <c:shape val="box"/>
        <c:axId val="1237794495"/>
        <c:axId val="1237839583"/>
        <c:axId val="0"/>
      </c:bar3DChart>
      <c:catAx>
        <c:axId val="123779449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37839583"/>
        <c:crosses val="autoZero"/>
        <c:auto val="1"/>
        <c:lblAlgn val="ctr"/>
        <c:lblOffset val="100"/>
        <c:noMultiLvlLbl val="0"/>
      </c:catAx>
      <c:valAx>
        <c:axId val="12378395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37794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968C7C-DE0D-7744-9A0A-5A58AFDE7EDC}" type="datetimeFigureOut">
              <a:rPr lang="en-US" smtClean="0"/>
              <a:t>3/12/21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BE1642-F6EB-3F47-A209-1B38F78E7469}" type="slidenum">
              <a:rPr lang="en-US" smtClean="0"/>
              <a:t>‹#›</a:t>
            </a:fld>
            <a:endParaRPr lang="en-US"/>
          </a:p>
        </p:txBody>
      </p:sp>
    </p:spTree>
    <p:extLst>
      <p:ext uri="{BB962C8B-B14F-4D97-AF65-F5344CB8AC3E}">
        <p14:creationId xmlns:p14="http://schemas.microsoft.com/office/powerpoint/2010/main" val="203834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BA3CD-AB20-5043-9DFD-E54294A03D31}" type="datetimeFigureOut">
              <a:rPr lang="en-US" smtClean="0"/>
              <a:t>3/12/21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745EDC-326A-DC46-A236-B4FC4FF83B6F}" type="slidenum">
              <a:rPr lang="en-US" smtClean="0"/>
              <a:t>‹#›</a:t>
            </a:fld>
            <a:endParaRPr lang="en-US"/>
          </a:p>
        </p:txBody>
      </p:sp>
    </p:spTree>
    <p:extLst>
      <p:ext uri="{BB962C8B-B14F-4D97-AF65-F5344CB8AC3E}">
        <p14:creationId xmlns:p14="http://schemas.microsoft.com/office/powerpoint/2010/main" val="378602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Comic Sans MS"/>
                <a:ea typeface="Arial" charset="0"/>
                <a:cs typeface="Comic Sans MS"/>
              </a:defRPr>
            </a:lvl1pPr>
          </a:lstStyle>
          <a:p>
            <a:r>
              <a:rPr lang="en-US" dirty="0"/>
              <a:t>Click to edit Master </a:t>
            </a:r>
            <a:br>
              <a:rPr lang="en-US" dirty="0"/>
            </a:b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Comic Sans MS"/>
                <a:ea typeface="Arial" charset="0"/>
                <a:cs typeface="Comic Sans M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6004878"/>
          </a:xfrm>
        </p:spPr>
        <p:txBody>
          <a:bodyPr/>
          <a:lstStyle>
            <a:lvl1pPr marL="228600" indent="-228600">
              <a:buClr>
                <a:srgbClr val="0432FF"/>
              </a:buClr>
              <a:buFont typeface="Wingdings" charset="2"/>
              <a:buChar char="q"/>
              <a:defRPr sz="1800">
                <a:latin typeface="Arial" panose="020B0604020202020204" pitchFamily="34" charset="0"/>
                <a:ea typeface="Arial" panose="020B0604020202020204" pitchFamily="34" charset="0"/>
                <a:cs typeface="Arial" panose="020B0604020202020204" pitchFamily="34" charset="0"/>
              </a:defRPr>
            </a:lvl1pPr>
            <a:lvl2pPr marL="685800" indent="-228600">
              <a:buClr>
                <a:srgbClr val="0432FF"/>
              </a:buClr>
              <a:buFont typeface="Wingdings" charset="2"/>
              <a:buChar char="Ø"/>
              <a:defRPr sz="1600">
                <a:latin typeface="Arial" panose="020B0604020202020204" pitchFamily="34" charset="0"/>
                <a:ea typeface="Arial" panose="020B0604020202020204" pitchFamily="34" charset="0"/>
                <a:cs typeface="Arial" panose="020B0604020202020204" pitchFamily="34" charset="0"/>
              </a:defRPr>
            </a:lvl2pPr>
            <a:lvl3pPr marL="1143000" indent="-228600">
              <a:buClr>
                <a:srgbClr val="0432FF"/>
              </a:buClr>
              <a:buFont typeface="Arial"/>
              <a:buChar char="•"/>
              <a:defRPr sz="1400">
                <a:latin typeface="Arial" panose="020B0604020202020204" pitchFamily="34" charset="0"/>
                <a:ea typeface="Arial" panose="020B0604020202020204" pitchFamily="34" charset="0"/>
                <a:cs typeface="Arial" panose="020B0604020202020204" pitchFamily="34" charset="0"/>
              </a:defRPr>
            </a:lvl3pPr>
            <a:lvl4pPr marL="1600200" indent="-228600">
              <a:buClr>
                <a:srgbClr val="0432FF"/>
              </a:buClr>
              <a:buFont typeface="Wingdings" charset="2"/>
              <a:buChar char="ü"/>
              <a:defRPr sz="1200">
                <a:latin typeface="Arial" panose="020B0604020202020204" pitchFamily="34" charset="0"/>
                <a:ea typeface="Arial" panose="020B0604020202020204" pitchFamily="34" charset="0"/>
                <a:cs typeface="Arial" panose="020B0604020202020204" pitchFamily="34" charset="0"/>
              </a:defRPr>
            </a:lvl4pPr>
            <a:lvl5pPr marL="2057400" indent="-228600">
              <a:buClr>
                <a:srgbClr val="0432FF"/>
              </a:buClr>
              <a:buFont typeface="Wingdings" charset="2"/>
              <a:buChar char="§"/>
              <a:defRPr sz="100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028950" y="6592567"/>
            <a:ext cx="3284168" cy="260515"/>
          </a:xfrm>
        </p:spPr>
        <p:txBody>
          <a:bodyPr/>
          <a:lstStyle>
            <a:lvl1pPr>
              <a:defRPr sz="1000">
                <a:latin typeface="Arial" panose="020B0604020202020204" pitchFamily="34" charset="0"/>
                <a:cs typeface="Arial" panose="020B0604020202020204" pitchFamily="34" charset="0"/>
              </a:defRPr>
            </a:lvl1pPr>
          </a:lstStyle>
          <a:p>
            <a:r>
              <a:rPr lang="en-US"/>
              <a:t>EIC OPA Status Review</a:t>
            </a:r>
            <a:endParaRPr lang="en-US" dirty="0"/>
          </a:p>
        </p:txBody>
      </p:sp>
      <p:sp>
        <p:nvSpPr>
          <p:cNvPr id="6" name="Slide Number Placeholder 5"/>
          <p:cNvSpPr>
            <a:spLocks noGrp="1"/>
          </p:cNvSpPr>
          <p:nvPr>
            <p:ph type="sldNum" sz="quarter" idx="12"/>
          </p:nvPr>
        </p:nvSpPr>
        <p:spPr>
          <a:xfrm>
            <a:off x="7086600" y="6597485"/>
            <a:ext cx="2057400" cy="260515"/>
          </a:xfrm>
        </p:spPr>
        <p:txBody>
          <a:bodyPr/>
          <a:lstStyle>
            <a:lvl1pPr algn="r">
              <a:defRPr sz="1200">
                <a:latin typeface="Arial" panose="020B0604020202020204" pitchFamily="34" charset="0"/>
                <a:cs typeface="Arial" panose="020B0604020202020204" pitchFamily="34" charset="0"/>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Autofit/>
          </a:bodyPr>
          <a:lstStyle>
            <a:lvl1pPr algn="l">
              <a:defRPr sz="4000" b="0" i="0">
                <a:solidFill>
                  <a:srgbClr val="0000CC"/>
                </a:solidFill>
                <a:effectLst/>
                <a:latin typeface="+mj-lt"/>
                <a:ea typeface="Arial" charset="0"/>
                <a:cs typeface="Comic Sans MS"/>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10160"/>
            <a:ext cx="9144000" cy="584669"/>
          </a:xfrm>
        </p:spPr>
        <p:txBody>
          <a:bodyPr>
            <a:noAutofit/>
          </a:bodyPr>
          <a:lstStyle>
            <a:lvl1pPr algn="l">
              <a:defRPr sz="4000" b="0" i="0">
                <a:solidFill>
                  <a:srgbClr val="0000CC"/>
                </a:solidFill>
                <a:effectLst/>
                <a:latin typeface="+mj-lt"/>
                <a:ea typeface="Arial" charset="0"/>
                <a:cs typeface="Comic Sans MS"/>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D4C779-986B-3B4D-8FBC-DBBC56204F66}"/>
              </a:ext>
            </a:extLst>
          </p:cNvPr>
          <p:cNvSpPr>
            <a:spLocks noGrp="1"/>
          </p:cNvSpPr>
          <p:nvPr>
            <p:ph type="sldNum" sz="quarter" idx="12"/>
          </p:nvPr>
        </p:nvSpPr>
        <p:spPr>
          <a:xfrm>
            <a:off x="7086600" y="6597485"/>
            <a:ext cx="2057400" cy="260515"/>
          </a:xfrm>
        </p:spPr>
        <p:txBody>
          <a:bodyPr/>
          <a:lstStyle>
            <a:lvl1pPr algn="r">
              <a:defRPr sz="1200">
                <a:latin typeface="+mj-lt"/>
                <a:cs typeface="Comic Sans MS"/>
              </a:defRPr>
            </a:lvl1pPr>
          </a:lstStyle>
          <a:p>
            <a:fld id="{893C5830-40F3-F04E-B2E3-10E6672BA8FF}" type="slidenum">
              <a:rPr lang="en-US" smtClean="0"/>
              <a:pPr/>
              <a:t>‹#›</a:t>
            </a:fld>
            <a:endParaRPr lang="en-US"/>
          </a:p>
        </p:txBody>
      </p:sp>
      <p:sp>
        <p:nvSpPr>
          <p:cNvPr id="5" name="Footer Placeholder 4">
            <a:extLst>
              <a:ext uri="{FF2B5EF4-FFF2-40B4-BE49-F238E27FC236}">
                <a16:creationId xmlns:a16="http://schemas.microsoft.com/office/drawing/2014/main" id="{537D5AFD-1BD6-4EED-83FF-9D10F0447927}"/>
              </a:ext>
            </a:extLst>
          </p:cNvPr>
          <p:cNvSpPr>
            <a:spLocks noGrp="1"/>
          </p:cNvSpPr>
          <p:nvPr>
            <p:ph type="ftr" sz="quarter" idx="11"/>
          </p:nvPr>
        </p:nvSpPr>
        <p:spPr>
          <a:xfrm>
            <a:off x="3028950" y="6592567"/>
            <a:ext cx="3284168" cy="260515"/>
          </a:xfrm>
        </p:spPr>
        <p:txBody>
          <a:bodyPr/>
          <a:lstStyle>
            <a:lvl1pPr>
              <a:defRPr sz="1000">
                <a:latin typeface="Arial" panose="020B0604020202020204" pitchFamily="34" charset="0"/>
                <a:cs typeface="Arial" panose="020B0604020202020204" pitchFamily="34" charset="0"/>
              </a:defRPr>
            </a:lvl1pPr>
          </a:lstStyle>
          <a:p>
            <a:r>
              <a:rPr lang="en-US"/>
              <a:t>EIC OPA Status Review</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2B93735D-ABCE-C340-B377-B62A585958E3}"/>
              </a:ext>
            </a:extLst>
          </p:cNvPr>
          <p:cNvSpPr>
            <a:spLocks noGrp="1"/>
          </p:cNvSpPr>
          <p:nvPr>
            <p:ph type="sldNum" sz="quarter" idx="12"/>
          </p:nvPr>
        </p:nvSpPr>
        <p:spPr>
          <a:xfrm>
            <a:off x="7081520" y="6592567"/>
            <a:ext cx="2057400" cy="260515"/>
          </a:xfrm>
        </p:spPr>
        <p:txBody>
          <a:bodyPr/>
          <a:lstStyle>
            <a:lvl1pPr algn="r">
              <a:defRPr sz="1200">
                <a:latin typeface="Arial" panose="020B0604020202020204" pitchFamily="34" charset="0"/>
                <a:cs typeface="Arial" panose="020B0604020202020204" pitchFamily="34" charset="0"/>
              </a:defRPr>
            </a:lvl1pPr>
          </a:lstStyle>
          <a:p>
            <a:fld id="{893C5830-40F3-F04E-B2E3-10E6672BA8FF}" type="slidenum">
              <a:rPr lang="en-US" smtClean="0"/>
              <a:pPr/>
              <a:t>‹#›</a:t>
            </a:fld>
            <a:endParaRPr lang="en-US" dirty="0"/>
          </a:p>
        </p:txBody>
      </p:sp>
      <p:sp>
        <p:nvSpPr>
          <p:cNvPr id="3" name="Footer Placeholder 4">
            <a:extLst>
              <a:ext uri="{FF2B5EF4-FFF2-40B4-BE49-F238E27FC236}">
                <a16:creationId xmlns:a16="http://schemas.microsoft.com/office/drawing/2014/main" id="{3DB15605-E467-43C4-8CD1-C6101F172E08}"/>
              </a:ext>
            </a:extLst>
          </p:cNvPr>
          <p:cNvSpPr>
            <a:spLocks noGrp="1"/>
          </p:cNvSpPr>
          <p:nvPr>
            <p:ph type="ftr" sz="quarter" idx="11"/>
          </p:nvPr>
        </p:nvSpPr>
        <p:spPr>
          <a:xfrm>
            <a:off x="3028950" y="6592567"/>
            <a:ext cx="3284168" cy="260515"/>
          </a:xfrm>
        </p:spPr>
        <p:txBody>
          <a:bodyPr/>
          <a:lstStyle>
            <a:lvl1pPr>
              <a:defRPr sz="1000">
                <a:latin typeface="+mj-lt"/>
                <a:cs typeface="Comic Sans MS"/>
              </a:defRPr>
            </a:lvl1pPr>
          </a:lstStyle>
          <a:p>
            <a:r>
              <a:rPr lang="en-US"/>
              <a:t>EIC OPA Status Review</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r>
              <a:rPr lang="en-US"/>
              <a:t>EIC OPA Status Review</a:t>
            </a:r>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Footer Placeholder 4">
            <a:extLst>
              <a:ext uri="{FF2B5EF4-FFF2-40B4-BE49-F238E27FC236}">
                <a16:creationId xmlns:a16="http://schemas.microsoft.com/office/drawing/2014/main" id="{18291F7B-3135-8E46-B568-29F110F8E932}"/>
              </a:ext>
            </a:extLst>
          </p:cNvPr>
          <p:cNvSpPr txBox="1">
            <a:spLocks/>
          </p:cNvSpPr>
          <p:nvPr userDrawn="1"/>
        </p:nvSpPr>
        <p:spPr>
          <a:xfrm>
            <a:off x="3028950" y="6592568"/>
            <a:ext cx="3086100" cy="260514"/>
          </a:xfrm>
          <a:prstGeom prst="rect">
            <a:avLst/>
          </a:prstGeom>
        </p:spPr>
        <p:txBody>
          <a:bodyPr/>
          <a:lstStyle>
            <a:defPPr>
              <a:defRPr lang="en-US"/>
            </a:defPPr>
            <a:lvl1pPr marL="0" algn="l" defTabSz="914400" rtl="0" eaLnBrk="1" latinLnBrk="0" hangingPunct="1">
              <a:defRPr sz="1000" kern="1200">
                <a:solidFill>
                  <a:schemeClr val="tx1"/>
                </a:solidFill>
                <a:latin typeface="Comic Sans MS"/>
                <a:ea typeface="+mn-ea"/>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hf hdr="0" ft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urldefense.proofpoint.com/v2/url?u=https-3A__www.bnl.gov_eic_EOI.php&amp;d=DwMFaQ&amp;c=CJqEzB1piLOyyvZjb8YUQw&amp;r=wlj-HLgGB5Tro-f5lyrlkQ&amp;m=CwhlhAexbmiW7mbMQMHqrFqOFkfr0d5GsPHLBvCF-3Q&amp;s=5z0l6GkF_D0661Sz3cEcnjrSPxVgY5ru_hvFyu3fwZk&amp;e=" TargetMode="External"/><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hyperlink" Target="https://indico.bnl.gov/event/8552/" TargetMode="External"/><Relationship Id="rId4" Type="http://schemas.openxmlformats.org/officeDocument/2006/relationships/hyperlink" Target="https://www.bnl.gov/eic/EOI.ph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454578"/>
            <a:ext cx="9144000" cy="1476940"/>
          </a:xfrm>
        </p:spPr>
        <p:txBody>
          <a:bodyPr>
            <a:noAutofit/>
          </a:bodyPr>
          <a:lstStyle/>
          <a:p>
            <a:br>
              <a:rPr lang="en-US" sz="4000" dirty="0">
                <a:effectLst/>
                <a:latin typeface="+mj-lt"/>
              </a:rPr>
            </a:br>
            <a:r>
              <a:rPr lang="en-US" sz="4000" dirty="0">
                <a:effectLst/>
                <a:latin typeface="+mj-lt"/>
                <a:ea typeface="Times New Roman" panose="02020603050405020304" pitchFamily="18" charset="0"/>
              </a:rPr>
              <a:t>Status Report on </a:t>
            </a:r>
            <a:r>
              <a:rPr lang="en-US" sz="4000" dirty="0" err="1">
                <a:effectLst/>
                <a:latin typeface="+mj-lt"/>
                <a:ea typeface="Times New Roman" panose="02020603050405020304" pitchFamily="18" charset="0"/>
              </a:rPr>
              <a:t>EoIs</a:t>
            </a:r>
            <a:endParaRPr lang="en-US" sz="4000" dirty="0">
              <a:latin typeface="+mj-lt"/>
            </a:endParaRPr>
          </a:p>
        </p:txBody>
      </p:sp>
      <p:sp>
        <p:nvSpPr>
          <p:cNvPr id="3" name="Subtitle 2"/>
          <p:cNvSpPr>
            <a:spLocks noGrp="1"/>
          </p:cNvSpPr>
          <p:nvPr>
            <p:ph type="subTitle" idx="1"/>
          </p:nvPr>
        </p:nvSpPr>
        <p:spPr>
          <a:xfrm>
            <a:off x="4271679" y="3046386"/>
            <a:ext cx="4741984" cy="1792742"/>
          </a:xfrm>
        </p:spPr>
        <p:txBody>
          <a:bodyPr>
            <a:noAutofit/>
          </a:bodyPr>
          <a:lstStyle/>
          <a:p>
            <a:r>
              <a:rPr lang="en-US" dirty="0"/>
              <a:t>E.C. </a:t>
            </a:r>
            <a:r>
              <a:rPr lang="en-US" dirty="0" err="1"/>
              <a:t>Aschenauer</a:t>
            </a:r>
            <a:r>
              <a:rPr lang="en-US" dirty="0"/>
              <a:t> (BNL)</a:t>
            </a:r>
          </a:p>
          <a:p>
            <a:r>
              <a:rPr lang="en-US" dirty="0"/>
              <a:t>R. Ent (</a:t>
            </a:r>
            <a:r>
              <a:rPr lang="en-US" dirty="0" err="1"/>
              <a:t>JLab</a:t>
            </a:r>
            <a:r>
              <a:rPr lang="en-US" dirty="0"/>
              <a:t>)</a:t>
            </a:r>
          </a:p>
          <a:p>
            <a:r>
              <a:rPr lang="en-US" dirty="0"/>
              <a:t>Co-Associate Directors for the Experimental Program</a:t>
            </a:r>
          </a:p>
          <a:p>
            <a:endParaRPr lang="en-US" sz="1200" dirty="0"/>
          </a:p>
          <a:p>
            <a:r>
              <a:rPr lang="en-US" sz="1200" dirty="0">
                <a:effectLst/>
              </a:rPr>
              <a:t>Kick-off Meeting for an EIC Detector at IP6</a:t>
            </a:r>
          </a:p>
          <a:p>
            <a:r>
              <a:rPr lang="en-US" sz="1400" dirty="0"/>
              <a:t>January 12</a:t>
            </a:r>
            <a:r>
              <a:rPr lang="en-US" sz="1400" baseline="30000" dirty="0"/>
              <a:t>th</a:t>
            </a:r>
            <a:r>
              <a:rPr lang="en-US" sz="1400" dirty="0"/>
              <a:t> &amp; 13</a:t>
            </a:r>
            <a:r>
              <a:rPr lang="en-US" sz="1400" baseline="30000" dirty="0"/>
              <a:t>th</a:t>
            </a:r>
            <a:r>
              <a:rPr lang="en-US" sz="1400" dirty="0"/>
              <a:t>, 2020</a:t>
            </a:r>
          </a:p>
          <a:p>
            <a:endParaRPr lang="en-US" dirty="0">
              <a:effectLst/>
              <a:latin typeface="+mj-lt"/>
            </a:endParaRPr>
          </a:p>
        </p:txBody>
      </p:sp>
      <p:sp>
        <p:nvSpPr>
          <p:cNvPr id="8" name="TextBox 7"/>
          <p:cNvSpPr txBox="1"/>
          <p:nvPr/>
        </p:nvSpPr>
        <p:spPr>
          <a:xfrm>
            <a:off x="3443427" y="5620887"/>
            <a:ext cx="5683251" cy="538609"/>
          </a:xfrm>
          <a:prstGeom prst="rect">
            <a:avLst/>
          </a:prstGeom>
          <a:noFill/>
        </p:spPr>
        <p:txBody>
          <a:bodyPr wrap="square" rtlCol="0">
            <a:spAutoFit/>
          </a:bodyPr>
          <a:lstStyle/>
          <a:p>
            <a:pPr algn="r"/>
            <a:r>
              <a:rPr lang="en-US" sz="2900" dirty="0">
                <a:solidFill>
                  <a:srgbClr val="4EA5DB"/>
                </a:solidFill>
                <a:latin typeface="+mj-lt"/>
                <a:ea typeface="Arial" charset="0"/>
                <a:cs typeface="Comic Sans MS"/>
              </a:rPr>
              <a:t>Electron Ion Collider</a:t>
            </a:r>
          </a:p>
        </p:txBody>
      </p:sp>
      <p:pic>
        <p:nvPicPr>
          <p:cNvPr id="10" name="Picture 9">
            <a:extLst>
              <a:ext uri="{FF2B5EF4-FFF2-40B4-BE49-F238E27FC236}">
                <a16:creationId xmlns:a16="http://schemas.microsoft.com/office/drawing/2014/main" id="{658F8A07-0418-2544-B303-A47253F2F0E8}"/>
              </a:ext>
            </a:extLst>
          </p:cNvPr>
          <p:cNvPicPr>
            <a:picLocks noChangeAspect="1"/>
          </p:cNvPicPr>
          <p:nvPr/>
        </p:nvPicPr>
        <p:blipFill rotWithShape="1">
          <a:blip r:embed="rId2"/>
          <a:srcRect l="41384"/>
          <a:stretch/>
        </p:blipFill>
        <p:spPr>
          <a:xfrm>
            <a:off x="5559922" y="6149222"/>
            <a:ext cx="3556482" cy="381000"/>
          </a:xfrm>
          <a:prstGeom prst="rect">
            <a:avLst/>
          </a:prstGeom>
        </p:spPr>
      </p:pic>
    </p:spTree>
    <p:extLst>
      <p:ext uri="{BB962C8B-B14F-4D97-AF65-F5344CB8AC3E}">
        <p14:creationId xmlns:p14="http://schemas.microsoft.com/office/powerpoint/2010/main" val="3005032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26D520-4C8A-4946-92B1-16C3A5451ABA}"/>
              </a:ext>
            </a:extLst>
          </p:cNvPr>
          <p:cNvSpPr>
            <a:spLocks noGrp="1"/>
          </p:cNvSpPr>
          <p:nvPr>
            <p:ph type="title"/>
          </p:nvPr>
        </p:nvSpPr>
        <p:spPr>
          <a:xfrm>
            <a:off x="0" y="10160"/>
            <a:ext cx="9144000" cy="730359"/>
          </a:xfrm>
        </p:spPr>
        <p:txBody>
          <a:bodyPr/>
          <a:lstStyle/>
          <a:p>
            <a:pPr algn="ctr"/>
            <a:r>
              <a:rPr lang="en-US" sz="2800" dirty="0"/>
              <a:t>Expressions of Interest – In-Kind Equipment (non-US)</a:t>
            </a:r>
            <a:endParaRPr lang="en-US" sz="2800" dirty="0">
              <a:latin typeface="+mj-lt"/>
            </a:endParaRPr>
          </a:p>
        </p:txBody>
      </p:sp>
      <p:sp>
        <p:nvSpPr>
          <p:cNvPr id="4" name="Slide Number Placeholder 3">
            <a:extLst>
              <a:ext uri="{FF2B5EF4-FFF2-40B4-BE49-F238E27FC236}">
                <a16:creationId xmlns:a16="http://schemas.microsoft.com/office/drawing/2014/main" id="{3BCCAED5-F919-DD41-AB17-07D7079E0E78}"/>
              </a:ext>
            </a:extLst>
          </p:cNvPr>
          <p:cNvSpPr>
            <a:spLocks noGrp="1"/>
          </p:cNvSpPr>
          <p:nvPr>
            <p:ph type="sldNum" sz="quarter" idx="12"/>
          </p:nvPr>
        </p:nvSpPr>
        <p:spPr/>
        <p:txBody>
          <a:bodyPr/>
          <a:lstStyle/>
          <a:p>
            <a:fld id="{893C5830-40F3-F04E-B2E3-10E6672BA8FF}" type="slidenum">
              <a:rPr lang="en-US" smtClean="0"/>
              <a:pPr/>
              <a:t>10</a:t>
            </a:fld>
            <a:endParaRPr lang="en-US"/>
          </a:p>
        </p:txBody>
      </p:sp>
      <p:sp>
        <p:nvSpPr>
          <p:cNvPr id="6" name="TextBox 5">
            <a:extLst>
              <a:ext uri="{FF2B5EF4-FFF2-40B4-BE49-F238E27FC236}">
                <a16:creationId xmlns:a16="http://schemas.microsoft.com/office/drawing/2014/main" id="{19BD8671-8530-4717-A3C6-8EA6D6EE0775}"/>
              </a:ext>
            </a:extLst>
          </p:cNvPr>
          <p:cNvSpPr txBox="1"/>
          <p:nvPr/>
        </p:nvSpPr>
        <p:spPr>
          <a:xfrm>
            <a:off x="914400" y="4925298"/>
            <a:ext cx="4510601" cy="1015663"/>
          </a:xfrm>
          <a:prstGeom prst="rect">
            <a:avLst/>
          </a:prstGeom>
          <a:solidFill>
            <a:srgbClr val="0432FF"/>
          </a:solidFill>
        </p:spPr>
        <p:txBody>
          <a:bodyPr wrap="square" rtlCol="0">
            <a:spAutoFit/>
          </a:bodyPr>
          <a:lstStyle/>
          <a:p>
            <a:pPr algn="l"/>
            <a:r>
              <a:rPr lang="en-US" sz="1200" dirty="0">
                <a:solidFill>
                  <a:schemeClr val="bg1"/>
                </a:solidFill>
                <a:latin typeface="Arial" panose="020B0604020202020204" pitchFamily="34" charset="0"/>
                <a:cs typeface="Arial" panose="020B0604020202020204" pitchFamily="34" charset="0"/>
              </a:rPr>
              <a:t>Does not include separate strong interest by </a:t>
            </a:r>
          </a:p>
          <a:p>
            <a:pPr algn="l"/>
            <a:r>
              <a:rPr lang="en-US" sz="1200" dirty="0">
                <a:solidFill>
                  <a:schemeClr val="bg1"/>
                </a:solidFill>
                <a:latin typeface="Arial" panose="020B0604020202020204" pitchFamily="34" charset="0"/>
                <a:cs typeface="Arial" panose="020B0604020202020204" pitchFamily="34" charset="0"/>
              </a:rPr>
              <a:t>academia-industry consortium in Spain to accelerator scope.</a:t>
            </a:r>
          </a:p>
          <a:p>
            <a:pPr algn="l"/>
            <a:endParaRPr lang="en-US" sz="1200" dirty="0">
              <a:solidFill>
                <a:schemeClr val="bg1"/>
              </a:solidFill>
              <a:latin typeface="Arial" panose="020B0604020202020204" pitchFamily="34" charset="0"/>
              <a:cs typeface="Arial" panose="020B0604020202020204" pitchFamily="34" charset="0"/>
            </a:endParaRPr>
          </a:p>
          <a:p>
            <a:pPr algn="l"/>
            <a:r>
              <a:rPr lang="en-US" sz="1200" dirty="0">
                <a:solidFill>
                  <a:schemeClr val="bg1"/>
                </a:solidFill>
                <a:latin typeface="Arial" panose="020B0604020202020204" pitchFamily="34" charset="0"/>
                <a:cs typeface="Arial" panose="020B0604020202020204" pitchFamily="34" charset="0"/>
              </a:rPr>
              <a:t>Also, for countries like Canada and UK folded in some separate accelerator scope interest in the estimates.</a:t>
            </a:r>
          </a:p>
        </p:txBody>
      </p:sp>
      <p:graphicFrame>
        <p:nvGraphicFramePr>
          <p:cNvPr id="12" name="Table 11">
            <a:extLst>
              <a:ext uri="{FF2B5EF4-FFF2-40B4-BE49-F238E27FC236}">
                <a16:creationId xmlns:a16="http://schemas.microsoft.com/office/drawing/2014/main" id="{0C0742ED-ED79-E543-9614-039567E5A25C}"/>
              </a:ext>
            </a:extLst>
          </p:cNvPr>
          <p:cNvGraphicFramePr>
            <a:graphicFrameLocks noGrp="1"/>
          </p:cNvGraphicFramePr>
          <p:nvPr/>
        </p:nvGraphicFramePr>
        <p:xfrm>
          <a:off x="5829940" y="2810720"/>
          <a:ext cx="3182137" cy="3686588"/>
        </p:xfrm>
        <a:graphic>
          <a:graphicData uri="http://schemas.openxmlformats.org/drawingml/2006/table">
            <a:tbl>
              <a:tblPr firstRow="1" firstCol="1" bandRow="1">
                <a:tableStyleId>{5C22544A-7EE6-4342-B048-85BDC9FD1C3A}</a:tableStyleId>
              </a:tblPr>
              <a:tblGrid>
                <a:gridCol w="670211">
                  <a:extLst>
                    <a:ext uri="{9D8B030D-6E8A-4147-A177-3AD203B41FA5}">
                      <a16:colId xmlns:a16="http://schemas.microsoft.com/office/drawing/2014/main" val="3693623344"/>
                    </a:ext>
                  </a:extLst>
                </a:gridCol>
                <a:gridCol w="2511926">
                  <a:extLst>
                    <a:ext uri="{9D8B030D-6E8A-4147-A177-3AD203B41FA5}">
                      <a16:colId xmlns:a16="http://schemas.microsoft.com/office/drawing/2014/main" val="251467536"/>
                    </a:ext>
                  </a:extLst>
                </a:gridCol>
              </a:tblGrid>
              <a:tr h="198897">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Country</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Comments</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extLst>
                  <a:ext uri="{0D108BD9-81ED-4DB2-BD59-A6C34878D82A}">
                    <a16:rowId xmlns:a16="http://schemas.microsoft.com/office/drawing/2014/main" val="1223623389"/>
                  </a:ext>
                </a:extLst>
              </a:tr>
              <a:tr h="281257">
                <a:tc>
                  <a:txBody>
                    <a:bodyPr/>
                    <a:lstStyle/>
                    <a:p>
                      <a:pPr marL="0" marR="0">
                        <a:lnSpc>
                          <a:spcPct val="107000"/>
                        </a:lnSpc>
                        <a:spcBef>
                          <a:spcPts val="0"/>
                        </a:spcBef>
                        <a:spcAft>
                          <a:spcPts val="0"/>
                        </a:spcAft>
                      </a:pPr>
                      <a:r>
                        <a:rPr lang="en-US" sz="800">
                          <a:effectLst/>
                          <a:latin typeface="Arial" panose="020B0604020202020204" pitchFamily="34" charset="0"/>
                          <a:cs typeface="Arial" panose="020B0604020202020204" pitchFamily="34" charset="0"/>
                        </a:rPr>
                        <a:t>Italy-INFN</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Clearly indicate this level of possible contribution to detector in </a:t>
                      </a:r>
                      <a:r>
                        <a:rPr lang="en-US" sz="800" dirty="0" err="1">
                          <a:effectLst/>
                          <a:latin typeface="Arial" panose="020B0604020202020204" pitchFamily="34" charset="0"/>
                          <a:cs typeface="Arial" panose="020B0604020202020204" pitchFamily="34" charset="0"/>
                        </a:rPr>
                        <a:t>EoI</a:t>
                      </a:r>
                      <a:r>
                        <a:rPr lang="en-US" sz="800" dirty="0">
                          <a:effectLst/>
                          <a:latin typeface="Arial" panose="020B0604020202020204" pitchFamily="34" charset="0"/>
                          <a:cs typeface="Arial" panose="020B0604020202020204" pitchFamily="34" charset="0"/>
                        </a:rPr>
                        <a:t>.</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extLst>
                  <a:ext uri="{0D108BD9-81ED-4DB2-BD59-A6C34878D82A}">
                    <a16:rowId xmlns:a16="http://schemas.microsoft.com/office/drawing/2014/main" val="1739835529"/>
                  </a:ext>
                </a:extLst>
              </a:tr>
              <a:tr h="294800">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France-CEA</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Exact level needs further clarification. Did commit to PED until CD-2 for magnet already. </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extLst>
                  <a:ext uri="{0D108BD9-81ED-4DB2-BD59-A6C34878D82A}">
                    <a16:rowId xmlns:a16="http://schemas.microsoft.com/office/drawing/2014/main" val="1524910198"/>
                  </a:ext>
                </a:extLst>
              </a:tr>
              <a:tr h="420527">
                <a:tc>
                  <a:txBody>
                    <a:bodyPr/>
                    <a:lstStyle/>
                    <a:p>
                      <a:pPr marL="0" marR="0">
                        <a:lnSpc>
                          <a:spcPct val="107000"/>
                        </a:lnSpc>
                        <a:spcBef>
                          <a:spcPts val="0"/>
                        </a:spcBef>
                        <a:spcAft>
                          <a:spcPts val="0"/>
                        </a:spcAft>
                      </a:pPr>
                      <a:r>
                        <a:rPr lang="en-US" sz="800">
                          <a:effectLst/>
                          <a:latin typeface="Arial" panose="020B0604020202020204" pitchFamily="34" charset="0"/>
                          <a:cs typeface="Arial" panose="020B0604020202020204" pitchFamily="34" charset="0"/>
                        </a:rPr>
                        <a:t>UK</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Level needs further clarified, but they did submit phase-I R&amp;D proposal to STFC already. Also interest in both detector and accelerator.</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extLst>
                  <a:ext uri="{0D108BD9-81ED-4DB2-BD59-A6C34878D82A}">
                    <a16:rowId xmlns:a16="http://schemas.microsoft.com/office/drawing/2014/main" val="1005155313"/>
                  </a:ext>
                </a:extLst>
              </a:tr>
              <a:tr h="276865">
                <a:tc>
                  <a:txBody>
                    <a:bodyPr/>
                    <a:lstStyle/>
                    <a:p>
                      <a:pPr marL="0" marR="0">
                        <a:lnSpc>
                          <a:spcPct val="107000"/>
                        </a:lnSpc>
                        <a:spcBef>
                          <a:spcPts val="0"/>
                        </a:spcBef>
                        <a:spcAft>
                          <a:spcPts val="0"/>
                        </a:spcAft>
                      </a:pPr>
                      <a:r>
                        <a:rPr lang="en-US" sz="800">
                          <a:effectLst/>
                          <a:latin typeface="Arial" panose="020B0604020202020204" pitchFamily="34" charset="0"/>
                          <a:cs typeface="Arial" panose="020B0604020202020204" pitchFamily="34" charset="0"/>
                        </a:rPr>
                        <a:t>China</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We are aware this is difficult, but this is the level they indicate they may contribute in-kind.</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extLst>
                  <a:ext uri="{0D108BD9-81ED-4DB2-BD59-A6C34878D82A}">
                    <a16:rowId xmlns:a16="http://schemas.microsoft.com/office/drawing/2014/main" val="1039099806"/>
                  </a:ext>
                </a:extLst>
              </a:tr>
              <a:tr h="276865">
                <a:tc>
                  <a:txBody>
                    <a:bodyPr/>
                    <a:lstStyle/>
                    <a:p>
                      <a:pPr marL="0" marR="0">
                        <a:lnSpc>
                          <a:spcPct val="107000"/>
                        </a:lnSpc>
                        <a:spcBef>
                          <a:spcPts val="0"/>
                        </a:spcBef>
                        <a:spcAft>
                          <a:spcPts val="0"/>
                        </a:spcAft>
                      </a:pPr>
                      <a:r>
                        <a:rPr lang="en-US" sz="800">
                          <a:effectLst/>
                          <a:latin typeface="Arial" panose="020B0604020202020204" pitchFamily="34" charset="0"/>
                          <a:cs typeface="Arial" panose="020B0604020202020204" pitchFamily="34" charset="0"/>
                        </a:rPr>
                        <a:t>Canada</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Level of in-kind for detector $1M-5M may be augmented by $5M-10M accelerator in-kind from TRIUMF.</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extLst>
                  <a:ext uri="{0D108BD9-81ED-4DB2-BD59-A6C34878D82A}">
                    <a16:rowId xmlns:a16="http://schemas.microsoft.com/office/drawing/2014/main" val="2125486899"/>
                  </a:ext>
                </a:extLst>
              </a:tr>
              <a:tr h="176448">
                <a:tc>
                  <a:txBody>
                    <a:bodyPr/>
                    <a:lstStyle/>
                    <a:p>
                      <a:pPr marL="0" marR="0">
                        <a:lnSpc>
                          <a:spcPct val="107000"/>
                        </a:lnSpc>
                        <a:spcBef>
                          <a:spcPts val="0"/>
                        </a:spcBef>
                        <a:spcAft>
                          <a:spcPts val="0"/>
                        </a:spcAft>
                      </a:pPr>
                      <a:r>
                        <a:rPr lang="en-US" sz="800">
                          <a:effectLst/>
                          <a:latin typeface="Arial" panose="020B0604020202020204" pitchFamily="34" charset="0"/>
                          <a:cs typeface="Arial" panose="020B0604020202020204" pitchFamily="34" charset="0"/>
                        </a:rPr>
                        <a:t>Japan</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Level indicated at </a:t>
                      </a:r>
                      <a:r>
                        <a:rPr lang="en-US" sz="800" dirty="0" err="1">
                          <a:effectLst/>
                          <a:latin typeface="Arial" panose="020B0604020202020204" pitchFamily="34" charset="0"/>
                          <a:cs typeface="Arial" panose="020B0604020202020204" pitchFamily="34" charset="0"/>
                        </a:rPr>
                        <a:t>EoI</a:t>
                      </a:r>
                      <a:r>
                        <a:rPr lang="en-US" sz="800" dirty="0">
                          <a:effectLst/>
                          <a:latin typeface="Arial" panose="020B0604020202020204" pitchFamily="34" charset="0"/>
                          <a:cs typeface="Arial" panose="020B0604020202020204" pitchFamily="34" charset="0"/>
                        </a:rPr>
                        <a:t> as possible request to their agencies.</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extLst>
                  <a:ext uri="{0D108BD9-81ED-4DB2-BD59-A6C34878D82A}">
                    <a16:rowId xmlns:a16="http://schemas.microsoft.com/office/drawing/2014/main" val="811277221"/>
                  </a:ext>
                </a:extLst>
              </a:tr>
              <a:tr h="276865">
                <a:tc>
                  <a:txBody>
                    <a:bodyPr/>
                    <a:lstStyle/>
                    <a:p>
                      <a:pPr marL="0" marR="0">
                        <a:lnSpc>
                          <a:spcPct val="107000"/>
                        </a:lnSpc>
                        <a:spcBef>
                          <a:spcPts val="0"/>
                        </a:spcBef>
                        <a:spcAft>
                          <a:spcPts val="0"/>
                        </a:spcAft>
                      </a:pPr>
                      <a:r>
                        <a:rPr lang="en-US" sz="800">
                          <a:effectLst/>
                          <a:latin typeface="Arial" panose="020B0604020202020204" pitchFamily="34" charset="0"/>
                          <a:cs typeface="Arial" panose="020B0604020202020204" pitchFamily="34" charset="0"/>
                        </a:rPr>
                        <a:t>France – IN2P3</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States $1M in </a:t>
                      </a:r>
                      <a:r>
                        <a:rPr lang="en-US" sz="800" dirty="0" err="1">
                          <a:effectLst/>
                          <a:latin typeface="Arial" panose="020B0604020202020204" pitchFamily="34" charset="0"/>
                          <a:cs typeface="Arial" panose="020B0604020202020204" pitchFamily="34" charset="0"/>
                        </a:rPr>
                        <a:t>EoI</a:t>
                      </a:r>
                      <a:r>
                        <a:rPr lang="en-US" sz="800" dirty="0">
                          <a:effectLst/>
                          <a:latin typeface="Arial" panose="020B0604020202020204" pitchFamily="34" charset="0"/>
                          <a:cs typeface="Arial" panose="020B0604020202020204" pitchFamily="34" charset="0"/>
                        </a:rPr>
                        <a:t> for backward calorimetry, but other topics seem possible. Further clarification under way</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extLst>
                  <a:ext uri="{0D108BD9-81ED-4DB2-BD59-A6C34878D82A}">
                    <a16:rowId xmlns:a16="http://schemas.microsoft.com/office/drawing/2014/main" val="3248037111"/>
                  </a:ext>
                </a:extLst>
              </a:tr>
              <a:tr h="276865">
                <a:tc>
                  <a:txBody>
                    <a:bodyPr/>
                    <a:lstStyle/>
                    <a:p>
                      <a:pPr marL="0" marR="0">
                        <a:lnSpc>
                          <a:spcPct val="107000"/>
                        </a:lnSpc>
                        <a:spcBef>
                          <a:spcPts val="0"/>
                        </a:spcBef>
                        <a:spcAft>
                          <a:spcPts val="0"/>
                        </a:spcAft>
                      </a:pPr>
                      <a:r>
                        <a:rPr lang="en-US" sz="800">
                          <a:effectLst/>
                          <a:latin typeface="Arial" panose="020B0604020202020204" pitchFamily="34" charset="0"/>
                          <a:cs typeface="Arial" panose="020B0604020202020204" pitchFamily="34" charset="0"/>
                        </a:rPr>
                        <a:t>India</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Mostly commits to (lot of) labor for scientific tasks, some small requests possible.</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extLst>
                  <a:ext uri="{0D108BD9-81ED-4DB2-BD59-A6C34878D82A}">
                    <a16:rowId xmlns:a16="http://schemas.microsoft.com/office/drawing/2014/main" val="1875921711"/>
                  </a:ext>
                </a:extLst>
              </a:tr>
              <a:tr h="167515">
                <a:tc>
                  <a:txBody>
                    <a:bodyPr/>
                    <a:lstStyle/>
                    <a:p>
                      <a:pPr marL="0" marR="0">
                        <a:lnSpc>
                          <a:spcPct val="107000"/>
                        </a:lnSpc>
                        <a:spcBef>
                          <a:spcPts val="0"/>
                        </a:spcBef>
                        <a:spcAft>
                          <a:spcPts val="0"/>
                        </a:spcAft>
                      </a:pPr>
                      <a:r>
                        <a:rPr lang="en-US" sz="800">
                          <a:effectLst/>
                          <a:latin typeface="Arial" panose="020B0604020202020204" pitchFamily="34" charset="0"/>
                          <a:cs typeface="Arial" panose="020B0604020202020204" pitchFamily="34" charset="0"/>
                        </a:rPr>
                        <a:t>Poland</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Level of in-kind contribution that may be possible.</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extLst>
                  <a:ext uri="{0D108BD9-81ED-4DB2-BD59-A6C34878D82A}">
                    <a16:rowId xmlns:a16="http://schemas.microsoft.com/office/drawing/2014/main" val="1377013360"/>
                  </a:ext>
                </a:extLst>
              </a:tr>
              <a:tr h="276865">
                <a:tc>
                  <a:txBody>
                    <a:bodyPr/>
                    <a:lstStyle/>
                    <a:p>
                      <a:pPr marL="0" marR="0">
                        <a:lnSpc>
                          <a:spcPct val="107000"/>
                        </a:lnSpc>
                        <a:spcBef>
                          <a:spcPts val="0"/>
                        </a:spcBef>
                        <a:spcAft>
                          <a:spcPts val="0"/>
                        </a:spcAft>
                      </a:pPr>
                      <a:r>
                        <a:rPr lang="en-US" sz="800">
                          <a:effectLst/>
                          <a:latin typeface="Arial" panose="020B0604020202020204" pitchFamily="34" charset="0"/>
                          <a:cs typeface="Arial" panose="020B0604020202020204" pitchFamily="34" charset="0"/>
                        </a:rPr>
                        <a:t>Czech Republic</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Do not explicitly indicate in-kind non-labor contribution, but some seems likely.</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extLst>
                  <a:ext uri="{0D108BD9-81ED-4DB2-BD59-A6C34878D82A}">
                    <a16:rowId xmlns:a16="http://schemas.microsoft.com/office/drawing/2014/main" val="3258999231"/>
                  </a:ext>
                </a:extLst>
              </a:tr>
              <a:tr h="183306">
                <a:tc>
                  <a:txBody>
                    <a:bodyPr/>
                    <a:lstStyle/>
                    <a:p>
                      <a:pPr marL="0" marR="0">
                        <a:lnSpc>
                          <a:spcPct val="107000"/>
                        </a:lnSpc>
                        <a:spcBef>
                          <a:spcPts val="0"/>
                        </a:spcBef>
                        <a:spcAft>
                          <a:spcPts val="0"/>
                        </a:spcAft>
                      </a:pPr>
                      <a:r>
                        <a:rPr lang="en-US" sz="800">
                          <a:effectLst/>
                          <a:latin typeface="Arial" panose="020B0604020202020204" pitchFamily="34" charset="0"/>
                          <a:cs typeface="Arial" panose="020B0604020202020204" pitchFamily="34" charset="0"/>
                        </a:rPr>
                        <a:t>Korea</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Do not explicitly indicate in-kind but hint at possibility.</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extLst>
                  <a:ext uri="{0D108BD9-81ED-4DB2-BD59-A6C34878D82A}">
                    <a16:rowId xmlns:a16="http://schemas.microsoft.com/office/drawing/2014/main" val="49072571"/>
                  </a:ext>
                </a:extLst>
              </a:tr>
              <a:tr h="133201">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Mexico</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tc>
                  <a:txBody>
                    <a:bodyPr/>
                    <a:lstStyle/>
                    <a:p>
                      <a:pPr marL="0" marR="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Arial" panose="020B0604020202020204" pitchFamily="34" charset="0"/>
                        </a:rPr>
                        <a:t>Mostly labor, small in-kind only</a:t>
                      </a:r>
                    </a:p>
                  </a:txBody>
                  <a:tcPr marL="41444" marR="41444" marT="0" marB="0"/>
                </a:tc>
                <a:extLst>
                  <a:ext uri="{0D108BD9-81ED-4DB2-BD59-A6C34878D82A}">
                    <a16:rowId xmlns:a16="http://schemas.microsoft.com/office/drawing/2014/main" val="2468115043"/>
                  </a:ext>
                </a:extLst>
              </a:tr>
              <a:tr h="133201">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Israel</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A $1M contribution seems possible</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extLst>
                  <a:ext uri="{0D108BD9-81ED-4DB2-BD59-A6C34878D82A}">
                    <a16:rowId xmlns:a16="http://schemas.microsoft.com/office/drawing/2014/main" val="3849441495"/>
                  </a:ext>
                </a:extLst>
              </a:tr>
              <a:tr h="133201">
                <a:tc>
                  <a:txBody>
                    <a:bodyPr/>
                    <a:lstStyle/>
                    <a:p>
                      <a:pPr marL="0" marR="0">
                        <a:lnSpc>
                          <a:spcPct val="107000"/>
                        </a:lnSpc>
                        <a:spcBef>
                          <a:spcPts val="0"/>
                        </a:spcBef>
                        <a:spcAft>
                          <a:spcPts val="0"/>
                        </a:spcAft>
                      </a:pPr>
                      <a:r>
                        <a:rPr lang="en-US" sz="800">
                          <a:effectLst/>
                          <a:latin typeface="Arial" panose="020B0604020202020204" pitchFamily="34" charset="0"/>
                          <a:cs typeface="Arial" panose="020B0604020202020204" pitchFamily="34" charset="0"/>
                        </a:rPr>
                        <a:t>Armenia</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tc>
                  <a:txBody>
                    <a:bodyPr/>
                    <a:lstStyle/>
                    <a:p>
                      <a:pPr marL="0" marR="0">
                        <a:lnSpc>
                          <a:spcPct val="107000"/>
                        </a:lnSpc>
                        <a:spcBef>
                          <a:spcPts val="0"/>
                        </a:spcBef>
                        <a:spcAft>
                          <a:spcPts val="0"/>
                        </a:spcAft>
                      </a:pPr>
                      <a:r>
                        <a:rPr lang="en-US" sz="800" dirty="0">
                          <a:effectLst/>
                          <a:latin typeface="Arial" panose="020B0604020202020204" pitchFamily="34" charset="0"/>
                          <a:cs typeface="Arial" panose="020B0604020202020204" pitchFamily="34" charset="0"/>
                        </a:rPr>
                        <a:t>Mostly labor, small in-kind only</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41444" marR="41444" marT="0" marB="0"/>
                </a:tc>
                <a:extLst>
                  <a:ext uri="{0D108BD9-81ED-4DB2-BD59-A6C34878D82A}">
                    <a16:rowId xmlns:a16="http://schemas.microsoft.com/office/drawing/2014/main" val="3214715458"/>
                  </a:ext>
                </a:extLst>
              </a:tr>
            </a:tbl>
          </a:graphicData>
        </a:graphic>
      </p:graphicFrame>
      <p:pic>
        <p:nvPicPr>
          <p:cNvPr id="14" name="Picture 13">
            <a:extLst>
              <a:ext uri="{FF2B5EF4-FFF2-40B4-BE49-F238E27FC236}">
                <a16:creationId xmlns:a16="http://schemas.microsoft.com/office/drawing/2014/main" id="{5A9B4001-B68C-654A-8B6D-681871BEA3ED}"/>
              </a:ext>
            </a:extLst>
          </p:cNvPr>
          <p:cNvPicPr>
            <a:picLocks noChangeAspect="1"/>
          </p:cNvPicPr>
          <p:nvPr/>
        </p:nvPicPr>
        <p:blipFill>
          <a:blip r:embed="rId2"/>
          <a:stretch>
            <a:fillRect/>
          </a:stretch>
        </p:blipFill>
        <p:spPr>
          <a:xfrm>
            <a:off x="131923" y="1212314"/>
            <a:ext cx="5880100" cy="3441700"/>
          </a:xfrm>
          <a:prstGeom prst="rect">
            <a:avLst/>
          </a:prstGeom>
        </p:spPr>
      </p:pic>
      <p:sp>
        <p:nvSpPr>
          <p:cNvPr id="2" name="TextBox 1">
            <a:extLst>
              <a:ext uri="{FF2B5EF4-FFF2-40B4-BE49-F238E27FC236}">
                <a16:creationId xmlns:a16="http://schemas.microsoft.com/office/drawing/2014/main" id="{3B2FA157-3B6B-4196-B24C-3B1C9B2F078E}"/>
              </a:ext>
            </a:extLst>
          </p:cNvPr>
          <p:cNvSpPr txBox="1"/>
          <p:nvPr/>
        </p:nvSpPr>
        <p:spPr>
          <a:xfrm>
            <a:off x="914400" y="895350"/>
            <a:ext cx="4346062" cy="338554"/>
          </a:xfrm>
          <a:prstGeom prst="rect">
            <a:avLst/>
          </a:prstGeom>
          <a:noFill/>
        </p:spPr>
        <p:txBody>
          <a:bodyPr wrap="none" rtlCol="0">
            <a:spAutoFit/>
          </a:bodyPr>
          <a:lstStyle/>
          <a:p>
            <a:pPr algn="l"/>
            <a:r>
              <a:rPr lang="en-US" sz="1600" i="1" dirty="0">
                <a:latin typeface="Arial" panose="020B0604020202020204" pitchFamily="34" charset="0"/>
                <a:cs typeface="Arial" panose="020B0604020202020204" pitchFamily="34" charset="0"/>
              </a:rPr>
              <a:t>Ranges have some judgement factor involved</a:t>
            </a:r>
          </a:p>
        </p:txBody>
      </p:sp>
    </p:spTree>
    <p:extLst>
      <p:ext uri="{BB962C8B-B14F-4D97-AF65-F5344CB8AC3E}">
        <p14:creationId xmlns:p14="http://schemas.microsoft.com/office/powerpoint/2010/main" val="2087176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3D509-2BDB-3C40-A23F-08A512E31AC1}"/>
              </a:ext>
            </a:extLst>
          </p:cNvPr>
          <p:cNvSpPr>
            <a:spLocks noGrp="1"/>
          </p:cNvSpPr>
          <p:nvPr>
            <p:ph type="title"/>
          </p:nvPr>
        </p:nvSpPr>
        <p:spPr>
          <a:xfrm>
            <a:off x="0" y="1"/>
            <a:ext cx="9115572" cy="833120"/>
          </a:xfrm>
        </p:spPr>
        <p:txBody>
          <a:bodyPr/>
          <a:lstStyle/>
          <a:p>
            <a:r>
              <a:rPr lang="en-US" dirty="0"/>
              <a:t>Meetings with International Partners</a:t>
            </a:r>
          </a:p>
        </p:txBody>
      </p:sp>
      <p:sp>
        <p:nvSpPr>
          <p:cNvPr id="3" name="Slide Number Placeholder 2">
            <a:extLst>
              <a:ext uri="{FF2B5EF4-FFF2-40B4-BE49-F238E27FC236}">
                <a16:creationId xmlns:a16="http://schemas.microsoft.com/office/drawing/2014/main" id="{D66CC0EA-D984-7E41-BFAD-523A3AEE0BB2}"/>
              </a:ext>
            </a:extLst>
          </p:cNvPr>
          <p:cNvSpPr>
            <a:spLocks noGrp="1"/>
          </p:cNvSpPr>
          <p:nvPr>
            <p:ph type="sldNum" sz="quarter" idx="12"/>
          </p:nvPr>
        </p:nvSpPr>
        <p:spPr/>
        <p:txBody>
          <a:bodyPr/>
          <a:lstStyle/>
          <a:p>
            <a:fld id="{893C5830-40F3-F04E-B2E3-10E6672BA8FF}" type="slidenum">
              <a:rPr lang="en-US" smtClean="0"/>
              <a:t>11</a:t>
            </a:fld>
            <a:endParaRPr lang="en-US" dirty="0"/>
          </a:p>
        </p:txBody>
      </p:sp>
      <p:sp>
        <p:nvSpPr>
          <p:cNvPr id="4" name="TextBox 3">
            <a:extLst>
              <a:ext uri="{FF2B5EF4-FFF2-40B4-BE49-F238E27FC236}">
                <a16:creationId xmlns:a16="http://schemas.microsoft.com/office/drawing/2014/main" id="{06618B79-3BA1-7A47-BF38-524094C84935}"/>
              </a:ext>
            </a:extLst>
          </p:cNvPr>
          <p:cNvSpPr txBox="1"/>
          <p:nvPr/>
        </p:nvSpPr>
        <p:spPr>
          <a:xfrm>
            <a:off x="28428" y="833121"/>
            <a:ext cx="9115571" cy="4893647"/>
          </a:xfrm>
          <a:prstGeom prst="rect">
            <a:avLst/>
          </a:prstGeom>
          <a:noFill/>
        </p:spPr>
        <p:txBody>
          <a:bodyPr wrap="square" lIns="91440" tIns="45720" rIns="91440" bIns="45720" rtlCol="0" anchor="t">
            <a:spAutoFit/>
          </a:bodyPr>
          <a:lstStyle/>
          <a:p>
            <a:pPr marL="342900" indent="-342900">
              <a:buClr>
                <a:srgbClr val="0432FF"/>
              </a:buClr>
              <a:buFont typeface="Wingdings" pitchFamily="2" charset="2"/>
              <a:buChar char="q"/>
            </a:pPr>
            <a:r>
              <a:rPr lang="en-US" sz="2400" dirty="0">
                <a:latin typeface="Arial" panose="020B0604020202020204" pitchFamily="34" charset="0"/>
                <a:cs typeface="Arial" panose="020B0604020202020204" pitchFamily="34" charset="0"/>
              </a:rPr>
              <a:t>Following the EIC call for EOIs– a lot of interest for bi-lateral meetings</a:t>
            </a:r>
          </a:p>
          <a:p>
            <a:pPr marL="800100" lvl="1" indent="-342900">
              <a:buClr>
                <a:srgbClr val="0432FF"/>
              </a:buClr>
              <a:buFont typeface="Wingdings" pitchFamily="2" charset="2"/>
              <a:buChar char="Ø"/>
            </a:pPr>
            <a:r>
              <a:rPr lang="en-US" sz="2400" dirty="0">
                <a:latin typeface="Arial" panose="020B0604020202020204" pitchFamily="34" charset="0"/>
                <a:cs typeface="Arial" panose="020B0604020202020204" pitchFamily="34" charset="0"/>
              </a:rPr>
              <a:t>Respond to requests from countries for bi-lateral discussion, i.e., technical and informative</a:t>
            </a:r>
          </a:p>
          <a:p>
            <a:pPr marL="800100" lvl="1" indent="-342900">
              <a:buClr>
                <a:srgbClr val="0432FF"/>
              </a:buClr>
              <a:buFont typeface="Wingdings" pitchFamily="2" charset="2"/>
              <a:buChar char="Ø"/>
            </a:pPr>
            <a:r>
              <a:rPr lang="en-US" sz="2400" dirty="0">
                <a:latin typeface="Arial" panose="020B0604020202020204" pitchFamily="34" charset="0"/>
                <a:cs typeface="Arial" panose="020B0604020202020204" pitchFamily="34" charset="0"/>
              </a:rPr>
              <a:t>Proactively reaching out to potential partners for detailed bi-lateral discussions for possible in-kind contribution scope</a:t>
            </a:r>
          </a:p>
          <a:p>
            <a:pPr marL="800100" lvl="1" indent="-342900">
              <a:buClr>
                <a:srgbClr val="0432FF"/>
              </a:buClr>
              <a:buFont typeface="Wingdings" pitchFamily="2" charset="2"/>
              <a:buChar char="Ø"/>
            </a:pPr>
            <a:r>
              <a:rPr lang="en-US" sz="2400" dirty="0">
                <a:latin typeface="Arial" panose="020B0604020202020204" pitchFamily="34" charset="0"/>
                <a:cs typeface="Arial" panose="020B0604020202020204" pitchFamily="34" charset="0"/>
              </a:rPr>
              <a:t>As of today, met with Poland, Czech, Italy/INFN, IRFU/</a:t>
            </a:r>
            <a:r>
              <a:rPr lang="en-US" sz="2400" dirty="0" err="1">
                <a:latin typeface="Arial" panose="020B0604020202020204" pitchFamily="34" charset="0"/>
                <a:cs typeface="Arial" panose="020B0604020202020204" pitchFamily="34" charset="0"/>
              </a:rPr>
              <a:t>Saclay</a:t>
            </a:r>
            <a:r>
              <a:rPr lang="en-US" sz="2400" dirty="0">
                <a:latin typeface="Arial" panose="020B0604020202020204" pitchFamily="34" charset="0"/>
                <a:cs typeface="Arial" panose="020B0604020202020204" pitchFamily="34" charset="0"/>
              </a:rPr>
              <a:t>, UK, and Canada</a:t>
            </a:r>
          </a:p>
          <a:p>
            <a:pPr marL="800100" lvl="1" indent="-342900">
              <a:buClr>
                <a:srgbClr val="0432FF"/>
              </a:buClr>
              <a:buFont typeface="Wingdings" pitchFamily="2" charset="2"/>
              <a:buChar char="Ø"/>
            </a:pPr>
            <a:r>
              <a:rPr lang="en-US" sz="2400" dirty="0">
                <a:latin typeface="Arial" panose="020B0604020202020204" pitchFamily="34" charset="0"/>
                <a:cs typeface="Arial" panose="020B0604020202020204" pitchFamily="34" charset="0"/>
              </a:rPr>
              <a:t>Discussions evolve EIC Level 1 (management)</a:t>
            </a:r>
          </a:p>
          <a:p>
            <a:pPr marL="800100" lvl="1" indent="-342900">
              <a:buClr>
                <a:srgbClr val="0432FF"/>
              </a:buClr>
              <a:buFont typeface="Wingdings" pitchFamily="2" charset="2"/>
              <a:buChar char="Ø"/>
            </a:pPr>
            <a:endParaRPr lang="en-US" sz="2400" dirty="0">
              <a:latin typeface="Arial" panose="020B0604020202020204" pitchFamily="34" charset="0"/>
              <a:cs typeface="Arial" panose="020B0604020202020204" pitchFamily="34" charset="0"/>
            </a:endParaRPr>
          </a:p>
          <a:p>
            <a:pPr marL="342900" indent="-342900">
              <a:buClr>
                <a:srgbClr val="0432FF"/>
              </a:buClr>
              <a:buFont typeface="Wingdings" pitchFamily="2" charset="2"/>
              <a:buChar char="q"/>
            </a:pPr>
            <a:r>
              <a:rPr lang="en-US" sz="2400" dirty="0">
                <a:latin typeface="Arial"/>
                <a:cs typeface="Arial"/>
              </a:rPr>
              <a:t>Plan is to meet with more countries (Argentina, Mexico, Chile, India, France/IN2P3, Korea, Japan, etc.) following the call for detector proposals</a:t>
            </a:r>
          </a:p>
        </p:txBody>
      </p:sp>
    </p:spTree>
    <p:extLst>
      <p:ext uri="{BB962C8B-B14F-4D97-AF65-F5344CB8AC3E}">
        <p14:creationId xmlns:p14="http://schemas.microsoft.com/office/powerpoint/2010/main" val="3097297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487E5-2335-4343-899B-C59718F17206}"/>
              </a:ext>
            </a:extLst>
          </p:cNvPr>
          <p:cNvSpPr>
            <a:spLocks noGrp="1"/>
          </p:cNvSpPr>
          <p:nvPr>
            <p:ph type="title"/>
          </p:nvPr>
        </p:nvSpPr>
        <p:spPr/>
        <p:txBody>
          <a:bodyPr>
            <a:noAutofit/>
          </a:bodyPr>
          <a:lstStyle/>
          <a:p>
            <a:r>
              <a:rPr lang="en-US" dirty="0">
                <a:latin typeface="Arial" panose="020B0604020202020204" pitchFamily="34" charset="0"/>
                <a:cs typeface="Arial" panose="020B0604020202020204" pitchFamily="34" charset="0"/>
              </a:rPr>
              <a:t>Conclusions</a:t>
            </a:r>
            <a:endParaRPr lang="en-US" dirty="0"/>
          </a:p>
        </p:txBody>
      </p:sp>
      <p:sp>
        <p:nvSpPr>
          <p:cNvPr id="4" name="Slide Number Placeholder 3">
            <a:extLst>
              <a:ext uri="{FF2B5EF4-FFF2-40B4-BE49-F238E27FC236}">
                <a16:creationId xmlns:a16="http://schemas.microsoft.com/office/drawing/2014/main" id="{EDFCEB32-5665-4078-9BAC-7F0C2CFC30A3}"/>
              </a:ext>
            </a:extLst>
          </p:cNvPr>
          <p:cNvSpPr>
            <a:spLocks noGrp="1"/>
          </p:cNvSpPr>
          <p:nvPr>
            <p:ph type="sldNum" sz="quarter" idx="12"/>
          </p:nvPr>
        </p:nvSpPr>
        <p:spPr/>
        <p:txBody>
          <a:bodyPr/>
          <a:lstStyle/>
          <a:p>
            <a:fld id="{893C5830-40F3-F04E-B2E3-10E6672BA8FF}" type="slidenum">
              <a:rPr lang="en-US" smtClean="0"/>
              <a:pPr/>
              <a:t>12</a:t>
            </a:fld>
            <a:endParaRPr lang="en-US"/>
          </a:p>
        </p:txBody>
      </p:sp>
      <p:sp>
        <p:nvSpPr>
          <p:cNvPr id="8" name="Title 7">
            <a:extLst>
              <a:ext uri="{FF2B5EF4-FFF2-40B4-BE49-F238E27FC236}">
                <a16:creationId xmlns:a16="http://schemas.microsoft.com/office/drawing/2014/main" id="{42C5CF51-75DE-4764-9F05-4FD60250760C}"/>
              </a:ext>
            </a:extLst>
          </p:cNvPr>
          <p:cNvSpPr txBox="1">
            <a:spLocks/>
          </p:cNvSpPr>
          <p:nvPr/>
        </p:nvSpPr>
        <p:spPr>
          <a:xfrm>
            <a:off x="-4069" y="586952"/>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1200B4"/>
              </a:solidFill>
              <a:effectLst>
                <a:reflection stA="50000" endPos="50000" dist="5080" dir="5400000" sy="-100000" algn="bl" rotWithShape="0"/>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F550DF4-8E4B-404C-93D2-84CE55720521}"/>
              </a:ext>
            </a:extLst>
          </p:cNvPr>
          <p:cNvPicPr>
            <a:picLocks noChangeAspect="1"/>
          </p:cNvPicPr>
          <p:nvPr/>
        </p:nvPicPr>
        <p:blipFill rotWithShape="1">
          <a:blip r:embed="rId2"/>
          <a:srcRect l="2138" r="2003"/>
          <a:stretch/>
        </p:blipFill>
        <p:spPr>
          <a:xfrm>
            <a:off x="5232770" y="1581097"/>
            <a:ext cx="3831137" cy="3619605"/>
          </a:xfrm>
          <a:prstGeom prst="rect">
            <a:avLst/>
          </a:prstGeom>
        </p:spPr>
      </p:pic>
      <p:sp>
        <p:nvSpPr>
          <p:cNvPr id="10" name="TextBox 9">
            <a:extLst>
              <a:ext uri="{FF2B5EF4-FFF2-40B4-BE49-F238E27FC236}">
                <a16:creationId xmlns:a16="http://schemas.microsoft.com/office/drawing/2014/main" id="{9261B12F-EF8C-4CC4-BE1D-13094EB0557D}"/>
              </a:ext>
            </a:extLst>
          </p:cNvPr>
          <p:cNvSpPr txBox="1"/>
          <p:nvPr/>
        </p:nvSpPr>
        <p:spPr>
          <a:xfrm>
            <a:off x="0" y="717538"/>
            <a:ext cx="5780076" cy="60785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0432FF"/>
              </a:buClr>
              <a:buSzTx/>
              <a:buFont typeface="Wingdings" pitchFamily="2" charset="2"/>
              <a:buChar char="q"/>
              <a:tabLst/>
              <a:defRPr/>
            </a:pPr>
            <a:r>
              <a:rPr lang="en-US" sz="2000" dirty="0" err="1">
                <a:solidFill>
                  <a:prstClr val="black"/>
                </a:solidFill>
                <a:latin typeface="Arial" panose="020B0604020202020204" pitchFamily="34" charset="0"/>
                <a:cs typeface="Arial" panose="020B0604020202020204" pitchFamily="34" charset="0"/>
              </a:rPr>
              <a:t>EoIs</a:t>
            </a:r>
            <a:r>
              <a:rPr lang="en-US" sz="2000" dirty="0">
                <a:solidFill>
                  <a:prstClr val="black"/>
                </a:solidFill>
                <a:latin typeface="Arial" panose="020B0604020202020204" pitchFamily="34" charset="0"/>
                <a:cs typeface="Arial" panose="020B0604020202020204" pitchFamily="34" charset="0"/>
              </a:rPr>
              <a:t> testament to large and growing national and international interest in EIC.</a:t>
            </a:r>
          </a:p>
          <a:p>
            <a:pPr marL="285750" indent="-285750">
              <a:spcAft>
                <a:spcPts val="600"/>
              </a:spcAft>
              <a:buClr>
                <a:srgbClr val="0432FF"/>
              </a:buClr>
              <a:buFont typeface="Wingdings" pitchFamily="2" charset="2"/>
              <a:buChar char="q"/>
            </a:pPr>
            <a:r>
              <a:rPr lang="en-US" sz="2000" dirty="0">
                <a:latin typeface="Arial" panose="020B0604020202020204" pitchFamily="34" charset="0"/>
                <a:cs typeface="Arial" panose="020B0604020202020204" pitchFamily="34" charset="0"/>
              </a:rPr>
              <a:t>The call for Expression of Interest was a crucial step to get guidance on EIC detector scope.</a:t>
            </a:r>
          </a:p>
          <a:p>
            <a:pPr marL="742950" lvl="1" indent="-285750">
              <a:buClr>
                <a:srgbClr val="0432FF"/>
              </a:buClr>
              <a:buFont typeface="Wingdings" pitchFamily="2" charset="2"/>
              <a:buChar char="Ø"/>
            </a:pPr>
            <a:r>
              <a:rPr lang="en-US" dirty="0">
                <a:latin typeface="Arial" panose="020B0604020202020204" pitchFamily="34" charset="0"/>
                <a:cs typeface="Arial" panose="020B0604020202020204" pitchFamily="34" charset="0"/>
              </a:rPr>
              <a:t>The </a:t>
            </a:r>
            <a:r>
              <a:rPr lang="en-US" dirty="0" err="1">
                <a:latin typeface="Arial" panose="020B0604020202020204" pitchFamily="34" charset="0"/>
                <a:cs typeface="Arial" panose="020B0604020202020204" pitchFamily="34" charset="0"/>
              </a:rPr>
              <a:t>EoIs</a:t>
            </a:r>
            <a:r>
              <a:rPr lang="en-US" dirty="0">
                <a:latin typeface="Arial" panose="020B0604020202020204" pitchFamily="34" charset="0"/>
                <a:cs typeface="Arial" panose="020B0604020202020204" pitchFamily="34" charset="0"/>
              </a:rPr>
              <a:t> show a strong community interest  and support the assumptions on material      and labor in-kind contributions</a:t>
            </a:r>
          </a:p>
          <a:p>
            <a:pPr marL="731520" lvl="2" indent="-285750">
              <a:buClr>
                <a:srgbClr val="0432FF"/>
              </a:buClr>
              <a:buFont typeface="Wingdings" pitchFamily="2" charset="2"/>
              <a:buChar char="Ø"/>
            </a:pPr>
            <a:r>
              <a:rPr lang="en-US" dirty="0">
                <a:latin typeface="Arial" panose="020B0604020202020204" pitchFamily="34" charset="0"/>
                <a:cs typeface="Arial" panose="020B0604020202020204" pitchFamily="34" charset="0"/>
              </a:rPr>
              <a:t>The EIC community has been and continues   to be very influential in determining the trajectory of the EIC detector.</a:t>
            </a:r>
            <a:endParaRPr lang="en-US" sz="16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
                <a:srgbClr val="0432FF"/>
              </a:buClr>
              <a:buSzTx/>
              <a:buFont typeface="Wingdings" pitchFamily="2" charset="2"/>
              <a:buChar char="q"/>
              <a:tabLst/>
              <a:defRPr/>
            </a:pPr>
            <a:r>
              <a:rPr lang="en-US" sz="2000" dirty="0">
                <a:solidFill>
                  <a:prstClr val="black"/>
                </a:solidFill>
                <a:latin typeface="Arial" panose="020B0604020202020204" pitchFamily="34" charset="0"/>
                <a:cs typeface="Arial" panose="020B0604020202020204" pitchFamily="34" charset="0"/>
              </a:rPr>
              <a:t>Strong community and international engagement efforts – goal is to have DOE ONP, EIC project and EIC User Group to go hand in hand.</a:t>
            </a:r>
          </a:p>
          <a:p>
            <a:pPr marL="800100" lvl="1" indent="-342900">
              <a:spcAft>
                <a:spcPts val="600"/>
              </a:spcAft>
              <a:buClr>
                <a:srgbClr val="0432FF"/>
              </a:buClr>
              <a:buFont typeface="Wingdings" pitchFamily="2" charset="2"/>
              <a:buChar char="Ø"/>
              <a:defRPr/>
            </a:pPr>
            <a:r>
              <a:rPr lang="en-US" sz="2000" dirty="0">
                <a:solidFill>
                  <a:prstClr val="black"/>
                </a:solidFill>
                <a:latin typeface="+mj-lt"/>
                <a:cs typeface="Arial" panose="020B0604020202020204" pitchFamily="34" charset="0"/>
              </a:rPr>
              <a:t>Today’s DOE </a:t>
            </a:r>
            <a:r>
              <a:rPr lang="en-US" sz="2000" dirty="0">
                <a:latin typeface="+mj-lt"/>
              </a:rPr>
              <a:t>NP International Funding </a:t>
            </a:r>
            <a:r>
              <a:rPr lang="en-US" sz="2000">
                <a:latin typeface="+mj-lt"/>
              </a:rPr>
              <a:t>Agencies Meeting</a:t>
            </a:r>
            <a:endParaRPr lang="en-US" sz="2000" dirty="0">
              <a:latin typeface="+mj-lt"/>
            </a:endParaRPr>
          </a:p>
          <a:p>
            <a:pPr marL="800100" lvl="1" indent="-342900">
              <a:spcAft>
                <a:spcPts val="600"/>
              </a:spcAft>
              <a:buClr>
                <a:srgbClr val="0432FF"/>
              </a:buClr>
              <a:buFont typeface="Wingdings" pitchFamily="2" charset="2"/>
              <a:buChar char="Ø"/>
              <a:defRPr/>
            </a:pPr>
            <a:endParaRPr lang="en-US" sz="2000" dirty="0">
              <a:solidFill>
                <a:prstClr val="black"/>
              </a:solidFill>
              <a:latin typeface="+mj-lt"/>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
                <a:srgbClr val="0432FF"/>
              </a:buClr>
              <a:buSzTx/>
              <a:buFont typeface="Wingdings" pitchFamily="2" charset="2"/>
              <a:buChar char="q"/>
              <a:tabLst/>
              <a:defRPr/>
            </a:pPr>
            <a:endParaRPr kumimoji="0" lang="en-US"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0716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13</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399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939B16-FCC0-9C4F-9C95-20A55C1F78D2}"/>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Expression of Interest</a:t>
            </a:r>
          </a:p>
        </p:txBody>
      </p:sp>
      <p:sp>
        <p:nvSpPr>
          <p:cNvPr id="2" name="Slide Number Placeholder 1"/>
          <p:cNvSpPr>
            <a:spLocks noGrp="1"/>
          </p:cNvSpPr>
          <p:nvPr>
            <p:ph type="sldNum" sz="quarter" idx="12"/>
          </p:nvPr>
        </p:nvSpPr>
        <p:spPr/>
        <p:txBody>
          <a:bodyPr/>
          <a:lstStyle/>
          <a:p>
            <a:fld id="{87034D8C-3CB4-402A-BC46-2AB14C0FE90A}" type="slidenum">
              <a:rPr lang="en-US" smtClean="0"/>
              <a:pPr/>
              <a:t>2</a:t>
            </a:fld>
            <a:endParaRPr lang="en-US"/>
          </a:p>
        </p:txBody>
      </p:sp>
      <p:pic>
        <p:nvPicPr>
          <p:cNvPr id="9" name="Picture 8" descr="A picture containing device&#10;&#10;Description automatically generated">
            <a:extLst>
              <a:ext uri="{FF2B5EF4-FFF2-40B4-BE49-F238E27FC236}">
                <a16:creationId xmlns:a16="http://schemas.microsoft.com/office/drawing/2014/main" id="{6DFE7EED-59F8-4CCE-9035-137CDF2A0BBC}"/>
              </a:ext>
            </a:extLst>
          </p:cNvPr>
          <p:cNvPicPr>
            <a:picLocks noChangeAspect="1"/>
          </p:cNvPicPr>
          <p:nvPr/>
        </p:nvPicPr>
        <p:blipFill rotWithShape="1">
          <a:blip r:embed="rId2"/>
          <a:srcRect t="4270" b="5354"/>
          <a:stretch/>
        </p:blipFill>
        <p:spPr>
          <a:xfrm>
            <a:off x="578885" y="10274"/>
            <a:ext cx="7989763" cy="2780000"/>
          </a:xfrm>
          <a:prstGeom prst="rect">
            <a:avLst/>
          </a:prstGeom>
        </p:spPr>
      </p:pic>
      <p:sp>
        <p:nvSpPr>
          <p:cNvPr id="10" name="TextBox 9">
            <a:extLst>
              <a:ext uri="{FF2B5EF4-FFF2-40B4-BE49-F238E27FC236}">
                <a16:creationId xmlns:a16="http://schemas.microsoft.com/office/drawing/2014/main" id="{8C4471E7-D538-4815-A9A1-CF09D5B89F04}"/>
              </a:ext>
            </a:extLst>
          </p:cNvPr>
          <p:cNvSpPr txBox="1"/>
          <p:nvPr/>
        </p:nvSpPr>
        <p:spPr>
          <a:xfrm>
            <a:off x="0" y="2903660"/>
            <a:ext cx="5178175" cy="36317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Dear prospective Electron-Ion Collider users, </a:t>
            </a:r>
          </a:p>
          <a:p>
            <a:endParaRPr lang="en-US" sz="8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cs typeface="Arial" panose="020B0604020202020204" pitchFamily="34" charset="0"/>
              </a:rPr>
              <a:t>Brookhaven National Laboratory (BNL), in association with Thomas Jefferson National Accelerator Facility (TJNAF), would like to invite interested groups to submit an Expression of Interest (EOI) for their potential cooperation on the experimental equipment in support of a broad and successful science program at the Electron-Ion Collider (EIC).</a:t>
            </a:r>
          </a:p>
          <a:p>
            <a:pPr algn="just"/>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We encourage interested groups to work together within their country, their geographical region, or as a general consortium, to submit such EOIs.</a:t>
            </a:r>
          </a:p>
          <a:p>
            <a:r>
              <a:rPr lang="en-US" sz="10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This call  focuses on all detector components  to facilitate the diverse EIC science program, including those integrated in the interaction region.</a:t>
            </a:r>
            <a:br>
              <a:rPr lang="en-US" sz="12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Please visit </a:t>
            </a:r>
            <a:r>
              <a:rPr lang="en-US" sz="1200" dirty="0">
                <a:latin typeface="Arial" panose="020B0604020202020204" pitchFamily="34" charset="0"/>
                <a:cs typeface="Arial" panose="020B0604020202020204" pitchFamily="34" charset="0"/>
                <a:hlinkClick r:id="rId3"/>
              </a:rPr>
              <a:t>https://www.bnl.gov/eic/EOI.php</a:t>
            </a:r>
            <a:r>
              <a:rPr lang="en-US" sz="1200" dirty="0">
                <a:latin typeface="Arial" panose="020B0604020202020204" pitchFamily="34" charset="0"/>
                <a:cs typeface="Arial" panose="020B0604020202020204" pitchFamily="34" charset="0"/>
              </a:rPr>
              <a:t> to see further details about this call and how to submit an Expression of Interest.</a:t>
            </a:r>
          </a:p>
          <a:p>
            <a:r>
              <a:rPr lang="en-US" sz="1000" dirty="0">
                <a:latin typeface="Arial" panose="020B0604020202020204" pitchFamily="34" charset="0"/>
                <a:cs typeface="Arial" panose="020B0604020202020204" pitchFamily="34" charset="0"/>
              </a:rPr>
              <a:t>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Best regards,</a:t>
            </a:r>
          </a:p>
          <a:p>
            <a:r>
              <a:rPr lang="en-US" sz="1200" dirty="0">
                <a:latin typeface="Arial" panose="020B0604020202020204" pitchFamily="34" charset="0"/>
                <a:cs typeface="Arial" panose="020B0604020202020204" pitchFamily="34" charset="0"/>
              </a:rPr>
              <a:t>Elke </a:t>
            </a:r>
            <a:r>
              <a:rPr lang="en-US" sz="1200" dirty="0" err="1">
                <a:latin typeface="Arial" panose="020B0604020202020204" pitchFamily="34" charset="0"/>
                <a:cs typeface="Arial" panose="020B0604020202020204" pitchFamily="34" charset="0"/>
              </a:rPr>
              <a:t>Aschenauer</a:t>
            </a:r>
            <a:r>
              <a:rPr lang="en-US" sz="1200" dirty="0">
                <a:latin typeface="Arial" panose="020B0604020202020204" pitchFamily="34" charset="0"/>
                <a:cs typeface="Arial" panose="020B0604020202020204" pitchFamily="34" charset="0"/>
              </a:rPr>
              <a:t> and Rolf Ent for the EIC Project Team</a:t>
            </a:r>
          </a:p>
        </p:txBody>
      </p:sp>
      <p:sp>
        <p:nvSpPr>
          <p:cNvPr id="3" name="TextBox 2">
            <a:extLst>
              <a:ext uri="{FF2B5EF4-FFF2-40B4-BE49-F238E27FC236}">
                <a16:creationId xmlns:a16="http://schemas.microsoft.com/office/drawing/2014/main" id="{FA6CE570-DB72-DD43-99D0-897041D37519}"/>
              </a:ext>
            </a:extLst>
          </p:cNvPr>
          <p:cNvSpPr txBox="1"/>
          <p:nvPr/>
        </p:nvSpPr>
        <p:spPr>
          <a:xfrm>
            <a:off x="5126554" y="2903660"/>
            <a:ext cx="4017446" cy="2031325"/>
          </a:xfrm>
          <a:prstGeom prst="rect">
            <a:avLst/>
          </a:prstGeom>
          <a:noFill/>
        </p:spPr>
        <p:txBody>
          <a:bodyPr wrap="square" rtlCol="0">
            <a:spAutoFit/>
          </a:bodyPr>
          <a:lstStyle/>
          <a:p>
            <a:pPr marL="285750" indent="-285750">
              <a:buClr>
                <a:srgbClr val="0432FF"/>
              </a:buClr>
              <a:buFont typeface="Wingdings" pitchFamily="2" charset="2"/>
              <a:buChar char="Ø"/>
            </a:pPr>
            <a:r>
              <a:rPr lang="en-US" dirty="0">
                <a:latin typeface="Times New Roman" panose="02020603050405020304" pitchFamily="18" charset="0"/>
                <a:cs typeface="Times New Roman" panose="02020603050405020304" pitchFamily="18" charset="0"/>
              </a:rPr>
              <a:t>Call was issued May 2020</a:t>
            </a:r>
          </a:p>
          <a:p>
            <a:pPr marL="285750" indent="-285750">
              <a:buClr>
                <a:srgbClr val="0432FF"/>
              </a:buClr>
              <a:buFont typeface="Wingdings" pitchFamily="2" charset="2"/>
              <a:buChar char="Ø"/>
            </a:pPr>
            <a:r>
              <a:rPr lang="en-US" dirty="0">
                <a:latin typeface="Times New Roman" panose="02020603050405020304" pitchFamily="18" charset="0"/>
                <a:cs typeface="Times New Roman" panose="02020603050405020304" pitchFamily="18" charset="0"/>
              </a:rPr>
              <a:t>Deadline: November 1</a:t>
            </a:r>
            <a:r>
              <a:rPr lang="en-US" baseline="30000" dirty="0">
                <a:latin typeface="Times New Roman" panose="02020603050405020304" pitchFamily="18" charset="0"/>
                <a:cs typeface="Times New Roman" panose="02020603050405020304" pitchFamily="18" charset="0"/>
              </a:rPr>
              <a:t>st</a:t>
            </a:r>
            <a:r>
              <a:rPr lang="en-US" dirty="0">
                <a:latin typeface="Times New Roman" panose="02020603050405020304" pitchFamily="18" charset="0"/>
                <a:cs typeface="Times New Roman" panose="02020603050405020304" pitchFamily="18" charset="0"/>
              </a:rPr>
              <a:t> 2020</a:t>
            </a:r>
          </a:p>
          <a:p>
            <a:pPr marL="285750" indent="-285750">
              <a:buClr>
                <a:srgbClr val="0432FF"/>
              </a:buClr>
              <a:buFont typeface="Wingdings" pitchFamily="2" charset="2"/>
              <a:buChar char="Ø"/>
            </a:pPr>
            <a:r>
              <a:rPr lang="en-US" dirty="0">
                <a:latin typeface="Times New Roman" panose="02020603050405020304" pitchFamily="18" charset="0"/>
                <a:cs typeface="Times New Roman" panose="02020603050405020304" pitchFamily="18" charset="0"/>
              </a:rPr>
              <a:t>Call has been advertised worldwide</a:t>
            </a:r>
          </a:p>
          <a:p>
            <a:pPr lvl="1">
              <a:buClr>
                <a:srgbClr val="0432FF"/>
              </a:buClr>
            </a:pPr>
            <a:r>
              <a:rPr lang="en-US" sz="1600" dirty="0">
                <a:latin typeface="Times New Roman" panose="02020603050405020304" pitchFamily="18" charset="0"/>
                <a:cs typeface="Times New Roman" panose="02020603050405020304" pitchFamily="18" charset="0"/>
                <a:hlinkClick r:id="rId4"/>
              </a:rPr>
              <a:t>https://www.bnl.gov/eic/EOI.php</a:t>
            </a:r>
            <a:endParaRPr lang="en-US" sz="1600" dirty="0">
              <a:latin typeface="Times New Roman" panose="02020603050405020304" pitchFamily="18" charset="0"/>
              <a:cs typeface="Times New Roman" panose="02020603050405020304" pitchFamily="18" charset="0"/>
            </a:endParaRPr>
          </a:p>
          <a:p>
            <a:pPr>
              <a:buClr>
                <a:srgbClr val="0432FF"/>
              </a:buClr>
            </a:pPr>
            <a:endParaRPr lang="en-US" sz="1600" dirty="0">
              <a:latin typeface="Times New Roman" panose="02020603050405020304" pitchFamily="18" charset="0"/>
              <a:cs typeface="Times New Roman" panose="02020603050405020304" pitchFamily="18" charset="0"/>
            </a:endParaRPr>
          </a:p>
          <a:p>
            <a:pPr>
              <a:buClr>
                <a:srgbClr val="0432FF"/>
              </a:buClr>
            </a:pPr>
            <a:r>
              <a:rPr lang="en-US" sz="1600" dirty="0">
                <a:latin typeface="Times New Roman" panose="02020603050405020304" pitchFamily="18" charset="0"/>
                <a:cs typeface="Times New Roman" panose="02020603050405020304" pitchFamily="18" charset="0"/>
              </a:rPr>
              <a:t>Received 47 </a:t>
            </a:r>
            <a:r>
              <a:rPr lang="en-US" sz="1600" dirty="0" err="1">
                <a:latin typeface="Times New Roman" panose="02020603050405020304" pitchFamily="18" charset="0"/>
                <a:cs typeface="Times New Roman" panose="02020603050405020304" pitchFamily="18" charset="0"/>
              </a:rPr>
              <a:t>EoIs</a:t>
            </a:r>
            <a:r>
              <a:rPr lang="en-US" sz="1600" dirty="0">
                <a:latin typeface="Times New Roman" panose="02020603050405020304" pitchFamily="18" charset="0"/>
                <a:cs typeface="Times New Roman" panose="02020603050405020304" pitchFamily="18" charset="0"/>
              </a:rPr>
              <a:t> have been made public: </a:t>
            </a:r>
            <a:r>
              <a:rPr lang="en-US" sz="160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https://indico.bnl.gov/event/8552/</a:t>
            </a:r>
            <a:endParaRPr lang="en-US" sz="1600" dirty="0">
              <a:latin typeface="Times New Roman" panose="02020603050405020304" pitchFamily="18" charset="0"/>
              <a:cs typeface="Times New Roman" panose="02020603050405020304" pitchFamily="18" charset="0"/>
            </a:endParaRPr>
          </a:p>
          <a:p>
            <a:pPr>
              <a:buClr>
                <a:srgbClr val="0432FF"/>
              </a:buClr>
            </a:pPr>
            <a:endParaRPr lang="en-US" sz="800" dirty="0">
              <a:latin typeface="+mj-lt"/>
            </a:endParaRPr>
          </a:p>
        </p:txBody>
      </p:sp>
    </p:spTree>
    <p:extLst>
      <p:ext uri="{BB962C8B-B14F-4D97-AF65-F5344CB8AC3E}">
        <p14:creationId xmlns:p14="http://schemas.microsoft.com/office/powerpoint/2010/main" val="4070803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26D520-4C8A-4946-92B1-16C3A5451ABA}"/>
              </a:ext>
            </a:extLst>
          </p:cNvPr>
          <p:cNvSpPr>
            <a:spLocks noGrp="1"/>
          </p:cNvSpPr>
          <p:nvPr>
            <p:ph type="title"/>
          </p:nvPr>
        </p:nvSpPr>
        <p:spPr>
          <a:xfrm>
            <a:off x="0" y="10160"/>
            <a:ext cx="9698804" cy="584669"/>
          </a:xfrm>
        </p:spPr>
        <p:txBody>
          <a:bodyPr/>
          <a:lstStyle/>
          <a:p>
            <a:r>
              <a:rPr lang="en-US" sz="3600" dirty="0"/>
              <a:t>Expression of Interest – Assessment</a:t>
            </a:r>
            <a:endParaRPr lang="en-US" sz="3600" dirty="0">
              <a:latin typeface="+mj-lt"/>
            </a:endParaRPr>
          </a:p>
        </p:txBody>
      </p:sp>
      <p:sp>
        <p:nvSpPr>
          <p:cNvPr id="4" name="Slide Number Placeholder 3">
            <a:extLst>
              <a:ext uri="{FF2B5EF4-FFF2-40B4-BE49-F238E27FC236}">
                <a16:creationId xmlns:a16="http://schemas.microsoft.com/office/drawing/2014/main" id="{3BCCAED5-F919-DD41-AB17-07D7079E0E78}"/>
              </a:ext>
            </a:extLst>
          </p:cNvPr>
          <p:cNvSpPr>
            <a:spLocks noGrp="1"/>
          </p:cNvSpPr>
          <p:nvPr>
            <p:ph type="sldNum" sz="quarter" idx="12"/>
          </p:nvPr>
        </p:nvSpPr>
        <p:spPr/>
        <p:txBody>
          <a:bodyPr/>
          <a:lstStyle/>
          <a:p>
            <a:fld id="{893C5830-40F3-F04E-B2E3-10E6672BA8FF}" type="slidenum">
              <a:rPr lang="en-US" smtClean="0"/>
              <a:pPr/>
              <a:t>3</a:t>
            </a:fld>
            <a:endParaRPr lang="en-US"/>
          </a:p>
        </p:txBody>
      </p:sp>
      <p:sp>
        <p:nvSpPr>
          <p:cNvPr id="6" name="TextBox 5">
            <a:extLst>
              <a:ext uri="{FF2B5EF4-FFF2-40B4-BE49-F238E27FC236}">
                <a16:creationId xmlns:a16="http://schemas.microsoft.com/office/drawing/2014/main" id="{91A81E95-21E9-40E3-983E-B27C3E98D625}"/>
              </a:ext>
            </a:extLst>
          </p:cNvPr>
          <p:cNvSpPr txBox="1"/>
          <p:nvPr/>
        </p:nvSpPr>
        <p:spPr>
          <a:xfrm>
            <a:off x="0" y="797510"/>
            <a:ext cx="9006797" cy="4909036"/>
          </a:xfrm>
          <a:prstGeom prst="rect">
            <a:avLst/>
          </a:prstGeom>
          <a:noFill/>
        </p:spPr>
        <p:txBody>
          <a:bodyPr wrap="square" rtlCol="0">
            <a:spAutoFit/>
          </a:bodyPr>
          <a:lstStyle/>
          <a:p>
            <a:pPr marL="285750" indent="-285750" algn="l">
              <a:spcAft>
                <a:spcPts val="600"/>
              </a:spcAft>
              <a:buClr>
                <a:srgbClr val="0000CC"/>
              </a:buClr>
              <a:buFont typeface="Wingdings" pitchFamily="2" charset="2"/>
              <a:buChar char="q"/>
            </a:pPr>
            <a:r>
              <a:rPr lang="en-US" dirty="0">
                <a:latin typeface="Arial" panose="020B0604020202020204" pitchFamily="34" charset="0"/>
                <a:cs typeface="Arial" panose="020B0604020202020204" pitchFamily="34" charset="0"/>
              </a:rPr>
              <a:t>Asked Detector Advisory Committee for input on “Advice on the process of assessment of the received Expressions of Interest (EOI), …”</a:t>
            </a:r>
          </a:p>
          <a:p>
            <a:pPr marL="742950" lvl="1" indent="-285750">
              <a:spcAft>
                <a:spcPts val="600"/>
              </a:spcAft>
              <a:buClr>
                <a:srgbClr val="0000CC"/>
              </a:buClr>
              <a:buFont typeface="Wingdings" pitchFamily="2" charset="2"/>
              <a:buChar char="Ø"/>
            </a:pPr>
            <a:r>
              <a:rPr lang="en-US" sz="1400" dirty="0">
                <a:latin typeface="Arial" panose="020B0604020202020204" pitchFamily="34" charset="0"/>
                <a:cs typeface="Arial" panose="020B0604020202020204" pitchFamily="34" charset="0"/>
              </a:rPr>
              <a:t>“The reference detector and the broad EOI input should allow matching of groups with detector needs. The laboratory management and users group representatives are expected to help </a:t>
            </a:r>
            <a:r>
              <a:rPr lang="en-US" sz="1400" dirty="0">
                <a:solidFill>
                  <a:srgbClr val="FF0000"/>
                </a:solidFill>
                <a:latin typeface="Arial" panose="020B0604020202020204" pitchFamily="34" charset="0"/>
                <a:cs typeface="Arial" panose="020B0604020202020204" pitchFamily="34" charset="0"/>
              </a:rPr>
              <a:t>resolve duplicate proposals, identify holes and determine where funds are needed to further develop promising technologies. </a:t>
            </a:r>
            <a:r>
              <a:rPr lang="en-US" sz="1400" dirty="0">
                <a:latin typeface="Arial" panose="020B0604020202020204" pitchFamily="34" charset="0"/>
                <a:cs typeface="Arial" panose="020B0604020202020204" pitchFamily="34" charset="0"/>
              </a:rPr>
              <a:t>Given the short timeline to full detector proposals, this process could be challenging and may require careful attention to governance and transparency.”</a:t>
            </a:r>
          </a:p>
          <a:p>
            <a:pPr lvl="1">
              <a:spcAft>
                <a:spcPts val="600"/>
              </a:spcAft>
              <a:buClr>
                <a:srgbClr val="0000CC"/>
              </a:buClr>
            </a:pPr>
            <a:endParaRPr lang="en-US" dirty="0">
              <a:latin typeface="Arial" panose="020B0604020202020204" pitchFamily="34" charset="0"/>
              <a:cs typeface="Arial" panose="020B0604020202020204" pitchFamily="34" charset="0"/>
            </a:endParaRPr>
          </a:p>
          <a:p>
            <a:pPr marL="285750" indent="-285750" algn="l">
              <a:spcAft>
                <a:spcPts val="600"/>
              </a:spcAft>
              <a:buClr>
                <a:srgbClr val="0000CC"/>
              </a:buClr>
              <a:buFont typeface="Wingdings" pitchFamily="2" charset="2"/>
              <a:buChar char="q"/>
            </a:pPr>
            <a:r>
              <a:rPr lang="en-US" dirty="0">
                <a:latin typeface="Arial" panose="020B0604020202020204" pitchFamily="34" charset="0"/>
                <a:cs typeface="Arial" panose="020B0604020202020204" pitchFamily="34" charset="0"/>
              </a:rPr>
              <a:t>After deadline of November 1, group of people representing EIC Project and EIC User Group, started an early assessment process.</a:t>
            </a:r>
          </a:p>
          <a:p>
            <a:pPr marL="742950" lvl="1" indent="-285750">
              <a:spcAft>
                <a:spcPts val="600"/>
              </a:spcAft>
              <a:buClr>
                <a:srgbClr val="0000CC"/>
              </a:buClr>
              <a:buFont typeface="Wingdings" pitchFamily="2" charset="2"/>
              <a:buChar char="§"/>
            </a:pPr>
            <a:r>
              <a:rPr lang="en-US" dirty="0">
                <a:latin typeface="Arial" panose="020B0604020202020204" pitchFamily="34" charset="0"/>
                <a:cs typeface="Arial" panose="020B0604020202020204" pitchFamily="34" charset="0"/>
              </a:rPr>
              <a:t>Elke </a:t>
            </a:r>
            <a:r>
              <a:rPr lang="en-US" dirty="0" err="1">
                <a:latin typeface="Arial" panose="020B0604020202020204" pitchFamily="34" charset="0"/>
                <a:cs typeface="Arial" panose="020B0604020202020204" pitchFamily="34" charset="0"/>
              </a:rPr>
              <a:t>Aschenauer</a:t>
            </a:r>
            <a:r>
              <a:rPr lang="en-US" dirty="0">
                <a:latin typeface="Arial" panose="020B0604020202020204" pitchFamily="34" charset="0"/>
                <a:cs typeface="Arial" panose="020B0604020202020204" pitchFamily="34" charset="0"/>
              </a:rPr>
              <a:t> (BNL, EIC Project)</a:t>
            </a:r>
          </a:p>
          <a:p>
            <a:pPr marL="742950" lvl="1" indent="-285750">
              <a:spcAft>
                <a:spcPts val="600"/>
              </a:spcAft>
              <a:buClr>
                <a:srgbClr val="0000CC"/>
              </a:buClr>
              <a:buFont typeface="Wingdings" pitchFamily="2" charset="2"/>
              <a:buChar char="§"/>
            </a:pPr>
            <a:r>
              <a:rPr lang="en-US" dirty="0">
                <a:latin typeface="Arial" panose="020B0604020202020204" pitchFamily="34" charset="0"/>
                <a:cs typeface="Arial" panose="020B0604020202020204" pitchFamily="34" charset="0"/>
              </a:rPr>
              <a:t>Rolf Ent (</a:t>
            </a:r>
            <a:r>
              <a:rPr lang="en-US" dirty="0" err="1">
                <a:latin typeface="Arial" panose="020B0604020202020204" pitchFamily="34" charset="0"/>
                <a:cs typeface="Arial" panose="020B0604020202020204" pitchFamily="34" charset="0"/>
              </a:rPr>
              <a:t>JLab</a:t>
            </a:r>
            <a:r>
              <a:rPr lang="en-US" dirty="0">
                <a:latin typeface="Arial" panose="020B0604020202020204" pitchFamily="34" charset="0"/>
                <a:cs typeface="Arial" panose="020B0604020202020204" pitchFamily="34" charset="0"/>
              </a:rPr>
              <a:t>, EIC Project)</a:t>
            </a:r>
          </a:p>
          <a:p>
            <a:pPr marL="742950" lvl="1" indent="-285750">
              <a:spcAft>
                <a:spcPts val="600"/>
              </a:spcAft>
              <a:buClr>
                <a:srgbClr val="0000CC"/>
              </a:buClr>
              <a:buFont typeface="Wingdings" pitchFamily="2" charset="2"/>
              <a:buChar char="§"/>
            </a:pPr>
            <a:r>
              <a:rPr lang="en-US" dirty="0">
                <a:latin typeface="Arial" panose="020B0604020202020204" pitchFamily="34" charset="0"/>
                <a:cs typeface="Arial" panose="020B0604020202020204" pitchFamily="34" charset="0"/>
              </a:rPr>
              <a:t>Christine </a:t>
            </a:r>
            <a:r>
              <a:rPr lang="en-US" dirty="0" err="1">
                <a:latin typeface="Arial" panose="020B0604020202020204" pitchFamily="34" charset="0"/>
                <a:cs typeface="Arial" panose="020B0604020202020204" pitchFamily="34" charset="0"/>
              </a:rPr>
              <a:t>Aidala</a:t>
            </a:r>
            <a:r>
              <a:rPr lang="en-US" dirty="0">
                <a:latin typeface="Arial" panose="020B0604020202020204" pitchFamily="34" charset="0"/>
                <a:cs typeface="Arial" panose="020B0604020202020204" pitchFamily="34" charset="0"/>
              </a:rPr>
              <a:t> (U Michigan, EICUG IB Chair)</a:t>
            </a:r>
          </a:p>
          <a:p>
            <a:pPr marL="742950" lvl="1" indent="-285750">
              <a:spcAft>
                <a:spcPts val="600"/>
              </a:spcAft>
              <a:buClr>
                <a:srgbClr val="0000CC"/>
              </a:buClr>
              <a:buFont typeface="Wingdings" pitchFamily="2" charset="2"/>
              <a:buChar char="§"/>
            </a:pPr>
            <a:r>
              <a:rPr lang="en-US" dirty="0">
                <a:latin typeface="Arial" panose="020B0604020202020204" pitchFamily="34" charset="0"/>
                <a:cs typeface="Arial" panose="020B0604020202020204" pitchFamily="34" charset="0"/>
              </a:rPr>
              <a:t>Marco </a:t>
            </a:r>
            <a:r>
              <a:rPr lang="en-US" dirty="0" err="1">
                <a:latin typeface="Arial" panose="020B0604020202020204" pitchFamily="34" charset="0"/>
                <a:cs typeface="Arial" panose="020B0604020202020204" pitchFamily="34" charset="0"/>
              </a:rPr>
              <a:t>Contalbrigo</a:t>
            </a:r>
            <a:r>
              <a:rPr lang="en-US" dirty="0">
                <a:latin typeface="Arial" panose="020B0604020202020204" pitchFamily="34" charset="0"/>
                <a:cs typeface="Arial" panose="020B0604020202020204" pitchFamily="34" charset="0"/>
              </a:rPr>
              <a:t> (INFN Ferrara, EICUG representative)</a:t>
            </a:r>
          </a:p>
          <a:p>
            <a:pPr marL="742950" lvl="1" indent="-285750">
              <a:spcAft>
                <a:spcPts val="600"/>
              </a:spcAft>
              <a:buClr>
                <a:srgbClr val="0000CC"/>
              </a:buClr>
              <a:buFont typeface="Wingdings" pitchFamily="2" charset="2"/>
              <a:buChar char="§"/>
            </a:pPr>
            <a:r>
              <a:rPr lang="en-US" dirty="0" err="1">
                <a:latin typeface="Arial" panose="020B0604020202020204" pitchFamily="34" charset="0"/>
                <a:cs typeface="Arial" panose="020B0604020202020204" pitchFamily="34" charset="0"/>
              </a:rPr>
              <a:t>Rosi</a:t>
            </a:r>
            <a:r>
              <a:rPr lang="en-US" dirty="0">
                <a:latin typeface="Arial" panose="020B0604020202020204" pitchFamily="34" charset="0"/>
                <a:cs typeface="Arial" panose="020B0604020202020204" pitchFamily="34" charset="0"/>
              </a:rPr>
              <a:t> Reed (Lehigh U, EICUG representative)</a:t>
            </a:r>
          </a:p>
          <a:p>
            <a:pPr marL="742950" lvl="1" indent="-285750">
              <a:spcAft>
                <a:spcPts val="600"/>
              </a:spcAft>
              <a:buClr>
                <a:srgbClr val="0000CC"/>
              </a:buClr>
              <a:buFont typeface="Wingdings" pitchFamily="2" charset="2"/>
              <a:buChar char="§"/>
            </a:pPr>
            <a:r>
              <a:rPr lang="en-US" dirty="0">
                <a:latin typeface="Arial" panose="020B0604020202020204" pitchFamily="34" charset="0"/>
                <a:cs typeface="Arial" panose="020B0604020202020204" pitchFamily="34" charset="0"/>
              </a:rPr>
              <a:t>Bernd </a:t>
            </a:r>
            <a:r>
              <a:rPr lang="en-US" dirty="0" err="1">
                <a:latin typeface="Arial" panose="020B0604020202020204" pitchFamily="34" charset="0"/>
                <a:cs typeface="Arial" panose="020B0604020202020204" pitchFamily="34" charset="0"/>
              </a:rPr>
              <a:t>Surrow</a:t>
            </a:r>
            <a:r>
              <a:rPr lang="en-US" dirty="0">
                <a:latin typeface="Arial" panose="020B0604020202020204" pitchFamily="34" charset="0"/>
                <a:cs typeface="Arial" panose="020B0604020202020204" pitchFamily="34" charset="0"/>
              </a:rPr>
              <a:t> (Tempe U, EICUG SC Chair)</a:t>
            </a:r>
          </a:p>
        </p:txBody>
      </p:sp>
    </p:spTree>
    <p:extLst>
      <p:ext uri="{BB962C8B-B14F-4D97-AF65-F5344CB8AC3E}">
        <p14:creationId xmlns:p14="http://schemas.microsoft.com/office/powerpoint/2010/main" val="3490900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26D520-4C8A-4946-92B1-16C3A5451ABA}"/>
              </a:ext>
            </a:extLst>
          </p:cNvPr>
          <p:cNvSpPr>
            <a:spLocks noGrp="1"/>
          </p:cNvSpPr>
          <p:nvPr>
            <p:ph type="title"/>
          </p:nvPr>
        </p:nvSpPr>
        <p:spPr>
          <a:xfrm>
            <a:off x="0" y="10160"/>
            <a:ext cx="9144000" cy="730359"/>
          </a:xfrm>
        </p:spPr>
        <p:txBody>
          <a:bodyPr/>
          <a:lstStyle/>
          <a:p>
            <a:pPr algn="ctr"/>
            <a:r>
              <a:rPr lang="en-US" sz="2800" dirty="0"/>
              <a:t>Expressions of Interest – Distribution</a:t>
            </a:r>
            <a:endParaRPr lang="en-US" sz="2800" dirty="0">
              <a:latin typeface="+mj-lt"/>
            </a:endParaRPr>
          </a:p>
        </p:txBody>
      </p:sp>
      <p:sp>
        <p:nvSpPr>
          <p:cNvPr id="4" name="Slide Number Placeholder 3">
            <a:extLst>
              <a:ext uri="{FF2B5EF4-FFF2-40B4-BE49-F238E27FC236}">
                <a16:creationId xmlns:a16="http://schemas.microsoft.com/office/drawing/2014/main" id="{3BCCAED5-F919-DD41-AB17-07D7079E0E78}"/>
              </a:ext>
            </a:extLst>
          </p:cNvPr>
          <p:cNvSpPr>
            <a:spLocks noGrp="1"/>
          </p:cNvSpPr>
          <p:nvPr>
            <p:ph type="sldNum" sz="quarter" idx="12"/>
          </p:nvPr>
        </p:nvSpPr>
        <p:spPr/>
        <p:txBody>
          <a:bodyPr/>
          <a:lstStyle/>
          <a:p>
            <a:fld id="{893C5830-40F3-F04E-B2E3-10E6672BA8FF}" type="slidenum">
              <a:rPr lang="en-US" smtClean="0"/>
              <a:pPr/>
              <a:t>4</a:t>
            </a:fld>
            <a:endParaRPr lang="en-US"/>
          </a:p>
        </p:txBody>
      </p:sp>
      <p:graphicFrame>
        <p:nvGraphicFramePr>
          <p:cNvPr id="6" name="Chart 5">
            <a:extLst>
              <a:ext uri="{FF2B5EF4-FFF2-40B4-BE49-F238E27FC236}">
                <a16:creationId xmlns:a16="http://schemas.microsoft.com/office/drawing/2014/main" id="{2332C20E-50B4-2D4A-B9CC-4F3F374BED98}"/>
              </a:ext>
            </a:extLst>
          </p:cNvPr>
          <p:cNvGraphicFramePr>
            <a:graphicFrameLocks/>
          </p:cNvGraphicFramePr>
          <p:nvPr/>
        </p:nvGraphicFramePr>
        <p:xfrm>
          <a:off x="738188" y="740519"/>
          <a:ext cx="7886699" cy="4943475"/>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E3075425-5AE4-44B0-9C90-DD150BD6568A}"/>
              </a:ext>
            </a:extLst>
          </p:cNvPr>
          <p:cNvSpPr txBox="1"/>
          <p:nvPr/>
        </p:nvSpPr>
        <p:spPr>
          <a:xfrm>
            <a:off x="438150" y="5715000"/>
            <a:ext cx="8486774" cy="584775"/>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Note: some arbitrariness in categorization, like two national labs (and one international lab) came in together with universities, and one national lab came in as detector consortium, etc. </a:t>
            </a:r>
          </a:p>
        </p:txBody>
      </p:sp>
      <p:sp>
        <p:nvSpPr>
          <p:cNvPr id="3" name="TextBox 2">
            <a:extLst>
              <a:ext uri="{FF2B5EF4-FFF2-40B4-BE49-F238E27FC236}">
                <a16:creationId xmlns:a16="http://schemas.microsoft.com/office/drawing/2014/main" id="{8989A3B7-7B4F-4A50-950C-EED8F9AFA24E}"/>
              </a:ext>
            </a:extLst>
          </p:cNvPr>
          <p:cNvSpPr txBox="1"/>
          <p:nvPr/>
        </p:nvSpPr>
        <p:spPr>
          <a:xfrm>
            <a:off x="7012394" y="1220995"/>
            <a:ext cx="1612493" cy="461665"/>
          </a:xfrm>
          <a:prstGeom prst="rect">
            <a:avLst/>
          </a:prstGeom>
          <a:noFill/>
        </p:spPr>
        <p:txBody>
          <a:bodyPr wrap="none" rtlCol="0">
            <a:spAutoFit/>
          </a:bodyPr>
          <a:lstStyle/>
          <a:p>
            <a:pPr algn="l"/>
            <a:r>
              <a:rPr lang="en-US" sz="2400" dirty="0">
                <a:latin typeface="Arial" panose="020B0604020202020204" pitchFamily="34" charset="0"/>
                <a:cs typeface="Arial" panose="020B0604020202020204" pitchFamily="34" charset="0"/>
              </a:rPr>
              <a:t>Total = 47 </a:t>
            </a:r>
          </a:p>
        </p:txBody>
      </p:sp>
    </p:spTree>
    <p:extLst>
      <p:ext uri="{BB962C8B-B14F-4D97-AF65-F5344CB8AC3E}">
        <p14:creationId xmlns:p14="http://schemas.microsoft.com/office/powerpoint/2010/main" val="3146439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26D520-4C8A-4946-92B1-16C3A5451ABA}"/>
              </a:ext>
            </a:extLst>
          </p:cNvPr>
          <p:cNvSpPr>
            <a:spLocks noGrp="1"/>
          </p:cNvSpPr>
          <p:nvPr>
            <p:ph type="title"/>
          </p:nvPr>
        </p:nvSpPr>
        <p:spPr>
          <a:xfrm>
            <a:off x="0" y="10160"/>
            <a:ext cx="9144000" cy="730359"/>
          </a:xfrm>
        </p:spPr>
        <p:txBody>
          <a:bodyPr/>
          <a:lstStyle/>
          <a:p>
            <a:pPr algn="ctr"/>
            <a:r>
              <a:rPr lang="en-US" sz="2800" dirty="0"/>
              <a:t>Expressions of Interest – Geographically</a:t>
            </a:r>
            <a:endParaRPr lang="en-US" sz="2800" dirty="0">
              <a:latin typeface="+mj-lt"/>
            </a:endParaRPr>
          </a:p>
        </p:txBody>
      </p:sp>
      <p:sp>
        <p:nvSpPr>
          <p:cNvPr id="4" name="Slide Number Placeholder 3">
            <a:extLst>
              <a:ext uri="{FF2B5EF4-FFF2-40B4-BE49-F238E27FC236}">
                <a16:creationId xmlns:a16="http://schemas.microsoft.com/office/drawing/2014/main" id="{3BCCAED5-F919-DD41-AB17-07D7079E0E78}"/>
              </a:ext>
            </a:extLst>
          </p:cNvPr>
          <p:cNvSpPr>
            <a:spLocks noGrp="1"/>
          </p:cNvSpPr>
          <p:nvPr>
            <p:ph type="sldNum" sz="quarter" idx="12"/>
          </p:nvPr>
        </p:nvSpPr>
        <p:spPr/>
        <p:txBody>
          <a:bodyPr/>
          <a:lstStyle/>
          <a:p>
            <a:fld id="{893C5830-40F3-F04E-B2E3-10E6672BA8FF}" type="slidenum">
              <a:rPr lang="en-US" smtClean="0"/>
              <a:pPr/>
              <a:t>5</a:t>
            </a:fld>
            <a:endParaRPr lang="en-US"/>
          </a:p>
        </p:txBody>
      </p:sp>
      <p:pic>
        <p:nvPicPr>
          <p:cNvPr id="3" name="Picture 2" descr="Map&#10;&#10;Description automatically generated">
            <a:extLst>
              <a:ext uri="{FF2B5EF4-FFF2-40B4-BE49-F238E27FC236}">
                <a16:creationId xmlns:a16="http://schemas.microsoft.com/office/drawing/2014/main" id="{AA006270-AA3E-F143-BBB9-DB20275D486E}"/>
              </a:ext>
            </a:extLst>
          </p:cNvPr>
          <p:cNvPicPr>
            <a:picLocks noChangeAspect="1"/>
          </p:cNvPicPr>
          <p:nvPr/>
        </p:nvPicPr>
        <p:blipFill rotWithShape="1">
          <a:blip r:embed="rId2"/>
          <a:srcRect r="2114"/>
          <a:stretch/>
        </p:blipFill>
        <p:spPr>
          <a:xfrm>
            <a:off x="2969228" y="657545"/>
            <a:ext cx="6174770" cy="4171753"/>
          </a:xfrm>
          <a:prstGeom prst="rect">
            <a:avLst/>
          </a:prstGeom>
        </p:spPr>
      </p:pic>
      <p:pic>
        <p:nvPicPr>
          <p:cNvPr id="9" name="Picture 8" descr="Chart, pie chart&#10;&#10;Description automatically generated">
            <a:extLst>
              <a:ext uri="{FF2B5EF4-FFF2-40B4-BE49-F238E27FC236}">
                <a16:creationId xmlns:a16="http://schemas.microsoft.com/office/drawing/2014/main" id="{0AF73CD5-B122-7844-B689-1A6CADB2BBE1}"/>
              </a:ext>
            </a:extLst>
          </p:cNvPr>
          <p:cNvPicPr>
            <a:picLocks noChangeAspect="1"/>
          </p:cNvPicPr>
          <p:nvPr/>
        </p:nvPicPr>
        <p:blipFill>
          <a:blip r:embed="rId3"/>
          <a:stretch>
            <a:fillRect/>
          </a:stretch>
        </p:blipFill>
        <p:spPr>
          <a:xfrm>
            <a:off x="1" y="3606228"/>
            <a:ext cx="3926412" cy="3251771"/>
          </a:xfrm>
          <a:prstGeom prst="rect">
            <a:avLst/>
          </a:prstGeom>
        </p:spPr>
      </p:pic>
    </p:spTree>
    <p:extLst>
      <p:ext uri="{BB962C8B-B14F-4D97-AF65-F5344CB8AC3E}">
        <p14:creationId xmlns:p14="http://schemas.microsoft.com/office/powerpoint/2010/main" val="3561506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49897-6AB8-E541-A0A5-55F9F3657AC2}"/>
              </a:ext>
            </a:extLst>
          </p:cNvPr>
          <p:cNvSpPr>
            <a:spLocks noGrp="1"/>
          </p:cNvSpPr>
          <p:nvPr>
            <p:ph type="title"/>
          </p:nvPr>
        </p:nvSpPr>
        <p:spPr/>
        <p:txBody>
          <a:bodyPr/>
          <a:lstStyle/>
          <a:p>
            <a:r>
              <a:rPr lang="en-US" dirty="0"/>
              <a:t>EIC Detector Scope</a:t>
            </a:r>
          </a:p>
        </p:txBody>
      </p:sp>
      <p:sp>
        <p:nvSpPr>
          <p:cNvPr id="3" name="Date Placeholder 2">
            <a:extLst>
              <a:ext uri="{FF2B5EF4-FFF2-40B4-BE49-F238E27FC236}">
                <a16:creationId xmlns:a16="http://schemas.microsoft.com/office/drawing/2014/main" id="{9B9DB26D-E0AC-024F-9500-D0762342990E}"/>
              </a:ext>
            </a:extLst>
          </p:cNvPr>
          <p:cNvSpPr>
            <a:spLocks noGrp="1"/>
          </p:cNvSpPr>
          <p:nvPr>
            <p:ph type="dt" sz="half" idx="10"/>
          </p:nvPr>
        </p:nvSpPr>
        <p:spPr>
          <a:xfrm>
            <a:off x="6672853" y="6581935"/>
            <a:ext cx="2471147" cy="26051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j-lt"/>
                <a:ea typeface="Arial" charset="0"/>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 Aschenauer</a:t>
            </a:r>
            <a:endParaRPr lang="en-US" dirty="0"/>
          </a:p>
        </p:txBody>
      </p:sp>
      <p:sp>
        <p:nvSpPr>
          <p:cNvPr id="4" name="Footer Placeholder 3">
            <a:extLst>
              <a:ext uri="{FF2B5EF4-FFF2-40B4-BE49-F238E27FC236}">
                <a16:creationId xmlns:a16="http://schemas.microsoft.com/office/drawing/2014/main" id="{67FCAD0A-DB3E-6540-8DE5-29075CFDE21D}"/>
              </a:ext>
            </a:extLst>
          </p:cNvPr>
          <p:cNvSpPr>
            <a:spLocks noGrp="1"/>
          </p:cNvSpPr>
          <p:nvPr>
            <p:ph type="ftr" sz="quarter" idx="11"/>
          </p:nvPr>
        </p:nvSpPr>
        <p:spPr/>
        <p:txBody>
          <a:bodyPr/>
          <a:lstStyle/>
          <a:p>
            <a:r>
              <a:rPr lang="en-US"/>
              <a:t>2nd Interaction Region at the EIC, Dec 2020</a:t>
            </a:r>
            <a:endParaRPr lang="en-US" dirty="0"/>
          </a:p>
        </p:txBody>
      </p:sp>
      <p:sp>
        <p:nvSpPr>
          <p:cNvPr id="5" name="Slide Number Placeholder 4">
            <a:extLst>
              <a:ext uri="{FF2B5EF4-FFF2-40B4-BE49-F238E27FC236}">
                <a16:creationId xmlns:a16="http://schemas.microsoft.com/office/drawing/2014/main" id="{9B780F3E-73B0-F54B-9D56-4555F4196BBD}"/>
              </a:ext>
            </a:extLst>
          </p:cNvPr>
          <p:cNvSpPr>
            <a:spLocks noGrp="1"/>
          </p:cNvSpPr>
          <p:nvPr>
            <p:ph type="sldNum" sz="quarter" idx="12"/>
          </p:nvPr>
        </p:nvSpPr>
        <p:spPr/>
        <p:txBody>
          <a:bodyPr/>
          <a:lstStyle/>
          <a:p>
            <a:fld id="{893C5830-40F3-F04E-B2E3-10E6672BA8FF}" type="slidenum">
              <a:rPr lang="en-US" smtClean="0"/>
              <a:pPr/>
              <a:t>6</a:t>
            </a:fld>
            <a:endParaRPr lang="en-US"/>
          </a:p>
        </p:txBody>
      </p:sp>
      <p:pic>
        <p:nvPicPr>
          <p:cNvPr id="7" name="Picture 6" descr="A picture containing chart&#10;&#10;Description automatically generated">
            <a:extLst>
              <a:ext uri="{FF2B5EF4-FFF2-40B4-BE49-F238E27FC236}">
                <a16:creationId xmlns:a16="http://schemas.microsoft.com/office/drawing/2014/main" id="{CF921068-1E2B-8447-B0E1-6616039D80F7}"/>
              </a:ext>
            </a:extLst>
          </p:cNvPr>
          <p:cNvPicPr>
            <a:picLocks noChangeAspect="1"/>
          </p:cNvPicPr>
          <p:nvPr/>
        </p:nvPicPr>
        <p:blipFill>
          <a:blip r:embed="rId2"/>
          <a:stretch>
            <a:fillRect/>
          </a:stretch>
        </p:blipFill>
        <p:spPr>
          <a:xfrm>
            <a:off x="10274" y="688369"/>
            <a:ext cx="5803486" cy="2487208"/>
          </a:xfrm>
          <a:prstGeom prst="rect">
            <a:avLst/>
          </a:prstGeom>
        </p:spPr>
      </p:pic>
      <p:pic>
        <p:nvPicPr>
          <p:cNvPr id="10" name="Picture 9">
            <a:extLst>
              <a:ext uri="{FF2B5EF4-FFF2-40B4-BE49-F238E27FC236}">
                <a16:creationId xmlns:a16="http://schemas.microsoft.com/office/drawing/2014/main" id="{50733624-AEFB-064A-ACBB-BFE6D01BDE2A}"/>
              </a:ext>
            </a:extLst>
          </p:cNvPr>
          <p:cNvPicPr>
            <a:picLocks noChangeAspect="1"/>
          </p:cNvPicPr>
          <p:nvPr/>
        </p:nvPicPr>
        <p:blipFill rotWithShape="1">
          <a:blip r:embed="rId3"/>
          <a:srcRect l="7079" t="9889" r="9550" b="3194"/>
          <a:stretch/>
        </p:blipFill>
        <p:spPr>
          <a:xfrm>
            <a:off x="2506894" y="3548392"/>
            <a:ext cx="6637106" cy="3309608"/>
          </a:xfrm>
          <a:prstGeom prst="rect">
            <a:avLst/>
          </a:prstGeom>
        </p:spPr>
      </p:pic>
      <p:sp>
        <p:nvSpPr>
          <p:cNvPr id="11" name="Oval 10">
            <a:extLst>
              <a:ext uri="{FF2B5EF4-FFF2-40B4-BE49-F238E27FC236}">
                <a16:creationId xmlns:a16="http://schemas.microsoft.com/office/drawing/2014/main" id="{C945DED3-4414-F043-A696-D5A253BEE797}"/>
              </a:ext>
            </a:extLst>
          </p:cNvPr>
          <p:cNvSpPr/>
          <p:nvPr/>
        </p:nvSpPr>
        <p:spPr>
          <a:xfrm>
            <a:off x="5948736" y="4104307"/>
            <a:ext cx="883578" cy="33904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2" name="Oval 11">
            <a:extLst>
              <a:ext uri="{FF2B5EF4-FFF2-40B4-BE49-F238E27FC236}">
                <a16:creationId xmlns:a16="http://schemas.microsoft.com/office/drawing/2014/main" id="{645C6B98-89BA-A841-8AC2-8DD02BEAEAF7}"/>
              </a:ext>
            </a:extLst>
          </p:cNvPr>
          <p:cNvSpPr/>
          <p:nvPr/>
        </p:nvSpPr>
        <p:spPr>
          <a:xfrm>
            <a:off x="7303214" y="4640557"/>
            <a:ext cx="361307" cy="244585"/>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3" name="Oval 12">
            <a:extLst>
              <a:ext uri="{FF2B5EF4-FFF2-40B4-BE49-F238E27FC236}">
                <a16:creationId xmlns:a16="http://schemas.microsoft.com/office/drawing/2014/main" id="{255D439F-826B-744D-A905-6F9F1636A1B3}"/>
              </a:ext>
            </a:extLst>
          </p:cNvPr>
          <p:cNvSpPr/>
          <p:nvPr/>
        </p:nvSpPr>
        <p:spPr>
          <a:xfrm rot="16200000">
            <a:off x="6557985" y="4121712"/>
            <a:ext cx="883578" cy="33904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Oval 13">
            <a:extLst>
              <a:ext uri="{FF2B5EF4-FFF2-40B4-BE49-F238E27FC236}">
                <a16:creationId xmlns:a16="http://schemas.microsoft.com/office/drawing/2014/main" id="{C84EB1FA-81A1-6847-8D20-3F2B03575A4E}"/>
              </a:ext>
            </a:extLst>
          </p:cNvPr>
          <p:cNvSpPr/>
          <p:nvPr/>
        </p:nvSpPr>
        <p:spPr>
          <a:xfrm rot="16200000">
            <a:off x="6856114" y="4107557"/>
            <a:ext cx="904126" cy="26062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5" name="Oval 14">
            <a:extLst>
              <a:ext uri="{FF2B5EF4-FFF2-40B4-BE49-F238E27FC236}">
                <a16:creationId xmlns:a16="http://schemas.microsoft.com/office/drawing/2014/main" id="{59B69192-9E01-0A4E-B14A-8C7D3192F2FC}"/>
              </a:ext>
            </a:extLst>
          </p:cNvPr>
          <p:cNvSpPr/>
          <p:nvPr/>
        </p:nvSpPr>
        <p:spPr>
          <a:xfrm rot="16200000">
            <a:off x="4125647" y="4273261"/>
            <a:ext cx="748874" cy="143837"/>
          </a:xfrm>
          <a:prstGeom prst="ellipse">
            <a:avLst/>
          </a:prstGeom>
          <a:noFill/>
          <a:ln w="190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C68E68E-00BB-6D4C-9206-D5968703042F}"/>
              </a:ext>
            </a:extLst>
          </p:cNvPr>
          <p:cNvSpPr txBox="1"/>
          <p:nvPr/>
        </p:nvSpPr>
        <p:spPr>
          <a:xfrm>
            <a:off x="6199707" y="6145131"/>
            <a:ext cx="1646605" cy="369332"/>
          </a:xfrm>
          <a:prstGeom prst="rect">
            <a:avLst/>
          </a:prstGeom>
          <a:noFill/>
        </p:spPr>
        <p:txBody>
          <a:bodyPr wrap="none" rtlCol="0">
            <a:spAutoFit/>
          </a:bodyPr>
          <a:lstStyle/>
          <a:p>
            <a:pPr algn="l"/>
            <a:r>
              <a:rPr lang="en-US" dirty="0">
                <a:latin typeface="+mj-lt"/>
              </a:rPr>
              <a:t>electron beam</a:t>
            </a:r>
          </a:p>
        </p:txBody>
      </p:sp>
      <p:sp>
        <p:nvSpPr>
          <p:cNvPr id="17" name="TextBox 16">
            <a:extLst>
              <a:ext uri="{FF2B5EF4-FFF2-40B4-BE49-F238E27FC236}">
                <a16:creationId xmlns:a16="http://schemas.microsoft.com/office/drawing/2014/main" id="{E7169512-5A75-294D-9DB9-CDE15D48C2C5}"/>
              </a:ext>
            </a:extLst>
          </p:cNvPr>
          <p:cNvSpPr txBox="1"/>
          <p:nvPr/>
        </p:nvSpPr>
        <p:spPr>
          <a:xfrm>
            <a:off x="3787764" y="6169542"/>
            <a:ext cx="1231234" cy="369332"/>
          </a:xfrm>
          <a:prstGeom prst="rect">
            <a:avLst/>
          </a:prstGeom>
          <a:noFill/>
        </p:spPr>
        <p:txBody>
          <a:bodyPr wrap="square" rtlCol="0">
            <a:spAutoFit/>
          </a:bodyPr>
          <a:lstStyle/>
          <a:p>
            <a:pPr algn="l"/>
            <a:r>
              <a:rPr lang="en-US" dirty="0">
                <a:latin typeface="+mj-lt"/>
              </a:rPr>
              <a:t>p/A beam</a:t>
            </a:r>
          </a:p>
        </p:txBody>
      </p:sp>
      <p:cxnSp>
        <p:nvCxnSpPr>
          <p:cNvPr id="18" name="Straight Arrow Connector 17">
            <a:extLst>
              <a:ext uri="{FF2B5EF4-FFF2-40B4-BE49-F238E27FC236}">
                <a16:creationId xmlns:a16="http://schemas.microsoft.com/office/drawing/2014/main" id="{669C8ED4-E0B3-0745-8301-2F1F56E6AF0B}"/>
              </a:ext>
            </a:extLst>
          </p:cNvPr>
          <p:cNvCxnSpPr>
            <a:cxnSpLocks/>
          </p:cNvCxnSpPr>
          <p:nvPr/>
        </p:nvCxnSpPr>
        <p:spPr>
          <a:xfrm flipV="1">
            <a:off x="3709643" y="6469139"/>
            <a:ext cx="1661036" cy="29294"/>
          </a:xfrm>
          <a:prstGeom prst="straightConnector1">
            <a:avLst/>
          </a:prstGeom>
          <a:ln w="3175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7E3EAAD-299F-A043-87FB-18B9825E6BF1}"/>
              </a:ext>
            </a:extLst>
          </p:cNvPr>
          <p:cNvCxnSpPr>
            <a:cxnSpLocks/>
          </p:cNvCxnSpPr>
          <p:nvPr/>
        </p:nvCxnSpPr>
        <p:spPr>
          <a:xfrm flipH="1">
            <a:off x="6052529" y="6453121"/>
            <a:ext cx="1864961" cy="8053"/>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408193B-D8C9-9842-A8C6-DA0D83922005}"/>
              </a:ext>
            </a:extLst>
          </p:cNvPr>
          <p:cNvSpPr txBox="1"/>
          <p:nvPr/>
        </p:nvSpPr>
        <p:spPr>
          <a:xfrm>
            <a:off x="2922836" y="3614899"/>
            <a:ext cx="1152880" cy="338554"/>
          </a:xfrm>
          <a:prstGeom prst="rect">
            <a:avLst/>
          </a:prstGeom>
          <a:noFill/>
        </p:spPr>
        <p:txBody>
          <a:bodyPr wrap="none" rtlCol="0">
            <a:spAutoFit/>
          </a:bodyPr>
          <a:lstStyle/>
          <a:p>
            <a:pPr algn="l"/>
            <a:r>
              <a:rPr lang="en-US" sz="1600" b="1" dirty="0">
                <a:latin typeface="+mj-lt"/>
              </a:rPr>
              <a:t>Backward</a:t>
            </a:r>
          </a:p>
        </p:txBody>
      </p:sp>
      <p:sp>
        <p:nvSpPr>
          <p:cNvPr id="21" name="TextBox 20">
            <a:extLst>
              <a:ext uri="{FF2B5EF4-FFF2-40B4-BE49-F238E27FC236}">
                <a16:creationId xmlns:a16="http://schemas.microsoft.com/office/drawing/2014/main" id="{6F68D697-E27C-4B4C-8381-2320BC4506F5}"/>
              </a:ext>
            </a:extLst>
          </p:cNvPr>
          <p:cNvSpPr txBox="1"/>
          <p:nvPr/>
        </p:nvSpPr>
        <p:spPr>
          <a:xfrm>
            <a:off x="8232011" y="6249180"/>
            <a:ext cx="994183" cy="338554"/>
          </a:xfrm>
          <a:prstGeom prst="rect">
            <a:avLst/>
          </a:prstGeom>
          <a:noFill/>
        </p:spPr>
        <p:txBody>
          <a:bodyPr wrap="square" rtlCol="0">
            <a:spAutoFit/>
          </a:bodyPr>
          <a:lstStyle/>
          <a:p>
            <a:pPr algn="l"/>
            <a:r>
              <a:rPr lang="en-US" sz="1600" b="1" dirty="0">
                <a:latin typeface="+mj-lt"/>
              </a:rPr>
              <a:t>Forward</a:t>
            </a:r>
          </a:p>
        </p:txBody>
      </p:sp>
      <p:sp>
        <p:nvSpPr>
          <p:cNvPr id="22" name="Oval 21">
            <a:extLst>
              <a:ext uri="{FF2B5EF4-FFF2-40B4-BE49-F238E27FC236}">
                <a16:creationId xmlns:a16="http://schemas.microsoft.com/office/drawing/2014/main" id="{6826B969-6802-FA4E-A04E-57BFDEF9FF20}"/>
              </a:ext>
            </a:extLst>
          </p:cNvPr>
          <p:cNvSpPr/>
          <p:nvPr/>
        </p:nvSpPr>
        <p:spPr>
          <a:xfrm rot="16200000">
            <a:off x="3784889" y="4127710"/>
            <a:ext cx="748874" cy="143837"/>
          </a:xfrm>
          <a:prstGeom prst="ellipse">
            <a:avLst/>
          </a:prstGeom>
          <a:noFill/>
          <a:ln w="190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849B47A-3C5E-1B44-B707-36367B806C1B}"/>
              </a:ext>
            </a:extLst>
          </p:cNvPr>
          <p:cNvSpPr txBox="1"/>
          <p:nvPr/>
        </p:nvSpPr>
        <p:spPr>
          <a:xfrm>
            <a:off x="5681609" y="836355"/>
            <a:ext cx="3550972" cy="2554545"/>
          </a:xfrm>
          <a:prstGeom prst="rect">
            <a:avLst/>
          </a:prstGeom>
          <a:noFill/>
        </p:spPr>
        <p:txBody>
          <a:bodyPr wrap="none" rtlCol="0">
            <a:spAutoFit/>
          </a:bodyPr>
          <a:lstStyle/>
          <a:p>
            <a:pPr algn="l"/>
            <a:r>
              <a:rPr lang="en-US" sz="1600" dirty="0">
                <a:latin typeface="Comic Sans MS" panose="030F0902030302020204" pitchFamily="66" charset="0"/>
              </a:rPr>
              <a:t>Solenoid</a:t>
            </a:r>
          </a:p>
          <a:p>
            <a:pPr algn="l"/>
            <a:r>
              <a:rPr lang="en-US" sz="1600" dirty="0">
                <a:latin typeface="Comic Sans MS" panose="030F0902030302020204" pitchFamily="66" charset="0"/>
              </a:rPr>
              <a:t>3 </a:t>
            </a:r>
            <a:r>
              <a:rPr lang="en-US" sz="1600" dirty="0" err="1">
                <a:latin typeface="Comic Sans MS" panose="030F0902030302020204" pitchFamily="66" charset="0"/>
              </a:rPr>
              <a:t>ECal</a:t>
            </a:r>
            <a:endParaRPr lang="en-US" sz="1600" dirty="0">
              <a:latin typeface="Comic Sans MS" panose="030F0902030302020204" pitchFamily="66" charset="0"/>
            </a:endParaRPr>
          </a:p>
          <a:p>
            <a:pPr algn="l"/>
            <a:r>
              <a:rPr lang="en-US" sz="1600" dirty="0">
                <a:latin typeface="Comic Sans MS" panose="030F0902030302020204" pitchFamily="66" charset="0"/>
              </a:rPr>
              <a:t>3 </a:t>
            </a:r>
            <a:r>
              <a:rPr lang="en-US" sz="1600" dirty="0" err="1">
                <a:latin typeface="Comic Sans MS" panose="030F0902030302020204" pitchFamily="66" charset="0"/>
              </a:rPr>
              <a:t>HCal</a:t>
            </a:r>
            <a:endParaRPr lang="en-US" sz="1600" dirty="0">
              <a:latin typeface="Comic Sans MS" panose="030F0902030302020204" pitchFamily="66" charset="0"/>
            </a:endParaRPr>
          </a:p>
          <a:p>
            <a:pPr algn="l"/>
            <a:r>
              <a:rPr lang="en-US" sz="1600" dirty="0">
                <a:latin typeface="Comic Sans MS" panose="030F0902030302020204" pitchFamily="66" charset="0"/>
              </a:rPr>
              <a:t>2 RICH + 1 DIRC</a:t>
            </a:r>
          </a:p>
          <a:p>
            <a:pPr algn="l"/>
            <a:r>
              <a:rPr lang="en-US" sz="1600" dirty="0">
                <a:latin typeface="Comic Sans MS" panose="030F0902030302020204" pitchFamily="66" charset="0"/>
              </a:rPr>
              <a:t>Tracking:</a:t>
            </a:r>
          </a:p>
          <a:p>
            <a:pPr algn="l"/>
            <a:r>
              <a:rPr lang="en-US" sz="1600" dirty="0">
                <a:latin typeface="Comic Sans MS" panose="030F0902030302020204" pitchFamily="66" charset="0"/>
              </a:rPr>
              <a:t>Barrel tracking</a:t>
            </a:r>
          </a:p>
          <a:p>
            <a:pPr algn="l"/>
            <a:r>
              <a:rPr lang="en-US" sz="1600" dirty="0">
                <a:latin typeface="Comic Sans MS" panose="030F0902030302020204" pitchFamily="66" charset="0"/>
              </a:rPr>
              <a:t>Barrel + 2 endcap </a:t>
            </a:r>
            <a:r>
              <a:rPr lang="en-US" sz="1600" dirty="0">
                <a:latin typeface="Symbol" pitchFamily="2" charset="2"/>
              </a:rPr>
              <a:t>m</a:t>
            </a:r>
            <a:r>
              <a:rPr lang="en-US" sz="1600" dirty="0">
                <a:latin typeface="Comic Sans MS" panose="030F0902030302020204" pitchFamily="66" charset="0"/>
              </a:rPr>
              <a:t>-vertex tracker</a:t>
            </a:r>
          </a:p>
          <a:p>
            <a:pPr algn="l"/>
            <a:r>
              <a:rPr lang="en-US" sz="1600" dirty="0">
                <a:latin typeface="Comic Sans MS" panose="030F0902030302020204" pitchFamily="66" charset="0"/>
              </a:rPr>
              <a:t>2 endcap MPGD tracking</a:t>
            </a:r>
          </a:p>
          <a:p>
            <a:pPr algn="l"/>
            <a:r>
              <a:rPr lang="en-US" sz="1600" dirty="0">
                <a:latin typeface="Comic Sans MS" panose="030F0902030302020204" pitchFamily="66" charset="0"/>
              </a:rPr>
              <a:t>h-endcap TRD</a:t>
            </a:r>
          </a:p>
          <a:p>
            <a:pPr algn="l"/>
            <a:r>
              <a:rPr lang="en-US" sz="1600" dirty="0">
                <a:solidFill>
                  <a:srgbClr val="0432FF"/>
                </a:solidFill>
                <a:latin typeface="Comic Sans MS" panose="030F0902030302020204" pitchFamily="66" charset="0"/>
                <a:sym typeface="Wingdings" pitchFamily="2" charset="2"/>
              </a:rPr>
              <a:t> 16 subdetectors</a:t>
            </a:r>
            <a:endParaRPr lang="en-US" sz="1600" dirty="0">
              <a:solidFill>
                <a:srgbClr val="0432FF"/>
              </a:solidFill>
              <a:latin typeface="Comic Sans MS" panose="030F0902030302020204" pitchFamily="66" charset="0"/>
            </a:endParaRPr>
          </a:p>
        </p:txBody>
      </p:sp>
      <p:sp>
        <p:nvSpPr>
          <p:cNvPr id="23" name="TextBox 22">
            <a:extLst>
              <a:ext uri="{FF2B5EF4-FFF2-40B4-BE49-F238E27FC236}">
                <a16:creationId xmlns:a16="http://schemas.microsoft.com/office/drawing/2014/main" id="{1C11054A-768A-B44F-AB16-F34F2ADB29F0}"/>
              </a:ext>
            </a:extLst>
          </p:cNvPr>
          <p:cNvSpPr txBox="1"/>
          <p:nvPr/>
        </p:nvSpPr>
        <p:spPr>
          <a:xfrm>
            <a:off x="164387" y="3390900"/>
            <a:ext cx="2129109" cy="3046988"/>
          </a:xfrm>
          <a:prstGeom prst="rect">
            <a:avLst/>
          </a:prstGeom>
          <a:noFill/>
        </p:spPr>
        <p:txBody>
          <a:bodyPr wrap="none" rtlCol="0">
            <a:spAutoFit/>
          </a:bodyPr>
          <a:lstStyle/>
          <a:p>
            <a:pPr algn="l"/>
            <a:r>
              <a:rPr lang="en-US" sz="1600" dirty="0">
                <a:latin typeface="Comic Sans MS" panose="030F0902030302020204" pitchFamily="66" charset="0"/>
                <a:sym typeface="Wingdings" pitchFamily="2" charset="2"/>
              </a:rPr>
              <a:t>DAQ</a:t>
            </a:r>
          </a:p>
          <a:p>
            <a:pPr algn="l"/>
            <a:r>
              <a:rPr lang="en-US" sz="1600" dirty="0">
                <a:latin typeface="Comic Sans MS" panose="030F0902030302020204" pitchFamily="66" charset="0"/>
                <a:sym typeface="Wingdings" pitchFamily="2" charset="2"/>
              </a:rPr>
              <a:t>Electronics</a:t>
            </a:r>
          </a:p>
          <a:p>
            <a:pPr algn="l"/>
            <a:r>
              <a:rPr lang="en-US" sz="1600" dirty="0">
                <a:latin typeface="Comic Sans MS" panose="030F0902030302020204" pitchFamily="66" charset="0"/>
                <a:sym typeface="Wingdings" pitchFamily="2" charset="2"/>
              </a:rPr>
              <a:t>Ancillary Detectors:</a:t>
            </a:r>
          </a:p>
          <a:p>
            <a:pPr algn="l"/>
            <a:r>
              <a:rPr lang="en-US" sz="1600" dirty="0">
                <a:latin typeface="Comic Sans MS" panose="030F0902030302020204" pitchFamily="66" charset="0"/>
                <a:sym typeface="Wingdings" pitchFamily="2" charset="2"/>
              </a:rPr>
              <a:t>low-Q2 tagger</a:t>
            </a:r>
          </a:p>
          <a:p>
            <a:pPr algn="l"/>
            <a:r>
              <a:rPr lang="en-US" sz="1600" dirty="0">
                <a:latin typeface="Comic Sans MS" panose="030F0902030302020204" pitchFamily="66" charset="0"/>
                <a:sym typeface="Wingdings" pitchFamily="2" charset="2"/>
              </a:rPr>
              <a:t>ZDC</a:t>
            </a:r>
          </a:p>
          <a:p>
            <a:pPr algn="l"/>
            <a:r>
              <a:rPr lang="en-US" sz="1600" dirty="0">
                <a:latin typeface="Comic Sans MS" panose="030F0902030302020204" pitchFamily="66" charset="0"/>
                <a:sym typeface="Wingdings" pitchFamily="2" charset="2"/>
              </a:rPr>
              <a:t>Roman Pots</a:t>
            </a:r>
          </a:p>
          <a:p>
            <a:pPr algn="l"/>
            <a:r>
              <a:rPr lang="en-US" sz="1600" dirty="0">
                <a:latin typeface="Comic Sans MS" panose="030F0902030302020204" pitchFamily="66" charset="0"/>
                <a:sym typeface="Wingdings" pitchFamily="2" charset="2"/>
              </a:rPr>
              <a:t>Off-momentum det.</a:t>
            </a:r>
          </a:p>
          <a:p>
            <a:pPr algn="l"/>
            <a:r>
              <a:rPr lang="en-US" sz="1600" dirty="0">
                <a:latin typeface="Comic Sans MS" panose="030F0902030302020204" pitchFamily="66" charset="0"/>
                <a:sym typeface="Wingdings" pitchFamily="2" charset="2"/>
              </a:rPr>
              <a:t>B0-trackers</a:t>
            </a:r>
          </a:p>
          <a:p>
            <a:pPr algn="l"/>
            <a:r>
              <a:rPr lang="en-US" sz="1600" dirty="0" err="1">
                <a:latin typeface="Comic Sans MS" panose="030F0902030302020204" pitchFamily="66" charset="0"/>
                <a:sym typeface="Wingdings" pitchFamily="2" charset="2"/>
              </a:rPr>
              <a:t>Lumi</a:t>
            </a:r>
            <a:r>
              <a:rPr lang="en-US" sz="1600" dirty="0">
                <a:latin typeface="Comic Sans MS" panose="030F0902030302020204" pitchFamily="66" charset="0"/>
                <a:sym typeface="Wingdings" pitchFamily="2" charset="2"/>
              </a:rPr>
              <a:t>-detector</a:t>
            </a:r>
          </a:p>
          <a:p>
            <a:pPr algn="l"/>
            <a:r>
              <a:rPr lang="en-US" sz="1600" dirty="0">
                <a:latin typeface="Comic Sans MS" panose="030F0902030302020204" pitchFamily="66" charset="0"/>
                <a:sym typeface="Wingdings" pitchFamily="2" charset="2"/>
              </a:rPr>
              <a:t>Lepton polarimetry</a:t>
            </a:r>
          </a:p>
          <a:p>
            <a:r>
              <a:rPr lang="en-US" sz="1600" dirty="0">
                <a:latin typeface="Comic Sans MS" panose="030F0902030302020204" pitchFamily="66" charset="0"/>
                <a:sym typeface="Wingdings" pitchFamily="2" charset="2"/>
              </a:rPr>
              <a:t>hadron polarimetry</a:t>
            </a:r>
          </a:p>
          <a:p>
            <a:r>
              <a:rPr lang="en-US" sz="1600" dirty="0">
                <a:solidFill>
                  <a:srgbClr val="0432FF"/>
                </a:solidFill>
                <a:latin typeface="Comic Sans MS" panose="030F0902030302020204" pitchFamily="66" charset="0"/>
                <a:sym typeface="Wingdings" pitchFamily="2" charset="2"/>
              </a:rPr>
              <a:t> 10 subsystems</a:t>
            </a:r>
            <a:endParaRPr lang="en-US" sz="1600" dirty="0">
              <a:solidFill>
                <a:srgbClr val="0432FF"/>
              </a:solidFill>
              <a:latin typeface="Comic Sans MS" panose="030F0902030302020204" pitchFamily="66" charset="0"/>
            </a:endParaRPr>
          </a:p>
        </p:txBody>
      </p:sp>
    </p:spTree>
    <p:extLst>
      <p:ext uri="{BB962C8B-B14F-4D97-AF65-F5344CB8AC3E}">
        <p14:creationId xmlns:p14="http://schemas.microsoft.com/office/powerpoint/2010/main" val="323541134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CC820868-FC6D-CB40-9FE1-7923612405C9}"/>
              </a:ext>
            </a:extLst>
          </p:cNvPr>
          <p:cNvGraphicFramePr>
            <a:graphicFrameLocks/>
          </p:cNvGraphicFramePr>
          <p:nvPr>
            <p:extLst>
              <p:ext uri="{D42A27DB-BD31-4B8C-83A1-F6EECF244321}">
                <p14:modId xmlns:p14="http://schemas.microsoft.com/office/powerpoint/2010/main" val="2897168576"/>
              </p:ext>
            </p:extLst>
          </p:nvPr>
        </p:nvGraphicFramePr>
        <p:xfrm>
          <a:off x="466725" y="776271"/>
          <a:ext cx="8286749" cy="5005404"/>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0026D520-4C8A-4946-92B1-16C3A5451ABA}"/>
              </a:ext>
            </a:extLst>
          </p:cNvPr>
          <p:cNvSpPr>
            <a:spLocks noGrp="1"/>
          </p:cNvSpPr>
          <p:nvPr>
            <p:ph type="title"/>
          </p:nvPr>
        </p:nvSpPr>
        <p:spPr>
          <a:xfrm>
            <a:off x="0" y="10160"/>
            <a:ext cx="9144000" cy="730359"/>
          </a:xfrm>
        </p:spPr>
        <p:txBody>
          <a:bodyPr/>
          <a:lstStyle/>
          <a:p>
            <a:pPr algn="ctr"/>
            <a:r>
              <a:rPr lang="en-US" sz="2800" dirty="0"/>
              <a:t>Expressions of Interest – Equipment Interest</a:t>
            </a:r>
            <a:endParaRPr lang="en-US" sz="2800" dirty="0">
              <a:latin typeface="+mj-lt"/>
            </a:endParaRPr>
          </a:p>
        </p:txBody>
      </p:sp>
      <p:sp>
        <p:nvSpPr>
          <p:cNvPr id="4" name="Slide Number Placeholder 3">
            <a:extLst>
              <a:ext uri="{FF2B5EF4-FFF2-40B4-BE49-F238E27FC236}">
                <a16:creationId xmlns:a16="http://schemas.microsoft.com/office/drawing/2014/main" id="{3BCCAED5-F919-DD41-AB17-07D7079E0E78}"/>
              </a:ext>
            </a:extLst>
          </p:cNvPr>
          <p:cNvSpPr>
            <a:spLocks noGrp="1"/>
          </p:cNvSpPr>
          <p:nvPr>
            <p:ph type="sldNum" sz="quarter" idx="12"/>
          </p:nvPr>
        </p:nvSpPr>
        <p:spPr/>
        <p:txBody>
          <a:bodyPr/>
          <a:lstStyle/>
          <a:p>
            <a:fld id="{893C5830-40F3-F04E-B2E3-10E6672BA8FF}" type="slidenum">
              <a:rPr lang="en-US" smtClean="0"/>
              <a:pPr/>
              <a:t>7</a:t>
            </a:fld>
            <a:endParaRPr lang="en-US"/>
          </a:p>
        </p:txBody>
      </p:sp>
      <p:sp>
        <p:nvSpPr>
          <p:cNvPr id="7" name="TextBox 6">
            <a:extLst>
              <a:ext uri="{FF2B5EF4-FFF2-40B4-BE49-F238E27FC236}">
                <a16:creationId xmlns:a16="http://schemas.microsoft.com/office/drawing/2014/main" id="{BB90FC04-B352-43BF-8AC7-FCE1662079A1}"/>
              </a:ext>
            </a:extLst>
          </p:cNvPr>
          <p:cNvSpPr txBox="1"/>
          <p:nvPr/>
        </p:nvSpPr>
        <p:spPr>
          <a:xfrm>
            <a:off x="438150" y="5715000"/>
            <a:ext cx="8486774" cy="584775"/>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Note: some double counting in numbers, e.g., interest expressed by a detector consortium could be </a:t>
            </a:r>
            <a:r>
              <a:rPr lang="en-US" sz="1600" dirty="0" err="1">
                <a:latin typeface="Arial" panose="020B0604020202020204" pitchFamily="34" charset="0"/>
                <a:cs typeface="Arial" panose="020B0604020202020204" pitchFamily="34" charset="0"/>
              </a:rPr>
              <a:t>echo’ed</a:t>
            </a:r>
            <a:r>
              <a:rPr lang="en-US" sz="1600" dirty="0">
                <a:latin typeface="Arial" panose="020B0604020202020204" pitchFamily="34" charset="0"/>
                <a:cs typeface="Arial" panose="020B0604020202020204" pitchFamily="34" charset="0"/>
              </a:rPr>
              <a:t> in </a:t>
            </a:r>
            <a:r>
              <a:rPr lang="en-US" sz="1600" dirty="0" err="1">
                <a:latin typeface="Arial" panose="020B0604020202020204" pitchFamily="34" charset="0"/>
                <a:cs typeface="Arial" panose="020B0604020202020204" pitchFamily="34" charset="0"/>
              </a:rPr>
              <a:t>EoIs</a:t>
            </a:r>
            <a:r>
              <a:rPr lang="en-US" sz="1600" dirty="0">
                <a:latin typeface="Arial" panose="020B0604020202020204" pitchFamily="34" charset="0"/>
                <a:cs typeface="Arial" panose="020B0604020202020204" pitchFamily="34" charset="0"/>
              </a:rPr>
              <a:t> of countries, universities, etc. participating in this consortium.</a:t>
            </a:r>
          </a:p>
        </p:txBody>
      </p:sp>
      <p:sp>
        <p:nvSpPr>
          <p:cNvPr id="15" name="TextBox 14">
            <a:extLst>
              <a:ext uri="{FF2B5EF4-FFF2-40B4-BE49-F238E27FC236}">
                <a16:creationId xmlns:a16="http://schemas.microsoft.com/office/drawing/2014/main" id="{CF69A91F-E208-FA49-8331-56B3503B3B91}"/>
              </a:ext>
            </a:extLst>
          </p:cNvPr>
          <p:cNvSpPr txBox="1"/>
          <p:nvPr/>
        </p:nvSpPr>
        <p:spPr>
          <a:xfrm>
            <a:off x="2536862" y="2414427"/>
            <a:ext cx="1359668" cy="584775"/>
          </a:xfrm>
          <a:prstGeom prst="rect">
            <a:avLst/>
          </a:prstGeom>
          <a:noFill/>
        </p:spPr>
        <p:txBody>
          <a:bodyPr wrap="none" rtlCol="0">
            <a:spAutoFit/>
          </a:bodyPr>
          <a:lstStyle/>
          <a:p>
            <a:pPr algn="ctr"/>
            <a:r>
              <a:rPr lang="en-US" sz="1600" dirty="0" err="1">
                <a:latin typeface="+mj-lt"/>
              </a:rPr>
              <a:t>eEndcap</a:t>
            </a:r>
            <a:endParaRPr lang="en-US" sz="1600" dirty="0">
              <a:latin typeface="+mj-lt"/>
            </a:endParaRPr>
          </a:p>
          <a:p>
            <a:pPr algn="ctr"/>
            <a:r>
              <a:rPr lang="en-US" sz="1600" dirty="0">
                <a:latin typeface="+mj-lt"/>
              </a:rPr>
              <a:t>subdetectors</a:t>
            </a:r>
          </a:p>
        </p:txBody>
      </p:sp>
      <p:sp>
        <p:nvSpPr>
          <p:cNvPr id="16" name="TextBox 15">
            <a:extLst>
              <a:ext uri="{FF2B5EF4-FFF2-40B4-BE49-F238E27FC236}">
                <a16:creationId xmlns:a16="http://schemas.microsoft.com/office/drawing/2014/main" id="{BE0DAD02-810B-2C4D-95AA-17BBF56D0CD1}"/>
              </a:ext>
            </a:extLst>
          </p:cNvPr>
          <p:cNvSpPr txBox="1"/>
          <p:nvPr/>
        </p:nvSpPr>
        <p:spPr>
          <a:xfrm>
            <a:off x="920365" y="964058"/>
            <a:ext cx="1359668" cy="584775"/>
          </a:xfrm>
          <a:prstGeom prst="rect">
            <a:avLst/>
          </a:prstGeom>
          <a:noFill/>
        </p:spPr>
        <p:txBody>
          <a:bodyPr wrap="none" rtlCol="0">
            <a:spAutoFit/>
          </a:bodyPr>
          <a:lstStyle/>
          <a:p>
            <a:pPr algn="ctr"/>
            <a:r>
              <a:rPr lang="en-US" sz="1600" dirty="0">
                <a:latin typeface="+mj-lt"/>
              </a:rPr>
              <a:t>Barrel</a:t>
            </a:r>
          </a:p>
          <a:p>
            <a:pPr algn="ctr"/>
            <a:r>
              <a:rPr lang="en-US" sz="1600" dirty="0">
                <a:latin typeface="+mj-lt"/>
              </a:rPr>
              <a:t>subdetectors</a:t>
            </a:r>
          </a:p>
        </p:txBody>
      </p:sp>
      <p:cxnSp>
        <p:nvCxnSpPr>
          <p:cNvPr id="17" name="Straight Arrow Connector 16">
            <a:extLst>
              <a:ext uri="{FF2B5EF4-FFF2-40B4-BE49-F238E27FC236}">
                <a16:creationId xmlns:a16="http://schemas.microsoft.com/office/drawing/2014/main" id="{D7ED9158-3D9C-F743-A5F4-EC8CFDCF10FF}"/>
              </a:ext>
            </a:extLst>
          </p:cNvPr>
          <p:cNvCxnSpPr>
            <a:cxnSpLocks/>
          </p:cNvCxnSpPr>
          <p:nvPr/>
        </p:nvCxnSpPr>
        <p:spPr>
          <a:xfrm>
            <a:off x="2609636" y="2681555"/>
            <a:ext cx="120207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F3D76B4-E120-2F4A-AF07-E2E715759564}"/>
              </a:ext>
            </a:extLst>
          </p:cNvPr>
          <p:cNvCxnSpPr>
            <a:cxnSpLocks/>
          </p:cNvCxnSpPr>
          <p:nvPr/>
        </p:nvCxnSpPr>
        <p:spPr>
          <a:xfrm>
            <a:off x="830495" y="1262009"/>
            <a:ext cx="146064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348BF57-16EA-E943-9C66-25C87269BAE9}"/>
              </a:ext>
            </a:extLst>
          </p:cNvPr>
          <p:cNvSpPr txBox="1"/>
          <p:nvPr/>
        </p:nvSpPr>
        <p:spPr>
          <a:xfrm>
            <a:off x="4024899" y="2720940"/>
            <a:ext cx="1359668" cy="584775"/>
          </a:xfrm>
          <a:prstGeom prst="rect">
            <a:avLst/>
          </a:prstGeom>
          <a:noFill/>
        </p:spPr>
        <p:txBody>
          <a:bodyPr wrap="none" rtlCol="0">
            <a:spAutoFit/>
          </a:bodyPr>
          <a:lstStyle/>
          <a:p>
            <a:pPr algn="ctr"/>
            <a:r>
              <a:rPr lang="en-US" sz="1600" dirty="0" err="1">
                <a:latin typeface="+mj-lt"/>
              </a:rPr>
              <a:t>hEndcap</a:t>
            </a:r>
            <a:endParaRPr lang="en-US" sz="1600" dirty="0">
              <a:latin typeface="+mj-lt"/>
            </a:endParaRPr>
          </a:p>
          <a:p>
            <a:pPr algn="ctr"/>
            <a:r>
              <a:rPr lang="en-US" sz="1600" dirty="0">
                <a:latin typeface="+mj-lt"/>
              </a:rPr>
              <a:t>subdetectors</a:t>
            </a:r>
          </a:p>
        </p:txBody>
      </p:sp>
      <p:cxnSp>
        <p:nvCxnSpPr>
          <p:cNvPr id="21" name="Straight Arrow Connector 20">
            <a:extLst>
              <a:ext uri="{FF2B5EF4-FFF2-40B4-BE49-F238E27FC236}">
                <a16:creationId xmlns:a16="http://schemas.microsoft.com/office/drawing/2014/main" id="{F10000CB-D035-6241-84C2-106F88728563}"/>
              </a:ext>
            </a:extLst>
          </p:cNvPr>
          <p:cNvCxnSpPr>
            <a:cxnSpLocks/>
          </p:cNvCxnSpPr>
          <p:nvPr/>
        </p:nvCxnSpPr>
        <p:spPr>
          <a:xfrm>
            <a:off x="3962397" y="3017178"/>
            <a:ext cx="146064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D6E817B-ED78-BF4B-85BC-39D304F3ED99}"/>
              </a:ext>
            </a:extLst>
          </p:cNvPr>
          <p:cNvCxnSpPr>
            <a:cxnSpLocks/>
          </p:cNvCxnSpPr>
          <p:nvPr/>
        </p:nvCxnSpPr>
        <p:spPr>
          <a:xfrm>
            <a:off x="5595991" y="1393860"/>
            <a:ext cx="146064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502122E-02FE-D941-8088-713120C4382C}"/>
              </a:ext>
            </a:extLst>
          </p:cNvPr>
          <p:cNvSpPr txBox="1"/>
          <p:nvPr/>
        </p:nvSpPr>
        <p:spPr>
          <a:xfrm>
            <a:off x="5737232" y="1106184"/>
            <a:ext cx="1359668" cy="584775"/>
          </a:xfrm>
          <a:prstGeom prst="rect">
            <a:avLst/>
          </a:prstGeom>
          <a:noFill/>
        </p:spPr>
        <p:txBody>
          <a:bodyPr wrap="none" rtlCol="0">
            <a:spAutoFit/>
          </a:bodyPr>
          <a:lstStyle/>
          <a:p>
            <a:pPr algn="ctr"/>
            <a:r>
              <a:rPr lang="en-US" sz="1600" dirty="0">
                <a:latin typeface="+mj-lt"/>
              </a:rPr>
              <a:t>Ancillary</a:t>
            </a:r>
          </a:p>
          <a:p>
            <a:pPr algn="ctr"/>
            <a:r>
              <a:rPr lang="en-US" sz="1600" dirty="0">
                <a:latin typeface="+mj-lt"/>
              </a:rPr>
              <a:t>subdetectors</a:t>
            </a:r>
          </a:p>
        </p:txBody>
      </p:sp>
    </p:spTree>
    <p:extLst>
      <p:ext uri="{BB962C8B-B14F-4D97-AF65-F5344CB8AC3E}">
        <p14:creationId xmlns:p14="http://schemas.microsoft.com/office/powerpoint/2010/main" val="2457349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26D520-4C8A-4946-92B1-16C3A5451ABA}"/>
              </a:ext>
            </a:extLst>
          </p:cNvPr>
          <p:cNvSpPr>
            <a:spLocks noGrp="1"/>
          </p:cNvSpPr>
          <p:nvPr>
            <p:ph type="title"/>
          </p:nvPr>
        </p:nvSpPr>
        <p:spPr>
          <a:xfrm>
            <a:off x="0" y="10160"/>
            <a:ext cx="9144000" cy="730359"/>
          </a:xfrm>
        </p:spPr>
        <p:txBody>
          <a:bodyPr/>
          <a:lstStyle/>
          <a:p>
            <a:pPr algn="ctr"/>
            <a:r>
              <a:rPr lang="en-US" sz="2800" dirty="0"/>
              <a:t>Expressions of Interest – Labor</a:t>
            </a:r>
            <a:endParaRPr lang="en-US" sz="2800" dirty="0">
              <a:latin typeface="+mj-lt"/>
            </a:endParaRPr>
          </a:p>
        </p:txBody>
      </p:sp>
      <p:sp>
        <p:nvSpPr>
          <p:cNvPr id="4" name="Slide Number Placeholder 3">
            <a:extLst>
              <a:ext uri="{FF2B5EF4-FFF2-40B4-BE49-F238E27FC236}">
                <a16:creationId xmlns:a16="http://schemas.microsoft.com/office/drawing/2014/main" id="{3BCCAED5-F919-DD41-AB17-07D7079E0E78}"/>
              </a:ext>
            </a:extLst>
          </p:cNvPr>
          <p:cNvSpPr>
            <a:spLocks noGrp="1"/>
          </p:cNvSpPr>
          <p:nvPr>
            <p:ph type="sldNum" sz="quarter" idx="12"/>
          </p:nvPr>
        </p:nvSpPr>
        <p:spPr/>
        <p:txBody>
          <a:bodyPr/>
          <a:lstStyle/>
          <a:p>
            <a:fld id="{893C5830-40F3-F04E-B2E3-10E6672BA8FF}" type="slidenum">
              <a:rPr lang="en-US" smtClean="0"/>
              <a:pPr/>
              <a:t>8</a:t>
            </a:fld>
            <a:endParaRPr lang="en-US"/>
          </a:p>
        </p:txBody>
      </p:sp>
      <p:sp>
        <p:nvSpPr>
          <p:cNvPr id="2" name="TextBox 1">
            <a:extLst>
              <a:ext uri="{FF2B5EF4-FFF2-40B4-BE49-F238E27FC236}">
                <a16:creationId xmlns:a16="http://schemas.microsoft.com/office/drawing/2014/main" id="{B63CB88B-9D88-534B-B5A8-20844CFF3753}"/>
              </a:ext>
            </a:extLst>
          </p:cNvPr>
          <p:cNvSpPr txBox="1"/>
          <p:nvPr/>
        </p:nvSpPr>
        <p:spPr>
          <a:xfrm>
            <a:off x="0" y="585627"/>
            <a:ext cx="4171335" cy="2308324"/>
          </a:xfrm>
          <a:prstGeom prst="rect">
            <a:avLst/>
          </a:prstGeom>
          <a:noFill/>
        </p:spPr>
        <p:txBody>
          <a:bodyPr wrap="none" lIns="91440" tIns="45720" rIns="91440" bIns="45720" rtlCol="0" anchor="t">
            <a:spAutoFit/>
          </a:bodyPr>
          <a:lstStyle/>
          <a:p>
            <a:r>
              <a:rPr lang="en-US" sz="1600" b="1" dirty="0">
                <a:solidFill>
                  <a:srgbClr val="0432FF"/>
                </a:solidFill>
                <a:latin typeface="+mj-lt"/>
              </a:rPr>
              <a:t>EIC User Group: </a:t>
            </a:r>
          </a:p>
          <a:p>
            <a:r>
              <a:rPr lang="en-US" sz="1600" b="1" dirty="0">
                <a:latin typeface="+mj-lt"/>
              </a:rPr>
              <a:t>1262 members</a:t>
            </a:r>
            <a:endParaRPr lang="en-US" sz="1600" b="1" dirty="0">
              <a:latin typeface="+mj-lt"/>
              <a:cs typeface="Arial"/>
            </a:endParaRPr>
          </a:p>
          <a:p>
            <a:r>
              <a:rPr lang="en-US" sz="1600" b="1" dirty="0">
                <a:latin typeface="+mj-lt"/>
              </a:rPr>
              <a:t>254 institutions</a:t>
            </a:r>
            <a:endParaRPr lang="en-US" sz="1600" b="1" dirty="0">
              <a:latin typeface="+mj-lt"/>
              <a:cs typeface="Arial"/>
            </a:endParaRPr>
          </a:p>
          <a:p>
            <a:r>
              <a:rPr lang="en-US" sz="1600" b="1" dirty="0">
                <a:latin typeface="+mj-lt"/>
              </a:rPr>
              <a:t>34 countries (6</a:t>
            </a:r>
            <a:r>
              <a:rPr lang="en-US" sz="1600" dirty="0">
                <a:latin typeface="+mj-lt"/>
              </a:rPr>
              <a:t> world regions)</a:t>
            </a:r>
          </a:p>
          <a:p>
            <a:r>
              <a:rPr lang="en-US" sz="1600" dirty="0">
                <a:latin typeface="+mj-lt"/>
              </a:rPr>
              <a:t>Experiment Scientists: </a:t>
            </a:r>
            <a:r>
              <a:rPr lang="en-US" sz="1600" b="1" dirty="0">
                <a:latin typeface="+mj-lt"/>
              </a:rPr>
              <a:t>772</a:t>
            </a:r>
            <a:r>
              <a:rPr lang="en-US" sz="1600" dirty="0">
                <a:latin typeface="+mj-lt"/>
              </a:rPr>
              <a:t>, </a:t>
            </a:r>
            <a:endParaRPr lang="en-US" sz="1600" dirty="0">
              <a:latin typeface="+mj-lt"/>
              <a:cs typeface="Arial"/>
            </a:endParaRPr>
          </a:p>
          <a:p>
            <a:r>
              <a:rPr lang="en-US" sz="1600" dirty="0">
                <a:latin typeface="+mj-lt"/>
              </a:rPr>
              <a:t>Theory Scientists: </a:t>
            </a:r>
            <a:r>
              <a:rPr lang="en-US" sz="1600" b="1" dirty="0">
                <a:latin typeface="+mj-lt"/>
              </a:rPr>
              <a:t>318</a:t>
            </a:r>
            <a:r>
              <a:rPr lang="en-US" sz="1600" dirty="0">
                <a:latin typeface="+mj-lt"/>
              </a:rPr>
              <a:t>, </a:t>
            </a:r>
            <a:endParaRPr lang="en-US" sz="1600" dirty="0">
              <a:latin typeface="+mj-lt"/>
              <a:cs typeface="Arial"/>
            </a:endParaRPr>
          </a:p>
          <a:p>
            <a:r>
              <a:rPr lang="en-US" sz="1600" dirty="0">
                <a:latin typeface="+mj-lt"/>
              </a:rPr>
              <a:t>Accelerator Scientists: </a:t>
            </a:r>
            <a:r>
              <a:rPr lang="en-US" sz="1600" b="1" dirty="0">
                <a:latin typeface="+mj-lt"/>
              </a:rPr>
              <a:t>162</a:t>
            </a:r>
            <a:r>
              <a:rPr lang="en-US" sz="1600" dirty="0">
                <a:latin typeface="+mj-lt"/>
              </a:rPr>
              <a:t>,</a:t>
            </a:r>
            <a:br>
              <a:rPr lang="en-US" sz="1600" dirty="0">
                <a:latin typeface="+mj-lt"/>
              </a:rPr>
            </a:br>
            <a:r>
              <a:rPr lang="en-US" sz="1600" dirty="0">
                <a:latin typeface="+mj-lt"/>
              </a:rPr>
              <a:t>Computer Scientists: </a:t>
            </a:r>
            <a:r>
              <a:rPr lang="en-US" sz="1600" b="1" dirty="0">
                <a:latin typeface="+mj-lt"/>
              </a:rPr>
              <a:t>6</a:t>
            </a:r>
            <a:r>
              <a:rPr lang="en-US" sz="1600" dirty="0">
                <a:latin typeface="+mj-lt"/>
              </a:rPr>
              <a:t>, Support: </a:t>
            </a:r>
            <a:r>
              <a:rPr lang="en-US" sz="1600" b="1" dirty="0">
                <a:latin typeface="+mj-lt"/>
              </a:rPr>
              <a:t>4</a:t>
            </a:r>
            <a:r>
              <a:rPr lang="en-US" sz="1600" dirty="0">
                <a:latin typeface="+mj-lt"/>
              </a:rPr>
              <a:t>, Other: </a:t>
            </a:r>
            <a:r>
              <a:rPr lang="en-US" sz="1600" b="1" dirty="0">
                <a:latin typeface="+mj-lt"/>
              </a:rPr>
              <a:t>2</a:t>
            </a:r>
            <a:endParaRPr lang="en-US" sz="1600" dirty="0">
              <a:latin typeface="+mj-lt"/>
            </a:endParaRPr>
          </a:p>
          <a:p>
            <a:pPr algn="l"/>
            <a:endParaRPr lang="en-US" sz="1600" dirty="0">
              <a:latin typeface="+mj-lt"/>
            </a:endParaRPr>
          </a:p>
        </p:txBody>
      </p:sp>
      <p:pic>
        <p:nvPicPr>
          <p:cNvPr id="8" name="Picture 7" descr="Chart, bar chart&#10;&#10;Description automatically generated">
            <a:extLst>
              <a:ext uri="{FF2B5EF4-FFF2-40B4-BE49-F238E27FC236}">
                <a16:creationId xmlns:a16="http://schemas.microsoft.com/office/drawing/2014/main" id="{19BAA7BC-4CCB-8C46-BB80-525451122418}"/>
              </a:ext>
            </a:extLst>
          </p:cNvPr>
          <p:cNvPicPr>
            <a:picLocks noChangeAspect="1"/>
          </p:cNvPicPr>
          <p:nvPr/>
        </p:nvPicPr>
        <p:blipFill>
          <a:blip r:embed="rId2"/>
          <a:stretch>
            <a:fillRect/>
          </a:stretch>
        </p:blipFill>
        <p:spPr>
          <a:xfrm>
            <a:off x="0" y="2923847"/>
            <a:ext cx="5784351" cy="3488616"/>
          </a:xfrm>
          <a:prstGeom prst="rect">
            <a:avLst/>
          </a:prstGeom>
        </p:spPr>
      </p:pic>
      <p:pic>
        <p:nvPicPr>
          <p:cNvPr id="10" name="Picture 9" descr="Chart, pie chart&#10;&#10;Description automatically generated">
            <a:extLst>
              <a:ext uri="{FF2B5EF4-FFF2-40B4-BE49-F238E27FC236}">
                <a16:creationId xmlns:a16="http://schemas.microsoft.com/office/drawing/2014/main" id="{80C14D6E-4744-764F-ACA0-8B97DD0F472F}"/>
              </a:ext>
            </a:extLst>
          </p:cNvPr>
          <p:cNvPicPr>
            <a:picLocks noChangeAspect="1"/>
          </p:cNvPicPr>
          <p:nvPr/>
        </p:nvPicPr>
        <p:blipFill>
          <a:blip r:embed="rId3"/>
          <a:stretch>
            <a:fillRect/>
          </a:stretch>
        </p:blipFill>
        <p:spPr>
          <a:xfrm>
            <a:off x="4506952" y="868616"/>
            <a:ext cx="4637048" cy="3045837"/>
          </a:xfrm>
          <a:prstGeom prst="rect">
            <a:avLst/>
          </a:prstGeom>
        </p:spPr>
      </p:pic>
    </p:spTree>
    <p:extLst>
      <p:ext uri="{BB962C8B-B14F-4D97-AF65-F5344CB8AC3E}">
        <p14:creationId xmlns:p14="http://schemas.microsoft.com/office/powerpoint/2010/main" val="483367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26D520-4C8A-4946-92B1-16C3A5451ABA}"/>
              </a:ext>
            </a:extLst>
          </p:cNvPr>
          <p:cNvSpPr>
            <a:spLocks noGrp="1"/>
          </p:cNvSpPr>
          <p:nvPr>
            <p:ph type="title"/>
          </p:nvPr>
        </p:nvSpPr>
        <p:spPr>
          <a:xfrm>
            <a:off x="0" y="10160"/>
            <a:ext cx="9144000" cy="730359"/>
          </a:xfrm>
        </p:spPr>
        <p:txBody>
          <a:bodyPr/>
          <a:lstStyle/>
          <a:p>
            <a:pPr algn="ctr"/>
            <a:r>
              <a:rPr lang="en-US" sz="2800" dirty="0"/>
              <a:t>Expressions of Interest – Labor (scientific vs technical)</a:t>
            </a:r>
            <a:endParaRPr lang="en-US" sz="2800" dirty="0">
              <a:latin typeface="+mj-lt"/>
            </a:endParaRPr>
          </a:p>
        </p:txBody>
      </p:sp>
      <p:sp>
        <p:nvSpPr>
          <p:cNvPr id="4" name="Slide Number Placeholder 3">
            <a:extLst>
              <a:ext uri="{FF2B5EF4-FFF2-40B4-BE49-F238E27FC236}">
                <a16:creationId xmlns:a16="http://schemas.microsoft.com/office/drawing/2014/main" id="{3BCCAED5-F919-DD41-AB17-07D7079E0E78}"/>
              </a:ext>
            </a:extLst>
          </p:cNvPr>
          <p:cNvSpPr>
            <a:spLocks noGrp="1"/>
          </p:cNvSpPr>
          <p:nvPr>
            <p:ph type="sldNum" sz="quarter" idx="12"/>
          </p:nvPr>
        </p:nvSpPr>
        <p:spPr/>
        <p:txBody>
          <a:bodyPr/>
          <a:lstStyle/>
          <a:p>
            <a:fld id="{893C5830-40F3-F04E-B2E3-10E6672BA8FF}" type="slidenum">
              <a:rPr lang="en-US" smtClean="0"/>
              <a:pPr/>
              <a:t>9</a:t>
            </a:fld>
            <a:endParaRPr lang="en-US"/>
          </a:p>
        </p:txBody>
      </p:sp>
      <p:pic>
        <p:nvPicPr>
          <p:cNvPr id="8" name="Picture 7" descr="Chart, bar chart&#10;&#10;Description automatically generated">
            <a:extLst>
              <a:ext uri="{FF2B5EF4-FFF2-40B4-BE49-F238E27FC236}">
                <a16:creationId xmlns:a16="http://schemas.microsoft.com/office/drawing/2014/main" id="{08238E48-0141-1E4A-B25F-07FB249C4D05}"/>
              </a:ext>
            </a:extLst>
          </p:cNvPr>
          <p:cNvPicPr>
            <a:picLocks noChangeAspect="1"/>
          </p:cNvPicPr>
          <p:nvPr/>
        </p:nvPicPr>
        <p:blipFill>
          <a:blip r:embed="rId2"/>
          <a:stretch>
            <a:fillRect/>
          </a:stretch>
        </p:blipFill>
        <p:spPr>
          <a:xfrm>
            <a:off x="575353" y="1073294"/>
            <a:ext cx="8322067" cy="4954129"/>
          </a:xfrm>
          <a:prstGeom prst="rect">
            <a:avLst/>
          </a:prstGeom>
        </p:spPr>
      </p:pic>
    </p:spTree>
    <p:extLst>
      <p:ext uri="{BB962C8B-B14F-4D97-AF65-F5344CB8AC3E}">
        <p14:creationId xmlns:p14="http://schemas.microsoft.com/office/powerpoint/2010/main" val="31332455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1600" dirty="0" smtClean="0">
            <a:latin typeface="Comic Sans MS" panose="030F0902030302020204" pitchFamily="66" charset="0"/>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esenter_x0028_s_x0029_ xmlns="aad1003e-fd88-4380-b992-9add10eecdf6">R. Ent/A. Aschenauer</Presenter_x0028_s_x0029_>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3E9687CE548E4DA1C8773772419D36" ma:contentTypeVersion="7" ma:contentTypeDescription="Create a new document." ma:contentTypeScope="" ma:versionID="caeed0291fe529241b519acfa731700f">
  <xsd:schema xmlns:xsd="http://www.w3.org/2001/XMLSchema" xmlns:xs="http://www.w3.org/2001/XMLSchema" xmlns:p="http://schemas.microsoft.com/office/2006/metadata/properties" xmlns:ns2="aad1003e-fd88-4380-b992-9add10eecdf6" targetNamespace="http://schemas.microsoft.com/office/2006/metadata/properties" ma:root="true" ma:fieldsID="c558bf0f9275c3b6f62a00bd57001bcb" ns2:_="">
    <xsd:import namespace="aad1003e-fd88-4380-b992-9add10eecdf6"/>
    <xsd:element name="properties">
      <xsd:complexType>
        <xsd:sequence>
          <xsd:element name="documentManagement">
            <xsd:complexType>
              <xsd:all>
                <xsd:element ref="ns2:MediaServiceMetadata" minOccurs="0"/>
                <xsd:element ref="ns2:MediaServiceFastMetadata" minOccurs="0"/>
                <xsd:element ref="ns2:Presenter_x0028_s_x0029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d1003e-fd88-4380-b992-9add10eecd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Presenter_x0028_s_x0029_" ma:index="10" nillable="true" ma:displayName="Presenter(s)" ma:format="Dropdown" ma:internalName="Presenter_x0028_s_x0029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24BEEB-651D-4969-AD10-7CB93F772ABD}">
  <ds:schemaRefs>
    <ds:schemaRef ds:uri="http://schemas.microsoft.com/office/2006/metadata/properties"/>
    <ds:schemaRef ds:uri="http://schemas.microsoft.com/office/infopath/2007/PartnerControls"/>
    <ds:schemaRef ds:uri="b4b929e9-23cf-4f7e-9760-c4a5469a94ae"/>
    <ds:schemaRef ds:uri="aad1003e-fd88-4380-b992-9add10eecdf6"/>
  </ds:schemaRefs>
</ds:datastoreItem>
</file>

<file path=customXml/itemProps2.xml><?xml version="1.0" encoding="utf-8"?>
<ds:datastoreItem xmlns:ds="http://schemas.openxmlformats.org/officeDocument/2006/customXml" ds:itemID="{849027A6-DE20-4A2D-A27E-E3078A65B3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d1003e-fd88-4380-b992-9add10eecd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5403E4-1B08-43F6-9B13-B30CBD633C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11562</TotalTime>
  <Words>1149</Words>
  <Application>Microsoft Macintosh PowerPoint</Application>
  <PresentationFormat>On-screen Show (4:3)</PresentationFormat>
  <Paragraphs>153</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Comic Sans MS</vt:lpstr>
      <vt:lpstr>Symbol</vt:lpstr>
      <vt:lpstr>Times New Roman</vt:lpstr>
      <vt:lpstr>Wingdings</vt:lpstr>
      <vt:lpstr>Office Theme</vt:lpstr>
      <vt:lpstr> Status Report on EoIs</vt:lpstr>
      <vt:lpstr>Expression of Interest</vt:lpstr>
      <vt:lpstr>Expression of Interest – Assessment</vt:lpstr>
      <vt:lpstr>Expressions of Interest – Distribution</vt:lpstr>
      <vt:lpstr>Expressions of Interest – Geographically</vt:lpstr>
      <vt:lpstr>EIC Detector Scope</vt:lpstr>
      <vt:lpstr>Expressions of Interest – Equipment Interest</vt:lpstr>
      <vt:lpstr>Expressions of Interest – Labor</vt:lpstr>
      <vt:lpstr>Expressions of Interest – Labor (scientific vs technical)</vt:lpstr>
      <vt:lpstr>Expressions of Interest – In-Kind Equipment (non-US)</vt:lpstr>
      <vt:lpstr>Meetings with International Partners</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dc:title>
  <dc:creator>Tiffany Bowman</dc:creator>
  <cp:lastModifiedBy>Elke-Caroline Aschenauer</cp:lastModifiedBy>
  <cp:revision>1043</cp:revision>
  <dcterms:created xsi:type="dcterms:W3CDTF">2017-08-30T13:34:31Z</dcterms:created>
  <dcterms:modified xsi:type="dcterms:W3CDTF">2021-03-12T13:45:38Z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0x010100CB3E9687CE548E4DA1C8773772419D36</vt:lpwstr>
  </property>
  <property fmtid="{D5CDD505-2E9C-101B-9397-08002B2CF9AE}" pid="3" name="Order">
    <vt:r8>16600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