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4" r:id="rId2"/>
    <p:sldId id="259" r:id="rId3"/>
    <p:sldId id="261" r:id="rId4"/>
    <p:sldId id="265" r:id="rId5"/>
    <p:sldId id="266" r:id="rId6"/>
    <p:sldId id="267" r:id="rId7"/>
    <p:sldId id="26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32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B21C4-3E68-4E4E-B132-182B90F86AB8}" type="datetimeFigureOut">
              <a:rPr lang="en-US" smtClean="0"/>
              <a:t>3/12/21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FE05F-9D40-4B73-B0BB-1587DE572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67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DCD4-0818-4F36-AEF1-DB4F2E7ECBA3}" type="datetime1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37E3-5883-4D8A-8FDD-2E313F7AD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2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4700-5E54-4D34-AE78-001450D67CEB}" type="datetime1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37E3-5883-4D8A-8FDD-2E313F7AD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8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2E3F-EEAC-4691-8C3E-23396C4B619A}" type="datetime1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37E3-5883-4D8A-8FDD-2E313F7AD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8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E838A-C85F-49A6-909C-102C68AC0EBE}" type="datetime1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37E3-5883-4D8A-8FDD-2E313F7AD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8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195A5-533F-406D-AA5A-B30ED411B3AF}" type="datetime1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37E3-5883-4D8A-8FDD-2E313F7AD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98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1EA19-3524-452F-8A2E-3C7559A18082}" type="datetime1">
              <a:rPr lang="en-US" smtClean="0"/>
              <a:t>3/12/21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37E3-5883-4D8A-8FDD-2E313F7AD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5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5119-4633-4E0F-8867-C21CD9D305FB}" type="datetime1">
              <a:rPr lang="en-US" smtClean="0"/>
              <a:t>3/12/21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37E3-5883-4D8A-8FDD-2E313F7AD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0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8FE2D-F262-41E7-965C-C9E77C060E27}" type="datetime1">
              <a:rPr lang="en-US" smtClean="0"/>
              <a:t>3/12/21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37E3-5883-4D8A-8FDD-2E313F7AD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41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11017-2477-4936-B62F-9F42F4D810B7}" type="datetime1">
              <a:rPr lang="en-US" smtClean="0"/>
              <a:t>3/12/21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37E3-5883-4D8A-8FDD-2E313F7AD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56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4BA41-E16C-4AA8-9D4A-E6000D4F5455}" type="datetime1">
              <a:rPr lang="en-US" smtClean="0"/>
              <a:t>3/12/21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37E3-5883-4D8A-8FDD-2E313F7AD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54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7453-CAC8-404C-A6FE-ACB691B811AF}" type="datetime1">
              <a:rPr lang="en-US" smtClean="0"/>
              <a:t>3/12/21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37E3-5883-4D8A-8FDD-2E313F7AD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68C9C-7776-4516-B20D-EBA69540E5B8}" type="datetime1">
              <a:rPr lang="en-US" smtClean="0"/>
              <a:t>3/12/21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337E3-5883-4D8A-8FDD-2E313F7AD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0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eyser@bnl.gov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wschmidke@bnl.go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iprian.gal@stonybrok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elke@bnl.gov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5B7589-BFCA-4BAB-9529-2EE6BB46D442}"/>
              </a:ext>
            </a:extLst>
          </p:cNvPr>
          <p:cNvSpPr txBox="1"/>
          <p:nvPr/>
        </p:nvSpPr>
        <p:spPr>
          <a:xfrm>
            <a:off x="3132062" y="909286"/>
            <a:ext cx="2879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Polarimetry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38F19D-6940-441C-BB39-549CEA262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383" y="102838"/>
            <a:ext cx="565042" cy="55314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A64B10-BF3E-4D9E-AF7C-4714C2C3D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2025" y="6430136"/>
            <a:ext cx="2057400" cy="365125"/>
          </a:xfrm>
        </p:spPr>
        <p:txBody>
          <a:bodyPr/>
          <a:lstStyle/>
          <a:p>
            <a:fld id="{E32337E3-5883-4D8A-8FDD-2E313F7AD8A3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E76EF4-B686-42DE-8428-ADF6EE34BEFC}"/>
              </a:ext>
            </a:extLst>
          </p:cNvPr>
          <p:cNvSpPr txBox="1"/>
          <p:nvPr/>
        </p:nvSpPr>
        <p:spPr>
          <a:xfrm>
            <a:off x="1617734" y="6474198"/>
            <a:ext cx="5197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Subsystem Interest Session, EIC@IP6 Meeting, 03/12/2021 – 03/13/2021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587750-A34D-C849-B6F4-CD55C3CE9E29}"/>
              </a:ext>
            </a:extLst>
          </p:cNvPr>
          <p:cNvSpPr txBox="1"/>
          <p:nvPr/>
        </p:nvSpPr>
        <p:spPr>
          <a:xfrm>
            <a:off x="2179171" y="2802834"/>
            <a:ext cx="4785658" cy="102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Oleg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Eyser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(BNL, USA)</a:t>
            </a:r>
          </a:p>
          <a:p>
            <a:pPr algn="ctr">
              <a:lnSpc>
                <a:spcPct val="150000"/>
              </a:lnSpc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Ciprian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Gal (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Stony Brook University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CFNS, USA)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Dave Gaskell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JLab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USA)</a:t>
            </a:r>
          </a:p>
        </p:txBody>
      </p:sp>
    </p:spTree>
    <p:extLst>
      <p:ext uri="{BB962C8B-B14F-4D97-AF65-F5344CB8AC3E}">
        <p14:creationId xmlns:p14="http://schemas.microsoft.com/office/powerpoint/2010/main" val="107601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5B7589-BFCA-4BAB-9529-2EE6BB46D442}"/>
              </a:ext>
            </a:extLst>
          </p:cNvPr>
          <p:cNvSpPr txBox="1"/>
          <p:nvPr/>
        </p:nvSpPr>
        <p:spPr>
          <a:xfrm>
            <a:off x="86630" y="57366"/>
            <a:ext cx="7941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Subsystem Interest – Local Hadron Polarimetry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38F19D-6940-441C-BB39-549CEA262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383" y="102838"/>
            <a:ext cx="565042" cy="55314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A64B10-BF3E-4D9E-AF7C-4714C2C3D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37E3-5883-4D8A-8FDD-2E313F7AD8A3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E76EF4-B686-42DE-8428-ADF6EE34BEFC}"/>
              </a:ext>
            </a:extLst>
          </p:cNvPr>
          <p:cNvSpPr txBox="1"/>
          <p:nvPr/>
        </p:nvSpPr>
        <p:spPr>
          <a:xfrm>
            <a:off x="1617734" y="6474198"/>
            <a:ext cx="5197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Subsystem Interest Session, EIC@IP6 Meeting, 03/12/2021 – 03/13/2021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8915C2-E028-4D75-BCB0-E92F0E59776E}"/>
              </a:ext>
            </a:extLst>
          </p:cNvPr>
          <p:cNvSpPr txBox="1"/>
          <p:nvPr/>
        </p:nvSpPr>
        <p:spPr>
          <a:xfrm>
            <a:off x="245657" y="438943"/>
            <a:ext cx="8783768" cy="5473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Please indicate the name of the contact person:</a:t>
            </a:r>
            <a:endParaRPr lang="en-US" sz="14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Oleg Eyser (</a:t>
            </a:r>
            <a:r>
              <a:rPr lang="en-US" sz="1400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keyser@bnl.gov</a:t>
            </a:r>
            <a:r>
              <a:rPr lang="en-US" sz="1400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Bill Schmidke (</a:t>
            </a:r>
            <a:r>
              <a:rPr lang="en-US" sz="1400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wschmidke@bnl.gov</a:t>
            </a:r>
            <a:r>
              <a:rPr lang="en-US" sz="1400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Please indicate all institutions collectively involved in this subsystem interest:</a:t>
            </a:r>
            <a:endParaRPr lang="en-US" sz="14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Brookhaven National Laboratory (Physics, CAD)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Are you interested in joining a new consortia towards a new EIC experiment at IP6: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Yes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Are you interested in actively participating in the detector proposal preparation for a new EIC experiment at IP6: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Yes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Please indicate the items of interest for potential equipment cooperation:</a:t>
            </a:r>
            <a:endParaRPr lang="en-US" sz="14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FF"/>
                </a:solidFill>
                <a:cs typeface="Arial" panose="020B0604020202020204" pitchFamily="34" charset="0"/>
              </a:rPr>
              <a:t>Local hadron polarimeter will be very similar to setup at IP-12 (absolute and relative polarimetry)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FF"/>
                </a:solidFill>
                <a:cs typeface="Arial" panose="020B0604020202020204" pitchFamily="34" charset="0"/>
              </a:rPr>
              <a:t>Vacuum chambers</a:t>
            </a:r>
            <a:r>
              <a:rPr lang="en-US" sz="1400" dirty="0"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400" dirty="0">
                <a:solidFill>
                  <a:srgbClr val="0000FF"/>
                </a:solidFill>
                <a:cs typeface="Arial" panose="020B0604020202020204" pitchFamily="34" charset="0"/>
              </a:rPr>
              <a:t>Vacuum chambers exist for single and double polarimeter setup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400" dirty="0">
                <a:solidFill>
                  <a:srgbClr val="0000FF"/>
                </a:solidFill>
                <a:cs typeface="Arial" panose="020B0604020202020204" pitchFamily="34" charset="0"/>
              </a:rPr>
              <a:t>Modifications may be necessary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FF"/>
                </a:solidFill>
                <a:cs typeface="Arial" panose="020B0604020202020204" pitchFamily="34" charset="0"/>
              </a:rPr>
              <a:t>Si strip detectors</a:t>
            </a:r>
            <a:endParaRPr lang="en-US" sz="1400" dirty="0">
              <a:cs typeface="Arial" panose="020B0604020202020204" pitchFamily="34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400" dirty="0">
                <a:solidFill>
                  <a:srgbClr val="0000FF"/>
                </a:solidFill>
                <a:cs typeface="Arial" panose="020B0604020202020204" pitchFamily="34" charset="0"/>
              </a:rPr>
              <a:t>Improved design for inelastic background rejection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400" dirty="0">
                <a:solidFill>
                  <a:srgbClr val="0000FF"/>
                </a:solidFill>
                <a:cs typeface="Arial" panose="020B0604020202020204" pitchFamily="34" charset="0"/>
              </a:rPr>
              <a:t>May affect the vacuum chambers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FF"/>
                </a:solidFill>
                <a:cs typeface="Arial" panose="020B0604020202020204" pitchFamily="34" charset="0"/>
              </a:rPr>
              <a:t>Readout &amp; DAQ</a:t>
            </a:r>
            <a:endParaRPr lang="en-US" sz="1400" dirty="0">
              <a:cs typeface="Arial" panose="020B0604020202020204" pitchFamily="34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400" dirty="0">
                <a:solidFill>
                  <a:srgbClr val="0000FF"/>
                </a:solidFill>
                <a:cs typeface="Arial" panose="020B0604020202020204" pitchFamily="34" charset="0"/>
              </a:rPr>
              <a:t>Collision rate will require better resolution of waveform analysis (ASIC)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400" dirty="0">
                <a:solidFill>
                  <a:srgbClr val="0000FF"/>
                </a:solidFill>
                <a:cs typeface="Arial" panose="020B0604020202020204" pitchFamily="34" charset="0"/>
              </a:rPr>
              <a:t>DAQ will need to be upgraded / replaced</a:t>
            </a:r>
          </a:p>
        </p:txBody>
      </p:sp>
    </p:spTree>
    <p:extLst>
      <p:ext uri="{BB962C8B-B14F-4D97-AF65-F5344CB8AC3E}">
        <p14:creationId xmlns:p14="http://schemas.microsoft.com/office/powerpoint/2010/main" val="2778885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5B7589-BFCA-4BAB-9529-2EE6BB46D442}"/>
              </a:ext>
            </a:extLst>
          </p:cNvPr>
          <p:cNvSpPr txBox="1"/>
          <p:nvPr/>
        </p:nvSpPr>
        <p:spPr>
          <a:xfrm>
            <a:off x="86630" y="57366"/>
            <a:ext cx="7941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Subsystem Interest – Local Hadron Polarimetry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38F19D-6940-441C-BB39-549CEA262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383" y="102838"/>
            <a:ext cx="565042" cy="55314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A64B10-BF3E-4D9E-AF7C-4714C2C3D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37E3-5883-4D8A-8FDD-2E313F7AD8A3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E76EF4-B686-42DE-8428-ADF6EE34BEFC}"/>
              </a:ext>
            </a:extLst>
          </p:cNvPr>
          <p:cNvSpPr txBox="1"/>
          <p:nvPr/>
        </p:nvSpPr>
        <p:spPr>
          <a:xfrm>
            <a:off x="1617734" y="6474198"/>
            <a:ext cx="5197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Subsystem Interest Session, EIC@IP6 Meeting, 03/12/2021 – 03/13/2021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8915C2-E028-4D75-BCB0-E92F0E59776E}"/>
              </a:ext>
            </a:extLst>
          </p:cNvPr>
          <p:cNvSpPr txBox="1"/>
          <p:nvPr/>
        </p:nvSpPr>
        <p:spPr>
          <a:xfrm>
            <a:off x="245657" y="438943"/>
            <a:ext cx="8783768" cy="469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400" b="1" dirty="0">
                <a:solidFill>
                  <a:srgbClr val="000000"/>
                </a:solidFill>
                <a:cs typeface="Arial" panose="020B0604020202020204" pitchFamily="34" charset="0"/>
              </a:rPr>
              <a:t>Opportunities for engagement of other groups / institutions or areas where help is needed: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FF"/>
                </a:solidFill>
                <a:cs typeface="Arial" panose="020B0604020202020204" pitchFamily="34" charset="0"/>
              </a:rPr>
              <a:t>Readout &amp; DAQ is currently assuming to take advantage of general EIC developments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FF"/>
                </a:solidFill>
                <a:cs typeface="Arial" panose="020B0604020202020204" pitchFamily="34" charset="0"/>
              </a:rPr>
              <a:t>Detector modifications will be tested in RHIC Runs 2022/2024</a:t>
            </a:r>
          </a:p>
          <a:p>
            <a:pPr marL="1200150" lvl="2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FF"/>
                </a:solidFill>
                <a:cs typeface="Arial" panose="020B0604020202020204" pitchFamily="34" charset="0"/>
              </a:rPr>
              <a:t>Production of Si layers with minimally invasive support frames</a:t>
            </a:r>
          </a:p>
          <a:p>
            <a:pPr marL="1200150" lvl="2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FF"/>
                </a:solidFill>
                <a:cs typeface="Arial" panose="020B0604020202020204" pitchFamily="34" charset="0"/>
              </a:rPr>
              <a:t>Simulation and data analysis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FF"/>
                </a:solidFill>
                <a:cs typeface="Arial" panose="020B0604020202020204" pitchFamily="34" charset="0"/>
              </a:rPr>
              <a:t>Target development will be crucial for high luminosity measurements</a:t>
            </a:r>
          </a:p>
          <a:p>
            <a:pPr marL="1200150" lvl="2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FF"/>
                </a:solidFill>
                <a:cs typeface="Arial" panose="020B0604020202020204" pitchFamily="34" charset="0"/>
              </a:rPr>
              <a:t>Collaboration </a:t>
            </a:r>
            <a:r>
              <a:rPr lang="en-US" sz="1400">
                <a:solidFill>
                  <a:srgbClr val="0000FF"/>
                </a:solidFill>
                <a:cs typeface="Arial" panose="020B0604020202020204" pitchFamily="34" charset="0"/>
              </a:rPr>
              <a:t>with BNL Center </a:t>
            </a:r>
            <a:r>
              <a:rPr lang="en-US" sz="1400" dirty="0">
                <a:solidFill>
                  <a:srgbClr val="0000FF"/>
                </a:solidFill>
                <a:cs typeface="Arial" panose="020B0604020202020204" pitchFamily="34" charset="0"/>
              </a:rPr>
              <a:t>for Functional Nanomaterials to study target materials and production</a:t>
            </a:r>
          </a:p>
          <a:p>
            <a:pPr>
              <a:lnSpc>
                <a:spcPct val="107000"/>
              </a:lnSpc>
            </a:pPr>
            <a:endParaRPr lang="en-US" sz="14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400" b="1" dirty="0">
                <a:solidFill>
                  <a:srgbClr val="000000"/>
                </a:solidFill>
                <a:cs typeface="Arial" panose="020B0604020202020204" pitchFamily="34" charset="0"/>
              </a:rPr>
              <a:t>Any additional information you think may be useful for the community to know about your subsystem interest for a new EIC experiment at IP6 (Prior experience, R&amp;D programs, institutional infra-structure, in-kind contributions etc.):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FF"/>
                </a:solidFill>
                <a:cs typeface="Arial" panose="020B0604020202020204" pitchFamily="34" charset="0"/>
              </a:rPr>
              <a:t>Local polarimetry is very similar to polarimetry at IP-12 and BNL has experience from 20+ years of RHIC operations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FF"/>
                </a:solidFill>
                <a:cs typeface="Arial" panose="020B0604020202020204" pitchFamily="34" charset="0"/>
              </a:rPr>
              <a:t>EIC luminosities are a challenge</a:t>
            </a:r>
          </a:p>
          <a:p>
            <a:pPr marL="1200150" lvl="2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FF"/>
                </a:solidFill>
                <a:cs typeface="Arial" panose="020B0604020202020204" pitchFamily="34" charset="0"/>
              </a:rPr>
              <a:t>Target lifetime from sublimation is problematic</a:t>
            </a:r>
          </a:p>
          <a:p>
            <a:pPr marL="1200150" lvl="2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FF"/>
                </a:solidFill>
                <a:cs typeface="Arial" panose="020B0604020202020204" pitchFamily="34" charset="0"/>
              </a:rPr>
              <a:t>Potentially other physics processes are being discussed</a:t>
            </a:r>
          </a:p>
          <a:p>
            <a:pPr marL="1657350" lvl="3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FF"/>
                </a:solidFill>
                <a:cs typeface="Arial" panose="020B0604020202020204" pitchFamily="34" charset="0"/>
              </a:rPr>
              <a:t>Forward neutron production (requirements for local polarimetry less stringent, but space may be an issue)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FF"/>
                </a:solidFill>
                <a:cs typeface="Arial" panose="020B0604020202020204" pitchFamily="34" charset="0"/>
              </a:rPr>
              <a:t>R&amp;D efforts are supported by CAD until 2024</a:t>
            </a:r>
          </a:p>
          <a:p>
            <a:pPr marL="1200150" lvl="2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FF"/>
                </a:solidFill>
                <a:cs typeface="Arial" panose="020B0604020202020204" pitchFamily="34" charset="0"/>
              </a:rPr>
              <a:t>Detector modifications</a:t>
            </a:r>
          </a:p>
          <a:p>
            <a:pPr marL="1200150" lvl="2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FF"/>
                </a:solidFill>
                <a:cs typeface="Arial" panose="020B0604020202020204" pitchFamily="34" charset="0"/>
              </a:rPr>
              <a:t>Feasibility studies of He3 polarimetry (beam break-up, size of analyzing power)</a:t>
            </a:r>
          </a:p>
        </p:txBody>
      </p:sp>
    </p:spTree>
    <p:extLst>
      <p:ext uri="{BB962C8B-B14F-4D97-AF65-F5344CB8AC3E}">
        <p14:creationId xmlns:p14="http://schemas.microsoft.com/office/powerpoint/2010/main" val="2371861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5B7589-BFCA-4BAB-9529-2EE6BB46D442}"/>
              </a:ext>
            </a:extLst>
          </p:cNvPr>
          <p:cNvSpPr txBox="1"/>
          <p:nvPr/>
        </p:nvSpPr>
        <p:spPr>
          <a:xfrm>
            <a:off x="86630" y="57366"/>
            <a:ext cx="7941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Subsystem Interest –Polarimetry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38F19D-6940-441C-BB39-549CEA262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383" y="102838"/>
            <a:ext cx="565042" cy="55314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A64B10-BF3E-4D9E-AF7C-4714C2C3D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2025" y="6430136"/>
            <a:ext cx="2057400" cy="365125"/>
          </a:xfrm>
        </p:spPr>
        <p:txBody>
          <a:bodyPr/>
          <a:lstStyle/>
          <a:p>
            <a:fld id="{E32337E3-5883-4D8A-8FDD-2E313F7AD8A3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E76EF4-B686-42DE-8428-ADF6EE34BEFC}"/>
              </a:ext>
            </a:extLst>
          </p:cNvPr>
          <p:cNvSpPr txBox="1"/>
          <p:nvPr/>
        </p:nvSpPr>
        <p:spPr>
          <a:xfrm>
            <a:off x="1617734" y="6474198"/>
            <a:ext cx="5197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Subsystem Interest Session, EIC@IP6 Meeting, 03/12/2021 – 03/13/2021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8915C2-E028-4D75-BCB0-E92F0E59776E}"/>
              </a:ext>
            </a:extLst>
          </p:cNvPr>
          <p:cNvSpPr txBox="1"/>
          <p:nvPr/>
        </p:nvSpPr>
        <p:spPr>
          <a:xfrm>
            <a:off x="245657" y="438943"/>
            <a:ext cx="8783768" cy="5689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Please indicate the name of the contact person:</a:t>
            </a:r>
            <a:endParaRPr lang="en-US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Gal, </a:t>
            </a:r>
            <a:r>
              <a:rPr lang="en-US" sz="140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Ciprian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Stony Brook University,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ciprian.gal@stonybrok.edu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Please indicate all institutions collectively involved in this subsystem interest:</a:t>
            </a:r>
            <a:endParaRPr lang="en-US" sz="1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BNL,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JLab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SBU, University of Massachusetts Amherst, University of Virginia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 you interested in joining a new consortia towards a new EIC experiment at IP6: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Yes; we are interested to participate in polarimetry efforts regardless of location (IP12, IP6)</a:t>
            </a:r>
          </a:p>
          <a:p>
            <a:pPr>
              <a:lnSpc>
                <a:spcPct val="107000"/>
              </a:lnSpc>
            </a:pPr>
            <a:endParaRPr lang="en-US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 you interested in actively participating in the detector proposal preparation for a new EIC experiment at IP6: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Yes (as above); for IP6 specifically we also have an interest in local polarimetry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Please indicate the items of interest for potential equipment cooperation:</a:t>
            </a:r>
            <a:endParaRPr lang="en-US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Subsystem 1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Compton Laser system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 frequency pulsed laser system needed to be able to measure polarization bunch by bunch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power needed to reach statistics for 1% precision in short amount of time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Subsystem 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Compton photon/electron detector system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Depending on electron beam polarization direction the detector characteristics will need to be different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Careful consideration should be given to design and integration of the detectors to minimize backgrounds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Subsystem 3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Hadron polarimetry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Hadron polarimetry setup and detectors are going to be crucial to high precision EIC measurements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polarimetry at the IP has been crucial in setting up RHIC in the past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D15CDB3-7383-4622-B3BF-BB61AE73F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427" y="0"/>
            <a:ext cx="961003" cy="77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0CE5C8BE-B837-46CC-8022-2EFD13DD7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840" y="7012"/>
            <a:ext cx="1542314" cy="7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937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5B7589-BFCA-4BAB-9529-2EE6BB46D442}"/>
              </a:ext>
            </a:extLst>
          </p:cNvPr>
          <p:cNvSpPr txBox="1"/>
          <p:nvPr/>
        </p:nvSpPr>
        <p:spPr>
          <a:xfrm>
            <a:off x="86630" y="57366"/>
            <a:ext cx="7941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Subsystem Interest – Polarimetry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38F19D-6940-441C-BB39-549CEA262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383" y="102838"/>
            <a:ext cx="565042" cy="55314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A64B10-BF3E-4D9E-AF7C-4714C2C3D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2025" y="6430136"/>
            <a:ext cx="2057400" cy="365125"/>
          </a:xfrm>
        </p:spPr>
        <p:txBody>
          <a:bodyPr/>
          <a:lstStyle/>
          <a:p>
            <a:fld id="{E32337E3-5883-4D8A-8FDD-2E313F7AD8A3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E76EF4-B686-42DE-8428-ADF6EE34BEFC}"/>
              </a:ext>
            </a:extLst>
          </p:cNvPr>
          <p:cNvSpPr txBox="1"/>
          <p:nvPr/>
        </p:nvSpPr>
        <p:spPr>
          <a:xfrm>
            <a:off x="1617734" y="6474198"/>
            <a:ext cx="5197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Subsystem Interest Session, EIC@IP6 Meeting, 03/12/2021 – 03/13/2021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8915C2-E028-4D75-BCB0-E92F0E59776E}"/>
              </a:ext>
            </a:extLst>
          </p:cNvPr>
          <p:cNvSpPr txBox="1"/>
          <p:nvPr/>
        </p:nvSpPr>
        <p:spPr>
          <a:xfrm>
            <a:off x="195388" y="807577"/>
            <a:ext cx="8783768" cy="3365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 for engagement of other groups / institutions or areas where help is needed: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 simulations of Compton interaction region and backgrounds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and engineering for detectors</a:t>
            </a:r>
          </a:p>
          <a:p>
            <a:pPr>
              <a:lnSpc>
                <a:spcPct val="107000"/>
              </a:lnSpc>
            </a:pP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additional information you think may be useful for the community to know about your subsystem interest for a new EIC experiment at IP6 (Prior experience, R&amp;D programs, institutional infra-structure, in-kind contributions etc.):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SBU has a long history of hadron polarimetry analysis at RHIC and were part of the group that discovered the principle of, and setting up, the RHIC local polarimeters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SBU contributed significantly to electron polarimetry at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Jlab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(both Moller and Compton)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eRD26: Compton Laser System</a:t>
            </a:r>
          </a:p>
          <a:p>
            <a:pPr marL="1200150" lvl="2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SBU (in partnership with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JLab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is constructing a laser system that can show that the requirements for the EIC can be met</a:t>
            </a:r>
          </a:p>
          <a:p>
            <a:pPr marL="742950" lvl="1" indent="-285750">
              <a:buFont typeface="Wingdings" pitchFamily="2" charset="2"/>
              <a:buChar char="§"/>
            </a:pP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91E9D7-8F90-4440-B55E-BADF03A165C7}"/>
              </a:ext>
            </a:extLst>
          </p:cNvPr>
          <p:cNvGrpSpPr/>
          <p:nvPr/>
        </p:nvGrpSpPr>
        <p:grpSpPr>
          <a:xfrm>
            <a:off x="114575" y="4030143"/>
            <a:ext cx="3942761" cy="2444055"/>
            <a:chOff x="114575" y="3803174"/>
            <a:chExt cx="3942761" cy="24440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5568F58-F6BA-4564-8303-A520542C6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4844" y="3803174"/>
              <a:ext cx="3892492" cy="221708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ECC092F-C2C8-425B-90EF-481A9CB06883}"/>
                </a:ext>
              </a:extLst>
            </p:cNvPr>
            <p:cNvSpPr txBox="1"/>
            <p:nvPr/>
          </p:nvSpPr>
          <p:spPr>
            <a:xfrm>
              <a:off x="114575" y="5939452"/>
              <a:ext cx="26768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Hall A (</a:t>
              </a:r>
              <a:r>
                <a:rPr lang="en-US" sz="1400" b="1" dirty="0" err="1"/>
                <a:t>JLab</a:t>
              </a:r>
              <a:r>
                <a:rPr lang="en-US" sz="1400" b="1" dirty="0"/>
                <a:t>) Compton laser setup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E23A3F6-0392-4372-90BE-499794EEE890}"/>
              </a:ext>
            </a:extLst>
          </p:cNvPr>
          <p:cNvGrpSpPr/>
          <p:nvPr/>
        </p:nvGrpSpPr>
        <p:grpSpPr>
          <a:xfrm>
            <a:off x="4399911" y="3980216"/>
            <a:ext cx="4744089" cy="2316942"/>
            <a:chOff x="4375643" y="3812887"/>
            <a:chExt cx="4744089" cy="231694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EDCE959-1D12-4718-8162-FFF215CB4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75643" y="3812887"/>
              <a:ext cx="4653782" cy="220737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34DE6FB-1D34-4A35-B4B5-AB13D5CCB4CC}"/>
                </a:ext>
              </a:extLst>
            </p:cNvPr>
            <p:cNvSpPr txBox="1"/>
            <p:nvPr/>
          </p:nvSpPr>
          <p:spPr>
            <a:xfrm>
              <a:off x="6473430" y="5822052"/>
              <a:ext cx="26463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eRD26 proposed EIC laser system</a:t>
              </a:r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43FACB22-11E5-415B-AAC6-7C80C07BC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427" y="0"/>
            <a:ext cx="961003" cy="77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3AB102B9-8AC6-4144-A379-0E6E559FE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840" y="7012"/>
            <a:ext cx="1542314" cy="7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339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5B7589-BFCA-4BAB-9529-2EE6BB46D442}"/>
              </a:ext>
            </a:extLst>
          </p:cNvPr>
          <p:cNvSpPr txBox="1"/>
          <p:nvPr/>
        </p:nvSpPr>
        <p:spPr>
          <a:xfrm>
            <a:off x="86630" y="57366"/>
            <a:ext cx="7941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Subsystem Interest – Electron Polarimetry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38F19D-6940-441C-BB39-549CEA262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383" y="102838"/>
            <a:ext cx="565042" cy="55314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A64B10-BF3E-4D9E-AF7C-4714C2C3D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2025" y="6430136"/>
            <a:ext cx="2057400" cy="365125"/>
          </a:xfrm>
        </p:spPr>
        <p:txBody>
          <a:bodyPr/>
          <a:lstStyle/>
          <a:p>
            <a:fld id="{E32337E3-5883-4D8A-8FDD-2E313F7AD8A3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E76EF4-B686-42DE-8428-ADF6EE34BEFC}"/>
              </a:ext>
            </a:extLst>
          </p:cNvPr>
          <p:cNvSpPr txBox="1"/>
          <p:nvPr/>
        </p:nvSpPr>
        <p:spPr>
          <a:xfrm>
            <a:off x="1617734" y="6474198"/>
            <a:ext cx="5197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Subsystem Interest Session, EIC@IP6 Meeting, 03/12/2021 – 03/13/2021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8915C2-E028-4D75-BCB0-E92F0E59776E}"/>
              </a:ext>
            </a:extLst>
          </p:cNvPr>
          <p:cNvSpPr txBox="1"/>
          <p:nvPr/>
        </p:nvSpPr>
        <p:spPr>
          <a:xfrm>
            <a:off x="245657" y="438943"/>
            <a:ext cx="8783768" cy="5734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Please indicate the name of the contact person:</a:t>
            </a:r>
            <a:endParaRPr lang="en-US" sz="1400" dirty="0">
              <a:solidFill>
                <a:srgbClr val="0000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Aschenauer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Elke, BNL, 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elke@bnl.gov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Gaskell, Dave, JLab, </a:t>
            </a:r>
            <a:r>
              <a:rPr lang="en-US" sz="140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gaskelld@jlab.org</a:t>
            </a:r>
            <a:endParaRPr lang="en-US" sz="1400" dirty="0">
              <a:solidFill>
                <a:srgbClr val="0000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Please indicate all institutions collectively involved in this subsystem interest:</a:t>
            </a:r>
            <a:endParaRPr lang="en-US" sz="1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List of institutions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Argonne National Lab, Brookhaven National Lab, Jefferson Lab, Stony Brook University, University of Kansas, University of Manitoba, University of Massachusetts, Amherst, University of Virginia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 you interested in joining a new consortia towards a new EIC experiment at IP6: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 you interested in actively participating in the detector proposal preparation for a new EIC experiment at IP6:</a:t>
            </a:r>
          </a:p>
          <a:p>
            <a:pPr>
              <a:lnSpc>
                <a:spcPct val="107000"/>
              </a:lnSpc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TBD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Please indicate the items of interest for potential equipment cooperation:</a:t>
            </a:r>
            <a:endParaRPr lang="en-US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Compton Polarimeter Laser System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Stony Brook,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JLab (support and advice)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Calorimeter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UMass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Segmented position-sensitive detector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ANL, Manitoba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DAQ/readout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Kansas, UMass, BNL (support and advice)</a:t>
            </a:r>
          </a:p>
        </p:txBody>
      </p:sp>
    </p:spTree>
    <p:extLst>
      <p:ext uri="{BB962C8B-B14F-4D97-AF65-F5344CB8AC3E}">
        <p14:creationId xmlns:p14="http://schemas.microsoft.com/office/powerpoint/2010/main" val="2225149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5B7589-BFCA-4BAB-9529-2EE6BB46D442}"/>
              </a:ext>
            </a:extLst>
          </p:cNvPr>
          <p:cNvSpPr txBox="1"/>
          <p:nvPr/>
        </p:nvSpPr>
        <p:spPr>
          <a:xfrm>
            <a:off x="86630" y="57366"/>
            <a:ext cx="7941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Subsystem Interest – Electron Polarimetry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38F19D-6940-441C-BB39-549CEA262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383" y="102838"/>
            <a:ext cx="565042" cy="55314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A64B10-BF3E-4D9E-AF7C-4714C2C3D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2025" y="6430136"/>
            <a:ext cx="2057400" cy="365125"/>
          </a:xfrm>
        </p:spPr>
        <p:txBody>
          <a:bodyPr/>
          <a:lstStyle/>
          <a:p>
            <a:fld id="{E32337E3-5883-4D8A-8FDD-2E313F7AD8A3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E76EF4-B686-42DE-8428-ADF6EE34BEFC}"/>
              </a:ext>
            </a:extLst>
          </p:cNvPr>
          <p:cNvSpPr txBox="1"/>
          <p:nvPr/>
        </p:nvSpPr>
        <p:spPr>
          <a:xfrm>
            <a:off x="1617734" y="6474198"/>
            <a:ext cx="5197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Subsystem Interest Session, EIC@IP6 Meeting, 03/12/2021 – 03/13/2021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8915C2-E028-4D75-BCB0-E92F0E59776E}"/>
              </a:ext>
            </a:extLst>
          </p:cNvPr>
          <p:cNvSpPr txBox="1"/>
          <p:nvPr/>
        </p:nvSpPr>
        <p:spPr>
          <a:xfrm>
            <a:off x="245657" y="438943"/>
            <a:ext cx="8783768" cy="3302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 for engagement of other groups / institutions or areas where help is needed: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 on any of the relevant systems (laser, calorimeter, segmented position-sensitive detector, software) is welcome.  Electronics for fast readout of the position sensitive detectors will be especially challenging.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will be multiple polarimeters (IP6 and RCS), so polarimeters with multiple technological choices feasible</a:t>
            </a:r>
          </a:p>
          <a:p>
            <a:pPr>
              <a:lnSpc>
                <a:spcPct val="107000"/>
              </a:lnSpc>
            </a:pP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additional information you think may be useful for the community to know about your subsystem interest for a new EIC experiment at IP6 (Prior experience, R&amp;D programs, institutional infra-structure, in-kind contributions etc.):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 of this group have extensive experience with electron polarimetry at JLab and HERA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candidate laser system underway at Stony Brook under eRD26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 Manitoba efforts synergistic with efforts for </a:t>
            </a:r>
            <a:r>
              <a:rPr lang="en-US" sz="1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SuperKEKB</a:t>
            </a: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upgrade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Superconducting nanowire detector R&amp;D being carried out at  Argonne under eRD28</a:t>
            </a:r>
          </a:p>
        </p:txBody>
      </p:sp>
    </p:spTree>
    <p:extLst>
      <p:ext uri="{BB962C8B-B14F-4D97-AF65-F5344CB8AC3E}">
        <p14:creationId xmlns:p14="http://schemas.microsoft.com/office/powerpoint/2010/main" val="992881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1276</TotalTime>
  <Words>1222</Words>
  <Application>Microsoft Macintosh PowerPoint</Application>
  <PresentationFormat>On-screen Show (4:3)</PresentationFormat>
  <Paragraphs>130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tanja</dc:creator>
  <cp:lastModifiedBy>Bernd Surrow</cp:lastModifiedBy>
  <cp:revision>78</cp:revision>
  <dcterms:created xsi:type="dcterms:W3CDTF">2020-04-15T12:39:04Z</dcterms:created>
  <dcterms:modified xsi:type="dcterms:W3CDTF">2021-03-12T12:32:08Z</dcterms:modified>
</cp:coreProperties>
</file>