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6" r:id="rId2"/>
    <p:sldId id="259" r:id="rId3"/>
    <p:sldId id="261" r:id="rId4"/>
    <p:sldId id="267" r:id="rId5"/>
    <p:sldId id="268" r:id="rId6"/>
    <p:sldId id="527" r:id="rId7"/>
    <p:sldId id="52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4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B21C4-3E68-4E4E-B132-182B90F86AB8}" type="datetimeFigureOut">
              <a:rPr lang="en-US" smtClean="0"/>
              <a:t>3/12/21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FE05F-9D40-4B73-B0BB-1587DE572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67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DCD4-0818-4F36-AEF1-DB4F2E7ECBA3}" type="datetime1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37E3-5883-4D8A-8FDD-2E313F7AD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21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4700-5E54-4D34-AE78-001450D67CEB}" type="datetime1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37E3-5883-4D8A-8FDD-2E313F7AD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85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2E3F-EEAC-4691-8C3E-23396C4B619A}" type="datetime1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37E3-5883-4D8A-8FDD-2E313F7AD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82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331920" y="0"/>
            <a:ext cx="6478587" cy="6858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 hasCustomPrompt="1"/>
          </p:nvPr>
        </p:nvSpPr>
        <p:spPr>
          <a:xfrm>
            <a:off x="152400" y="944724"/>
            <a:ext cx="8848092" cy="55806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2" y="6597352"/>
            <a:ext cx="2159000" cy="26064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Irakli.MANDJAVIDZE@cea.fr</a:t>
            </a: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1"/>
          </p:nvPr>
        </p:nvSpPr>
        <p:spPr>
          <a:xfrm>
            <a:off x="2773367" y="6597352"/>
            <a:ext cx="3598862" cy="260648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EIC@IP6 kick-off meeting, 12-13 March 2021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64500" y="6597352"/>
            <a:ext cx="1079500" cy="260648"/>
          </a:xfrm>
        </p:spPr>
        <p:txBody>
          <a:bodyPr/>
          <a:lstStyle>
            <a:lvl1pPr>
              <a:defRPr/>
            </a:lvl1pPr>
          </a:lstStyle>
          <a:p>
            <a:fld id="{7049B9B8-5BEA-496F-B48A-87318448B6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05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331920" y="0"/>
            <a:ext cx="6478587" cy="6858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 hasCustomPrompt="1"/>
          </p:nvPr>
        </p:nvSpPr>
        <p:spPr>
          <a:xfrm>
            <a:off x="152400" y="944724"/>
            <a:ext cx="8848092" cy="55806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2" y="6597352"/>
            <a:ext cx="2159000" cy="26064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Irakli.MANDJAVIDZE@cea.fr</a:t>
            </a: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1"/>
          </p:nvPr>
        </p:nvSpPr>
        <p:spPr>
          <a:xfrm>
            <a:off x="2773367" y="6597352"/>
            <a:ext cx="3598862" cy="260648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EIC@IP6 kick-off meeting, 12-13 March 2021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64500" y="6597352"/>
            <a:ext cx="1079500" cy="260648"/>
          </a:xfrm>
        </p:spPr>
        <p:txBody>
          <a:bodyPr/>
          <a:lstStyle>
            <a:lvl1pPr>
              <a:defRPr/>
            </a:lvl1pPr>
          </a:lstStyle>
          <a:p>
            <a:fld id="{7049B9B8-5BEA-496F-B48A-87318448B6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1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838A-C85F-49A6-909C-102C68AC0EBE}" type="datetime1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37E3-5883-4D8A-8FDD-2E313F7AD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8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195A5-533F-406D-AA5A-B30ED411B3AF}" type="datetime1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37E3-5883-4D8A-8FDD-2E313F7AD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98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EA19-3524-452F-8A2E-3C7559A18082}" type="datetime1">
              <a:rPr lang="en-US" smtClean="0"/>
              <a:t>3/12/21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37E3-5883-4D8A-8FDD-2E313F7AD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5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85119-4633-4E0F-8867-C21CD9D305FB}" type="datetime1">
              <a:rPr lang="en-US" smtClean="0"/>
              <a:t>3/12/21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37E3-5883-4D8A-8FDD-2E313F7AD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0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8FE2D-F262-41E7-965C-C9E77C060E27}" type="datetime1">
              <a:rPr lang="en-US" smtClean="0"/>
              <a:t>3/12/21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37E3-5883-4D8A-8FDD-2E313F7AD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4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1017-2477-4936-B62F-9F42F4D810B7}" type="datetime1">
              <a:rPr lang="en-US" smtClean="0"/>
              <a:t>3/12/21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37E3-5883-4D8A-8FDD-2E313F7AD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56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BA41-E16C-4AA8-9D4A-E6000D4F5455}" type="datetime1">
              <a:rPr lang="en-US" smtClean="0"/>
              <a:t>3/12/21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37E3-5883-4D8A-8FDD-2E313F7AD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5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77453-CAC8-404C-A6FE-ACB691B811AF}" type="datetime1">
              <a:rPr lang="en-US" smtClean="0"/>
              <a:t>3/12/21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37E3-5883-4D8A-8FDD-2E313F7AD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5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68C9C-7776-4516-B20D-EBA69540E5B8}" type="datetime1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37E3-5883-4D8A-8FDD-2E313F7AD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0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damien.neyret@cea.fr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238F19D-6940-441C-BB39-549CEA2629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4383" y="102838"/>
            <a:ext cx="565042" cy="553146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A64B10-BF3E-4D9E-AF7C-4714C2C3D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2025" y="6430136"/>
            <a:ext cx="2057400" cy="365125"/>
          </a:xfrm>
        </p:spPr>
        <p:txBody>
          <a:bodyPr/>
          <a:lstStyle/>
          <a:p>
            <a:fld id="{E32337E3-5883-4D8A-8FDD-2E313F7AD8A3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E76EF4-B686-42DE-8428-ADF6EE34BEFC}"/>
              </a:ext>
            </a:extLst>
          </p:cNvPr>
          <p:cNvSpPr txBox="1"/>
          <p:nvPr/>
        </p:nvSpPr>
        <p:spPr>
          <a:xfrm>
            <a:off x="1617734" y="6474198"/>
            <a:ext cx="5197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Subsystem Interest Session, EIC@IP6 Meeting, 03/12/2021 – 03/13/2021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27F168-F8E5-C546-A49F-07BFAE15DF05}"/>
              </a:ext>
            </a:extLst>
          </p:cNvPr>
          <p:cNvSpPr txBox="1"/>
          <p:nvPr/>
        </p:nvSpPr>
        <p:spPr>
          <a:xfrm>
            <a:off x="2179171" y="2802834"/>
            <a:ext cx="4785658" cy="1021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Marco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Battaglieri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INFN Genova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Italy)</a:t>
            </a:r>
          </a:p>
          <a:p>
            <a:pPr algn="ctr">
              <a:lnSpc>
                <a:spcPct val="15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Jan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Bernauer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(Stony Brook University, USA)</a:t>
            </a:r>
          </a:p>
          <a:p>
            <a:pPr algn="ctr">
              <a:lnSpc>
                <a:spcPct val="150000"/>
              </a:lnSpc>
            </a:pP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Irakli </a:t>
            </a:r>
            <a:r>
              <a:rPr 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Mandjavidze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Irfu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CEA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Saclay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France)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14211D-2A3D-6549-9F03-D409B3D42CE2}"/>
              </a:ext>
            </a:extLst>
          </p:cNvPr>
          <p:cNvSpPr txBox="1"/>
          <p:nvPr/>
        </p:nvSpPr>
        <p:spPr>
          <a:xfrm>
            <a:off x="2661820" y="864704"/>
            <a:ext cx="382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DAQ / Readout</a:t>
            </a:r>
          </a:p>
          <a:p>
            <a:pPr algn="ctr"/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397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85B7589-BFCA-4BAB-9529-2EE6BB46D442}"/>
              </a:ext>
            </a:extLst>
          </p:cNvPr>
          <p:cNvSpPr txBox="1"/>
          <p:nvPr/>
        </p:nvSpPr>
        <p:spPr>
          <a:xfrm>
            <a:off x="86630" y="57366"/>
            <a:ext cx="7941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Subsystem Interest – DAQ Streaming readout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38F19D-6940-441C-BB39-549CEA2629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4383" y="102838"/>
            <a:ext cx="565042" cy="553146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A64B10-BF3E-4D9E-AF7C-4714C2C3D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2025" y="6430136"/>
            <a:ext cx="2057400" cy="365125"/>
          </a:xfrm>
        </p:spPr>
        <p:txBody>
          <a:bodyPr/>
          <a:lstStyle/>
          <a:p>
            <a:fld id="{E32337E3-5883-4D8A-8FDD-2E313F7AD8A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E76EF4-B686-42DE-8428-ADF6EE34BEFC}"/>
              </a:ext>
            </a:extLst>
          </p:cNvPr>
          <p:cNvSpPr txBox="1"/>
          <p:nvPr/>
        </p:nvSpPr>
        <p:spPr>
          <a:xfrm>
            <a:off x="1617734" y="6474198"/>
            <a:ext cx="5197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Subsystem Interest Session, EIC@IP6 Meeting, 03/12/2021 – 03/13/2021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8915C2-E028-4D75-BCB0-E92F0E59776E}"/>
              </a:ext>
            </a:extLst>
          </p:cNvPr>
          <p:cNvSpPr txBox="1"/>
          <p:nvPr/>
        </p:nvSpPr>
        <p:spPr>
          <a:xfrm>
            <a:off x="245657" y="438943"/>
            <a:ext cx="8783768" cy="6208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Please indicate the name of the contact person:</a:t>
            </a:r>
            <a:endParaRPr lang="en-US" sz="1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Temporarily (while considering the EIC@IP6 option and </a:t>
            </a: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potential INFN </a:t>
            </a:r>
            <a:r>
              <a:rPr lang="en-US" sz="14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contribution):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Battaglieri</a:t>
            </a:r>
            <a:r>
              <a:rPr lang="en-US" sz="14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Marco, INFN </a:t>
            </a: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Genova - Italy / </a:t>
            </a:r>
            <a:r>
              <a:rPr lang="en-US" sz="1400" dirty="0" err="1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Jlab</a:t>
            </a: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US</a:t>
            </a:r>
            <a:r>
              <a:rPr lang="en-US" sz="14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battaglieri@ge.infn.it</a:t>
            </a:r>
            <a:endParaRPr lang="en-US" sz="1400" dirty="0">
              <a:solidFill>
                <a:srgbClr val="0000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Please indicate all institutions collectively involved in this subsystem interest:</a:t>
            </a:r>
            <a:endParaRPr lang="en-US" sz="14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INFN, potentially with the following Units of the Institute involved in the </a:t>
            </a:r>
            <a:r>
              <a:rPr lang="en-US" sz="1400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EoI</a:t>
            </a: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submission: </a:t>
            </a:r>
          </a:p>
          <a:p>
            <a:pPr>
              <a:lnSpc>
                <a:spcPct val="107000"/>
              </a:lnSpc>
            </a:pPr>
            <a:r>
              <a:rPr lang="en-US" sz="1200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Sezione</a:t>
            </a:r>
            <a:r>
              <a:rPr lang="en-US" sz="12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di Genova</a:t>
            </a:r>
          </a:p>
          <a:p>
            <a:pPr>
              <a:lnSpc>
                <a:spcPct val="107000"/>
              </a:lnSpc>
            </a:pPr>
            <a:r>
              <a:rPr lang="en-US" sz="1200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Sezione</a:t>
            </a:r>
            <a:r>
              <a:rPr lang="en-US" sz="12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di Bologna</a:t>
            </a:r>
          </a:p>
          <a:p>
            <a:pPr>
              <a:lnSpc>
                <a:spcPct val="107000"/>
              </a:lnSpc>
            </a:pPr>
            <a:r>
              <a:rPr lang="en-US" sz="1200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Sezione</a:t>
            </a:r>
            <a:r>
              <a:rPr lang="en-US" sz="12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di Roma 1</a:t>
            </a:r>
          </a:p>
          <a:p>
            <a:pPr>
              <a:lnSpc>
                <a:spcPct val="107000"/>
              </a:lnSpc>
            </a:pPr>
            <a:r>
              <a:rPr lang="en-US" sz="1200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Sezione</a:t>
            </a:r>
            <a:r>
              <a:rPr lang="en-US" sz="12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di Catania</a:t>
            </a:r>
          </a:p>
          <a:p>
            <a:pPr>
              <a:lnSpc>
                <a:spcPct val="107000"/>
              </a:lnSpc>
            </a:pPr>
            <a:r>
              <a:rPr lang="en-US" sz="1200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Sezione</a:t>
            </a:r>
            <a:r>
              <a:rPr lang="en-US" sz="12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di Roma 2</a:t>
            </a:r>
          </a:p>
          <a:p>
            <a:pPr>
              <a:lnSpc>
                <a:spcPct val="107000"/>
              </a:lnSpc>
            </a:pPr>
            <a:r>
              <a:rPr lang="en-US" sz="1200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Universita</a:t>
            </a:r>
            <a:r>
              <a:rPr lang="en-US" sz="12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di Roma Tor </a:t>
            </a:r>
            <a:r>
              <a:rPr lang="en-US" sz="1200" dirty="0" err="1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Vergata</a:t>
            </a:r>
            <a:r>
              <a:rPr lang="en-US" sz="12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		</a:t>
            </a:r>
          </a:p>
          <a:p>
            <a:pPr>
              <a:lnSpc>
                <a:spcPct val="107000"/>
              </a:lnSpc>
            </a:pPr>
            <a:r>
              <a:rPr lang="en-US" sz="14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More units can join later </a:t>
            </a:r>
          </a:p>
          <a:p>
            <a:pPr>
              <a:lnSpc>
                <a:spcPct val="107000"/>
              </a:lnSpc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 you interested in joining a new consortia towards a new EIC experiment at IP6:</a:t>
            </a:r>
          </a:p>
          <a:p>
            <a:pPr>
              <a:lnSpc>
                <a:spcPct val="107000"/>
              </a:lnSpc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are considering the EIC@IP6 option and internally discussing it. </a:t>
            </a:r>
            <a:r>
              <a:rPr lang="it-IT" sz="1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</a:t>
            </a:r>
            <a:r>
              <a:rPr lang="it-IT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aspects</a:t>
            </a:r>
            <a:r>
              <a:rPr lang="it-IT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it-IT" sz="1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physics</a:t>
            </a:r>
            <a:r>
              <a:rPr lang="it-IT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reach</a:t>
            </a:r>
            <a:r>
              <a:rPr lang="it-IT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it-IT" sz="1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r>
              <a:rPr lang="it-IT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prospects</a:t>
            </a:r>
            <a:r>
              <a:rPr lang="it-IT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 you interested in actively participating in the detector proposal preparation for a new EIC experiment at IP6:</a:t>
            </a:r>
          </a:p>
          <a:p>
            <a:pPr>
              <a:lnSpc>
                <a:spcPct val="107000"/>
              </a:lnSpc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plan to actively contributing if EIC@IP6 will be our selected option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Please indicate the items of interest for potential equipment cooperation:</a:t>
            </a:r>
            <a:endParaRPr lang="en-US" sz="1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Streaming readout framework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of the front-end electronics Streaming RO-compatible;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of the backend software including high-level algorithms for tagging and selecting data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Prototyping and on-beam test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Facilitate contacts with Italian hi-tech companies (e.g. CAEN)</a:t>
            </a:r>
          </a:p>
        </p:txBody>
      </p:sp>
    </p:spTree>
    <p:extLst>
      <p:ext uri="{BB962C8B-B14F-4D97-AF65-F5344CB8AC3E}">
        <p14:creationId xmlns:p14="http://schemas.microsoft.com/office/powerpoint/2010/main" val="193866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85B7589-BFCA-4BAB-9529-2EE6BB46D442}"/>
              </a:ext>
            </a:extLst>
          </p:cNvPr>
          <p:cNvSpPr txBox="1"/>
          <p:nvPr/>
        </p:nvSpPr>
        <p:spPr>
          <a:xfrm>
            <a:off x="86630" y="57366"/>
            <a:ext cx="7941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Subsystem Interest – DAQ Streaming readout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38F19D-6940-441C-BB39-549CEA2629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4383" y="102838"/>
            <a:ext cx="565042" cy="553146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A64B10-BF3E-4D9E-AF7C-4714C2C3D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2025" y="6430136"/>
            <a:ext cx="2057400" cy="365125"/>
          </a:xfrm>
        </p:spPr>
        <p:txBody>
          <a:bodyPr/>
          <a:lstStyle/>
          <a:p>
            <a:fld id="{E32337E3-5883-4D8A-8FDD-2E313F7AD8A3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E76EF4-B686-42DE-8428-ADF6EE34BEFC}"/>
              </a:ext>
            </a:extLst>
          </p:cNvPr>
          <p:cNvSpPr txBox="1"/>
          <p:nvPr/>
        </p:nvSpPr>
        <p:spPr>
          <a:xfrm>
            <a:off x="1617734" y="6474198"/>
            <a:ext cx="5197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Subsystem Interest Session, EIC@IP6 Meeting, 03/12/2021 – 03/13/2021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8915C2-E028-4D75-BCB0-E92F0E59776E}"/>
              </a:ext>
            </a:extLst>
          </p:cNvPr>
          <p:cNvSpPr txBox="1"/>
          <p:nvPr/>
        </p:nvSpPr>
        <p:spPr>
          <a:xfrm>
            <a:off x="245657" y="438943"/>
            <a:ext cx="8783768" cy="3780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 for engagement of other groups / institutions or areas where help is needed: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would provide our contribution within the framework of the EIC R&amp;D Streaming RO Consortium, in collaboration with the other institutions therein </a:t>
            </a:r>
          </a:p>
          <a:p>
            <a:pPr>
              <a:lnSpc>
                <a:spcPct val="107000"/>
              </a:lnSpc>
            </a:pPr>
            <a:endParaRPr lang="en-US" sz="1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additional information you think may be useful for the community to know about your subsystem interest for a new EIC experiment at IP6 (Prior experience, R&amp;D programs, institutional infra-structure, in-kind contributions etc.):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of the INFN groups participating to the </a:t>
            </a:r>
            <a:r>
              <a:rPr lang="en-US" sz="1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EoI</a:t>
            </a: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submission have consolidated expertise in development of front-end boards (e.g. digitizers, trigger and readout boards) and backend software (e.g. </a:t>
            </a:r>
            <a:r>
              <a:rPr lang="en-US" sz="1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TriDAS</a:t>
            </a: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underwater neutrino telescopes)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established a strong connection with the ERSAOP group at </a:t>
            </a:r>
            <a:r>
              <a:rPr lang="en-US" sz="1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JLab</a:t>
            </a: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develop and test a streaming RO system with the Hall-B CLAS12 detector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currently developing a </a:t>
            </a:r>
            <a:r>
              <a:rPr lang="en-US" sz="1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SiPM</a:t>
            </a: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-based readout chain for the EM Calorimeter and testing it on a lead-tungstate prototype (in collaboration with EIC eRD1 Consortium) in Hall-D at </a:t>
            </a:r>
            <a:r>
              <a:rPr lang="en-US" sz="1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JLab</a:t>
            </a:r>
            <a:endParaRPr lang="en-US" sz="1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INFN activities in all the Units are supported by the local available facilities: mechanical workshops, electronics laboratories, clean rooms.</a:t>
            </a:r>
          </a:p>
        </p:txBody>
      </p:sp>
    </p:spTree>
    <p:extLst>
      <p:ext uri="{BB962C8B-B14F-4D97-AF65-F5344CB8AC3E}">
        <p14:creationId xmlns:p14="http://schemas.microsoft.com/office/powerpoint/2010/main" val="266119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85B7589-BFCA-4BAB-9529-2EE6BB46D442}"/>
              </a:ext>
            </a:extLst>
          </p:cNvPr>
          <p:cNvSpPr txBox="1"/>
          <p:nvPr/>
        </p:nvSpPr>
        <p:spPr>
          <a:xfrm>
            <a:off x="86630" y="57366"/>
            <a:ext cx="7941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Subsystem Interest – DAQ/Readout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38F19D-6940-441C-BB39-549CEA2629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4383" y="102838"/>
            <a:ext cx="565042" cy="553146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A64B10-BF3E-4D9E-AF7C-4714C2C3D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2025" y="6430136"/>
            <a:ext cx="2057400" cy="365125"/>
          </a:xfrm>
        </p:spPr>
        <p:txBody>
          <a:bodyPr/>
          <a:lstStyle/>
          <a:p>
            <a:fld id="{E32337E3-5883-4D8A-8FDD-2E313F7AD8A3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E76EF4-B686-42DE-8428-ADF6EE34BEFC}"/>
              </a:ext>
            </a:extLst>
          </p:cNvPr>
          <p:cNvSpPr txBox="1"/>
          <p:nvPr/>
        </p:nvSpPr>
        <p:spPr>
          <a:xfrm>
            <a:off x="1643686" y="6612698"/>
            <a:ext cx="5197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Subsystem Interest Session, EIC@IP6 Meeting, 03/12/2021 – 03/13/2021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8915C2-E028-4D75-BCB0-E92F0E59776E}"/>
              </a:ext>
            </a:extLst>
          </p:cNvPr>
          <p:cNvSpPr txBox="1"/>
          <p:nvPr/>
        </p:nvSpPr>
        <p:spPr>
          <a:xfrm>
            <a:off x="245657" y="438943"/>
            <a:ext cx="8783768" cy="5043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Please indicate the name of the contact person:</a:t>
            </a:r>
            <a:endParaRPr lang="en-US" sz="1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Bernauer, Jan</a:t>
            </a:r>
            <a:r>
              <a:rPr lang="en-US" sz="14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Stony Brook University, </a:t>
            </a: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jan.bernauer</a:t>
            </a:r>
            <a:r>
              <a:rPr lang="en-US" sz="14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@stonybrook.edu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Please indicate all institutions collectively involved in this subsystem interest:</a:t>
            </a:r>
            <a:endParaRPr lang="en-US" sz="14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SBU, MIT, U Mass Amherst, INFN, JLAB, BNL,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 you interested in joining a new consortia towards a new EIC experiment at IP6:</a:t>
            </a:r>
          </a:p>
          <a:p>
            <a:pPr>
              <a:lnSpc>
                <a:spcPct val="107000"/>
              </a:lnSpc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Yes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 you interested in actively participating in the detector proposal preparation for a new EIC experiment at IP6:</a:t>
            </a:r>
          </a:p>
          <a:p>
            <a:pPr>
              <a:lnSpc>
                <a:spcPct val="107000"/>
              </a:lnSpc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Yes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Please indicate the items of interest for potential equipment cooperation:</a:t>
            </a:r>
            <a:endParaRPr lang="en-US" sz="1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Subsystem 1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 Streaming readout transport network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Data flow management in readout network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Data protocols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Subsystem 2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 Front end electronics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 close collaboration with detector groups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Subsystem 3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Software stack</a:t>
            </a:r>
            <a:endParaRPr lang="en-US" sz="1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Firmware and software framework for concentrator and process nodes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Support for  online/offline event building, quality monitoring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F8CFBDC-F619-4917-8BC2-DE9CB387DD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726" y="78498"/>
            <a:ext cx="1548773" cy="5677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5466CA3-2BA9-42C3-BC6F-BD03066188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2480" y="51407"/>
            <a:ext cx="1215563" cy="601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503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A picture containing diagram&#10;&#10;Description automatically generated">
            <a:extLst>
              <a:ext uri="{FF2B5EF4-FFF2-40B4-BE49-F238E27FC236}">
                <a16:creationId xmlns:a16="http://schemas.microsoft.com/office/drawing/2014/main" id="{D3CA0C5E-948C-4EF3-B54E-665A9757A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003" y="1775988"/>
            <a:ext cx="3922520" cy="306574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04818B3-68FF-4E38-B32D-752AF7FCBCCA}"/>
              </a:ext>
            </a:extLst>
          </p:cNvPr>
          <p:cNvSpPr/>
          <p:nvPr/>
        </p:nvSpPr>
        <p:spPr>
          <a:xfrm>
            <a:off x="4932726" y="1666875"/>
            <a:ext cx="2039299" cy="3482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5B7589-BFCA-4BAB-9529-2EE6BB46D442}"/>
              </a:ext>
            </a:extLst>
          </p:cNvPr>
          <p:cNvSpPr txBox="1"/>
          <p:nvPr/>
        </p:nvSpPr>
        <p:spPr>
          <a:xfrm>
            <a:off x="86630" y="57366"/>
            <a:ext cx="7941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Subsystem Interest – DAQ/Readout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38F19D-6940-441C-BB39-549CEA2629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4383" y="102838"/>
            <a:ext cx="565042" cy="553146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A64B10-BF3E-4D9E-AF7C-4714C2C3D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2025" y="6430136"/>
            <a:ext cx="2057400" cy="365125"/>
          </a:xfrm>
        </p:spPr>
        <p:txBody>
          <a:bodyPr/>
          <a:lstStyle/>
          <a:p>
            <a:fld id="{E32337E3-5883-4D8A-8FDD-2E313F7AD8A3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E76EF4-B686-42DE-8428-ADF6EE34BEFC}"/>
              </a:ext>
            </a:extLst>
          </p:cNvPr>
          <p:cNvSpPr txBox="1"/>
          <p:nvPr/>
        </p:nvSpPr>
        <p:spPr>
          <a:xfrm>
            <a:off x="1617734" y="6599197"/>
            <a:ext cx="5197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Subsystem Interest Session, EIC@IP6 Meeting, 03/12/2021 – 03/13/2021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8915C2-E028-4D75-BCB0-E92F0E59776E}"/>
              </a:ext>
            </a:extLst>
          </p:cNvPr>
          <p:cNvSpPr txBox="1"/>
          <p:nvPr/>
        </p:nvSpPr>
        <p:spPr>
          <a:xfrm>
            <a:off x="86630" y="712905"/>
            <a:ext cx="8783768" cy="4128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 for engagement of other groups / institutions or areas where help is needed: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 development for specific detectors, interface to software efforts for QC, run monitoring </a:t>
            </a:r>
            <a:r>
              <a:rPr lang="en-US" sz="1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US" sz="1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n-US" sz="1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additional information you think may be useful for the community to know about your subsystem interest for a new EIC experiment at IP6 (Prior experience, R&amp;D programs, institutional infra-structure, in-kind contributions etc.):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SBU is a leading contributor to </a:t>
            </a:r>
            <a:r>
              <a:rPr lang="en-US" sz="1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sPHENIX</a:t>
            </a: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200150" lvl="2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sPHENIX</a:t>
            </a:r>
            <a:r>
              <a:rPr lang="en-US" sz="1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use a hybrid triggered/streaming design</a:t>
            </a:r>
          </a:p>
          <a:p>
            <a:pPr marL="1200150" lvl="2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rates similar to EIC</a:t>
            </a:r>
          </a:p>
          <a:p>
            <a:pPr marL="1200150" lvl="2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SBU involved in DAQ design work</a:t>
            </a:r>
          </a:p>
          <a:p>
            <a:pPr marL="1200150" lvl="2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n-US" sz="1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eRD23: Streaming readout for an EIC</a:t>
            </a:r>
          </a:p>
          <a:p>
            <a:pPr marL="1200150" lvl="2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Founding member of eRD23, JCB is PI  </a:t>
            </a:r>
          </a:p>
          <a:p>
            <a:pPr lvl="2">
              <a:lnSpc>
                <a:spcPct val="107000"/>
              </a:lnSpc>
            </a:pPr>
            <a:r>
              <a:rPr lang="en-US" sz="1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(together with Marco </a:t>
            </a:r>
            <a:r>
              <a:rPr lang="en-US" sz="1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Battaglieri</a:t>
            </a:r>
            <a:r>
              <a:rPr lang="en-US" sz="1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from INFN/JLAB)</a:t>
            </a:r>
          </a:p>
          <a:p>
            <a:pPr marL="1200150" lvl="2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Forged community around streaming readout, </a:t>
            </a:r>
          </a:p>
          <a:p>
            <a:pPr marL="1200150" lvl="2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bridged gaps between institutes</a:t>
            </a:r>
          </a:p>
          <a:p>
            <a:pPr marL="1200150" lvl="2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n-US" sz="1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Yellow Report:</a:t>
            </a:r>
          </a:p>
          <a:p>
            <a:pPr marL="1200150" lvl="2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SBU cowrote sections relevant to DAQ/electronics</a:t>
            </a:r>
            <a:endParaRPr 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496044E-D29E-44D1-B4E5-F55585B6D992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32726" y="78498"/>
            <a:ext cx="1548773" cy="5677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7BD93A2-5165-45D9-97B7-1126A92348FD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12480" y="51406"/>
            <a:ext cx="1221940" cy="604577"/>
          </a:xfrm>
          <a:prstGeom prst="rect">
            <a:avLst/>
          </a:prstGeom>
        </p:spPr>
      </p:pic>
      <p:pic>
        <p:nvPicPr>
          <p:cNvPr id="13" name="Picture 12" descr="Chart, bar chart&#10;&#10;Description automatically generated">
            <a:extLst>
              <a:ext uri="{FF2B5EF4-FFF2-40B4-BE49-F238E27FC236}">
                <a16:creationId xmlns:a16="http://schemas.microsoft.com/office/drawing/2014/main" id="{DC2677C1-2BE7-4CFB-A593-308806556B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21" y="4828395"/>
            <a:ext cx="5462054" cy="181665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602E0A0-9FB2-4DD5-9ACD-CC0EC4C81B77}"/>
              </a:ext>
            </a:extLst>
          </p:cNvPr>
          <p:cNvSpPr txBox="1"/>
          <p:nvPr/>
        </p:nvSpPr>
        <p:spPr>
          <a:xfrm>
            <a:off x="5800382" y="6207926"/>
            <a:ext cx="15458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Figure from </a:t>
            </a:r>
            <a:r>
              <a:rPr lang="en-US" sz="1200" dirty="0" err="1"/>
              <a:t>Jin</a:t>
            </a:r>
            <a:r>
              <a:rPr lang="en-US" sz="1200" dirty="0"/>
              <a:t> Huang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B1BF52-E918-4111-BC59-00CB95FF86AA}"/>
              </a:ext>
            </a:extLst>
          </p:cNvPr>
          <p:cNvSpPr txBox="1"/>
          <p:nvPr/>
        </p:nvSpPr>
        <p:spPr>
          <a:xfrm>
            <a:off x="7066323" y="4719896"/>
            <a:ext cx="1963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Figure from Martin </a:t>
            </a:r>
            <a:r>
              <a:rPr lang="en-US" sz="1200" dirty="0" err="1"/>
              <a:t>Purschke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68722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/>
          <p:cNvSpPr>
            <a:spLocks noGrp="1"/>
          </p:cNvSpPr>
          <p:nvPr>
            <p:ph type="body" sz="half" idx="1"/>
          </p:nvPr>
        </p:nvSpPr>
        <p:spPr>
          <a:xfrm>
            <a:off x="152400" y="969650"/>
            <a:ext cx="8848092" cy="5317514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477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Please indicate the name of the contact person:</a:t>
            </a:r>
            <a:endParaRPr lang="en-US" sz="1477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1292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Neyret, Damien, </a:t>
            </a:r>
            <a:r>
              <a:rPr lang="en-US" sz="1292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Irfu</a:t>
            </a:r>
            <a:r>
              <a:rPr lang="en-US" sz="1292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CEA </a:t>
            </a:r>
            <a:r>
              <a:rPr lang="en-US" sz="1292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Saclay</a:t>
            </a:r>
            <a:r>
              <a:rPr lang="en-US" sz="1292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292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damien.neyret@cea.fr</a:t>
            </a:r>
            <a:endParaRPr lang="en-US" sz="1292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7000"/>
              </a:lnSpc>
              <a:spcBef>
                <a:spcPts val="0"/>
              </a:spcBef>
            </a:pPr>
            <a:r>
              <a:rPr lang="en-US" sz="1108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Irakli </a:t>
            </a:r>
            <a:r>
              <a:rPr lang="en-US" sz="1108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Mandjavidze</a:t>
            </a:r>
            <a:r>
              <a:rPr lang="en-US" sz="1108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108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Irfu</a:t>
            </a:r>
            <a:r>
              <a:rPr lang="en-US" sz="1108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CEA </a:t>
            </a:r>
            <a:r>
              <a:rPr lang="en-US" sz="1108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Saclay</a:t>
            </a:r>
            <a:r>
              <a:rPr lang="en-US" sz="1108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irakli.mandjavidze@cea.fr</a:t>
            </a:r>
          </a:p>
          <a:p>
            <a:pPr lvl="4">
              <a:lnSpc>
                <a:spcPct val="107000"/>
              </a:lnSpc>
              <a:spcBef>
                <a:spcPts val="0"/>
              </a:spcBef>
            </a:pPr>
            <a:endParaRPr lang="en-US" sz="554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477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Please indicate all institutions collectively involved in this subsystem interest: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1292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Open for collaboration</a:t>
            </a:r>
          </a:p>
          <a:p>
            <a:pPr lvl="4" algn="just">
              <a:lnSpc>
                <a:spcPct val="107000"/>
              </a:lnSpc>
              <a:spcBef>
                <a:spcPts val="0"/>
              </a:spcBef>
            </a:pPr>
            <a:endParaRPr lang="en-US" sz="554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477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 you interested in joining a new consortia towards a new EIC experiment at IP6: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1292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Yes</a:t>
            </a:r>
          </a:p>
          <a:p>
            <a:pPr lvl="4">
              <a:lnSpc>
                <a:spcPct val="107000"/>
              </a:lnSpc>
              <a:spcBef>
                <a:spcPts val="0"/>
              </a:spcBef>
            </a:pPr>
            <a:endParaRPr lang="en-US" sz="554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477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 you interested in actively participating in the detector proposal preparation for a new EIC experiment at IP6:</a:t>
            </a:r>
          </a:p>
          <a:p>
            <a:pPr lvl="1">
              <a:lnSpc>
                <a:spcPct val="107000"/>
              </a:lnSpc>
            </a:pPr>
            <a:r>
              <a:rPr lang="en-US" sz="1292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Yes</a:t>
            </a:r>
          </a:p>
          <a:p>
            <a:pPr lvl="4">
              <a:lnSpc>
                <a:spcPct val="107000"/>
              </a:lnSpc>
              <a:spcBef>
                <a:spcPts val="0"/>
              </a:spcBef>
            </a:pPr>
            <a:endParaRPr lang="en-US" sz="554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477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Please indicate the items of interest for potential equipment cooperation: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1292" dirty="0">
                <a:latin typeface="Arial" panose="020B0604020202020204" pitchFamily="34" charset="0"/>
                <a:cs typeface="Arial" panose="020B0604020202020204" pitchFamily="34" charset="0"/>
              </a:rPr>
              <a:t>Frontend electronics</a:t>
            </a:r>
          </a:p>
          <a:p>
            <a:pPr lvl="2">
              <a:lnSpc>
                <a:spcPct val="107000"/>
              </a:lnSpc>
              <a:spcBef>
                <a:spcPts val="0"/>
              </a:spcBef>
            </a:pPr>
            <a:r>
              <a:rPr lang="en-US" sz="1108" dirty="0">
                <a:latin typeface="Arial" panose="020B0604020202020204" pitchFamily="34" charset="0"/>
                <a:cs typeface="Arial" panose="020B0604020202020204" pitchFamily="34" charset="0"/>
              </a:rPr>
              <a:t>Contribution to a versatile frontend ASIC design for MPGD detectors: programmable analogue stage, PLL, O(5ps) TDC</a:t>
            </a:r>
          </a:p>
          <a:p>
            <a:pPr lvl="2">
              <a:lnSpc>
                <a:spcPct val="107000"/>
              </a:lnSpc>
              <a:spcBef>
                <a:spcPts val="0"/>
              </a:spcBef>
            </a:pPr>
            <a:r>
              <a:rPr lang="en-US" sz="1108" dirty="0">
                <a:latin typeface="Arial" panose="020B0604020202020204" pitchFamily="34" charset="0"/>
                <a:cs typeface="Arial" panose="020B0604020202020204" pitchFamily="34" charset="0"/>
              </a:rPr>
              <a:t>Collaboration to (common?) frontend board design: digital signal processing, clock synchronous links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1292" dirty="0">
                <a:latin typeface="Arial" panose="020B0604020202020204" pitchFamily="34" charset="0"/>
                <a:cs typeface="Arial" panose="020B0604020202020204" pitchFamily="34" charset="0"/>
              </a:rPr>
              <a:t>System-level synchronization</a:t>
            </a:r>
          </a:p>
          <a:p>
            <a:pPr lvl="2">
              <a:lnSpc>
                <a:spcPct val="107000"/>
              </a:lnSpc>
              <a:spcBef>
                <a:spcPts val="0"/>
              </a:spcBef>
            </a:pPr>
            <a:r>
              <a:rPr lang="en-US" sz="1108" dirty="0">
                <a:latin typeface="Arial" panose="020B0604020202020204" pitchFamily="34" charset="0"/>
                <a:cs typeface="Arial" panose="020B0604020202020204" pitchFamily="34" charset="0"/>
              </a:rPr>
              <a:t>Collaboration on precision clock distribution</a:t>
            </a:r>
          </a:p>
          <a:p>
            <a:pPr lvl="5">
              <a:lnSpc>
                <a:spcPct val="107000"/>
              </a:lnSpc>
              <a:spcBef>
                <a:spcPts val="0"/>
              </a:spcBef>
            </a:pPr>
            <a:endParaRPr lang="en-US" sz="554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292" dirty="0"/>
              <a:t>Preferably working for a sub-system together</a:t>
            </a:r>
            <a:r>
              <a:rPr lang="en-US" sz="1292" b="1" dirty="0"/>
              <a:t> with </a:t>
            </a:r>
            <a:r>
              <a:rPr lang="en-US" sz="1292" b="1" dirty="0" err="1"/>
              <a:t>Irfu</a:t>
            </a:r>
            <a:r>
              <a:rPr lang="en-US" sz="1292" b="1" dirty="0"/>
              <a:t> detector engineers and physicists</a:t>
            </a:r>
            <a:endParaRPr lang="en-US" sz="1292" b="1" dirty="0">
              <a:cs typeface="Arial" panose="020B0604020202020204" pitchFamily="34" charset="0"/>
            </a:endParaRPr>
          </a:p>
          <a:p>
            <a:pPr lvl="4">
              <a:lnSpc>
                <a:spcPct val="107000"/>
              </a:lnSpc>
              <a:spcBef>
                <a:spcPts val="0"/>
              </a:spcBef>
            </a:pPr>
            <a:endParaRPr lang="en-US" sz="554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477" dirty="0">
                <a:latin typeface="Arial" panose="020B0604020202020204" pitchFamily="34" charset="0"/>
                <a:cs typeface="Arial" panose="020B0604020202020204" pitchFamily="34" charset="0"/>
              </a:rPr>
              <a:t>Opportunities for engagement of other groups / institutions or areas where help is needed:</a:t>
            </a:r>
          </a:p>
          <a:p>
            <a:pPr lvl="1">
              <a:lnSpc>
                <a:spcPct val="107000"/>
              </a:lnSpc>
            </a:pPr>
            <a:r>
              <a:rPr lang="en-US" sz="1292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Open for collaboration</a:t>
            </a:r>
          </a:p>
          <a:p>
            <a:pPr lvl="2">
              <a:lnSpc>
                <a:spcPct val="107000"/>
              </a:lnSpc>
            </a:pPr>
            <a:r>
              <a:rPr lang="en-US" sz="1108" dirty="0">
                <a:latin typeface="Arial" panose="020B0604020202020204" pitchFamily="34" charset="0"/>
                <a:cs typeface="Arial" panose="020B0604020202020204" pitchFamily="34" charset="0"/>
              </a:rPr>
              <a:t>e.g. Frontend ASIC design: ASIC architecture, ADC IP, on-chip DSP</a:t>
            </a:r>
          </a:p>
          <a:p>
            <a:pPr lvl="2">
              <a:lnSpc>
                <a:spcPct val="107000"/>
              </a:lnSpc>
            </a:pPr>
            <a:r>
              <a:rPr lang="en-US" sz="1108" dirty="0">
                <a:latin typeface="Arial" panose="020B0604020202020204" pitchFamily="34" charset="0"/>
                <a:cs typeface="Arial" panose="020B0604020202020204" pitchFamily="34" charset="0"/>
              </a:rPr>
              <a:t>e.g. Frontend board design: common FE specification, board + test bench design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920" y="0"/>
            <a:ext cx="7941289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Subsystem Interest – DAQ/Readout</a:t>
            </a:r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r-FR"/>
              <a:t>EIC@IP6 kick-off meeting, 12-13 March 2021</a:t>
            </a:r>
            <a:endParaRPr lang="en-US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Irakli.MANDJAVIDZE@cea.fr</a:t>
            </a:r>
            <a:endParaRPr lang="en-US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B9B8-5BEA-496F-B48A-87318448B6C4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Image 9">
            <a:extLst>
              <a:ext uri="{FF2B5EF4-FFF2-40B4-BE49-F238E27FC236}">
                <a16:creationId xmlns:a16="http://schemas.microsoft.com/office/drawing/2014/main" id="{309F02E9-F3F8-C142-BFA0-BF6217F615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60896" cy="540000"/>
          </a:xfrm>
          <a:prstGeom prst="rect">
            <a:avLst/>
          </a:prstGeom>
        </p:spPr>
      </p:pic>
      <p:pic>
        <p:nvPicPr>
          <p:cNvPr id="8" name="Image 10">
            <a:extLst>
              <a:ext uri="{FF2B5EF4-FFF2-40B4-BE49-F238E27FC236}">
                <a16:creationId xmlns:a16="http://schemas.microsoft.com/office/drawing/2014/main" id="{42287D15-6A3F-564B-A0D5-12F3629B9E4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96" y="0"/>
            <a:ext cx="537313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480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1331920" y="0"/>
            <a:ext cx="781208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Subsystem Interest – DAQ/Readout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half" idx="1"/>
          </p:nvPr>
        </p:nvSpPr>
        <p:spPr>
          <a:xfrm>
            <a:off x="152400" y="869947"/>
            <a:ext cx="8848092" cy="5417217"/>
          </a:xfrm>
        </p:spPr>
        <p:txBody>
          <a:bodyPr>
            <a:normAutofit fontScale="92500" lnSpcReduction="10000"/>
          </a:bodyPr>
          <a:lstStyle/>
          <a:p>
            <a:r>
              <a:rPr lang="en-US" sz="1477" dirty="0">
                <a:latin typeface="Arial" panose="020B0604020202020204" pitchFamily="34" charset="0"/>
                <a:cs typeface="Arial" panose="020B0604020202020204" pitchFamily="34" charset="0"/>
              </a:rPr>
              <a:t>Any additional information you think may be useful for the community… </a:t>
            </a:r>
            <a:r>
              <a:rPr lang="en-US" sz="1477" b="1" dirty="0">
                <a:latin typeface="Arial" panose="020B0604020202020204" pitchFamily="34" charset="0"/>
                <a:cs typeface="Arial" panose="020B0604020202020204" pitchFamily="34" charset="0"/>
              </a:rPr>
              <a:t>Expertise</a:t>
            </a:r>
          </a:p>
          <a:p>
            <a:pPr lvl="4"/>
            <a:endParaRPr lang="en-US" sz="738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77" dirty="0"/>
              <a:t>Substantial experience in the design of readout systems</a:t>
            </a:r>
          </a:p>
          <a:p>
            <a:pPr lvl="1"/>
            <a:r>
              <a:rPr lang="en-US" sz="1292" dirty="0"/>
              <a:t>Among major contributors to HEP experiments world-wide </a:t>
            </a:r>
          </a:p>
          <a:p>
            <a:pPr lvl="2"/>
            <a:r>
              <a:rPr lang="en-US" sz="1108" dirty="0"/>
              <a:t>Gaseous TPC / trackers, active sensors, calorimeters, muon spectrometers</a:t>
            </a:r>
          </a:p>
          <a:p>
            <a:pPr lvl="4"/>
            <a:endParaRPr lang="en-US" sz="923" dirty="0"/>
          </a:p>
          <a:p>
            <a:r>
              <a:rPr lang="en-US" sz="1477" dirty="0"/>
              <a:t>Concentration of know-how</a:t>
            </a:r>
          </a:p>
          <a:p>
            <a:pPr lvl="1"/>
            <a:r>
              <a:rPr lang="en-US" sz="1292" dirty="0"/>
              <a:t>Analog / digital ASIC and electronics board design</a:t>
            </a:r>
          </a:p>
          <a:p>
            <a:pPr lvl="1"/>
            <a:r>
              <a:rPr lang="en-US" sz="1292" b="1" dirty="0"/>
              <a:t>Turnkey system development</a:t>
            </a:r>
            <a:r>
              <a:rPr lang="en-US" sz="1292" dirty="0"/>
              <a:t>: detector-readout-software-infrastructure</a:t>
            </a:r>
          </a:p>
          <a:p>
            <a:pPr lvl="2"/>
            <a:r>
              <a:rPr lang="en-US" sz="1108" i="1" dirty="0"/>
              <a:t>e.g.</a:t>
            </a:r>
            <a:r>
              <a:rPr lang="en-US" sz="1108" dirty="0"/>
              <a:t> Clas12 </a:t>
            </a:r>
            <a:r>
              <a:rPr lang="en-US" sz="1108" dirty="0" err="1"/>
              <a:t>Micromegas</a:t>
            </a:r>
            <a:r>
              <a:rPr lang="en-US" sz="1108" dirty="0"/>
              <a:t> vertex tracker</a:t>
            </a:r>
          </a:p>
          <a:p>
            <a:pPr lvl="4"/>
            <a:endParaRPr lang="en-US" sz="923" dirty="0"/>
          </a:p>
          <a:p>
            <a:r>
              <a:rPr lang="en-US" sz="1477" dirty="0"/>
              <a:t>Close access to advanced machinery for </a:t>
            </a:r>
            <a:r>
              <a:rPr lang="en-US" sz="1477" b="1" dirty="0"/>
              <a:t>prototyping, production, validation</a:t>
            </a:r>
          </a:p>
          <a:p>
            <a:pPr lvl="1"/>
            <a:r>
              <a:rPr lang="en-US" sz="1292" i="1" dirty="0"/>
              <a:t>In-situ</a:t>
            </a:r>
            <a:r>
              <a:rPr lang="en-US" sz="1292" dirty="0"/>
              <a:t> and within the scientific-industrial pole of the Plateau de Paris-</a:t>
            </a:r>
            <a:r>
              <a:rPr lang="en-US" sz="1292" dirty="0" err="1"/>
              <a:t>Saclay</a:t>
            </a:r>
            <a:endParaRPr lang="en-US" sz="1292" dirty="0"/>
          </a:p>
          <a:p>
            <a:pPr lvl="4"/>
            <a:endParaRPr lang="en-US" sz="923" dirty="0"/>
          </a:p>
          <a:p>
            <a:r>
              <a:rPr lang="en-US" sz="1477" dirty="0"/>
              <a:t>Successful history of </a:t>
            </a:r>
            <a:r>
              <a:rPr lang="en-US" sz="1477" b="1" dirty="0"/>
              <a:t>co-developments</a:t>
            </a:r>
          </a:p>
          <a:p>
            <a:pPr lvl="1"/>
            <a:r>
              <a:rPr lang="en-US" sz="1292" dirty="0"/>
              <a:t>ASICs, boards, trigger/DAQ systems</a:t>
            </a:r>
          </a:p>
          <a:p>
            <a:pPr lvl="2"/>
            <a:r>
              <a:rPr lang="en-US" sz="1108" dirty="0"/>
              <a:t>TDC IP block in CMS 72-channel </a:t>
            </a:r>
            <a:r>
              <a:rPr lang="en-US" sz="1108" dirty="0" err="1"/>
              <a:t>HgCRoc</a:t>
            </a:r>
            <a:r>
              <a:rPr lang="en-US" sz="1108" dirty="0"/>
              <a:t> ASIC (Omega, CERN, Krakow, </a:t>
            </a:r>
            <a:r>
              <a:rPr lang="en-US" sz="1108" dirty="0" err="1"/>
              <a:t>Irfu</a:t>
            </a:r>
            <a:r>
              <a:rPr lang="en-US" sz="1108" dirty="0"/>
              <a:t>)</a:t>
            </a:r>
          </a:p>
          <a:p>
            <a:pPr lvl="2"/>
            <a:r>
              <a:rPr lang="en-US" sz="1108" dirty="0"/>
              <a:t>Atlas liquid Argon calorimeter LTDB (BNL-</a:t>
            </a:r>
            <a:r>
              <a:rPr lang="en-US" sz="1108" dirty="0" err="1"/>
              <a:t>Irfu</a:t>
            </a:r>
            <a:r>
              <a:rPr lang="en-US" sz="1108" dirty="0"/>
              <a:t>)</a:t>
            </a:r>
          </a:p>
          <a:p>
            <a:pPr lvl="4"/>
            <a:endParaRPr lang="en-US" sz="923" dirty="0"/>
          </a:p>
          <a:p>
            <a:r>
              <a:rPr lang="en-US" sz="1477" dirty="0"/>
              <a:t>Long term involvement in longevity experiments</a:t>
            </a:r>
            <a:endParaRPr lang="en-US" sz="1477" b="1" dirty="0"/>
          </a:p>
          <a:p>
            <a:pPr lvl="1"/>
            <a:r>
              <a:rPr lang="en-US" sz="1292" i="1" dirty="0"/>
              <a:t>e.g.</a:t>
            </a:r>
            <a:r>
              <a:rPr lang="en-US" sz="1292" dirty="0"/>
              <a:t> T2K ND280 TPC (2012) and its on-going upgrade; Alice, Atlas, CMS @LHC and their upgrades</a:t>
            </a:r>
          </a:p>
          <a:p>
            <a:pPr lvl="4"/>
            <a:endParaRPr lang="en-US" sz="923" dirty="0"/>
          </a:p>
          <a:p>
            <a:r>
              <a:rPr lang="en-US" sz="1477" dirty="0"/>
              <a:t>On-going R&amp;D on precision clock distribution</a:t>
            </a:r>
          </a:p>
          <a:p>
            <a:pPr lvl="1"/>
            <a:r>
              <a:rPr lang="en-US" sz="1292" dirty="0"/>
              <a:t>CMS phase 2 upgrade @ LHC, </a:t>
            </a:r>
            <a:r>
              <a:rPr lang="en-US" sz="1292" dirty="0" err="1"/>
              <a:t>HyperKamiokande</a:t>
            </a:r>
            <a:endParaRPr lang="en-US" sz="1292" dirty="0"/>
          </a:p>
          <a:p>
            <a:pPr lvl="1"/>
            <a:endParaRPr lang="en-US" sz="1477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Irakli.MANDJAVIDZE@cea.fr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fr-FR">
                <a:cs typeface="Times New Roman" pitchFamily="18" charset="0"/>
              </a:rPr>
              <a:t>EIC@IP6 kick-off meeting, 12-13 March 2021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87C9-F023-4AD2-9BA3-C27A032C1769}" type="slidenum">
              <a:rPr lang="en-US" smtClean="0">
                <a:cs typeface="Times New Roman" pitchFamily="18" charset="0"/>
              </a:rPr>
              <a:pPr/>
              <a:t>7</a:t>
            </a:fld>
            <a:endParaRPr lang="en-US" dirty="0">
              <a:cs typeface="Times New Roman" pitchFamily="18" charset="0"/>
            </a:endParaRPr>
          </a:p>
        </p:txBody>
      </p:sp>
      <p:pic>
        <p:nvPicPr>
          <p:cNvPr id="9" name="Image 9">
            <a:extLst>
              <a:ext uri="{FF2B5EF4-FFF2-40B4-BE49-F238E27FC236}">
                <a16:creationId xmlns:a16="http://schemas.microsoft.com/office/drawing/2014/main" id="{D64B32A5-DC4D-9546-B418-C90566BFC6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60896" cy="540000"/>
          </a:xfrm>
          <a:prstGeom prst="rect">
            <a:avLst/>
          </a:prstGeom>
        </p:spPr>
      </p:pic>
      <p:pic>
        <p:nvPicPr>
          <p:cNvPr id="10" name="Image 10">
            <a:extLst>
              <a:ext uri="{FF2B5EF4-FFF2-40B4-BE49-F238E27FC236}">
                <a16:creationId xmlns:a16="http://schemas.microsoft.com/office/drawing/2014/main" id="{F02106C9-7F50-FF48-BD12-C710B87C41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96" y="0"/>
            <a:ext cx="537313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162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1281</TotalTime>
  <Words>1283</Words>
  <Application>Microsoft Macintosh PowerPoint</Application>
  <PresentationFormat>On-screen Show (4:3)</PresentationFormat>
  <Paragraphs>151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Subsystem Interest – DAQ/Readout</vt:lpstr>
      <vt:lpstr>Subsystem Interest – DAQ/Readout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tanja</dc:creator>
  <cp:lastModifiedBy>Bernd Surrow</cp:lastModifiedBy>
  <cp:revision>81</cp:revision>
  <dcterms:created xsi:type="dcterms:W3CDTF">2020-04-15T12:39:04Z</dcterms:created>
  <dcterms:modified xsi:type="dcterms:W3CDTF">2021-03-12T12:23:15Z</dcterms:modified>
</cp:coreProperties>
</file>