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706" r:id="rId3"/>
    <p:sldId id="765" r:id="rId4"/>
    <p:sldId id="766" r:id="rId5"/>
  </p:sldIdLst>
  <p:sldSz cx="9902825" cy="6858000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200" b="1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200" b="1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200" b="1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200" b="1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200" b="1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30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FF"/>
    <a:srgbClr val="008000"/>
    <a:srgbClr val="0066FF"/>
    <a:srgbClr val="66FFFF"/>
    <a:srgbClr val="C0C0C0"/>
    <a:srgbClr val="A6A6A6"/>
    <a:srgbClr val="B2B2B2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79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1182" y="30"/>
      </p:cViewPr>
      <p:guideLst>
        <p:guide orient="horz" pos="2136"/>
        <p:guide pos="30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notesViewPr>
    <p:cSldViewPr snapToGrid="0">
      <p:cViewPr>
        <p:scale>
          <a:sx n="100" d="100"/>
          <a:sy n="100" d="100"/>
        </p:scale>
        <p:origin x="1886" y="-1877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75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953" tIns="47978" rIns="95953" bIns="47978" numCol="1" anchor="ctr" anchorCtr="0" compatLnSpc="1">
            <a:prstTxWarp prst="textNoShape">
              <a:avLst/>
            </a:prstTxWarp>
          </a:bodyPr>
          <a:lstStyle>
            <a:lvl1pPr defTabSz="9525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5913" y="0"/>
            <a:ext cx="315753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953" tIns="47978" rIns="95953" bIns="47978" numCol="1" anchor="ctr" anchorCtr="0" compatLnSpc="1">
            <a:prstTxWarp prst="textNoShape">
              <a:avLst/>
            </a:prstTxWarp>
          </a:bodyPr>
          <a:lstStyle>
            <a:lvl1pPr algn="r" defTabSz="9525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r>
              <a:rPr lang="en-GB" altLang="en-US"/>
              <a:t>15 giugno 2000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5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953" tIns="47978" rIns="95953" bIns="47978" numCol="1" anchor="b" anchorCtr="0" compatLnSpc="1">
            <a:prstTxWarp prst="textNoShape">
              <a:avLst/>
            </a:prstTxWarp>
          </a:bodyPr>
          <a:lstStyle>
            <a:lvl1pPr defTabSz="9525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r>
              <a:rPr lang="en-GB" altLang="en-US" dirty="0"/>
              <a:t>The data storage challenge for LHC-   Part I - The technology 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5913" y="9123363"/>
            <a:ext cx="315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953" tIns="47978" rIns="95953" bIns="47978" numCol="1" anchor="b" anchorCtr="0" compatLnSpc="1">
            <a:prstTxWarp prst="textNoShape">
              <a:avLst/>
            </a:prstTxWarp>
          </a:bodyPr>
          <a:lstStyle>
            <a:lvl1pPr algn="r" defTabSz="952500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0C4AB30C-6B2A-481A-886F-86A4A8ADD2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397250" y="9123363"/>
            <a:ext cx="3571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953" tIns="47978" rIns="95953" bIns="47978" anchor="ctr">
            <a:spAutoFit/>
          </a:bodyPr>
          <a:lstStyle>
            <a:lvl1pPr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30338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6588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3788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20988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8188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5388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fld id="{0EFD84F5-6888-4C5A-871D-972EF1E9E1F7}" type="slidenum">
              <a:rPr lang="en-GB" altLang="en-US" sz="1000" b="0">
                <a:effectLst/>
              </a:rPr>
              <a:pPr algn="ctr">
                <a:spcBef>
                  <a:spcPct val="50000"/>
                </a:spcBef>
              </a:pPr>
              <a:t>‹#›</a:t>
            </a:fld>
            <a:endParaRPr lang="en-GB" altLang="en-US" sz="1000" b="0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01638" y="1952625"/>
            <a:ext cx="8577262" cy="808038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89038" y="3894138"/>
            <a:ext cx="7529512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7140575" y="6483350"/>
            <a:ext cx="23923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</a:pPr>
            <a:r>
              <a:rPr lang="en-US" altLang="en-US" sz="10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Silvia Dalla Torre</a:t>
            </a:r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9125" y="6437313"/>
            <a:ext cx="3048000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D1FFFF"/>
                    </a:gs>
                    <a:gs pos="50000">
                      <a:srgbClr val="D1FFFF">
                        <a:gamma/>
                        <a:shade val="46275"/>
                        <a:invGamma/>
                      </a:srgbClr>
                    </a:gs>
                    <a:gs pos="100000">
                      <a:srgbClr val="D1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dt" sz="quarter" idx="2"/>
          </p:nvPr>
        </p:nvSpPr>
        <p:spPr>
          <a:xfrm>
            <a:off x="341313" y="6435725"/>
            <a:ext cx="1844675" cy="285750"/>
          </a:xfrm>
        </p:spPr>
        <p:txBody>
          <a:bodyPr/>
          <a:lstStyle>
            <a:lvl1pPr>
              <a:defRPr sz="1000" b="0">
                <a:latin typeface="Helvetica" panose="020B0604020202020204" pitchFamily="34" charset="0"/>
              </a:defRPr>
            </a:lvl1pPr>
          </a:lstStyle>
          <a:p>
            <a:endParaRPr lang="en-US" altLang="en-US"/>
          </a:p>
        </p:txBody>
      </p:sp>
      <p:pic>
        <p:nvPicPr>
          <p:cNvPr id="4351" name="Picture 255" descr="compas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75" y="2998788"/>
            <a:ext cx="4857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</p:spTree>
    <p:extLst>
      <p:ext uri="{BB962C8B-B14F-4D97-AF65-F5344CB8AC3E}">
        <p14:creationId xmlns:p14="http://schemas.microsoft.com/office/powerpoint/2010/main" val="32095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8038" y="0"/>
            <a:ext cx="2214562" cy="6315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588" y="0"/>
            <a:ext cx="6496050" cy="63150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</p:spTree>
    <p:extLst>
      <p:ext uri="{BB962C8B-B14F-4D97-AF65-F5344CB8AC3E}">
        <p14:creationId xmlns:p14="http://schemas.microsoft.com/office/powerpoint/2010/main" val="4075336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875" y="0"/>
            <a:ext cx="7148513" cy="984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9588" y="1176338"/>
            <a:ext cx="4354512" cy="5138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6500" y="1176338"/>
            <a:ext cx="4356100" cy="5138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6863" y="6597650"/>
            <a:ext cx="9234487" cy="2603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</p:spTree>
    <p:extLst>
      <p:ext uri="{BB962C8B-B14F-4D97-AF65-F5344CB8AC3E}">
        <p14:creationId xmlns:p14="http://schemas.microsoft.com/office/powerpoint/2010/main" val="335672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63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63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48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07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07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02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41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825625"/>
            <a:ext cx="41941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37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075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894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89413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3325" y="1681163"/>
            <a:ext cx="42100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3325" y="2505075"/>
            <a:ext cx="421005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91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05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0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785" y="6507162"/>
            <a:ext cx="776189" cy="35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271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55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55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12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3162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4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07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07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</p:spTree>
    <p:extLst>
      <p:ext uri="{BB962C8B-B14F-4D97-AF65-F5344CB8AC3E}">
        <p14:creationId xmlns:p14="http://schemas.microsoft.com/office/powerpoint/2010/main" val="99643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588" y="1176338"/>
            <a:ext cx="4354512" cy="5138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6500" y="1176338"/>
            <a:ext cx="4356100" cy="5138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</p:spTree>
    <p:extLst>
      <p:ext uri="{BB962C8B-B14F-4D97-AF65-F5344CB8AC3E}">
        <p14:creationId xmlns:p14="http://schemas.microsoft.com/office/powerpoint/2010/main" val="331089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075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894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89413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3325" y="1681163"/>
            <a:ext cx="42100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3325" y="2505075"/>
            <a:ext cx="421005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</p:spTree>
    <p:extLst>
      <p:ext uri="{BB962C8B-B14F-4D97-AF65-F5344CB8AC3E}">
        <p14:creationId xmlns:p14="http://schemas.microsoft.com/office/powerpoint/2010/main" val="132809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</p:spTree>
    <p:extLst>
      <p:ext uri="{BB962C8B-B14F-4D97-AF65-F5344CB8AC3E}">
        <p14:creationId xmlns:p14="http://schemas.microsoft.com/office/powerpoint/2010/main" val="414597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</p:spTree>
    <p:extLst>
      <p:ext uri="{BB962C8B-B14F-4D97-AF65-F5344CB8AC3E}">
        <p14:creationId xmlns:p14="http://schemas.microsoft.com/office/powerpoint/2010/main" val="318223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</p:spTree>
    <p:extLst>
      <p:ext uri="{BB962C8B-B14F-4D97-AF65-F5344CB8AC3E}">
        <p14:creationId xmlns:p14="http://schemas.microsoft.com/office/powerpoint/2010/main" val="401240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</p:spTree>
    <p:extLst>
      <p:ext uri="{BB962C8B-B14F-4D97-AF65-F5344CB8AC3E}">
        <p14:creationId xmlns:p14="http://schemas.microsoft.com/office/powerpoint/2010/main" val="350936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12875" y="0"/>
            <a:ext cx="7148513" cy="9842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0033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176338"/>
            <a:ext cx="8863012" cy="5138737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85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6863" y="6597650"/>
            <a:ext cx="923448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D1FFFF"/>
                    </a:gs>
                    <a:gs pos="50000">
                      <a:srgbClr val="D1FFFF">
                        <a:gamma/>
                        <a:shade val="46275"/>
                        <a:invGamma/>
                      </a:srgbClr>
                    </a:gs>
                    <a:gs pos="100000">
                      <a:srgbClr val="D1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7997825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fld id="{8C29473F-AA59-43F1-B682-6DE7948EE803}" type="slidenum">
              <a:rPr lang="en-US" altLang="en-US" b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pPr algn="r" eaLnBrk="1" hangingPunct="1">
                <a:lnSpc>
                  <a:spcPct val="100000"/>
                </a:lnSpc>
              </a:pPr>
              <a:t>‹#›</a:t>
            </a:fld>
            <a:endParaRPr lang="en-US" altLang="en-US" b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92" name="Line 68"/>
          <p:cNvSpPr>
            <a:spLocks noChangeShapeType="1"/>
          </p:cNvSpPr>
          <p:nvPr userDrawn="1"/>
        </p:nvSpPr>
        <p:spPr bwMode="auto">
          <a:xfrm>
            <a:off x="0" y="1000125"/>
            <a:ext cx="9902825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1093" name="Line 69"/>
          <p:cNvSpPr>
            <a:spLocks noChangeShapeType="1"/>
          </p:cNvSpPr>
          <p:nvPr userDrawn="1"/>
        </p:nvSpPr>
        <p:spPr bwMode="auto">
          <a:xfrm flipV="1">
            <a:off x="0" y="6472238"/>
            <a:ext cx="9902825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pic>
        <p:nvPicPr>
          <p:cNvPr id="1111" name="Picture 87" descr="Logo_INFN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575" y="6515100"/>
            <a:ext cx="612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212725" y="6505575"/>
            <a:ext cx="92344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D1FFFF"/>
                    </a:gs>
                    <a:gs pos="50000">
                      <a:srgbClr val="D1FFFF">
                        <a:gamma/>
                        <a:shade val="46275"/>
                        <a:invGamma/>
                      </a:srgbClr>
                    </a:gs>
                    <a:gs pos="100000">
                      <a:srgbClr val="D1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GB" altLang="en-US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                                                            </a:t>
            </a:r>
          </a:p>
          <a:p>
            <a:r>
              <a:rPr lang="en-GB" altLang="en-US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                                                           </a:t>
            </a:r>
            <a:endParaRPr lang="en-US" altLang="en-US" b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9pPr>
    </p:titleStyle>
    <p:bodyStyle>
      <a:lvl1pPr marL="571500" indent="-5715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1" kern="12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1047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00CC"/>
        </a:buClr>
        <a:buFont typeface="Wingdings" panose="05000000000000000000" pitchFamily="2" charset="2"/>
        <a:buChar char="§"/>
        <a:defRPr b="1" kern="1200">
          <a:solidFill>
            <a:srgbClr val="0000CC"/>
          </a:solidFill>
          <a:latin typeface="+mn-lt"/>
          <a:ea typeface="+mn-ea"/>
          <a:cs typeface="+mn-cs"/>
        </a:defRPr>
      </a:lvl2pPr>
      <a:lvl3pPr marL="15621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00CC"/>
        </a:buClr>
        <a:buSzPct val="40000"/>
        <a:buFont typeface="Wingdings" panose="05000000000000000000" pitchFamily="2" charset="2"/>
        <a:buChar char="¨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924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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·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07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07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7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0991-DEE2-4C8B-8B05-A3699845DB16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75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4525" y="6356350"/>
            <a:ext cx="2227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EBE8D-CB32-45E2-90ED-D258FA65D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6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984250"/>
          </a:xfrm>
        </p:spPr>
        <p:txBody>
          <a:bodyPr/>
          <a:lstStyle/>
          <a:p>
            <a:pPr lvl="1"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600" dirty="0"/>
              <a:t>An eco-friendly gaseous RICH @ EIC</a:t>
            </a:r>
            <a:endParaRPr lang="en-GB" alt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863" y="854251"/>
            <a:ext cx="6258445" cy="480131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Why C-F gases are the most used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480359-CAA7-4867-B23E-F53D91E01C33}"/>
              </a:ext>
            </a:extLst>
          </p:cNvPr>
          <p:cNvSpPr txBox="1"/>
          <p:nvPr/>
        </p:nvSpPr>
        <p:spPr>
          <a:xfrm>
            <a:off x="92889" y="1628789"/>
            <a:ext cx="4300537" cy="4247317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rgbClr val="0000CC"/>
                </a:solidFill>
                <a:effectLst/>
              </a:rPr>
              <a:t>You need as high as possible </a:t>
            </a:r>
            <a:r>
              <a:rPr lang="en-US" sz="2000" dirty="0">
                <a:solidFill>
                  <a:srgbClr val="C00000"/>
                </a:solidFill>
                <a:effectLst/>
              </a:rPr>
              <a:t>photon rate</a:t>
            </a:r>
            <a:r>
              <a:rPr lang="en-US" sz="2000" dirty="0">
                <a:solidFill>
                  <a:srgbClr val="0000CC"/>
                </a:solidFill>
                <a:effectLst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00CC"/>
              </a:solidFill>
              <a:effectLst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  <a:effectLst/>
              </a:rPr>
              <a:t>N</a:t>
            </a:r>
            <a:r>
              <a:rPr lang="en-US" sz="2000" baseline="-25000" dirty="0" err="1">
                <a:solidFill>
                  <a:schemeClr val="tx1"/>
                </a:solidFill>
                <a:effectLst/>
              </a:rPr>
              <a:t>photons</a:t>
            </a:r>
            <a:r>
              <a:rPr lang="en-US" sz="2000" dirty="0">
                <a:solidFill>
                  <a:schemeClr val="tx1"/>
                </a:solidFill>
                <a:effectLst/>
              </a:rPr>
              <a:t>     sin</a:t>
            </a:r>
            <a:r>
              <a:rPr lang="en-US" sz="2000" baseline="30000" dirty="0">
                <a:solidFill>
                  <a:schemeClr val="tx1"/>
                </a:solidFill>
                <a:effectLst/>
              </a:rPr>
              <a:t>2</a:t>
            </a:r>
            <a:r>
              <a:rPr lang="en-US" sz="2000" dirty="0">
                <a:solidFill>
                  <a:schemeClr val="tx1"/>
                </a:solidFill>
                <a:effectLst/>
                <a:latin typeface="Symbol" panose="05050102010706020507" pitchFamily="18" charset="2"/>
              </a:rPr>
              <a:t>q</a:t>
            </a:r>
            <a:r>
              <a:rPr lang="en-US" sz="2000" dirty="0">
                <a:solidFill>
                  <a:schemeClr val="tx1"/>
                </a:solidFill>
                <a:effectLst/>
              </a:rPr>
              <a:t>       2 (n-1)  at saturation, in gas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rgbClr val="0000CC"/>
                </a:solidFill>
                <a:effectLst/>
              </a:rPr>
              <a:t>You need as small as possible </a:t>
            </a:r>
            <a:r>
              <a:rPr lang="en-US" sz="2000" dirty="0">
                <a:solidFill>
                  <a:srgbClr val="C00000"/>
                </a:solidFill>
                <a:effectLst/>
              </a:rPr>
              <a:t>chromatic dispersion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00CC"/>
              </a:solidFill>
              <a:effectLst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</a:rPr>
              <a:t>This is the intrinsic error affecting the measurement of the Cherenkov angle that cannot be recovered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8EDE82-AEBB-4D23-B81C-C1CE79687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933" y="2536781"/>
            <a:ext cx="310674" cy="2400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FD26DE-9928-4E51-94BB-6379FDE8A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2156" y="2506854"/>
            <a:ext cx="310674" cy="2662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00D3FE1-2F6E-4D31-A9BC-AD41C669D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7429" y="2104179"/>
            <a:ext cx="5100108" cy="33735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EE6DCC-C74D-4094-B347-A44BBF7F3625}"/>
              </a:ext>
            </a:extLst>
          </p:cNvPr>
          <p:cNvSpPr txBox="1"/>
          <p:nvPr/>
        </p:nvSpPr>
        <p:spPr>
          <a:xfrm>
            <a:off x="6123837" y="5978369"/>
            <a:ext cx="1093569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proportional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t</a:t>
            </a:r>
            <a:r>
              <a:rPr lang="en-US" sz="1200" dirty="0">
                <a:solidFill>
                  <a:schemeClr val="tx1"/>
                </a:solidFill>
                <a:effectLst/>
              </a:rPr>
              <a:t>o </a:t>
            </a:r>
            <a:r>
              <a:rPr lang="en-US" sz="1200" dirty="0" err="1">
                <a:solidFill>
                  <a:schemeClr val="tx1"/>
                </a:solidFill>
                <a:effectLst/>
              </a:rPr>
              <a:t>N</a:t>
            </a:r>
            <a:r>
              <a:rPr lang="en-US" sz="1200" baseline="-25000" dirty="0" err="1">
                <a:solidFill>
                  <a:schemeClr val="tx1"/>
                </a:solidFill>
                <a:effectLst/>
              </a:rPr>
              <a:t>photons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6BC025CF-A046-4881-A2D3-7DFEA0C0615F}"/>
              </a:ext>
            </a:extLst>
          </p:cNvPr>
          <p:cNvSpPr/>
          <p:nvPr/>
        </p:nvSpPr>
        <p:spPr bwMode="auto">
          <a:xfrm rot="10800000">
            <a:off x="6428307" y="5517569"/>
            <a:ext cx="484632" cy="424732"/>
          </a:xfrm>
          <a:prstGeom prst="downArrow">
            <a:avLst/>
          </a:prstGeom>
          <a:gradFill rotWithShape="0">
            <a:gsLst>
              <a:gs pos="0">
                <a:srgbClr val="D1FFFF"/>
              </a:gs>
              <a:gs pos="50000">
                <a:srgbClr val="D1FFFF">
                  <a:gamma/>
                  <a:shade val="46275"/>
                  <a:invGamma/>
                </a:srgbClr>
              </a:gs>
              <a:gs pos="100000">
                <a:srgbClr val="D1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EC6A88-EB6C-44B4-8007-24AC07A46028}"/>
              </a:ext>
            </a:extLst>
          </p:cNvPr>
          <p:cNvSpPr txBox="1"/>
          <p:nvPr/>
        </p:nvSpPr>
        <p:spPr>
          <a:xfrm>
            <a:off x="7918770" y="5986898"/>
            <a:ext cx="1792478" cy="424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Proportional to</a:t>
            </a:r>
          </a:p>
          <a:p>
            <a:r>
              <a:rPr lang="en-US" sz="1200" dirty="0">
                <a:solidFill>
                  <a:schemeClr val="tx1"/>
                </a:solidFill>
                <a:effectLst/>
              </a:rPr>
              <a:t>chromatic dispersion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9CF62E7B-A4BA-4F15-91E3-FA5814F44F04}"/>
              </a:ext>
            </a:extLst>
          </p:cNvPr>
          <p:cNvSpPr/>
          <p:nvPr/>
        </p:nvSpPr>
        <p:spPr bwMode="auto">
          <a:xfrm rot="10800000">
            <a:off x="8528040" y="5495556"/>
            <a:ext cx="484632" cy="424732"/>
          </a:xfrm>
          <a:prstGeom prst="downArrow">
            <a:avLst/>
          </a:prstGeom>
          <a:gradFill rotWithShape="0">
            <a:gsLst>
              <a:gs pos="0">
                <a:srgbClr val="D1FFFF"/>
              </a:gs>
              <a:gs pos="50000">
                <a:srgbClr val="D1FFFF">
                  <a:gamma/>
                  <a:shade val="46275"/>
                  <a:invGamma/>
                </a:srgbClr>
              </a:gs>
              <a:gs pos="100000">
                <a:srgbClr val="D1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48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6D09F9F7-208C-43A1-8782-3381D192EDD4}"/>
              </a:ext>
            </a:extLst>
          </p:cNvPr>
          <p:cNvSpPr txBox="1"/>
          <p:nvPr/>
        </p:nvSpPr>
        <p:spPr>
          <a:xfrm>
            <a:off x="5449225" y="1094316"/>
            <a:ext cx="4283737" cy="3139321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CC"/>
                </a:solidFill>
              </a:rPr>
              <a:t>From YR and related comments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CC"/>
                </a:solidFill>
              </a:rPr>
              <a:t>by external readers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CC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CC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CC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CC"/>
              </a:solidFill>
            </a:endParaRPr>
          </a:p>
          <a:p>
            <a:r>
              <a:rPr lang="en-US" sz="2000" dirty="0">
                <a:solidFill>
                  <a:srgbClr val="0000CC"/>
                </a:solidFill>
              </a:rPr>
              <a:t>Comment by H. Montgomery:</a:t>
            </a:r>
          </a:p>
          <a:p>
            <a:endParaRPr lang="en-US" sz="2000" dirty="0">
              <a:solidFill>
                <a:srgbClr val="0000CC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00CC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00CC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00CC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984250"/>
          </a:xfrm>
        </p:spPr>
        <p:txBody>
          <a:bodyPr/>
          <a:lstStyle/>
          <a:p>
            <a:pPr lvl="1"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600" dirty="0"/>
              <a:t>An eco-friendly gaseous RICH @ EIC</a:t>
            </a:r>
            <a:endParaRPr lang="en-GB" alt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863" y="854251"/>
            <a:ext cx="4136069" cy="480131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ISSUES with C-F gases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A83471-0114-4372-8741-F74FC602385A}"/>
              </a:ext>
            </a:extLst>
          </p:cNvPr>
          <p:cNvSpPr txBox="1"/>
          <p:nvPr/>
        </p:nvSpPr>
        <p:spPr>
          <a:xfrm>
            <a:off x="169863" y="1608600"/>
            <a:ext cx="5195767" cy="2613023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CC"/>
                </a:solidFill>
              </a:rPr>
              <a:t>These gasses are </a:t>
            </a:r>
            <a:r>
              <a:rPr lang="en-US" sz="2000" dirty="0">
                <a:solidFill>
                  <a:srgbClr val="C00000"/>
                </a:solidFill>
              </a:rPr>
              <a:t>not eco-friendly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They </a:t>
            </a:r>
            <a:r>
              <a:rPr lang="en-US" sz="1800" b="0" dirty="0">
                <a:solidFill>
                  <a:srgbClr val="C00000"/>
                </a:solidFill>
                <a:effectLst/>
              </a:rPr>
              <a:t>attack O</a:t>
            </a:r>
            <a:r>
              <a:rPr lang="en-US" sz="1800" b="0" baseline="-25000" dirty="0">
                <a:solidFill>
                  <a:srgbClr val="C00000"/>
                </a:solidFill>
                <a:effectLst/>
              </a:rPr>
              <a:t>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They have </a:t>
            </a:r>
            <a:r>
              <a:rPr lang="en-US" sz="1800" b="0" dirty="0">
                <a:solidFill>
                  <a:srgbClr val="C00000"/>
                </a:solidFill>
                <a:effectLst/>
              </a:rPr>
              <a:t>high Global Warming Power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C</a:t>
            </a:r>
            <a:r>
              <a:rPr lang="en-US" sz="1800" b="0" baseline="-25000" dirty="0">
                <a:solidFill>
                  <a:srgbClr val="0000CC"/>
                </a:solidFill>
                <a:effectLst/>
              </a:rPr>
              <a:t>4</a:t>
            </a:r>
            <a:r>
              <a:rPr lang="en-US" sz="1800" b="0" dirty="0">
                <a:solidFill>
                  <a:srgbClr val="0000CC"/>
                </a:solidFill>
                <a:effectLst/>
              </a:rPr>
              <a:t>F</a:t>
            </a:r>
            <a:r>
              <a:rPr lang="en-US" sz="1800" b="0" baseline="-25000" dirty="0">
                <a:solidFill>
                  <a:srgbClr val="0000CC"/>
                </a:solidFill>
                <a:effectLst/>
              </a:rPr>
              <a:t>10</a:t>
            </a:r>
            <a:r>
              <a:rPr lang="en-US" sz="1800" b="0" dirty="0">
                <a:solidFill>
                  <a:srgbClr val="0000CC"/>
                </a:solidFill>
                <a:effectLst/>
              </a:rPr>
              <a:t>: 9200		</a:t>
            </a:r>
            <a:r>
              <a:rPr lang="en-US" sz="1400" b="0" dirty="0">
                <a:solidFill>
                  <a:srgbClr val="0000CC"/>
                </a:solidFill>
                <a:effectLst/>
              </a:rPr>
              <a:t>(100y horizon)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CF</a:t>
            </a:r>
            <a:r>
              <a:rPr lang="en-US" sz="1800" b="0" baseline="-25000" dirty="0">
                <a:solidFill>
                  <a:srgbClr val="0000CC"/>
                </a:solidFill>
                <a:effectLst/>
              </a:rPr>
              <a:t>4</a:t>
            </a:r>
            <a:r>
              <a:rPr lang="en-US" sz="1800" b="0" dirty="0">
                <a:solidFill>
                  <a:srgbClr val="0000CC"/>
                </a:solidFill>
                <a:effectLst/>
              </a:rPr>
              <a:t>:    6600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effectLst/>
              </a:rPr>
              <a:t>CO</a:t>
            </a:r>
            <a:r>
              <a:rPr lang="en-US" sz="1800" b="0" baseline="-25000" dirty="0">
                <a:solidFill>
                  <a:schemeClr val="accent6">
                    <a:lumMod val="75000"/>
                  </a:schemeClr>
                </a:solidFill>
                <a:effectLst/>
              </a:rPr>
              <a:t>2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effectLst/>
              </a:rPr>
              <a:t>:         1 (by definition)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effectLst/>
              </a:rPr>
              <a:t>CH</a:t>
            </a:r>
            <a:r>
              <a:rPr lang="en-US" sz="1800" b="0" baseline="-25000" dirty="0">
                <a:solidFill>
                  <a:schemeClr val="accent6">
                    <a:lumMod val="75000"/>
                  </a:schemeClr>
                </a:solidFill>
                <a:effectLst/>
              </a:rPr>
              <a:t>4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effectLst/>
              </a:rPr>
              <a:t>:       28 (for comparison)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</a:rPr>
              <a:t>A system ensuring no emissions and losses (if feasible) adds complexity to the gas handing 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ED2C9-32BE-4264-899F-1236CE9965EE}"/>
              </a:ext>
            </a:extLst>
          </p:cNvPr>
          <p:cNvSpPr txBox="1"/>
          <p:nvPr/>
        </p:nvSpPr>
        <p:spPr>
          <a:xfrm>
            <a:off x="782926" y="4637221"/>
            <a:ext cx="7474034" cy="1366528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CC"/>
                </a:solidFill>
              </a:rPr>
              <a:t>The </a:t>
            </a:r>
            <a:r>
              <a:rPr lang="en-US" sz="2000" dirty="0">
                <a:solidFill>
                  <a:srgbClr val="C00000"/>
                </a:solidFill>
              </a:rPr>
              <a:t>cost</a:t>
            </a:r>
            <a:r>
              <a:rPr lang="en-US" sz="2000" dirty="0">
                <a:solidFill>
                  <a:srgbClr val="0000CC"/>
                </a:solidFill>
              </a:rPr>
              <a:t> is growing and </a:t>
            </a:r>
            <a:r>
              <a:rPr lang="en-US" sz="2000" dirty="0">
                <a:solidFill>
                  <a:srgbClr val="C00000"/>
                </a:solidFill>
              </a:rPr>
              <a:t>availability</a:t>
            </a:r>
            <a:r>
              <a:rPr lang="en-US" sz="2000" dirty="0">
                <a:solidFill>
                  <a:srgbClr val="0000CC"/>
                </a:solidFill>
              </a:rPr>
              <a:t> is difficult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Most recent C</a:t>
            </a:r>
            <a:r>
              <a:rPr lang="en-US" sz="1800" b="0" baseline="-25000" dirty="0">
                <a:solidFill>
                  <a:srgbClr val="0000CC"/>
                </a:solidFill>
                <a:effectLst/>
              </a:rPr>
              <a:t>4</a:t>
            </a:r>
            <a:r>
              <a:rPr lang="en-US" sz="1800" b="0" dirty="0">
                <a:solidFill>
                  <a:srgbClr val="0000CC"/>
                </a:solidFill>
                <a:effectLst/>
              </a:rPr>
              <a:t>F</a:t>
            </a:r>
            <a:r>
              <a:rPr lang="en-US" sz="1800" b="0" baseline="-25000" dirty="0">
                <a:solidFill>
                  <a:srgbClr val="0000CC"/>
                </a:solidFill>
                <a:effectLst/>
              </a:rPr>
              <a:t>10 </a:t>
            </a:r>
            <a:r>
              <a:rPr lang="en-US" sz="1800" b="0" dirty="0">
                <a:solidFill>
                  <a:srgbClr val="0000CC"/>
                </a:solidFill>
                <a:effectLst/>
              </a:rPr>
              <a:t>procurement for COMPASS RICH (2019-2020)</a:t>
            </a:r>
            <a:endParaRPr lang="en-US" sz="1800" b="0" dirty="0">
              <a:solidFill>
                <a:srgbClr val="C00000"/>
              </a:solidFill>
              <a:effectLst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One single producer for large quantities identified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Delivery after 1y from issuing the order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Cost: </a:t>
            </a:r>
            <a:r>
              <a:rPr lang="en-US" sz="1800" dirty="0">
                <a:solidFill>
                  <a:srgbClr val="C00000"/>
                </a:solidFill>
                <a:effectLst/>
              </a:rPr>
              <a:t>208 GBP per kg</a:t>
            </a:r>
            <a:r>
              <a:rPr lang="en-US" sz="1800" b="0" dirty="0">
                <a:solidFill>
                  <a:srgbClr val="0000CC"/>
                </a:solidFill>
                <a:effectLst/>
              </a:rPr>
              <a:t> for large quantity (630 kg)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3DC1BC-5EF4-4253-801E-BB2814F9D9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309" r="8043"/>
          <a:stretch/>
        </p:blipFill>
        <p:spPr>
          <a:xfrm>
            <a:off x="5588439" y="1829548"/>
            <a:ext cx="3907766" cy="654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A99236D-621A-4421-8C17-FBD0D84B2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4861" y="3170379"/>
            <a:ext cx="276225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5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984250"/>
          </a:xfrm>
        </p:spPr>
        <p:txBody>
          <a:bodyPr/>
          <a:lstStyle/>
          <a:p>
            <a:pPr lvl="1"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600" dirty="0"/>
              <a:t>An eco-friendly gaseous RICH @ EIC</a:t>
            </a:r>
            <a:endParaRPr lang="en-GB" alt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EIC@IP6 kick-off, 12-13 March 2021                                     eco-friendly gas for </a:t>
            </a:r>
            <a:r>
              <a:rPr lang="en-US" altLang="en-US" dirty="0" err="1"/>
              <a:t>RICHes</a:t>
            </a:r>
            <a:r>
              <a:rPr lang="en-US" altLang="en-US" dirty="0"/>
              <a:t>      	          </a:t>
            </a:r>
            <a:r>
              <a:rPr lang="en-US" altLang="en-US" b="0" dirty="0"/>
              <a:t>Silvia DALLA TORRE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790" y="759037"/>
            <a:ext cx="9143850" cy="867930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Use an innocent gas with good chromaticity and </a:t>
            </a:r>
          </a:p>
          <a:p>
            <a:r>
              <a:rPr lang="en-US" sz="2800" dirty="0">
                <a:solidFill>
                  <a:srgbClr val="0000CC"/>
                </a:solidFill>
              </a:rPr>
              <a:t>		    tune its refractive index using pressure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37A45E-E0FF-45F6-BF17-F462B8BEC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90" y="1743287"/>
            <a:ext cx="3756343" cy="2287128"/>
          </a:xfrm>
          <a:prstGeom prst="rect">
            <a:avLst/>
          </a:prstGeom>
          <a:ln>
            <a:solidFill>
              <a:srgbClr val="0000CC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C9C9FE-367C-4C6D-8987-C9B061F03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90" y="4146735"/>
            <a:ext cx="3756344" cy="2287129"/>
          </a:xfrm>
          <a:prstGeom prst="rect">
            <a:avLst/>
          </a:prstGeom>
          <a:ln>
            <a:solidFill>
              <a:srgbClr val="0000CC"/>
            </a:solidFill>
          </a:ln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03A82AA1-A045-4E4C-9290-9C15EA618DFC}"/>
              </a:ext>
            </a:extLst>
          </p:cNvPr>
          <p:cNvGrpSpPr/>
          <p:nvPr/>
        </p:nvGrpSpPr>
        <p:grpSpPr>
          <a:xfrm>
            <a:off x="1227667" y="3295496"/>
            <a:ext cx="1896534" cy="425175"/>
            <a:chOff x="4258733" y="3640668"/>
            <a:chExt cx="2548467" cy="301607"/>
          </a:xfrm>
        </p:grpSpPr>
        <p:sp>
          <p:nvSpPr>
            <p:cNvPr id="16" name="Arrow: Left-Right 15">
              <a:extLst>
                <a:ext uri="{FF2B5EF4-FFF2-40B4-BE49-F238E27FC236}">
                  <a16:creationId xmlns:a16="http://schemas.microsoft.com/office/drawing/2014/main" id="{4A5BA505-2846-452C-BE26-9FBD31ED765A}"/>
                </a:ext>
              </a:extLst>
            </p:cNvPr>
            <p:cNvSpPr/>
            <p:nvPr/>
          </p:nvSpPr>
          <p:spPr bwMode="auto">
            <a:xfrm>
              <a:off x="4258733" y="3640668"/>
              <a:ext cx="2548467" cy="260350"/>
            </a:xfrm>
            <a:prstGeom prst="leftRightArrow">
              <a:avLst/>
            </a:prstGeom>
            <a:gradFill rotWithShape="0">
              <a:gsLst>
                <a:gs pos="0">
                  <a:srgbClr val="D1FFFF"/>
                </a:gs>
                <a:gs pos="50000">
                  <a:srgbClr val="D1FFFF">
                    <a:gamma/>
                    <a:shade val="46275"/>
                    <a:invGamma/>
                  </a:srgbClr>
                </a:gs>
                <a:gs pos="100000">
                  <a:srgbClr val="D1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8B49F58-E9A3-4AB8-9E1F-93423674CD3A}"/>
                </a:ext>
              </a:extLst>
            </p:cNvPr>
            <p:cNvSpPr txBox="1"/>
            <p:nvPr/>
          </p:nvSpPr>
          <p:spPr>
            <a:xfrm>
              <a:off x="4856511" y="3683743"/>
              <a:ext cx="1512564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effectLst/>
                </a:rPr>
                <a:t>visible range</a:t>
              </a: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7C00EC6F-EDE6-46BC-BC96-ADC2EFF724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5078" y="1743287"/>
            <a:ext cx="3796585" cy="2308630"/>
          </a:xfrm>
          <a:prstGeom prst="rect">
            <a:avLst/>
          </a:prstGeom>
          <a:ln>
            <a:solidFill>
              <a:srgbClr val="0000CC"/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E475887-E3EA-43AA-AF1C-B4D55975167E}"/>
              </a:ext>
            </a:extLst>
          </p:cNvPr>
          <p:cNvSpPr txBox="1"/>
          <p:nvPr/>
        </p:nvSpPr>
        <p:spPr>
          <a:xfrm>
            <a:off x="4205078" y="4215703"/>
            <a:ext cx="5539392" cy="1837426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CC"/>
                </a:solidFill>
              </a:rPr>
              <a:t>Of course, </a:t>
            </a:r>
          </a:p>
          <a:p>
            <a:r>
              <a:rPr lang="en-US" sz="1800" dirty="0">
                <a:solidFill>
                  <a:srgbClr val="0000CC"/>
                </a:solidFill>
              </a:rPr>
              <a:t>	a vessel standing pressure is needed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Engineering approach required: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The vessel can be light using high-tech up-to-date approaches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CC"/>
                </a:solidFill>
                <a:effectLst/>
              </a:rPr>
              <a:t>Some preliminary design studies initiated in Italy; the help of the hosting labs is a necessity</a:t>
            </a:r>
          </a:p>
        </p:txBody>
      </p:sp>
    </p:spTree>
    <p:extLst>
      <p:ext uri="{BB962C8B-B14F-4D97-AF65-F5344CB8AC3E}">
        <p14:creationId xmlns:p14="http://schemas.microsoft.com/office/powerpoint/2010/main" val="3517765726"/>
      </p:ext>
    </p:extLst>
  </p:cSld>
  <p:clrMapOvr>
    <a:masterClrMapping/>
  </p:clrMapOvr>
</p:sld>
</file>

<file path=ppt/theme/theme1.xml><?xml version="1.0" encoding="utf-8"?>
<a:theme xmlns:a="http://schemas.openxmlformats.org/drawingml/2006/main" name="Paper Presentation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per Presentation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1FFFF"/>
            </a:gs>
            <a:gs pos="50000">
              <a:srgbClr val="D1FFFF">
                <a:gamma/>
                <a:shade val="46275"/>
                <a:invGamma/>
              </a:srgbClr>
            </a:gs>
            <a:gs pos="100000">
              <a:srgbClr val="D1FFFF"/>
            </a:gs>
          </a:gsLst>
          <a:lin ang="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1FFFF"/>
            </a:gs>
            <a:gs pos="50000">
              <a:srgbClr val="D1FFFF">
                <a:gamma/>
                <a:shade val="46275"/>
                <a:invGamma/>
              </a:srgbClr>
            </a:gs>
            <a:gs pos="100000">
              <a:srgbClr val="D1FFFF"/>
            </a:gs>
          </a:gsLst>
          <a:lin ang="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anose="020B0604020202020204" pitchFamily="34" charset="0"/>
          </a:defRPr>
        </a:defPPr>
      </a:lstStyle>
    </a:lnDef>
  </a:objectDefaults>
  <a:extraClrSchemeLst>
    <a:extraClrScheme>
      <a:clrScheme name="Paper Presentation 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r Presentation 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Z:\P32\MSO97PRO\Template\CERN\Paper Presentation 2.pot</Template>
  <TotalTime>86842</TotalTime>
  <Words>308</Words>
  <Application>Microsoft Office PowerPoint</Application>
  <PresentationFormat>Custom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Helvetica</vt:lpstr>
      <vt:lpstr>Symbol</vt:lpstr>
      <vt:lpstr>Times New Roman</vt:lpstr>
      <vt:lpstr>Wingdings</vt:lpstr>
      <vt:lpstr>Paper Presentation 2</vt:lpstr>
      <vt:lpstr>Custom Design</vt:lpstr>
      <vt:lpstr>An eco-friendly gaseous RICH @ EIC</vt:lpstr>
      <vt:lpstr>An eco-friendly gaseous RICH @ EIC</vt:lpstr>
      <vt:lpstr>An eco-friendly gaseous RICH @ EIC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Robertson</dc:creator>
  <cp:lastModifiedBy>Silvia Dalla Torre</cp:lastModifiedBy>
  <cp:revision>2123</cp:revision>
  <cp:lastPrinted>2000-06-14T12:59:46Z</cp:lastPrinted>
  <dcterms:created xsi:type="dcterms:W3CDTF">1999-01-09T07:35:23Z</dcterms:created>
  <dcterms:modified xsi:type="dcterms:W3CDTF">2021-03-09T18:10:02Z</dcterms:modified>
</cp:coreProperties>
</file>