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655" r:id="rId3"/>
    <p:sldId id="263" r:id="rId4"/>
    <p:sldId id="648" r:id="rId5"/>
    <p:sldId id="377" r:id="rId6"/>
    <p:sldId id="352" r:id="rId7"/>
    <p:sldId id="358" r:id="rId8"/>
    <p:sldId id="368" r:id="rId9"/>
    <p:sldId id="257" r:id="rId10"/>
    <p:sldId id="659" r:id="rId11"/>
    <p:sldId id="656" r:id="rId12"/>
    <p:sldId id="398" r:id="rId13"/>
    <p:sldId id="660" r:id="rId14"/>
    <p:sldId id="6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2EAC-72B7-4135-9DDA-C561B4D500B2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6245A-08C0-40E7-9887-441274DB6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F64AE-1A40-4FFF-BB46-01DE260F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0BC1A-C367-4815-9924-FD899E26B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E4146-8EFC-4570-A329-9437F7DE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91D42-6418-4134-B58B-5822C4B9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9D960-B061-4E60-9B19-A8156FF8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4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D63A-5D8F-499F-AD9A-4F96F77B6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268D9-E0B9-49D6-AF01-B403EBAE4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68AEE-53E8-45A0-954C-7E439F6A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DB7F7-95E1-4B16-B19F-07CE9F88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7563A-F1CA-42AB-899A-EF09E801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2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6D041-7E46-4A44-823D-56D0B69B24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BA4F4-4F27-49A3-9B2C-173B9C590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5327E-D1B9-4A21-9300-329DB97EC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1AA1-E962-416D-96D9-425E26BE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3F55E-3F70-492B-BD81-534DC59B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78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"/>
          <p:cNvSpPr/>
          <p:nvPr/>
        </p:nvSpPr>
        <p:spPr>
          <a:xfrm flipV="1">
            <a:off x="533399" y="685800"/>
            <a:ext cx="11126350" cy="1"/>
          </a:xfrm>
          <a:prstGeom prst="line">
            <a:avLst/>
          </a:prstGeom>
          <a:ln w="3175">
            <a:solidFill>
              <a:srgbClr val="1D9BF2"/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00">
              <a:defRPr sz="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533400" y="-297180"/>
            <a:ext cx="11118850" cy="984251"/>
          </a:xfrm>
          <a:prstGeom prst="rect">
            <a:avLst/>
          </a:prstGeom>
        </p:spPr>
        <p:txBody>
          <a:bodyPr lIns="25400" tIns="25400" rIns="25400" bIns="25400" anchor="b"/>
          <a:lstStyle>
            <a:lvl1pPr defTabSz="412750"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idx="1"/>
          </p:nvPr>
        </p:nvSpPr>
        <p:spPr>
          <a:xfrm>
            <a:off x="533400" y="768836"/>
            <a:ext cx="11118850" cy="5479564"/>
          </a:xfrm>
          <a:prstGeom prst="rect">
            <a:avLst/>
          </a:prstGeom>
        </p:spPr>
        <p:txBody>
          <a:bodyPr lIns="25400" tIns="25400" rIns="25400" bIns="25400"/>
          <a:lstStyle>
            <a:lvl1pPr marL="304800" indent="-304800" defTabSz="412750">
              <a:spcBef>
                <a:spcPts val="2900"/>
              </a:spcBef>
              <a:buSzPct val="75000"/>
              <a:buFont typeface="Helvetica Neue"/>
              <a:defRPr sz="24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39800" indent="-304800" defTabSz="412750">
              <a:spcBef>
                <a:spcPts val="2900"/>
              </a:spcBef>
              <a:buSzPct val="75000"/>
              <a:buFont typeface="Helvetica Neue"/>
              <a:defRPr sz="24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574800" indent="-304800" defTabSz="412750">
              <a:spcBef>
                <a:spcPts val="2900"/>
              </a:spcBef>
              <a:buSzPct val="75000"/>
              <a:buFont typeface="Helvetica Neue"/>
              <a:defRPr sz="24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209800" indent="-304800" defTabSz="412750">
              <a:spcBef>
                <a:spcPts val="2900"/>
              </a:spcBef>
              <a:buSzPct val="75000"/>
              <a:buFont typeface="Helvetica Neue"/>
              <a:defRPr sz="24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844800" indent="-304800" defTabSz="412750">
              <a:spcBef>
                <a:spcPts val="2900"/>
              </a:spcBef>
              <a:buSzPct val="75000"/>
              <a:buFont typeface="Helvetica Neue"/>
              <a:defRPr sz="24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2" name="Untitled.pdf" descr="Untitle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058" y="357272"/>
            <a:ext cx="1150787" cy="657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1760" y="6492900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r" defTabSz="41275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9106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DC37A-94F0-427F-BD10-B6F3A512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98C87-0BA6-4F18-B3C5-F829F05C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11BCE-37DF-434A-A5C4-2097AFFE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965E8-E7F0-4223-9607-D430DA5CF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0DEFC-8D75-42C7-ADE8-96340972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E5C8-6175-4880-9823-1960560B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01428-672D-4200-9041-5E43778EA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FBE63-741B-4BFE-B249-A69D65AED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73A73-394F-4473-8CAB-5101D2A5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9E73-637B-4CB1-9C0D-31FA8BCB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8743-CB51-48C6-8203-5A497613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2AF6F-4CB7-48F1-9C4F-E37EA4334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38E6C-E303-409D-B59B-2DFA08D84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A2A41-F1DD-4975-B66A-9572474CA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D8C3D-CD2C-437A-85D6-12C29C47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1FE88-C00A-4701-A44D-F8130B85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0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7970-99EB-4BEF-820E-C9E4B38E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ACCDA-EBBF-4695-85E6-F2F4431B8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C769B-ADE3-422A-B3A2-1E116F028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169B4-26E1-4CE0-969E-EC2C52465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522E3F-07A5-4ED8-B3EE-8756D7BBB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7DD391-F08C-49A3-A563-CFF6300C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D93DB4-705E-409E-8390-130C2115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809F1-8EB5-40B3-B722-5E6AC823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1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44083-94A5-4845-87F6-41DD8B79B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093EB6-1FD2-4D23-863C-BE243CA7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775DD0-FDB8-42EF-B1ED-B182797A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6E6A8-EC8B-41F1-B7CB-83FBFE82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1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B6267-456E-4BD7-B550-CE1499BF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FA6E6-D7CD-455E-AD2F-788E0D97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17847-24FA-4002-AED0-EDA550BF3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4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CBC1-F718-4F0E-91C1-90FBCA16A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9DB10-7B7E-4CD1-B62E-B220053FE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7BB9E-912D-4588-AF3F-DC2921A3B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2EDC79-C016-489A-AEE0-806C0447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27CFA-120C-470C-85F2-80D8AD43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CCF7C-3DF8-47B4-9DCA-36D2A7AF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8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A2F9-47EA-4AF8-86BD-EDCBE6739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83B3F2-4803-4985-A838-F58D25A2A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9CE5B-2E79-4003-B98F-2E1FD16DA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8CE9D-7C60-43EC-80E9-AF4F259B9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E6C0B-7F37-48F5-BD32-9CE4100E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76B62-8F14-4020-B770-5E384300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56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6D14E3-FF74-4EE8-BD11-95415CF1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A0FDA-B0E8-4C56-B09A-B4786FF64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EA15E-A3FA-4FDF-B855-5811E48BA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580C1-4DA5-4E85-80A7-13DFF4926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4A94-F6FD-4824-A985-707317B02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CB5A5-69B7-4CFC-9DF4-85919B9E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2">
            <a:extLst>
              <a:ext uri="{FF2B5EF4-FFF2-40B4-BE49-F238E27FC236}">
                <a16:creationId xmlns:a16="http://schemas.microsoft.com/office/drawing/2014/main" id="{55D8B8BD-A33B-46AF-BE2E-567808F93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72" t="614" r="27512" b="1843"/>
          <a:stretch>
            <a:fillRect/>
          </a:stretch>
        </p:blipFill>
        <p:spPr>
          <a:xfrm>
            <a:off x="44504" y="18223"/>
            <a:ext cx="5706464" cy="68397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7BB722-A09E-4F18-BEAD-20D933CEE9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68837" y="1122363"/>
            <a:ext cx="3932238" cy="1600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sPHENIX</a:t>
            </a:r>
            <a:r>
              <a:rPr lang="en-US" dirty="0"/>
              <a:t> Computing Needs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9EADF-364C-456E-9598-FFA8C21DD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04" y="18223"/>
            <a:ext cx="2107696" cy="11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5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EC698-8610-44CC-B07C-F4E83C24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727"/>
            <a:ext cx="10515600" cy="47222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 high level trigger based on events </a:t>
            </a:r>
            <a:r>
              <a:rPr lang="en-US" dirty="0">
                <a:sym typeface="Wingdings" panose="05000000000000000000" pitchFamily="2" charset="2"/>
              </a:rPr>
              <a:t> no </a:t>
            </a:r>
            <a:r>
              <a:rPr lang="en-US" dirty="0"/>
              <a:t>online Event builder needed, events are assembled during reconstruction</a:t>
            </a:r>
          </a:p>
          <a:p>
            <a:pPr lvl="1"/>
            <a:r>
              <a:rPr lang="en-US" dirty="0"/>
              <a:t>We are slaughtering a sacred cow!!!!!!!!</a:t>
            </a:r>
          </a:p>
          <a:p>
            <a:pPr lvl="1"/>
            <a:r>
              <a:rPr lang="en-US" dirty="0"/>
              <a:t>might become standard in streaming readout for EIC</a:t>
            </a:r>
          </a:p>
          <a:p>
            <a:pPr lvl="1"/>
            <a:r>
              <a:rPr lang="en-US" dirty="0"/>
              <a:t>Events are distributed over ~60 separate files</a:t>
            </a:r>
          </a:p>
          <a:p>
            <a:pPr lvl="2"/>
            <a:r>
              <a:rPr lang="en-US" dirty="0"/>
              <a:t>But events are time ordered</a:t>
            </a:r>
          </a:p>
          <a:p>
            <a:pPr lvl="2"/>
            <a:r>
              <a:rPr lang="en-US" dirty="0"/>
              <a:t>Streaming readout needs special treatment</a:t>
            </a:r>
          </a:p>
          <a:p>
            <a:pPr lvl="2"/>
            <a:r>
              <a:rPr lang="en-US" dirty="0"/>
              <a:t>Very likely files contain different numbers of events (subevent sizes vastly different+ streaming)</a:t>
            </a:r>
          </a:p>
          <a:p>
            <a:pPr lvl="2"/>
            <a:r>
              <a:rPr lang="en-US" dirty="0"/>
              <a:t>Need to estimate data loss due to broken tapes</a:t>
            </a:r>
          </a:p>
          <a:p>
            <a:pPr lvl="3"/>
            <a:r>
              <a:rPr lang="en-US" dirty="0"/>
              <a:t>Traditional loss of events changes to loss of efficiency for many more events (parts of events are missing)</a:t>
            </a:r>
          </a:p>
          <a:p>
            <a:r>
              <a:rPr lang="en-US" dirty="0"/>
              <a:t>Use </a:t>
            </a:r>
            <a:r>
              <a:rPr lang="en-US" dirty="0" err="1"/>
              <a:t>Lumi</a:t>
            </a:r>
            <a:r>
              <a:rPr lang="en-US" dirty="0"/>
              <a:t> block concept for validation/calibration</a:t>
            </a:r>
          </a:p>
          <a:p>
            <a:pPr lvl="1"/>
            <a:r>
              <a:rPr lang="en-US" dirty="0"/>
              <a:t>Almost impossible to guarantee stability of detector over long time</a:t>
            </a:r>
          </a:p>
          <a:p>
            <a:r>
              <a:rPr lang="en-US" dirty="0" err="1"/>
              <a:t>Daq</a:t>
            </a:r>
            <a:r>
              <a:rPr lang="en-US" dirty="0"/>
              <a:t> is rate limited to 15 kHz, same rate in pp as in </a:t>
            </a:r>
            <a:r>
              <a:rPr lang="en-US" dirty="0" err="1"/>
              <a:t>AuAu</a:t>
            </a:r>
            <a:endParaRPr lang="en-US" dirty="0"/>
          </a:p>
        </p:txBody>
      </p:sp>
      <p:pic>
        <p:nvPicPr>
          <p:cNvPr id="1026" name="Picture 2" descr="data:image/jpeg;base64,/9j/4AAQSkZJRgABAQAAAQABAAD/2wCEAAkGBxMTERUUExMVFRUVGBUaFxUVGRcWIRsVGxccGhkXGhkeIDQgHiAnIBkZITIhJiorMC4vGiIzODMtNykuLy4BCgoKDg0OGxAQGy8lICYvLTUrLy0rLS0rLS01LS0rLSstLi0tLSsvNS0rLS0vLS0tLS04LTUtLS0tLS0vLS0tLf/AABEIAJYBLAMBIgACEQEDEQH/xAAbAAEAAgMBAQAAAAAAAAAAAAAABQYCBAcDAf/EAEsQAAIBAwIEAwUEBQUOBwEAAAECAwAEEQUSBhMhMSJBUQcUMmFxI4GRoUJSkrGyFRZidMEkMzVDU2Nyc6KzwtHh8CVFgoOjw9M0/8QAGQEBAAMBAQAAAAAAAAAAAAAAAAECBAMF/8QAKBEAAwACAAYCAgIDAQAAAAAAAAECAxEEEhMhMVEUQSJhUpEyNEIF/9oADAMBAAIRAxEAPwDuNKUoBSlKAUpSgFKUoBUdYatHKWUZV1OGRuhDelSNV7iK02H3pFyUGJVH6cXmf9Je4P1rnkdStyXhJvTLDSonSNTEngJycZU/rL6/Wpapx2rnmRFS5emKh7TiCKS6kthkSRjrnsegJx+0K3NS1BIULue3YeZPoBXPeB1Z9TmkcePDu3y3YAH51zvLq5heWXjHuXT+jp1KUruchSlKAUpSgFKUoBSlKAUpSgFKUoBSlKAUpSgFKUoBSlKAUpSgFKUoBSlKAUpSgFKUoBWDqCCD2Pf6V9dwASewGSflVIm42W4RxAjAElQ7dMjzIFc8uWcc7ovEO3pELJPyZWCsSqEhCD5Zrfgu5nbDSPg9up/78q0LS1LMTnp6VPWtsB1x2868F5NdpPT5V9mlriJDAZDMEkPwFvF+Hzr39ltsTFLcMctI2CT8up/M/lVL401Tmygd0XoPrXlDxeYLGRIM8wAnuSN5OM4/77Vo4a1NKtHPLDca2dquNQiT45EX/SYCvGDW7ZzhJ4mPoHUn8M1wXQLV5wz3M7NL3CkbiPx6CrPpGiLKAiRGWTPUnwovpvI/cOprX8uublS2Z/jzy72dizX2tHSLMwwpGWLlBjc3c1vVuRlFKUqQKUpQClKUApSlAKUpQClKUApSlAKUpQClKUApSlAKUpQClKUApSlAKUpQGEiBgVPYgg/Q1ynU9Cks3C9CjEhGHmM9j8+tdZqqcWtzJoo/1csflnoP7ax8dM9JtmjhqavSNayt1jiDv0AGSarGr8bAlooVCgjG4nB9Pw+nWrXxHdxxWhZ+uPCoPrXHbYGSbK9OuSR5V5WOdeTZvmNe4ZsYYjJJ6VnY2SkseYMdAQcjOfL51660pMhyO2K0ZI2dwFz+jkCu6ZbXY6NwRw1YSgFpy75P2SnYMgnz+JvuIrpStBbIFGyNR2UYH5dzXCoHeOcqcAKEwY2z1yuD0Hfr8vrVv0l+YpLZyCRg5Hb5V1fFdKe09zO8HO+77F6/nLDnoGPzxUpaXaSDKHP9lVO0sVZSfOox5JIXLKSv0qmP/wBG9/muwrhZa/HydHpVGj4kmHc5+oFbH85pf6P4VsXHYjj8bIXGlU/+dEo/RU/ca9U4qb9RfuzUrjcL+yPjZPRa6VVjxS3ki/eTXk3E8v6qj8aPjcPsfHyei3Uqnfzll/o/hXtFxUw+NAfocUXG4n9h8PZa6VD2PEUMhxna3o3T86mK0zc0tyzi5c9mKUpViBSlKAUpSgFKUoBSlKAUpSgFKUoBSlKAUpSgPC8uVjRnb4UBY/QCue2mvQu7SSyhGZs4YMOnl91dEuIVdGRhlWBBHqD3qha9wY2fs4+avpuCsPx71h4zFdpa8Gnh7md7Klx1rQmcIrBo18x51oaPcwopOMfWrQPZy7RliOWRkhMhi3y6HaKqhsACQSBjy7msFY3C/LsbYqa8Ebqd1vc4HfoK3NDtmWQeEMwBYqTgdPI/dWPOjX4Rk/rGvhkIhkcqrbztBJ6g9Oqj7x1p+i3g9bBN+6QgJvk6KowPi9RhemzOD6/fV14RtPsM46MzHIAXz6dB0/CqJz+XGowSVjJwRnxN0XKt0I+Y/Wrq/C0Qitokbr4VwfI9KjJ3RzT0SemW5C9fOvt1pitW9HMtfGlGM5qVEcqRwd3zbIU6MB6VidLqYWXNZbap0Zfg6dWl5K5NpZ8q1zaEGrHKteL2ua5vGdFZAtDnHyrLl+tSzWmOleaafluvanTZbnRpCyyOg8q0bq0YVa4ogtfZ4FKnsausZTqHPLrK1YOG+LNmI5j4ewYnO36/KoXVzhjVZnmwfrXTBkcvaJyY1a7nfVbPWsqrHAGoGW1CsfFHgdf1T8P9o+6rPXtxSqU0eZU8r0xSlKsVFKUoBSlKAUpSgFKUoBSlKAUpSgNHW9SW2t5Z3yViRnIHc4HYfM9qrcWj3M0fPvb6WDI3GK2ZYUiHfDSEFmI8ySB8qkPaDbNJptyqAluWWCjz2EPt+/bj76y1yyTUtOeOOTCXMQ2SDrjOGU0BFalDdWETXMV1JdQRjfLDcbHYxDqzRSgA7gOuGyDX0Ca9vLlY7yaCGAQKggEPiZ4+YxYujHsy1AG+1LYdMmjtId8JhjkkabEq8vYWjYKVLY67Dg1YvZxb7Y7o5zm5kTd6iBEgB/8AjNAa3EFjc2UBuV1C6l5TRFo5RblWj5ih87YgfhJ86hNW4Xe61SaK3kEUaqjzyY3FWkGRGgPTccbsnoARVoln9+0ec9+bFcgfUF1X+EVqezK85xu5u5kktmz9bKA/21S8c3/ki0258Ee3stsyTGt3c80AE/aRsQD2JTZ2qj3/AA3LHqdrp8z7Vc+GeEBTJHtc7irZAYMmD3+VWuPWoLXiS9a4mSJDbQhTI20FsIcfvry4g1u2utd0lraaObYZw5jYNjKZUH86h4of0SslL7JGX2SW+MNeXXUjuYO47f4qvDXEutIg3Gb3m2OU+0UK8MhU8tsr0ZS2B5dxVn9oOizXUEKQY3JcwSEk7cIjHcf+lQ3tvvIxpUsJYcyVogi56nbKrsQPkqHrUVihrugrr2euicKyzW0MrajeBpYo3IX3fALqGIH2XbrUTxRplxaz2USahdMt3PynLiAlRjOUxGMH65q8cNqTptsB3NtCB9eUtccstHu7a+01byOQO1wm13uDMCVHjwu8he4qHixr/hf0iVdezpv8zXX/AMzvR9fdv/xrS1aG809Oe1z71bqRzVkRUdEJxzEZMBsZyQR2HevvtsYjSmI6ES2+D/7q1O+0Bf8Awu9/q838BqawY2taRCut72aGo64kMLzPnailjjqT6AfM9BWvDoNzLHzr28kt+m4w27JEsS+jykbmI8zkCqnqmsCW0jQgEtJaAn5c+PNXb2rf4IvP9WP41rHwONOXVd3s78Q9PSNLUtKurSI3FtcyXUaLvaC4KuWjxkmKUAENjqM5BrU0a7n1MtyJjb2qYDSoqmSRyoYom7IUKGGWwete/D3GunLp0Eb3kAdbeNWRnGQwjAKketY+wxANIj+ck/8AvCP7K1vBDrm0cFkpLRuHhE4b3fUrrmIcHmOk6hsZ2vGV6d+wwetV3QBdXt7dWs9xLbPapECtvy9rli+58uhOCOWR6ZqZ9m5/uzV/64f4a1NPuNnFNwn+Vs0/aUp/ZmrPDDe9Ic9a1srmr6HImrwaeLqZknQSGVuVvUATbwuE2/4tPLzrPjzg5dOtfeo7ieUrIissvKI2scfooDnOPOrnf6fu4gtpcfDZz/iJFX/7DWftetObpFyo7/YkfdMn/Wo6Mel/RPVv2Rmj8LSxWa3H8oXcbG3R3Vfd8DCb9ozETgZNbHDthfXdpFPe3skIeNGEdtsi8O3O+SQgnce5AwBUzxvJydKusd1t3QfUpsA/Omi7LzSkRWws1tymI7qxj5bj6qcjHyrokktIo235NGbTLqCIz2d7LcKq7+TclJVkUDOElADKT5HJHyqzaRfrPBFMnwyojr9GGcVzjTr7UdPWHT3S0WMKI4bmVpgkh8lJVTsf5Nj5Zq/cL6WbWzgt2YMYo1QsOgJA8qkglaUpQClKUApSlAKUpQClKUApSlARPFGqG1tJrgKHMSFgpOAT5A1RJrfUdMWW8BtRaqOZLaRmbBJPVotw+zbr2Hh+VdA4h00XNrNATjmxumfQsuAfuPWqu3ENrJbGz1T+5pCmyVJiY1fp1aOb4WU9xg5oCX1WKLUNNLAeGaESxMehRim+NwfJlODWn7M4n/km3ZjmSVZJWJ83ldnz/tVoarxbaxWTwadm6eOApGluDKqKqYBeQeEAAds5PlmsNO40sIdPjhS6TmRW6ooAfO9Y8DHTvkUBN8BcPy2VgltO6SMhkyyZwQ7lvMZ/Sqt+xRCsV7Ge8V0Y+v8Am4kj/wCGsOBeLltoGi1K5cThwRzw5bY0UbDy7ZLVqcI6wLa7v7gK8lhcXBYTxo7BJNgYsygbth3kbgOhTrQEfrHC66hxBdxPK8YSGGQFAhJO1Fx4gfWsJuFxp+taWizySiRpT9oEGNiHGNoH65q6R6/o6XEl4t1AZ5UVGKyb2Kr2AiGWz28vSqXq+vCbVrW+lDQ29vJy15gIbYUkLSuvdctsAHfpVK5U02WXM12L97RtamtLeGSFtrNdW6NkA5RmO5evr61D+2/TYzpklwUHNgMWx8dcPIsbLn9Uhz0qL9pnF1lc20KQXCyMtzA5ChuiIxLN27Cs/alxdZXelXEFvOss0nJCRqGJYieNjgY9AT91W7Edy9cNvt022I7i1hP4RLXGrHiy51C/017gwjl3C7ViVlPj77suf1RXROHeO9NSzt45LqMMkEKupDdCIwGB6VXOItZ0cTWMlp7shju43keKIIREFfJYhQcZxUP9MlftFh9t3+CX/wBbb/71an+P/wDBd7/V5v4DUPqnGOjXCcua5idNyttO/G5TlT0HrUZxpxxa3FpLbWrmaSdeXlVcKit0Z2cgDtnoOualtJbZCTfZFHmt3SOHPw822Oflzkrq3tVP/hF3/qx/GtUPUYRLA0akK23wn0dcFD+IFWscY6feWzW98627Ou2aKYmMZ89knwsM9iDWPgqXK1+zTxUvaZX9M9miz2kVw15MGkiSQgLDgFkDYHgzjrU/7EHzpEZPfmT5+vNavDX+N7SO192sHWeTl8pOX40jXbtDvJ26DyyScVEez/X4tNRrafctuW3xT4JCkgb0kx8PUbge3U1oVRNcq7M46up39E/7Nv8A+zV/64f4agr59nFSP5FY4j/64JSP4RVjg4o0e150sVzEzXD8x1hfnM0mMdEXJH5VQLvU2a6XUJRs3XVvJt7lLdMRjdjz2lifrU3anX7IiHW2dpezzcLL5rG6ftOjf8FVvRboX9peJnO26uYh9Ekyv5Yr1f2j6WAf7sjP7X/KqH7JOI4rSOdbyTlc50nQsG6s4+0HbuCo/Gr7W9FdMu/tXuuXpr9M7pbcbe2RzVYj8FNV6C01KMHUoDaQxvEZ5rdTMVkGzfnaRhZMfpLjJ75qR17WbXUpbS2t5RKOeXl2hvDGkMnU5GPiKivbS9ahtrYWGpfYlI+TzJAVjmiA2B1l+EZXGQSCDmpIJvSruDVNPWRo8xXKHKP1x1KkfUMOh+Wa+cA3byafAZCWdQ0bMe7GN2j3H67c1FWPEdha26W2nkXLICIoLYmbJJJ8TjKqMnJZjU7wjpbW1nFE5BcAlyO3Mdi74+WWNATNKUoBSlKAUpSgFKUoBSlKAUpSgPG7nCI7nsisx+gGa5lq2vajHYw3bS20gn5Gbdrc/ZCfojb+b4tp+QzVz4+uOXpl4w78iUD6su0H86pOuarYPBcwLdxFo4bHAMkWw8lywETbvE3fI8unrQEtqE2o242pd2sn20ELj3Ro+WZmUB1Alw/xjpUbqPFt5BdG0F1b3Eh5Ss4t2j5DyTwxruXmEPlZScZHw1t8R8SWkrEG7t2EV3YtHtmjHh3xlz0bxAeLqc4+6q5xfqatqkcvvNtNDutyjQuh5Ma3VuXM5HTqexz2FAWaTV74XMtuuoWrmGJ5LhzaupgVdpXCCXDlgxPfptrNtR1LmzRvd20SW8CTmZbZ5OZG2/qU5oKEcs9BnNRUnEqy318JJoVtpIXt7afKiMyctGZWmHhz4/yNbFxxdbLPevHdQ7o7CNI3Lph5k5zYj3dHwSvbPfFAe0us3a3S2WbZbkzKvvSwkgxNBJKG5W/IbMRB8WKjLqxvbi5giluoI5pvecbLY55ULbRI3236fQgfPv0rG51O3GtLMs8Rg58JabmKyBzZXK45mcDsoxmt5Nds5tStL33q3Uql3byBpYxgK55bdT2bDHP9IVWpVLTRM05e0Ve4t7tBp495jPv7lB9gRyiGA3f3zx9/lX1La7L6kvvMedNXdnkE83ws3bmeD4cedSMlxbSQ6RKLy1X3SYNIjSoGw8ijtny7nPlWV5c20Ta4/vtq4u4A0QSZCc7JF2d+rdugz3Fc/j4v4ov1r9jWdGv7dZ295ikEKW7oOQV5vOkZNhPMOzaV+fevPXdGubaJ5XuIZhG0aTxpG8ZjMm3aVcsQ+N6+Qqd4s4ztHtbuMXELNE1sUCSIxdN0Tnbg+Ig7+grU4pexvEm5U1i9xPLae7tuQyDxxKQ36Q7N0HXGafHx/wASVmv2Vyx0+4nF1yJFU2sSSctoy5kLbzt3bxt+D0PepEcJ3XOmR7uJUhMC87kMSzzBdqcvmdACw65869OGOJ4bZ7qaTlQlo7UbC4PM2XE0Ujx7sFhgE9B0qbm4js5Li7jF3brmWykV2kQIyx8suFfOCRs7fMVEYISW0TWam+zK9YcPTM10suowwvaZMyLbtIFi27ll3cwd1648qjtH02W6W4eW6jt4rYKxka3Z98bF9su0uCoKoDjr3rek1iE3GuymRES6tB7uzsE522F4sx7vj8SEdKlp9bFp7+3MjSc2liYUlK5dxCwwqH4+vkKv0o9FOrfsiNP4YupLdZUurfc8cssMPJcCSKMqN5ff4Cd6HGD8X1r3TQ7oWa3Iu4mZrX3n3cwMo2BVZl5vMPUbgM461LaVxHbRW0D3FxFHLbWtzDNC5Cyc5mhwFj7nPLbt6ivI8RWraZHA11Bg6Y4ZBKinnCOMKnQ7g3VvD5+lQ8GN/RPWv2V3h3S5L5GnjmjtYjIkK7ojKXlYL0IDDaPEBnrWzo3B92xffcwwETvDGojeUSSKpJPxDYpAPr2pwvBAlg9hdXKW7i4guG5knIJhZInzG3r3HT0qY4U12wWMIt2iJb3ksgNzJhnhKOFdS/V87qLDCWtEvLbfkh7Dg24uoleS8jhkklnhEIgZxzImdSOZzAeoiJzip/hC21BIIyl5bq8rTFYHt2YFomKMvNEoOPBnOKz4b1+0aKGRrq3j5d5fSsksiRvseS4C+AnOftFNZ8N6/Z8q1la8tlETXrMrSoGxJI5XwZz2OatOOZ7pFXdPs2acvFOpr/J+ZrfOpMVA5DfYEFe32v2nxY64qQ941Rww95tmUXXuz5tT0Xp9tjndepA2/PvVfN1bSxaNMLy1X3SQGSNpUD4kZB8OemMZOcdKsOj8YWcUjqbm3KzX04J5qdF5e5ZO/wAO5AM9utXKDRrzUZF6T2cJE9xBGBbuee8LSZZ8SfZgiNu2at3DGrG6tklK7GJdXUHIEkblHAPmNymqFpGs2EyCOaa0KR394zrcMmGSSSflyR7ujZLp4u2N1Wf2ZBfcBsxs513s24xs95k27cdMYxigLZSlKAUpSgFKUoBSlKAUpSgFKUoDB0BBBGQe4PXpWp/JNvgDkRYHYbE/5VvUoDRGkW/+Qi/YT/lWcemwqCFijUMMMAijI9D061t0oDWFjFs2ctNn6m1cfs9qxfTYSADFGQvwgopx9OnStulAaq6fCEKcqPYTkrsXGfXGMV5tpNue8EXbHVE7fhW9Wnq0uyCVh3WNyPqFOKhvS2F3OP63aR3FwoWNAZ5iAQo+EvsH5Cus2mhW0aKqwRYUADwLnoMZzjvXMeHos31oD2BJ+8BmrsIrHwXeXT+2auK7NSiscY2EKWUpWGMEAbSEUYJYdunSqJwxokFzdKk0Suu1mIxjqB0OR1710fjEj3OTPbw/xiqxwJDi7Y+kTfxLVc3+xBOLthousekwKqKIY9sY2oNi+FfRenSsv5Nh27OVHtznbsXGfXGMVt0reZDWnsYnxvjRtvw7lU4+me1fZrONiGaNGZezMoJH0PlWxSgNK+0qCYESxI+RgllBOPTPetKThWyIUG1gIQYXKKcD61NV8JqNA5v7YJE2QxBE3yNuZiBnYg9fqfyrD2X8ORkPcyIrddse4A4A/SGagOM9SWe5klzlf71EP6KnxMPq1dX4bsORaxRnoVUbv9I9W/MmskPqZm/pGq/wxJfbKd7UNOhZoDsTe28E4GT8Pf1qjcI28aSIWVS/NibJAPhD46dPrV64gvFlvHc4MdqhXr2Mnc/ngfdVV4UshNcqqDs4+5M7m/cazZLdZWp9o7Y5SxrZ2FtKgJJMERJ7kopJ+/FBpMH+Ri7Y+Be3p2rdpXqnnmo+mwkAGKMhRhQUU4HoOnStiOMKAFAAHYAYA+6s6UApSlAKUpQClKUApSlAKUpQClKUApSlAKUpQClKUAqtca6mUhMMfimmGFX0XsxP7qstQF/w0JLjniVlbGMYBAGMdPSuWbncNR5L4+Xm3Rz20QxahaI2VYOmd2OpP0rsIqAsOFYY5RKS0kg7Fz2PqB61PGufDYnjjTL58iutoqftFucW6xDvK4/ZXqT+O2ongW4BuyP80R/tCtHWNTa4vHeNN8cSlF6+fXxY+p/Ks/ZjHm6mLAho1x1xjqetZeZ3xO14Ro5VGBpnTqUpXpmEUpSgFc74z4s3GS3ifYqkrK+cMfVE9PrXRK0bzSLeX++wRSfN0Vv3iueSXS0novFKXtrZxbhqze7voljUbImjYgdliVwT+Ndc4o1bkRYTrLJ4Yx8/Nvurd0/SoIM8mGOLPfloqZ+uBVJ4isZpr4tJFNy48CIxbvTr2+ea4VLw4ny+Tsq6t9/BF6pZ8q02h1LMdzjOWJq5cF6BBBCkiL9pKis7Ek9SATj0H0qnz8LTTSKYknj8Q3M7t1XPXO7H7q6nGgUAAYAAAA8hXPg8TW6ZbiMm0kjOlKVvMgpSlAKUpQClKUApSlAKUpQClKUApSlAKUpQClKUApSlAKUpQClKUBqNp0JJPKjye52rk/U+deltaogwiKgP6oA/dSlRypE7Z70pSpIFKUoBSlKAUpSgFKUoBSlKAUpSgFKUoBSlKAUpSgP/2Q==">
            <a:extLst>
              <a:ext uri="{FF2B5EF4-FFF2-40B4-BE49-F238E27FC236}">
                <a16:creationId xmlns:a16="http://schemas.microsoft.com/office/drawing/2014/main" id="{49B27142-2ABA-4B4C-85D4-540E5CB0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25" y="1779444"/>
            <a:ext cx="3299112" cy="164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61354-47E9-4243-A664-04EC00A75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Raw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F3371-5581-427C-B6B7-658B2518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FA29F-975F-4514-BF2F-BF997B218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E9C80-FEEB-479C-B3E7-DC6F0C4E4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27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1354-47E9-4243-A664-04EC00A75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EC698-8610-44CC-B07C-F4E83C24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Will be done in </a:t>
            </a:r>
            <a:r>
              <a:rPr lang="en-US" dirty="0" err="1"/>
              <a:t>racf</a:t>
            </a:r>
            <a:r>
              <a:rPr lang="en-US" dirty="0"/>
              <a:t> (not a lot of grid processing, phew)</a:t>
            </a:r>
          </a:p>
          <a:p>
            <a:r>
              <a:rPr lang="en-US" dirty="0"/>
              <a:t>Offline event builder</a:t>
            </a:r>
          </a:p>
          <a:p>
            <a:pPr lvl="1"/>
            <a:r>
              <a:rPr lang="en-US" dirty="0"/>
              <a:t>Event number (triggered) + crossing counter (streaming) used for identifying event</a:t>
            </a:r>
          </a:p>
          <a:p>
            <a:pPr lvl="1"/>
            <a:r>
              <a:rPr lang="en-US" dirty="0"/>
              <a:t>difference to regular processing: 60 </a:t>
            </a:r>
            <a:r>
              <a:rPr lang="en-US" dirty="0" err="1"/>
              <a:t>fopen</a:t>
            </a:r>
            <a:r>
              <a:rPr lang="en-US" dirty="0"/>
              <a:t> calls instead of one</a:t>
            </a:r>
          </a:p>
          <a:p>
            <a:pPr lvl="1"/>
            <a:r>
              <a:rPr lang="en-US" dirty="0"/>
              <a:t>We have been doing this multiple file reading in PHENIX for analysis files since 2003 (proposed offline </a:t>
            </a:r>
            <a:r>
              <a:rPr lang="en-US" dirty="0" err="1"/>
              <a:t>eventbuilder</a:t>
            </a:r>
            <a:r>
              <a:rPr lang="en-US" dirty="0"/>
              <a:t> idea in 2010 for PHENIX - I planned to kill the cow a long time ago)</a:t>
            </a:r>
          </a:p>
          <a:p>
            <a:pPr lvl="2"/>
            <a:r>
              <a:rPr lang="en-US" dirty="0"/>
              <a:t>Also standard for mock data challenge </a:t>
            </a:r>
          </a:p>
          <a:p>
            <a:r>
              <a:rPr lang="en-US" dirty="0" err="1"/>
              <a:t>Reco</a:t>
            </a:r>
            <a:r>
              <a:rPr lang="en-US" dirty="0"/>
              <a:t> time budget 25sec/</a:t>
            </a:r>
            <a:r>
              <a:rPr lang="en-US" dirty="0" err="1"/>
              <a:t>evt</a:t>
            </a:r>
            <a:endParaRPr lang="en-US" dirty="0"/>
          </a:p>
          <a:p>
            <a:pPr lvl="1"/>
            <a:r>
              <a:rPr lang="en-US" dirty="0"/>
              <a:t>TPC </a:t>
            </a:r>
            <a:r>
              <a:rPr lang="en-US" dirty="0" err="1"/>
              <a:t>reco</a:t>
            </a:r>
            <a:r>
              <a:rPr lang="en-US" dirty="0"/>
              <a:t> needs 2 distinct passes for distortion correction</a:t>
            </a:r>
          </a:p>
          <a:p>
            <a:pPr lvl="2"/>
            <a:r>
              <a:rPr lang="en-US" dirty="0"/>
              <a:t>Maybe run calorimeter </a:t>
            </a:r>
            <a:r>
              <a:rPr lang="en-US" dirty="0" err="1"/>
              <a:t>reco</a:t>
            </a:r>
            <a:r>
              <a:rPr lang="en-US" dirty="0"/>
              <a:t> as separate pass</a:t>
            </a:r>
          </a:p>
          <a:p>
            <a:pPr lvl="2"/>
            <a:r>
              <a:rPr lang="en-US" dirty="0"/>
              <a:t>Either run offline event builder 2(3) times or store intermediate event file</a:t>
            </a:r>
          </a:p>
          <a:p>
            <a:pPr lvl="1"/>
            <a:r>
              <a:rPr lang="en-US" dirty="0" err="1"/>
              <a:t>Reco</a:t>
            </a:r>
            <a:r>
              <a:rPr lang="en-US" dirty="0"/>
              <a:t> job length ~ 24 hours, 25sec/</a:t>
            </a:r>
            <a:r>
              <a:rPr lang="en-US" dirty="0" err="1"/>
              <a:t>ev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4000 events in one job (or 12000 for 3 separate passes)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2MB/evt  8 (24) GB close to PHENIX (10GB), nice size to work with</a:t>
            </a:r>
          </a:p>
          <a:p>
            <a:pPr lvl="2"/>
            <a:r>
              <a:rPr lang="en-US" dirty="0"/>
              <a:t>@15kHz </a:t>
            </a:r>
            <a:r>
              <a:rPr lang="en-US" dirty="0" err="1"/>
              <a:t>daq</a:t>
            </a:r>
            <a:r>
              <a:rPr lang="en-US" dirty="0"/>
              <a:t> rate – 250 (750) </a:t>
            </a:r>
            <a:r>
              <a:rPr lang="en-US" dirty="0" err="1"/>
              <a:t>ms</a:t>
            </a:r>
            <a:r>
              <a:rPr lang="en-US" dirty="0"/>
              <a:t> of data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7A7A-276A-45EA-8DF2-62F6A30FB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765E1-36F4-4574-9166-19CA28050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B7C49-9167-43D9-9693-2F208F2B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7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>
            <a:extLst>
              <a:ext uri="{FF2B5EF4-FFF2-40B4-BE49-F238E27FC236}">
                <a16:creationId xmlns:a16="http://schemas.microsoft.com/office/drawing/2014/main" id="{D96F91B1-509C-4E9A-AFB5-D4A3B72E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5" y="76200"/>
            <a:ext cx="10612845" cy="736600"/>
          </a:xfrm>
        </p:spPr>
        <p:txBody>
          <a:bodyPr/>
          <a:lstStyle/>
          <a:p>
            <a:r>
              <a:rPr lang="en-US" altLang="en-US" dirty="0"/>
              <a:t>Reconstruction + Analysis Flow</a:t>
            </a:r>
          </a:p>
        </p:txBody>
      </p:sp>
      <p:sp>
        <p:nvSpPr>
          <p:cNvPr id="66580" name="Line 20">
            <a:extLst>
              <a:ext uri="{FF2B5EF4-FFF2-40B4-BE49-F238E27FC236}">
                <a16:creationId xmlns:a16="http://schemas.microsoft.com/office/drawing/2014/main" id="{25D40220-4439-43D6-890D-3433A50AD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9034" y="1849968"/>
            <a:ext cx="3348564" cy="1240369"/>
          </a:xfrm>
          <a:prstGeom prst="line">
            <a:avLst/>
          </a:prstGeom>
          <a:noFill/>
          <a:ln w="28575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4" name="Line 24">
            <a:extLst>
              <a:ext uri="{FF2B5EF4-FFF2-40B4-BE49-F238E27FC236}">
                <a16:creationId xmlns:a16="http://schemas.microsoft.com/office/drawing/2014/main" id="{F499E7F8-A668-4A71-8254-26E8E9FCEE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3601" y="3268133"/>
            <a:ext cx="1898652" cy="206798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5" name="Text Box 25">
            <a:extLst>
              <a:ext uri="{FF2B5EF4-FFF2-40B4-BE49-F238E27FC236}">
                <a16:creationId xmlns:a16="http://schemas.microsoft.com/office/drawing/2014/main" id="{A787A83F-ECA6-4006-89A9-C0DD872BF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4" y="4671484"/>
            <a:ext cx="1946367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Conditions DB</a:t>
            </a:r>
          </a:p>
        </p:txBody>
      </p:sp>
      <p:sp>
        <p:nvSpPr>
          <p:cNvPr id="66586" name="Text Box 26">
            <a:extLst>
              <a:ext uri="{FF2B5EF4-FFF2-40B4-BE49-F238E27FC236}">
                <a16:creationId xmlns:a16="http://schemas.microsoft.com/office/drawing/2014/main" id="{708ABC9F-CEF0-47B7-85A3-A2113D77F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6" y="5761674"/>
            <a:ext cx="246112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Online monitoring</a:t>
            </a:r>
          </a:p>
        </p:txBody>
      </p:sp>
      <p:sp>
        <p:nvSpPr>
          <p:cNvPr id="66587" name="Line 27">
            <a:extLst>
              <a:ext uri="{FF2B5EF4-FFF2-40B4-BE49-F238E27FC236}">
                <a16:creationId xmlns:a16="http://schemas.microsoft.com/office/drawing/2014/main" id="{EECE076C-EF9E-41BD-93F8-B85C7F330C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5999" y="2235199"/>
            <a:ext cx="0" cy="34861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8" name="Line 28">
            <a:extLst>
              <a:ext uri="{FF2B5EF4-FFF2-40B4-BE49-F238E27FC236}">
                <a16:creationId xmlns:a16="http://schemas.microsoft.com/office/drawing/2014/main" id="{8427A561-EE52-4333-8CDF-B816E43CAC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1671" y="5204883"/>
            <a:ext cx="0" cy="556788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9" name="Line 29">
            <a:extLst>
              <a:ext uri="{FF2B5EF4-FFF2-40B4-BE49-F238E27FC236}">
                <a16:creationId xmlns:a16="http://schemas.microsoft.com/office/drawing/2014/main" id="{FC792B9B-3481-48CD-9989-C8301B7771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1671" y="3611034"/>
            <a:ext cx="0" cy="101737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90" name="Line 30">
            <a:extLst>
              <a:ext uri="{FF2B5EF4-FFF2-40B4-BE49-F238E27FC236}">
                <a16:creationId xmlns:a16="http://schemas.microsoft.com/office/drawing/2014/main" id="{AFCE1D04-8C41-4466-A530-B34E1BF0A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2918" y="4851402"/>
            <a:ext cx="1697084" cy="820364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94" name="Text Box 34">
            <a:extLst>
              <a:ext uri="{FF2B5EF4-FFF2-40B4-BE49-F238E27FC236}">
                <a16:creationId xmlns:a16="http://schemas.microsoft.com/office/drawing/2014/main" id="{DF30BFFB-0BCC-49E8-AD9F-923BC2AE9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819" y="2971801"/>
            <a:ext cx="2465915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Calibration + Q/A</a:t>
            </a:r>
          </a:p>
        </p:txBody>
      </p:sp>
      <p:sp>
        <p:nvSpPr>
          <p:cNvPr id="66595" name="Line 35">
            <a:extLst>
              <a:ext uri="{FF2B5EF4-FFF2-40B4-BE49-F238E27FC236}">
                <a16:creationId xmlns:a16="http://schemas.microsoft.com/office/drawing/2014/main" id="{5F0CB6C9-F0DF-4348-A6FE-3277519514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9718" y="3221567"/>
            <a:ext cx="1352549" cy="21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96" name="Line 36">
            <a:extLst>
              <a:ext uri="{FF2B5EF4-FFF2-40B4-BE49-F238E27FC236}">
                <a16:creationId xmlns:a16="http://schemas.microsoft.com/office/drawing/2014/main" id="{0ABEEDED-DD0B-491A-B71E-6724A3122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9617" y="1890185"/>
            <a:ext cx="660400" cy="98636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606" name="Text Box 46">
            <a:extLst>
              <a:ext uri="{FF2B5EF4-FFF2-40B4-BE49-F238E27FC236}">
                <a16:creationId xmlns:a16="http://schemas.microsoft.com/office/drawing/2014/main" id="{56E8B37E-2CFC-4803-A70A-52B6FCAA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834" y="1316568"/>
            <a:ext cx="1240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135Gb/s</a:t>
            </a:r>
          </a:p>
        </p:txBody>
      </p:sp>
      <p:grpSp>
        <p:nvGrpSpPr>
          <p:cNvPr id="19476" name="Group 52">
            <a:extLst>
              <a:ext uri="{FF2B5EF4-FFF2-40B4-BE49-F238E27FC236}">
                <a16:creationId xmlns:a16="http://schemas.microsoft.com/office/drawing/2014/main" id="{D8102D4A-AA1E-4B2F-8F5C-C1D03EE62F8E}"/>
              </a:ext>
            </a:extLst>
          </p:cNvPr>
          <p:cNvGrpSpPr>
            <a:grpSpLocks/>
          </p:cNvGrpSpPr>
          <p:nvPr/>
        </p:nvGrpSpPr>
        <p:grpSpPr bwMode="auto">
          <a:xfrm>
            <a:off x="5092700" y="903817"/>
            <a:ext cx="6096000" cy="1479549"/>
            <a:chOff x="2406" y="427"/>
            <a:chExt cx="2880" cy="699"/>
          </a:xfrm>
        </p:grpSpPr>
        <p:sp>
          <p:nvSpPr>
            <p:cNvPr id="66568" name="Rectangle 8">
              <a:extLst>
                <a:ext uri="{FF2B5EF4-FFF2-40B4-BE49-F238E27FC236}">
                  <a16:creationId xmlns:a16="http://schemas.microsoft.com/office/drawing/2014/main" id="{07D041A8-7426-4990-A993-E1EA7C049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6" y="550"/>
              <a:ext cx="2880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Calibri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66579" name="Text Box 19">
              <a:extLst>
                <a:ext uri="{FF2B5EF4-FFF2-40B4-BE49-F238E27FC236}">
                  <a16:creationId xmlns:a16="http://schemas.microsoft.com/office/drawing/2014/main" id="{2C87D7DF-BDC7-4EF6-8F91-84450638F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" y="427"/>
              <a:ext cx="368" cy="21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latin typeface="Calibri" charset="0"/>
                  <a:ea typeface="MS PGothic" charset="0"/>
                  <a:cs typeface="MS PGothic" charset="0"/>
                </a:rPr>
                <a:t>Hpss</a:t>
              </a:r>
            </a:p>
          </p:txBody>
        </p:sp>
        <p:grpSp>
          <p:nvGrpSpPr>
            <p:cNvPr id="19492" name="Group 51">
              <a:extLst>
                <a:ext uri="{FF2B5EF4-FFF2-40B4-BE49-F238E27FC236}">
                  <a16:creationId xmlns:a16="http://schemas.microsoft.com/office/drawing/2014/main" id="{72E65B89-FAFA-4F51-BB51-2EBF78608B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9" y="595"/>
              <a:ext cx="2635" cy="451"/>
              <a:chOff x="2529" y="595"/>
              <a:chExt cx="2635" cy="451"/>
            </a:xfrm>
          </p:grpSpPr>
          <p:sp>
            <p:nvSpPr>
              <p:cNvPr id="66570" name="Text Box 10">
                <a:extLst>
                  <a:ext uri="{FF2B5EF4-FFF2-40B4-BE49-F238E27FC236}">
                    <a16:creationId xmlns:a16="http://schemas.microsoft.com/office/drawing/2014/main" id="{69098DB5-2201-44BB-AE86-D4CDE7C841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9" y="595"/>
                <a:ext cx="724" cy="45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HPSS</a:t>
                </a:r>
              </a:p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disk cache</a:t>
                </a:r>
              </a:p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Raw</a:t>
                </a:r>
              </a:p>
            </p:txBody>
          </p:sp>
          <p:sp>
            <p:nvSpPr>
              <p:cNvPr id="66571" name="Text Box 11">
                <a:extLst>
                  <a:ext uri="{FF2B5EF4-FFF2-40B4-BE49-F238E27FC236}">
                    <a16:creationId xmlns:a16="http://schemas.microsoft.com/office/drawing/2014/main" id="{554EFEA2-CA0F-4A42-9024-700C560788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2" y="719"/>
                <a:ext cx="366" cy="21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>
                    <a:latin typeface="Calibri" charset="0"/>
                    <a:ea typeface="MS PGothic" charset="0"/>
                    <a:cs typeface="MS PGothic" charset="0"/>
                  </a:rPr>
                  <a:t>Tape</a:t>
                </a:r>
              </a:p>
            </p:txBody>
          </p:sp>
          <p:grpSp>
            <p:nvGrpSpPr>
              <p:cNvPr id="19495" name="Group 48">
                <a:extLst>
                  <a:ext uri="{FF2B5EF4-FFF2-40B4-BE49-F238E27FC236}">
                    <a16:creationId xmlns:a16="http://schemas.microsoft.com/office/drawing/2014/main" id="{0B14008E-DBFF-4A32-98E6-C1307B73DB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7" y="780"/>
                <a:ext cx="281" cy="96"/>
                <a:chOff x="3328" y="790"/>
                <a:chExt cx="281" cy="96"/>
              </a:xfrm>
            </p:grpSpPr>
            <p:sp>
              <p:nvSpPr>
                <p:cNvPr id="66574" name="Line 14">
                  <a:extLst>
                    <a:ext uri="{FF2B5EF4-FFF2-40B4-BE49-F238E27FC236}">
                      <a16:creationId xmlns:a16="http://schemas.microsoft.com/office/drawing/2014/main" id="{E49FB1A8-D635-417A-8672-73DB609A20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8" y="790"/>
                  <a:ext cx="2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Calibri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6575" name="Line 15">
                  <a:extLst>
                    <a:ext uri="{FF2B5EF4-FFF2-40B4-BE49-F238E27FC236}">
                      <a16:creationId xmlns:a16="http://schemas.microsoft.com/office/drawing/2014/main" id="{C85FE72F-CD25-4EF3-A643-E8BBEB7052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8" y="886"/>
                  <a:ext cx="2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Calibri" charset="0"/>
                    <a:ea typeface="MS PGothic" charset="0"/>
                    <a:cs typeface="MS PGothic" charset="0"/>
                  </a:endParaRPr>
                </a:p>
              </p:txBody>
            </p:sp>
          </p:grpSp>
          <p:grpSp>
            <p:nvGrpSpPr>
              <p:cNvPr id="19496" name="Group 49">
                <a:extLst>
                  <a:ext uri="{FF2B5EF4-FFF2-40B4-BE49-F238E27FC236}">
                    <a16:creationId xmlns:a16="http://schemas.microsoft.com/office/drawing/2014/main" id="{69FB3F82-0C0B-44F8-959A-1A15575C0C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05" y="780"/>
                <a:ext cx="281" cy="96"/>
                <a:chOff x="4094" y="790"/>
                <a:chExt cx="281" cy="96"/>
              </a:xfrm>
            </p:grpSpPr>
            <p:sp>
              <p:nvSpPr>
                <p:cNvPr id="66577" name="Line 17">
                  <a:extLst>
                    <a:ext uri="{FF2B5EF4-FFF2-40B4-BE49-F238E27FC236}">
                      <a16:creationId xmlns:a16="http://schemas.microsoft.com/office/drawing/2014/main" id="{4F190F16-292C-441C-922C-7DBBC8E473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790"/>
                  <a:ext cx="2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Calibri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66578" name="Line 18">
                  <a:extLst>
                    <a:ext uri="{FF2B5EF4-FFF2-40B4-BE49-F238E27FC236}">
                      <a16:creationId xmlns:a16="http://schemas.microsoft.com/office/drawing/2014/main" id="{37D41223-7B17-4901-B850-8079ED2210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886"/>
                  <a:ext cx="28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2400">
                    <a:latin typeface="Calibri" charset="0"/>
                    <a:ea typeface="MS PGothic" charset="0"/>
                    <a:cs typeface="MS PGothic" charset="0"/>
                  </a:endParaRPr>
                </a:p>
              </p:txBody>
            </p:sp>
          </p:grpSp>
          <p:sp>
            <p:nvSpPr>
              <p:cNvPr id="66607" name="Text Box 47">
                <a:extLst>
                  <a:ext uri="{FF2B5EF4-FFF2-40B4-BE49-F238E27FC236}">
                    <a16:creationId xmlns:a16="http://schemas.microsoft.com/office/drawing/2014/main" id="{715B5D96-A12A-4D3C-834A-AF7E13057A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0" y="595"/>
                <a:ext cx="724" cy="45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HPSS</a:t>
                </a:r>
              </a:p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disk cache</a:t>
                </a:r>
              </a:p>
              <a:p>
                <a:pPr algn="ctr">
                  <a:defRPr/>
                </a:pPr>
                <a:r>
                  <a:rPr lang="en-US" sz="1867">
                    <a:latin typeface="Calibri" charset="0"/>
                    <a:ea typeface="MS PGothic" charset="0"/>
                    <a:cs typeface="MS PGothic" charset="0"/>
                  </a:rPr>
                  <a:t>DST</a:t>
                </a:r>
              </a:p>
            </p:txBody>
          </p:sp>
        </p:grpSp>
      </p:grpSp>
      <p:sp>
        <p:nvSpPr>
          <p:cNvPr id="66564" name="Line 4">
            <a:extLst>
              <a:ext uri="{FF2B5EF4-FFF2-40B4-BE49-F238E27FC236}">
                <a16:creationId xmlns:a16="http://schemas.microsoft.com/office/drawing/2014/main" id="{FB3C09DC-7CA1-484F-8A41-9E0E50A79C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0567" y="1805518"/>
            <a:ext cx="3807884" cy="21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3C9AF754-7BCC-435E-A584-CEBC4AA84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33" y="1369485"/>
            <a:ext cx="953018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Buffer</a:t>
            </a:r>
          </a:p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boxes</a:t>
            </a:r>
          </a:p>
        </p:txBody>
      </p:sp>
      <p:sp>
        <p:nvSpPr>
          <p:cNvPr id="66582" name="Line 22">
            <a:extLst>
              <a:ext uri="{FF2B5EF4-FFF2-40B4-BE49-F238E27FC236}">
                <a16:creationId xmlns:a16="http://schemas.microsoft.com/office/drawing/2014/main" id="{399135BE-6E44-4A52-B682-C93188EEB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3884" y="2214034"/>
            <a:ext cx="0" cy="520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583" name="Text Box 23">
            <a:extLst>
              <a:ext uri="{FF2B5EF4-FFF2-40B4-BE49-F238E27FC236}">
                <a16:creationId xmlns:a16="http://schemas.microsoft.com/office/drawing/2014/main" id="{F7BC24C3-129B-4D06-8C7C-E02E78612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385" y="2766485"/>
            <a:ext cx="209397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Raw Disk cache</a:t>
            </a:r>
          </a:p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20PB (2 weeks)</a:t>
            </a:r>
          </a:p>
        </p:txBody>
      </p:sp>
      <p:sp>
        <p:nvSpPr>
          <p:cNvPr id="66597" name="Line 37">
            <a:extLst>
              <a:ext uri="{FF2B5EF4-FFF2-40B4-BE49-F238E27FC236}">
                <a16:creationId xmlns:a16="http://schemas.microsoft.com/office/drawing/2014/main" id="{0BAD86C7-B9D5-4C09-8A89-250BAAFD4F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44151" y="3291417"/>
            <a:ext cx="0" cy="3746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600" name="Text Box 40">
            <a:extLst>
              <a:ext uri="{FF2B5EF4-FFF2-40B4-BE49-F238E27FC236}">
                <a16:creationId xmlns:a16="http://schemas.microsoft.com/office/drawing/2014/main" id="{45F19734-337A-440C-AA2D-28760F66E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301" y="4818301"/>
            <a:ext cx="125518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Analysis</a:t>
            </a:r>
          </a:p>
          <a:p>
            <a:pPr algn="ctr"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Taxi</a:t>
            </a:r>
          </a:p>
        </p:txBody>
      </p:sp>
      <p:sp>
        <p:nvSpPr>
          <p:cNvPr id="66602" name="Text Box 42">
            <a:extLst>
              <a:ext uri="{FF2B5EF4-FFF2-40B4-BE49-F238E27FC236}">
                <a16:creationId xmlns:a16="http://schemas.microsoft.com/office/drawing/2014/main" id="{34C44D51-4622-411E-8333-E4404F53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4951" y="2766485"/>
            <a:ext cx="2041072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Calibri" charset="0"/>
                <a:ea typeface="MS PGothic" charset="0"/>
                <a:cs typeface="MS PGothic" charset="0"/>
              </a:rPr>
              <a:t>DST Disk cache</a:t>
            </a:r>
          </a:p>
        </p:txBody>
      </p:sp>
      <p:sp>
        <p:nvSpPr>
          <p:cNvPr id="66604" name="Line 44">
            <a:extLst>
              <a:ext uri="{FF2B5EF4-FFF2-40B4-BE49-F238E27FC236}">
                <a16:creationId xmlns:a16="http://schemas.microsoft.com/office/drawing/2014/main" id="{2D0C8659-2B3B-45AE-A75C-F9E8F3BE3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27217" y="2220385"/>
            <a:ext cx="0" cy="52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6605" name="Line 45">
            <a:extLst>
              <a:ext uri="{FF2B5EF4-FFF2-40B4-BE49-F238E27FC236}">
                <a16:creationId xmlns:a16="http://schemas.microsoft.com/office/drawing/2014/main" id="{E46ECC9F-84DD-4C20-ACFC-3B5B40918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26651" y="2222501"/>
            <a:ext cx="0" cy="520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9" name="Text Box 31">
            <a:extLst>
              <a:ext uri="{FF2B5EF4-FFF2-40B4-BE49-F238E27FC236}">
                <a16:creationId xmlns:a16="http://schemas.microsoft.com/office/drawing/2014/main" id="{BEB2CEE3-4DD0-4332-80B5-B578CFAA0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75" y="5262945"/>
            <a:ext cx="2076451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Calibri" charset="0"/>
                <a:ea typeface="MS PGothic" charset="0"/>
                <a:cs typeface="MS PGothic" charset="0"/>
              </a:rPr>
              <a:t>2nd pass TPC tracking + reconstruction</a:t>
            </a:r>
          </a:p>
        </p:txBody>
      </p:sp>
      <p:sp>
        <p:nvSpPr>
          <p:cNvPr id="48" name="Text Box 31">
            <a:extLst>
              <a:ext uri="{FF2B5EF4-FFF2-40B4-BE49-F238E27FC236}">
                <a16:creationId xmlns:a16="http://schemas.microsoft.com/office/drawing/2014/main" id="{E9BD0FF8-62E3-4A76-9A04-B7E19589C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816" y="3887115"/>
            <a:ext cx="207645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Calibri" charset="0"/>
                <a:ea typeface="MS PGothic" charset="0"/>
                <a:cs typeface="MS PGothic" charset="0"/>
              </a:rPr>
              <a:t>1</a:t>
            </a:r>
            <a:r>
              <a:rPr lang="en-US" sz="2400" baseline="30000" dirty="0">
                <a:solidFill>
                  <a:srgbClr val="0070C0"/>
                </a:solidFill>
                <a:latin typeface="Calibri" charset="0"/>
                <a:ea typeface="MS PGothic" charset="0"/>
                <a:cs typeface="MS PGothic" charset="0"/>
              </a:rPr>
              <a:t>st</a:t>
            </a:r>
            <a:r>
              <a:rPr lang="en-US" sz="2400" dirty="0">
                <a:solidFill>
                  <a:srgbClr val="0070C0"/>
                </a:solidFill>
                <a:latin typeface="Calibri" charset="0"/>
                <a:ea typeface="MS PGothic" charset="0"/>
                <a:cs typeface="MS PGothic" charset="0"/>
              </a:rPr>
              <a:t> pass TPC tracking</a:t>
            </a:r>
          </a:p>
        </p:txBody>
      </p:sp>
      <p:sp>
        <p:nvSpPr>
          <p:cNvPr id="51" name="Line 35">
            <a:extLst>
              <a:ext uri="{FF2B5EF4-FFF2-40B4-BE49-F238E27FC236}">
                <a16:creationId xmlns:a16="http://schemas.microsoft.com/office/drawing/2014/main" id="{0A869F5F-FB2D-48ED-B94F-8E4F50DB93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53051" y="3666069"/>
            <a:ext cx="0" cy="2291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2" name="Line 35">
            <a:extLst>
              <a:ext uri="{FF2B5EF4-FFF2-40B4-BE49-F238E27FC236}">
                <a16:creationId xmlns:a16="http://schemas.microsoft.com/office/drawing/2014/main" id="{B83158A6-BE92-4CF5-95B9-F47D0C0C3A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6185" y="3634317"/>
            <a:ext cx="0" cy="16286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3" name="Text Box 40">
            <a:extLst>
              <a:ext uri="{FF2B5EF4-FFF2-40B4-BE49-F238E27FC236}">
                <a16:creationId xmlns:a16="http://schemas.microsoft.com/office/drawing/2014/main" id="{FFAAAA11-772D-4DF6-BF6E-2369D13E8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767" y="3669496"/>
            <a:ext cx="228287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charset="0"/>
                <a:ea typeface="MS PGothic" charset="0"/>
                <a:cs typeface="MS PGothic" charset="0"/>
              </a:rPr>
              <a:t>Size reduction + calibration pass</a:t>
            </a:r>
          </a:p>
        </p:txBody>
      </p:sp>
      <p:sp>
        <p:nvSpPr>
          <p:cNvPr id="54" name="Line 37">
            <a:extLst>
              <a:ext uri="{FF2B5EF4-FFF2-40B4-BE49-F238E27FC236}">
                <a16:creationId xmlns:a16="http://schemas.microsoft.com/office/drawing/2014/main" id="{2E784DC7-C9DC-4FA0-AD2C-303225B57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77917" y="3298837"/>
            <a:ext cx="0" cy="1519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5" name="Line 37">
            <a:extLst>
              <a:ext uri="{FF2B5EF4-FFF2-40B4-BE49-F238E27FC236}">
                <a16:creationId xmlns:a16="http://schemas.microsoft.com/office/drawing/2014/main" id="{1713CE2F-79E3-408A-83FC-8E1E666D0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08735" y="3291417"/>
            <a:ext cx="0" cy="35983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77DA12-1C35-4C9B-885F-E0EF60FA551C}"/>
              </a:ext>
            </a:extLst>
          </p:cNvPr>
          <p:cNvCxnSpPr/>
          <p:nvPr/>
        </p:nvCxnSpPr>
        <p:spPr>
          <a:xfrm>
            <a:off x="8557685" y="6107744"/>
            <a:ext cx="7260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010D1C0-36B4-4323-9E64-CBB61A3759F4}"/>
              </a:ext>
            </a:extLst>
          </p:cNvPr>
          <p:cNvCxnSpPr/>
          <p:nvPr/>
        </p:nvCxnSpPr>
        <p:spPr>
          <a:xfrm>
            <a:off x="8557685" y="6493933"/>
            <a:ext cx="726017" cy="0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ine 30">
            <a:extLst>
              <a:ext uri="{FF2B5EF4-FFF2-40B4-BE49-F238E27FC236}">
                <a16:creationId xmlns:a16="http://schemas.microsoft.com/office/drawing/2014/main" id="{EB141176-A0D9-44F7-9F5D-E63BB7E34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6031" y="4851401"/>
            <a:ext cx="5714533" cy="35348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8" name="Line 30">
            <a:extLst>
              <a:ext uri="{FF2B5EF4-FFF2-40B4-BE49-F238E27FC236}">
                <a16:creationId xmlns:a16="http://schemas.microsoft.com/office/drawing/2014/main" id="{54385547-AE17-464B-99C2-3422090033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4602" y="4114797"/>
            <a:ext cx="2180141" cy="984103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C382C-9FF5-4C2F-A6FF-74A64F856F50}"/>
              </a:ext>
            </a:extLst>
          </p:cNvPr>
          <p:cNvSpPr txBox="1"/>
          <p:nvPr/>
        </p:nvSpPr>
        <p:spPr>
          <a:xfrm>
            <a:off x="9332597" y="5861524"/>
            <a:ext cx="76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EA4F057-787B-4398-A7E8-4732D70A105A}"/>
              </a:ext>
            </a:extLst>
          </p:cNvPr>
          <p:cNvSpPr txBox="1"/>
          <p:nvPr/>
        </p:nvSpPr>
        <p:spPr>
          <a:xfrm>
            <a:off x="9283701" y="6247713"/>
            <a:ext cx="166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Calibrations</a:t>
            </a:r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1787C6E6-EA0C-4352-91EE-494CF589E6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67072" y="4254501"/>
            <a:ext cx="651960" cy="38311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FF3C3-31A7-40D2-9411-676E34563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31B12-0D85-44C7-9EEC-7BD85D39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0E305-469C-4D02-B905-D46DA051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6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4C7C-68EA-48A5-8326-BFAF4FA6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34EF1-1926-4FB3-A08D-F85C105A5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Code speed – need to get to 25s/</a:t>
            </a:r>
            <a:r>
              <a:rPr lang="en-US" dirty="0" err="1"/>
              <a:t>evt</a:t>
            </a:r>
            <a:endParaRPr lang="en-US" dirty="0"/>
          </a:p>
          <a:p>
            <a:pPr lvl="1"/>
            <a:r>
              <a:rPr lang="en-US" dirty="0"/>
              <a:t>Not only tracking – calorimeter (5s) blows its budget as well (pulse shape fitting)</a:t>
            </a:r>
          </a:p>
          <a:p>
            <a:r>
              <a:rPr lang="en-US" dirty="0"/>
              <a:t>Memory – has gotten cheaper but 10GB/job won’t fly</a:t>
            </a:r>
          </a:p>
          <a:p>
            <a:pPr lvl="1"/>
            <a:r>
              <a:rPr lang="en-US" dirty="0"/>
              <a:t>Unlike CERN Simulation needs “small” sim size is a secondary problem</a:t>
            </a:r>
          </a:p>
          <a:p>
            <a:r>
              <a:rPr lang="en-US" dirty="0"/>
              <a:t>Scale</a:t>
            </a:r>
          </a:p>
          <a:p>
            <a:pPr lvl="1"/>
            <a:r>
              <a:rPr lang="en-US" dirty="0"/>
              <a:t>Rate is constant 20GB/sec in </a:t>
            </a:r>
            <a:r>
              <a:rPr lang="en-US" dirty="0" err="1"/>
              <a:t>AuAu</a:t>
            </a:r>
            <a:r>
              <a:rPr lang="en-US" dirty="0"/>
              <a:t> in year 3 (averaged by buffer boxes)</a:t>
            </a:r>
          </a:p>
          <a:p>
            <a:pPr lvl="1"/>
            <a:r>
              <a:rPr lang="en-US" dirty="0"/>
              <a:t>200,000 cores need to be fed</a:t>
            </a:r>
          </a:p>
          <a:p>
            <a:pPr lvl="1"/>
            <a:r>
              <a:rPr lang="en-US" dirty="0"/>
              <a:t>Ramp up vs steady state, deliver data to those cores</a:t>
            </a:r>
          </a:p>
          <a:p>
            <a:pPr lvl="1"/>
            <a:r>
              <a:rPr lang="en-US" dirty="0"/>
              <a:t>Storage which can handle that abuse</a:t>
            </a:r>
          </a:p>
          <a:p>
            <a:r>
              <a:rPr lang="en-US" dirty="0"/>
              <a:t>Reconstruction has to happen quasi online</a:t>
            </a:r>
          </a:p>
          <a:p>
            <a:pPr lvl="1"/>
            <a:r>
              <a:rPr lang="en-US" dirty="0"/>
              <a:t>Once data is deleted from buffer it will be very expensive to fetch from </a:t>
            </a:r>
            <a:r>
              <a:rPr lang="en-US" dirty="0" err="1"/>
              <a:t>hpss</a:t>
            </a:r>
            <a:endParaRPr lang="en-US" dirty="0"/>
          </a:p>
          <a:p>
            <a:pPr lvl="2"/>
            <a:r>
              <a:rPr lang="en-US" dirty="0"/>
              <a:t>Data spread over 60 files is not helpful here</a:t>
            </a:r>
          </a:p>
          <a:p>
            <a:r>
              <a:rPr lang="en-US" dirty="0"/>
              <a:t>Need to be ready, no time for debugging – we will get hit on day 1 by an accelerator (and crew) with 20 years of experience delivering high luminosity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B273-14B4-4B44-941D-8A1B9D70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37C19-DF9A-44CC-AC81-D69ED16BD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E851B-01C5-45B3-9707-B41F0172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7D9BB-8F33-48A8-BAB5-9F95F141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experience in NPPS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67AA4-740E-4566-900F-F6CD5AECB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Calibrations Database</a:t>
            </a:r>
          </a:p>
          <a:p>
            <a:pPr lvl="1"/>
            <a:r>
              <a:rPr lang="en-US" dirty="0"/>
              <a:t>We know our current DB approach does not scale – Belle II DB looks like a good solution (calibrations in files, metadata in DB)</a:t>
            </a:r>
          </a:p>
          <a:p>
            <a:pPr lvl="1"/>
            <a:r>
              <a:rPr lang="en-US" dirty="0"/>
              <a:t> Nice standalone task which doesn’t require deep knowledge of </a:t>
            </a:r>
            <a:r>
              <a:rPr lang="en-US" dirty="0" err="1"/>
              <a:t>sPHENIX</a:t>
            </a:r>
            <a:endParaRPr lang="en-US" dirty="0"/>
          </a:p>
          <a:p>
            <a:pPr lvl="1"/>
            <a:r>
              <a:rPr lang="en-US" dirty="0"/>
              <a:t>DB Maintenance</a:t>
            </a:r>
          </a:p>
          <a:p>
            <a:r>
              <a:rPr lang="en-US" dirty="0">
                <a:sym typeface="Wingdings" panose="05000000000000000000" pitchFamily="2" charset="2"/>
              </a:rPr>
              <a:t>Data reconstruction and movement choreography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All done locally – we have influence on hardware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PanDa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dirty="0" err="1">
                <a:sym typeface="Wingdings" panose="05000000000000000000" pitchFamily="2" charset="2"/>
              </a:rPr>
              <a:t>Ruccio</a:t>
            </a:r>
            <a:r>
              <a:rPr lang="en-US" dirty="0"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Production Manager</a:t>
            </a:r>
          </a:p>
          <a:p>
            <a:r>
              <a:rPr lang="en-US" dirty="0">
                <a:sym typeface="Wingdings" panose="05000000000000000000" pitchFamily="2" charset="2"/>
              </a:rPr>
              <a:t>Refining TPC simulations (electron drift)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Tracking next talk</a:t>
            </a:r>
          </a:p>
          <a:p>
            <a:r>
              <a:rPr lang="en-US" dirty="0">
                <a:sym typeface="Wingdings" panose="05000000000000000000" pitchFamily="2" charset="2"/>
              </a:rPr>
              <a:t>GEANT4 (physics lists, calorimeters), ATLAS has interesting developments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15B05-DD59-47C6-9CC8-44E95217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33A16-0FE7-468D-A4E4-0EA09C3C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NPPS Technical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F4F26-78AE-44EA-87E7-94E05B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CB5A5-69B7-4CFC-9DF4-85919B9E46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26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52A68-6BD9-D142-BDEB-E61B9174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2/19/2021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D37E0-DA41-0046-8A44-E4C7C2FFD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NPPS Technical Meeting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0EAA-699F-AE40-B092-8410E399D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1" r="6326"/>
          <a:stretch/>
        </p:blipFill>
        <p:spPr>
          <a:xfrm>
            <a:off x="-2422" y="0"/>
            <a:ext cx="8082044" cy="52895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63296-A0CF-7D4F-A7B5-BA83BA493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831589C-E703-044C-B732-0A5D3C1F72A6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4A889-FC53-4131-BC6D-18AEF7C4397A}"/>
              </a:ext>
            </a:extLst>
          </p:cNvPr>
          <p:cNvSpPr txBox="1"/>
          <p:nvPr/>
        </p:nvSpPr>
        <p:spPr>
          <a:xfrm>
            <a:off x="8153400" y="1191491"/>
            <a:ext cx="38675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is</a:t>
            </a:r>
          </a:p>
          <a:p>
            <a:r>
              <a:rPr lang="en-US" dirty="0"/>
              <a:t>A standard collider detector</a:t>
            </a:r>
          </a:p>
          <a:p>
            <a:r>
              <a:rPr lang="en-US" dirty="0"/>
              <a:t>Coverage |</a:t>
            </a:r>
            <a:r>
              <a:rPr lang="el-GR" dirty="0"/>
              <a:t>η</a:t>
            </a:r>
            <a:r>
              <a:rPr lang="en-US" dirty="0"/>
              <a:t>| &lt; 1.1 (&lt;1 fiducial volume)</a:t>
            </a:r>
          </a:p>
          <a:p>
            <a:r>
              <a:rPr lang="en-US" dirty="0"/>
              <a:t>Full </a:t>
            </a:r>
            <a:r>
              <a:rPr lang="en-US" dirty="0" err="1"/>
              <a:t>em</a:t>
            </a:r>
            <a:r>
              <a:rPr lang="en-US" dirty="0"/>
              <a:t> and hadronic calorimetry</a:t>
            </a:r>
          </a:p>
          <a:p>
            <a:r>
              <a:rPr lang="en-US" dirty="0"/>
              <a:t>Full tracking</a:t>
            </a:r>
          </a:p>
          <a:p>
            <a:r>
              <a:rPr lang="en-US" dirty="0"/>
              <a:t>No PID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E11E4-8011-4CEF-AFD9-F12033B69F69}"/>
              </a:ext>
            </a:extLst>
          </p:cNvPr>
          <p:cNvSpPr txBox="1"/>
          <p:nvPr/>
        </p:nvSpPr>
        <p:spPr>
          <a:xfrm>
            <a:off x="8153400" y="3726873"/>
            <a:ext cx="2743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Physics Program</a:t>
            </a:r>
          </a:p>
          <a:p>
            <a:r>
              <a:rPr lang="en-US" dirty="0"/>
              <a:t>Unbiased Jets (calorimetry)</a:t>
            </a:r>
          </a:p>
          <a:p>
            <a:r>
              <a:rPr lang="en-US" dirty="0"/>
              <a:t>Upsilons (tracking)</a:t>
            </a:r>
          </a:p>
        </p:txBody>
      </p:sp>
    </p:spTree>
    <p:extLst>
      <p:ext uri="{BB962C8B-B14F-4D97-AF65-F5344CB8AC3E}">
        <p14:creationId xmlns:p14="http://schemas.microsoft.com/office/powerpoint/2010/main" val="130760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PHENIX tracking detec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sPHENIX tracking detectors</a:t>
            </a: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2"/>
          <a:srcRect l="1314" t="3416" r="25105" b="33620"/>
          <a:stretch>
            <a:fillRect/>
          </a:stretch>
        </p:blipFill>
        <p:spPr>
          <a:xfrm rot="21360000" flipH="1">
            <a:off x="-201750" y="1040166"/>
            <a:ext cx="6992778" cy="613726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INTT  Silicon strips, 2 layers"/>
          <p:cNvSpPr txBox="1"/>
          <p:nvPr/>
        </p:nvSpPr>
        <p:spPr>
          <a:xfrm>
            <a:off x="7874610" y="3219636"/>
            <a:ext cx="1924099" cy="64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defTabSz="292100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INTT </a:t>
            </a:r>
            <a:br/>
            <a:r>
              <a:rPr sz="1200"/>
              <a:t>Silicon strips, 2 layers</a:t>
            </a:r>
          </a:p>
        </p:txBody>
      </p:sp>
      <p:sp>
        <p:nvSpPr>
          <p:cNvPr id="303" name="MVTX  Monolithic Active Pixel Sensors (MAPS),…"/>
          <p:cNvSpPr txBox="1"/>
          <p:nvPr/>
        </p:nvSpPr>
        <p:spPr>
          <a:xfrm>
            <a:off x="7560965" y="5628735"/>
            <a:ext cx="2987451" cy="871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defTabSz="292100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MVTX </a:t>
            </a:r>
            <a:br>
              <a:rPr dirty="0"/>
            </a:br>
            <a:r>
              <a:rPr sz="1200" dirty="0"/>
              <a:t>Monolithic Active Pixel Sensors (MAPS), </a:t>
            </a:r>
          </a:p>
          <a:p>
            <a:pPr defTabSz="292100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1200" dirty="0"/>
              <a:t>3 layers, based </a:t>
            </a:r>
            <a:r>
              <a:rPr sz="1200" dirty="0">
                <a:solidFill>
                  <a:srgbClr val="FF0000"/>
                </a:solidFill>
              </a:rPr>
              <a:t>on ALICE ITS </a:t>
            </a:r>
            <a:r>
              <a:rPr sz="1200" dirty="0"/>
              <a:t>detector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3"/>
          <a:srcRect l="35749" t="5259" r="3337" b="22664"/>
          <a:stretch>
            <a:fillRect/>
          </a:stretch>
        </p:blipFill>
        <p:spPr>
          <a:xfrm>
            <a:off x="7445917" y="3633192"/>
            <a:ext cx="3492684" cy="2119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81" extrusionOk="0">
                <a:moveTo>
                  <a:pt x="16984" y="2"/>
                </a:moveTo>
                <a:cubicBezTo>
                  <a:pt x="16523" y="32"/>
                  <a:pt x="15567" y="295"/>
                  <a:pt x="15497" y="410"/>
                </a:cubicBezTo>
                <a:cubicBezTo>
                  <a:pt x="15458" y="476"/>
                  <a:pt x="15331" y="492"/>
                  <a:pt x="15167" y="455"/>
                </a:cubicBezTo>
                <a:cubicBezTo>
                  <a:pt x="14925" y="401"/>
                  <a:pt x="14909" y="409"/>
                  <a:pt x="14980" y="552"/>
                </a:cubicBezTo>
                <a:cubicBezTo>
                  <a:pt x="15049" y="690"/>
                  <a:pt x="15040" y="723"/>
                  <a:pt x="14895" y="814"/>
                </a:cubicBezTo>
                <a:cubicBezTo>
                  <a:pt x="14804" y="872"/>
                  <a:pt x="14482" y="1025"/>
                  <a:pt x="14179" y="1154"/>
                </a:cubicBezTo>
                <a:cubicBezTo>
                  <a:pt x="13666" y="1373"/>
                  <a:pt x="12771" y="1808"/>
                  <a:pt x="12242" y="2099"/>
                </a:cubicBezTo>
                <a:cubicBezTo>
                  <a:pt x="12115" y="2169"/>
                  <a:pt x="11619" y="2428"/>
                  <a:pt x="11142" y="2673"/>
                </a:cubicBezTo>
                <a:cubicBezTo>
                  <a:pt x="10665" y="2918"/>
                  <a:pt x="10085" y="3223"/>
                  <a:pt x="9851" y="3348"/>
                </a:cubicBezTo>
                <a:cubicBezTo>
                  <a:pt x="9437" y="3569"/>
                  <a:pt x="9415" y="3568"/>
                  <a:pt x="8930" y="3429"/>
                </a:cubicBezTo>
                <a:cubicBezTo>
                  <a:pt x="8649" y="3348"/>
                  <a:pt x="8279" y="3308"/>
                  <a:pt x="8073" y="3336"/>
                </a:cubicBezTo>
                <a:cubicBezTo>
                  <a:pt x="7668" y="3391"/>
                  <a:pt x="6720" y="3697"/>
                  <a:pt x="6471" y="3853"/>
                </a:cubicBezTo>
                <a:cubicBezTo>
                  <a:pt x="6382" y="3909"/>
                  <a:pt x="6229" y="3954"/>
                  <a:pt x="6133" y="3954"/>
                </a:cubicBezTo>
                <a:cubicBezTo>
                  <a:pt x="6034" y="3954"/>
                  <a:pt x="5617" y="4235"/>
                  <a:pt x="5168" y="4601"/>
                </a:cubicBezTo>
                <a:cubicBezTo>
                  <a:pt x="4439" y="5195"/>
                  <a:pt x="4339" y="5307"/>
                  <a:pt x="3860" y="6100"/>
                </a:cubicBezTo>
                <a:cubicBezTo>
                  <a:pt x="3575" y="6572"/>
                  <a:pt x="3339" y="7021"/>
                  <a:pt x="3339" y="7098"/>
                </a:cubicBezTo>
                <a:cubicBezTo>
                  <a:pt x="3338" y="7174"/>
                  <a:pt x="3273" y="7261"/>
                  <a:pt x="3194" y="7292"/>
                </a:cubicBezTo>
                <a:cubicBezTo>
                  <a:pt x="3102" y="7327"/>
                  <a:pt x="3074" y="7372"/>
                  <a:pt x="3118" y="7417"/>
                </a:cubicBezTo>
                <a:cubicBezTo>
                  <a:pt x="3199" y="7499"/>
                  <a:pt x="2966" y="8276"/>
                  <a:pt x="2795" y="8585"/>
                </a:cubicBezTo>
                <a:lnTo>
                  <a:pt x="2731" y="8928"/>
                </a:lnTo>
                <a:lnTo>
                  <a:pt x="1960" y="9316"/>
                </a:lnTo>
                <a:lnTo>
                  <a:pt x="975" y="10290"/>
                </a:lnTo>
                <a:lnTo>
                  <a:pt x="206" y="12040"/>
                </a:lnTo>
                <a:lnTo>
                  <a:pt x="0" y="13955"/>
                </a:lnTo>
                <a:lnTo>
                  <a:pt x="86" y="16541"/>
                </a:lnTo>
                <a:lnTo>
                  <a:pt x="862" y="18723"/>
                </a:lnTo>
                <a:lnTo>
                  <a:pt x="1810" y="20242"/>
                </a:lnTo>
                <a:lnTo>
                  <a:pt x="2802" y="20703"/>
                </a:lnTo>
                <a:cubicBezTo>
                  <a:pt x="3056" y="20570"/>
                  <a:pt x="3286" y="20452"/>
                  <a:pt x="3500" y="20339"/>
                </a:cubicBezTo>
                <a:cubicBezTo>
                  <a:pt x="4535" y="19795"/>
                  <a:pt x="4594" y="19776"/>
                  <a:pt x="4698" y="19931"/>
                </a:cubicBezTo>
                <a:cubicBezTo>
                  <a:pt x="4758" y="20021"/>
                  <a:pt x="4803" y="20142"/>
                  <a:pt x="4796" y="20202"/>
                </a:cubicBezTo>
                <a:cubicBezTo>
                  <a:pt x="4789" y="20261"/>
                  <a:pt x="4840" y="20299"/>
                  <a:pt x="4911" y="20287"/>
                </a:cubicBezTo>
                <a:cubicBezTo>
                  <a:pt x="4988" y="20273"/>
                  <a:pt x="5062" y="20336"/>
                  <a:pt x="5097" y="20444"/>
                </a:cubicBezTo>
                <a:cubicBezTo>
                  <a:pt x="5149" y="20604"/>
                  <a:pt x="5706" y="20949"/>
                  <a:pt x="6270" y="21172"/>
                </a:cubicBezTo>
                <a:cubicBezTo>
                  <a:pt x="6357" y="21205"/>
                  <a:pt x="6454" y="21292"/>
                  <a:pt x="6488" y="21361"/>
                </a:cubicBezTo>
                <a:cubicBezTo>
                  <a:pt x="6533" y="21450"/>
                  <a:pt x="6734" y="21486"/>
                  <a:pt x="7172" y="21491"/>
                </a:cubicBezTo>
                <a:cubicBezTo>
                  <a:pt x="7512" y="21495"/>
                  <a:pt x="7899" y="21527"/>
                  <a:pt x="8034" y="21559"/>
                </a:cubicBezTo>
                <a:cubicBezTo>
                  <a:pt x="8169" y="21592"/>
                  <a:pt x="8326" y="21587"/>
                  <a:pt x="8382" y="21547"/>
                </a:cubicBezTo>
                <a:cubicBezTo>
                  <a:pt x="8438" y="21508"/>
                  <a:pt x="8523" y="21461"/>
                  <a:pt x="8570" y="21446"/>
                </a:cubicBezTo>
                <a:cubicBezTo>
                  <a:pt x="8702" y="21406"/>
                  <a:pt x="9165" y="21129"/>
                  <a:pt x="9278" y="21022"/>
                </a:cubicBezTo>
                <a:cubicBezTo>
                  <a:pt x="9333" y="20970"/>
                  <a:pt x="9441" y="20929"/>
                  <a:pt x="9518" y="20929"/>
                </a:cubicBezTo>
                <a:cubicBezTo>
                  <a:pt x="9596" y="20929"/>
                  <a:pt x="9791" y="20820"/>
                  <a:pt x="9952" y="20687"/>
                </a:cubicBezTo>
                <a:cubicBezTo>
                  <a:pt x="10314" y="20387"/>
                  <a:pt x="10768" y="20157"/>
                  <a:pt x="10843" y="20234"/>
                </a:cubicBezTo>
                <a:cubicBezTo>
                  <a:pt x="10875" y="20267"/>
                  <a:pt x="10884" y="20244"/>
                  <a:pt x="10861" y="20182"/>
                </a:cubicBezTo>
                <a:cubicBezTo>
                  <a:pt x="10837" y="20117"/>
                  <a:pt x="10861" y="20041"/>
                  <a:pt x="10922" y="20004"/>
                </a:cubicBezTo>
                <a:cubicBezTo>
                  <a:pt x="10979" y="19968"/>
                  <a:pt x="11194" y="19734"/>
                  <a:pt x="11397" y="19482"/>
                </a:cubicBezTo>
                <a:cubicBezTo>
                  <a:pt x="11600" y="19231"/>
                  <a:pt x="11788" y="19050"/>
                  <a:pt x="11816" y="19078"/>
                </a:cubicBezTo>
                <a:cubicBezTo>
                  <a:pt x="11844" y="19107"/>
                  <a:pt x="11865" y="19076"/>
                  <a:pt x="11865" y="19014"/>
                </a:cubicBezTo>
                <a:cubicBezTo>
                  <a:pt x="11865" y="18815"/>
                  <a:pt x="12257" y="18284"/>
                  <a:pt x="12514" y="18133"/>
                </a:cubicBezTo>
                <a:cubicBezTo>
                  <a:pt x="12650" y="18053"/>
                  <a:pt x="13010" y="17858"/>
                  <a:pt x="13312" y="17705"/>
                </a:cubicBezTo>
                <a:cubicBezTo>
                  <a:pt x="15394" y="16645"/>
                  <a:pt x="16738" y="15919"/>
                  <a:pt x="16906" y="15765"/>
                </a:cubicBezTo>
                <a:cubicBezTo>
                  <a:pt x="17121" y="15567"/>
                  <a:pt x="17422" y="15410"/>
                  <a:pt x="17783" y="15300"/>
                </a:cubicBezTo>
                <a:cubicBezTo>
                  <a:pt x="17967" y="15244"/>
                  <a:pt x="18353" y="15049"/>
                  <a:pt x="18640" y="14868"/>
                </a:cubicBezTo>
                <a:cubicBezTo>
                  <a:pt x="18927" y="14687"/>
                  <a:pt x="19203" y="14541"/>
                  <a:pt x="19255" y="14541"/>
                </a:cubicBezTo>
                <a:cubicBezTo>
                  <a:pt x="19306" y="14541"/>
                  <a:pt x="19441" y="14394"/>
                  <a:pt x="19553" y="14217"/>
                </a:cubicBezTo>
                <a:cubicBezTo>
                  <a:pt x="19666" y="14040"/>
                  <a:pt x="19900" y="13739"/>
                  <a:pt x="20073" y="13547"/>
                </a:cubicBezTo>
                <a:cubicBezTo>
                  <a:pt x="20307" y="13285"/>
                  <a:pt x="20468" y="12984"/>
                  <a:pt x="20714" y="12355"/>
                </a:cubicBezTo>
                <a:cubicBezTo>
                  <a:pt x="20896" y="11892"/>
                  <a:pt x="21073" y="11488"/>
                  <a:pt x="21106" y="11454"/>
                </a:cubicBezTo>
                <a:cubicBezTo>
                  <a:pt x="21140" y="11419"/>
                  <a:pt x="21199" y="11144"/>
                  <a:pt x="21236" y="10843"/>
                </a:cubicBezTo>
                <a:cubicBezTo>
                  <a:pt x="21299" y="10340"/>
                  <a:pt x="21415" y="9742"/>
                  <a:pt x="21515" y="9393"/>
                </a:cubicBezTo>
                <a:cubicBezTo>
                  <a:pt x="21600" y="9098"/>
                  <a:pt x="21541" y="6695"/>
                  <a:pt x="21437" y="6197"/>
                </a:cubicBezTo>
                <a:cubicBezTo>
                  <a:pt x="21383" y="5935"/>
                  <a:pt x="21304" y="5448"/>
                  <a:pt x="21261" y="5114"/>
                </a:cubicBezTo>
                <a:cubicBezTo>
                  <a:pt x="21218" y="4780"/>
                  <a:pt x="21132" y="4413"/>
                  <a:pt x="21070" y="4302"/>
                </a:cubicBezTo>
                <a:cubicBezTo>
                  <a:pt x="20929" y="4047"/>
                  <a:pt x="20696" y="3291"/>
                  <a:pt x="20756" y="3283"/>
                </a:cubicBezTo>
                <a:cubicBezTo>
                  <a:pt x="20781" y="3280"/>
                  <a:pt x="20742" y="3238"/>
                  <a:pt x="20670" y="3190"/>
                </a:cubicBezTo>
                <a:cubicBezTo>
                  <a:pt x="20599" y="3143"/>
                  <a:pt x="20541" y="3024"/>
                  <a:pt x="20541" y="2928"/>
                </a:cubicBezTo>
                <a:cubicBezTo>
                  <a:pt x="20541" y="2764"/>
                  <a:pt x="20176" y="2187"/>
                  <a:pt x="19744" y="1667"/>
                </a:cubicBezTo>
                <a:cubicBezTo>
                  <a:pt x="19641" y="1543"/>
                  <a:pt x="19542" y="1366"/>
                  <a:pt x="19524" y="1271"/>
                </a:cubicBezTo>
                <a:cubicBezTo>
                  <a:pt x="19506" y="1176"/>
                  <a:pt x="19421" y="1070"/>
                  <a:pt x="19335" y="1037"/>
                </a:cubicBezTo>
                <a:cubicBezTo>
                  <a:pt x="19250" y="1003"/>
                  <a:pt x="19051" y="879"/>
                  <a:pt x="18892" y="762"/>
                </a:cubicBezTo>
                <a:cubicBezTo>
                  <a:pt x="18733" y="644"/>
                  <a:pt x="18554" y="520"/>
                  <a:pt x="18495" y="487"/>
                </a:cubicBezTo>
                <a:cubicBezTo>
                  <a:pt x="18436" y="454"/>
                  <a:pt x="18399" y="374"/>
                  <a:pt x="18414" y="309"/>
                </a:cubicBezTo>
                <a:cubicBezTo>
                  <a:pt x="18434" y="223"/>
                  <a:pt x="18332" y="185"/>
                  <a:pt x="18037" y="168"/>
                </a:cubicBezTo>
                <a:cubicBezTo>
                  <a:pt x="17814" y="155"/>
                  <a:pt x="17550" y="106"/>
                  <a:pt x="17452" y="63"/>
                </a:cubicBezTo>
                <a:cubicBezTo>
                  <a:pt x="17353" y="20"/>
                  <a:pt x="17143" y="-8"/>
                  <a:pt x="16984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" name="Rectangle"/>
          <p:cNvSpPr/>
          <p:nvPr/>
        </p:nvSpPr>
        <p:spPr>
          <a:xfrm>
            <a:off x="2336179" y="5375986"/>
            <a:ext cx="404805" cy="330947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2921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6" name="Line"/>
          <p:cNvSpPr/>
          <p:nvPr/>
        </p:nvSpPr>
        <p:spPr>
          <a:xfrm flipV="1">
            <a:off x="2336179" y="4009762"/>
            <a:ext cx="5865356" cy="1366495"/>
          </a:xfrm>
          <a:prstGeom prst="line">
            <a:avLst/>
          </a:prstGeom>
          <a:ln w="12700">
            <a:solidFill>
              <a:srgbClr val="FF26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 algn="ctr" defTabSz="2921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07" name="Line"/>
          <p:cNvSpPr/>
          <p:nvPr/>
        </p:nvSpPr>
        <p:spPr>
          <a:xfrm>
            <a:off x="2733206" y="5715743"/>
            <a:ext cx="5868100" cy="1"/>
          </a:xfrm>
          <a:prstGeom prst="line">
            <a:avLst/>
          </a:prstGeom>
          <a:ln w="12700">
            <a:solidFill>
              <a:srgbClr val="FF2600"/>
            </a:solidFill>
            <a:prstDash val="sysDot"/>
            <a:miter lim="400000"/>
          </a:ln>
        </p:spPr>
        <p:txBody>
          <a:bodyPr lIns="25400" tIns="25400" rIns="25400" bIns="25400" anchor="ctr"/>
          <a:lstStyle/>
          <a:p>
            <a:pPr algn="ctr" defTabSz="292100">
              <a:defRPr sz="12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085" y="667150"/>
            <a:ext cx="3241910" cy="268865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TPC  Continuous readout TPC…"/>
          <p:cNvSpPr txBox="1"/>
          <p:nvPr/>
        </p:nvSpPr>
        <p:spPr>
          <a:xfrm>
            <a:off x="8529189" y="1151172"/>
            <a:ext cx="2987450" cy="1604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defTabSz="292100"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TPC </a:t>
            </a:r>
            <a:br>
              <a:rPr dirty="0"/>
            </a:br>
            <a:r>
              <a:rPr sz="1400" dirty="0"/>
              <a:t>Continuous readout TPC</a:t>
            </a:r>
          </a:p>
          <a:p>
            <a:pPr defTabSz="292100"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SAMPA based front-end card </a:t>
            </a:r>
          </a:p>
          <a:p>
            <a:pPr defTabSz="292100"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Quad-GEM readout chambers</a:t>
            </a:r>
          </a:p>
          <a:p>
            <a:pPr defTabSz="292100"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Close relation to </a:t>
            </a:r>
            <a:r>
              <a:rPr dirty="0">
                <a:solidFill>
                  <a:srgbClr val="FF0000"/>
                </a:solidFill>
              </a:rPr>
              <a:t>ALICE TPC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665311" y="6492900"/>
            <a:ext cx="127052" cy="1873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/>
          <a:lstStyle>
            <a:lvl1pPr algn="r" defTabSz="41275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8E66-C9B4-0D4D-841E-2C2E3082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48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calorimetry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14EEE6-2BAD-D449-946D-1B4B9F28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2/19/2021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E63EE-62C5-E445-AEF5-A0FC8409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NPPS Technical Meeting</a:t>
            </a:r>
          </a:p>
        </p:txBody>
      </p:sp>
      <p:pic>
        <p:nvPicPr>
          <p:cNvPr id="5" name="Picture 4" descr="calorimeter_schematic.pdf">
            <a:extLst>
              <a:ext uri="{FF2B5EF4-FFF2-40B4-BE49-F238E27FC236}">
                <a16:creationId xmlns:a16="http://schemas.microsoft.com/office/drawing/2014/main" id="{6F9F5965-4E7C-BF43-AB05-D1D8B406C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5" y="1102660"/>
            <a:ext cx="3614519" cy="4677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3F718A-8F3E-8141-A3CB-943D8F80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292" y="733893"/>
            <a:ext cx="2743199" cy="54151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1A5A86-51C0-B640-8FA0-DAC4315457E8}"/>
              </a:ext>
            </a:extLst>
          </p:cNvPr>
          <p:cNvCxnSpPr>
            <a:cxnSpLocks/>
          </p:cNvCxnSpPr>
          <p:nvPr/>
        </p:nvCxnSpPr>
        <p:spPr>
          <a:xfrm flipV="1">
            <a:off x="3581400" y="2106848"/>
            <a:ext cx="2287245" cy="480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5FEA12-2AB2-9B45-ACB8-F05C459A42C7}"/>
              </a:ext>
            </a:extLst>
          </p:cNvPr>
          <p:cNvCxnSpPr/>
          <p:nvPr/>
        </p:nvCxnSpPr>
        <p:spPr>
          <a:xfrm>
            <a:off x="3222702" y="5118410"/>
            <a:ext cx="2999678" cy="66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F873DF-B377-F144-AC4F-A39A0A199B7A}"/>
              </a:ext>
            </a:extLst>
          </p:cNvPr>
          <p:cNvCxnSpPr>
            <a:cxnSpLocks/>
          </p:cNvCxnSpPr>
          <p:nvPr/>
        </p:nvCxnSpPr>
        <p:spPr>
          <a:xfrm>
            <a:off x="3111190" y="4542332"/>
            <a:ext cx="2984810" cy="676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4B0F8C-12F9-CA49-8534-233123C6542A}"/>
              </a:ext>
            </a:extLst>
          </p:cNvPr>
          <p:cNvSpPr txBox="1">
            <a:spLocks/>
          </p:cNvSpPr>
          <p:nvPr/>
        </p:nvSpPr>
        <p:spPr>
          <a:xfrm>
            <a:off x="7961970" y="1350847"/>
            <a:ext cx="3763864" cy="4781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Tilted and tapered steel plates with scintillator tiles between them</a:t>
            </a:r>
          </a:p>
          <a:p>
            <a:r>
              <a:rPr lang="en-US"/>
              <a:t>Extruded polystyrene scintillator with wavelength shifting fiber in grooves</a:t>
            </a:r>
          </a:p>
          <a:p>
            <a:r>
              <a:rPr lang="en-US"/>
              <a:t>Each tile read out by a 3x3 mm </a:t>
            </a:r>
            <a:r>
              <a:rPr lang="en-US" err="1"/>
              <a:t>SiPM</a:t>
            </a:r>
            <a:endParaRPr lang="en-US"/>
          </a:p>
          <a:p>
            <a:r>
              <a:rPr lang="en-US"/>
              <a:t>Five tiles analog summed to a </a:t>
            </a:r>
            <a:r>
              <a:rPr lang="en-US" err="1"/>
              <a:t>Δ</a:t>
            </a:r>
            <a:r>
              <a:rPr lang="en-US"/>
              <a:t>𝜂</a:t>
            </a:r>
            <a:r>
              <a:rPr lang="en-US" err="1"/>
              <a:t>xΔ</a:t>
            </a:r>
            <a:r>
              <a:rPr lang="en-US"/>
              <a:t>𝜑∼0.1 tower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C7A1D-64DD-FD43-AB3A-391CAC7B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1589C-E703-044C-B732-0A5D3C1F72A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02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27" y="-32535"/>
            <a:ext cx="10515600" cy="1325563"/>
          </a:xfrm>
        </p:spPr>
        <p:txBody>
          <a:bodyPr/>
          <a:lstStyle/>
          <a:p>
            <a:r>
              <a:rPr lang="en-US" sz="3733" dirty="0">
                <a:solidFill>
                  <a:srgbClr val="C00000"/>
                </a:solidFill>
              </a:rPr>
              <a:t>Status of ongoing discussions with C-AD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2/19/2021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NPPS Technical Meeting</a:t>
            </a:r>
            <a:endParaRPr lang="en-US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A619684-83E8-CF4F-9804-F54E96F42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10" y="889000"/>
            <a:ext cx="6138116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680" tIns="67680" rIns="67680" bIns="6768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158745" lvl="1">
              <a:spcAft>
                <a:spcPts val="1600"/>
              </a:spcAft>
            </a:pPr>
            <a:r>
              <a:rPr lang="en-US" sz="2133" dirty="0">
                <a:solidFill>
                  <a:srgbClr val="C00000"/>
                </a:solidFill>
              </a:rPr>
              <a:t>Focus on a beam crossing angle to narrow the vertex distribution </a:t>
            </a:r>
          </a:p>
          <a:p>
            <a:pPr marL="158745" lvl="1">
              <a:spcAft>
                <a:spcPts val="1600"/>
              </a:spcAft>
            </a:pPr>
            <a:r>
              <a:rPr lang="en-US" sz="2133" dirty="0">
                <a:solidFill>
                  <a:srgbClr val="C00000"/>
                </a:solidFill>
              </a:rPr>
              <a:t>For a calculation of overall and desired luminosity as a function of crossing angle:</a:t>
            </a:r>
          </a:p>
          <a:p>
            <a:pPr marL="158745" lvl="1">
              <a:spcAft>
                <a:spcPts val="1600"/>
              </a:spcAft>
            </a:pPr>
            <a:endParaRPr lang="en-US" sz="2133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9FEC68-4EA8-A741-9228-16F301CED992}"/>
              </a:ext>
            </a:extLst>
          </p:cNvPr>
          <p:cNvSpPr/>
          <p:nvPr/>
        </p:nvSpPr>
        <p:spPr>
          <a:xfrm>
            <a:off x="6252519" y="3250660"/>
            <a:ext cx="2300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Naïve view of the </a:t>
            </a:r>
            <a:r>
              <a:rPr lang="en-US" sz="2400" dirty="0" err="1"/>
              <a:t>collison</a:t>
            </a:r>
            <a:r>
              <a:rPr lang="en-US" sz="2400" dirty="0"/>
              <a:t> of beam bunches: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AD2439-06C0-4817-8629-291B0FC22D35}"/>
              </a:ext>
            </a:extLst>
          </p:cNvPr>
          <p:cNvGrpSpPr/>
          <p:nvPr/>
        </p:nvGrpSpPr>
        <p:grpSpPr>
          <a:xfrm>
            <a:off x="8533823" y="4360237"/>
            <a:ext cx="3557870" cy="828900"/>
            <a:chOff x="8532531" y="3756303"/>
            <a:chExt cx="3557870" cy="828900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094941-6582-644F-A2B7-8FCB870B5A15}"/>
                </a:ext>
              </a:extLst>
            </p:cNvPr>
            <p:cNvCxnSpPr/>
            <p:nvPr/>
          </p:nvCxnSpPr>
          <p:spPr>
            <a:xfrm>
              <a:off x="8938931" y="3756303"/>
              <a:ext cx="142240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8516DD2-069B-AD47-960C-3EB9D3AE7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2531" y="3756303"/>
              <a:ext cx="1422400" cy="0"/>
            </a:xfrm>
            <a:prstGeom prst="straightConnector1">
              <a:avLst/>
            </a:prstGeom>
            <a:ln w="57150">
              <a:solidFill>
                <a:srgbClr val="1EB1E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55959D0-4A9F-A944-9419-E20AC6AF9D1E}"/>
                </a:ext>
              </a:extLst>
            </p:cNvPr>
            <p:cNvSpPr/>
            <p:nvPr/>
          </p:nvSpPr>
          <p:spPr>
            <a:xfrm>
              <a:off x="8794432" y="3815569"/>
              <a:ext cx="2176501" cy="769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dirty="0"/>
                <a:t>Collisions can happen anywhere along the overlap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1B5297-7900-0148-8A2E-F5D14E878185}"/>
                </a:ext>
              </a:extLst>
            </p:cNvPr>
            <p:cNvSpPr/>
            <p:nvPr/>
          </p:nvSpPr>
          <p:spPr>
            <a:xfrm>
              <a:off x="10664261" y="3756303"/>
              <a:ext cx="1426140" cy="666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67" dirty="0"/>
                <a:t>No crossing angle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58779C-8F83-4070-8555-5D7219ABD74A}"/>
              </a:ext>
            </a:extLst>
          </p:cNvPr>
          <p:cNvGrpSpPr/>
          <p:nvPr/>
        </p:nvGrpSpPr>
        <p:grpSpPr>
          <a:xfrm>
            <a:off x="8434669" y="5227340"/>
            <a:ext cx="3655732" cy="1106087"/>
            <a:chOff x="8532531" y="4832265"/>
            <a:chExt cx="3655732" cy="110608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7F06F52-911F-E041-A832-6A2CC6B02647}"/>
                </a:ext>
              </a:extLst>
            </p:cNvPr>
            <p:cNvCxnSpPr>
              <a:cxnSpLocks/>
            </p:cNvCxnSpPr>
            <p:nvPr/>
          </p:nvCxnSpPr>
          <p:spPr>
            <a:xfrm rot="-240000">
              <a:off x="8938931" y="5230691"/>
              <a:ext cx="142240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6A0BA7A-92B0-F843-9C65-0DB1F50962BB}"/>
                </a:ext>
              </a:extLst>
            </p:cNvPr>
            <p:cNvCxnSpPr>
              <a:cxnSpLocks/>
            </p:cNvCxnSpPr>
            <p:nvPr/>
          </p:nvCxnSpPr>
          <p:spPr>
            <a:xfrm rot="240000" flipH="1">
              <a:off x="8532531" y="5230691"/>
              <a:ext cx="1422400" cy="0"/>
            </a:xfrm>
            <a:prstGeom prst="straightConnector1">
              <a:avLst/>
            </a:prstGeom>
            <a:ln w="57150">
              <a:solidFill>
                <a:srgbClr val="1EB1ED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7988A6-E597-DE47-9F52-30ECDE644024}"/>
                </a:ext>
              </a:extLst>
            </p:cNvPr>
            <p:cNvSpPr/>
            <p:nvPr/>
          </p:nvSpPr>
          <p:spPr>
            <a:xfrm>
              <a:off x="10558923" y="4832265"/>
              <a:ext cx="1629340" cy="666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67" dirty="0"/>
                <a:t>Small crossing angle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CF59531-2FB9-5044-985C-99A708D85E2A}"/>
                </a:ext>
              </a:extLst>
            </p:cNvPr>
            <p:cNvSpPr/>
            <p:nvPr/>
          </p:nvSpPr>
          <p:spPr>
            <a:xfrm>
              <a:off x="8837331" y="5394485"/>
              <a:ext cx="2176501" cy="543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dirty="0"/>
                <a:t>The overlap region is reduced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B889F09-F1C8-5F4E-BBB3-9EDDA0E2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03" y="2605106"/>
            <a:ext cx="5554133" cy="3567095"/>
          </a:xfrm>
          <a:prstGeom prst="rect">
            <a:avLst/>
          </a:prstGeom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9EA2A560-36C8-7143-9FF8-F831438F1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258" y="2910717"/>
            <a:ext cx="258934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680" tIns="67680" rIns="67680" bIns="6768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158745" lvl="1">
              <a:spcAft>
                <a:spcPts val="1600"/>
              </a:spcAft>
            </a:pPr>
            <a:r>
              <a:rPr lang="en-US" sz="2133" dirty="0">
                <a:solidFill>
                  <a:schemeClr val="tx1"/>
                </a:solidFill>
              </a:rPr>
              <a:t>Total luminosity</a:t>
            </a:r>
          </a:p>
          <a:p>
            <a:pPr marL="158745" lvl="1">
              <a:spcAft>
                <a:spcPts val="1600"/>
              </a:spcAft>
            </a:pPr>
            <a:r>
              <a:rPr lang="en-US" sz="2133" dirty="0">
                <a:solidFill>
                  <a:schemeClr val="tx1"/>
                </a:solidFill>
              </a:rPr>
              <a:t>Luminosity within +- 10cm</a:t>
            </a:r>
          </a:p>
          <a:p>
            <a:pPr marL="158745" lvl="1">
              <a:spcAft>
                <a:spcPts val="1600"/>
              </a:spcAft>
            </a:pPr>
            <a:endParaRPr lang="en-US" sz="2133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D62721-828A-CA46-B802-2BC51FEB4FF2}"/>
              </a:ext>
            </a:extLst>
          </p:cNvPr>
          <p:cNvCxnSpPr/>
          <p:nvPr/>
        </p:nvCxnSpPr>
        <p:spPr>
          <a:xfrm flipH="1">
            <a:off x="1807365" y="3173927"/>
            <a:ext cx="508000" cy="406400"/>
          </a:xfrm>
          <a:prstGeom prst="straightConnector1">
            <a:avLst/>
          </a:prstGeom>
          <a:ln w="28575">
            <a:solidFill>
              <a:srgbClr val="8DB1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D7DEDB-9D10-0C4E-9B52-20404CE43173}"/>
              </a:ext>
            </a:extLst>
          </p:cNvPr>
          <p:cNvCxnSpPr>
            <a:cxnSpLocks/>
          </p:cNvCxnSpPr>
          <p:nvPr/>
        </p:nvCxnSpPr>
        <p:spPr>
          <a:xfrm flipH="1">
            <a:off x="2084258" y="4168812"/>
            <a:ext cx="525844" cy="504251"/>
          </a:xfrm>
          <a:prstGeom prst="straightConnector1">
            <a:avLst/>
          </a:prstGeom>
          <a:ln w="28575">
            <a:solidFill>
              <a:srgbClr val="E39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7DA7295-2198-284C-96C6-6D8A27E88DD9}"/>
              </a:ext>
            </a:extLst>
          </p:cNvPr>
          <p:cNvSpPr/>
          <p:nvPr/>
        </p:nvSpPr>
        <p:spPr>
          <a:xfrm>
            <a:off x="3762376" y="4738706"/>
            <a:ext cx="403224" cy="40143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B286CB49-5156-48E7-9C00-86263D16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2/19/2021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064CBE8A-05BC-4525-8E9E-143569DB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NPPS Technical Meeting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87CC2B-1296-484C-9DD7-B7EC951A6DA0}"/>
              </a:ext>
            </a:extLst>
          </p:cNvPr>
          <p:cNvCxnSpPr>
            <a:cxnSpLocks/>
          </p:cNvCxnSpPr>
          <p:nvPr/>
        </p:nvCxnSpPr>
        <p:spPr>
          <a:xfrm flipH="1">
            <a:off x="838200" y="4845625"/>
            <a:ext cx="621376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11197D-24A1-461D-A72B-856FF652F4A9}"/>
              </a:ext>
            </a:extLst>
          </p:cNvPr>
          <p:cNvSpPr txBox="1"/>
          <p:nvPr/>
        </p:nvSpPr>
        <p:spPr>
          <a:xfrm>
            <a:off x="6039322" y="4957191"/>
            <a:ext cx="229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50kHz “reasonable” background in the TPC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3028BF-B2C2-476B-AABF-0DE4D49B9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545" y="559024"/>
            <a:ext cx="3883900" cy="303661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E7ED87F-5ADD-4718-A8B4-2BAEFD58DF89}"/>
              </a:ext>
            </a:extLst>
          </p:cNvPr>
          <p:cNvSpPr/>
          <p:nvPr/>
        </p:nvSpPr>
        <p:spPr>
          <a:xfrm>
            <a:off x="6704080" y="1335319"/>
            <a:ext cx="14184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All Vertices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Year 5 (2027)</a:t>
            </a:r>
          </a:p>
          <a:p>
            <a:r>
              <a:rPr lang="en-US" dirty="0">
                <a:solidFill>
                  <a:srgbClr val="000000"/>
                </a:solidFill>
              </a:rPr>
              <a:t>Year 3 (2025)</a:t>
            </a:r>
          </a:p>
          <a:p>
            <a:r>
              <a:rPr lang="en-US" dirty="0">
                <a:solidFill>
                  <a:srgbClr val="000000"/>
                </a:solidFill>
              </a:rPr>
              <a:t>Year 1 (2023)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D790D2-F1F9-4BFD-84AD-BD51555E2E26}"/>
              </a:ext>
            </a:extLst>
          </p:cNvPr>
          <p:cNvCxnSpPr>
            <a:cxnSpLocks/>
          </p:cNvCxnSpPr>
          <p:nvPr/>
        </p:nvCxnSpPr>
        <p:spPr>
          <a:xfrm flipV="1">
            <a:off x="8012642" y="2077332"/>
            <a:ext cx="1232381" cy="24079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5EFD688-F384-4A16-87DA-9FBD82B742EA}"/>
              </a:ext>
            </a:extLst>
          </p:cNvPr>
          <p:cNvCxnSpPr>
            <a:cxnSpLocks/>
            <a:stCxn id="27" idx="1"/>
          </p:cNvCxnSpPr>
          <p:nvPr/>
        </p:nvCxnSpPr>
        <p:spPr>
          <a:xfrm flipV="1">
            <a:off x="8122545" y="1735202"/>
            <a:ext cx="1021455" cy="34213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95CB1B5-B92F-452E-AEE6-C3DC52ADD7DB}"/>
              </a:ext>
            </a:extLst>
          </p:cNvPr>
          <p:cNvCxnSpPr>
            <a:cxnSpLocks/>
          </p:cNvCxnSpPr>
          <p:nvPr/>
        </p:nvCxnSpPr>
        <p:spPr>
          <a:xfrm flipV="1">
            <a:off x="8077200" y="1335319"/>
            <a:ext cx="1066800" cy="35759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475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Hybrid of triggered and streaming readout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2/19/2021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NPPS Technical Meeting</a:t>
            </a:r>
            <a:endParaRPr lang="en-US" dirty="0"/>
          </a:p>
        </p:txBody>
      </p:sp>
      <p:grpSp>
        <p:nvGrpSpPr>
          <p:cNvPr id="12" name="Group 126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425292" y="1465163"/>
            <a:ext cx="779856" cy="562813"/>
            <a:chOff x="1236" y="3274"/>
            <a:chExt cx="521" cy="376"/>
          </a:xfrm>
        </p:grpSpPr>
        <p:sp>
          <p:nvSpPr>
            <p:cNvPr id="124" name="Rectangle 127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8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9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30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42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1822" y="1710583"/>
            <a:ext cx="389180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3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8162" y="2108743"/>
            <a:ext cx="389180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4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1822" y="2622161"/>
            <a:ext cx="389180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5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490" y="4871521"/>
            <a:ext cx="1494225" cy="3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0000" tIns="60000" rIns="120000" bIns="60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133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6" name="Group 126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422499" y="1936606"/>
            <a:ext cx="779856" cy="562813"/>
            <a:chOff x="1236" y="3274"/>
            <a:chExt cx="521" cy="376"/>
          </a:xfrm>
        </p:grpSpPr>
        <p:sp>
          <p:nvSpPr>
            <p:cNvPr id="120" name="Rectangle 127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8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9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30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7" name="Group 126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422499" y="2451520"/>
            <a:ext cx="779856" cy="562813"/>
            <a:chOff x="1236" y="3274"/>
            <a:chExt cx="521" cy="376"/>
          </a:xfrm>
        </p:grpSpPr>
        <p:sp>
          <p:nvSpPr>
            <p:cNvPr id="116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8" name="Group 126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1361818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12" name="Rectangle 127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3" name="Rectangle 128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4" name="Rectangle 129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5" name="Rectangle 130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9" name="Group 12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1780934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08" name="Rectangle 127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9" name="Rectangle 128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0" name="Rectangle 129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1" name="Rectangle 130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50" name="Group 126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2200051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04" name="Rectangle 127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5" name="Rectangle 128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6" name="Rectangle 129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7" name="Rectangle 130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55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4071201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81499" y="3899935"/>
            <a:ext cx="1053780" cy="359243"/>
            <a:chOff x="3232149" y="4995863"/>
            <a:chExt cx="1117602" cy="381000"/>
          </a:xfrm>
        </p:grpSpPr>
        <p:sp>
          <p:nvSpPr>
            <p:cNvPr id="102" name="Rectangle 28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PC</a:t>
              </a:r>
            </a:p>
          </p:txBody>
        </p:sp>
        <p:sp>
          <p:nvSpPr>
            <p:cNvPr id="103" name="Rectangle 28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4490317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81499" y="4319051"/>
            <a:ext cx="1053780" cy="359243"/>
            <a:chOff x="3232149" y="4995863"/>
            <a:chExt cx="1117602" cy="381000"/>
          </a:xfrm>
        </p:grpSpPr>
        <p:sp>
          <p:nvSpPr>
            <p:cNvPr id="100" name="Rectangle 28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PC</a:t>
              </a:r>
            </a:p>
          </p:txBody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4917417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81499" y="4746151"/>
            <a:ext cx="1053780" cy="359243"/>
            <a:chOff x="3232149" y="4995863"/>
            <a:chExt cx="1117602" cy="381000"/>
          </a:xfrm>
        </p:grpSpPr>
        <p:sp>
          <p:nvSpPr>
            <p:cNvPr id="98" name="Rectangle 28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PC</a:t>
              </a:r>
            </a:p>
          </p:txBody>
        </p:sp>
        <p:sp>
          <p:nvSpPr>
            <p:cNvPr id="99" name="Rectangle 28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grpSp>
        <p:nvGrpSpPr>
          <p:cNvPr id="71" name="Group 126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3737799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82" name="Rectangle 127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3" name="Rectangle 128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4" name="Rectangle 129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5" name="Rectangle 130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2" name="Group 126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4176884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78" name="Rectangle 127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9" name="Rectangle 128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0" name="Rectangle 129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1" name="Rectangle 130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3" name="Group 126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4615971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74" name="Rectangle 127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5" name="Rectangle 128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6" name="Rectangle 129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7" name="Rectangle 130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84BDF60-D4FA-A847-B1C8-C62B396CE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406400" y="3733801"/>
            <a:ext cx="1324368" cy="852825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699617A8-F87A-E44F-A545-95B30B395CA1}"/>
              </a:ext>
            </a:extLst>
          </p:cNvPr>
          <p:cNvSpPr txBox="1"/>
          <p:nvPr/>
        </p:nvSpPr>
        <p:spPr>
          <a:xfrm>
            <a:off x="194642" y="2549684"/>
            <a:ext cx="162749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dirty="0"/>
              <a:t>Calorimeters, MBD</a:t>
            </a:r>
          </a:p>
        </p:txBody>
      </p:sp>
      <p:sp>
        <p:nvSpPr>
          <p:cNvPr id="146" name="Rectangle 7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1" y="1092201"/>
            <a:ext cx="6484591" cy="91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73371" tIns="86685" rIns="173371" bIns="86685">
            <a:spAutoFit/>
          </a:bodyPr>
          <a:lstStyle/>
          <a:p>
            <a:pPr>
              <a:tabLst>
                <a:tab pos="1736670" algn="l"/>
                <a:tab pos="2073771" algn="l"/>
                <a:tab pos="368703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The calorimeters and the  MBD re-use the PHENIX “Data Collection Modules” (v2) </a:t>
            </a:r>
          </a:p>
        </p:txBody>
      </p:sp>
      <p:pic>
        <p:nvPicPr>
          <p:cNvPr id="142" name="Picture 141" descr="calorimeter_schematic.pdf">
            <a:extLst>
              <a:ext uri="{FF2B5EF4-FFF2-40B4-BE49-F238E27FC236}">
                <a16:creationId xmlns:a16="http://schemas.microsoft.com/office/drawing/2014/main" id="{4DF96725-79AE-CC45-A615-990D361B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4" y="1207449"/>
            <a:ext cx="1123299" cy="1453681"/>
          </a:xfrm>
          <a:prstGeom prst="rect">
            <a:avLst/>
          </a:prstGeom>
        </p:spPr>
      </p:pic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3DCCAF45-D1A9-EA43-9923-5BBDC4FCEAAD}"/>
              </a:ext>
            </a:extLst>
          </p:cNvPr>
          <p:cNvCxnSpPr/>
          <p:nvPr/>
        </p:nvCxnSpPr>
        <p:spPr>
          <a:xfrm>
            <a:off x="4165600" y="1803400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814C397-4FE0-8D40-8000-0DF31E44595D}"/>
              </a:ext>
            </a:extLst>
          </p:cNvPr>
          <p:cNvCxnSpPr/>
          <p:nvPr/>
        </p:nvCxnSpPr>
        <p:spPr>
          <a:xfrm>
            <a:off x="4165600" y="2236703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73C35200-2E6D-6D40-B0BB-CE61F7F80544}"/>
              </a:ext>
            </a:extLst>
          </p:cNvPr>
          <p:cNvCxnSpPr/>
          <p:nvPr/>
        </p:nvCxnSpPr>
        <p:spPr>
          <a:xfrm>
            <a:off x="4165600" y="2670006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5C364F8D-F093-6943-9278-77443D95B4C9}"/>
              </a:ext>
            </a:extLst>
          </p:cNvPr>
          <p:cNvCxnSpPr/>
          <p:nvPr/>
        </p:nvCxnSpPr>
        <p:spPr>
          <a:xfrm>
            <a:off x="4565896" y="4068090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F010548-A279-F74A-BDC8-6CC3792CD8CC}"/>
              </a:ext>
            </a:extLst>
          </p:cNvPr>
          <p:cNvCxnSpPr/>
          <p:nvPr/>
        </p:nvCxnSpPr>
        <p:spPr>
          <a:xfrm>
            <a:off x="4565896" y="4501392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755B4A7-7E9D-D542-82CF-B8A2EB8CFC78}"/>
              </a:ext>
            </a:extLst>
          </p:cNvPr>
          <p:cNvCxnSpPr/>
          <p:nvPr/>
        </p:nvCxnSpPr>
        <p:spPr>
          <a:xfrm>
            <a:off x="4565896" y="4934695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7">
            <a:extLst>
              <a:ext uri="{FF2B5EF4-FFF2-40B4-BE49-F238E27FC236}">
                <a16:creationId xmlns:a16="http://schemas.microsoft.com/office/drawing/2014/main" id="{99A50A7A-87E3-D94E-A15D-FC3CE585F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1" y="3733801"/>
            <a:ext cx="5994400" cy="128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73371" tIns="86685" rIns="173371" bIns="86685">
            <a:spAutoFit/>
          </a:bodyPr>
          <a:lstStyle/>
          <a:p>
            <a:pPr>
              <a:tabLst>
                <a:tab pos="1736670" algn="l"/>
                <a:tab pos="2073771" algn="l"/>
                <a:tab pos="3687036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The TPC, the MVTX, and the INTT are read out through the ATLAS “FELIX” card directly into a standard PC 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FFFC84AF-9326-BA41-80F7-C97DE91FE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4842519"/>
            <a:ext cx="1423920" cy="795523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B70AC2E-0FBD-5F4B-9E34-EAB6C26FB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928611"/>
            <a:ext cx="541264" cy="506231"/>
          </a:xfrm>
          <a:prstGeom prst="rect">
            <a:avLst/>
          </a:prstGeom>
        </p:spPr>
      </p:pic>
      <p:pic>
        <p:nvPicPr>
          <p:cNvPr id="156" name="Picture 155" descr="2017-07-11 10.13.22.jpg">
            <a:extLst>
              <a:ext uri="{FF2B5EF4-FFF2-40B4-BE49-F238E27FC236}">
                <a16:creationId xmlns:a16="http://schemas.microsoft.com/office/drawing/2014/main" id="{3F986500-E9B1-B84F-84EF-E320CB3028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7" t="42805" r="9091" b="22711"/>
          <a:stretch/>
        </p:blipFill>
        <p:spPr>
          <a:xfrm>
            <a:off x="9061536" y="1993499"/>
            <a:ext cx="2769496" cy="1658712"/>
          </a:xfrm>
          <a:prstGeom prst="rect">
            <a:avLst/>
          </a:prstGeom>
        </p:spPr>
      </p:pic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159FBF39-ED9F-204D-8729-51790B4E7FD4}"/>
              </a:ext>
            </a:extLst>
          </p:cNvPr>
          <p:cNvCxnSpPr>
            <a:cxnSpLocks/>
          </p:cNvCxnSpPr>
          <p:nvPr/>
        </p:nvCxnSpPr>
        <p:spPr>
          <a:xfrm>
            <a:off x="8636000" y="1891763"/>
            <a:ext cx="1123704" cy="6228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157">
            <a:extLst>
              <a:ext uri="{FF2B5EF4-FFF2-40B4-BE49-F238E27FC236}">
                <a16:creationId xmlns:a16="http://schemas.microsoft.com/office/drawing/2014/main" id="{B21DC95E-0D48-F045-B717-F9735E20F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494" y="4986052"/>
            <a:ext cx="1784087" cy="1100625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DB291A9D-CF31-5148-95C6-69C11E443D5E}"/>
              </a:ext>
            </a:extLst>
          </p:cNvPr>
          <p:cNvSpPr txBox="1"/>
          <p:nvPr/>
        </p:nvSpPr>
        <p:spPr>
          <a:xfrm>
            <a:off x="7782262" y="6094704"/>
            <a:ext cx="162254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1400" dirty="0"/>
              <a:t>ATLAS FELIX Card </a:t>
            </a:r>
          </a:p>
        </p:txBody>
      </p:sp>
      <p:pic>
        <p:nvPicPr>
          <p:cNvPr id="160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>
            <a:extLst>
              <a:ext uri="{FF2B5EF4-FFF2-40B4-BE49-F238E27FC236}">
                <a16:creationId xmlns:a16="http://schemas.microsoft.com/office/drawing/2014/main" id="{E78EC71A-FF6E-DE4C-8125-DCB9D29D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570" y="5033873"/>
            <a:ext cx="1928431" cy="10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F2D33D66-8042-5D42-8217-7DCDD697B4E2}"/>
              </a:ext>
            </a:extLst>
          </p:cNvPr>
          <p:cNvSpPr txBox="1"/>
          <p:nvPr/>
        </p:nvSpPr>
        <p:spPr>
          <a:xfrm>
            <a:off x="9855201" y="6128187"/>
            <a:ext cx="162254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1400" dirty="0"/>
              <a:t>Installed in a PC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ABB700-97E5-6947-BAC0-F7FAD347710C}"/>
              </a:ext>
            </a:extLst>
          </p:cNvPr>
          <p:cNvSpPr/>
          <p:nvPr/>
        </p:nvSpPr>
        <p:spPr>
          <a:xfrm>
            <a:off x="5384800" y="2108201"/>
            <a:ext cx="2418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Triggered readout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9963B54-6DB9-DA4A-A4D1-D9D9D83BEAFF}"/>
              </a:ext>
            </a:extLst>
          </p:cNvPr>
          <p:cNvSpPr/>
          <p:nvPr/>
        </p:nvSpPr>
        <p:spPr>
          <a:xfrm>
            <a:off x="4978401" y="5171758"/>
            <a:ext cx="2516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Streaming readout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A346B14-1AF1-4B44-8287-EC9DAED9222B}"/>
              </a:ext>
            </a:extLst>
          </p:cNvPr>
          <p:cNvSpPr txBox="1"/>
          <p:nvPr/>
        </p:nvSpPr>
        <p:spPr>
          <a:xfrm>
            <a:off x="350428" y="4572000"/>
            <a:ext cx="146559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dirty="0"/>
              <a:t>TPC, MVTX, INTT</a:t>
            </a:r>
          </a:p>
        </p:txBody>
      </p:sp>
    </p:spTree>
    <p:extLst>
      <p:ext uri="{BB962C8B-B14F-4D97-AF65-F5344CB8AC3E}">
        <p14:creationId xmlns:p14="http://schemas.microsoft.com/office/powerpoint/2010/main" val="115362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7660890" y="1222776"/>
            <a:ext cx="2539631" cy="34316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338"/>
            <a:ext cx="10972800" cy="728663"/>
          </a:xfrm>
        </p:spPr>
        <p:txBody>
          <a:bodyPr/>
          <a:lstStyle/>
          <a:p>
            <a:r>
              <a:rPr lang="en-US" sz="3733" dirty="0"/>
              <a:t>DAQ Architecture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1848" y="6334507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2/19/2021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26070" y="6352697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NPPS Technical Meeting</a:t>
            </a: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9600" y="3809670"/>
            <a:ext cx="327944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9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0362" y="4025216"/>
            <a:ext cx="649631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0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3627" y="4248756"/>
            <a:ext cx="327944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1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2733" y="1684766"/>
            <a:ext cx="431091" cy="1497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grpSp>
        <p:nvGrpSpPr>
          <p:cNvPr id="12" name="Group 126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425292" y="1297146"/>
            <a:ext cx="779856" cy="562813"/>
            <a:chOff x="1236" y="3274"/>
            <a:chExt cx="521" cy="376"/>
          </a:xfrm>
        </p:grpSpPr>
        <p:sp>
          <p:nvSpPr>
            <p:cNvPr id="124" name="Rectangle 127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8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9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30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3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8972" y="2573521"/>
            <a:ext cx="431091" cy="1497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359" y="1542565"/>
            <a:ext cx="576285" cy="359243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5" name="Rectangle 28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359" y="2407741"/>
            <a:ext cx="576285" cy="359243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6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5142" y="1795714"/>
            <a:ext cx="649631" cy="1497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8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5142" y="2194569"/>
            <a:ext cx="649631" cy="1496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7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3291" y="2071322"/>
            <a:ext cx="360739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8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3291" y="2503911"/>
            <a:ext cx="360739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9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3291" y="2936498"/>
            <a:ext cx="360739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0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3291" y="3370584"/>
            <a:ext cx="360739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1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4401" y="1854280"/>
            <a:ext cx="649631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2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4401" y="2288364"/>
            <a:ext cx="649631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3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4401" y="2720953"/>
            <a:ext cx="649631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4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4401" y="3153541"/>
            <a:ext cx="649631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5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0367" y="3586129"/>
            <a:ext cx="649631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6" name="Rectangle 64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004" y="1493539"/>
            <a:ext cx="1004885" cy="40953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67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004" y="1908166"/>
            <a:ext cx="1004885" cy="40953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70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004" y="2322793"/>
            <a:ext cx="1004885" cy="40953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Rectangle 73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004" y="2737419"/>
            <a:ext cx="1004885" cy="411120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40" name="Rectangle 76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004" y="3153542"/>
            <a:ext cx="1004885" cy="40953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41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2733" y="2193693"/>
            <a:ext cx="431091" cy="1497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2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1822" y="1542565"/>
            <a:ext cx="389180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3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8162" y="1940725"/>
            <a:ext cx="389180" cy="1496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4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1822" y="2454144"/>
            <a:ext cx="389180" cy="149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5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490" y="4674349"/>
            <a:ext cx="1494225" cy="3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0000" tIns="60000" rIns="120000" bIns="60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2133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6" name="Group 126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422499" y="1768588"/>
            <a:ext cx="779856" cy="562813"/>
            <a:chOff x="1236" y="3274"/>
            <a:chExt cx="521" cy="376"/>
          </a:xfrm>
        </p:grpSpPr>
        <p:sp>
          <p:nvSpPr>
            <p:cNvPr id="120" name="Rectangle 127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8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9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30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7" name="Group 126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422499" y="2283503"/>
            <a:ext cx="779856" cy="562813"/>
            <a:chOff x="1236" y="3274"/>
            <a:chExt cx="521" cy="376"/>
          </a:xfrm>
        </p:grpSpPr>
        <p:sp>
          <p:nvSpPr>
            <p:cNvPr id="116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8" name="Group 126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1193800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12" name="Rectangle 127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3" name="Rectangle 128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4" name="Rectangle 129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5" name="Rectangle 130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9" name="Group 12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1612916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08" name="Rectangle 127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9" name="Rectangle 128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0" name="Rectangle 129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1" name="Rectangle 130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50" name="Group 126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343273" y="2032034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104" name="Rectangle 127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5" name="Rectangle 128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6" name="Rectangle 129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07" name="Rectangle 130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52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5838" y="2614704"/>
            <a:ext cx="649631" cy="1496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53" name="Rectangle 27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359" y="1975153"/>
            <a:ext cx="576285" cy="359243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4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69117" y="3270043"/>
            <a:ext cx="85103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55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3267928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894003" y="3096661"/>
            <a:ext cx="1053780" cy="359243"/>
            <a:chOff x="3232149" y="4995863"/>
            <a:chExt cx="1117602" cy="381000"/>
          </a:xfrm>
        </p:grpSpPr>
        <p:sp>
          <p:nvSpPr>
            <p:cNvPr id="102" name="Rectangle 28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03" name="Rectangle 28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7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69117" y="3689160"/>
            <a:ext cx="85103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58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3687044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894003" y="3515777"/>
            <a:ext cx="1053780" cy="359243"/>
            <a:chOff x="3232149" y="4995863"/>
            <a:chExt cx="1117602" cy="381000"/>
          </a:xfrm>
        </p:grpSpPr>
        <p:sp>
          <p:nvSpPr>
            <p:cNvPr id="100" name="Rectangle 28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0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69117" y="4116259"/>
            <a:ext cx="85103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61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5724" y="4114144"/>
            <a:ext cx="750763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73371" tIns="86685" rIns="173371" bIns="86685"/>
          <a:lstStyle/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894003" y="3942877"/>
            <a:ext cx="1053780" cy="359243"/>
            <a:chOff x="3232149" y="4995863"/>
            <a:chExt cx="1117602" cy="381000"/>
          </a:xfrm>
        </p:grpSpPr>
        <p:sp>
          <p:nvSpPr>
            <p:cNvPr id="98" name="Rectangle 28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99" name="Rectangle 28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3" name="Rectangle 31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384" y="1421691"/>
            <a:ext cx="938521" cy="2917351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endParaRPr lang="en-GB" sz="16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sp>
        <p:nvSpPr>
          <p:cNvPr id="69" name="Rectangle 7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004" y="3568677"/>
            <a:ext cx="1004885" cy="40953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70" name="Rectangle 76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004" y="3983813"/>
            <a:ext cx="1004885" cy="40953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0000" tIns="62400" rIns="120000" bIns="62400" anchor="ctr"/>
          <a:lstStyle/>
          <a:p>
            <a:pPr algn="ctr">
              <a:lnSpc>
                <a:spcPct val="125000"/>
              </a:lnSpc>
              <a:tabLst>
                <a:tab pos="0" algn="l"/>
                <a:tab pos="609585" algn="l"/>
                <a:tab pos="1219170" algn="l"/>
                <a:tab pos="1828754" algn="l"/>
                <a:tab pos="2438339" algn="l"/>
                <a:tab pos="3047924" algn="l"/>
                <a:tab pos="3657509" algn="l"/>
                <a:tab pos="4267093" algn="l"/>
                <a:tab pos="4876678" algn="l"/>
                <a:tab pos="5486263" algn="l"/>
                <a:tab pos="6095848" algn="l"/>
                <a:tab pos="6705432" algn="l"/>
                <a:tab pos="7315017" algn="l"/>
                <a:tab pos="7924602" algn="l"/>
                <a:tab pos="8534187" algn="l"/>
                <a:tab pos="9143771" algn="l"/>
                <a:tab pos="9753356" algn="l"/>
                <a:tab pos="10362941" algn="l"/>
                <a:tab pos="10972526" algn="l"/>
                <a:tab pos="11582110" algn="l"/>
                <a:tab pos="12191695" algn="l"/>
              </a:tabLst>
              <a:defRPr/>
            </a:pPr>
            <a:r>
              <a:rPr lang="en-GB" sz="16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71" name="Group 126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2934526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82" name="Rectangle 127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3" name="Rectangle 128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4" name="Rectangle 129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5" name="Rectangle 130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2" name="Group 126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3373611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78" name="Rectangle 127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9" name="Rectangle 128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0" name="Rectangle 129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1" name="Rectangle 130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3" name="Group 126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359235" y="3812698"/>
            <a:ext cx="779856" cy="562813"/>
            <a:chOff x="1236" y="3274"/>
            <a:chExt cx="521" cy="376"/>
          </a:xfrm>
          <a:solidFill>
            <a:srgbClr val="008000"/>
          </a:solidFill>
        </p:grpSpPr>
        <p:sp>
          <p:nvSpPr>
            <p:cNvPr id="74" name="Rectangle 127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5" name="Rectangle 128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6" name="Rectangle 129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77" name="Rectangle 130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20000" tIns="62400" rIns="120000" bIns="624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609585" algn="l"/>
                  <a:tab pos="1219170" algn="l"/>
                  <a:tab pos="1828754" algn="l"/>
                  <a:tab pos="2438339" algn="l"/>
                  <a:tab pos="3047924" algn="l"/>
                  <a:tab pos="3657509" algn="l"/>
                  <a:tab pos="4267093" algn="l"/>
                  <a:tab pos="4876678" algn="l"/>
                  <a:tab pos="5486263" algn="l"/>
                  <a:tab pos="6095848" algn="l"/>
                  <a:tab pos="6705432" algn="l"/>
                  <a:tab pos="7315017" algn="l"/>
                  <a:tab pos="7924602" algn="l"/>
                  <a:tab pos="8534187" algn="l"/>
                  <a:tab pos="9143771" algn="l"/>
                  <a:tab pos="9753356" algn="l"/>
                  <a:tab pos="10362941" algn="l"/>
                  <a:tab pos="10972526" algn="l"/>
                  <a:tab pos="11582110" algn="l"/>
                  <a:tab pos="12191695" algn="l"/>
                </a:tabLst>
                <a:defRPr/>
              </a:pPr>
              <a:r>
                <a:rPr lang="en-GB" sz="16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7660889" y="1698306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7660889" y="2131608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7660889" y="2564911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7660889" y="2998214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7660889" y="3431516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7660889" y="3864819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7660889" y="4298122"/>
            <a:ext cx="615704" cy="12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8403043" y="2443447"/>
            <a:ext cx="1573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 the </a:t>
            </a:r>
          </a:p>
          <a:p>
            <a:pPr algn="ctr"/>
            <a:r>
              <a:rPr lang="en-US" sz="2400" dirty="0"/>
              <a:t>RACF/HPSS</a:t>
            </a:r>
          </a:p>
        </p:txBody>
      </p:sp>
      <p:sp>
        <p:nvSpPr>
          <p:cNvPr id="146" name="Rectangle 7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913" y="4880941"/>
            <a:ext cx="10521887" cy="14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73371" tIns="86685" rIns="173371" bIns="86685">
            <a:spAutoFit/>
          </a:bodyPr>
          <a:lstStyle/>
          <a:p>
            <a:pPr>
              <a:tabLst>
                <a:tab pos="1736670" algn="l"/>
                <a:tab pos="2073771" algn="l"/>
                <a:tab pos="3687036" algn="l"/>
              </a:tabLst>
            </a:pPr>
            <a:r>
              <a:rPr lang="en-US" sz="2667" dirty="0">
                <a:solidFill>
                  <a:srgbClr val="000000"/>
                </a:solidFill>
              </a:rPr>
              <a:t>Large buffer space on buffer boxes to make use of RHIC downtimes</a:t>
            </a:r>
          </a:p>
          <a:p>
            <a:pPr>
              <a:tabLst>
                <a:tab pos="1736670" algn="l"/>
                <a:tab pos="2073771" algn="l"/>
                <a:tab pos="3687036" algn="l"/>
              </a:tabLst>
            </a:pPr>
            <a:r>
              <a:rPr lang="en-US" sz="2667" dirty="0">
                <a:solidFill>
                  <a:srgbClr val="000000"/>
                </a:solidFill>
              </a:rPr>
              <a:t>FELIX cards match streaming readout to triggers, drop data not correlated to trigger (some discussion to extend this window to take </a:t>
            </a:r>
            <a:r>
              <a:rPr lang="en-US" sz="2667" dirty="0" err="1">
                <a:solidFill>
                  <a:srgbClr val="000000"/>
                </a:solidFill>
              </a:rPr>
              <a:t>minbias</a:t>
            </a:r>
            <a:r>
              <a:rPr lang="en-US" sz="2667" dirty="0">
                <a:solidFill>
                  <a:srgbClr val="000000"/>
                </a:solidFill>
              </a:rPr>
              <a:t> pp)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312000" y="3108262"/>
            <a:ext cx="1084641" cy="698453"/>
          </a:xfrm>
          <a:prstGeom prst="rect">
            <a:avLst/>
          </a:prstGeom>
        </p:spPr>
      </p:pic>
      <p:pic>
        <p:nvPicPr>
          <p:cNvPr id="149" name="Picture 148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4" y="1092201"/>
            <a:ext cx="1123299" cy="1453681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3788382"/>
            <a:ext cx="1166173" cy="651524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136" y="3837170"/>
            <a:ext cx="541264" cy="506231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372319" y="2448085"/>
            <a:ext cx="174343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/>
              <a:t>Calorimeters, MBD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1219200" y="3327400"/>
            <a:ext cx="118554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/>
              <a:t>TPC, MVTX, INTT</a:t>
            </a:r>
          </a:p>
        </p:txBody>
      </p:sp>
    </p:spTree>
    <p:extLst>
      <p:ext uri="{BB962C8B-B14F-4D97-AF65-F5344CB8AC3E}">
        <p14:creationId xmlns:p14="http://schemas.microsoft.com/office/powerpoint/2010/main" val="126353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/>
              <a:t>Streaming Readout + Triggered Events (concept)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Sep 5-6,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sPHENIX Software &amp; Computing  Review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7E5631E-5950-2540-B366-C2ACC8B9A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8" r="6049"/>
          <a:stretch/>
        </p:blipFill>
        <p:spPr>
          <a:xfrm>
            <a:off x="332612" y="736601"/>
            <a:ext cx="10769600" cy="4160372"/>
          </a:xfrm>
          <a:prstGeom prst="rect">
            <a:avLst/>
          </a:prstGeom>
        </p:spPr>
      </p:pic>
      <p:sp>
        <p:nvSpPr>
          <p:cNvPr id="41" name="Rectangle 7">
            <a:extLst>
              <a:ext uri="{FF2B5EF4-FFF2-40B4-BE49-F238E27FC236}">
                <a16:creationId xmlns:a16="http://schemas.microsoft.com/office/drawing/2014/main" id="{F0765DDE-9BD8-6046-8218-DFC21FD7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241" y="5185950"/>
            <a:ext cx="6502400" cy="57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6533" tIns="123267" rIns="246533" bIns="123267">
            <a:spAutoFit/>
          </a:bodyPr>
          <a:lstStyle/>
          <a:p>
            <a:pPr>
              <a:tabLst>
                <a:tab pos="2469545" algn="l"/>
                <a:tab pos="2948902" algn="l"/>
                <a:tab pos="5242965" algn="l"/>
              </a:tabLst>
            </a:pPr>
            <a:r>
              <a:rPr lang="en-US" sz="2133" dirty="0">
                <a:solidFill>
                  <a:srgbClr val="000000"/>
                </a:solidFill>
              </a:rPr>
              <a:t>Chunks correlated with triggered events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6A1D067-9B15-6745-BE04-B62D3AFA90F9}"/>
              </a:ext>
            </a:extLst>
          </p:cNvPr>
          <p:cNvCxnSpPr>
            <a:cxnSpLocks/>
          </p:cNvCxnSpPr>
          <p:nvPr/>
        </p:nvCxnSpPr>
        <p:spPr>
          <a:xfrm flipH="1" flipV="1">
            <a:off x="2844800" y="4249689"/>
            <a:ext cx="812800" cy="1008115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8AAB5BC-8A75-9749-99AD-9CD46FEFDE7E}"/>
              </a:ext>
            </a:extLst>
          </p:cNvPr>
          <p:cNvCxnSpPr>
            <a:cxnSpLocks/>
          </p:cNvCxnSpPr>
          <p:nvPr/>
        </p:nvCxnSpPr>
        <p:spPr>
          <a:xfrm flipV="1">
            <a:off x="4572000" y="4220695"/>
            <a:ext cx="0" cy="1037109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CD913EC-31E9-DC44-9E46-F8C648943051}"/>
              </a:ext>
            </a:extLst>
          </p:cNvPr>
          <p:cNvCxnSpPr>
            <a:cxnSpLocks/>
          </p:cNvCxnSpPr>
          <p:nvPr/>
        </p:nvCxnSpPr>
        <p:spPr>
          <a:xfrm flipV="1">
            <a:off x="4775200" y="4191700"/>
            <a:ext cx="304800" cy="1066104"/>
          </a:xfrm>
          <a:prstGeom prst="straightConnector1">
            <a:avLst/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29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68380-AFA6-694D-B985-90E07A2A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online/offline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11471-3BEF-7A4D-8119-808032B9A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5" y="1350847"/>
            <a:ext cx="7057889" cy="47810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 construction is nearing completion</a:t>
            </a:r>
          </a:p>
          <a:p>
            <a:pPr lvl="1"/>
            <a:r>
              <a:rPr lang="en-US" dirty="0"/>
              <a:t>Most of the detector (by weight) rolls into the IR right after RHIC Run 22 (about one year from now, spring 2022)</a:t>
            </a:r>
          </a:p>
          <a:p>
            <a:pPr lvl="1"/>
            <a:r>
              <a:rPr lang="en-US" dirty="0"/>
              <a:t>One year later (February 2023), it begins its commissioning run at RHIC</a:t>
            </a:r>
          </a:p>
          <a:p>
            <a:pPr lvl="1"/>
            <a:r>
              <a:rPr lang="en-US" dirty="0"/>
              <a:t>Mature online software is essential to success</a:t>
            </a:r>
          </a:p>
          <a:p>
            <a:r>
              <a:rPr lang="en-US" dirty="0"/>
              <a:t>There are many areas of software that we can use contribution (or better, commitment)</a:t>
            </a:r>
          </a:p>
          <a:p>
            <a:pPr lvl="1"/>
            <a:r>
              <a:rPr lang="en-US" dirty="0"/>
              <a:t>Offline event building is new to us (and everyone else)</a:t>
            </a:r>
          </a:p>
          <a:p>
            <a:pPr lvl="1"/>
            <a:r>
              <a:rPr lang="en-US" dirty="0"/>
              <a:t>At least some of our detectors use “streaming” readout</a:t>
            </a:r>
          </a:p>
          <a:p>
            <a:pPr lvl="1"/>
            <a:r>
              <a:rPr lang="en-US" dirty="0"/>
              <a:t>Time-averaged data rates of 150 Gbps, peak data rates of 300 Gbps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C0D80-5819-E745-93B6-068CD83C6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2021.02.19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0A8635FD-43D8-7F4C-843A-43AFCDD4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471" y="1841156"/>
            <a:ext cx="4235554" cy="19645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115FE-1248-3B40-97EB-F22884E2C315}"/>
              </a:ext>
            </a:extLst>
          </p:cNvPr>
          <p:cNvSpPr txBox="1">
            <a:spLocks/>
          </p:cNvSpPr>
          <p:nvPr/>
        </p:nvSpPr>
        <p:spPr>
          <a:xfrm>
            <a:off x="8390677" y="3805709"/>
            <a:ext cx="3648298" cy="2687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2AAB1D3-4A61-8D44-9E3D-E15B26E232E7}"/>
              </a:ext>
            </a:extLst>
          </p:cNvPr>
          <p:cNvSpPr txBox="1">
            <a:spLocks/>
          </p:cNvSpPr>
          <p:nvPr/>
        </p:nvSpPr>
        <p:spPr>
          <a:xfrm>
            <a:off x="8028083" y="4165951"/>
            <a:ext cx="4010892" cy="2078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Technology areas where we could use help</a:t>
            </a:r>
          </a:p>
          <a:p>
            <a:r>
              <a:rPr lang="en-US" sz="2000" dirty="0"/>
              <a:t>Databases</a:t>
            </a:r>
          </a:p>
          <a:p>
            <a:r>
              <a:rPr lang="en-US" sz="2000" dirty="0"/>
              <a:t>User interfaces</a:t>
            </a:r>
          </a:p>
          <a:p>
            <a:r>
              <a:rPr lang="en-US" sz="2000" dirty="0"/>
              <a:t>Middleware for distributed control and monitoring</a:t>
            </a:r>
          </a:p>
          <a:p>
            <a:r>
              <a:rPr lang="en-US" sz="2000" dirty="0"/>
              <a:t>System management </a:t>
            </a:r>
            <a:r>
              <a:rPr lang="en-US" sz="2000"/>
              <a:t>and monitoring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4419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1275</Words>
  <Application>Microsoft Office PowerPoint</Application>
  <PresentationFormat>Widescreen</PresentationFormat>
  <Paragraphs>284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Helvetica Light</vt:lpstr>
      <vt:lpstr>Helvetica Neue</vt:lpstr>
      <vt:lpstr>Helvetica Neue Light</vt:lpstr>
      <vt:lpstr>Office Theme</vt:lpstr>
      <vt:lpstr>sPHENIX Computing Needs</vt:lpstr>
      <vt:lpstr>PowerPoint Presentation</vt:lpstr>
      <vt:lpstr>sPHENIX tracking detectors</vt:lpstr>
      <vt:lpstr>sPHENIX calorimetry</vt:lpstr>
      <vt:lpstr>Status of ongoing discussions with C-AD</vt:lpstr>
      <vt:lpstr>Hybrid of triggered and streaming readout  </vt:lpstr>
      <vt:lpstr>DAQ Architecture</vt:lpstr>
      <vt:lpstr>Streaming Readout + Triggered Events (concept)</vt:lpstr>
      <vt:lpstr>sPHENIX online/offline computing</vt:lpstr>
      <vt:lpstr>sPHENIX Raw Data</vt:lpstr>
      <vt:lpstr>Reconstruction in a nutshell</vt:lpstr>
      <vt:lpstr>Reconstruction + Analysis Flow</vt:lpstr>
      <vt:lpstr>What is the problem?</vt:lpstr>
      <vt:lpstr>Matching experience in NPPS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Computing Needs</dc:title>
  <dc:creator>pinkenbu</dc:creator>
  <cp:lastModifiedBy>pinkenbu</cp:lastModifiedBy>
  <cp:revision>27</cp:revision>
  <dcterms:created xsi:type="dcterms:W3CDTF">2021-02-18T14:31:39Z</dcterms:created>
  <dcterms:modified xsi:type="dcterms:W3CDTF">2021-02-19T14:17:28Z</dcterms:modified>
</cp:coreProperties>
</file>