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111" r:id="rId2"/>
    <p:sldId id="2247" r:id="rId3"/>
    <p:sldId id="481" r:id="rId4"/>
    <p:sldId id="267" r:id="rId5"/>
    <p:sldId id="2248" r:id="rId6"/>
    <p:sldId id="2249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69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7E79"/>
    <a:srgbClr val="011893"/>
    <a:srgbClr val="FFD579"/>
    <a:srgbClr val="0096FF"/>
    <a:srgbClr val="FF9300"/>
    <a:srgbClr val="FF2600"/>
    <a:srgbClr val="008F00"/>
    <a:srgbClr val="FFFD78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E775A-E183-4F47-A235-3D95AD0C997D}" v="19" dt="2020-10-14T01:51:1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560" y="176"/>
      </p:cViewPr>
      <p:guideLst>
        <p:guide orient="horz" pos="6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Kiselev" userId="VdRuHQnnHgk746v2UHLOb8ntnIMOTThKDRCY1iPJdOQ=" providerId="None" clId="Web-{34AE775A-E183-4F47-A235-3D95AD0C997D}"/>
    <pc:docChg chg="modSld">
      <pc:chgData name="Alexander Kiselev" userId="VdRuHQnnHgk746v2UHLOb8ntnIMOTThKDRCY1iPJdOQ=" providerId="None" clId="Web-{34AE775A-E183-4F47-A235-3D95AD0C997D}" dt="2020-10-14T01:51:13.501" v="17" actId="20577"/>
      <pc:docMkLst>
        <pc:docMk/>
      </pc:docMkLst>
      <pc:sldChg chg="modSp">
        <pc:chgData name="Alexander Kiselev" userId="VdRuHQnnHgk746v2UHLOb8ntnIMOTThKDRCY1iPJdOQ=" providerId="None" clId="Web-{34AE775A-E183-4F47-A235-3D95AD0C997D}" dt="2020-10-14T01:51:13.501" v="17" actId="20577"/>
        <pc:sldMkLst>
          <pc:docMk/>
          <pc:sldMk cId="745557810" sldId="489"/>
        </pc:sldMkLst>
        <pc:spChg chg="mod">
          <ac:chgData name="Alexander Kiselev" userId="VdRuHQnnHgk746v2UHLOb8ntnIMOTThKDRCY1iPJdOQ=" providerId="None" clId="Web-{34AE775A-E183-4F47-A235-3D95AD0C997D}" dt="2020-10-14T01:51:13.501" v="17" actId="20577"/>
          <ac:spMkLst>
            <pc:docMk/>
            <pc:sldMk cId="745557810" sldId="489"/>
            <ac:spMk id="3" creationId="{EF2E0304-C40F-4B56-B036-B6E7D3937D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92566"/>
            <a:ext cx="2057400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592568"/>
            <a:ext cx="381841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581935"/>
            <a:ext cx="2057400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15" y="6592568"/>
            <a:ext cx="3911493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592567"/>
            <a:ext cx="2057400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563" y="6592568"/>
            <a:ext cx="394237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607" y="6524629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524312"/>
            <a:ext cx="3086100" cy="365125"/>
          </a:xfrm>
        </p:spPr>
        <p:txBody>
          <a:bodyPr/>
          <a:lstStyle/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46377" y="6524312"/>
            <a:ext cx="2057400" cy="365125"/>
          </a:xfrm>
        </p:spPr>
        <p:txBody>
          <a:bodyPr/>
          <a:lstStyle>
            <a:lvl1pPr algn="r">
              <a:defRPr sz="1200"/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bnl.gov/ec/files/EIC_CDR_Fin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1" y="2238964"/>
            <a:ext cx="9118359" cy="2041443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</a:rPr>
              <a:t>Accelerator and Beam</a:t>
            </a: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 </a:t>
            </a: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conditions</a:t>
            </a:r>
            <a:br>
              <a:rPr lang="en-US" sz="3600" b="1" dirty="0">
                <a:effectLst/>
              </a:rPr>
            </a:b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 critical for physics</a:t>
            </a:r>
            <a:endParaRPr lang="en-US" sz="3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136" y="4533107"/>
            <a:ext cx="4195864" cy="934925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347AC-7969-2A46-B858-1B459AAF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2C7F-CA5D-8D43-A7E0-8DDC1F02D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0FED1-2519-2342-B55C-C4DDDE94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needed information is in the EIC CDR </a:t>
            </a:r>
            <a:r>
              <a:rPr lang="en-US" dirty="0">
                <a:hlinkClick r:id="rId2"/>
              </a:rPr>
              <a:t>https://www.bnl.gov/ec/files/EIC_CDR_Final.pdf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specifically in section 3.1 and tables 3.3 to 3.5 and section 3.2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detector solenoid aligned with the lepton beam </a:t>
            </a:r>
            <a:r>
              <a:rPr lang="en-US" dirty="0">
                <a:sym typeface="Wingdings" pitchFamily="2" charset="2"/>
              </a:rPr>
              <a:t> 8 </a:t>
            </a:r>
            <a:r>
              <a:rPr lang="en-US" dirty="0" err="1">
                <a:sym typeface="Wingdings" pitchFamily="2" charset="2"/>
              </a:rPr>
              <a:t>mrad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  </a:t>
            </a:r>
            <a:r>
              <a:rPr lang="en-US" dirty="0">
                <a:sym typeface="Wingdings" pitchFamily="2" charset="2"/>
              </a:rPr>
              <a:t>reduction of synchrotron radiation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electron beam displacement at the end of the solenoid would be too big to handle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70E36-DBC1-D748-AAED-4F5BE981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6075A-5B4A-9343-AAF4-623CE752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F33AE-E6FB-4042-8576-3BE8515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to be considered for the Main Detector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96077-20BA-5243-B275-81EEB7DB8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9" t="9889" r="9550" b="3194"/>
          <a:stretch/>
        </p:blipFill>
        <p:spPr>
          <a:xfrm>
            <a:off x="1361023" y="1774196"/>
            <a:ext cx="6637106" cy="33096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C03ECE-E772-5E46-BCD8-EF9866060A60}"/>
              </a:ext>
            </a:extLst>
          </p:cNvPr>
          <p:cNvSpPr/>
          <p:nvPr/>
        </p:nvSpPr>
        <p:spPr>
          <a:xfrm>
            <a:off x="4802865" y="2330111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9D47B6-31D8-F045-B84F-00001C39318B}"/>
              </a:ext>
            </a:extLst>
          </p:cNvPr>
          <p:cNvSpPr/>
          <p:nvPr/>
        </p:nvSpPr>
        <p:spPr>
          <a:xfrm>
            <a:off x="6157343" y="2866361"/>
            <a:ext cx="361307" cy="244585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AA49A1-0D9D-234D-A669-C5DCC1A5445D}"/>
              </a:ext>
            </a:extLst>
          </p:cNvPr>
          <p:cNvSpPr/>
          <p:nvPr/>
        </p:nvSpPr>
        <p:spPr>
          <a:xfrm rot="16200000">
            <a:off x="5412114" y="2347516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210CEC-6CBA-4A42-BB46-965511DB3E79}"/>
              </a:ext>
            </a:extLst>
          </p:cNvPr>
          <p:cNvSpPr/>
          <p:nvPr/>
        </p:nvSpPr>
        <p:spPr>
          <a:xfrm rot="16200000">
            <a:off x="5710243" y="2333361"/>
            <a:ext cx="904126" cy="2606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89814-D2F2-7943-9545-0BCEA6102807}"/>
              </a:ext>
            </a:extLst>
          </p:cNvPr>
          <p:cNvSpPr/>
          <p:nvPr/>
        </p:nvSpPr>
        <p:spPr>
          <a:xfrm rot="16200000">
            <a:off x="2979776" y="2499065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5BA41-22D0-1D4C-9AAB-CB00626AE79C}"/>
              </a:ext>
            </a:extLst>
          </p:cNvPr>
          <p:cNvSpPr txBox="1"/>
          <p:nvPr/>
        </p:nvSpPr>
        <p:spPr>
          <a:xfrm>
            <a:off x="5053836" y="437093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0DFEC-CFF3-A741-823E-3C14623DF2B6}"/>
              </a:ext>
            </a:extLst>
          </p:cNvPr>
          <p:cNvSpPr txBox="1"/>
          <p:nvPr/>
        </p:nvSpPr>
        <p:spPr>
          <a:xfrm>
            <a:off x="2641893" y="4395346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CF1E89-E9BE-DE40-BB19-AF8F9B8C2DD8}"/>
              </a:ext>
            </a:extLst>
          </p:cNvPr>
          <p:cNvCxnSpPr>
            <a:cxnSpLocks/>
          </p:cNvCxnSpPr>
          <p:nvPr/>
        </p:nvCxnSpPr>
        <p:spPr>
          <a:xfrm flipV="1">
            <a:off x="2563772" y="4694943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0DBAA2-F40A-034C-B3B0-07EC29049128}"/>
              </a:ext>
            </a:extLst>
          </p:cNvPr>
          <p:cNvCxnSpPr>
            <a:cxnSpLocks/>
          </p:cNvCxnSpPr>
          <p:nvPr/>
        </p:nvCxnSpPr>
        <p:spPr>
          <a:xfrm flipH="1">
            <a:off x="4906658" y="4678925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77AE56-755F-AF4F-A742-CFD9106091DC}"/>
              </a:ext>
            </a:extLst>
          </p:cNvPr>
          <p:cNvSpPr txBox="1"/>
          <p:nvPr/>
        </p:nvSpPr>
        <p:spPr>
          <a:xfrm>
            <a:off x="1776965" y="1840703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Backward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EB7B6-BC04-D841-B476-FD5EF15E304E}"/>
              </a:ext>
            </a:extLst>
          </p:cNvPr>
          <p:cNvSpPr txBox="1"/>
          <p:nvPr/>
        </p:nvSpPr>
        <p:spPr>
          <a:xfrm>
            <a:off x="7086140" y="4474984"/>
            <a:ext cx="99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Forward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C37CA2-B6A8-B944-9E58-449D3E14AF23}"/>
              </a:ext>
            </a:extLst>
          </p:cNvPr>
          <p:cNvSpPr/>
          <p:nvPr/>
        </p:nvSpPr>
        <p:spPr>
          <a:xfrm rot="16200000">
            <a:off x="2639018" y="2353514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5FE2E7-20D9-9246-9960-08CD826D41AC}"/>
              </a:ext>
            </a:extLst>
          </p:cNvPr>
          <p:cNvSpPr/>
          <p:nvPr/>
        </p:nvSpPr>
        <p:spPr>
          <a:xfrm rot="614581">
            <a:off x="2925331" y="3203904"/>
            <a:ext cx="769852" cy="275121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A57017-577E-A24E-8B86-20277336EBBC}"/>
              </a:ext>
            </a:extLst>
          </p:cNvPr>
          <p:cNvCxnSpPr>
            <a:cxnSpLocks/>
          </p:cNvCxnSpPr>
          <p:nvPr/>
        </p:nvCxnSpPr>
        <p:spPr>
          <a:xfrm flipH="1">
            <a:off x="7250654" y="3633092"/>
            <a:ext cx="645459" cy="0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A8EE64-6275-C845-A9D8-D64384BDE819}"/>
              </a:ext>
            </a:extLst>
          </p:cNvPr>
          <p:cNvCxnSpPr>
            <a:cxnSpLocks/>
          </p:cNvCxnSpPr>
          <p:nvPr/>
        </p:nvCxnSpPr>
        <p:spPr>
          <a:xfrm flipV="1">
            <a:off x="1849749" y="4015628"/>
            <a:ext cx="766089" cy="86062"/>
          </a:xfrm>
          <a:prstGeom prst="straightConnector1">
            <a:avLst/>
          </a:prstGeom>
          <a:ln w="31750">
            <a:solidFill>
              <a:srgbClr val="FF7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8DA5-A316-4E08-9310-6D06F60B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" y="12550"/>
            <a:ext cx="9102851" cy="484748"/>
          </a:xfrm>
        </p:spPr>
        <p:txBody>
          <a:bodyPr>
            <a:noAutofit/>
          </a:bodyPr>
          <a:lstStyle/>
          <a:p>
            <a:r>
              <a:rPr lang="en-US" sz="3200" dirty="0"/>
              <a:t>Consequences of Crossing 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C1FF3-9770-4A7F-9CCA-4E65331CE380}"/>
              </a:ext>
            </a:extLst>
          </p:cNvPr>
          <p:cNvSpPr txBox="1"/>
          <p:nvPr/>
        </p:nvSpPr>
        <p:spPr>
          <a:xfrm>
            <a:off x="9265" y="3132653"/>
            <a:ext cx="43973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crossing angle causes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luminosity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challenging Beam dynamics</a:t>
            </a:r>
          </a:p>
          <a:p>
            <a:pPr lvl="1">
              <a:buClr>
                <a:srgbClr val="0432FF"/>
              </a:buClr>
            </a:pP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432FF"/>
                </a:solidFill>
                <a:latin typeface="+mj-lt"/>
              </a:rPr>
              <a:t>avoided by Crab Crossing 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5B8CC-E8C9-44D6-B30E-6626FC267D69}"/>
              </a:ext>
            </a:extLst>
          </p:cNvPr>
          <p:cNvSpPr txBox="1"/>
          <p:nvPr/>
        </p:nvSpPr>
        <p:spPr>
          <a:xfrm>
            <a:off x="7859" y="4354320"/>
            <a:ext cx="9001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432FF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432FF"/>
              </a:buClr>
            </a:pP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Physics: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of crab angle directly impacts angular opening of the first forward spectrometer dipole B0 (polar angle)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on main detector acceptance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beams not back to back  solenoid aligned with electron beam  very small charged particle bending on one side of the outgoing hadron beam line  poor momentum resolution (and a strong functional azimuthal asymmetry of the acceptance at high </a:t>
            </a:r>
            <a:r>
              <a:rPr lang="en-US" dirty="0">
                <a:latin typeface="Symbol" pitchFamily="2" charset="2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B2C9FD-0294-42BF-95B5-6454D12F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6425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56322-371F-4AB6-BE0F-9E87DCF0F5FE}"/>
              </a:ext>
            </a:extLst>
          </p:cNvPr>
          <p:cNvSpPr/>
          <p:nvPr/>
        </p:nvSpPr>
        <p:spPr>
          <a:xfrm>
            <a:off x="5230" y="603468"/>
            <a:ext cx="87782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Crossing angle of 25 mrad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focusing magnets close to IP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separator dipole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detector background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reduced SR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0432FF"/>
              </a:buClr>
            </a:pPr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beams less in one common beam pipe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Multi-staged separation  separate beam 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+mj-lt"/>
                <a:sym typeface="Wingdings" pitchFamily="2" charset="2"/>
              </a:rPr>
              <a:t>     from particles needed for physics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+mj-lt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432FF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 for forward equipment along beam 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3CA22-FC8E-C147-95D9-7C92EA03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198" y="6592566"/>
            <a:ext cx="2183802" cy="26051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A5BBC-3AFE-234D-B9DD-6AF05AB9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01" y="2917754"/>
            <a:ext cx="3220456" cy="1761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5AE3A-2CD9-394F-AC76-7C482B54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01" y="773447"/>
            <a:ext cx="3220456" cy="17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9F8F-3FE6-5D4C-A434-B234BAEF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Important particle </a:t>
            </a:r>
            <a:r>
              <a:rPr lang="en-US"/>
              <a:t>beam parameters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258B3-91FA-2548-B6AC-D00C2E88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9C3D-8451-7643-B170-0066B3F2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8C3F9F-681C-5B4E-A41F-95DE16D20F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22325"/>
            <a:ext cx="5230715" cy="5213350"/>
          </a:xfrm>
        </p:spPr>
        <p:txBody>
          <a:bodyPr>
            <a:norm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2000" b="1" dirty="0"/>
              <a:t>Angular beam divergence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900" dirty="0"/>
              <a:t>Angular “spread” of the beam away from the central trajectory.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900" dirty="0"/>
              <a:t>Gives some small initial transverse momentum to the beam particles 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sz="1900" dirty="0">
                <a:sym typeface="Wingdings" pitchFamily="2" charset="2"/>
              </a:rPr>
              <a:t>     impact on </a:t>
            </a:r>
            <a:r>
              <a:rPr lang="en-US" sz="1900" dirty="0" err="1">
                <a:sym typeface="Wingdings" pitchFamily="2" charset="2"/>
              </a:rPr>
              <a:t>p</a:t>
            </a:r>
            <a:r>
              <a:rPr lang="en-US" sz="1900" baseline="-25000" dirty="0" err="1">
                <a:sym typeface="Wingdings" pitchFamily="2" charset="2"/>
              </a:rPr>
              <a:t>T</a:t>
            </a:r>
            <a:r>
              <a:rPr lang="en-US" sz="1900" baseline="-25000" dirty="0">
                <a:sym typeface="Wingdings" pitchFamily="2" charset="2"/>
              </a:rPr>
              <a:t>  </a:t>
            </a:r>
            <a:r>
              <a:rPr lang="en-US" sz="1900" dirty="0">
                <a:sym typeface="Wingdings" pitchFamily="2" charset="2"/>
              </a:rPr>
              <a:t>resolution</a:t>
            </a:r>
            <a:endParaRPr lang="en-US" sz="1900" dirty="0"/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2000" b="1" dirty="0"/>
              <a:t>Beam Energy spread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900" dirty="0"/>
              <a:t>beam energy is a gaussian centered on  value </a:t>
            </a:r>
            <a:r>
              <a:rPr lang="en-US" sz="1900" dirty="0" err="1"/>
              <a:t>i.e</a:t>
            </a:r>
            <a:r>
              <a:rPr lang="en-US" sz="1900" dirty="0"/>
              <a:t> 5 GeV, with a RMS ~10</a:t>
            </a:r>
            <a:r>
              <a:rPr lang="en-US" sz="1900" baseline="30000" dirty="0"/>
              <a:t>-4 </a:t>
            </a:r>
            <a:r>
              <a:rPr lang="en-US" sz="1900" dirty="0"/>
              <a:t>GeV</a:t>
            </a:r>
            <a:endParaRPr lang="en-US" baseline="30000" dirty="0"/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b="1" dirty="0"/>
              <a:t>Bunch length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800" dirty="0"/>
              <a:t>both beams have a longitudinal  extension hadron beam &lt; 10 cm &amp; electron beam ~1cm</a:t>
            </a:r>
          </a:p>
          <a:p>
            <a:pPr>
              <a:buClr>
                <a:srgbClr val="0432FF"/>
              </a:buClr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6AEA51-7B6D-1D48-AA5A-232AD4F8ADA6}"/>
              </a:ext>
            </a:extLst>
          </p:cNvPr>
          <p:cNvGrpSpPr/>
          <p:nvPr/>
        </p:nvGrpSpPr>
        <p:grpSpPr>
          <a:xfrm>
            <a:off x="5011243" y="693663"/>
            <a:ext cx="3623745" cy="2046715"/>
            <a:chOff x="7019910" y="761206"/>
            <a:chExt cx="3517417" cy="15155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A1803D1-EC5C-9E41-B7DB-6D9F345C456D}"/>
                </a:ext>
              </a:extLst>
            </p:cNvPr>
            <p:cNvCxnSpPr/>
            <p:nvPr/>
          </p:nvCxnSpPr>
          <p:spPr>
            <a:xfrm>
              <a:off x="7019910" y="1286842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E37186-014A-F041-A806-63D123B363A7}"/>
                </a:ext>
              </a:extLst>
            </p:cNvPr>
            <p:cNvCxnSpPr/>
            <p:nvPr/>
          </p:nvCxnSpPr>
          <p:spPr>
            <a:xfrm>
              <a:off x="7019910" y="1466547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4818925-2EE1-6646-9705-EE38FB203755}"/>
                </a:ext>
              </a:extLst>
            </p:cNvPr>
            <p:cNvCxnSpPr/>
            <p:nvPr/>
          </p:nvCxnSpPr>
          <p:spPr>
            <a:xfrm>
              <a:off x="7019910" y="1633015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6FAC96F-A132-1845-92AB-3AE93A24CC3A}"/>
                </a:ext>
              </a:extLst>
            </p:cNvPr>
            <p:cNvSpPr/>
            <p:nvPr/>
          </p:nvSpPr>
          <p:spPr>
            <a:xfrm rot="5074641">
              <a:off x="8563557" y="302955"/>
              <a:ext cx="1515520" cy="2432021"/>
            </a:xfrm>
            <a:prstGeom prst="arc">
              <a:avLst>
                <a:gd name="adj1" fmla="val 14835106"/>
                <a:gd name="adj2" fmla="val 17910039"/>
              </a:avLst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6886F2-6ECD-0249-B8C9-BBEA16BAE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310" y="1046782"/>
              <a:ext cx="2928424" cy="4061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1A7F18-6033-D940-9DB1-D147E3E8731C}"/>
                </a:ext>
              </a:extLst>
            </p:cNvPr>
            <p:cNvCxnSpPr>
              <a:cxnSpLocks/>
            </p:cNvCxnSpPr>
            <p:nvPr/>
          </p:nvCxnSpPr>
          <p:spPr>
            <a:xfrm>
              <a:off x="7757966" y="1646252"/>
              <a:ext cx="2342768" cy="1616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2E08A8-44B4-DB4A-A709-D65E27F8185F}"/>
                </a:ext>
              </a:extLst>
            </p:cNvPr>
            <p:cNvCxnSpPr>
              <a:cxnSpLocks/>
            </p:cNvCxnSpPr>
            <p:nvPr/>
          </p:nvCxnSpPr>
          <p:spPr>
            <a:xfrm>
              <a:off x="8560322" y="1322193"/>
              <a:ext cx="1821584" cy="27760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6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630CE-7775-BD47-9AC1-CFEF8622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7689"/>
            <a:ext cx="9144000" cy="2062582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sz="2000" dirty="0"/>
              <a:t>All the effects from before</a:t>
            </a:r>
          </a:p>
          <a:p>
            <a:pPr lvl="1"/>
            <a:r>
              <a:rPr lang="en-US" sz="1800" dirty="0"/>
              <a:t>angular beam divergence</a:t>
            </a:r>
          </a:p>
          <a:p>
            <a:pPr lvl="1"/>
            <a:r>
              <a:rPr lang="en-US" sz="1800" dirty="0"/>
              <a:t>beam energy spread</a:t>
            </a:r>
          </a:p>
          <a:p>
            <a:pPr lvl="1"/>
            <a:r>
              <a:rPr lang="en-US" sz="1800" dirty="0"/>
              <a:t>bunch length</a:t>
            </a:r>
          </a:p>
          <a:p>
            <a:pPr lvl="1"/>
            <a:r>
              <a:rPr lang="en-US" sz="1800" dirty="0"/>
              <a:t>crossing angle and crab cavities</a:t>
            </a:r>
          </a:p>
          <a:p>
            <a:pPr lvl="2"/>
            <a:r>
              <a:rPr lang="en-US" sz="1600" dirty="0"/>
              <a:t>Roman pot detectors need to sit before the crab cavities to avoid decorrelation of forward scattered protons and IP info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6CEC6-36F2-4A42-A708-A72F152E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FDF90-0138-0D48-9A9C-A5BCF1E0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743300-5AA0-8A44-9236-FBE501C6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to be considered for the Forward Detectors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B979D3-E10C-B345-8D42-D4447DA09B8A}"/>
              </a:ext>
            </a:extLst>
          </p:cNvPr>
          <p:cNvSpPr/>
          <p:nvPr/>
        </p:nvSpPr>
        <p:spPr>
          <a:xfrm>
            <a:off x="694589" y="3125606"/>
            <a:ext cx="3617025" cy="4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76AD58-F121-FA49-A464-427D2FD2C1D6}"/>
              </a:ext>
            </a:extLst>
          </p:cNvPr>
          <p:cNvCxnSpPr>
            <a:cxnSpLocks/>
          </p:cNvCxnSpPr>
          <p:nvPr/>
        </p:nvCxnSpPr>
        <p:spPr>
          <a:xfrm>
            <a:off x="760689" y="3793175"/>
            <a:ext cx="3550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C9A50-A8B8-344F-8E02-6507F4B3B7F0}"/>
              </a:ext>
            </a:extLst>
          </p:cNvPr>
          <p:cNvSpPr txBox="1"/>
          <p:nvPr/>
        </p:nvSpPr>
        <p:spPr>
          <a:xfrm>
            <a:off x="841121" y="3951586"/>
            <a:ext cx="399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 hadron bunch length ~10cm.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024DA-D9AE-5E46-8330-D8A4E35979A3}"/>
              </a:ext>
            </a:extLst>
          </p:cNvPr>
          <p:cNvSpPr txBox="1"/>
          <p:nvPr/>
        </p:nvSpPr>
        <p:spPr>
          <a:xfrm>
            <a:off x="94741" y="4645620"/>
            <a:ext cx="89545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</a:rPr>
              <a:t>Because of the rotation, the Roman Pots see the bunch crossing smeared in x.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</a:rPr>
              <a:t>Vertex smearing = 12.5mrad (half the crossing angle) * 10cm = </a:t>
            </a:r>
            <a:r>
              <a:rPr lang="en-US" b="1" dirty="0">
                <a:latin typeface="+mj-lt"/>
              </a:rPr>
              <a:t>1.25 mm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</a:rPr>
              <a:t>If the effective vertex smearing was </a:t>
            </a:r>
            <a:r>
              <a:rPr lang="en-US" b="1" dirty="0">
                <a:latin typeface="+mj-lt"/>
              </a:rPr>
              <a:t>for a 1cm bunch</a:t>
            </a:r>
            <a:r>
              <a:rPr lang="en-US" dirty="0">
                <a:latin typeface="+mj-lt"/>
              </a:rPr>
              <a:t>, we would have </a:t>
            </a:r>
            <a:r>
              <a:rPr lang="en-US" b="1" dirty="0">
                <a:latin typeface="+mj-lt"/>
              </a:rPr>
              <a:t>.125mm </a:t>
            </a:r>
            <a:r>
              <a:rPr lang="en-US" dirty="0">
                <a:latin typeface="+mj-lt"/>
              </a:rPr>
              <a:t>vertex smearing.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0CC14F-54C9-2143-8B7B-F5C13733194A}"/>
              </a:ext>
            </a:extLst>
          </p:cNvPr>
          <p:cNvSpPr/>
          <p:nvPr/>
        </p:nvSpPr>
        <p:spPr>
          <a:xfrm>
            <a:off x="5413302" y="2975218"/>
            <a:ext cx="856527" cy="533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27149-3251-2C46-9E26-27CCDA6FFBB4}"/>
              </a:ext>
            </a:extLst>
          </p:cNvPr>
          <p:cNvSpPr txBox="1"/>
          <p:nvPr/>
        </p:nvSpPr>
        <p:spPr>
          <a:xfrm>
            <a:off x="4957198" y="3573013"/>
            <a:ext cx="204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along the beam with no crabbing.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7C57E-079C-9741-B7E0-2FCE6B95486F}"/>
              </a:ext>
            </a:extLst>
          </p:cNvPr>
          <p:cNvSpPr/>
          <p:nvPr/>
        </p:nvSpPr>
        <p:spPr>
          <a:xfrm>
            <a:off x="7008673" y="2934289"/>
            <a:ext cx="1673430" cy="533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8F7AB3-8E49-7E4F-BDE2-8A945F41AFD4}"/>
              </a:ext>
            </a:extLst>
          </p:cNvPr>
          <p:cNvCxnSpPr>
            <a:cxnSpLocks/>
          </p:cNvCxnSpPr>
          <p:nvPr/>
        </p:nvCxnSpPr>
        <p:spPr>
          <a:xfrm>
            <a:off x="7008673" y="2863343"/>
            <a:ext cx="16734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012826-09BD-554B-AADD-C7336546B6CE}"/>
              </a:ext>
            </a:extLst>
          </p:cNvPr>
          <p:cNvSpPr txBox="1"/>
          <p:nvPr/>
        </p:nvSpPr>
        <p:spPr>
          <a:xfrm>
            <a:off x="7338469" y="2494011"/>
            <a:ext cx="112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~1.25mm</a:t>
            </a:r>
          </a:p>
        </p:txBody>
      </p:sp>
    </p:spTree>
    <p:extLst>
      <p:ext uri="{BB962C8B-B14F-4D97-AF65-F5344CB8AC3E}">
        <p14:creationId xmlns:p14="http://schemas.microsoft.com/office/powerpoint/2010/main" val="21776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A4-DB9A-A24A-A3FA-47952B81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to be considered for the Forward Detectors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BDDD4-E402-9645-ACC2-42684402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EA8B0-9EB8-5946-B676-D598CD4D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85E53-957B-C543-88D5-04F09602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43" y="4481744"/>
            <a:ext cx="2549957" cy="242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5C332-249B-B34D-B5D1-865C4E37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41" y="4532556"/>
            <a:ext cx="2382745" cy="23254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65CE20-6722-3649-9CAA-63F770F7BB24}"/>
              </a:ext>
            </a:extLst>
          </p:cNvPr>
          <p:cNvCxnSpPr>
            <a:cxnSpLocks/>
          </p:cNvCxnSpPr>
          <p:nvPr/>
        </p:nvCxnSpPr>
        <p:spPr>
          <a:xfrm>
            <a:off x="605934" y="5697185"/>
            <a:ext cx="0" cy="690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281595-0223-2448-9E55-C095852CB4E0}"/>
              </a:ext>
            </a:extLst>
          </p:cNvPr>
          <p:cNvCxnSpPr>
            <a:cxnSpLocks/>
          </p:cNvCxnSpPr>
          <p:nvPr/>
        </p:nvCxnSpPr>
        <p:spPr>
          <a:xfrm>
            <a:off x="1770304" y="5695278"/>
            <a:ext cx="0" cy="690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DE9D60-6EF5-434D-8FB9-F0FD9146D0E7}"/>
              </a:ext>
            </a:extLst>
          </p:cNvPr>
          <p:cNvCxnSpPr>
            <a:cxnSpLocks/>
          </p:cNvCxnSpPr>
          <p:nvPr/>
        </p:nvCxnSpPr>
        <p:spPr>
          <a:xfrm>
            <a:off x="708403" y="6385794"/>
            <a:ext cx="987893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96B58B-2668-114D-B118-79CDAB8D123D}"/>
              </a:ext>
            </a:extLst>
          </p:cNvPr>
          <p:cNvSpPr txBox="1"/>
          <p:nvPr/>
        </p:nvSpPr>
        <p:spPr>
          <a:xfrm>
            <a:off x="804537" y="6049401"/>
            <a:ext cx="767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~20 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2DA256-0044-9F41-A5BE-C94281148F24}"/>
              </a:ext>
            </a:extLst>
          </p:cNvPr>
          <p:cNvSpPr/>
          <p:nvPr/>
        </p:nvSpPr>
        <p:spPr>
          <a:xfrm>
            <a:off x="477846" y="4814789"/>
            <a:ext cx="13301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Divergence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4B0ED-3523-E041-9344-48A886678B5A}"/>
              </a:ext>
            </a:extLst>
          </p:cNvPr>
          <p:cNvSpPr/>
          <p:nvPr/>
        </p:nvSpPr>
        <p:spPr>
          <a:xfrm>
            <a:off x="7086600" y="4814789"/>
            <a:ext cx="1358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ED92-A870-BD46-85DE-392472AF86C0}"/>
                  </a:ext>
                </a:extLst>
              </p:cNvPr>
              <p:cNvSpPr txBox="1"/>
              <p:nvPr/>
            </p:nvSpPr>
            <p:spPr>
              <a:xfrm>
                <a:off x="2326205" y="4576819"/>
                <a:ext cx="31180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High Divergence:</a:t>
                </a:r>
                <a:r>
                  <a:rPr lang="en-US" dirty="0"/>
                  <a:t> smaller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at IP, but bigger </a:t>
                </a:r>
                <a:r>
                  <a:rPr lang="en-US" dirty="0">
                    <a:latin typeface="Symbol" pitchFamily="2" charset="2"/>
                  </a:rPr>
                  <a:t>b</a:t>
                </a:r>
                <a:r>
                  <a:rPr lang="en-US" dirty="0"/>
                  <a:t> (z=30m)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higher </a:t>
                </a:r>
                <a:r>
                  <a:rPr lang="en-US" dirty="0" err="1"/>
                  <a:t>lumi</a:t>
                </a:r>
                <a:r>
                  <a:rPr lang="en-US" dirty="0"/>
                  <a:t>., larger beam at RP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ED92-A870-BD46-85DE-392472AF8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05" y="4576819"/>
                <a:ext cx="3118063" cy="923330"/>
              </a:xfrm>
              <a:prstGeom prst="rect">
                <a:avLst/>
              </a:prstGeom>
              <a:blipFill>
                <a:blip r:embed="rId4"/>
                <a:stretch>
                  <a:fillRect l="-1215" t="-2740" r="-2834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00599D-CBEC-F64B-8C56-08A90CEB6992}"/>
                  </a:ext>
                </a:extLst>
              </p:cNvPr>
              <p:cNvSpPr txBox="1"/>
              <p:nvPr/>
            </p:nvSpPr>
            <p:spPr>
              <a:xfrm>
                <a:off x="3506773" y="5595224"/>
                <a:ext cx="31367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High Acceptance:</a:t>
                </a:r>
                <a:r>
                  <a:rPr lang="en-US" dirty="0"/>
                  <a:t> larger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at IP, 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lower </a:t>
                </a:r>
                <a:r>
                  <a:rPr lang="en-US" dirty="0" err="1"/>
                  <a:t>lumi</a:t>
                </a:r>
                <a:r>
                  <a:rPr lang="en-US" dirty="0"/>
                  <a:t>., smaller beam at RP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00599D-CBEC-F64B-8C56-08A90CEB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73" y="5595224"/>
                <a:ext cx="3136715" cy="923330"/>
              </a:xfrm>
              <a:prstGeom prst="rect">
                <a:avLst/>
              </a:prstGeom>
              <a:blipFill>
                <a:blip r:embed="rId5"/>
                <a:stretch>
                  <a:fillRect l="-1619" t="-2740" r="-485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5C7354-4CFE-4441-B7CB-315B15FA8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1" y="932061"/>
            <a:ext cx="4980789" cy="26967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409916-D8F1-9D49-A338-15AB77EE3875}"/>
              </a:ext>
            </a:extLst>
          </p:cNvPr>
          <p:cNvSpPr txBox="1"/>
          <p:nvPr/>
        </p:nvSpPr>
        <p:spPr>
          <a:xfrm>
            <a:off x="40551" y="662580"/>
            <a:ext cx="493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Acceptances: Beam-pipe and Magnet apertures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1EC523-78C1-C246-A4C2-2D5E273C98D8}"/>
              </a:ext>
            </a:extLst>
          </p:cNvPr>
          <p:cNvSpPr txBox="1"/>
          <p:nvPr/>
        </p:nvSpPr>
        <p:spPr>
          <a:xfrm>
            <a:off x="43032" y="3880259"/>
            <a:ext cx="6542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low </a:t>
            </a:r>
            <a:r>
              <a:rPr lang="en-US" sz="1600" dirty="0" err="1">
                <a:latin typeface="+mj-lt"/>
              </a:rPr>
              <a:t>p</a:t>
            </a:r>
            <a:r>
              <a:rPr lang="en-US" sz="1600" baseline="-25000" dirty="0" err="1">
                <a:latin typeface="+mj-lt"/>
              </a:rPr>
              <a:t>T</a:t>
            </a:r>
            <a:r>
              <a:rPr lang="en-US" sz="1600" dirty="0">
                <a:latin typeface="+mj-lt"/>
              </a:rPr>
              <a:t> - Acceptance: normalized beam emittance and beta function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10</a:t>
            </a:r>
            <a:r>
              <a:rPr lang="en-US" sz="1600" dirty="0">
                <a:latin typeface="Symbol" pitchFamily="2" charset="2"/>
              </a:rPr>
              <a:t>s </a:t>
            </a:r>
            <a:r>
              <a:rPr lang="en-US" sz="1600" dirty="0">
                <a:latin typeface="+mj-lt"/>
              </a:rPr>
              <a:t>separation RP to beam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C5F6E3-4A66-D449-8DB7-8253F9FD4FEC}"/>
                  </a:ext>
                </a:extLst>
              </p:cNvPr>
              <p:cNvSpPr txBox="1"/>
              <p:nvPr/>
            </p:nvSpPr>
            <p:spPr>
              <a:xfrm>
                <a:off x="6701201" y="3798986"/>
                <a:ext cx="1578830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C5F6E3-4A66-D449-8DB7-8253F9FD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201" y="3798986"/>
                <a:ext cx="1578830" cy="501099"/>
              </a:xfrm>
              <a:prstGeom prst="rect">
                <a:avLst/>
              </a:prstGeom>
              <a:blipFill>
                <a:blip r:embed="rId7"/>
                <a:stretch>
                  <a:fillRect l="-80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1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11899</TotalTime>
  <Words>576</Words>
  <Application>Microsoft Macintosh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PingFangSC-Regular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Accelerator and Beam   conditions   critical for physics</vt:lpstr>
      <vt:lpstr>Effects to be considered for the Main Detector</vt:lpstr>
      <vt:lpstr>Consequences of Crossing Angle</vt:lpstr>
      <vt:lpstr> Important particle beam parameters</vt:lpstr>
      <vt:lpstr>Effects to be considered for the Forward Detectors</vt:lpstr>
      <vt:lpstr>Effects to be considered for the Forward Detectors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Elke-Caroline Aschenauer</cp:lastModifiedBy>
  <cp:revision>1078</cp:revision>
  <dcterms:created xsi:type="dcterms:W3CDTF">2017-08-30T13:34:31Z</dcterms:created>
  <dcterms:modified xsi:type="dcterms:W3CDTF">2021-02-24T18:30:11Z</dcterms:modified>
</cp:coreProperties>
</file>