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93" r:id="rId4"/>
    <p:sldId id="294" r:id="rId5"/>
    <p:sldId id="290" r:id="rId6"/>
    <p:sldId id="292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12EB13F-0864-E048-92F1-072118EB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BF6489-4C3D-CF4B-A2F0-CD8B00163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B43F6-FCF6-F345-8C11-4119A8531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952E8D-D1EA-474F-840A-64023999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E05A-EE48-F443-8914-133EBEB83D34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B2DE06-1ECB-9F41-A213-9709A2E3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CDD2EE-A6C2-FD41-97CC-1B84C337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FD5A-468C-1B49-9623-9F02FF787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8ACCE-2545-4F47-8105-03695BA7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0FBCF-67C6-044A-BA34-62FDA49CE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93C75-5AFF-5442-BC32-E726F387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6FA7-402A-0C4B-A403-B99BF65191D8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9F95-7CEA-5548-B1EF-065BF287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6C99-9612-4E44-A756-57E414DE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D6E8-9ED4-C947-BCE2-D4302C7DD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AD86E-AA43-C745-8C39-9A5D56A7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64868-1AB5-4D4B-80F9-B685391DC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19C56-6B6F-F540-9F1C-86945A55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DED3-A4FD-2045-8F60-10C5311BD85D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DDC9-3754-F042-AF25-6F756180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267F7-125F-BB4B-B701-A3C2BFE1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AE7-140B-B64D-93C8-96FD9C6B0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ACB-BF4D-5241-B19B-1E90BF19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omic Sans MS" panose="030F09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42C9B-D70C-8244-A96B-BB8D3249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omic Sans MS" panose="030F0902030302020204" pitchFamily="66" charset="0"/>
              </a:defRPr>
            </a:lvl1pPr>
            <a:lvl2pPr>
              <a:defRPr baseline="0">
                <a:latin typeface="Comic Sans MS" panose="030F0902030302020204" pitchFamily="66" charset="0"/>
              </a:defRPr>
            </a:lvl2pPr>
            <a:lvl3pPr>
              <a:defRPr baseline="0">
                <a:latin typeface="Comic Sans MS" panose="030F0902030302020204" pitchFamily="66" charset="0"/>
              </a:defRPr>
            </a:lvl3pPr>
            <a:lvl4pPr>
              <a:defRPr baseline="0">
                <a:latin typeface="Comic Sans MS" panose="030F0902030302020204" pitchFamily="66" charset="0"/>
              </a:defRPr>
            </a:lvl4pPr>
            <a:lvl5pPr>
              <a:defRPr baseline="0">
                <a:latin typeface="Comic Sans MS" panose="030F09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E61F-BB21-2F47-9EEB-FD484E50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AC601-7F37-744E-BEF5-B75BF539AC11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02B7-08E4-774F-AF8B-745435D7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A45B-0B82-9F47-8719-420C316A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4229-1F8B-9D40-B39A-0B867027E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83B5F-D57A-5E49-9820-ECC4F7AC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EF63-9C13-F340-9CEC-CD8B3975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B962A-30A0-074A-BAEE-E592B859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8B0B-4C6F-C34D-91CE-1B3B9A5E3F8D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9E890-471A-D740-8C13-A9BCD61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8D0E8-D85F-7640-A1B5-EBC4FF7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5324-45FD-3E44-B662-4A394AFE1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90DE-9705-AD4C-9C0E-56521EA4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B786F-084E-774C-A957-474542C96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D9CF5-C0E6-5E43-AECD-1719DBBCC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320F13-631D-274F-9FF5-722E2315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7261-A48A-6541-AB89-EAA8010C521D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0069F4-26BF-8E45-9B48-C474EE6E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B875DC-2EEA-A643-8921-D478C7F4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A044-8D77-B649-ACEA-C22BEEF9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656D-0D87-1B49-BB46-F395CD4FA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3830-4E12-E241-9396-693107B3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ACA5-67F9-B444-992E-72809A2F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96F41-771B-8E47-B8DE-082D7C5FE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634D47-0FE4-8B41-8EE8-642DDB57E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F89AAA-44C2-7140-95DF-0E82FB5D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CFE0-923D-2147-8819-20AE9FCEE710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9B9E1E7-139D-9A46-B331-7904C187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0ECB4A-899A-B64E-8F6F-4CB554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7DB4-0275-3D4E-81FB-BA30822B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59A9-C717-944D-8655-1D7834E7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F868E4-2CF4-0D4F-9EFF-7783CF16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0E0A-F75C-6A4B-89EF-E822D53CB4AB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84B951-A364-9D4F-8E20-F54F1954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6BF4FE-9078-4047-9D12-66F91CD0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2D1D-A89D-9047-A309-8C6EE1D8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4652ABD-8F0A-C643-B5A4-51DDC51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8559-038A-2C45-A106-9C38BF6E6BDA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2D22D6-DE49-694B-BDDD-831C27F3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1D1809-6456-6249-ACCB-24D06CDA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7C385-162B-1A4F-BCFC-1BBC8323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0F82-C6F7-4141-94A2-1B6197FE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81A0-3A3E-5B42-BAB1-CC68E9F4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9C76A-FD1E-6C4C-9F52-7E015CAD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6E9634-6EF0-C246-87A2-5C0D9394D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9AAF-DFFE-8E49-B423-A365FD75AC63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F83057-1645-FE41-8907-B0503D4B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AFBA3C-5318-2848-B75A-99F10E51F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EC08-91C4-FA4A-9582-C9058B87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DEA5-6C78-6948-A861-0B4F614F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21FC5-BEB2-A04C-9B0F-0E4FC7701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41CDB-42EB-2744-AC91-C28F92DC8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C24B15-5B2A-0646-8AFC-7031706A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A1F6-7706-864E-9F1E-13FAC56C7288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D64989-82D1-1A45-BBD8-C4862680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06828-6C83-A14D-BF37-C26039B9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A787-CB19-8647-898D-16618182B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447C08-B746-F244-8454-4397C2EF5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94B933E-36C6-1741-9A39-05653670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9AB2F-3971-8846-88D9-C51A0C513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0891F5-4D0B-B84D-857E-D2F27A5BE3EF}" type="datetimeFigureOut">
              <a:rPr lang="en-US"/>
              <a:pPr>
                <a:defRPr/>
              </a:pPr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32592-2841-1A47-9A98-FB8D6F69D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5663-EF7F-8944-9C15-26C64D879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BF36CF-E325-EA48-898D-0E648611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142AD03F-07AE-4A49-9028-BE08E2D1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9698923-18F3-9C4D-BAB4-DEDCBCA7C9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82058" y="1819049"/>
            <a:ext cx="9144000" cy="23876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Comic Sans MS" panose="030F0902030302020204" pitchFamily="66" charset="0"/>
              </a:rPr>
              <a:t>FF region  in g4e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D83B3D-D338-0B41-90E6-A6B87E74110D}"/>
              </a:ext>
            </a:extLst>
          </p:cNvPr>
          <p:cNvSpPr/>
          <p:nvPr/>
        </p:nvSpPr>
        <p:spPr>
          <a:xfrm>
            <a:off x="159657" y="4735675"/>
            <a:ext cx="8316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Helvetica" pitchFamily="2" charset="0"/>
              </a:rPr>
              <a:t>Julia Furletova 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029" y="350613"/>
            <a:ext cx="8509000" cy="781504"/>
          </a:xfrm>
        </p:spPr>
        <p:txBody>
          <a:bodyPr/>
          <a:lstStyle/>
          <a:p>
            <a:r>
              <a:rPr lang="en-US" altLang="en-US" sz="3200" dirty="0"/>
              <a:t>G4e FF implementation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906C4-7EC5-4040-94CC-0E229553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3" y="2728687"/>
            <a:ext cx="9672396" cy="3948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564304-4754-2A4E-BA03-0AFF1CEE1A47}"/>
              </a:ext>
            </a:extLst>
          </p:cNvPr>
          <p:cNvSpPr/>
          <p:nvPr/>
        </p:nvSpPr>
        <p:spPr>
          <a:xfrm>
            <a:off x="301171" y="2438401"/>
            <a:ext cx="10018485" cy="1146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AA8DE-5CB7-8F42-B290-D14D63C42D60}"/>
              </a:ext>
            </a:extLst>
          </p:cNvPr>
          <p:cNvSpPr txBox="1"/>
          <p:nvPr/>
        </p:nvSpPr>
        <p:spPr>
          <a:xfrm>
            <a:off x="301171" y="1132117"/>
            <a:ext cx="7199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implemented: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switch between IPs  via control card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Text file from accelerator lattice with main parameters ( Size, field, position, rotation)  is converted into the geant4 objects with a corresponding magnetic field (QUADs, DIPOLE)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 Particle gun ( cone of particles  with  smeared vertex, or initial angle, or momenta) to mimic accelerator parameters at IP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g4e can run  PYTHIA, HEPMC, BEAGLE  file types of event generators  (need a proper crossing angle for FF area studies)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Si sensitive detectors for B0, OFFM and  RPs 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EMCAL/HCAL for ZDC  ( two EMCAL versions Glass and </a:t>
            </a:r>
            <a:r>
              <a:rPr lang="en-US" dirty="0" err="1"/>
              <a:t>FoCAL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CE2809-861E-BF4C-B623-A3F09DAA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24" y="379640"/>
            <a:ext cx="4557217" cy="35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2" y="379640"/>
            <a:ext cx="8509000" cy="781504"/>
          </a:xfrm>
        </p:spPr>
        <p:txBody>
          <a:bodyPr/>
          <a:lstStyle/>
          <a:p>
            <a:r>
              <a:rPr lang="en-US" altLang="en-US" sz="3200" dirty="0"/>
              <a:t>G4e FF implementation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9B520-073B-734E-B04F-75292222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24" y="1161144"/>
            <a:ext cx="7271657" cy="5627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55957-8D16-6B46-BC07-617E9EBD55F5}"/>
              </a:ext>
            </a:extLst>
          </p:cNvPr>
          <p:cNvSpPr txBox="1"/>
          <p:nvPr/>
        </p:nvSpPr>
        <p:spPr>
          <a:xfrm>
            <a:off x="301172" y="1161144"/>
            <a:ext cx="4122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Initial/ beam particles follow the expected trajectory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Some improvements are needed to compensate edge effects ( including solenoid effect 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0E419-7129-2B47-80AC-FBC3517E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22" y="2915470"/>
            <a:ext cx="3166835" cy="3675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6EBD0B-0FC1-0E4D-8D4D-75AC4EFD1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057" y="2387334"/>
            <a:ext cx="3949700" cy="4203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512D13-4DB3-E142-8102-169F607B56AE}"/>
              </a:ext>
            </a:extLst>
          </p:cNvPr>
          <p:cNvSpPr txBox="1"/>
          <p:nvPr/>
        </p:nvSpPr>
        <p:spPr>
          <a:xfrm>
            <a:off x="3614058" y="2915470"/>
            <a:ext cx="242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focus for ip8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0A7ED4-84EC-0F45-8B96-2F1E38912C4F}"/>
              </a:ext>
            </a:extLst>
          </p:cNvPr>
          <p:cNvCxnSpPr>
            <a:cxnSpLocks/>
          </p:cNvCxnSpPr>
          <p:nvPr/>
        </p:nvCxnSpPr>
        <p:spPr>
          <a:xfrm>
            <a:off x="4790621" y="3284802"/>
            <a:ext cx="1726293" cy="3727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630B36-B9D3-C14C-8221-05ADA3DF72ED}"/>
              </a:ext>
            </a:extLst>
          </p:cNvPr>
          <p:cNvCxnSpPr>
            <a:cxnSpLocks/>
          </p:cNvCxnSpPr>
          <p:nvPr/>
        </p:nvCxnSpPr>
        <p:spPr>
          <a:xfrm flipH="1">
            <a:off x="2566762" y="3284802"/>
            <a:ext cx="2223858" cy="6899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9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E89B9F-D761-E34C-8CB4-BA0DFAE3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5" y="914400"/>
            <a:ext cx="2743200" cy="563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3895E-0D99-6942-B274-77C75210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79" y="1364343"/>
            <a:ext cx="3594100" cy="502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4455D9-FB03-FC48-8BC7-B9ED05117395}"/>
              </a:ext>
            </a:extLst>
          </p:cNvPr>
          <p:cNvSpPr txBox="1"/>
          <p:nvPr/>
        </p:nvSpPr>
        <p:spPr>
          <a:xfrm>
            <a:off x="101601" y="1179677"/>
            <a:ext cx="3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eic</a:t>
            </a:r>
            <a:r>
              <a:rPr lang="en-US" dirty="0"/>
              <a:t>/beamline/name ip6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6F4B1-60FD-B742-AE2A-128AB3260AD4}"/>
              </a:ext>
            </a:extLst>
          </p:cNvPr>
          <p:cNvSpPr txBox="1"/>
          <p:nvPr/>
        </p:nvSpPr>
        <p:spPr>
          <a:xfrm>
            <a:off x="5058229" y="1179677"/>
            <a:ext cx="3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eic</a:t>
            </a:r>
            <a:r>
              <a:rPr lang="en-US" dirty="0"/>
              <a:t>/beamline/name ip8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627933C-6ABB-844C-AD82-A70D01CC7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1" y="305840"/>
            <a:ext cx="8509000" cy="781504"/>
          </a:xfrm>
        </p:spPr>
        <p:txBody>
          <a:bodyPr/>
          <a:lstStyle/>
          <a:p>
            <a:r>
              <a:rPr lang="en-US" altLang="en-US" sz="3200" dirty="0"/>
              <a:t>G4e beamline IP switch via control card </a:t>
            </a:r>
          </a:p>
        </p:txBody>
      </p:sp>
    </p:spTree>
    <p:extLst>
      <p:ext uri="{BB962C8B-B14F-4D97-AF65-F5344CB8AC3E}">
        <p14:creationId xmlns:p14="http://schemas.microsoft.com/office/powerpoint/2010/main" val="157546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1" y="379640"/>
            <a:ext cx="9713685" cy="781504"/>
          </a:xfrm>
        </p:spPr>
        <p:txBody>
          <a:bodyPr/>
          <a:lstStyle/>
          <a:p>
            <a:r>
              <a:rPr lang="en-US" altLang="en-US" sz="3200" dirty="0" err="1"/>
              <a:t>CADMesh</a:t>
            </a:r>
            <a:r>
              <a:rPr lang="en-US" altLang="en-US" sz="3200" dirty="0"/>
              <a:t> for g4e  ( Beampipe implementation)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7931F-B35F-5B4A-AC72-73D9AAC71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8862"/>
            <a:ext cx="12192000" cy="34384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4B4B47-AB79-A34D-B000-7A92FD61610D}"/>
              </a:ext>
            </a:extLst>
          </p:cNvPr>
          <p:cNvSpPr/>
          <p:nvPr/>
        </p:nvSpPr>
        <p:spPr>
          <a:xfrm>
            <a:off x="2452915" y="1494972"/>
            <a:ext cx="5689600" cy="58057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D4F30-D26A-0842-AB13-850FCF6519F3}"/>
              </a:ext>
            </a:extLst>
          </p:cNvPr>
          <p:cNvSpPr txBox="1"/>
          <p:nvPr/>
        </p:nvSpPr>
        <p:spPr>
          <a:xfrm>
            <a:off x="10232571" y="848641"/>
            <a:ext cx="179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Romanov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E2B39-7DB3-1A45-843D-DF29AB11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50" y="3078974"/>
            <a:ext cx="7011310" cy="1024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4895F4-FA89-2046-AC96-0C40BAE664D0}"/>
              </a:ext>
            </a:extLst>
          </p:cNvPr>
          <p:cNvSpPr txBox="1"/>
          <p:nvPr/>
        </p:nvSpPr>
        <p:spPr>
          <a:xfrm>
            <a:off x="7668972" y="3078974"/>
            <a:ext cx="3116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file – the whole assembly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B4703-E6A1-9F4D-AE9B-1F46C26F9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555" y="4920632"/>
            <a:ext cx="1946537" cy="14583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0988E6-7509-2F47-BD7F-BBD809BF94EC}"/>
              </a:ext>
            </a:extLst>
          </p:cNvPr>
          <p:cNvSpPr txBox="1"/>
          <p:nvPr/>
        </p:nvSpPr>
        <p:spPr>
          <a:xfrm>
            <a:off x="1858208" y="6371246"/>
            <a:ext cx="443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Boundary Representation (BREP) tessellation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5291FB-47FF-974A-89DD-B15F13B7FB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268"/>
          <a:stretch/>
        </p:blipFill>
        <p:spPr>
          <a:xfrm>
            <a:off x="8421707" y="4432098"/>
            <a:ext cx="3366353" cy="2244265"/>
          </a:xfrm>
          <a:prstGeom prst="rect">
            <a:avLst/>
          </a:prstGeom>
        </p:spPr>
      </p:pic>
      <p:sp>
        <p:nvSpPr>
          <p:cNvPr id="16" name="Arrow: Down 13">
            <a:extLst>
              <a:ext uri="{FF2B5EF4-FFF2-40B4-BE49-F238E27FC236}">
                <a16:creationId xmlns:a16="http://schemas.microsoft.com/office/drawing/2014/main" id="{A19EB929-0D2B-6B4A-BA87-F18F1D13767B}"/>
              </a:ext>
            </a:extLst>
          </p:cNvPr>
          <p:cNvSpPr/>
          <p:nvPr/>
        </p:nvSpPr>
        <p:spPr>
          <a:xfrm rot="16200000">
            <a:off x="5765459" y="5205966"/>
            <a:ext cx="274320" cy="53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4FB78D88-B195-F642-B228-B8BCBF4CD912}"/>
              </a:ext>
            </a:extLst>
          </p:cNvPr>
          <p:cNvSpPr/>
          <p:nvPr/>
        </p:nvSpPr>
        <p:spPr>
          <a:xfrm>
            <a:off x="6289421" y="4852527"/>
            <a:ext cx="1379551" cy="14034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CADMesh</a:t>
            </a:r>
            <a:endParaRPr lang="en-US" dirty="0"/>
          </a:p>
        </p:txBody>
      </p:sp>
      <p:sp>
        <p:nvSpPr>
          <p:cNvPr id="18" name="Arrow: Down 15">
            <a:extLst>
              <a:ext uri="{FF2B5EF4-FFF2-40B4-BE49-F238E27FC236}">
                <a16:creationId xmlns:a16="http://schemas.microsoft.com/office/drawing/2014/main" id="{3D952928-2DDC-9041-855B-27683C00CD1F}"/>
              </a:ext>
            </a:extLst>
          </p:cNvPr>
          <p:cNvSpPr/>
          <p:nvPr/>
        </p:nvSpPr>
        <p:spPr>
          <a:xfrm rot="16200000">
            <a:off x="7941969" y="5205965"/>
            <a:ext cx="274320" cy="533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E1E1795-E017-1E40-8377-6F37BA69E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172" y="379640"/>
            <a:ext cx="8509000" cy="781504"/>
          </a:xfrm>
        </p:spPr>
        <p:txBody>
          <a:bodyPr/>
          <a:lstStyle/>
          <a:p>
            <a:r>
              <a:rPr lang="en-US" altLang="en-US" sz="3200" dirty="0"/>
              <a:t>Conclusions and plans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FDDBA-AFE2-A144-9618-A3B3E10C9FBE}"/>
              </a:ext>
            </a:extLst>
          </p:cNvPr>
          <p:cNvSpPr txBox="1"/>
          <p:nvPr/>
        </p:nvSpPr>
        <p:spPr>
          <a:xfrm>
            <a:off x="478970" y="1494971"/>
            <a:ext cx="854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 volumes  of  modules and support structures,   of different sub-detectors  from CAD and assign a sensitive elements to sub-volumes. </a:t>
            </a:r>
          </a:p>
        </p:txBody>
      </p:sp>
    </p:spTree>
    <p:extLst>
      <p:ext uri="{BB962C8B-B14F-4D97-AF65-F5344CB8AC3E}">
        <p14:creationId xmlns:p14="http://schemas.microsoft.com/office/powerpoint/2010/main" val="336176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EICcenterWidescreen" id="{CBD15BF7-3750-2E47-B4F3-B37BC0481B03}" vid="{FA3D1C07-FE31-884A-845A-4E1AA49988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31775</TotalTime>
  <Words>218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Helvetica</vt:lpstr>
      <vt:lpstr>Wingdings</vt:lpstr>
      <vt:lpstr>Office Theme</vt:lpstr>
      <vt:lpstr>FF region  in g4e </vt:lpstr>
      <vt:lpstr>G4e FF implementation </vt:lpstr>
      <vt:lpstr>G4e FF implementation </vt:lpstr>
      <vt:lpstr>G4e beamline IP switch via control card </vt:lpstr>
      <vt:lpstr>CADMesh for g4e  ( Beampipe implementation) </vt:lpstr>
      <vt:lpstr>Conclusions and plans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 Forward area</dc:title>
  <dc:creator>Microsoft Office User</dc:creator>
  <cp:lastModifiedBy> </cp:lastModifiedBy>
  <cp:revision>81</cp:revision>
  <cp:lastPrinted>2020-05-11T14:25:15Z</cp:lastPrinted>
  <dcterms:created xsi:type="dcterms:W3CDTF">2020-04-23T14:54:59Z</dcterms:created>
  <dcterms:modified xsi:type="dcterms:W3CDTF">2021-02-24T17:58:45Z</dcterms:modified>
</cp:coreProperties>
</file>