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94" r:id="rId4"/>
    <p:sldId id="295" r:id="rId5"/>
    <p:sldId id="296" r:id="rId6"/>
    <p:sldId id="291" r:id="rId7"/>
    <p:sldId id="268" r:id="rId8"/>
    <p:sldId id="262" r:id="rId9"/>
    <p:sldId id="267" r:id="rId10"/>
    <p:sldId id="29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FC"/>
    <a:srgbClr val="24407B"/>
    <a:srgbClr val="30519D"/>
    <a:srgbClr val="4E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/>
    <p:restoredTop sz="94646"/>
  </p:normalViewPr>
  <p:slideViewPr>
    <p:cSldViewPr snapToGrid="0" snapToObjects="1">
      <p:cViewPr varScale="1">
        <p:scale>
          <a:sx n="142" d="100"/>
          <a:sy n="142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BE8BB-2150-784A-8D31-25ED64C6F97F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1E34-5706-5E4C-B13B-21600068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2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6744" y="6667018"/>
            <a:ext cx="6898512" cy="166218"/>
          </a:xfrm>
        </p:spPr>
        <p:txBody>
          <a:bodyPr/>
          <a:lstStyle/>
          <a:p>
            <a:r>
              <a:rPr lang="en-US"/>
              <a:t>A. Jentsch, Forward Physics at EIC, LHC, and in Cosmic Rays, Jan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116" y="6468112"/>
            <a:ext cx="550433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400" y="647827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78272"/>
            <a:ext cx="4114800" cy="365125"/>
          </a:xfrm>
        </p:spPr>
        <p:txBody>
          <a:bodyPr/>
          <a:lstStyle/>
          <a:p>
            <a:r>
              <a:rPr lang="en-US"/>
              <a:t>A. Jentsch, Forward Physics at EIC, LHC, and in Cosmic Rays, Jan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24443" y="6478272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947" y="6478272"/>
            <a:ext cx="2743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78272"/>
            <a:ext cx="4114800" cy="365125"/>
          </a:xfrm>
        </p:spPr>
        <p:txBody>
          <a:bodyPr/>
          <a:lstStyle/>
          <a:p>
            <a:r>
              <a:rPr lang="en-US"/>
              <a:t>A. Jentsch, Forward Physics at EIC, LHC, and in Cosmic Rays, Jan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24443" y="6478272"/>
            <a:ext cx="27432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A. Jentsch, Forward Physics at EIC, LHC, and in Cosmic Rays, Jan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6757-8FB7-3143-BF43-0AD3AD34E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8246" y="2215661"/>
            <a:ext cx="6322645" cy="1774948"/>
          </a:xfrm>
        </p:spPr>
        <p:txBody>
          <a:bodyPr>
            <a:normAutofit fontScale="90000"/>
          </a:bodyPr>
          <a:lstStyle/>
          <a:p>
            <a:r>
              <a:rPr lang="en-US" dirty="0"/>
              <a:t>Neutron Detection Studies with a Beam Pipe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99DC1-F556-7842-9CF7-281605DBE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6" cy="1152980"/>
          </a:xfrm>
        </p:spPr>
        <p:txBody>
          <a:bodyPr>
            <a:normAutofit/>
          </a:bodyPr>
          <a:lstStyle/>
          <a:p>
            <a:r>
              <a:rPr lang="en-US" dirty="0"/>
              <a:t>Alex Jentsch</a:t>
            </a:r>
          </a:p>
          <a:p>
            <a:r>
              <a:rPr lang="en-US" dirty="0"/>
              <a:t>March 8</a:t>
            </a:r>
            <a:r>
              <a:rPr lang="en-US" baseline="30000" dirty="0"/>
              <a:t>th</a:t>
            </a:r>
            <a:r>
              <a:rPr lang="en-US" dirty="0"/>
              <a:t> , 2021</a:t>
            </a:r>
          </a:p>
        </p:txBody>
      </p:sp>
    </p:spTree>
    <p:extLst>
      <p:ext uri="{BB962C8B-B14F-4D97-AF65-F5344CB8AC3E}">
        <p14:creationId xmlns:p14="http://schemas.microsoft.com/office/powerpoint/2010/main" val="171728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31C01-C630-1A4E-AB06-B2ADDEC1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249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Neutrons</a:t>
            </a:r>
            <a:r>
              <a:rPr lang="en-US" dirty="0"/>
              <a:t> with Aluminum pipe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8D6ED318-40B9-764D-B28F-E9960E93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6" y="774006"/>
            <a:ext cx="5797105" cy="5617035"/>
          </a:xfrm>
          <a:prstGeom prst="rect">
            <a:avLst/>
          </a:prstGeom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8C37C229-6C7F-F341-85F6-C0B430864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067237" y="774006"/>
            <a:ext cx="6096000" cy="3019395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9553910B-CB0E-9F48-8091-94B1E91FF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39"/>
          <a:stretch/>
        </p:blipFill>
        <p:spPr>
          <a:xfrm>
            <a:off x="6096000" y="3838604"/>
            <a:ext cx="6079067" cy="301939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3BA273-5776-0A4D-AC51-324921C54D67}"/>
              </a:ext>
            </a:extLst>
          </p:cNvPr>
          <p:cNvCxnSpPr>
            <a:cxnSpLocks/>
          </p:cNvCxnSpPr>
          <p:nvPr/>
        </p:nvCxnSpPr>
        <p:spPr>
          <a:xfrm flipH="1" flipV="1">
            <a:off x="3558746" y="4196377"/>
            <a:ext cx="148281" cy="72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B0A4B3-4920-EA45-9FEB-03E98A1A7468}"/>
              </a:ext>
            </a:extLst>
          </p:cNvPr>
          <p:cNvSpPr txBox="1"/>
          <p:nvPr/>
        </p:nvSpPr>
        <p:spPr>
          <a:xfrm>
            <a:off x="3299254" y="4896151"/>
            <a:ext cx="114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B1apf exit</a:t>
            </a:r>
          </a:p>
        </p:txBody>
      </p:sp>
    </p:spTree>
    <p:extLst>
      <p:ext uri="{BB962C8B-B14F-4D97-AF65-F5344CB8AC3E}">
        <p14:creationId xmlns:p14="http://schemas.microsoft.com/office/powerpoint/2010/main" val="57925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A9EC-AC0C-234C-8082-B2793817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38"/>
            <a:ext cx="10515600" cy="70167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00EFE-654B-CE47-800A-5753B1400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7589"/>
            <a:ext cx="12192000" cy="42439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Beam pipe will have a major impact on neutron detection.</a:t>
            </a:r>
          </a:p>
          <a:p>
            <a:pPr lvl="1"/>
            <a:r>
              <a:rPr lang="en-US" dirty="0"/>
              <a:t>The ZDC is quite far from the exit of the neutron cone, so tagging the shower is not easy.</a:t>
            </a:r>
          </a:p>
          <a:p>
            <a:r>
              <a:rPr lang="en-US" dirty="0"/>
              <a:t>Aluminum seems the best option for a window.</a:t>
            </a:r>
          </a:p>
          <a:p>
            <a:pPr lvl="1"/>
            <a:r>
              <a:rPr lang="en-US" dirty="0"/>
              <a:t>Need to simulate a few different thickness options – what’s a reasonable limit?</a:t>
            </a:r>
          </a:p>
          <a:p>
            <a:pPr lvl="1"/>
            <a:r>
              <a:rPr lang="en-US" dirty="0"/>
              <a:t>Needs to be rather large (covering ~ 10m in z).</a:t>
            </a:r>
          </a:p>
          <a:p>
            <a:r>
              <a:rPr lang="en-US" dirty="0"/>
              <a:t>Photons have been studied as well, but study will be repeated with updated pipe parameters.</a:t>
            </a:r>
          </a:p>
          <a:p>
            <a:pPr lvl="1"/>
            <a:r>
              <a:rPr lang="en-US" dirty="0"/>
              <a:t>With an aluminum pipe at the current location, rotation, and thickness, ~40% of the photons between 50 and 150 MeV make it through the pipe unscathed.</a:t>
            </a:r>
          </a:p>
          <a:p>
            <a:r>
              <a:rPr lang="en-US" dirty="0"/>
              <a:t>Next up: study impact on protons on the other side of the beam pipe going toward the off-momentum detectors.</a:t>
            </a:r>
          </a:p>
          <a:p>
            <a:r>
              <a:rPr lang="en-US" dirty="0">
                <a:solidFill>
                  <a:srgbClr val="FF0000"/>
                </a:solidFill>
              </a:rPr>
              <a:t>Additionally, in discussion with the IR and machine folks to potentially include a window at a greater angle of incidence to reduce the effective material length traversed by the neutrons and photons.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Updates coming soon.</a:t>
            </a:r>
          </a:p>
        </p:txBody>
      </p:sp>
    </p:spTree>
    <p:extLst>
      <p:ext uri="{BB962C8B-B14F-4D97-AF65-F5344CB8AC3E}">
        <p14:creationId xmlns:p14="http://schemas.microsoft.com/office/powerpoint/2010/main" val="136958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3224-C433-B147-95D5-87382682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058"/>
          </a:xfrm>
        </p:spPr>
        <p:txBody>
          <a:bodyPr/>
          <a:lstStyle/>
          <a:p>
            <a:r>
              <a:rPr lang="en-US" dirty="0"/>
              <a:t>Basic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CB898-E8D6-0442-BA08-8898F4C9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7" y="1825625"/>
            <a:ext cx="11899557" cy="4351338"/>
          </a:xfrm>
        </p:spPr>
        <p:txBody>
          <a:bodyPr/>
          <a:lstStyle/>
          <a:p>
            <a:r>
              <a:rPr lang="en-US" dirty="0"/>
              <a:t>All runs use a neutron gun with E ~ 110 GeV</a:t>
            </a:r>
          </a:p>
          <a:p>
            <a:pPr lvl="1"/>
            <a:r>
              <a:rPr lang="en-US" dirty="0"/>
              <a:t>Using 0.0 &lt; theta &lt; 3.8 </a:t>
            </a:r>
            <a:r>
              <a:rPr lang="en-US" dirty="0" err="1"/>
              <a:t>mrad</a:t>
            </a:r>
            <a:endParaRPr lang="en-US" dirty="0"/>
          </a:p>
          <a:p>
            <a:pPr lvl="1"/>
            <a:r>
              <a:rPr lang="en-US" dirty="0"/>
              <a:t>~100k neutrons</a:t>
            </a:r>
          </a:p>
          <a:p>
            <a:r>
              <a:rPr lang="en-US" dirty="0"/>
              <a:t>Comparisons with different beam pipe material.</a:t>
            </a:r>
          </a:p>
          <a:p>
            <a:pPr lvl="1"/>
            <a:r>
              <a:rPr lang="en-US" dirty="0"/>
              <a:t>All with 2mm thickness and 34cm diameter where neutrons exit toward ZDC.</a:t>
            </a:r>
          </a:p>
          <a:p>
            <a:r>
              <a:rPr lang="en-US" dirty="0"/>
              <a:t>Goal is to understand how many neutrons are lost in the beam pipe material for each option.</a:t>
            </a:r>
          </a:p>
        </p:txBody>
      </p:sp>
    </p:spTree>
    <p:extLst>
      <p:ext uri="{BB962C8B-B14F-4D97-AF65-F5344CB8AC3E}">
        <p14:creationId xmlns:p14="http://schemas.microsoft.com/office/powerpoint/2010/main" val="15009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7AAB4-6C5A-6B49-8339-7AED24275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76"/>
            <a:ext cx="12192000" cy="65680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0C97-72E1-1941-90FE-A9814B531793}"/>
              </a:ext>
            </a:extLst>
          </p:cNvPr>
          <p:cNvSpPr txBox="1">
            <a:spLocks/>
          </p:cNvSpPr>
          <p:nvPr/>
        </p:nvSpPr>
        <p:spPr>
          <a:xfrm>
            <a:off x="4668795" y="4618252"/>
            <a:ext cx="7416114" cy="17084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Neutrons incident on pipe with angle ~ 20mrad on average.</a:t>
            </a:r>
          </a:p>
          <a:p>
            <a:pPr lvl="1"/>
            <a:r>
              <a:rPr lang="en-US" dirty="0"/>
              <a:t>This means the neutrons travel through ~10cm of material for a 2mm thick pipe.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1BA41B-0A08-A041-B5BE-3288FE029DDC}"/>
              </a:ext>
            </a:extLst>
          </p:cNvPr>
          <p:cNvCxnSpPr/>
          <p:nvPr/>
        </p:nvCxnSpPr>
        <p:spPr>
          <a:xfrm flipV="1">
            <a:off x="605481" y="1198605"/>
            <a:ext cx="10194324" cy="51280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2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B1AF-C4D7-CF49-AE48-F5DC04E6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64"/>
            <a:ext cx="10515600" cy="746981"/>
          </a:xfrm>
        </p:spPr>
        <p:txBody>
          <a:bodyPr/>
          <a:lstStyle/>
          <a:p>
            <a:r>
              <a:rPr lang="en-US" dirty="0"/>
              <a:t>Neutron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61D48-E2D6-114D-8DCD-DC40FAAB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19782F10-5016-6D4A-9A0D-19DB11DB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9302"/>
            <a:ext cx="12192000" cy="3019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ADD0CD-1B74-2648-AD89-112449A59C0E}"/>
              </a:ext>
            </a:extLst>
          </p:cNvPr>
          <p:cNvSpPr txBox="1"/>
          <p:nvPr/>
        </p:nvSpPr>
        <p:spPr>
          <a:xfrm>
            <a:off x="803190" y="4695337"/>
            <a:ext cx="236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momentum, p [GeV/c]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D525C-199E-8642-9239-EF8B081BF383}"/>
              </a:ext>
            </a:extLst>
          </p:cNvPr>
          <p:cNvSpPr txBox="1"/>
          <p:nvPr/>
        </p:nvSpPr>
        <p:spPr>
          <a:xfrm>
            <a:off x="3381635" y="4695338"/>
            <a:ext cx="2751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transverse momentum, </a:t>
            </a:r>
            <a:r>
              <a:rPr lang="en-US" sz="1400" dirty="0" err="1"/>
              <a:t>pT</a:t>
            </a:r>
            <a:r>
              <a:rPr lang="en-US" sz="1400" dirty="0"/>
              <a:t> [GeV/c]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E4978-B1BE-F847-A718-07B89A6DCFDD}"/>
              </a:ext>
            </a:extLst>
          </p:cNvPr>
          <p:cNvSpPr txBox="1"/>
          <p:nvPr/>
        </p:nvSpPr>
        <p:spPr>
          <a:xfrm>
            <a:off x="6802394" y="4695337"/>
            <a:ext cx="236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Polar Angle, 𝛳 [</a:t>
            </a:r>
            <a:r>
              <a:rPr lang="en-US" sz="1400" dirty="0" err="1"/>
              <a:t>mrad</a:t>
            </a:r>
            <a:r>
              <a:rPr lang="en-US" sz="1400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423E1-FBDA-1943-9CB9-5C94AAA3E036}"/>
              </a:ext>
            </a:extLst>
          </p:cNvPr>
          <p:cNvSpPr txBox="1"/>
          <p:nvPr/>
        </p:nvSpPr>
        <p:spPr>
          <a:xfrm>
            <a:off x="9759778" y="4695337"/>
            <a:ext cx="236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Azimuthal Angle, 𝜙 [rad]</a:t>
            </a:r>
          </a:p>
        </p:txBody>
      </p:sp>
    </p:spTree>
    <p:extLst>
      <p:ext uri="{BB962C8B-B14F-4D97-AF65-F5344CB8AC3E}">
        <p14:creationId xmlns:p14="http://schemas.microsoft.com/office/powerpoint/2010/main" val="34297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F10D-9C4F-BA4C-BD80-5467F0011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701" y="2110470"/>
            <a:ext cx="6322645" cy="1774948"/>
          </a:xfrm>
        </p:spPr>
        <p:txBody>
          <a:bodyPr/>
          <a:lstStyle/>
          <a:p>
            <a:r>
              <a:rPr lang="en-US" dirty="0"/>
              <a:t>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24657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4134-79F5-4248-93D2-AE733DF3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249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Neutrons </a:t>
            </a:r>
            <a:r>
              <a:rPr lang="en-US" dirty="0"/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Stainless Steel</a:t>
            </a:r>
          </a:p>
        </p:txBody>
      </p:sp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45965FE3-0568-5C46-83BF-8425F9528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994254"/>
            <a:ext cx="5414081" cy="5245908"/>
          </a:xfrm>
          <a:prstGeom prst="rect">
            <a:avLst/>
          </a:prstGeom>
        </p:spPr>
      </p:pic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6C98B23D-662D-C44C-A2A4-99D686391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5983112" y="3759390"/>
            <a:ext cx="6096000" cy="3019395"/>
          </a:xfrm>
          <a:prstGeom prst="rect">
            <a:avLst/>
          </a:prstGeom>
        </p:spPr>
      </p:pic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9BAEFDB1-15BF-5346-BCEF-D9BAB6391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5881511" y="626724"/>
            <a:ext cx="6096000" cy="30193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F5A97C-9EAE-224C-9D72-D9610014B220}"/>
              </a:ext>
            </a:extLst>
          </p:cNvPr>
          <p:cNvCxnSpPr>
            <a:cxnSpLocks/>
          </p:cNvCxnSpPr>
          <p:nvPr/>
        </p:nvCxnSpPr>
        <p:spPr>
          <a:xfrm flipH="1" flipV="1">
            <a:off x="3558746" y="4196377"/>
            <a:ext cx="148281" cy="72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FE59EE-15DE-E14B-BCA7-CE4BEDD19F58}"/>
              </a:ext>
            </a:extLst>
          </p:cNvPr>
          <p:cNvSpPr txBox="1"/>
          <p:nvPr/>
        </p:nvSpPr>
        <p:spPr>
          <a:xfrm>
            <a:off x="3299254" y="4896151"/>
            <a:ext cx="114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B1apf exit</a:t>
            </a:r>
          </a:p>
        </p:txBody>
      </p:sp>
    </p:spTree>
    <p:extLst>
      <p:ext uri="{BB962C8B-B14F-4D97-AF65-F5344CB8AC3E}">
        <p14:creationId xmlns:p14="http://schemas.microsoft.com/office/powerpoint/2010/main" val="391972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9C0F-D2BF-1A49-A3C1-A7B6A0E84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8661"/>
            <a:ext cx="9144000" cy="1060677"/>
          </a:xfrm>
        </p:spPr>
        <p:txBody>
          <a:bodyPr>
            <a:normAutofit/>
          </a:bodyPr>
          <a:lstStyle/>
          <a:p>
            <a:r>
              <a:rPr lang="en-US" dirty="0"/>
              <a:t>Beryllium</a:t>
            </a:r>
          </a:p>
        </p:txBody>
      </p:sp>
    </p:spTree>
    <p:extLst>
      <p:ext uri="{BB962C8B-B14F-4D97-AF65-F5344CB8AC3E}">
        <p14:creationId xmlns:p14="http://schemas.microsoft.com/office/powerpoint/2010/main" val="151101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31C01-C630-1A4E-AB06-B2ADDEC1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2494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Neutrons</a:t>
            </a:r>
            <a:r>
              <a:rPr lang="en-US" dirty="0"/>
              <a:t> with Beryllium pipe</a:t>
            </a:r>
          </a:p>
        </p:txBody>
      </p:sp>
      <p:pic>
        <p:nvPicPr>
          <p:cNvPr id="3" name="Picture 2" descr="Chart, radar chart&#10;&#10;Description automatically generated">
            <a:extLst>
              <a:ext uri="{FF2B5EF4-FFF2-40B4-BE49-F238E27FC236}">
                <a16:creationId xmlns:a16="http://schemas.microsoft.com/office/drawing/2014/main" id="{8D3C52BA-7B3F-9843-A811-BAF2B465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6" y="801055"/>
            <a:ext cx="5598202" cy="5424310"/>
          </a:xfrm>
          <a:prstGeom prst="rect">
            <a:avLst/>
          </a:prstGeom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F397B33F-901A-2A43-ABB4-E8D871505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5712248" y="632635"/>
            <a:ext cx="6096000" cy="3019395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2138AA93-B1C8-B845-9136-1A4CB15C9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17"/>
          <a:stretch/>
        </p:blipFill>
        <p:spPr>
          <a:xfrm>
            <a:off x="5763048" y="3652030"/>
            <a:ext cx="6045200" cy="30193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E29D6E-C775-C74B-9D38-F746E52110DF}"/>
              </a:ext>
            </a:extLst>
          </p:cNvPr>
          <p:cNvCxnSpPr>
            <a:cxnSpLocks/>
          </p:cNvCxnSpPr>
          <p:nvPr/>
        </p:nvCxnSpPr>
        <p:spPr>
          <a:xfrm flipH="1" flipV="1">
            <a:off x="3558746" y="4196377"/>
            <a:ext cx="148281" cy="72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0D6D5B-D306-6946-BC72-107B5702D7FC}"/>
              </a:ext>
            </a:extLst>
          </p:cNvPr>
          <p:cNvSpPr txBox="1"/>
          <p:nvPr/>
        </p:nvSpPr>
        <p:spPr>
          <a:xfrm>
            <a:off x="3299254" y="4896151"/>
            <a:ext cx="114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B1apf exit</a:t>
            </a:r>
          </a:p>
        </p:txBody>
      </p:sp>
    </p:spTree>
    <p:extLst>
      <p:ext uri="{BB962C8B-B14F-4D97-AF65-F5344CB8AC3E}">
        <p14:creationId xmlns:p14="http://schemas.microsoft.com/office/powerpoint/2010/main" val="358907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9C0F-D2BF-1A49-A3C1-A7B6A0E84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8661"/>
            <a:ext cx="9144000" cy="1060677"/>
          </a:xfrm>
        </p:spPr>
        <p:txBody>
          <a:bodyPr>
            <a:normAutofit/>
          </a:bodyPr>
          <a:lstStyle/>
          <a:p>
            <a:r>
              <a:rPr lang="en-US" dirty="0"/>
              <a:t>Aluminum</a:t>
            </a:r>
          </a:p>
        </p:txBody>
      </p:sp>
    </p:spTree>
    <p:extLst>
      <p:ext uri="{BB962C8B-B14F-4D97-AF65-F5344CB8AC3E}">
        <p14:creationId xmlns:p14="http://schemas.microsoft.com/office/powerpoint/2010/main" val="340928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33161</TotalTime>
  <Words>333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Neutron Detection Studies with a Beam Pipe</vt:lpstr>
      <vt:lpstr>Basic Setup</vt:lpstr>
      <vt:lpstr>PowerPoint Presentation</vt:lpstr>
      <vt:lpstr>Neutron Sample</vt:lpstr>
      <vt:lpstr>Stainless Steel</vt:lpstr>
      <vt:lpstr>Neutrons with Stainless Steel</vt:lpstr>
      <vt:lpstr>Beryllium</vt:lpstr>
      <vt:lpstr>Neutrons with Beryllium pipe</vt:lpstr>
      <vt:lpstr>Aluminum</vt:lpstr>
      <vt:lpstr>Neutrons with Aluminum pipe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Aschenauer, Elke</dc:creator>
  <cp:lastModifiedBy>Jentsch, Alexander</cp:lastModifiedBy>
  <cp:revision>153</cp:revision>
  <dcterms:created xsi:type="dcterms:W3CDTF">2019-10-28T15:25:16Z</dcterms:created>
  <dcterms:modified xsi:type="dcterms:W3CDTF">2021-03-08T17:44:02Z</dcterms:modified>
</cp:coreProperties>
</file>