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330" r:id="rId3"/>
    <p:sldId id="381" r:id="rId4"/>
    <p:sldId id="369" r:id="rId5"/>
    <p:sldId id="372" r:id="rId6"/>
    <p:sldId id="371" r:id="rId7"/>
    <p:sldId id="373" r:id="rId8"/>
    <p:sldId id="389" r:id="rId9"/>
    <p:sldId id="391" r:id="rId10"/>
    <p:sldId id="393" r:id="rId11"/>
    <p:sldId id="392" r:id="rId12"/>
    <p:sldId id="386" r:id="rId13"/>
    <p:sldId id="374" r:id="rId14"/>
    <p:sldId id="387" r:id="rId15"/>
    <p:sldId id="370" r:id="rId16"/>
    <p:sldId id="382" r:id="rId17"/>
    <p:sldId id="385" r:id="rId18"/>
    <p:sldId id="384" r:id="rId19"/>
    <p:sldId id="365" r:id="rId20"/>
    <p:sldId id="366" r:id="rId21"/>
    <p:sldId id="367" r:id="rId22"/>
    <p:sldId id="368" r:id="rId23"/>
    <p:sldId id="395" r:id="rId24"/>
    <p:sldId id="320" r:id="rId25"/>
    <p:sldId id="363" r:id="rId26"/>
    <p:sldId id="380" r:id="rId27"/>
    <p:sldId id="394" r:id="rId28"/>
    <p:sldId id="375" r:id="rId29"/>
    <p:sldId id="376" r:id="rId30"/>
    <p:sldId id="377" r:id="rId31"/>
    <p:sldId id="378" r:id="rId32"/>
    <p:sldId id="379" r:id="rId33"/>
    <p:sldId id="360" r:id="rId34"/>
    <p:sldId id="359" r:id="rId35"/>
    <p:sldId id="361" r:id="rId36"/>
    <p:sldId id="362"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ben Fair" initials="RF" lastIdx="6" clrIdx="0">
    <p:extLst>
      <p:ext uri="{19B8F6BF-5375-455C-9EA6-DF929625EA0E}">
        <p15:presenceInfo xmlns:p15="http://schemas.microsoft.com/office/powerpoint/2012/main" userId="Ruben Fai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0E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138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037714-2C24-4FA7-89C6-7D41ECA5DF4D}" type="datetimeFigureOut">
              <a:rPr lang="en-US" smtClean="0"/>
              <a:t>10/10/2020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99A81A-8364-4750-8450-A35EF5B53C51}" type="slidenum">
              <a:rPr lang="en-US" smtClean="0"/>
              <a:t>‹#›</a:t>
            </a:fld>
            <a:endParaRPr lang="en-US"/>
          </a:p>
        </p:txBody>
      </p:sp>
    </p:spTree>
    <p:extLst>
      <p:ext uri="{BB962C8B-B14F-4D97-AF65-F5344CB8AC3E}">
        <p14:creationId xmlns:p14="http://schemas.microsoft.com/office/powerpoint/2010/main" val="2769750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9A81A-8364-4750-8450-A35EF5B53C51}" type="slidenum">
              <a:rPr lang="en-US" smtClean="0"/>
              <a:t>20</a:t>
            </a:fld>
            <a:endParaRPr lang="en-US"/>
          </a:p>
        </p:txBody>
      </p:sp>
    </p:spTree>
    <p:extLst>
      <p:ext uri="{BB962C8B-B14F-4D97-AF65-F5344CB8AC3E}">
        <p14:creationId xmlns:p14="http://schemas.microsoft.com/office/powerpoint/2010/main" val="3075354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8091862-E6B9-4474-A658-0F870B65798F}" type="datetimeFigureOut">
              <a:rPr lang="en-US" smtClean="0"/>
              <a:t>10/10/2020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CFA91-1094-44C4-AD55-9C675E33F637}" type="slidenum">
              <a:rPr lang="en-US" smtClean="0"/>
              <a:t>‹#›</a:t>
            </a:fld>
            <a:endParaRPr lang="en-US"/>
          </a:p>
        </p:txBody>
      </p:sp>
    </p:spTree>
    <p:extLst>
      <p:ext uri="{BB962C8B-B14F-4D97-AF65-F5344CB8AC3E}">
        <p14:creationId xmlns:p14="http://schemas.microsoft.com/office/powerpoint/2010/main" val="3490001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091862-E6B9-4474-A658-0F870B65798F}" type="datetimeFigureOut">
              <a:rPr lang="en-US" smtClean="0"/>
              <a:t>10/10/2020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CFA91-1094-44C4-AD55-9C675E33F637}" type="slidenum">
              <a:rPr lang="en-US" smtClean="0"/>
              <a:t>‹#›</a:t>
            </a:fld>
            <a:endParaRPr lang="en-US"/>
          </a:p>
        </p:txBody>
      </p:sp>
    </p:spTree>
    <p:extLst>
      <p:ext uri="{BB962C8B-B14F-4D97-AF65-F5344CB8AC3E}">
        <p14:creationId xmlns:p14="http://schemas.microsoft.com/office/powerpoint/2010/main" val="3584046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091862-E6B9-4474-A658-0F870B65798F}" type="datetimeFigureOut">
              <a:rPr lang="en-US" smtClean="0"/>
              <a:t>10/10/2020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CFA91-1094-44C4-AD55-9C675E33F637}" type="slidenum">
              <a:rPr lang="en-US" smtClean="0"/>
              <a:t>‹#›</a:t>
            </a:fld>
            <a:endParaRPr lang="en-US"/>
          </a:p>
        </p:txBody>
      </p:sp>
    </p:spTree>
    <p:extLst>
      <p:ext uri="{BB962C8B-B14F-4D97-AF65-F5344CB8AC3E}">
        <p14:creationId xmlns:p14="http://schemas.microsoft.com/office/powerpoint/2010/main" val="1993904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091862-E6B9-4474-A658-0F870B65798F}" type="datetimeFigureOut">
              <a:rPr lang="en-US" smtClean="0"/>
              <a:t>10/10/2020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CFA91-1094-44C4-AD55-9C675E33F637}" type="slidenum">
              <a:rPr lang="en-US" smtClean="0"/>
              <a:t>‹#›</a:t>
            </a:fld>
            <a:endParaRPr lang="en-US"/>
          </a:p>
        </p:txBody>
      </p:sp>
    </p:spTree>
    <p:extLst>
      <p:ext uri="{BB962C8B-B14F-4D97-AF65-F5344CB8AC3E}">
        <p14:creationId xmlns:p14="http://schemas.microsoft.com/office/powerpoint/2010/main" val="2211898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091862-E6B9-4474-A658-0F870B65798F}" type="datetimeFigureOut">
              <a:rPr lang="en-US" smtClean="0"/>
              <a:t>10/10/2020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CFA91-1094-44C4-AD55-9C675E33F637}" type="slidenum">
              <a:rPr lang="en-US" smtClean="0"/>
              <a:t>‹#›</a:t>
            </a:fld>
            <a:endParaRPr lang="en-US"/>
          </a:p>
        </p:txBody>
      </p:sp>
    </p:spTree>
    <p:extLst>
      <p:ext uri="{BB962C8B-B14F-4D97-AF65-F5344CB8AC3E}">
        <p14:creationId xmlns:p14="http://schemas.microsoft.com/office/powerpoint/2010/main" val="344663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091862-E6B9-4474-A658-0F870B65798F}" type="datetimeFigureOut">
              <a:rPr lang="en-US" smtClean="0"/>
              <a:t>10/10/2020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CFA91-1094-44C4-AD55-9C675E33F637}" type="slidenum">
              <a:rPr lang="en-US" smtClean="0"/>
              <a:t>‹#›</a:t>
            </a:fld>
            <a:endParaRPr lang="en-US"/>
          </a:p>
        </p:txBody>
      </p:sp>
    </p:spTree>
    <p:extLst>
      <p:ext uri="{BB962C8B-B14F-4D97-AF65-F5344CB8AC3E}">
        <p14:creationId xmlns:p14="http://schemas.microsoft.com/office/powerpoint/2010/main" val="4215927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091862-E6B9-4474-A658-0F870B65798F}" type="datetimeFigureOut">
              <a:rPr lang="en-US" smtClean="0"/>
              <a:t>10/10/2020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CCFA91-1094-44C4-AD55-9C675E33F637}" type="slidenum">
              <a:rPr lang="en-US" smtClean="0"/>
              <a:t>‹#›</a:t>
            </a:fld>
            <a:endParaRPr lang="en-US"/>
          </a:p>
        </p:txBody>
      </p:sp>
    </p:spTree>
    <p:extLst>
      <p:ext uri="{BB962C8B-B14F-4D97-AF65-F5344CB8AC3E}">
        <p14:creationId xmlns:p14="http://schemas.microsoft.com/office/powerpoint/2010/main" val="3595697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091862-E6B9-4474-A658-0F870B65798F}" type="datetimeFigureOut">
              <a:rPr lang="en-US" smtClean="0"/>
              <a:t>10/10/2020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CCFA91-1094-44C4-AD55-9C675E33F637}" type="slidenum">
              <a:rPr lang="en-US" smtClean="0"/>
              <a:t>‹#›</a:t>
            </a:fld>
            <a:endParaRPr lang="en-US"/>
          </a:p>
        </p:txBody>
      </p:sp>
    </p:spTree>
    <p:extLst>
      <p:ext uri="{BB962C8B-B14F-4D97-AF65-F5344CB8AC3E}">
        <p14:creationId xmlns:p14="http://schemas.microsoft.com/office/powerpoint/2010/main" val="922854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091862-E6B9-4474-A658-0F870B65798F}" type="datetimeFigureOut">
              <a:rPr lang="en-US" smtClean="0"/>
              <a:t>10/10/2020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CCFA91-1094-44C4-AD55-9C675E33F637}" type="slidenum">
              <a:rPr lang="en-US" smtClean="0"/>
              <a:t>‹#›</a:t>
            </a:fld>
            <a:endParaRPr lang="en-US"/>
          </a:p>
        </p:txBody>
      </p:sp>
    </p:spTree>
    <p:extLst>
      <p:ext uri="{BB962C8B-B14F-4D97-AF65-F5344CB8AC3E}">
        <p14:creationId xmlns:p14="http://schemas.microsoft.com/office/powerpoint/2010/main" val="565714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091862-E6B9-4474-A658-0F870B65798F}" type="datetimeFigureOut">
              <a:rPr lang="en-US" smtClean="0"/>
              <a:t>10/10/2020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CFA91-1094-44C4-AD55-9C675E33F637}" type="slidenum">
              <a:rPr lang="en-US" smtClean="0"/>
              <a:t>‹#›</a:t>
            </a:fld>
            <a:endParaRPr lang="en-US"/>
          </a:p>
        </p:txBody>
      </p:sp>
    </p:spTree>
    <p:extLst>
      <p:ext uri="{BB962C8B-B14F-4D97-AF65-F5344CB8AC3E}">
        <p14:creationId xmlns:p14="http://schemas.microsoft.com/office/powerpoint/2010/main" val="4132563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091862-E6B9-4474-A658-0F870B65798F}" type="datetimeFigureOut">
              <a:rPr lang="en-US" smtClean="0"/>
              <a:t>10/10/2020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CFA91-1094-44C4-AD55-9C675E33F637}" type="slidenum">
              <a:rPr lang="en-US" smtClean="0"/>
              <a:t>‹#›</a:t>
            </a:fld>
            <a:endParaRPr lang="en-US"/>
          </a:p>
        </p:txBody>
      </p:sp>
    </p:spTree>
    <p:extLst>
      <p:ext uri="{BB962C8B-B14F-4D97-AF65-F5344CB8AC3E}">
        <p14:creationId xmlns:p14="http://schemas.microsoft.com/office/powerpoint/2010/main" val="355624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091862-E6B9-4474-A658-0F870B65798F}" type="datetimeFigureOut">
              <a:rPr lang="en-US" smtClean="0"/>
              <a:t>10/10/2020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CCFA91-1094-44C4-AD55-9C675E33F637}" type="slidenum">
              <a:rPr lang="en-US" smtClean="0"/>
              <a:t>‹#›</a:t>
            </a:fld>
            <a:endParaRPr lang="en-US"/>
          </a:p>
        </p:txBody>
      </p:sp>
    </p:spTree>
    <p:extLst>
      <p:ext uri="{BB962C8B-B14F-4D97-AF65-F5344CB8AC3E}">
        <p14:creationId xmlns:p14="http://schemas.microsoft.com/office/powerpoint/2010/main" val="31181444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057400"/>
            <a:ext cx="5715000" cy="1470025"/>
          </a:xfrm>
        </p:spPr>
        <p:txBody>
          <a:bodyPr>
            <a:normAutofit fontScale="90000"/>
          </a:bodyPr>
          <a:lstStyle/>
          <a:p>
            <a:r>
              <a:rPr lang="en-US" dirty="0">
                <a:solidFill>
                  <a:schemeClr val="tx2"/>
                </a:solidFill>
                <a:latin typeface="+mn-lt"/>
              </a:rPr>
              <a:t>                        Jefferson</a:t>
            </a:r>
            <a:r>
              <a:rPr lang="en-US" dirty="0">
                <a:solidFill>
                  <a:schemeClr val="tx2"/>
                </a:solidFill>
              </a:rPr>
              <a:t> Lab</a:t>
            </a:r>
            <a:br>
              <a:rPr lang="en-US" dirty="0">
                <a:solidFill>
                  <a:schemeClr val="tx2"/>
                </a:solidFill>
              </a:rPr>
            </a:br>
            <a:r>
              <a:rPr lang="en-US" b="1" dirty="0">
                <a:solidFill>
                  <a:schemeClr val="tx2"/>
                </a:solidFill>
              </a:rPr>
              <a:t>			</a:t>
            </a:r>
            <a:r>
              <a:rPr lang="en-US" b="1" dirty="0">
                <a:solidFill>
                  <a:schemeClr val="tx2"/>
                </a:solidFill>
                <a:latin typeface="Agency FB" panose="020B0503020202020204" pitchFamily="34" charset="0"/>
              </a:rPr>
              <a:t>MAGNET GROUP</a:t>
            </a:r>
            <a:endParaRPr lang="en-US" dirty="0">
              <a:solidFill>
                <a:schemeClr val="tx2"/>
              </a:solidFill>
              <a:latin typeface="Agency FB" panose="020B0503020202020204" pitchFamily="34" charset="0"/>
            </a:endParaRPr>
          </a:p>
        </p:txBody>
      </p:sp>
      <p:sp>
        <p:nvSpPr>
          <p:cNvPr id="3" name="Subtitle 2"/>
          <p:cNvSpPr>
            <a:spLocks noGrp="1"/>
          </p:cNvSpPr>
          <p:nvPr>
            <p:ph type="subTitle" idx="1"/>
          </p:nvPr>
        </p:nvSpPr>
        <p:spPr>
          <a:xfrm>
            <a:off x="914400" y="3962400"/>
            <a:ext cx="7543800" cy="2667000"/>
          </a:xfrm>
        </p:spPr>
        <p:txBody>
          <a:bodyPr>
            <a:normAutofit fontScale="55000" lnSpcReduction="20000"/>
          </a:bodyPr>
          <a:lstStyle/>
          <a:p>
            <a:r>
              <a:rPr lang="en-US" b="1" dirty="0"/>
              <a:t>EIC-Experimental Equipment </a:t>
            </a:r>
          </a:p>
          <a:p>
            <a:r>
              <a:rPr lang="en-US" b="1" dirty="0"/>
              <a:t>(</a:t>
            </a:r>
            <a:r>
              <a:rPr lang="en-US" b="1" dirty="0">
                <a:solidFill>
                  <a:schemeClr val="tx1"/>
                </a:solidFill>
              </a:rPr>
              <a:t>BABAR/</a:t>
            </a:r>
            <a:r>
              <a:rPr lang="en-US" b="1" dirty="0" err="1">
                <a:solidFill>
                  <a:schemeClr val="tx1"/>
                </a:solidFill>
              </a:rPr>
              <a:t>sPHENIX</a:t>
            </a:r>
            <a:r>
              <a:rPr lang="en-US" b="1" dirty="0">
                <a:solidFill>
                  <a:schemeClr val="tx1"/>
                </a:solidFill>
              </a:rPr>
              <a:t> </a:t>
            </a:r>
            <a:r>
              <a:rPr lang="en-US" b="1" dirty="0" err="1">
                <a:solidFill>
                  <a:schemeClr val="tx1"/>
                </a:solidFill>
              </a:rPr>
              <a:t>JLab</a:t>
            </a:r>
            <a:r>
              <a:rPr lang="en-US" b="1" dirty="0">
                <a:solidFill>
                  <a:schemeClr val="tx1"/>
                </a:solidFill>
              </a:rPr>
              <a:t> Engineering Risk Assessment</a:t>
            </a:r>
            <a:r>
              <a:rPr lang="en-US" b="1" dirty="0"/>
              <a:t>)</a:t>
            </a:r>
          </a:p>
          <a:p>
            <a:r>
              <a:rPr lang="en-US" dirty="0"/>
              <a:t>v2.00 - October 10</a:t>
            </a:r>
            <a:r>
              <a:rPr lang="en-US" baseline="30000" dirty="0"/>
              <a:t>th</a:t>
            </a:r>
            <a:r>
              <a:rPr lang="en-US" dirty="0"/>
              <a:t> 2020 – updated risk tables</a:t>
            </a:r>
          </a:p>
          <a:p>
            <a:r>
              <a:rPr lang="en-US" b="1" dirty="0"/>
              <a:t>Ruben Fair</a:t>
            </a:r>
          </a:p>
          <a:p>
            <a:r>
              <a:rPr lang="en-US" u="sng" dirty="0"/>
              <a:t>Team Members:</a:t>
            </a:r>
          </a:p>
          <a:p>
            <a:r>
              <a:rPr lang="en-US" dirty="0" err="1"/>
              <a:t>Renuka</a:t>
            </a:r>
            <a:r>
              <a:rPr lang="en-US" dirty="0"/>
              <a:t> Rajput-</a:t>
            </a:r>
            <a:r>
              <a:rPr lang="en-US" dirty="0" err="1"/>
              <a:t>Ghoshal</a:t>
            </a:r>
            <a:r>
              <a:rPr lang="en-US" dirty="0"/>
              <a:t> – Lead Engineer</a:t>
            </a:r>
          </a:p>
          <a:p>
            <a:r>
              <a:rPr lang="en-US" dirty="0"/>
              <a:t>Probir Ghoshal</a:t>
            </a:r>
          </a:p>
          <a:p>
            <a:r>
              <a:rPr lang="en-US" dirty="0"/>
              <a:t>Eric Sun</a:t>
            </a:r>
          </a:p>
          <a:p>
            <a:r>
              <a:rPr lang="en-US" dirty="0"/>
              <a:t>Dan Young</a:t>
            </a:r>
          </a:p>
          <a:p>
            <a:endParaRPr lang="en-US" dirty="0"/>
          </a:p>
          <a:p>
            <a:endParaRPr lang="en-US" dirty="0"/>
          </a:p>
          <a:p>
            <a:endParaRPr lang="en-US" dirty="0"/>
          </a:p>
        </p:txBody>
      </p:sp>
      <p:sp>
        <p:nvSpPr>
          <p:cNvPr id="4" name="Rounded Rectangle 3"/>
          <p:cNvSpPr/>
          <p:nvPr/>
        </p:nvSpPr>
        <p:spPr>
          <a:xfrm>
            <a:off x="2743200" y="1981200"/>
            <a:ext cx="3733800" cy="1752600"/>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6922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1" y="914400"/>
            <a:ext cx="8458200" cy="523220"/>
          </a:xfrm>
          <a:prstGeom prst="rect">
            <a:avLst/>
          </a:prstGeom>
          <a:noFill/>
        </p:spPr>
        <p:txBody>
          <a:bodyPr wrap="square" rtlCol="0">
            <a:spAutoFit/>
          </a:bodyPr>
          <a:lstStyle/>
          <a:p>
            <a:pPr algn="just"/>
            <a:endParaRPr lang="en-US" sz="2800" dirty="0"/>
          </a:p>
        </p:txBody>
      </p:sp>
      <p:sp>
        <p:nvSpPr>
          <p:cNvPr id="9" name="Title 8"/>
          <p:cNvSpPr>
            <a:spLocks noGrp="1"/>
          </p:cNvSpPr>
          <p:nvPr>
            <p:ph type="title"/>
          </p:nvPr>
        </p:nvSpPr>
        <p:spPr>
          <a:xfrm>
            <a:off x="441367" y="228600"/>
            <a:ext cx="8229600" cy="411162"/>
          </a:xfrm>
        </p:spPr>
        <p:txBody>
          <a:bodyPr>
            <a:normAutofit fontScale="90000"/>
          </a:bodyPr>
          <a:lstStyle/>
          <a:p>
            <a:r>
              <a:rPr lang="en-US" sz="3200" dirty="0"/>
              <a:t>Thermal shield</a:t>
            </a:r>
          </a:p>
        </p:txBody>
      </p:sp>
      <p:pic>
        <p:nvPicPr>
          <p:cNvPr id="2" name="Picture 1"/>
          <p:cNvPicPr>
            <a:picLocks noChangeAspect="1"/>
          </p:cNvPicPr>
          <p:nvPr/>
        </p:nvPicPr>
        <p:blipFill>
          <a:blip r:embed="rId2"/>
          <a:stretch>
            <a:fillRect/>
          </a:stretch>
        </p:blipFill>
        <p:spPr>
          <a:xfrm>
            <a:off x="533400" y="838200"/>
            <a:ext cx="8255832" cy="5019675"/>
          </a:xfrm>
          <a:prstGeom prst="rect">
            <a:avLst/>
          </a:prstGeom>
        </p:spPr>
      </p:pic>
      <p:sp>
        <p:nvSpPr>
          <p:cNvPr id="6" name="TextBox 5"/>
          <p:cNvSpPr txBox="1"/>
          <p:nvPr/>
        </p:nvSpPr>
        <p:spPr>
          <a:xfrm>
            <a:off x="1676400" y="4191000"/>
            <a:ext cx="2084225" cy="369332"/>
          </a:xfrm>
          <a:prstGeom prst="rect">
            <a:avLst/>
          </a:prstGeom>
          <a:noFill/>
        </p:spPr>
        <p:txBody>
          <a:bodyPr wrap="none" rtlCol="0">
            <a:spAutoFit/>
          </a:bodyPr>
          <a:lstStyle/>
          <a:p>
            <a:r>
              <a:rPr lang="en-US" dirty="0"/>
              <a:t>Inner thermal shield</a:t>
            </a:r>
          </a:p>
        </p:txBody>
      </p:sp>
      <p:sp>
        <p:nvSpPr>
          <p:cNvPr id="7" name="TextBox 6"/>
          <p:cNvSpPr txBox="1"/>
          <p:nvPr/>
        </p:nvSpPr>
        <p:spPr>
          <a:xfrm>
            <a:off x="5943600" y="5763181"/>
            <a:ext cx="2131417" cy="369332"/>
          </a:xfrm>
          <a:prstGeom prst="rect">
            <a:avLst/>
          </a:prstGeom>
          <a:noFill/>
        </p:spPr>
        <p:txBody>
          <a:bodyPr wrap="none" rtlCol="0">
            <a:spAutoFit/>
          </a:bodyPr>
          <a:lstStyle/>
          <a:p>
            <a:r>
              <a:rPr lang="en-US" dirty="0"/>
              <a:t>Outer thermal shield</a:t>
            </a:r>
          </a:p>
        </p:txBody>
      </p:sp>
    </p:spTree>
    <p:extLst>
      <p:ext uri="{BB962C8B-B14F-4D97-AF65-F5344CB8AC3E}">
        <p14:creationId xmlns:p14="http://schemas.microsoft.com/office/powerpoint/2010/main" val="864727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57200"/>
            <a:ext cx="9144000" cy="5851789"/>
          </a:xfrm>
          <a:prstGeom prst="rect">
            <a:avLst/>
          </a:prstGeom>
        </p:spPr>
      </p:pic>
      <p:sp>
        <p:nvSpPr>
          <p:cNvPr id="5" name="TextBox 4"/>
          <p:cNvSpPr txBox="1"/>
          <p:nvPr/>
        </p:nvSpPr>
        <p:spPr>
          <a:xfrm>
            <a:off x="3307070" y="105681"/>
            <a:ext cx="2529860" cy="369332"/>
          </a:xfrm>
          <a:prstGeom prst="rect">
            <a:avLst/>
          </a:prstGeom>
          <a:noFill/>
        </p:spPr>
        <p:txBody>
          <a:bodyPr wrap="none" rtlCol="0">
            <a:spAutoFit/>
          </a:bodyPr>
          <a:lstStyle/>
          <a:p>
            <a:r>
              <a:rPr lang="en-US" dirty="0"/>
              <a:t>Thermal Shield Assembly</a:t>
            </a:r>
          </a:p>
        </p:txBody>
      </p:sp>
    </p:spTree>
    <p:extLst>
      <p:ext uri="{BB962C8B-B14F-4D97-AF65-F5344CB8AC3E}">
        <p14:creationId xmlns:p14="http://schemas.microsoft.com/office/powerpoint/2010/main" val="1095183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287" y="152400"/>
            <a:ext cx="8229600" cy="456429"/>
          </a:xfrm>
        </p:spPr>
        <p:txBody>
          <a:bodyPr>
            <a:normAutofit fontScale="90000"/>
          </a:bodyPr>
          <a:lstStyle/>
          <a:p>
            <a:r>
              <a:rPr lang="en-US" sz="2800" dirty="0"/>
              <a:t>Instrumentation wiring</a:t>
            </a:r>
          </a:p>
        </p:txBody>
      </p:sp>
      <p:sp>
        <p:nvSpPr>
          <p:cNvPr id="5" name="TextBox 4"/>
          <p:cNvSpPr txBox="1"/>
          <p:nvPr/>
        </p:nvSpPr>
        <p:spPr>
          <a:xfrm>
            <a:off x="228601" y="914400"/>
            <a:ext cx="8458200" cy="523220"/>
          </a:xfrm>
          <a:prstGeom prst="rect">
            <a:avLst/>
          </a:prstGeom>
          <a:noFill/>
        </p:spPr>
        <p:txBody>
          <a:bodyPr wrap="square" rtlCol="0">
            <a:spAutoFit/>
          </a:bodyPr>
          <a:lstStyle/>
          <a:p>
            <a:pPr algn="just"/>
            <a:endParaRPr lang="en-US" sz="2800" dirty="0"/>
          </a:p>
        </p:txBody>
      </p:sp>
      <p:pic>
        <p:nvPicPr>
          <p:cNvPr id="3" name="Picture 2"/>
          <p:cNvPicPr>
            <a:picLocks noChangeAspect="1"/>
          </p:cNvPicPr>
          <p:nvPr/>
        </p:nvPicPr>
        <p:blipFill>
          <a:blip r:embed="rId2"/>
          <a:stretch>
            <a:fillRect/>
          </a:stretch>
        </p:blipFill>
        <p:spPr>
          <a:xfrm>
            <a:off x="342900" y="837684"/>
            <a:ext cx="3390900" cy="2543175"/>
          </a:xfrm>
          <a:prstGeom prst="rect">
            <a:avLst/>
          </a:prstGeom>
        </p:spPr>
      </p:pic>
      <p:pic>
        <p:nvPicPr>
          <p:cNvPr id="6" name="Picture 5"/>
          <p:cNvPicPr>
            <a:picLocks noChangeAspect="1"/>
          </p:cNvPicPr>
          <p:nvPr/>
        </p:nvPicPr>
        <p:blipFill>
          <a:blip r:embed="rId3"/>
          <a:stretch>
            <a:fillRect/>
          </a:stretch>
        </p:blipFill>
        <p:spPr>
          <a:xfrm>
            <a:off x="4648200" y="952005"/>
            <a:ext cx="3403920" cy="2552940"/>
          </a:xfrm>
          <a:prstGeom prst="rect">
            <a:avLst/>
          </a:prstGeom>
        </p:spPr>
      </p:pic>
      <p:pic>
        <p:nvPicPr>
          <p:cNvPr id="7" name="Picture 6"/>
          <p:cNvPicPr>
            <a:picLocks noChangeAspect="1"/>
          </p:cNvPicPr>
          <p:nvPr/>
        </p:nvPicPr>
        <p:blipFill>
          <a:blip r:embed="rId4"/>
          <a:stretch>
            <a:fillRect/>
          </a:stretch>
        </p:blipFill>
        <p:spPr>
          <a:xfrm>
            <a:off x="2556973" y="3733800"/>
            <a:ext cx="3783291" cy="2837468"/>
          </a:xfrm>
          <a:prstGeom prst="rect">
            <a:avLst/>
          </a:prstGeom>
        </p:spPr>
      </p:pic>
    </p:spTree>
    <p:extLst>
      <p:ext uri="{BB962C8B-B14F-4D97-AF65-F5344CB8AC3E}">
        <p14:creationId xmlns:p14="http://schemas.microsoft.com/office/powerpoint/2010/main" val="2483018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287" y="152400"/>
            <a:ext cx="8229600" cy="457200"/>
          </a:xfrm>
        </p:spPr>
        <p:txBody>
          <a:bodyPr>
            <a:normAutofit fontScale="90000"/>
          </a:bodyPr>
          <a:lstStyle/>
          <a:p>
            <a:r>
              <a:rPr lang="en-US" sz="2800" dirty="0"/>
              <a:t>End view – internal support rods</a:t>
            </a:r>
          </a:p>
        </p:txBody>
      </p:sp>
      <p:sp>
        <p:nvSpPr>
          <p:cNvPr id="5" name="TextBox 4"/>
          <p:cNvSpPr txBox="1"/>
          <p:nvPr/>
        </p:nvSpPr>
        <p:spPr>
          <a:xfrm>
            <a:off x="228601" y="914400"/>
            <a:ext cx="8458200" cy="523220"/>
          </a:xfrm>
          <a:prstGeom prst="rect">
            <a:avLst/>
          </a:prstGeom>
          <a:noFill/>
        </p:spPr>
        <p:txBody>
          <a:bodyPr wrap="square" rtlCol="0">
            <a:spAutoFit/>
          </a:bodyPr>
          <a:lstStyle/>
          <a:p>
            <a:pPr algn="just"/>
            <a:endParaRPr lang="en-US" sz="2800" dirty="0"/>
          </a:p>
        </p:txBody>
      </p:sp>
      <p:pic>
        <p:nvPicPr>
          <p:cNvPr id="4" name="Picture 3"/>
          <p:cNvPicPr>
            <a:picLocks noChangeAspect="1"/>
          </p:cNvPicPr>
          <p:nvPr/>
        </p:nvPicPr>
        <p:blipFill>
          <a:blip r:embed="rId2"/>
          <a:stretch>
            <a:fillRect/>
          </a:stretch>
        </p:blipFill>
        <p:spPr>
          <a:xfrm>
            <a:off x="1752600" y="599704"/>
            <a:ext cx="5757862" cy="5825502"/>
          </a:xfrm>
          <a:prstGeom prst="rect">
            <a:avLst/>
          </a:prstGeom>
        </p:spPr>
      </p:pic>
    </p:spTree>
    <p:extLst>
      <p:ext uri="{BB962C8B-B14F-4D97-AF65-F5344CB8AC3E}">
        <p14:creationId xmlns:p14="http://schemas.microsoft.com/office/powerpoint/2010/main" val="2282991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287" y="152400"/>
            <a:ext cx="8229600" cy="715962"/>
          </a:xfrm>
        </p:spPr>
        <p:txBody>
          <a:bodyPr>
            <a:normAutofit/>
          </a:bodyPr>
          <a:lstStyle/>
          <a:p>
            <a:r>
              <a:rPr lang="en-US" sz="2800" dirty="0"/>
              <a:t>Valve</a:t>
            </a:r>
            <a:r>
              <a:rPr lang="en-US" sz="3200" dirty="0"/>
              <a:t> Box</a:t>
            </a:r>
          </a:p>
        </p:txBody>
      </p:sp>
      <p:sp>
        <p:nvSpPr>
          <p:cNvPr id="5" name="TextBox 4"/>
          <p:cNvSpPr txBox="1"/>
          <p:nvPr/>
        </p:nvSpPr>
        <p:spPr>
          <a:xfrm>
            <a:off x="228601" y="914400"/>
            <a:ext cx="8458200" cy="523220"/>
          </a:xfrm>
          <a:prstGeom prst="rect">
            <a:avLst/>
          </a:prstGeom>
          <a:noFill/>
        </p:spPr>
        <p:txBody>
          <a:bodyPr wrap="square" rtlCol="0">
            <a:spAutoFit/>
          </a:bodyPr>
          <a:lstStyle/>
          <a:p>
            <a:pPr algn="just"/>
            <a:endParaRPr lang="en-US" sz="2800" dirty="0"/>
          </a:p>
        </p:txBody>
      </p:sp>
      <p:pic>
        <p:nvPicPr>
          <p:cNvPr id="6" name="Picture 5"/>
          <p:cNvPicPr>
            <a:picLocks noChangeAspect="1"/>
          </p:cNvPicPr>
          <p:nvPr/>
        </p:nvPicPr>
        <p:blipFill>
          <a:blip r:embed="rId2"/>
          <a:stretch>
            <a:fillRect/>
          </a:stretch>
        </p:blipFill>
        <p:spPr>
          <a:xfrm>
            <a:off x="1662113" y="931223"/>
            <a:ext cx="5591175" cy="5153025"/>
          </a:xfrm>
          <a:prstGeom prst="rect">
            <a:avLst/>
          </a:prstGeom>
        </p:spPr>
      </p:pic>
    </p:spTree>
    <p:extLst>
      <p:ext uri="{BB962C8B-B14F-4D97-AF65-F5344CB8AC3E}">
        <p14:creationId xmlns:p14="http://schemas.microsoft.com/office/powerpoint/2010/main" val="3748314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8438"/>
            <a:ext cx="8229600" cy="715962"/>
          </a:xfrm>
        </p:spPr>
        <p:txBody>
          <a:bodyPr>
            <a:normAutofit fontScale="90000"/>
          </a:bodyPr>
          <a:lstStyle/>
          <a:p>
            <a:r>
              <a:rPr lang="en-US" sz="3600" dirty="0"/>
              <a:t>Approach used to conduct the engineering risk assessment</a:t>
            </a:r>
          </a:p>
        </p:txBody>
      </p:sp>
      <p:pic>
        <p:nvPicPr>
          <p:cNvPr id="3" name="Picture 2"/>
          <p:cNvPicPr>
            <a:picLocks noChangeAspect="1"/>
          </p:cNvPicPr>
          <p:nvPr/>
        </p:nvPicPr>
        <p:blipFill>
          <a:blip r:embed="rId2"/>
          <a:stretch>
            <a:fillRect/>
          </a:stretch>
        </p:blipFill>
        <p:spPr>
          <a:xfrm>
            <a:off x="228600" y="1066800"/>
            <a:ext cx="4419600" cy="5112988"/>
          </a:xfrm>
          <a:prstGeom prst="rect">
            <a:avLst/>
          </a:prstGeom>
          <a:ln>
            <a:solidFill>
              <a:schemeClr val="tx1"/>
            </a:solidFill>
          </a:ln>
          <a:effectLst>
            <a:outerShdw blurRad="50800" dist="38100" dir="2700000" algn="tl" rotWithShape="0">
              <a:prstClr val="black">
                <a:alpha val="40000"/>
              </a:prstClr>
            </a:outerShdw>
          </a:effectLst>
        </p:spPr>
      </p:pic>
      <p:grpSp>
        <p:nvGrpSpPr>
          <p:cNvPr id="6" name="Group 5"/>
          <p:cNvGrpSpPr/>
          <p:nvPr/>
        </p:nvGrpSpPr>
        <p:grpSpPr>
          <a:xfrm>
            <a:off x="3180979" y="2514600"/>
            <a:ext cx="5648325" cy="4029075"/>
            <a:chOff x="3180979" y="2514600"/>
            <a:chExt cx="5648325" cy="4029075"/>
          </a:xfrm>
        </p:grpSpPr>
        <p:pic>
          <p:nvPicPr>
            <p:cNvPr id="9" name="Picture 8"/>
            <p:cNvPicPr>
              <a:picLocks noChangeAspect="1"/>
            </p:cNvPicPr>
            <p:nvPr/>
          </p:nvPicPr>
          <p:blipFill>
            <a:blip r:embed="rId3"/>
            <a:stretch>
              <a:fillRect/>
            </a:stretch>
          </p:blipFill>
          <p:spPr>
            <a:xfrm>
              <a:off x="3180979" y="2514600"/>
              <a:ext cx="5648325" cy="4029075"/>
            </a:xfrm>
            <a:prstGeom prst="rect">
              <a:avLst/>
            </a:prstGeom>
            <a:ln>
              <a:solidFill>
                <a:schemeClr val="tx1"/>
              </a:solidFill>
            </a:ln>
            <a:effectLst>
              <a:outerShdw blurRad="50800" dist="38100" dir="2700000" algn="tl" rotWithShape="0">
                <a:prstClr val="black">
                  <a:alpha val="40000"/>
                </a:prstClr>
              </a:outerShdw>
            </a:effectLst>
          </p:spPr>
        </p:pic>
        <p:sp>
          <p:nvSpPr>
            <p:cNvPr id="5" name="Rectangle 4"/>
            <p:cNvSpPr/>
            <p:nvPr/>
          </p:nvSpPr>
          <p:spPr>
            <a:xfrm>
              <a:off x="3276600" y="3505200"/>
              <a:ext cx="2819400" cy="2826988"/>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25295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286" y="152400"/>
            <a:ext cx="8627913" cy="715962"/>
          </a:xfrm>
        </p:spPr>
        <p:txBody>
          <a:bodyPr>
            <a:normAutofit fontScale="90000"/>
          </a:bodyPr>
          <a:lstStyle/>
          <a:p>
            <a:pPr algn="l"/>
            <a:r>
              <a:rPr lang="en-US" sz="3600" dirty="0"/>
              <a:t>sPHENIX Magnet-SLAC Risk Analysis (2004, 2006)</a:t>
            </a:r>
          </a:p>
        </p:txBody>
      </p:sp>
      <p:sp>
        <p:nvSpPr>
          <p:cNvPr id="3" name="Slide Number Placeholder 2"/>
          <p:cNvSpPr>
            <a:spLocks noGrp="1"/>
          </p:cNvSpPr>
          <p:nvPr>
            <p:ph type="sldNum" sz="quarter" idx="12"/>
          </p:nvPr>
        </p:nvSpPr>
        <p:spPr/>
        <p:txBody>
          <a:bodyPr/>
          <a:lstStyle/>
          <a:p>
            <a:fld id="{92CCFA91-1094-44C4-AD55-9C675E33F637}" type="slidenum">
              <a:rPr lang="en-US" smtClean="0"/>
              <a:t>16</a:t>
            </a:fld>
            <a:endParaRPr lang="en-US"/>
          </a:p>
        </p:txBody>
      </p:sp>
      <p:sp>
        <p:nvSpPr>
          <p:cNvPr id="4" name="Rectangle 3"/>
          <p:cNvSpPr/>
          <p:nvPr/>
        </p:nvSpPr>
        <p:spPr>
          <a:xfrm>
            <a:off x="58885" y="868362"/>
            <a:ext cx="5579915" cy="5816977"/>
          </a:xfrm>
          <a:prstGeom prst="rect">
            <a:avLst/>
          </a:prstGeom>
        </p:spPr>
        <p:txBody>
          <a:bodyPr wrap="square">
            <a:spAutoFit/>
          </a:bodyPr>
          <a:lstStyle/>
          <a:p>
            <a:pPr marL="285750" indent="-285750">
              <a:spcBef>
                <a:spcPts val="600"/>
              </a:spcBef>
              <a:spcAft>
                <a:spcPts val="600"/>
              </a:spcAft>
              <a:buFont typeface="Wingdings" panose="05000000000000000000"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 magnet started operation in May 1999. Two formal risk assessments were carried out at SLAC in 2004 and 2006 following 5 to 7 years of operation.</a:t>
            </a:r>
          </a:p>
          <a:p>
            <a:pPr marL="285750" indent="-285750">
              <a:spcBef>
                <a:spcPts val="600"/>
              </a:spcBef>
              <a:spcAft>
                <a:spcPts val="600"/>
              </a:spcAft>
              <a:buFont typeface="Wingdings" panose="05000000000000000000" pitchFamily="2" charset="2"/>
              <a:buChar char="§"/>
            </a:pPr>
            <a:r>
              <a:rPr lang="en-US" dirty="0"/>
              <a:t>From May 1999 – 2004, there have been 63 unplanned interruptions to magnet operations. None of these can be shown to be the result of a spontaneous quench in the coil. In nearly all cases, the interruptions can be traced to failures in utilities or supporting systems or to human error. Three notable categories-</a:t>
            </a:r>
          </a:p>
          <a:p>
            <a:pPr marL="742950" lvl="1" indent="-285750">
              <a:buFont typeface="Wingdings" panose="05000000000000000000" pitchFamily="2" charset="2"/>
              <a:buChar char="§"/>
            </a:pPr>
            <a:r>
              <a:rPr lang="en-US" dirty="0"/>
              <a:t>Unknown: 10%</a:t>
            </a:r>
          </a:p>
          <a:p>
            <a:pPr marL="742950" lvl="1" indent="-285750">
              <a:buFont typeface="Wingdings" panose="05000000000000000000" pitchFamily="2" charset="2"/>
              <a:buChar char="§"/>
            </a:pPr>
            <a:r>
              <a:rPr lang="en-US" dirty="0"/>
              <a:t>Miscellaneous instrument faults : 8%</a:t>
            </a:r>
          </a:p>
          <a:p>
            <a:pPr marL="742950" lvl="1" indent="-285750">
              <a:buFont typeface="Wingdings" panose="05000000000000000000" pitchFamily="2" charset="2"/>
              <a:buChar char="§"/>
            </a:pPr>
            <a:r>
              <a:rPr lang="en-US" dirty="0"/>
              <a:t>Strain gauges: 8 %</a:t>
            </a:r>
          </a:p>
          <a:p>
            <a:pPr marL="285750" indent="-285750">
              <a:spcBef>
                <a:spcPts val="600"/>
              </a:spcBef>
              <a:spcAft>
                <a:spcPts val="600"/>
              </a:spcAft>
              <a:buFont typeface="Wingdings" panose="05000000000000000000" pitchFamily="2" charset="2"/>
              <a:buChar char="§"/>
            </a:pPr>
            <a:r>
              <a:rPr lang="en-US" dirty="0"/>
              <a:t>After mitigations were implemented – namely installing cooling and vacuum backup systems, changing the control programming and removing unneeded interlocks – the total number of interruptions after 2004 has been significantly reduced.</a:t>
            </a:r>
          </a:p>
          <a:p>
            <a:pPr marL="285750" indent="-285750">
              <a:spcBef>
                <a:spcPts val="600"/>
              </a:spcBef>
              <a:spcAft>
                <a:spcPts val="600"/>
              </a:spcAft>
              <a:buFont typeface="Wingdings" panose="05000000000000000000" pitchFamily="2" charset="2"/>
              <a:buChar char="§"/>
            </a:pPr>
            <a:r>
              <a:rPr lang="en-US" dirty="0"/>
              <a:t>Magnet availability between 2000 – 2004: approx. 98%</a:t>
            </a:r>
          </a:p>
        </p:txBody>
      </p:sp>
      <p:pic>
        <p:nvPicPr>
          <p:cNvPr id="8" name="Picture 7"/>
          <p:cNvPicPr>
            <a:picLocks noChangeAspect="1"/>
          </p:cNvPicPr>
          <p:nvPr/>
        </p:nvPicPr>
        <p:blipFill>
          <a:blip r:embed="rId2"/>
          <a:stretch>
            <a:fillRect/>
          </a:stretch>
        </p:blipFill>
        <p:spPr>
          <a:xfrm>
            <a:off x="5638800" y="1447800"/>
            <a:ext cx="3371301" cy="3973618"/>
          </a:xfrm>
          <a:prstGeom prst="rect">
            <a:avLst/>
          </a:prstGeom>
        </p:spPr>
      </p:pic>
    </p:spTree>
    <p:extLst>
      <p:ext uri="{BB962C8B-B14F-4D97-AF65-F5344CB8AC3E}">
        <p14:creationId xmlns:p14="http://schemas.microsoft.com/office/powerpoint/2010/main" val="2691415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286" y="152400"/>
            <a:ext cx="8627913" cy="715962"/>
          </a:xfrm>
        </p:spPr>
        <p:txBody>
          <a:bodyPr>
            <a:normAutofit fontScale="90000"/>
          </a:bodyPr>
          <a:lstStyle/>
          <a:p>
            <a:pPr algn="l"/>
            <a:r>
              <a:rPr lang="en-US" sz="3600" dirty="0"/>
              <a:t>sPHENIX Magnet- BNL Low Current Test (100 A)</a:t>
            </a:r>
          </a:p>
        </p:txBody>
      </p:sp>
      <p:sp>
        <p:nvSpPr>
          <p:cNvPr id="5" name="TextBox 4"/>
          <p:cNvSpPr txBox="1"/>
          <p:nvPr/>
        </p:nvSpPr>
        <p:spPr>
          <a:xfrm>
            <a:off x="211286" y="868362"/>
            <a:ext cx="8780314" cy="5555367"/>
          </a:xfrm>
          <a:prstGeom prst="rect">
            <a:avLst/>
          </a:prstGeom>
          <a:noFill/>
        </p:spPr>
        <p:txBody>
          <a:bodyPr wrap="square" rtlCol="0">
            <a:spAutoFit/>
          </a:bodyPr>
          <a:lstStyle/>
          <a:p>
            <a:r>
              <a:rPr lang="en-US" sz="2400" dirty="0"/>
              <a:t>The low field test of the sPHENIX Solenoid was completed successfully and accomplished the following important tasks and results.</a:t>
            </a:r>
          </a:p>
          <a:p>
            <a:pPr lvl="1">
              <a:spcBef>
                <a:spcPts val="600"/>
              </a:spcBef>
              <a:spcAft>
                <a:spcPts val="600"/>
              </a:spcAft>
            </a:pPr>
            <a:r>
              <a:rPr lang="en-US" sz="2000" dirty="0"/>
              <a:t>1. </a:t>
            </a:r>
            <a:r>
              <a:rPr lang="en-US" dirty="0"/>
              <a:t>The magnet was cooled down to 4.5 K and warmed back to room temperature without problems and the experience in the cool down and warmup will be useful for the future high field test cool down.</a:t>
            </a:r>
          </a:p>
          <a:p>
            <a:pPr lvl="1">
              <a:spcBef>
                <a:spcPts val="600"/>
              </a:spcBef>
              <a:spcAft>
                <a:spcPts val="600"/>
              </a:spcAft>
            </a:pPr>
            <a:r>
              <a:rPr lang="en-US" dirty="0"/>
              <a:t>2. The magnet was shown to be electrically stable with no anomalies during ramping and shutdowns.</a:t>
            </a:r>
          </a:p>
          <a:p>
            <a:pPr lvl="1">
              <a:spcBef>
                <a:spcPts val="600"/>
              </a:spcBef>
              <a:spcAft>
                <a:spcPts val="600"/>
              </a:spcAft>
            </a:pPr>
            <a:r>
              <a:rPr lang="en-US" dirty="0"/>
              <a:t>3. The energy extraction system switching process was verified.</a:t>
            </a:r>
          </a:p>
          <a:p>
            <a:pPr lvl="1">
              <a:spcBef>
                <a:spcPts val="600"/>
              </a:spcBef>
              <a:spcAft>
                <a:spcPts val="600"/>
              </a:spcAft>
            </a:pPr>
            <a:r>
              <a:rPr lang="en-US" dirty="0"/>
              <a:t>4. The magnet maintained mechanical stability throughout cool down and warmup.</a:t>
            </a:r>
          </a:p>
          <a:p>
            <a:pPr lvl="1">
              <a:spcBef>
                <a:spcPts val="600"/>
              </a:spcBef>
              <a:spcAft>
                <a:spcPts val="600"/>
              </a:spcAft>
            </a:pPr>
            <a:r>
              <a:rPr lang="en-US" dirty="0"/>
              <a:t>5. Important parameters for quench detection and operation were determined.</a:t>
            </a:r>
          </a:p>
          <a:p>
            <a:pPr lvl="1">
              <a:spcBef>
                <a:spcPts val="600"/>
              </a:spcBef>
              <a:spcAft>
                <a:spcPts val="600"/>
              </a:spcAft>
            </a:pPr>
            <a:r>
              <a:rPr lang="en-US" dirty="0"/>
              <a:t>6. Magnetic field was verified up to the level of 100 A.</a:t>
            </a:r>
          </a:p>
          <a:p>
            <a:pPr lvl="1">
              <a:spcBef>
                <a:spcPts val="600"/>
              </a:spcBef>
              <a:spcAft>
                <a:spcPts val="600"/>
              </a:spcAft>
            </a:pPr>
            <a:r>
              <a:rPr lang="en-US" dirty="0"/>
              <a:t>7. Strain gauges were read but more work needs to be done to understand the results before the high field test. </a:t>
            </a:r>
            <a:r>
              <a:rPr lang="en-US" i="1" dirty="0"/>
              <a:t>(Note: Five strain gauges were not working and one showed an unusually high reading was ignored).</a:t>
            </a:r>
            <a:endParaRPr lang="en-US" dirty="0"/>
          </a:p>
        </p:txBody>
      </p:sp>
      <p:sp>
        <p:nvSpPr>
          <p:cNvPr id="3" name="Slide Number Placeholder 2"/>
          <p:cNvSpPr>
            <a:spLocks noGrp="1"/>
          </p:cNvSpPr>
          <p:nvPr>
            <p:ph type="sldNum" sz="quarter" idx="12"/>
          </p:nvPr>
        </p:nvSpPr>
        <p:spPr/>
        <p:txBody>
          <a:bodyPr/>
          <a:lstStyle/>
          <a:p>
            <a:fld id="{92CCFA91-1094-44C4-AD55-9C675E33F637}" type="slidenum">
              <a:rPr lang="en-US" smtClean="0"/>
              <a:t>17</a:t>
            </a:fld>
            <a:endParaRPr lang="en-US"/>
          </a:p>
        </p:txBody>
      </p:sp>
    </p:spTree>
    <p:extLst>
      <p:ext uri="{BB962C8B-B14F-4D97-AF65-F5344CB8AC3E}">
        <p14:creationId xmlns:p14="http://schemas.microsoft.com/office/powerpoint/2010/main" val="1970792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286" y="152400"/>
            <a:ext cx="8627913" cy="715962"/>
          </a:xfrm>
        </p:spPr>
        <p:txBody>
          <a:bodyPr>
            <a:normAutofit fontScale="90000"/>
          </a:bodyPr>
          <a:lstStyle/>
          <a:p>
            <a:pPr algn="l"/>
            <a:r>
              <a:rPr lang="en-US" sz="3600" dirty="0"/>
              <a:t>sPHENIX Magnet- BNL High Current Test (4830 A)</a:t>
            </a:r>
          </a:p>
        </p:txBody>
      </p:sp>
      <p:sp>
        <p:nvSpPr>
          <p:cNvPr id="5" name="TextBox 4"/>
          <p:cNvSpPr txBox="1"/>
          <p:nvPr/>
        </p:nvSpPr>
        <p:spPr>
          <a:xfrm>
            <a:off x="304800" y="868362"/>
            <a:ext cx="8534399" cy="5909310"/>
          </a:xfrm>
          <a:prstGeom prst="rect">
            <a:avLst/>
          </a:prstGeom>
          <a:noFill/>
        </p:spPr>
        <p:txBody>
          <a:bodyPr wrap="square" rtlCol="0">
            <a:spAutoFit/>
          </a:bodyPr>
          <a:lstStyle/>
          <a:p>
            <a:r>
              <a:rPr lang="en-US" sz="2400" dirty="0"/>
              <a:t>The high field test was carried out after installation of a return flux steel box enclosing the superconducting magnet. The magnet achieved field – the following issues were noted:</a:t>
            </a:r>
          </a:p>
          <a:p>
            <a:endParaRPr lang="en-US" sz="2400" dirty="0"/>
          </a:p>
          <a:p>
            <a:pPr marL="285750" indent="-285750">
              <a:spcBef>
                <a:spcPts val="600"/>
              </a:spcBef>
              <a:spcAft>
                <a:spcPts val="600"/>
              </a:spcAft>
              <a:buFont typeface="Wingdings" panose="05000000000000000000" pitchFamily="2" charset="2"/>
              <a:buChar char="§"/>
            </a:pPr>
            <a:r>
              <a:rPr lang="en-US" dirty="0"/>
              <a:t>Several voltage taps (used for quench protection) failed before the test commenced</a:t>
            </a:r>
          </a:p>
          <a:p>
            <a:pPr marL="285750" indent="-285750">
              <a:spcBef>
                <a:spcPts val="600"/>
              </a:spcBef>
              <a:spcAft>
                <a:spcPts val="600"/>
              </a:spcAft>
              <a:buFont typeface="Wingdings" panose="05000000000000000000" pitchFamily="2" charset="2"/>
              <a:buChar char="§"/>
            </a:pPr>
            <a:r>
              <a:rPr lang="en-US" dirty="0"/>
              <a:t>New temperature sensors were fitted prior to the test but failed to read accurately</a:t>
            </a:r>
          </a:p>
          <a:p>
            <a:pPr marL="285750" indent="-285750">
              <a:spcBef>
                <a:spcPts val="600"/>
              </a:spcBef>
              <a:spcAft>
                <a:spcPts val="600"/>
              </a:spcAft>
              <a:buFont typeface="Wingdings" panose="05000000000000000000" pitchFamily="2" charset="2"/>
              <a:buChar char="§"/>
            </a:pPr>
            <a:r>
              <a:rPr lang="en-US" dirty="0"/>
              <a:t>Another voltage tap failed intermittently and caused a fast dump of the magnet</a:t>
            </a:r>
          </a:p>
          <a:p>
            <a:pPr marL="285750" indent="-285750">
              <a:buFont typeface="Wingdings" panose="05000000000000000000" pitchFamily="2" charset="2"/>
              <a:buChar char="§"/>
            </a:pPr>
            <a:r>
              <a:rPr lang="en-US" dirty="0"/>
              <a:t>The control system crashed causing a fast dump of the magnet</a:t>
            </a:r>
          </a:p>
          <a:p>
            <a:pPr marL="285750" indent="-285750">
              <a:buFont typeface="Wingdings" panose="05000000000000000000" pitchFamily="2" charset="2"/>
              <a:buChar char="§"/>
            </a:pPr>
            <a:r>
              <a:rPr lang="en-US" dirty="0"/>
              <a:t>Quench occurred at about 3000 A</a:t>
            </a:r>
          </a:p>
          <a:p>
            <a:pPr marL="285750" indent="-285750">
              <a:buFont typeface="Wingdings" panose="05000000000000000000" pitchFamily="2" charset="2"/>
              <a:buChar char="§"/>
            </a:pPr>
            <a:r>
              <a:rPr lang="en-US" dirty="0"/>
              <a:t>Quench occurred at about 4410 A (possibly due to the high ramp rate of 2.5 A/s)</a:t>
            </a:r>
          </a:p>
          <a:p>
            <a:pPr marL="285750" indent="-285750">
              <a:buFont typeface="Wingdings" panose="05000000000000000000" pitchFamily="2" charset="2"/>
              <a:buChar char="§"/>
            </a:pPr>
            <a:r>
              <a:rPr lang="en-US" dirty="0"/>
              <a:t>Achieved 4830 A after reducing ramp rates</a:t>
            </a:r>
          </a:p>
          <a:p>
            <a:pPr marL="285750" indent="-285750">
              <a:buFont typeface="Wingdings" panose="05000000000000000000" pitchFamily="2" charset="2"/>
              <a:buChar char="§"/>
            </a:pPr>
            <a:r>
              <a:rPr lang="en-US" dirty="0"/>
              <a:t>Magnet only stayed at full field for 36 minutes due to the lack of availability of </a:t>
            </a:r>
            <a:r>
              <a:rPr lang="en-US" dirty="0" err="1"/>
              <a:t>Lhe</a:t>
            </a:r>
            <a:endParaRPr lang="en-US" dirty="0"/>
          </a:p>
          <a:p>
            <a:pPr marL="285750" indent="-285750">
              <a:buFont typeface="Wingdings" panose="05000000000000000000" pitchFamily="2" charset="2"/>
              <a:buChar char="§"/>
            </a:pPr>
            <a:r>
              <a:rPr lang="en-US" dirty="0"/>
              <a:t>Multiple hardware issues (mostly external to the magnet) were noted and will be addressed prior to the </a:t>
            </a:r>
            <a:r>
              <a:rPr lang="en-US" dirty="0" err="1"/>
              <a:t>sPHENIX</a:t>
            </a:r>
            <a:r>
              <a:rPr lang="en-US" dirty="0"/>
              <a:t> experimental runs.</a:t>
            </a:r>
          </a:p>
          <a:p>
            <a:pPr marL="285750" indent="-285750">
              <a:buFont typeface="Wingdings" panose="05000000000000000000" pitchFamily="2" charset="2"/>
              <a:buChar char="§"/>
            </a:pPr>
            <a:r>
              <a:rPr lang="en-US" dirty="0"/>
              <a:t>However, there were a few leaks, most of which were accessed and repaired. But there is still one small cold leak which is currently being managed by pumping</a:t>
            </a:r>
          </a:p>
          <a:p>
            <a:pPr marL="742950" lvl="1" indent="-285750">
              <a:buFont typeface="Wingdings" panose="05000000000000000000" pitchFamily="2" charset="2"/>
              <a:buChar char="§"/>
            </a:pPr>
            <a:r>
              <a:rPr lang="en-US" dirty="0"/>
              <a:t>There is also evidence that both </a:t>
            </a:r>
            <a:r>
              <a:rPr lang="en-US" dirty="0" err="1"/>
              <a:t>Ansaldo</a:t>
            </a:r>
            <a:r>
              <a:rPr lang="en-US" dirty="0"/>
              <a:t> and SLAC had previous issues with leaks</a:t>
            </a:r>
          </a:p>
          <a:p>
            <a:pPr marL="285750" indent="-285750">
              <a:buFont typeface="Wingdings" panose="05000000000000000000" pitchFamily="2" charset="2"/>
              <a:buChar char="§"/>
            </a:pPr>
            <a:endParaRPr lang="en-US" dirty="0"/>
          </a:p>
        </p:txBody>
      </p:sp>
      <p:sp>
        <p:nvSpPr>
          <p:cNvPr id="3" name="Slide Number Placeholder 2"/>
          <p:cNvSpPr>
            <a:spLocks noGrp="1"/>
          </p:cNvSpPr>
          <p:nvPr>
            <p:ph type="sldNum" sz="quarter" idx="12"/>
          </p:nvPr>
        </p:nvSpPr>
        <p:spPr/>
        <p:txBody>
          <a:bodyPr/>
          <a:lstStyle/>
          <a:p>
            <a:fld id="{92CCFA91-1094-44C4-AD55-9C675E33F637}" type="slidenum">
              <a:rPr lang="en-US" smtClean="0"/>
              <a:t>18</a:t>
            </a:fld>
            <a:endParaRPr lang="en-US"/>
          </a:p>
        </p:txBody>
      </p:sp>
    </p:spTree>
    <p:extLst>
      <p:ext uri="{BB962C8B-B14F-4D97-AF65-F5344CB8AC3E}">
        <p14:creationId xmlns:p14="http://schemas.microsoft.com/office/powerpoint/2010/main" val="3722945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1057" y="2332434"/>
            <a:ext cx="9031229" cy="2731613"/>
          </a:xfrm>
          <a:prstGeom prst="rect">
            <a:avLst/>
          </a:prstGeom>
        </p:spPr>
      </p:pic>
      <p:sp>
        <p:nvSpPr>
          <p:cNvPr id="3" name="Title 1"/>
          <p:cNvSpPr txBox="1">
            <a:spLocks/>
          </p:cNvSpPr>
          <p:nvPr/>
        </p:nvSpPr>
        <p:spPr>
          <a:xfrm>
            <a:off x="211286" y="152400"/>
            <a:ext cx="8627913" cy="71596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err="1"/>
              <a:t>JLab</a:t>
            </a:r>
            <a:r>
              <a:rPr lang="en-US" sz="3600" dirty="0"/>
              <a:t> Engineering Risk Assessment - 2020</a:t>
            </a:r>
          </a:p>
        </p:txBody>
      </p:sp>
    </p:spTree>
    <p:extLst>
      <p:ext uri="{BB962C8B-B14F-4D97-AF65-F5344CB8AC3E}">
        <p14:creationId xmlns:p14="http://schemas.microsoft.com/office/powerpoint/2010/main" val="119063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8438"/>
            <a:ext cx="8229600" cy="715962"/>
          </a:xfrm>
        </p:spPr>
        <p:txBody>
          <a:bodyPr>
            <a:normAutofit/>
          </a:bodyPr>
          <a:lstStyle/>
          <a:p>
            <a:r>
              <a:rPr lang="en-US" sz="3600" dirty="0"/>
              <a:t>Outline of talk</a:t>
            </a:r>
          </a:p>
        </p:txBody>
      </p:sp>
      <p:sp>
        <p:nvSpPr>
          <p:cNvPr id="5" name="TextBox 4"/>
          <p:cNvSpPr txBox="1"/>
          <p:nvPr/>
        </p:nvSpPr>
        <p:spPr>
          <a:xfrm>
            <a:off x="228600" y="990600"/>
            <a:ext cx="8475513" cy="4708981"/>
          </a:xfrm>
          <a:prstGeom prst="rect">
            <a:avLst/>
          </a:prstGeom>
          <a:noFill/>
        </p:spPr>
        <p:txBody>
          <a:bodyPr wrap="square" rtlCol="0">
            <a:spAutoFit/>
          </a:bodyPr>
          <a:lstStyle/>
          <a:p>
            <a:pPr marL="742950" lvl="1" indent="-285750">
              <a:spcBef>
                <a:spcPts val="600"/>
              </a:spcBef>
              <a:spcAft>
                <a:spcPts val="600"/>
              </a:spcAft>
              <a:buFont typeface="Wingdings" panose="05000000000000000000" pitchFamily="2" charset="2"/>
              <a:buChar char="q"/>
            </a:pPr>
            <a:r>
              <a:rPr lang="en-US" sz="3600" dirty="0"/>
              <a:t> </a:t>
            </a:r>
            <a:r>
              <a:rPr lang="en-US" sz="2800" dirty="0"/>
              <a:t>Background</a:t>
            </a:r>
            <a:endParaRPr lang="en-US" sz="3600" dirty="0"/>
          </a:p>
          <a:p>
            <a:pPr marL="1200150" lvl="2" indent="-285750">
              <a:spcBef>
                <a:spcPts val="600"/>
              </a:spcBef>
              <a:spcAft>
                <a:spcPts val="600"/>
              </a:spcAft>
              <a:buFont typeface="Wingdings" panose="05000000000000000000" pitchFamily="2" charset="2"/>
              <a:buChar char="q"/>
            </a:pPr>
            <a:r>
              <a:rPr lang="en-US" sz="2000" dirty="0"/>
              <a:t>Proposal for the use of this magnet</a:t>
            </a:r>
          </a:p>
          <a:p>
            <a:pPr marL="1200150" lvl="2" indent="-285750">
              <a:spcBef>
                <a:spcPts val="600"/>
              </a:spcBef>
              <a:spcAft>
                <a:spcPts val="600"/>
              </a:spcAft>
              <a:buFont typeface="Wingdings" panose="05000000000000000000" pitchFamily="2" charset="2"/>
              <a:buChar char="q"/>
            </a:pPr>
            <a:r>
              <a:rPr lang="en-US" sz="2000" dirty="0"/>
              <a:t>Magnet Construction</a:t>
            </a:r>
          </a:p>
          <a:p>
            <a:pPr marL="742950" lvl="1" indent="-285750">
              <a:spcBef>
                <a:spcPts val="600"/>
              </a:spcBef>
              <a:spcAft>
                <a:spcPts val="600"/>
              </a:spcAft>
              <a:buFont typeface="Wingdings" panose="05000000000000000000" pitchFamily="2" charset="2"/>
              <a:buChar char="q"/>
            </a:pPr>
            <a:r>
              <a:rPr lang="en-US" sz="2800" dirty="0"/>
              <a:t> Assessment Approach</a:t>
            </a:r>
          </a:p>
          <a:p>
            <a:pPr marL="1200150" lvl="2" indent="-285750">
              <a:spcBef>
                <a:spcPts val="600"/>
              </a:spcBef>
              <a:spcAft>
                <a:spcPts val="600"/>
              </a:spcAft>
              <a:buFont typeface="Wingdings" panose="05000000000000000000" pitchFamily="2" charset="2"/>
              <a:buChar char="q"/>
            </a:pPr>
            <a:r>
              <a:rPr lang="en-US" sz="2000" dirty="0"/>
              <a:t>SLAC Risk Analysis (2004, 2006)</a:t>
            </a:r>
          </a:p>
          <a:p>
            <a:pPr marL="1200150" lvl="2" indent="-285750">
              <a:spcBef>
                <a:spcPts val="600"/>
              </a:spcBef>
              <a:spcAft>
                <a:spcPts val="600"/>
              </a:spcAft>
              <a:buFont typeface="Wingdings" panose="05000000000000000000" pitchFamily="2" charset="2"/>
              <a:buChar char="q"/>
            </a:pPr>
            <a:r>
              <a:rPr lang="en-US" sz="2000" dirty="0"/>
              <a:t>BNL Low Current Test (2016)</a:t>
            </a:r>
          </a:p>
          <a:p>
            <a:pPr marL="1200150" lvl="2" indent="-285750">
              <a:spcBef>
                <a:spcPts val="600"/>
              </a:spcBef>
              <a:spcAft>
                <a:spcPts val="600"/>
              </a:spcAft>
              <a:buFont typeface="Wingdings" panose="05000000000000000000" pitchFamily="2" charset="2"/>
              <a:buChar char="q"/>
            </a:pPr>
            <a:r>
              <a:rPr lang="en-US" sz="2000" dirty="0"/>
              <a:t>BNL High Current Test (2018)</a:t>
            </a:r>
          </a:p>
          <a:p>
            <a:pPr marL="742950" lvl="1" indent="-285750">
              <a:spcBef>
                <a:spcPts val="600"/>
              </a:spcBef>
              <a:spcAft>
                <a:spcPts val="600"/>
              </a:spcAft>
              <a:buFont typeface="Wingdings" panose="05000000000000000000" pitchFamily="2" charset="2"/>
              <a:buChar char="q"/>
            </a:pPr>
            <a:r>
              <a:rPr lang="en-US" sz="2800" dirty="0"/>
              <a:t> </a:t>
            </a:r>
            <a:r>
              <a:rPr lang="en-US" sz="2800" dirty="0" err="1"/>
              <a:t>JLab</a:t>
            </a:r>
            <a:r>
              <a:rPr lang="en-US" sz="2800" dirty="0"/>
              <a:t> Risk Assessment (2020)</a:t>
            </a:r>
          </a:p>
          <a:p>
            <a:pPr marL="742950" lvl="1" indent="-285750">
              <a:spcBef>
                <a:spcPts val="600"/>
              </a:spcBef>
              <a:spcAft>
                <a:spcPts val="600"/>
              </a:spcAft>
              <a:buFont typeface="Wingdings" panose="05000000000000000000" pitchFamily="2" charset="2"/>
              <a:buChar char="q"/>
            </a:pPr>
            <a:r>
              <a:rPr lang="en-US" sz="2800" dirty="0"/>
              <a:t> </a:t>
            </a:r>
            <a:r>
              <a:rPr lang="en-US" sz="2800" dirty="0" err="1"/>
              <a:t>JLab</a:t>
            </a:r>
            <a:r>
              <a:rPr lang="en-US" sz="2800" dirty="0"/>
              <a:t> Recommendations</a:t>
            </a:r>
          </a:p>
        </p:txBody>
      </p:sp>
    </p:spTree>
    <p:extLst>
      <p:ext uri="{BB962C8B-B14F-4D97-AF65-F5344CB8AC3E}">
        <p14:creationId xmlns:p14="http://schemas.microsoft.com/office/powerpoint/2010/main" val="1463589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553" y="1219200"/>
            <a:ext cx="9164554" cy="4431887"/>
          </a:xfrm>
          <a:prstGeom prst="rect">
            <a:avLst/>
          </a:prstGeom>
        </p:spPr>
      </p:pic>
      <p:sp>
        <p:nvSpPr>
          <p:cNvPr id="2" name="Rectangle 1"/>
          <p:cNvSpPr/>
          <p:nvPr/>
        </p:nvSpPr>
        <p:spPr>
          <a:xfrm>
            <a:off x="0" y="3048000"/>
            <a:ext cx="9143999" cy="2603087"/>
          </a:xfrm>
          <a:prstGeom prst="rect">
            <a:avLst/>
          </a:prstGeom>
          <a:solidFill>
            <a:srgbClr val="FFFF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3746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914400"/>
            <a:ext cx="9144000" cy="5029200"/>
            <a:chOff x="76200" y="685800"/>
            <a:chExt cx="8839200" cy="4694742"/>
          </a:xfrm>
        </p:grpSpPr>
        <p:pic>
          <p:nvPicPr>
            <p:cNvPr id="3" name="Picture 2"/>
            <p:cNvPicPr>
              <a:picLocks noChangeAspect="1"/>
            </p:cNvPicPr>
            <p:nvPr/>
          </p:nvPicPr>
          <p:blipFill>
            <a:blip r:embed="rId2"/>
            <a:stretch>
              <a:fillRect/>
            </a:stretch>
          </p:blipFill>
          <p:spPr>
            <a:xfrm>
              <a:off x="76200" y="685800"/>
              <a:ext cx="8839200" cy="576076"/>
            </a:xfrm>
            <a:prstGeom prst="rect">
              <a:avLst/>
            </a:prstGeom>
          </p:spPr>
        </p:pic>
        <p:pic>
          <p:nvPicPr>
            <p:cNvPr id="7" name="Picture 6"/>
            <p:cNvPicPr>
              <a:picLocks noChangeAspect="1"/>
            </p:cNvPicPr>
            <p:nvPr/>
          </p:nvPicPr>
          <p:blipFill>
            <a:blip r:embed="rId3"/>
            <a:stretch>
              <a:fillRect/>
            </a:stretch>
          </p:blipFill>
          <p:spPr>
            <a:xfrm>
              <a:off x="76200" y="1261876"/>
              <a:ext cx="8839200" cy="4118666"/>
            </a:xfrm>
            <a:prstGeom prst="rect">
              <a:avLst/>
            </a:prstGeom>
          </p:spPr>
        </p:pic>
      </p:grpSp>
      <p:sp>
        <p:nvSpPr>
          <p:cNvPr id="6" name="Rectangle 5"/>
          <p:cNvSpPr/>
          <p:nvPr/>
        </p:nvSpPr>
        <p:spPr>
          <a:xfrm>
            <a:off x="14654" y="1557893"/>
            <a:ext cx="9129346" cy="1871107"/>
          </a:xfrm>
          <a:prstGeom prst="rect">
            <a:avLst/>
          </a:prstGeom>
          <a:solidFill>
            <a:srgbClr val="FFFF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2314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381000"/>
            <a:ext cx="9144000" cy="6324600"/>
            <a:chOff x="380999" y="304800"/>
            <a:chExt cx="8559641" cy="5817183"/>
          </a:xfrm>
        </p:grpSpPr>
        <p:pic>
          <p:nvPicPr>
            <p:cNvPr id="2" name="Picture 1"/>
            <p:cNvPicPr>
              <a:picLocks noChangeAspect="1"/>
            </p:cNvPicPr>
            <p:nvPr/>
          </p:nvPicPr>
          <p:blipFill>
            <a:blip r:embed="rId2"/>
            <a:stretch>
              <a:fillRect/>
            </a:stretch>
          </p:blipFill>
          <p:spPr>
            <a:xfrm>
              <a:off x="381000" y="304800"/>
              <a:ext cx="8534399" cy="507417"/>
            </a:xfrm>
            <a:prstGeom prst="rect">
              <a:avLst/>
            </a:prstGeom>
          </p:spPr>
        </p:pic>
        <p:pic>
          <p:nvPicPr>
            <p:cNvPr id="8" name="Picture 7"/>
            <p:cNvPicPr>
              <a:picLocks noChangeAspect="1"/>
            </p:cNvPicPr>
            <p:nvPr/>
          </p:nvPicPr>
          <p:blipFill>
            <a:blip r:embed="rId3"/>
            <a:stretch>
              <a:fillRect/>
            </a:stretch>
          </p:blipFill>
          <p:spPr>
            <a:xfrm>
              <a:off x="380999" y="762000"/>
              <a:ext cx="8559641" cy="5359983"/>
            </a:xfrm>
            <a:prstGeom prst="rect">
              <a:avLst/>
            </a:prstGeom>
          </p:spPr>
        </p:pic>
      </p:grpSp>
      <p:sp>
        <p:nvSpPr>
          <p:cNvPr id="7" name="Rectangle 6"/>
          <p:cNvSpPr/>
          <p:nvPr/>
        </p:nvSpPr>
        <p:spPr>
          <a:xfrm>
            <a:off x="8792" y="4343400"/>
            <a:ext cx="9108244" cy="1524000"/>
          </a:xfrm>
          <a:prstGeom prst="rect">
            <a:avLst/>
          </a:prstGeom>
          <a:solidFill>
            <a:srgbClr val="FFFF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792" y="932678"/>
            <a:ext cx="9108244" cy="2267722"/>
          </a:xfrm>
          <a:prstGeom prst="rect">
            <a:avLst/>
          </a:prstGeom>
          <a:solidFill>
            <a:srgbClr val="FFFF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0798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286" y="152400"/>
            <a:ext cx="8627913" cy="715962"/>
          </a:xfrm>
        </p:spPr>
        <p:txBody>
          <a:bodyPr>
            <a:normAutofit/>
          </a:bodyPr>
          <a:lstStyle/>
          <a:p>
            <a:r>
              <a:rPr lang="en-US" sz="3600" dirty="0"/>
              <a:t>sPHENIX Magnet- </a:t>
            </a:r>
            <a:r>
              <a:rPr lang="en-US" sz="3100" dirty="0"/>
              <a:t>Summary</a:t>
            </a:r>
          </a:p>
        </p:txBody>
      </p:sp>
      <p:sp>
        <p:nvSpPr>
          <p:cNvPr id="5" name="TextBox 4"/>
          <p:cNvSpPr txBox="1"/>
          <p:nvPr/>
        </p:nvSpPr>
        <p:spPr>
          <a:xfrm>
            <a:off x="221118" y="863446"/>
            <a:ext cx="8780314" cy="3323987"/>
          </a:xfrm>
          <a:prstGeom prst="rect">
            <a:avLst/>
          </a:prstGeom>
          <a:noFill/>
        </p:spPr>
        <p:txBody>
          <a:bodyPr wrap="square" rtlCol="0">
            <a:spAutoFit/>
          </a:bodyPr>
          <a:lstStyle/>
          <a:p>
            <a:r>
              <a:rPr lang="en-US" dirty="0"/>
              <a:t>To provide a sufficiently high level of confidence in the reliability of this magnet (from an engineering point of view) and to meet the physics requirements: </a:t>
            </a:r>
          </a:p>
          <a:p>
            <a:endParaRPr lang="en-US" dirty="0"/>
          </a:p>
          <a:p>
            <a:pPr marL="457200" indent="-457200">
              <a:buFont typeface="+mj-lt"/>
              <a:buAutoNum type="arabicPeriod"/>
            </a:pPr>
            <a:r>
              <a:rPr lang="en-US" sz="2000" dirty="0"/>
              <a:t>The magnet should be refurbished to mitigate the risks identified.</a:t>
            </a:r>
          </a:p>
          <a:p>
            <a:pPr marL="457200" indent="-457200">
              <a:buFont typeface="+mj-lt"/>
              <a:buAutoNum type="arabicPeriod"/>
            </a:pPr>
            <a:endParaRPr lang="en-US" sz="2000" dirty="0"/>
          </a:p>
          <a:p>
            <a:pPr marL="457200" lvl="0" indent="-457200">
              <a:buFont typeface="+mj-lt"/>
              <a:buAutoNum type="arabicPeriod"/>
            </a:pPr>
            <a:r>
              <a:rPr lang="en-US" sz="2000" dirty="0"/>
              <a:t>If the valve box is to be re-used, it should also be disassembled to inspect cooling pipework and to repair any leaks. </a:t>
            </a:r>
            <a:r>
              <a:rPr lang="en-US" i="1" dirty="0"/>
              <a:t>(Note: the one small leak remaining has been established to be within the valve box and should therefore be accessible)</a:t>
            </a:r>
          </a:p>
          <a:p>
            <a:pPr marL="342900" lvl="0" indent="-342900">
              <a:buFont typeface="+mj-lt"/>
              <a:buAutoNum type="arabicPeriod"/>
            </a:pPr>
            <a:endParaRPr lang="en-US" dirty="0"/>
          </a:p>
          <a:p>
            <a:pPr marL="457200" lvl="0" indent="-457200">
              <a:buFont typeface="+mj-lt"/>
              <a:buAutoNum type="arabicPeriod"/>
            </a:pPr>
            <a:r>
              <a:rPr lang="en-US" sz="2000" dirty="0"/>
              <a:t>The field will need to be shaped to achieve the required </a:t>
            </a:r>
            <a:r>
              <a:rPr lang="en-US" sz="2000" dirty="0" err="1"/>
              <a:t>projectivity</a:t>
            </a:r>
            <a:r>
              <a:rPr lang="en-US" sz="2000" dirty="0"/>
              <a:t> for RICH operation (see </a:t>
            </a:r>
            <a:r>
              <a:rPr lang="en-US" sz="2000" dirty="0" err="1"/>
              <a:t>Renuka</a:t>
            </a:r>
            <a:r>
              <a:rPr lang="en-US" sz="2000" dirty="0"/>
              <a:t> Rajput-</a:t>
            </a:r>
            <a:r>
              <a:rPr lang="en-US" sz="2000" dirty="0" err="1"/>
              <a:t>Ghoshal’s</a:t>
            </a:r>
            <a:r>
              <a:rPr lang="en-US" sz="2000" dirty="0"/>
              <a:t> presentation)</a:t>
            </a:r>
          </a:p>
        </p:txBody>
      </p:sp>
      <p:sp>
        <p:nvSpPr>
          <p:cNvPr id="3" name="Slide Number Placeholder 2"/>
          <p:cNvSpPr>
            <a:spLocks noGrp="1"/>
          </p:cNvSpPr>
          <p:nvPr>
            <p:ph type="sldNum" sz="quarter" idx="12"/>
          </p:nvPr>
        </p:nvSpPr>
        <p:spPr/>
        <p:txBody>
          <a:bodyPr/>
          <a:lstStyle/>
          <a:p>
            <a:fld id="{92CCFA91-1094-44C4-AD55-9C675E33F637}" type="slidenum">
              <a:rPr lang="en-US" smtClean="0"/>
              <a:t>23</a:t>
            </a:fld>
            <a:endParaRPr lang="en-US"/>
          </a:p>
        </p:txBody>
      </p:sp>
    </p:spTree>
    <p:extLst>
      <p:ext uri="{BB962C8B-B14F-4D97-AF65-F5344CB8AC3E}">
        <p14:creationId xmlns:p14="http://schemas.microsoft.com/office/powerpoint/2010/main" val="348231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209800"/>
            <a:ext cx="8229600" cy="1143000"/>
          </a:xfrm>
        </p:spPr>
        <p:txBody>
          <a:bodyPr/>
          <a:lstStyle/>
          <a:p>
            <a:r>
              <a:rPr lang="en-US" dirty="0"/>
              <a:t>BACKUP</a:t>
            </a:r>
          </a:p>
        </p:txBody>
      </p:sp>
    </p:spTree>
    <p:extLst>
      <p:ext uri="{BB962C8B-B14F-4D97-AF65-F5344CB8AC3E}">
        <p14:creationId xmlns:p14="http://schemas.microsoft.com/office/powerpoint/2010/main" val="32943024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286" y="152400"/>
            <a:ext cx="8627913" cy="715962"/>
          </a:xfrm>
        </p:spPr>
        <p:txBody>
          <a:bodyPr>
            <a:normAutofit fontScale="90000"/>
          </a:bodyPr>
          <a:lstStyle/>
          <a:p>
            <a:pPr algn="l"/>
            <a:r>
              <a:rPr lang="en-US" sz="3600" dirty="0"/>
              <a:t>sPHENIX Magnet- </a:t>
            </a:r>
            <a:r>
              <a:rPr lang="en-US" sz="3100" dirty="0"/>
              <a:t>JLab Risk Analysis-Recommendations</a:t>
            </a:r>
          </a:p>
        </p:txBody>
      </p:sp>
      <p:sp>
        <p:nvSpPr>
          <p:cNvPr id="5" name="TextBox 4"/>
          <p:cNvSpPr txBox="1"/>
          <p:nvPr/>
        </p:nvSpPr>
        <p:spPr>
          <a:xfrm>
            <a:off x="221118" y="863446"/>
            <a:ext cx="8780314" cy="5324535"/>
          </a:xfrm>
          <a:prstGeom prst="rect">
            <a:avLst/>
          </a:prstGeom>
          <a:noFill/>
        </p:spPr>
        <p:txBody>
          <a:bodyPr wrap="square" rtlCol="0">
            <a:spAutoFit/>
          </a:bodyPr>
          <a:lstStyle/>
          <a:p>
            <a:r>
              <a:rPr lang="en-US" dirty="0"/>
              <a:t>To provide a sufficiently high level of confidence in the reliability of this magnet (from an engineering point of view), the magnet should be refurbished as suggested below.</a:t>
            </a:r>
          </a:p>
          <a:p>
            <a:pPr lvl="0"/>
            <a:r>
              <a:rPr lang="en-US" dirty="0"/>
              <a:t>1. </a:t>
            </a:r>
            <a:r>
              <a:rPr lang="en-US" sz="1600" dirty="0"/>
              <a:t>The magnet should be disassembled sufficiently:</a:t>
            </a:r>
          </a:p>
          <a:p>
            <a:pPr marL="742950" lvl="1" indent="-285750">
              <a:buFont typeface="Arial" panose="020B0604020202020204" pitchFamily="34" charset="0"/>
              <a:buChar char="•"/>
            </a:pPr>
            <a:r>
              <a:rPr lang="en-US" sz="1400" dirty="0"/>
              <a:t>To allow the existing multi-layer insulation (MLI) to be removed and replaced with new MLI.</a:t>
            </a:r>
          </a:p>
          <a:p>
            <a:pPr marL="742950" lvl="1" indent="-285750">
              <a:buFont typeface="Arial" panose="020B0604020202020204" pitchFamily="34" charset="0"/>
              <a:buChar char="•"/>
            </a:pPr>
            <a:r>
              <a:rPr lang="en-US" sz="1400" dirty="0"/>
              <a:t>To allow inspection of the superconductor coil block – resin and insulation system.</a:t>
            </a:r>
          </a:p>
          <a:p>
            <a:pPr marL="742950" lvl="1" indent="-285750">
              <a:buFont typeface="Arial" panose="020B0604020202020204" pitchFamily="34" charset="0"/>
              <a:buChar char="•"/>
            </a:pPr>
            <a:r>
              <a:rPr lang="en-US" sz="1400" dirty="0"/>
              <a:t>To allow inspection and if necessary, repair of insulation and support of any internal bus bars.</a:t>
            </a:r>
          </a:p>
          <a:p>
            <a:pPr marL="742950" lvl="1" indent="-285750">
              <a:buFont typeface="Arial" panose="020B0604020202020204" pitchFamily="34" charset="0"/>
              <a:buChar char="•"/>
            </a:pPr>
            <a:r>
              <a:rPr lang="en-US" sz="1400" dirty="0"/>
              <a:t>To allow all cooling pipe work and welds to the coil support tube to be inspected and all leaks repaired.</a:t>
            </a:r>
          </a:p>
          <a:p>
            <a:pPr marL="742950" lvl="1" indent="-285750">
              <a:buFont typeface="Arial" panose="020B0604020202020204" pitchFamily="34" charset="0"/>
              <a:buChar char="•"/>
            </a:pPr>
            <a:r>
              <a:rPr lang="en-US" sz="1400" dirty="0"/>
              <a:t>To allow inspection of the thermal shield and cooling pipework ad welds.</a:t>
            </a:r>
          </a:p>
          <a:p>
            <a:pPr marL="742950" lvl="1" indent="-285750">
              <a:buFont typeface="Arial" panose="020B0604020202020204" pitchFamily="34" charset="0"/>
              <a:buChar char="•"/>
            </a:pPr>
            <a:r>
              <a:rPr lang="en-US" sz="1400" dirty="0"/>
              <a:t>To allow inspection of all vacuum seals and welds.</a:t>
            </a:r>
          </a:p>
          <a:p>
            <a:pPr marL="742950" lvl="1" indent="-285750">
              <a:buFont typeface="Arial" panose="020B0604020202020204" pitchFamily="34" charset="0"/>
              <a:buChar char="•"/>
            </a:pPr>
            <a:r>
              <a:rPr lang="en-US" sz="1400" dirty="0"/>
              <a:t>To allow inspection of all accessible conductor splices in particular the ones between the coil and the current leads.</a:t>
            </a:r>
          </a:p>
          <a:p>
            <a:pPr marL="742950" lvl="1" indent="-285750">
              <a:buFont typeface="Arial" panose="020B0604020202020204" pitchFamily="34" charset="0"/>
              <a:buChar char="•"/>
            </a:pPr>
            <a:r>
              <a:rPr lang="en-US" sz="1400" dirty="0"/>
              <a:t>To allow inspection and if necessary, replacement of insulating components – e.g. G10 collars, plates, etc.</a:t>
            </a:r>
          </a:p>
          <a:p>
            <a:pPr marL="742950" lvl="1" indent="-285750">
              <a:buFont typeface="Arial" panose="020B0604020202020204" pitchFamily="34" charset="0"/>
              <a:buChar char="•"/>
            </a:pPr>
            <a:r>
              <a:rPr lang="en-US" sz="1400" dirty="0"/>
              <a:t>To allow inspection and if necessary, replacement of the magnet current leads.</a:t>
            </a:r>
          </a:p>
          <a:p>
            <a:pPr marL="742950" lvl="1" indent="-285750">
              <a:buFont typeface="Arial" panose="020B0604020202020204" pitchFamily="34" charset="0"/>
              <a:buChar char="•"/>
            </a:pPr>
            <a:r>
              <a:rPr lang="en-US" sz="1400" dirty="0"/>
              <a:t>To allow broken voltage taps to be repaired and additional redundant taps installed.</a:t>
            </a:r>
          </a:p>
          <a:p>
            <a:pPr marL="742950" lvl="1" indent="-285750">
              <a:buFont typeface="Arial" panose="020B0604020202020204" pitchFamily="34" charset="0"/>
              <a:buChar char="•"/>
            </a:pPr>
            <a:r>
              <a:rPr lang="en-US" sz="1400" dirty="0"/>
              <a:t>To allow temperature sensors which are presently possibly malfunctioning to be either repaired or replaced.</a:t>
            </a:r>
          </a:p>
          <a:p>
            <a:pPr marL="742950" lvl="1" indent="-285750">
              <a:buFont typeface="Arial" panose="020B0604020202020204" pitchFamily="34" charset="0"/>
              <a:buChar char="•"/>
            </a:pPr>
            <a:r>
              <a:rPr lang="en-US" sz="1400" dirty="0"/>
              <a:t>To allow additional or redundant temperature sensors to be installed</a:t>
            </a:r>
          </a:p>
          <a:p>
            <a:pPr marL="742950" lvl="1" indent="-285750">
              <a:buFont typeface="Arial" panose="020B0604020202020204" pitchFamily="34" charset="0"/>
              <a:buChar char="•"/>
            </a:pPr>
            <a:r>
              <a:rPr lang="en-US" sz="1400" dirty="0"/>
              <a:t>To allow malfunctioning strain gauges to be either repaired or replaced.</a:t>
            </a:r>
          </a:p>
          <a:p>
            <a:pPr marL="742950" lvl="1" indent="-285750">
              <a:buFont typeface="Arial" panose="020B0604020202020204" pitchFamily="34" charset="0"/>
              <a:buChar char="•"/>
            </a:pPr>
            <a:r>
              <a:rPr lang="en-US" sz="1400" dirty="0"/>
              <a:t>To allow additional or redundant strain gauges to be installed.</a:t>
            </a:r>
          </a:p>
          <a:p>
            <a:pPr marL="742950" lvl="1" indent="-285750">
              <a:buFont typeface="Arial" panose="020B0604020202020204" pitchFamily="34" charset="0"/>
              <a:buChar char="•"/>
            </a:pPr>
            <a:r>
              <a:rPr lang="en-US" sz="1400" dirty="0"/>
              <a:t>To allow  a full inspection and if necessary, replacement of the tie rods and disc springs for the internal mechanical support system.</a:t>
            </a:r>
          </a:p>
          <a:p>
            <a:pPr lvl="0"/>
            <a:r>
              <a:rPr lang="en-US" sz="1600" dirty="0"/>
              <a:t>2. If the valve box is to be re-used, it should also be disassembled to inspect cooling pipework and to repair any leaks. </a:t>
            </a:r>
            <a:r>
              <a:rPr lang="en-US" sz="1400" i="1" dirty="0"/>
              <a:t>(Note: the one small leak remaining has been established to be within the valve box and should therefore be accessible)</a:t>
            </a:r>
          </a:p>
        </p:txBody>
      </p:sp>
      <p:sp>
        <p:nvSpPr>
          <p:cNvPr id="3" name="Slide Number Placeholder 2"/>
          <p:cNvSpPr>
            <a:spLocks noGrp="1"/>
          </p:cNvSpPr>
          <p:nvPr>
            <p:ph type="sldNum" sz="quarter" idx="12"/>
          </p:nvPr>
        </p:nvSpPr>
        <p:spPr/>
        <p:txBody>
          <a:bodyPr/>
          <a:lstStyle/>
          <a:p>
            <a:fld id="{92CCFA91-1094-44C4-AD55-9C675E33F637}" type="slidenum">
              <a:rPr lang="en-US" smtClean="0"/>
              <a:t>25</a:t>
            </a:fld>
            <a:endParaRPr lang="en-US"/>
          </a:p>
        </p:txBody>
      </p:sp>
    </p:spTree>
    <p:extLst>
      <p:ext uri="{BB962C8B-B14F-4D97-AF65-F5344CB8AC3E}">
        <p14:creationId xmlns:p14="http://schemas.microsoft.com/office/powerpoint/2010/main" val="1300150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40B88-FEA9-4456-B958-86F9EA1A6EA5}"/>
              </a:ext>
            </a:extLst>
          </p:cNvPr>
          <p:cNvSpPr>
            <a:spLocks noGrp="1"/>
          </p:cNvSpPr>
          <p:nvPr>
            <p:ph type="title"/>
          </p:nvPr>
        </p:nvSpPr>
        <p:spPr>
          <a:xfrm>
            <a:off x="457200" y="274638"/>
            <a:ext cx="8229600" cy="574674"/>
          </a:xfrm>
        </p:spPr>
        <p:txBody>
          <a:bodyPr>
            <a:normAutofit fontScale="90000"/>
          </a:bodyPr>
          <a:lstStyle/>
          <a:p>
            <a:r>
              <a:rPr lang="en-US" dirty="0"/>
              <a:t>APPENDIX A: SOLENOID DATA</a:t>
            </a:r>
          </a:p>
        </p:txBody>
      </p:sp>
      <p:sp>
        <p:nvSpPr>
          <p:cNvPr id="3" name="Date Placeholder 2">
            <a:extLst>
              <a:ext uri="{FF2B5EF4-FFF2-40B4-BE49-F238E27FC236}">
                <a16:creationId xmlns:a16="http://schemas.microsoft.com/office/drawing/2014/main" id="{479B4FCD-3FF8-4CAF-AD8D-D5F3232D4F08}"/>
              </a:ext>
            </a:extLst>
          </p:cNvPr>
          <p:cNvSpPr>
            <a:spLocks noGrp="1"/>
          </p:cNvSpPr>
          <p:nvPr>
            <p:ph type="dt" sz="half" idx="10"/>
          </p:nvPr>
        </p:nvSpPr>
        <p:spPr/>
        <p:txBody>
          <a:bodyPr/>
          <a:lstStyle/>
          <a:p>
            <a:pPr>
              <a:defRPr/>
            </a:pPr>
            <a:r>
              <a:rPr lang="en-US" altLang="en-US"/>
              <a:t>Dec 5, 2018</a:t>
            </a:r>
          </a:p>
        </p:txBody>
      </p:sp>
      <p:sp>
        <p:nvSpPr>
          <p:cNvPr id="4" name="Footer Placeholder 3">
            <a:extLst>
              <a:ext uri="{FF2B5EF4-FFF2-40B4-BE49-F238E27FC236}">
                <a16:creationId xmlns:a16="http://schemas.microsoft.com/office/drawing/2014/main" id="{4A8F9FA8-97D9-486C-B270-C48FE9B04868}"/>
              </a:ext>
            </a:extLst>
          </p:cNvPr>
          <p:cNvSpPr>
            <a:spLocks noGrp="1"/>
          </p:cNvSpPr>
          <p:nvPr>
            <p:ph type="ftr" sz="quarter" idx="11"/>
          </p:nvPr>
        </p:nvSpPr>
        <p:spPr/>
        <p:txBody>
          <a:bodyPr/>
          <a:lstStyle/>
          <a:p>
            <a:pPr>
              <a:defRPr/>
            </a:pPr>
            <a:r>
              <a:rPr lang="en-US"/>
              <a:t>Final Technical Review &amp; LESHC-PCSS for the sPHENIX Cryogenic System at IP8</a:t>
            </a:r>
          </a:p>
        </p:txBody>
      </p:sp>
      <p:sp>
        <p:nvSpPr>
          <p:cNvPr id="5" name="Slide Number Placeholder 4">
            <a:extLst>
              <a:ext uri="{FF2B5EF4-FFF2-40B4-BE49-F238E27FC236}">
                <a16:creationId xmlns:a16="http://schemas.microsoft.com/office/drawing/2014/main" id="{00C789E3-3D60-4D67-963F-98812125E141}"/>
              </a:ext>
            </a:extLst>
          </p:cNvPr>
          <p:cNvSpPr>
            <a:spLocks noGrp="1"/>
          </p:cNvSpPr>
          <p:nvPr>
            <p:ph type="sldNum" sz="quarter" idx="12"/>
          </p:nvPr>
        </p:nvSpPr>
        <p:spPr/>
        <p:txBody>
          <a:bodyPr/>
          <a:lstStyle/>
          <a:p>
            <a:fld id="{0AE0C637-5835-444B-B8C0-92C25AFA2084}" type="slidenum">
              <a:rPr lang="en-US" altLang="en-US" smtClean="0"/>
              <a:pPr/>
              <a:t>26</a:t>
            </a:fld>
            <a:endParaRPr lang="en-US" altLang="en-US"/>
          </a:p>
        </p:txBody>
      </p:sp>
      <p:pic>
        <p:nvPicPr>
          <p:cNvPr id="6" name="Picture 5">
            <a:extLst>
              <a:ext uri="{FF2B5EF4-FFF2-40B4-BE49-F238E27FC236}">
                <a16:creationId xmlns:a16="http://schemas.microsoft.com/office/drawing/2014/main" id="{6F07B8F7-9EC3-487E-9C9C-FD76C837FAF1}"/>
              </a:ext>
            </a:extLst>
          </p:cNvPr>
          <p:cNvPicPr>
            <a:picLocks noChangeAspect="1"/>
          </p:cNvPicPr>
          <p:nvPr/>
        </p:nvPicPr>
        <p:blipFill>
          <a:blip r:embed="rId2"/>
          <a:stretch>
            <a:fillRect/>
          </a:stretch>
        </p:blipFill>
        <p:spPr>
          <a:xfrm>
            <a:off x="5418789" y="960193"/>
            <a:ext cx="3770376" cy="5532682"/>
          </a:xfrm>
          <a:prstGeom prst="rect">
            <a:avLst/>
          </a:prstGeom>
        </p:spPr>
      </p:pic>
      <p:pic>
        <p:nvPicPr>
          <p:cNvPr id="7" name="Picture 6">
            <a:extLst>
              <a:ext uri="{FF2B5EF4-FFF2-40B4-BE49-F238E27FC236}">
                <a16:creationId xmlns:a16="http://schemas.microsoft.com/office/drawing/2014/main" id="{994C80E3-0660-4302-A5AF-CF0CA51884F8}"/>
              </a:ext>
            </a:extLst>
          </p:cNvPr>
          <p:cNvPicPr>
            <a:picLocks noChangeAspect="1"/>
          </p:cNvPicPr>
          <p:nvPr/>
        </p:nvPicPr>
        <p:blipFill>
          <a:blip r:embed="rId3"/>
          <a:stretch>
            <a:fillRect/>
          </a:stretch>
        </p:blipFill>
        <p:spPr>
          <a:xfrm>
            <a:off x="203290" y="1219200"/>
            <a:ext cx="4902110" cy="4767262"/>
          </a:xfrm>
          <a:prstGeom prst="rect">
            <a:avLst/>
          </a:prstGeom>
        </p:spPr>
      </p:pic>
    </p:spTree>
    <p:extLst>
      <p:ext uri="{BB962C8B-B14F-4D97-AF65-F5344CB8AC3E}">
        <p14:creationId xmlns:p14="http://schemas.microsoft.com/office/powerpoint/2010/main" val="676081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0C789E3-3D60-4D67-963F-98812125E141}"/>
              </a:ext>
            </a:extLst>
          </p:cNvPr>
          <p:cNvSpPr>
            <a:spLocks noGrp="1"/>
          </p:cNvSpPr>
          <p:nvPr>
            <p:ph type="sldNum" sz="quarter" idx="12"/>
          </p:nvPr>
        </p:nvSpPr>
        <p:spPr/>
        <p:txBody>
          <a:bodyPr/>
          <a:lstStyle/>
          <a:p>
            <a:fld id="{0AE0C637-5835-444B-B8C0-92C25AFA2084}" type="slidenum">
              <a:rPr lang="en-US" altLang="en-US" smtClean="0"/>
              <a:pPr/>
              <a:t>27</a:t>
            </a:fld>
            <a:endParaRPr lang="en-US" altLang="en-US"/>
          </a:p>
        </p:txBody>
      </p:sp>
      <p:pic>
        <p:nvPicPr>
          <p:cNvPr id="9" name="Picture 8"/>
          <p:cNvPicPr>
            <a:picLocks noChangeAspect="1"/>
          </p:cNvPicPr>
          <p:nvPr/>
        </p:nvPicPr>
        <p:blipFill>
          <a:blip r:embed="rId2"/>
          <a:stretch>
            <a:fillRect/>
          </a:stretch>
        </p:blipFill>
        <p:spPr>
          <a:xfrm>
            <a:off x="356623" y="514345"/>
            <a:ext cx="8330177" cy="6024567"/>
          </a:xfrm>
          <a:prstGeom prst="rect">
            <a:avLst/>
          </a:prstGeom>
        </p:spPr>
      </p:pic>
    </p:spTree>
    <p:extLst>
      <p:ext uri="{BB962C8B-B14F-4D97-AF65-F5344CB8AC3E}">
        <p14:creationId xmlns:p14="http://schemas.microsoft.com/office/powerpoint/2010/main" val="2530882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11EF8-FDF7-4D27-9F4B-FF7F550C6905}"/>
              </a:ext>
            </a:extLst>
          </p:cNvPr>
          <p:cNvSpPr>
            <a:spLocks noGrp="1"/>
          </p:cNvSpPr>
          <p:nvPr>
            <p:ph type="title"/>
          </p:nvPr>
        </p:nvSpPr>
        <p:spPr>
          <a:xfrm>
            <a:off x="457200" y="274638"/>
            <a:ext cx="8229600" cy="469270"/>
          </a:xfrm>
        </p:spPr>
        <p:txBody>
          <a:bodyPr>
            <a:normAutofit fontScale="90000"/>
          </a:bodyPr>
          <a:lstStyle/>
          <a:p>
            <a:r>
              <a:rPr lang="en-US" dirty="0"/>
              <a:t>Thermal shield</a:t>
            </a:r>
          </a:p>
        </p:txBody>
      </p:sp>
      <p:sp>
        <p:nvSpPr>
          <p:cNvPr id="3" name="Date Placeholder 2">
            <a:extLst>
              <a:ext uri="{FF2B5EF4-FFF2-40B4-BE49-F238E27FC236}">
                <a16:creationId xmlns:a16="http://schemas.microsoft.com/office/drawing/2014/main" id="{1E22DC4D-4542-4252-B7BD-17DCC7F4BE05}"/>
              </a:ext>
            </a:extLst>
          </p:cNvPr>
          <p:cNvSpPr>
            <a:spLocks noGrp="1"/>
          </p:cNvSpPr>
          <p:nvPr>
            <p:ph type="dt" sz="half" idx="10"/>
          </p:nvPr>
        </p:nvSpPr>
        <p:spPr/>
        <p:txBody>
          <a:bodyPr/>
          <a:lstStyle/>
          <a:p>
            <a:pPr>
              <a:defRPr/>
            </a:pPr>
            <a:r>
              <a:rPr lang="en-US" altLang="en-US"/>
              <a:t>Dec 5, 2018</a:t>
            </a:r>
          </a:p>
        </p:txBody>
      </p:sp>
      <p:sp>
        <p:nvSpPr>
          <p:cNvPr id="4" name="Footer Placeholder 3">
            <a:extLst>
              <a:ext uri="{FF2B5EF4-FFF2-40B4-BE49-F238E27FC236}">
                <a16:creationId xmlns:a16="http://schemas.microsoft.com/office/drawing/2014/main" id="{C049F4EC-076E-43F3-8180-939447F57B5A}"/>
              </a:ext>
            </a:extLst>
          </p:cNvPr>
          <p:cNvSpPr>
            <a:spLocks noGrp="1"/>
          </p:cNvSpPr>
          <p:nvPr>
            <p:ph type="ftr" sz="quarter" idx="11"/>
          </p:nvPr>
        </p:nvSpPr>
        <p:spPr/>
        <p:txBody>
          <a:bodyPr/>
          <a:lstStyle/>
          <a:p>
            <a:pPr>
              <a:defRPr/>
            </a:pPr>
            <a:r>
              <a:rPr lang="en-US"/>
              <a:t>Final Technical Review &amp; LESHC-PCSS for the sPHENIX Cryogenic System at IP8</a:t>
            </a:r>
          </a:p>
        </p:txBody>
      </p:sp>
      <p:sp>
        <p:nvSpPr>
          <p:cNvPr id="5" name="Slide Number Placeholder 4">
            <a:extLst>
              <a:ext uri="{FF2B5EF4-FFF2-40B4-BE49-F238E27FC236}">
                <a16:creationId xmlns:a16="http://schemas.microsoft.com/office/drawing/2014/main" id="{320AD7D7-74AC-49FE-B79C-68466DF800C5}"/>
              </a:ext>
            </a:extLst>
          </p:cNvPr>
          <p:cNvSpPr>
            <a:spLocks noGrp="1"/>
          </p:cNvSpPr>
          <p:nvPr>
            <p:ph type="sldNum" sz="quarter" idx="12"/>
          </p:nvPr>
        </p:nvSpPr>
        <p:spPr/>
        <p:txBody>
          <a:bodyPr/>
          <a:lstStyle/>
          <a:p>
            <a:fld id="{0AE0C637-5835-444B-B8C0-92C25AFA2084}" type="slidenum">
              <a:rPr lang="en-US" altLang="en-US" smtClean="0"/>
              <a:pPr/>
              <a:t>28</a:t>
            </a:fld>
            <a:endParaRPr lang="en-US" altLang="en-US"/>
          </a:p>
        </p:txBody>
      </p:sp>
      <p:pic>
        <p:nvPicPr>
          <p:cNvPr id="7" name="Picture 3">
            <a:extLst>
              <a:ext uri="{FF2B5EF4-FFF2-40B4-BE49-F238E27FC236}">
                <a16:creationId xmlns:a16="http://schemas.microsoft.com/office/drawing/2014/main" id="{2253A528-CE90-4B3B-9715-888E30628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5381" y="1277052"/>
            <a:ext cx="2789237" cy="4356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0BD1E1AE-CD5A-442C-B032-FE12CDD2620D}"/>
              </a:ext>
            </a:extLst>
          </p:cNvPr>
          <p:cNvSpPr txBox="1"/>
          <p:nvPr/>
        </p:nvSpPr>
        <p:spPr>
          <a:xfrm>
            <a:off x="129382" y="835983"/>
            <a:ext cx="6738873" cy="2031325"/>
          </a:xfrm>
          <a:prstGeom prst="rect">
            <a:avLst/>
          </a:prstGeom>
          <a:noFill/>
        </p:spPr>
        <p:txBody>
          <a:bodyPr wrap="square" rtlCol="0">
            <a:spAutoFit/>
          </a:bodyPr>
          <a:lstStyle/>
          <a:p>
            <a:r>
              <a:rPr lang="en-US" dirty="0"/>
              <a:t>Inner and Outer shield. Forms an annular enclosure around solenoid</a:t>
            </a:r>
          </a:p>
          <a:p>
            <a:r>
              <a:rPr lang="en-US" dirty="0"/>
              <a:t>Material: Aluminum</a:t>
            </a:r>
          </a:p>
          <a:p>
            <a:r>
              <a:rPr lang="en-US" dirty="0"/>
              <a:t>Cooled by using 4.5K vapor from return flow from the separator </a:t>
            </a:r>
          </a:p>
          <a:p>
            <a:r>
              <a:rPr lang="en-US" dirty="0"/>
              <a:t>OUTER SHIELD</a:t>
            </a:r>
          </a:p>
          <a:p>
            <a:r>
              <a:rPr lang="en-US" dirty="0"/>
              <a:t>Shield panels: Cooling circuits 5 parallel headered together: </a:t>
            </a:r>
          </a:p>
          <a:p>
            <a:r>
              <a:rPr lang="en-US" dirty="0"/>
              <a:t>INNER SHIELD</a:t>
            </a:r>
          </a:p>
          <a:p>
            <a:r>
              <a:rPr lang="en-US" dirty="0"/>
              <a:t>Cooling line: strapped to shield surface</a:t>
            </a:r>
          </a:p>
        </p:txBody>
      </p:sp>
      <p:pic>
        <p:nvPicPr>
          <p:cNvPr id="10" name="Picture 9">
            <a:extLst>
              <a:ext uri="{FF2B5EF4-FFF2-40B4-BE49-F238E27FC236}">
                <a16:creationId xmlns:a16="http://schemas.microsoft.com/office/drawing/2014/main" id="{AFB6DCD7-3AE3-45F1-9525-ED4D5D9B9B55}"/>
              </a:ext>
            </a:extLst>
          </p:cNvPr>
          <p:cNvPicPr>
            <a:picLocks noChangeAspect="1"/>
          </p:cNvPicPr>
          <p:nvPr/>
        </p:nvPicPr>
        <p:blipFill>
          <a:blip r:embed="rId3"/>
          <a:stretch>
            <a:fillRect/>
          </a:stretch>
        </p:blipFill>
        <p:spPr>
          <a:xfrm>
            <a:off x="129382" y="4300526"/>
            <a:ext cx="3621338" cy="2328874"/>
          </a:xfrm>
          <a:prstGeom prst="rect">
            <a:avLst/>
          </a:prstGeom>
        </p:spPr>
      </p:pic>
      <p:pic>
        <p:nvPicPr>
          <p:cNvPr id="9" name="Picture 8">
            <a:extLst>
              <a:ext uri="{FF2B5EF4-FFF2-40B4-BE49-F238E27FC236}">
                <a16:creationId xmlns:a16="http://schemas.microsoft.com/office/drawing/2014/main" id="{F95AD8E8-82E1-4098-AB54-A81B3B12A99F}"/>
              </a:ext>
            </a:extLst>
          </p:cNvPr>
          <p:cNvPicPr>
            <a:picLocks noChangeAspect="1"/>
          </p:cNvPicPr>
          <p:nvPr/>
        </p:nvPicPr>
        <p:blipFill>
          <a:blip r:embed="rId4"/>
          <a:stretch>
            <a:fillRect/>
          </a:stretch>
        </p:blipFill>
        <p:spPr>
          <a:xfrm>
            <a:off x="469494" y="3065861"/>
            <a:ext cx="5334000" cy="2092056"/>
          </a:xfrm>
          <a:prstGeom prst="rect">
            <a:avLst/>
          </a:prstGeom>
        </p:spPr>
      </p:pic>
    </p:spTree>
    <p:extLst>
      <p:ext uri="{BB962C8B-B14F-4D97-AF65-F5344CB8AC3E}">
        <p14:creationId xmlns:p14="http://schemas.microsoft.com/office/powerpoint/2010/main" val="4293974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11EF8-FDF7-4D27-9F4B-FF7F550C6905}"/>
              </a:ext>
            </a:extLst>
          </p:cNvPr>
          <p:cNvSpPr>
            <a:spLocks noGrp="1"/>
          </p:cNvSpPr>
          <p:nvPr>
            <p:ph type="title"/>
          </p:nvPr>
        </p:nvSpPr>
        <p:spPr>
          <a:xfrm>
            <a:off x="457200" y="207599"/>
            <a:ext cx="8229600" cy="571500"/>
          </a:xfrm>
        </p:spPr>
        <p:txBody>
          <a:bodyPr>
            <a:normAutofit fontScale="90000"/>
          </a:bodyPr>
          <a:lstStyle/>
          <a:p>
            <a:r>
              <a:rPr lang="en-US" dirty="0"/>
              <a:t>Solenoid Valve &amp; Current Lead box</a:t>
            </a:r>
          </a:p>
        </p:txBody>
      </p:sp>
      <p:sp>
        <p:nvSpPr>
          <p:cNvPr id="3" name="Date Placeholder 2">
            <a:extLst>
              <a:ext uri="{FF2B5EF4-FFF2-40B4-BE49-F238E27FC236}">
                <a16:creationId xmlns:a16="http://schemas.microsoft.com/office/drawing/2014/main" id="{1E22DC4D-4542-4252-B7BD-17DCC7F4BE05}"/>
              </a:ext>
            </a:extLst>
          </p:cNvPr>
          <p:cNvSpPr>
            <a:spLocks noGrp="1"/>
          </p:cNvSpPr>
          <p:nvPr>
            <p:ph type="dt" sz="half" idx="10"/>
          </p:nvPr>
        </p:nvSpPr>
        <p:spPr/>
        <p:txBody>
          <a:bodyPr/>
          <a:lstStyle/>
          <a:p>
            <a:pPr>
              <a:defRPr/>
            </a:pPr>
            <a:r>
              <a:rPr lang="en-US" altLang="en-US"/>
              <a:t>Dec 5, 2018</a:t>
            </a:r>
          </a:p>
        </p:txBody>
      </p:sp>
      <p:sp>
        <p:nvSpPr>
          <p:cNvPr id="4" name="Footer Placeholder 3">
            <a:extLst>
              <a:ext uri="{FF2B5EF4-FFF2-40B4-BE49-F238E27FC236}">
                <a16:creationId xmlns:a16="http://schemas.microsoft.com/office/drawing/2014/main" id="{C049F4EC-076E-43F3-8180-939447F57B5A}"/>
              </a:ext>
            </a:extLst>
          </p:cNvPr>
          <p:cNvSpPr>
            <a:spLocks noGrp="1"/>
          </p:cNvSpPr>
          <p:nvPr>
            <p:ph type="ftr" sz="quarter" idx="11"/>
          </p:nvPr>
        </p:nvSpPr>
        <p:spPr/>
        <p:txBody>
          <a:bodyPr/>
          <a:lstStyle/>
          <a:p>
            <a:pPr>
              <a:defRPr/>
            </a:pPr>
            <a:r>
              <a:rPr lang="en-US"/>
              <a:t>Final Technical Review &amp; LESHC-PCSS for the sPHENIX Cryogenic System at IP8</a:t>
            </a:r>
          </a:p>
        </p:txBody>
      </p:sp>
      <p:sp>
        <p:nvSpPr>
          <p:cNvPr id="5" name="Slide Number Placeholder 4">
            <a:extLst>
              <a:ext uri="{FF2B5EF4-FFF2-40B4-BE49-F238E27FC236}">
                <a16:creationId xmlns:a16="http://schemas.microsoft.com/office/drawing/2014/main" id="{320AD7D7-74AC-49FE-B79C-68466DF800C5}"/>
              </a:ext>
            </a:extLst>
          </p:cNvPr>
          <p:cNvSpPr>
            <a:spLocks noGrp="1"/>
          </p:cNvSpPr>
          <p:nvPr>
            <p:ph type="sldNum" sz="quarter" idx="12"/>
          </p:nvPr>
        </p:nvSpPr>
        <p:spPr/>
        <p:txBody>
          <a:bodyPr/>
          <a:lstStyle/>
          <a:p>
            <a:fld id="{0AE0C637-5835-444B-B8C0-92C25AFA2084}" type="slidenum">
              <a:rPr lang="en-US" altLang="en-US" smtClean="0"/>
              <a:pPr/>
              <a:t>29</a:t>
            </a:fld>
            <a:endParaRPr lang="en-US" altLang="en-US"/>
          </a:p>
        </p:txBody>
      </p:sp>
      <p:pic>
        <p:nvPicPr>
          <p:cNvPr id="6" name="Picture 2">
            <a:extLst>
              <a:ext uri="{FF2B5EF4-FFF2-40B4-BE49-F238E27FC236}">
                <a16:creationId xmlns:a16="http://schemas.microsoft.com/office/drawing/2014/main" id="{AD3E7156-9F20-43E6-96A3-58FB50B3AA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779099"/>
            <a:ext cx="8221514"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BF48DF69-1B2B-4FD2-91A0-5143E5628DFC}"/>
              </a:ext>
            </a:extLst>
          </p:cNvPr>
          <p:cNvSpPr txBox="1"/>
          <p:nvPr/>
        </p:nvSpPr>
        <p:spPr>
          <a:xfrm>
            <a:off x="76200" y="1143000"/>
            <a:ext cx="2433680" cy="2308324"/>
          </a:xfrm>
          <a:prstGeom prst="rect">
            <a:avLst/>
          </a:prstGeom>
          <a:noFill/>
        </p:spPr>
        <p:txBody>
          <a:bodyPr wrap="none" rtlCol="0">
            <a:spAutoFit/>
          </a:bodyPr>
          <a:lstStyle/>
          <a:p>
            <a:r>
              <a:rPr lang="en-US" dirty="0"/>
              <a:t>2x 5000 A Copper Leads</a:t>
            </a:r>
          </a:p>
          <a:p>
            <a:r>
              <a:rPr lang="en-US" dirty="0"/>
              <a:t>inside “lead pots”</a:t>
            </a:r>
          </a:p>
          <a:p>
            <a:r>
              <a:rPr lang="en-US" dirty="0" err="1"/>
              <a:t>Cryo</a:t>
            </a:r>
            <a:r>
              <a:rPr lang="en-US" dirty="0"/>
              <a:t> valves</a:t>
            </a:r>
          </a:p>
          <a:p>
            <a:r>
              <a:rPr lang="en-US" dirty="0" err="1"/>
              <a:t>Cryo</a:t>
            </a:r>
            <a:r>
              <a:rPr lang="en-US" dirty="0"/>
              <a:t> lines</a:t>
            </a:r>
          </a:p>
          <a:p>
            <a:r>
              <a:rPr lang="en-US" dirty="0"/>
              <a:t>Superconducting  bus</a:t>
            </a:r>
          </a:p>
          <a:p>
            <a:r>
              <a:rPr lang="en-US" dirty="0"/>
              <a:t>Splice joints</a:t>
            </a:r>
          </a:p>
          <a:p>
            <a:r>
              <a:rPr lang="en-US" dirty="0"/>
              <a:t>Thermal shield</a:t>
            </a:r>
          </a:p>
          <a:p>
            <a:endParaRPr lang="en-US" dirty="0"/>
          </a:p>
        </p:txBody>
      </p:sp>
    </p:spTree>
    <p:extLst>
      <p:ext uri="{BB962C8B-B14F-4D97-AF65-F5344CB8AC3E}">
        <p14:creationId xmlns:p14="http://schemas.microsoft.com/office/powerpoint/2010/main" val="4008130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8438"/>
            <a:ext cx="8229600" cy="715962"/>
          </a:xfrm>
        </p:spPr>
        <p:txBody>
          <a:bodyPr>
            <a:normAutofit fontScale="90000"/>
          </a:bodyPr>
          <a:lstStyle/>
          <a:p>
            <a:r>
              <a:rPr lang="en-US" sz="3600" dirty="0"/>
              <a:t>Proposal to use the BABAR/</a:t>
            </a:r>
            <a:r>
              <a:rPr lang="en-US" sz="3600" dirty="0" err="1"/>
              <a:t>sPHENIX</a:t>
            </a:r>
            <a:r>
              <a:rPr lang="en-US" sz="3600" dirty="0"/>
              <a:t> solenoid as a detector solenoid for the EIC project</a:t>
            </a:r>
          </a:p>
        </p:txBody>
      </p:sp>
      <p:sp>
        <p:nvSpPr>
          <p:cNvPr id="5" name="TextBox 4"/>
          <p:cNvSpPr txBox="1"/>
          <p:nvPr/>
        </p:nvSpPr>
        <p:spPr>
          <a:xfrm>
            <a:off x="228600" y="990600"/>
            <a:ext cx="8475513" cy="5663089"/>
          </a:xfrm>
          <a:prstGeom prst="rect">
            <a:avLst/>
          </a:prstGeom>
          <a:noFill/>
        </p:spPr>
        <p:txBody>
          <a:bodyPr wrap="square" rtlCol="0">
            <a:spAutoFit/>
          </a:bodyPr>
          <a:lstStyle/>
          <a:p>
            <a:pPr lvl="1">
              <a:spcBef>
                <a:spcPts val="600"/>
              </a:spcBef>
              <a:spcAft>
                <a:spcPts val="600"/>
              </a:spcAft>
            </a:pPr>
            <a:r>
              <a:rPr lang="en-US" dirty="0"/>
              <a:t>There is a proposal to re-use the existing 1.5 T BABAR magnet as a detector solenoid for the EIC project.</a:t>
            </a:r>
          </a:p>
          <a:p>
            <a:pPr marL="800100" lvl="1" indent="-342900">
              <a:spcBef>
                <a:spcPts val="600"/>
              </a:spcBef>
              <a:spcAft>
                <a:spcPts val="600"/>
              </a:spcAft>
              <a:buFont typeface="Arial" panose="020B0604020202020204" pitchFamily="34" charset="0"/>
              <a:buChar char="•"/>
            </a:pPr>
            <a:r>
              <a:rPr lang="en-US" sz="2000" dirty="0"/>
              <a:t>The magnet for the BABAR experiment at PEP-II at SLAC, CA was manufactured by </a:t>
            </a:r>
            <a:r>
              <a:rPr lang="en-US" sz="2000" dirty="0" err="1"/>
              <a:t>Ansaldo</a:t>
            </a:r>
            <a:r>
              <a:rPr lang="en-US" sz="2000" dirty="0"/>
              <a:t>, Italy in 1997 and was commissioned in 1998</a:t>
            </a:r>
          </a:p>
          <a:p>
            <a:pPr marL="800100" lvl="1" indent="-342900">
              <a:spcBef>
                <a:spcPts val="600"/>
              </a:spcBef>
              <a:spcAft>
                <a:spcPts val="600"/>
              </a:spcAft>
              <a:buFont typeface="Arial" panose="020B0604020202020204" pitchFamily="34" charset="0"/>
              <a:buChar char="•"/>
            </a:pPr>
            <a:r>
              <a:rPr lang="en-US" sz="2000" dirty="0"/>
              <a:t>It was then transferred to BNL, NY in 2015 for use in the </a:t>
            </a:r>
            <a:r>
              <a:rPr lang="en-US" sz="2000" dirty="0" err="1"/>
              <a:t>sPHENIX</a:t>
            </a:r>
            <a:r>
              <a:rPr lang="en-US" sz="2000" dirty="0"/>
              <a:t> experiment where it still resides today.</a:t>
            </a:r>
          </a:p>
          <a:p>
            <a:pPr marL="800100" lvl="1" indent="-342900">
              <a:spcBef>
                <a:spcPts val="600"/>
              </a:spcBef>
              <a:spcAft>
                <a:spcPts val="600"/>
              </a:spcAft>
              <a:buFont typeface="Arial" panose="020B0604020202020204" pitchFamily="34" charset="0"/>
              <a:buChar char="•"/>
            </a:pPr>
            <a:r>
              <a:rPr lang="en-US" sz="2000" dirty="0"/>
              <a:t>Magnet History</a:t>
            </a:r>
          </a:p>
          <a:p>
            <a:pPr marL="1714500" lvl="3" indent="-342900">
              <a:buFont typeface="Arial" panose="020B0604020202020204" pitchFamily="34" charset="0"/>
              <a:buChar char="•"/>
            </a:pPr>
            <a:r>
              <a:rPr lang="en-US" dirty="0"/>
              <a:t>November 1997- Factory Acceptance test at </a:t>
            </a:r>
            <a:r>
              <a:rPr lang="en-US" dirty="0" err="1"/>
              <a:t>Ansaldo</a:t>
            </a:r>
            <a:r>
              <a:rPr lang="en-US" dirty="0"/>
              <a:t>, </a:t>
            </a:r>
            <a:r>
              <a:rPr lang="en-US" dirty="0" err="1"/>
              <a:t>Itlay</a:t>
            </a:r>
            <a:endParaRPr lang="en-US" dirty="0"/>
          </a:p>
          <a:p>
            <a:pPr marL="1714500" lvl="3" indent="-342900">
              <a:buFont typeface="Arial" panose="020B0604020202020204" pitchFamily="34" charset="0"/>
              <a:buChar char="•"/>
            </a:pPr>
            <a:r>
              <a:rPr lang="en-US" dirty="0"/>
              <a:t>March 1998- Final Commissioning at SLAC</a:t>
            </a:r>
          </a:p>
          <a:p>
            <a:pPr marL="1714500" lvl="3" indent="-342900">
              <a:buFont typeface="Arial" panose="020B0604020202020204" pitchFamily="34" charset="0"/>
              <a:buChar char="•"/>
            </a:pPr>
            <a:r>
              <a:rPr lang="en-US" dirty="0"/>
              <a:t>April 2008-BaBAR run ends</a:t>
            </a:r>
          </a:p>
          <a:p>
            <a:pPr marL="1714500" lvl="3" indent="-342900">
              <a:buFont typeface="Arial" panose="020B0604020202020204" pitchFamily="34" charset="0"/>
              <a:buChar char="•"/>
            </a:pPr>
            <a:r>
              <a:rPr lang="en-US" dirty="0"/>
              <a:t>February 2015-Magnet arrived at BNL</a:t>
            </a:r>
          </a:p>
          <a:p>
            <a:pPr marL="1714500" lvl="3" indent="-342900">
              <a:buFont typeface="Arial" panose="020B0604020202020204" pitchFamily="34" charset="0"/>
              <a:buChar char="•"/>
            </a:pPr>
            <a:r>
              <a:rPr lang="en-US" dirty="0"/>
              <a:t>March 2016- 100 A test</a:t>
            </a:r>
          </a:p>
          <a:p>
            <a:pPr marL="1714500" lvl="3" indent="-342900">
              <a:buFont typeface="Arial" panose="020B0604020202020204" pitchFamily="34" charset="0"/>
              <a:buChar char="•"/>
            </a:pPr>
            <a:r>
              <a:rPr lang="en-US" dirty="0"/>
              <a:t>February 2018- tested to 4830 A</a:t>
            </a:r>
          </a:p>
          <a:p>
            <a:pPr marL="1714500" lvl="3" indent="-342900">
              <a:buFont typeface="Arial" panose="020B0604020202020204" pitchFamily="34" charset="0"/>
              <a:buChar char="•"/>
            </a:pPr>
            <a:r>
              <a:rPr lang="en-US" dirty="0"/>
              <a:t>No further plans to energize the magnet till 2022 or 2023</a:t>
            </a:r>
          </a:p>
          <a:p>
            <a:pPr marL="800100" lvl="1" indent="-342900">
              <a:spcBef>
                <a:spcPts val="600"/>
              </a:spcBef>
              <a:spcAft>
                <a:spcPts val="600"/>
              </a:spcAft>
              <a:buFont typeface="Arial" panose="020B0604020202020204" pitchFamily="34" charset="0"/>
              <a:buChar char="•"/>
            </a:pPr>
            <a:r>
              <a:rPr lang="en-US" sz="2000" dirty="0"/>
              <a:t>It should be noted that by the time the EIC project starts, this magnet will be more than  30 years old and will be required to perform for a further 20-25 years during the expected lifetime of the EIC project</a:t>
            </a:r>
          </a:p>
        </p:txBody>
      </p:sp>
    </p:spTree>
    <p:extLst>
      <p:ext uri="{BB962C8B-B14F-4D97-AF65-F5344CB8AC3E}">
        <p14:creationId xmlns:p14="http://schemas.microsoft.com/office/powerpoint/2010/main" val="2587351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E388A-9C4C-4859-A9CA-09ECB6A6C115}"/>
              </a:ext>
            </a:extLst>
          </p:cNvPr>
          <p:cNvSpPr>
            <a:spLocks noGrp="1"/>
          </p:cNvSpPr>
          <p:nvPr>
            <p:ph type="title"/>
          </p:nvPr>
        </p:nvSpPr>
        <p:spPr/>
        <p:txBody>
          <a:bodyPr/>
          <a:lstStyle/>
          <a:p>
            <a:r>
              <a:rPr lang="en-US" dirty="0"/>
              <a:t>Mandrel Supports</a:t>
            </a:r>
          </a:p>
        </p:txBody>
      </p:sp>
      <p:sp>
        <p:nvSpPr>
          <p:cNvPr id="3" name="Date Placeholder 2">
            <a:extLst>
              <a:ext uri="{FF2B5EF4-FFF2-40B4-BE49-F238E27FC236}">
                <a16:creationId xmlns:a16="http://schemas.microsoft.com/office/drawing/2014/main" id="{60289CBD-9F71-47A7-A82F-EB97876F7628}"/>
              </a:ext>
            </a:extLst>
          </p:cNvPr>
          <p:cNvSpPr>
            <a:spLocks noGrp="1"/>
          </p:cNvSpPr>
          <p:nvPr>
            <p:ph type="dt" sz="half" idx="10"/>
          </p:nvPr>
        </p:nvSpPr>
        <p:spPr/>
        <p:txBody>
          <a:bodyPr/>
          <a:lstStyle/>
          <a:p>
            <a:pPr>
              <a:defRPr/>
            </a:pPr>
            <a:r>
              <a:rPr lang="en-US" altLang="en-US"/>
              <a:t>Dec 5, 2018</a:t>
            </a:r>
          </a:p>
        </p:txBody>
      </p:sp>
      <p:sp>
        <p:nvSpPr>
          <p:cNvPr id="4" name="Footer Placeholder 3">
            <a:extLst>
              <a:ext uri="{FF2B5EF4-FFF2-40B4-BE49-F238E27FC236}">
                <a16:creationId xmlns:a16="http://schemas.microsoft.com/office/drawing/2014/main" id="{A40A63EE-609D-429C-B7F6-545259169B31}"/>
              </a:ext>
            </a:extLst>
          </p:cNvPr>
          <p:cNvSpPr>
            <a:spLocks noGrp="1"/>
          </p:cNvSpPr>
          <p:nvPr>
            <p:ph type="ftr" sz="quarter" idx="11"/>
          </p:nvPr>
        </p:nvSpPr>
        <p:spPr/>
        <p:txBody>
          <a:bodyPr/>
          <a:lstStyle/>
          <a:p>
            <a:pPr>
              <a:defRPr/>
            </a:pPr>
            <a:r>
              <a:rPr lang="en-US"/>
              <a:t>Final Technical Review &amp; LESHC-PCSS for the sPHENIX Cryogenic System at IP8</a:t>
            </a:r>
          </a:p>
        </p:txBody>
      </p:sp>
      <p:sp>
        <p:nvSpPr>
          <p:cNvPr id="5" name="Slide Number Placeholder 4">
            <a:extLst>
              <a:ext uri="{FF2B5EF4-FFF2-40B4-BE49-F238E27FC236}">
                <a16:creationId xmlns:a16="http://schemas.microsoft.com/office/drawing/2014/main" id="{B069508E-7EC3-48C5-B39B-99EF4D52546D}"/>
              </a:ext>
            </a:extLst>
          </p:cNvPr>
          <p:cNvSpPr>
            <a:spLocks noGrp="1"/>
          </p:cNvSpPr>
          <p:nvPr>
            <p:ph type="sldNum" sz="quarter" idx="12"/>
          </p:nvPr>
        </p:nvSpPr>
        <p:spPr/>
        <p:txBody>
          <a:bodyPr/>
          <a:lstStyle/>
          <a:p>
            <a:fld id="{0AE0C637-5835-444B-B8C0-92C25AFA2084}" type="slidenum">
              <a:rPr lang="en-US" altLang="en-US" smtClean="0"/>
              <a:pPr/>
              <a:t>30</a:t>
            </a:fld>
            <a:endParaRPr lang="en-US" altLang="en-US"/>
          </a:p>
        </p:txBody>
      </p:sp>
      <p:pic>
        <p:nvPicPr>
          <p:cNvPr id="8" name="Picture 7">
            <a:extLst>
              <a:ext uri="{FF2B5EF4-FFF2-40B4-BE49-F238E27FC236}">
                <a16:creationId xmlns:a16="http://schemas.microsoft.com/office/drawing/2014/main" id="{EDCE7E18-D4CB-4197-94FB-837882370F56}"/>
              </a:ext>
            </a:extLst>
          </p:cNvPr>
          <p:cNvPicPr>
            <a:picLocks noChangeAspect="1"/>
          </p:cNvPicPr>
          <p:nvPr/>
        </p:nvPicPr>
        <p:blipFill>
          <a:blip r:embed="rId2"/>
          <a:stretch>
            <a:fillRect/>
          </a:stretch>
        </p:blipFill>
        <p:spPr>
          <a:xfrm>
            <a:off x="304800" y="637648"/>
            <a:ext cx="8763000" cy="5955437"/>
          </a:xfrm>
          <a:prstGeom prst="rect">
            <a:avLst/>
          </a:prstGeom>
        </p:spPr>
      </p:pic>
    </p:spTree>
    <p:extLst>
      <p:ext uri="{BB962C8B-B14F-4D97-AF65-F5344CB8AC3E}">
        <p14:creationId xmlns:p14="http://schemas.microsoft.com/office/powerpoint/2010/main" val="3860653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E05E8-8C28-45B0-A914-7F5B0B51B6A5}"/>
              </a:ext>
            </a:extLst>
          </p:cNvPr>
          <p:cNvSpPr>
            <a:spLocks noGrp="1"/>
          </p:cNvSpPr>
          <p:nvPr>
            <p:ph type="title"/>
          </p:nvPr>
        </p:nvSpPr>
        <p:spPr>
          <a:xfrm>
            <a:off x="152400" y="33338"/>
            <a:ext cx="8534400" cy="728662"/>
          </a:xfrm>
        </p:spPr>
        <p:txBody>
          <a:bodyPr>
            <a:normAutofit fontScale="90000"/>
          </a:bodyPr>
          <a:lstStyle/>
          <a:p>
            <a:r>
              <a:rPr lang="en-US"/>
              <a:t>Power supply: Voltage Tap Locations</a:t>
            </a:r>
          </a:p>
        </p:txBody>
      </p:sp>
      <p:sp>
        <p:nvSpPr>
          <p:cNvPr id="4" name="Date Placeholder 3">
            <a:extLst>
              <a:ext uri="{FF2B5EF4-FFF2-40B4-BE49-F238E27FC236}">
                <a16:creationId xmlns:a16="http://schemas.microsoft.com/office/drawing/2014/main" id="{F25F9219-1E85-4124-ADE2-3928070F37B4}"/>
              </a:ext>
            </a:extLst>
          </p:cNvPr>
          <p:cNvSpPr>
            <a:spLocks noGrp="1"/>
          </p:cNvSpPr>
          <p:nvPr>
            <p:ph type="dt" sz="half" idx="10"/>
          </p:nvPr>
        </p:nvSpPr>
        <p:spPr/>
        <p:txBody>
          <a:bodyPr/>
          <a:lstStyle/>
          <a:p>
            <a:pPr>
              <a:defRPr/>
            </a:pPr>
            <a:r>
              <a:rPr lang="en-US" altLang="en-US"/>
              <a:t>Dec 5, 2018</a:t>
            </a:r>
          </a:p>
        </p:txBody>
      </p:sp>
      <p:sp>
        <p:nvSpPr>
          <p:cNvPr id="5" name="Footer Placeholder 4">
            <a:extLst>
              <a:ext uri="{FF2B5EF4-FFF2-40B4-BE49-F238E27FC236}">
                <a16:creationId xmlns:a16="http://schemas.microsoft.com/office/drawing/2014/main" id="{80819782-1FD4-42C2-9976-04228CFC04EF}"/>
              </a:ext>
            </a:extLst>
          </p:cNvPr>
          <p:cNvSpPr>
            <a:spLocks noGrp="1"/>
          </p:cNvSpPr>
          <p:nvPr>
            <p:ph type="ftr" sz="quarter" idx="11"/>
          </p:nvPr>
        </p:nvSpPr>
        <p:spPr/>
        <p:txBody>
          <a:bodyPr/>
          <a:lstStyle/>
          <a:p>
            <a:pPr>
              <a:defRPr/>
            </a:pPr>
            <a:r>
              <a:rPr lang="en-US"/>
              <a:t>Final Technical Review &amp; LESHC-PCSS for the sPHENIX Cryogenic System at IP8</a:t>
            </a:r>
          </a:p>
        </p:txBody>
      </p:sp>
      <p:sp>
        <p:nvSpPr>
          <p:cNvPr id="6" name="Slide Number Placeholder 5">
            <a:extLst>
              <a:ext uri="{FF2B5EF4-FFF2-40B4-BE49-F238E27FC236}">
                <a16:creationId xmlns:a16="http://schemas.microsoft.com/office/drawing/2014/main" id="{EFDE77A5-512C-4953-A6D3-B0BFA3696192}"/>
              </a:ext>
            </a:extLst>
          </p:cNvPr>
          <p:cNvSpPr>
            <a:spLocks noGrp="1"/>
          </p:cNvSpPr>
          <p:nvPr>
            <p:ph type="sldNum" sz="quarter" idx="12"/>
          </p:nvPr>
        </p:nvSpPr>
        <p:spPr/>
        <p:txBody>
          <a:bodyPr/>
          <a:lstStyle/>
          <a:p>
            <a:fld id="{4B932B3A-BA38-40C7-ADEE-2A1902CEB265}" type="slidenum">
              <a:rPr lang="en-US" altLang="en-US" smtClean="0"/>
              <a:pPr/>
              <a:t>31</a:t>
            </a:fld>
            <a:endParaRPr lang="en-US" altLang="en-US"/>
          </a:p>
        </p:txBody>
      </p:sp>
      <p:pic>
        <p:nvPicPr>
          <p:cNvPr id="8" name="Content Placeholder 8" descr="A close up of a map&#10;&#10;Description generated with high confidence">
            <a:extLst>
              <a:ext uri="{FF2B5EF4-FFF2-40B4-BE49-F238E27FC236}">
                <a16:creationId xmlns:a16="http://schemas.microsoft.com/office/drawing/2014/main" id="{0B1767B9-F335-4A33-9C50-7D4FD54B62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0800" y="1451768"/>
            <a:ext cx="5574416" cy="4351338"/>
          </a:xfrm>
        </p:spPr>
      </p:pic>
    </p:spTree>
    <p:extLst>
      <p:ext uri="{BB962C8B-B14F-4D97-AF65-F5344CB8AC3E}">
        <p14:creationId xmlns:p14="http://schemas.microsoft.com/office/powerpoint/2010/main" val="42665049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81A00-75D6-41A6-A57F-DFEE00C4705F}"/>
              </a:ext>
            </a:extLst>
          </p:cNvPr>
          <p:cNvSpPr>
            <a:spLocks noGrp="1"/>
          </p:cNvSpPr>
          <p:nvPr>
            <p:ph type="title"/>
          </p:nvPr>
        </p:nvSpPr>
        <p:spPr>
          <a:xfrm>
            <a:off x="457200" y="274638"/>
            <a:ext cx="8229600" cy="387350"/>
          </a:xfrm>
        </p:spPr>
        <p:txBody>
          <a:bodyPr>
            <a:normAutofit fontScale="90000"/>
          </a:bodyPr>
          <a:lstStyle/>
          <a:p>
            <a:r>
              <a:rPr lang="en-US" sz="2800" dirty="0"/>
              <a:t>Power Supply: Quench Detector Block Diagram</a:t>
            </a:r>
          </a:p>
        </p:txBody>
      </p:sp>
      <p:sp>
        <p:nvSpPr>
          <p:cNvPr id="3" name="Content Placeholder 2">
            <a:extLst>
              <a:ext uri="{FF2B5EF4-FFF2-40B4-BE49-F238E27FC236}">
                <a16:creationId xmlns:a16="http://schemas.microsoft.com/office/drawing/2014/main" id="{09FABBDA-A971-4137-BBEC-48A518E39814}"/>
              </a:ext>
            </a:extLst>
          </p:cNvPr>
          <p:cNvSpPr>
            <a:spLocks noGrp="1"/>
          </p:cNvSpPr>
          <p:nvPr>
            <p:ph idx="1"/>
          </p:nvPr>
        </p:nvSpPr>
        <p:spPr>
          <a:xfrm>
            <a:off x="228600" y="838200"/>
            <a:ext cx="8458200" cy="1143000"/>
          </a:xfrm>
        </p:spPr>
        <p:txBody>
          <a:bodyPr>
            <a:normAutofit lnSpcReduction="10000"/>
          </a:bodyPr>
          <a:lstStyle/>
          <a:p>
            <a:r>
              <a:rPr lang="en-US" dirty="0"/>
              <a:t>Slow discharge: &gt;45 min</a:t>
            </a:r>
          </a:p>
          <a:p>
            <a:r>
              <a:rPr lang="en-US" dirty="0"/>
              <a:t>Fast Discharge: 37 sec, causes quench back</a:t>
            </a:r>
          </a:p>
          <a:p>
            <a:endParaRPr lang="en-US" dirty="0"/>
          </a:p>
        </p:txBody>
      </p:sp>
      <p:sp>
        <p:nvSpPr>
          <p:cNvPr id="4" name="Date Placeholder 3">
            <a:extLst>
              <a:ext uri="{FF2B5EF4-FFF2-40B4-BE49-F238E27FC236}">
                <a16:creationId xmlns:a16="http://schemas.microsoft.com/office/drawing/2014/main" id="{59295CF6-DDF3-4393-8CFF-7F5FF8024E77}"/>
              </a:ext>
            </a:extLst>
          </p:cNvPr>
          <p:cNvSpPr>
            <a:spLocks noGrp="1"/>
          </p:cNvSpPr>
          <p:nvPr>
            <p:ph type="dt" sz="half" idx="10"/>
          </p:nvPr>
        </p:nvSpPr>
        <p:spPr/>
        <p:txBody>
          <a:bodyPr/>
          <a:lstStyle/>
          <a:p>
            <a:pPr>
              <a:defRPr/>
            </a:pPr>
            <a:r>
              <a:rPr lang="en-US" altLang="en-US"/>
              <a:t>Dec 5, 2018</a:t>
            </a:r>
          </a:p>
        </p:txBody>
      </p:sp>
      <p:sp>
        <p:nvSpPr>
          <p:cNvPr id="5" name="Footer Placeholder 4">
            <a:extLst>
              <a:ext uri="{FF2B5EF4-FFF2-40B4-BE49-F238E27FC236}">
                <a16:creationId xmlns:a16="http://schemas.microsoft.com/office/drawing/2014/main" id="{AEA40776-6067-4A2E-A984-D557BE320258}"/>
              </a:ext>
            </a:extLst>
          </p:cNvPr>
          <p:cNvSpPr>
            <a:spLocks noGrp="1"/>
          </p:cNvSpPr>
          <p:nvPr>
            <p:ph type="ftr" sz="quarter" idx="11"/>
          </p:nvPr>
        </p:nvSpPr>
        <p:spPr/>
        <p:txBody>
          <a:bodyPr/>
          <a:lstStyle/>
          <a:p>
            <a:pPr>
              <a:defRPr/>
            </a:pPr>
            <a:r>
              <a:rPr lang="en-US"/>
              <a:t>Final Technical Review &amp; LESHC-PCSS for the sPHENIX Cryogenic System at IP8</a:t>
            </a:r>
          </a:p>
        </p:txBody>
      </p:sp>
      <p:sp>
        <p:nvSpPr>
          <p:cNvPr id="6" name="Slide Number Placeholder 5">
            <a:extLst>
              <a:ext uri="{FF2B5EF4-FFF2-40B4-BE49-F238E27FC236}">
                <a16:creationId xmlns:a16="http://schemas.microsoft.com/office/drawing/2014/main" id="{8036AB38-DD27-4870-B0FF-3DAF91F96987}"/>
              </a:ext>
            </a:extLst>
          </p:cNvPr>
          <p:cNvSpPr>
            <a:spLocks noGrp="1"/>
          </p:cNvSpPr>
          <p:nvPr>
            <p:ph type="sldNum" sz="quarter" idx="12"/>
          </p:nvPr>
        </p:nvSpPr>
        <p:spPr/>
        <p:txBody>
          <a:bodyPr/>
          <a:lstStyle/>
          <a:p>
            <a:fld id="{4B932B3A-BA38-40C7-ADEE-2A1902CEB265}" type="slidenum">
              <a:rPr lang="en-US" altLang="en-US" smtClean="0"/>
              <a:pPr/>
              <a:t>32</a:t>
            </a:fld>
            <a:endParaRPr lang="en-US" altLang="en-US"/>
          </a:p>
        </p:txBody>
      </p:sp>
      <p:pic>
        <p:nvPicPr>
          <p:cNvPr id="7" name="Content Placeholder 8" descr="A close up of a map&#10;&#10;Description generated with high confidence">
            <a:extLst>
              <a:ext uri="{FF2B5EF4-FFF2-40B4-BE49-F238E27FC236}">
                <a16:creationId xmlns:a16="http://schemas.microsoft.com/office/drawing/2014/main" id="{D7FBB0EE-19E3-428B-A429-756AE9F6CE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723765" y="1828800"/>
            <a:ext cx="576273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7697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286" y="152400"/>
            <a:ext cx="8627913" cy="715962"/>
          </a:xfrm>
        </p:spPr>
        <p:txBody>
          <a:bodyPr>
            <a:normAutofit/>
          </a:bodyPr>
          <a:lstStyle/>
          <a:p>
            <a:pPr algn="l"/>
            <a:r>
              <a:rPr lang="en-US" sz="3600" dirty="0"/>
              <a:t>sPHENIX Magnet- JLab Risk Analysis</a:t>
            </a:r>
          </a:p>
        </p:txBody>
      </p:sp>
      <p:sp>
        <p:nvSpPr>
          <p:cNvPr id="5" name="TextBox 4"/>
          <p:cNvSpPr txBox="1"/>
          <p:nvPr/>
        </p:nvSpPr>
        <p:spPr>
          <a:xfrm>
            <a:off x="304800" y="868362"/>
            <a:ext cx="8534399" cy="5324535"/>
          </a:xfrm>
          <a:prstGeom prst="rect">
            <a:avLst/>
          </a:prstGeom>
          <a:noFill/>
        </p:spPr>
        <p:txBody>
          <a:bodyPr wrap="square" rtlCol="0">
            <a:spAutoFit/>
          </a:bodyPr>
          <a:lstStyle/>
          <a:p>
            <a:pPr marL="457200" indent="-457200">
              <a:buAutoNum type="arabicPeriod"/>
            </a:pPr>
            <a:r>
              <a:rPr lang="en-US" sz="2000" dirty="0"/>
              <a:t>Coil Design</a:t>
            </a:r>
          </a:p>
          <a:p>
            <a:pPr marL="457200" indent="-457200">
              <a:buAutoNum type="arabicPeriod"/>
            </a:pPr>
            <a:r>
              <a:rPr lang="en-US" sz="2000" dirty="0"/>
              <a:t>Coil Protection</a:t>
            </a:r>
          </a:p>
          <a:p>
            <a:pPr marL="457200" indent="-457200">
              <a:buAutoNum type="arabicPeriod"/>
            </a:pPr>
            <a:r>
              <a:rPr lang="en-US" sz="2000" dirty="0"/>
              <a:t>Magnet Mechanical Support System</a:t>
            </a:r>
          </a:p>
          <a:p>
            <a:pPr marL="457200" indent="-457200">
              <a:buAutoNum type="arabicPeriod"/>
            </a:pPr>
            <a:r>
              <a:rPr lang="en-US" dirty="0"/>
              <a:t>Magnet Cryogenics System and Current Leads</a:t>
            </a:r>
            <a:endParaRPr lang="en-US" sz="2000" dirty="0"/>
          </a:p>
          <a:p>
            <a:endParaRPr lang="en-US" sz="2000" dirty="0"/>
          </a:p>
          <a:p>
            <a:r>
              <a:rPr lang="en-US" sz="2400" b="1" dirty="0"/>
              <a:t>Coil Design:</a:t>
            </a:r>
            <a:endParaRPr lang="en-US" sz="2000" dirty="0"/>
          </a:p>
          <a:p>
            <a:pPr marL="742950" lvl="1" indent="-285750">
              <a:buFont typeface="Arial" panose="020B0604020202020204" pitchFamily="34" charset="0"/>
              <a:buChar char="•"/>
            </a:pPr>
            <a:r>
              <a:rPr lang="en-US" dirty="0"/>
              <a:t>The coil design is conservative.</a:t>
            </a:r>
          </a:p>
          <a:p>
            <a:pPr marL="742950" lvl="1" indent="-285750">
              <a:buFont typeface="Arial" panose="020B0604020202020204" pitchFamily="34" charset="0"/>
              <a:buChar char="•"/>
            </a:pPr>
            <a:r>
              <a:rPr lang="en-GB" dirty="0"/>
              <a:t>The magnet has had several thermal cycles however, to date, there is no evidence of this – i.e. no degrading quench behaviour which is a good sign.</a:t>
            </a:r>
            <a:endParaRPr lang="en-US" sz="1400" dirty="0"/>
          </a:p>
          <a:p>
            <a:pPr marL="742950" lvl="1" indent="-285750">
              <a:buFont typeface="Arial" panose="020B0604020202020204" pitchFamily="34" charset="0"/>
              <a:buChar char="•"/>
            </a:pPr>
            <a:r>
              <a:rPr lang="en-GB" dirty="0"/>
              <a:t>It is clear that eddy-current heating will occur if the magnet is ramped too quickly and that the magnet will quench as has happened a couple of times already during testing at BNL. Ramp rates determined as safe by BNL are: 0 to 2000 A at 2.5 A/s and then 1.5 A/s to 4830 A.</a:t>
            </a:r>
            <a:endParaRPr lang="en-US" sz="1400" dirty="0"/>
          </a:p>
          <a:p>
            <a:pPr marL="742950" lvl="1" indent="-285750">
              <a:buFont typeface="Arial" panose="020B0604020202020204" pitchFamily="34" charset="0"/>
              <a:buChar char="•"/>
            </a:pPr>
            <a:r>
              <a:rPr lang="en-GB" dirty="0"/>
              <a:t>There is also a question of whether the current leads have been over-stressed during the transport from SLAC to BNL – either the leads themselves or splices to the leads. However, there is no outward evidence of any deterioration of the leads at present.</a:t>
            </a:r>
            <a:endParaRPr lang="en-US" sz="2000" dirty="0"/>
          </a:p>
          <a:p>
            <a:pPr marL="457200" indent="-457200">
              <a:buAutoNum type="arabicPeriod"/>
            </a:pPr>
            <a:endParaRPr lang="en-US" sz="2000" dirty="0"/>
          </a:p>
        </p:txBody>
      </p:sp>
      <p:sp>
        <p:nvSpPr>
          <p:cNvPr id="3" name="Slide Number Placeholder 2"/>
          <p:cNvSpPr>
            <a:spLocks noGrp="1"/>
          </p:cNvSpPr>
          <p:nvPr>
            <p:ph type="sldNum" sz="quarter" idx="12"/>
          </p:nvPr>
        </p:nvSpPr>
        <p:spPr/>
        <p:txBody>
          <a:bodyPr/>
          <a:lstStyle/>
          <a:p>
            <a:fld id="{92CCFA91-1094-44C4-AD55-9C675E33F637}" type="slidenum">
              <a:rPr lang="en-US" smtClean="0"/>
              <a:t>33</a:t>
            </a:fld>
            <a:endParaRPr lang="en-US"/>
          </a:p>
        </p:txBody>
      </p:sp>
    </p:spTree>
    <p:extLst>
      <p:ext uri="{BB962C8B-B14F-4D97-AF65-F5344CB8AC3E}">
        <p14:creationId xmlns:p14="http://schemas.microsoft.com/office/powerpoint/2010/main" val="2365148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286" y="152400"/>
            <a:ext cx="8627913" cy="715962"/>
          </a:xfrm>
        </p:spPr>
        <p:txBody>
          <a:bodyPr>
            <a:normAutofit/>
          </a:bodyPr>
          <a:lstStyle/>
          <a:p>
            <a:pPr algn="l"/>
            <a:r>
              <a:rPr lang="en-US" sz="3600" dirty="0"/>
              <a:t>sPHENIX Magnet- JLab Risk Analysis</a:t>
            </a:r>
          </a:p>
        </p:txBody>
      </p:sp>
      <p:sp>
        <p:nvSpPr>
          <p:cNvPr id="5" name="TextBox 4"/>
          <p:cNvSpPr txBox="1"/>
          <p:nvPr/>
        </p:nvSpPr>
        <p:spPr>
          <a:xfrm>
            <a:off x="304800" y="868362"/>
            <a:ext cx="8534399" cy="5724644"/>
          </a:xfrm>
          <a:prstGeom prst="rect">
            <a:avLst/>
          </a:prstGeom>
          <a:noFill/>
        </p:spPr>
        <p:txBody>
          <a:bodyPr wrap="square" rtlCol="0">
            <a:spAutoFit/>
          </a:bodyPr>
          <a:lstStyle/>
          <a:p>
            <a:pPr algn="just"/>
            <a:r>
              <a:rPr lang="en-US" sz="2000" b="1" dirty="0"/>
              <a:t>Coil Protection- </a:t>
            </a:r>
            <a:r>
              <a:rPr lang="en-US" sz="2000" dirty="0"/>
              <a:t>The coil is protected with the usual method of an external resistor in parallel with the coil, which extracts approximately 75 % of the stored magnetic energy. </a:t>
            </a:r>
          </a:p>
          <a:p>
            <a:pPr marL="285750" lvl="0" indent="-285750" algn="just">
              <a:buFont typeface="Arial" panose="020B0604020202020204" pitchFamily="34" charset="0"/>
              <a:buChar char="•"/>
            </a:pPr>
            <a:r>
              <a:rPr lang="en-US" dirty="0"/>
              <a:t>The coil protection system is considered to be standard and works well and reliably as long as the breaker and resistor is serviced regularly. As the resistor and breaker are located externally to the coil itself, these items can be replaced easily if necessary.</a:t>
            </a:r>
          </a:p>
          <a:p>
            <a:pPr lvl="1" algn="just"/>
            <a:r>
              <a:rPr lang="en-US" dirty="0"/>
              <a:t>	</a:t>
            </a:r>
            <a:r>
              <a:rPr lang="en-US" b="1" dirty="0"/>
              <a:t>Recommendation</a:t>
            </a:r>
            <a:r>
              <a:rPr lang="en-US" dirty="0"/>
              <a:t>: </a:t>
            </a:r>
            <a:r>
              <a:rPr lang="en-US" b="1" dirty="0"/>
              <a:t>Purchase new magnet power supply, breaker and resistor</a:t>
            </a:r>
          </a:p>
          <a:p>
            <a:pPr marL="285750" lvl="0" indent="-285750" algn="just">
              <a:buFont typeface="Arial" panose="020B0604020202020204" pitchFamily="34" charset="0"/>
              <a:buChar char="•"/>
            </a:pPr>
            <a:r>
              <a:rPr lang="en-US" dirty="0"/>
              <a:t>The coil temperature rise is safe. The hot spot temperature could be twice as high as the average coil temperature rise but would still be considered safe by the usual design criteria of 150 K maximum temperature.</a:t>
            </a:r>
          </a:p>
          <a:p>
            <a:pPr lvl="1" algn="just"/>
            <a:r>
              <a:rPr lang="en-US" dirty="0"/>
              <a:t>	</a:t>
            </a:r>
            <a:r>
              <a:rPr lang="en-US" b="1" dirty="0"/>
              <a:t>Recommendation: None</a:t>
            </a:r>
          </a:p>
          <a:p>
            <a:pPr marL="285750" lvl="0" indent="-285750" algn="just">
              <a:buFont typeface="Arial" panose="020B0604020202020204" pitchFamily="34" charset="0"/>
              <a:buChar char="•"/>
            </a:pPr>
            <a:r>
              <a:rPr lang="en-US" dirty="0"/>
              <a:t>At least one critical voltage tap has been lost and another ne considered suspect. They have therefore been eliminated from the quench detection and protection system. There is a high likelihood that additional voltage taps could be lost or could malfunction in the future.</a:t>
            </a:r>
          </a:p>
          <a:p>
            <a:pPr lvl="1" algn="just"/>
            <a:r>
              <a:rPr lang="en-US" dirty="0"/>
              <a:t>	</a:t>
            </a:r>
            <a:r>
              <a:rPr lang="en-US" b="1" dirty="0"/>
              <a:t>Recommendations: Fit additional voltage taps and check all the others. This requires disassembly of the magnet, and unfortunately this could introduce another risk to the magnet, that of causing damage to the conductor or insulation during the soldering and fitting of new voltage taps. So this remedial action should be carefully planned before execution.</a:t>
            </a:r>
          </a:p>
        </p:txBody>
      </p:sp>
      <p:sp>
        <p:nvSpPr>
          <p:cNvPr id="3" name="Slide Number Placeholder 2"/>
          <p:cNvSpPr>
            <a:spLocks noGrp="1"/>
          </p:cNvSpPr>
          <p:nvPr>
            <p:ph type="sldNum" sz="quarter" idx="12"/>
          </p:nvPr>
        </p:nvSpPr>
        <p:spPr/>
        <p:txBody>
          <a:bodyPr/>
          <a:lstStyle/>
          <a:p>
            <a:fld id="{92CCFA91-1094-44C4-AD55-9C675E33F637}" type="slidenum">
              <a:rPr lang="en-US" smtClean="0"/>
              <a:t>34</a:t>
            </a:fld>
            <a:endParaRPr lang="en-US"/>
          </a:p>
        </p:txBody>
      </p:sp>
    </p:spTree>
    <p:extLst>
      <p:ext uri="{BB962C8B-B14F-4D97-AF65-F5344CB8AC3E}">
        <p14:creationId xmlns:p14="http://schemas.microsoft.com/office/powerpoint/2010/main" val="1300815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286" y="152400"/>
            <a:ext cx="8627913" cy="715962"/>
          </a:xfrm>
        </p:spPr>
        <p:txBody>
          <a:bodyPr>
            <a:normAutofit/>
          </a:bodyPr>
          <a:lstStyle/>
          <a:p>
            <a:pPr algn="l"/>
            <a:r>
              <a:rPr lang="en-US" sz="3600" dirty="0"/>
              <a:t>sPHENIX Magnet- JLab Risk Analysis</a:t>
            </a:r>
          </a:p>
        </p:txBody>
      </p:sp>
      <p:sp>
        <p:nvSpPr>
          <p:cNvPr id="5" name="TextBox 4"/>
          <p:cNvSpPr txBox="1"/>
          <p:nvPr/>
        </p:nvSpPr>
        <p:spPr>
          <a:xfrm>
            <a:off x="211286" y="868362"/>
            <a:ext cx="8780314" cy="5940088"/>
          </a:xfrm>
          <a:prstGeom prst="rect">
            <a:avLst/>
          </a:prstGeom>
          <a:noFill/>
        </p:spPr>
        <p:txBody>
          <a:bodyPr wrap="square" rtlCol="0">
            <a:spAutoFit/>
          </a:bodyPr>
          <a:lstStyle/>
          <a:p>
            <a:r>
              <a:rPr lang="en-US" sz="2000" b="1" dirty="0"/>
              <a:t>Magnet Mechanical Support System- </a:t>
            </a:r>
            <a:r>
              <a:rPr lang="en-US" dirty="0"/>
              <a:t>There are 6 axial and 16 radial Inconel 718 tie rods supporting the cold mass. </a:t>
            </a:r>
          </a:p>
          <a:p>
            <a:pPr marL="285750" indent="-285750">
              <a:buFont typeface="Arial" panose="020B0604020202020204" pitchFamily="34" charset="0"/>
              <a:buChar char="•"/>
            </a:pPr>
            <a:r>
              <a:rPr lang="en-US" dirty="0"/>
              <a:t>The coil is placed inside a non-symmetric flux return yoke. This gives rise to axial offset forces. In order to have an offset force in one direction only (no inversion during the ramp up), the coil was positioned with ~30 mm axial displacement in the forward direction. </a:t>
            </a:r>
          </a:p>
          <a:p>
            <a:pPr marL="285750" indent="-285750">
              <a:buFont typeface="Arial" panose="020B0604020202020204" pitchFamily="34" charset="0"/>
              <a:buChar char="•"/>
            </a:pPr>
            <a:r>
              <a:rPr lang="en-US" dirty="0"/>
              <a:t>The offset force is not equally shared by the three tie rods. The average strain in the three tie rods is 500 µm corresponding to 0.3 mm displacement. </a:t>
            </a:r>
          </a:p>
          <a:p>
            <a:pPr marL="285750" indent="-285750">
              <a:buFont typeface="Arial" panose="020B0604020202020204" pitchFamily="34" charset="0"/>
              <a:buChar char="•"/>
            </a:pPr>
            <a:r>
              <a:rPr lang="en-US" dirty="0"/>
              <a:t>The net axial force is the difference of two large compressive forces of approximately 380 MT on the forward and backward ends of the coil.  It is very sensitive to the axial location of the coil within the barrel.</a:t>
            </a:r>
          </a:p>
          <a:p>
            <a:pPr marL="285750" lvl="0" indent="-285750">
              <a:buFont typeface="Arial" panose="020B0604020202020204" pitchFamily="34" charset="0"/>
              <a:buChar char="•"/>
            </a:pPr>
            <a:r>
              <a:rPr lang="en-US" dirty="0"/>
              <a:t>It is unlikely that the tie rods have been stressed beyond their elastic limit. However, the condition of the tie rods and spring washers remains as an unknown and therefore could pose some risk of damage for future operation.</a:t>
            </a:r>
          </a:p>
          <a:p>
            <a:pPr marL="285750" lvl="0" indent="-285750">
              <a:buFont typeface="Arial" panose="020B0604020202020204" pitchFamily="34" charset="0"/>
              <a:buChar char="•"/>
            </a:pPr>
            <a:r>
              <a:rPr lang="en-US" dirty="0"/>
              <a:t>Several strain gauges (5) have been lost and at least one indicates a high reading and is subsequently ignored during magnet operation.</a:t>
            </a:r>
          </a:p>
          <a:p>
            <a:pPr lvl="1"/>
            <a:r>
              <a:rPr lang="en-US" dirty="0"/>
              <a:t>	</a:t>
            </a:r>
            <a:r>
              <a:rPr lang="en-US" b="1" dirty="0"/>
              <a:t>Recommendation: Fit new strain gauges. This will require disassembly of the magnet.</a:t>
            </a:r>
          </a:p>
          <a:p>
            <a:pPr marL="285750" lvl="0" indent="-285750">
              <a:buFont typeface="Arial" panose="020B0604020202020204" pitchFamily="34" charset="0"/>
              <a:buChar char="•"/>
            </a:pPr>
            <a:r>
              <a:rPr lang="en-US" dirty="0"/>
              <a:t>There is also a question of whether any of these mechanical components have been over-stressed during the transport from SLAC to BNL. However, there is no outward evidence of any deterioration of the internal mechanical support system at present.</a:t>
            </a:r>
          </a:p>
        </p:txBody>
      </p:sp>
      <p:sp>
        <p:nvSpPr>
          <p:cNvPr id="3" name="Slide Number Placeholder 2"/>
          <p:cNvSpPr>
            <a:spLocks noGrp="1"/>
          </p:cNvSpPr>
          <p:nvPr>
            <p:ph type="sldNum" sz="quarter" idx="12"/>
          </p:nvPr>
        </p:nvSpPr>
        <p:spPr/>
        <p:txBody>
          <a:bodyPr/>
          <a:lstStyle/>
          <a:p>
            <a:fld id="{92CCFA91-1094-44C4-AD55-9C675E33F637}" type="slidenum">
              <a:rPr lang="en-US" smtClean="0"/>
              <a:t>35</a:t>
            </a:fld>
            <a:endParaRPr lang="en-US"/>
          </a:p>
        </p:txBody>
      </p:sp>
    </p:spTree>
    <p:extLst>
      <p:ext uri="{BB962C8B-B14F-4D97-AF65-F5344CB8AC3E}">
        <p14:creationId xmlns:p14="http://schemas.microsoft.com/office/powerpoint/2010/main" val="2912969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286" y="152400"/>
            <a:ext cx="8627913" cy="715962"/>
          </a:xfrm>
        </p:spPr>
        <p:txBody>
          <a:bodyPr>
            <a:normAutofit/>
          </a:bodyPr>
          <a:lstStyle/>
          <a:p>
            <a:pPr algn="l"/>
            <a:r>
              <a:rPr lang="en-US" sz="3600" dirty="0"/>
              <a:t>sPHENIX Magnet- JLab Risk Analysis</a:t>
            </a:r>
          </a:p>
        </p:txBody>
      </p:sp>
      <p:sp>
        <p:nvSpPr>
          <p:cNvPr id="5" name="TextBox 4"/>
          <p:cNvSpPr txBox="1"/>
          <p:nvPr/>
        </p:nvSpPr>
        <p:spPr>
          <a:xfrm>
            <a:off x="221118" y="863446"/>
            <a:ext cx="8780314" cy="5355312"/>
          </a:xfrm>
          <a:prstGeom prst="rect">
            <a:avLst/>
          </a:prstGeom>
          <a:noFill/>
        </p:spPr>
        <p:txBody>
          <a:bodyPr wrap="square" rtlCol="0">
            <a:spAutoFit/>
          </a:bodyPr>
          <a:lstStyle/>
          <a:p>
            <a:r>
              <a:rPr lang="en-US" b="1" dirty="0"/>
              <a:t>Magnet Cryogenics System and Current Leads-</a:t>
            </a:r>
          </a:p>
          <a:p>
            <a:pPr marL="285750" indent="-285750">
              <a:buFont typeface="Arial" panose="020B0604020202020204" pitchFamily="34" charset="0"/>
              <a:buChar char="•"/>
            </a:pPr>
            <a:r>
              <a:rPr lang="en-US" dirty="0"/>
              <a:t>There is a potential hard touch between the inner thermal shield and helium vessel (observed by the temperature sensor on the inner shield reading 4.2 K).</a:t>
            </a:r>
          </a:p>
          <a:p>
            <a:pPr marL="285750" indent="-285750">
              <a:buFont typeface="Arial" panose="020B0604020202020204" pitchFamily="34" charset="0"/>
              <a:buChar char="•"/>
            </a:pPr>
            <a:r>
              <a:rPr lang="en-US" dirty="0"/>
              <a:t>There also appears to be an internal leak when cold: 10</a:t>
            </a:r>
            <a:r>
              <a:rPr lang="en-US" baseline="30000" dirty="0"/>
              <a:t>-6</a:t>
            </a:r>
            <a:r>
              <a:rPr lang="en-US" dirty="0"/>
              <a:t> to 10</a:t>
            </a:r>
            <a:r>
              <a:rPr lang="en-US" baseline="30000" dirty="0"/>
              <a:t>-7</a:t>
            </a:r>
            <a:r>
              <a:rPr lang="en-US" dirty="0"/>
              <a:t> </a:t>
            </a:r>
            <a:r>
              <a:rPr lang="en-US" dirty="0" err="1"/>
              <a:t>torr</a:t>
            </a:r>
            <a:r>
              <a:rPr lang="en-US" dirty="0"/>
              <a:t>-liters/sec level – which is presently being managed by pumping during operation of the magnet. It is not clear whether this leak is within the magnet internal cryogenic system or within the valve box. </a:t>
            </a:r>
          </a:p>
          <a:p>
            <a:pPr marL="285750" indent="-285750">
              <a:buFont typeface="Arial" panose="020B0604020202020204" pitchFamily="34" charset="0"/>
              <a:buChar char="•"/>
            </a:pPr>
            <a:r>
              <a:rPr lang="en-US" dirty="0"/>
              <a:t>There is some evidence (observed by BNL engineers who worked on other leaks on the magnet cryogenic system) that both </a:t>
            </a:r>
            <a:r>
              <a:rPr lang="en-US" dirty="0" err="1"/>
              <a:t>Ansaldo</a:t>
            </a:r>
            <a:r>
              <a:rPr lang="en-US" dirty="0"/>
              <a:t> and SLAC have struggled to repair leaks on cooling pipework in the past.</a:t>
            </a:r>
          </a:p>
          <a:p>
            <a:pPr marL="285750" indent="-285750">
              <a:buFont typeface="Arial" panose="020B0604020202020204" pitchFamily="34" charset="0"/>
              <a:buChar char="•"/>
            </a:pPr>
            <a:r>
              <a:rPr lang="en-US" dirty="0"/>
              <a:t>There was a suggestion from an earlier review that the current lead flow may not have sufficient flow due to the return pressure. The proposed solution was to operate the solenoid bath at higher pressure, which means higher bath temperature.</a:t>
            </a:r>
          </a:p>
          <a:p>
            <a:pPr marL="285750" lvl="0" indent="-285750">
              <a:buFont typeface="Arial" panose="020B0604020202020204" pitchFamily="34" charset="0"/>
              <a:buChar char="•"/>
            </a:pPr>
            <a:r>
              <a:rPr lang="en-US" dirty="0"/>
              <a:t>The existing internal leak (although small at present) and the potential for additional leaks is a concern.</a:t>
            </a:r>
          </a:p>
          <a:p>
            <a:pPr marL="285750" indent="-285750">
              <a:buFont typeface="Arial" panose="020B0604020202020204" pitchFamily="34" charset="0"/>
              <a:buChar char="•"/>
            </a:pPr>
            <a:r>
              <a:rPr lang="en-US" dirty="0"/>
              <a:t>There is also a question of whether any of the internal cryogenic have been over-stressed during the transport from SLAC to BNL – e.g. welds between the cooling tubes and the coil support tube. However, there is no outward evidence of any deterioration of the internal cryogenic cooling system at present.</a:t>
            </a:r>
          </a:p>
        </p:txBody>
      </p:sp>
      <p:sp>
        <p:nvSpPr>
          <p:cNvPr id="3" name="Slide Number Placeholder 2"/>
          <p:cNvSpPr>
            <a:spLocks noGrp="1"/>
          </p:cNvSpPr>
          <p:nvPr>
            <p:ph type="sldNum" sz="quarter" idx="12"/>
          </p:nvPr>
        </p:nvSpPr>
        <p:spPr/>
        <p:txBody>
          <a:bodyPr/>
          <a:lstStyle/>
          <a:p>
            <a:fld id="{92CCFA91-1094-44C4-AD55-9C675E33F637}" type="slidenum">
              <a:rPr lang="en-US" smtClean="0"/>
              <a:t>36</a:t>
            </a:fld>
            <a:endParaRPr lang="en-US"/>
          </a:p>
        </p:txBody>
      </p:sp>
    </p:spTree>
    <p:extLst>
      <p:ext uri="{BB962C8B-B14F-4D97-AF65-F5344CB8AC3E}">
        <p14:creationId xmlns:p14="http://schemas.microsoft.com/office/powerpoint/2010/main" val="2876189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8438"/>
            <a:ext cx="8229600" cy="715962"/>
          </a:xfrm>
        </p:spPr>
        <p:txBody>
          <a:bodyPr>
            <a:normAutofit/>
          </a:bodyPr>
          <a:lstStyle/>
          <a:p>
            <a:r>
              <a:rPr lang="en-US" sz="3600" dirty="0"/>
              <a:t>Assessment of magnet</a:t>
            </a:r>
          </a:p>
        </p:txBody>
      </p:sp>
      <p:sp>
        <p:nvSpPr>
          <p:cNvPr id="5" name="TextBox 4"/>
          <p:cNvSpPr txBox="1"/>
          <p:nvPr/>
        </p:nvSpPr>
        <p:spPr>
          <a:xfrm>
            <a:off x="228600" y="990600"/>
            <a:ext cx="8475513" cy="3801041"/>
          </a:xfrm>
          <a:prstGeom prst="rect">
            <a:avLst/>
          </a:prstGeom>
          <a:noFill/>
        </p:spPr>
        <p:txBody>
          <a:bodyPr wrap="square" rtlCol="0">
            <a:spAutoFit/>
          </a:bodyPr>
          <a:lstStyle/>
          <a:p>
            <a:pPr lvl="1">
              <a:spcBef>
                <a:spcPts val="600"/>
              </a:spcBef>
              <a:spcAft>
                <a:spcPts val="600"/>
              </a:spcAft>
            </a:pPr>
            <a:r>
              <a:rPr lang="en-US" dirty="0"/>
              <a:t>The assessment of this magnet to determine its suitability as a detector magnet for the EIC project currently consists of two key activities:</a:t>
            </a:r>
          </a:p>
          <a:p>
            <a:pPr marL="914400" lvl="1" indent="-457200">
              <a:spcBef>
                <a:spcPts val="600"/>
              </a:spcBef>
              <a:spcAft>
                <a:spcPts val="600"/>
              </a:spcAft>
              <a:buFont typeface="+mj-lt"/>
              <a:buAutoNum type="arabicPeriod"/>
            </a:pPr>
            <a:r>
              <a:rPr lang="en-US" sz="2000" dirty="0"/>
              <a:t>Assessment of ability to satisfy physics requirements</a:t>
            </a:r>
          </a:p>
          <a:p>
            <a:pPr marL="1371600" lvl="2" indent="-457200">
              <a:spcBef>
                <a:spcPts val="600"/>
              </a:spcBef>
              <a:spcAft>
                <a:spcPts val="600"/>
              </a:spcAft>
              <a:buFont typeface="Arial" panose="020B0604020202020204" pitchFamily="34" charset="0"/>
              <a:buChar char="•"/>
            </a:pPr>
            <a:r>
              <a:rPr lang="en-US" sz="2000" i="1" u="sng" dirty="0"/>
              <a:t>Status</a:t>
            </a:r>
            <a:r>
              <a:rPr lang="en-US" sz="2000" i="1" dirty="0"/>
              <a:t>: Physics assessment is in progress – see </a:t>
            </a:r>
            <a:r>
              <a:rPr lang="en-US" sz="2000" i="1" dirty="0" err="1"/>
              <a:t>Renuka</a:t>
            </a:r>
            <a:r>
              <a:rPr lang="en-US" sz="2000" i="1" dirty="0"/>
              <a:t> Rajput </a:t>
            </a:r>
            <a:r>
              <a:rPr lang="en-US" sz="2000" i="1" dirty="0" err="1"/>
              <a:t>Ghoshal’s</a:t>
            </a:r>
            <a:r>
              <a:rPr lang="en-US" sz="2000" i="1" dirty="0"/>
              <a:t> presentation for more details</a:t>
            </a:r>
          </a:p>
          <a:p>
            <a:pPr marL="914400" lvl="1" indent="-457200">
              <a:spcBef>
                <a:spcPts val="600"/>
              </a:spcBef>
              <a:spcAft>
                <a:spcPts val="600"/>
              </a:spcAft>
              <a:buFont typeface="+mj-lt"/>
              <a:buAutoNum type="arabicPeriod"/>
            </a:pPr>
            <a:r>
              <a:rPr lang="en-US" sz="2000" dirty="0"/>
              <a:t>Engineering assessment to satisfy performance and reliability requirements</a:t>
            </a:r>
          </a:p>
          <a:p>
            <a:pPr marL="1371600" lvl="2" indent="-457200">
              <a:spcBef>
                <a:spcPts val="600"/>
              </a:spcBef>
              <a:spcAft>
                <a:spcPts val="600"/>
              </a:spcAft>
              <a:buFont typeface="Arial" panose="020B0604020202020204" pitchFamily="34" charset="0"/>
              <a:buChar char="•"/>
            </a:pPr>
            <a:r>
              <a:rPr lang="en-US" sz="2000" i="1" u="sng" dirty="0"/>
              <a:t>Status</a:t>
            </a:r>
            <a:r>
              <a:rPr lang="en-US" sz="2000" i="1" dirty="0"/>
              <a:t>: Preliminary engineering risk assessment complete and is presented here</a:t>
            </a:r>
          </a:p>
          <a:p>
            <a:pPr lvl="1"/>
            <a:endParaRPr lang="en-US" sz="2000" dirty="0"/>
          </a:p>
        </p:txBody>
      </p:sp>
    </p:spTree>
    <p:extLst>
      <p:ext uri="{BB962C8B-B14F-4D97-AF65-F5344CB8AC3E}">
        <p14:creationId xmlns:p14="http://schemas.microsoft.com/office/powerpoint/2010/main" val="3418457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8"/>
            <a:ext cx="8229600" cy="715962"/>
          </a:xfrm>
        </p:spPr>
        <p:txBody>
          <a:bodyPr>
            <a:normAutofit/>
          </a:bodyPr>
          <a:lstStyle/>
          <a:p>
            <a:r>
              <a:rPr lang="en-US" sz="3600" dirty="0"/>
              <a:t>Magnet Construction</a:t>
            </a:r>
          </a:p>
        </p:txBody>
      </p:sp>
      <p:sp>
        <p:nvSpPr>
          <p:cNvPr id="8" name="Rectangle 7"/>
          <p:cNvSpPr/>
          <p:nvPr/>
        </p:nvSpPr>
        <p:spPr>
          <a:xfrm>
            <a:off x="26719" y="702469"/>
            <a:ext cx="9144000" cy="6032421"/>
          </a:xfrm>
          <a:prstGeom prst="rect">
            <a:avLst/>
          </a:prstGeom>
        </p:spPr>
        <p:txBody>
          <a:bodyPr wrap="square">
            <a:spAutoFit/>
          </a:bodyPr>
          <a:lstStyle/>
          <a:p>
            <a:pPr marL="285750" indent="-285750">
              <a:spcBef>
                <a:spcPts val="600"/>
              </a:spcBef>
              <a:spcAft>
                <a:spcPts val="600"/>
              </a:spcAft>
              <a:buFont typeface="Wingdings" panose="05000000000000000000"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 conductor is composed of a superconducting 16-strand Rutherford type cable embedded in a pure aluminum matrix through a co-extrusion process.</a:t>
            </a:r>
          </a:p>
          <a:p>
            <a:pPr marL="285750" indent="-285750">
              <a:spcBef>
                <a:spcPts val="600"/>
              </a:spcBef>
              <a:spcAft>
                <a:spcPts val="600"/>
              </a:spcAft>
              <a:buFont typeface="Wingdings" panose="05000000000000000000"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 double layer coil is internally wound on a 35 mm thick 5083 aluminum support mandrel. </a:t>
            </a:r>
          </a:p>
          <a:p>
            <a:pPr marL="285750" indent="-285750">
              <a:spcBef>
                <a:spcPts val="600"/>
              </a:spcBef>
              <a:spcAft>
                <a:spcPts val="600"/>
              </a:spcAft>
              <a:buFont typeface="Wingdings" panose="05000000000000000000"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11 parallel cooling pipes welded to the outside diameter of the support mandrel form part of the thermo-syphon system. The system has also been used in a forced flow mode supplied by a large helium </a:t>
            </a:r>
            <a:r>
              <a:rPr lang="en-US" dirty="0" err="1">
                <a:latin typeface="Calibri" panose="020F0502020204030204" pitchFamily="34" charset="0"/>
                <a:ea typeface="Calibri" panose="020F0502020204030204" pitchFamily="34" charset="0"/>
                <a:cs typeface="Times New Roman" panose="02020603050405020304" pitchFamily="18" charset="0"/>
              </a:rPr>
              <a:t>dewar</a:t>
            </a:r>
            <a:r>
              <a:rPr lang="en-US" dirty="0">
                <a:latin typeface="Calibri" panose="020F0502020204030204" pitchFamily="34" charset="0"/>
                <a:ea typeface="Calibri" panose="020F0502020204030204" pitchFamily="34" charset="0"/>
                <a:cs typeface="Times New Roman" panose="02020603050405020304" pitchFamily="18" charset="0"/>
              </a:rPr>
              <a:t>.</a:t>
            </a:r>
          </a:p>
          <a:p>
            <a:pPr marL="285750" indent="-285750">
              <a:spcBef>
                <a:spcPts val="600"/>
              </a:spcBef>
              <a:spcAft>
                <a:spcPts val="600"/>
              </a:spcAft>
              <a:buFont typeface="Wingdings" panose="05000000000000000000"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 thermal shield is cooled by the return helium flow from the magnet.</a:t>
            </a:r>
          </a:p>
          <a:p>
            <a:pPr marL="285750" indent="-285750">
              <a:spcBef>
                <a:spcPts val="600"/>
              </a:spcBef>
              <a:spcAft>
                <a:spcPts val="600"/>
              </a:spcAft>
              <a:buFont typeface="Wingdings" panose="05000000000000000000"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Electrical insulation consists of dry wrap fiberglass cloth and epoxy vacuum impregnation.</a:t>
            </a:r>
          </a:p>
          <a:p>
            <a:pPr marL="285750" indent="-285750">
              <a:spcBef>
                <a:spcPts val="600"/>
              </a:spcBef>
              <a:spcAft>
                <a:spcPts val="600"/>
              </a:spcAft>
              <a:buFont typeface="Wingdings" panose="05000000000000000000"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In order to have a field homogeneity of +/- 3% in the large volume specified by the </a:t>
            </a:r>
            <a:r>
              <a:rPr lang="en-US" i="1" dirty="0" err="1">
                <a:latin typeface="Calibri" panose="020F0502020204030204" pitchFamily="34" charset="0"/>
                <a:ea typeface="Calibri" panose="020F0502020204030204" pitchFamily="34" charset="0"/>
                <a:cs typeface="Times New Roman" panose="02020603050405020304" pitchFamily="18" charset="0"/>
              </a:rPr>
              <a:t>B</a:t>
            </a:r>
            <a:r>
              <a:rPr lang="en-US" dirty="0" err="1">
                <a:latin typeface="Calibri" panose="020F0502020204030204" pitchFamily="34" charset="0"/>
                <a:ea typeface="Calibri" panose="020F0502020204030204" pitchFamily="34" charset="0"/>
                <a:cs typeface="Times New Roman" panose="02020603050405020304" pitchFamily="18" charset="0"/>
              </a:rPr>
              <a:t>a</a:t>
            </a:r>
            <a:r>
              <a:rPr lang="en-US" i="1" dirty="0" err="1">
                <a:latin typeface="Calibri" panose="020F0502020204030204" pitchFamily="34" charset="0"/>
                <a:ea typeface="Calibri" panose="020F0502020204030204" pitchFamily="34" charset="0"/>
                <a:cs typeface="Times New Roman" panose="02020603050405020304" pitchFamily="18" charset="0"/>
              </a:rPr>
              <a:t>B</a:t>
            </a:r>
            <a:r>
              <a:rPr lang="en-US" dirty="0" err="1">
                <a:latin typeface="Calibri" panose="020F0502020204030204" pitchFamily="34" charset="0"/>
                <a:ea typeface="Calibri" panose="020F0502020204030204" pitchFamily="34" charset="0"/>
                <a:cs typeface="Times New Roman" panose="02020603050405020304" pitchFamily="18" charset="0"/>
              </a:rPr>
              <a:t>ar</a:t>
            </a:r>
            <a:r>
              <a:rPr lang="en-US" dirty="0">
                <a:latin typeface="Calibri" panose="020F0502020204030204" pitchFamily="34" charset="0"/>
                <a:ea typeface="Calibri" panose="020F0502020204030204" pitchFamily="34" charset="0"/>
                <a:cs typeface="Times New Roman" panose="02020603050405020304" pitchFamily="18" charset="0"/>
              </a:rPr>
              <a:t> experiment, the current density in the winding is graded: lower in the central region and higher at the ends. </a:t>
            </a:r>
          </a:p>
          <a:p>
            <a:pPr marL="742950" lvl="1" indent="-285750">
              <a:spcBef>
                <a:spcPts val="600"/>
              </a:spcBef>
              <a:spcAft>
                <a:spcPts val="600"/>
              </a:spcAft>
              <a:buFont typeface="Wingdings" panose="05000000000000000000"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 gradation is obtained by using conductor of two different thickness: 8.4 mm for the central region and 5 mm for the ends.</a:t>
            </a:r>
          </a:p>
          <a:p>
            <a:pPr marL="285750" indent="-285750">
              <a:spcBef>
                <a:spcPts val="600"/>
              </a:spcBef>
              <a:spcAft>
                <a:spcPts val="600"/>
              </a:spcAft>
              <a:buFont typeface="Wingdings" panose="05000000000000000000"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 magnet is protected by a set of hardware and software interlocks that will either ramp the current in the magnet down or open a breaker which quickly discharges the current into an external dump resistor.</a:t>
            </a:r>
          </a:p>
          <a:p>
            <a:pPr marL="285750" indent="-285750">
              <a:spcBef>
                <a:spcPts val="600"/>
              </a:spcBef>
              <a:spcAft>
                <a:spcPts val="600"/>
              </a:spcAft>
              <a:buFont typeface="Wingdings" panose="05000000000000000000" pitchFamily="2" charset="2"/>
              <a:buChar char="§"/>
            </a:pPr>
            <a:r>
              <a:rPr lang="en-US" dirty="0"/>
              <a:t>There are 6 axial and 16 radial Inconel 718 tie rods supporting the cold mass.</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8875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 y="152400"/>
            <a:ext cx="8528462" cy="6321498"/>
          </a:xfrm>
          <a:prstGeom prst="rect">
            <a:avLst/>
          </a:prstGeom>
        </p:spPr>
      </p:pic>
    </p:spTree>
    <p:extLst>
      <p:ext uri="{BB962C8B-B14F-4D97-AF65-F5344CB8AC3E}">
        <p14:creationId xmlns:p14="http://schemas.microsoft.com/office/powerpoint/2010/main" val="1941506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1" y="914400"/>
            <a:ext cx="8458200" cy="523220"/>
          </a:xfrm>
          <a:prstGeom prst="rect">
            <a:avLst/>
          </a:prstGeom>
          <a:noFill/>
        </p:spPr>
        <p:txBody>
          <a:bodyPr wrap="square" rtlCol="0">
            <a:spAutoFit/>
          </a:bodyPr>
          <a:lstStyle/>
          <a:p>
            <a:pPr algn="just"/>
            <a:endParaRPr lang="en-US" sz="2800" dirty="0"/>
          </a:p>
        </p:txBody>
      </p:sp>
      <p:sp>
        <p:nvSpPr>
          <p:cNvPr id="9" name="Title 8"/>
          <p:cNvSpPr>
            <a:spLocks noGrp="1"/>
          </p:cNvSpPr>
          <p:nvPr>
            <p:ph type="title"/>
          </p:nvPr>
        </p:nvSpPr>
        <p:spPr>
          <a:xfrm>
            <a:off x="441367" y="228600"/>
            <a:ext cx="8229600" cy="411162"/>
          </a:xfrm>
        </p:spPr>
        <p:txBody>
          <a:bodyPr>
            <a:normAutofit fontScale="90000"/>
          </a:bodyPr>
          <a:lstStyle/>
          <a:p>
            <a:r>
              <a:rPr lang="en-US" sz="3200" dirty="0"/>
              <a:t>Sizing Scale</a:t>
            </a:r>
          </a:p>
        </p:txBody>
      </p:sp>
      <p:pic>
        <p:nvPicPr>
          <p:cNvPr id="10" name="Picture 9"/>
          <p:cNvPicPr>
            <a:picLocks noChangeAspect="1"/>
          </p:cNvPicPr>
          <p:nvPr/>
        </p:nvPicPr>
        <p:blipFill>
          <a:blip r:embed="rId2"/>
          <a:stretch>
            <a:fillRect/>
          </a:stretch>
        </p:blipFill>
        <p:spPr>
          <a:xfrm>
            <a:off x="1250992" y="900545"/>
            <a:ext cx="6610350" cy="5667375"/>
          </a:xfrm>
          <a:prstGeom prst="rect">
            <a:avLst/>
          </a:prstGeom>
        </p:spPr>
      </p:pic>
    </p:spTree>
    <p:extLst>
      <p:ext uri="{BB962C8B-B14F-4D97-AF65-F5344CB8AC3E}">
        <p14:creationId xmlns:p14="http://schemas.microsoft.com/office/powerpoint/2010/main" val="2503033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1" y="914400"/>
            <a:ext cx="8458200" cy="523220"/>
          </a:xfrm>
          <a:prstGeom prst="rect">
            <a:avLst/>
          </a:prstGeom>
          <a:noFill/>
        </p:spPr>
        <p:txBody>
          <a:bodyPr wrap="square" rtlCol="0">
            <a:spAutoFit/>
          </a:bodyPr>
          <a:lstStyle/>
          <a:p>
            <a:pPr algn="just"/>
            <a:endParaRPr lang="en-US" sz="2800" dirty="0"/>
          </a:p>
        </p:txBody>
      </p:sp>
      <p:sp>
        <p:nvSpPr>
          <p:cNvPr id="9" name="Title 8"/>
          <p:cNvSpPr>
            <a:spLocks noGrp="1"/>
          </p:cNvSpPr>
          <p:nvPr>
            <p:ph type="title"/>
          </p:nvPr>
        </p:nvSpPr>
        <p:spPr>
          <a:xfrm>
            <a:off x="441367" y="228600"/>
            <a:ext cx="8229600" cy="411162"/>
          </a:xfrm>
        </p:spPr>
        <p:txBody>
          <a:bodyPr>
            <a:normAutofit fontScale="90000"/>
          </a:bodyPr>
          <a:lstStyle/>
          <a:p>
            <a:r>
              <a:rPr lang="en-US" sz="3200" dirty="0"/>
              <a:t>Sizing Scale</a:t>
            </a:r>
          </a:p>
        </p:txBody>
      </p:sp>
      <p:pic>
        <p:nvPicPr>
          <p:cNvPr id="2" name="Picture 1"/>
          <p:cNvPicPr>
            <a:picLocks noChangeAspect="1"/>
          </p:cNvPicPr>
          <p:nvPr/>
        </p:nvPicPr>
        <p:blipFill>
          <a:blip r:embed="rId2"/>
          <a:stretch>
            <a:fillRect/>
          </a:stretch>
        </p:blipFill>
        <p:spPr>
          <a:xfrm>
            <a:off x="101177" y="1133474"/>
            <a:ext cx="8829875" cy="5267326"/>
          </a:xfrm>
          <a:prstGeom prst="rect">
            <a:avLst/>
          </a:prstGeom>
        </p:spPr>
      </p:pic>
    </p:spTree>
    <p:extLst>
      <p:ext uri="{BB962C8B-B14F-4D97-AF65-F5344CB8AC3E}">
        <p14:creationId xmlns:p14="http://schemas.microsoft.com/office/powerpoint/2010/main" val="1502243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457200"/>
          </a:xfrm>
        </p:spPr>
        <p:txBody>
          <a:bodyPr>
            <a:normAutofit fontScale="90000"/>
          </a:bodyPr>
          <a:lstStyle/>
          <a:p>
            <a:r>
              <a:rPr lang="en-US" sz="2800" dirty="0"/>
              <a:t>Magnet Construction</a:t>
            </a:r>
          </a:p>
        </p:txBody>
      </p:sp>
      <p:pic>
        <p:nvPicPr>
          <p:cNvPr id="9" name="Picture 8"/>
          <p:cNvPicPr>
            <a:picLocks noChangeAspect="1"/>
          </p:cNvPicPr>
          <p:nvPr/>
        </p:nvPicPr>
        <p:blipFill>
          <a:blip r:embed="rId2"/>
          <a:stretch>
            <a:fillRect/>
          </a:stretch>
        </p:blipFill>
        <p:spPr>
          <a:xfrm>
            <a:off x="228599" y="653534"/>
            <a:ext cx="5263769" cy="3918466"/>
          </a:xfrm>
          <a:prstGeom prst="rect">
            <a:avLst/>
          </a:prstGeom>
        </p:spPr>
      </p:pic>
      <p:pic>
        <p:nvPicPr>
          <p:cNvPr id="4" name="Picture 3"/>
          <p:cNvPicPr>
            <a:picLocks noChangeAspect="1"/>
          </p:cNvPicPr>
          <p:nvPr/>
        </p:nvPicPr>
        <p:blipFill>
          <a:blip r:embed="rId3"/>
          <a:stretch>
            <a:fillRect/>
          </a:stretch>
        </p:blipFill>
        <p:spPr>
          <a:xfrm>
            <a:off x="5715001" y="1223391"/>
            <a:ext cx="3124200" cy="4657265"/>
          </a:xfrm>
          <a:prstGeom prst="rect">
            <a:avLst/>
          </a:prstGeom>
        </p:spPr>
      </p:pic>
      <p:sp>
        <p:nvSpPr>
          <p:cNvPr id="5" name="TextBox 4"/>
          <p:cNvSpPr txBox="1"/>
          <p:nvPr/>
        </p:nvSpPr>
        <p:spPr>
          <a:xfrm>
            <a:off x="838200" y="4583668"/>
            <a:ext cx="3751476" cy="369332"/>
          </a:xfrm>
          <a:prstGeom prst="rect">
            <a:avLst/>
          </a:prstGeom>
          <a:noFill/>
        </p:spPr>
        <p:txBody>
          <a:bodyPr wrap="none" rtlCol="0">
            <a:spAutoFit/>
          </a:bodyPr>
          <a:lstStyle/>
          <a:p>
            <a:r>
              <a:rPr lang="en-US" dirty="0"/>
              <a:t>Magnet in its cryostat (vacuum jacket)</a:t>
            </a:r>
          </a:p>
        </p:txBody>
      </p:sp>
      <p:sp>
        <p:nvSpPr>
          <p:cNvPr id="7" name="TextBox 6"/>
          <p:cNvSpPr txBox="1"/>
          <p:nvPr/>
        </p:nvSpPr>
        <p:spPr>
          <a:xfrm>
            <a:off x="6248400" y="5880656"/>
            <a:ext cx="2296334" cy="369332"/>
          </a:xfrm>
          <a:prstGeom prst="rect">
            <a:avLst/>
          </a:prstGeom>
          <a:noFill/>
        </p:spPr>
        <p:txBody>
          <a:bodyPr wrap="none" rtlCol="0">
            <a:spAutoFit/>
          </a:bodyPr>
          <a:lstStyle/>
          <a:p>
            <a:r>
              <a:rPr lang="en-US" dirty="0"/>
              <a:t>Lead exit at end of coil</a:t>
            </a:r>
          </a:p>
        </p:txBody>
      </p:sp>
    </p:spTree>
    <p:extLst>
      <p:ext uri="{BB962C8B-B14F-4D97-AF65-F5344CB8AC3E}">
        <p14:creationId xmlns:p14="http://schemas.microsoft.com/office/powerpoint/2010/main" val="7840637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9112</TotalTime>
  <Words>2767</Words>
  <Application>Microsoft Office PowerPoint</Application>
  <PresentationFormat>On-screen Show (4:3)</PresentationFormat>
  <Paragraphs>210</Paragraphs>
  <Slides>36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Agency FB</vt:lpstr>
      <vt:lpstr>Arial</vt:lpstr>
      <vt:lpstr>Calibri</vt:lpstr>
      <vt:lpstr>Wingdings</vt:lpstr>
      <vt:lpstr>Office Theme</vt:lpstr>
      <vt:lpstr>                        Jefferson Lab    MAGNET GROUP</vt:lpstr>
      <vt:lpstr>Outline of talk</vt:lpstr>
      <vt:lpstr>Proposal to use the BABAR/sPHENIX solenoid as a detector solenoid for the EIC project</vt:lpstr>
      <vt:lpstr>Assessment of magnet</vt:lpstr>
      <vt:lpstr>Magnet Construction</vt:lpstr>
      <vt:lpstr>PowerPoint Presentation</vt:lpstr>
      <vt:lpstr>Sizing Scale</vt:lpstr>
      <vt:lpstr>Sizing Scale</vt:lpstr>
      <vt:lpstr>Magnet Construction</vt:lpstr>
      <vt:lpstr>Thermal shield</vt:lpstr>
      <vt:lpstr>PowerPoint Presentation</vt:lpstr>
      <vt:lpstr>Instrumentation wiring</vt:lpstr>
      <vt:lpstr>End view – internal support rods</vt:lpstr>
      <vt:lpstr>Valve Box</vt:lpstr>
      <vt:lpstr>Approach used to conduct the engineering risk assessment</vt:lpstr>
      <vt:lpstr>sPHENIX Magnet-SLAC Risk Analysis (2004, 2006)</vt:lpstr>
      <vt:lpstr>sPHENIX Magnet- BNL Low Current Test (100 A)</vt:lpstr>
      <vt:lpstr>sPHENIX Magnet- BNL High Current Test (4830 A)</vt:lpstr>
      <vt:lpstr>PowerPoint Presentation</vt:lpstr>
      <vt:lpstr>PowerPoint Presentation</vt:lpstr>
      <vt:lpstr>PowerPoint Presentation</vt:lpstr>
      <vt:lpstr>PowerPoint Presentation</vt:lpstr>
      <vt:lpstr>sPHENIX Magnet- Summary</vt:lpstr>
      <vt:lpstr>BACKUP</vt:lpstr>
      <vt:lpstr>sPHENIX Magnet- JLab Risk Analysis-Recommendations</vt:lpstr>
      <vt:lpstr>APPENDIX A: SOLENOID DATA</vt:lpstr>
      <vt:lpstr>PowerPoint Presentation</vt:lpstr>
      <vt:lpstr>Thermal shield</vt:lpstr>
      <vt:lpstr>Solenoid Valve &amp; Current Lead box</vt:lpstr>
      <vt:lpstr>Mandrel Supports</vt:lpstr>
      <vt:lpstr>Power supply: Voltage Tap Locations</vt:lpstr>
      <vt:lpstr>Power Supply: Quench Detector Block Diagram</vt:lpstr>
      <vt:lpstr>sPHENIX Magnet- JLab Risk Analysis</vt:lpstr>
      <vt:lpstr>sPHENIX Magnet- JLab Risk Analysis</vt:lpstr>
      <vt:lpstr>sPHENIX Magnet- JLab Risk Analysis</vt:lpstr>
      <vt:lpstr>sPHENIX Magnet- JLab Risk Analysis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Jefferson Lab    MAGNET GROUP</dc:title>
  <dc:creator>Ruben Fair</dc:creator>
  <cp:lastModifiedBy>Rolf Ent</cp:lastModifiedBy>
  <cp:revision>458</cp:revision>
  <dcterms:created xsi:type="dcterms:W3CDTF">2017-12-07T15:20:36Z</dcterms:created>
  <dcterms:modified xsi:type="dcterms:W3CDTF">2020-10-10T13:43:21Z</dcterms:modified>
</cp:coreProperties>
</file>