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437" r:id="rId5"/>
    <p:sldId id="230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1565" autoAdjust="0"/>
  </p:normalViewPr>
  <p:slideViewPr>
    <p:cSldViewPr snapToGrid="0" snapToObjects="1">
      <p:cViewPr varScale="1">
        <p:scale>
          <a:sx n="112" d="100"/>
          <a:sy n="112" d="100"/>
        </p:scale>
        <p:origin x="207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392020-FECB-412A-8C84-EF65BFAD5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5B067-8A64-4EA7-8B4F-FE2E2385AF7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8F6678-5793-45DA-B350-720CBD484331}"/>
              </a:ext>
            </a:extLst>
          </p:cNvPr>
          <p:cNvSpPr/>
          <p:nvPr/>
        </p:nvSpPr>
        <p:spPr>
          <a:xfrm>
            <a:off x="1104090" y="3933683"/>
            <a:ext cx="7390155" cy="2776145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</a:rPr>
              <a:t>Please note:</a:t>
            </a:r>
          </a:p>
          <a:p>
            <a:pPr marL="257175" indent="-257175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Extremely busy region.</a:t>
            </a:r>
          </a:p>
          <a:p>
            <a:pPr marL="257175" indent="-257175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B0 total length 1.2 m.</a:t>
            </a:r>
            <a:endParaRPr lang="en-US" sz="2000" dirty="0">
              <a:solidFill>
                <a:srgbClr val="002060"/>
              </a:solidFill>
              <a:cs typeface="Calibri"/>
            </a:endParaRPr>
          </a:p>
          <a:p>
            <a:pPr marL="257175" indent="-257175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Access only possible from IP side, and </a:t>
            </a:r>
            <a:r>
              <a:rPr lang="en-US" sz="2000" u="sng" dirty="0">
                <a:solidFill>
                  <a:srgbClr val="002060"/>
                </a:solidFill>
              </a:rPr>
              <a:t>no access</a:t>
            </a:r>
            <a:r>
              <a:rPr lang="en-US" sz="2000" dirty="0">
                <a:solidFill>
                  <a:srgbClr val="002060"/>
                </a:solidFill>
              </a:rPr>
              <a:t> from the hadron downstream side as that region is integrated with the cold mass.</a:t>
            </a:r>
          </a:p>
          <a:p>
            <a:pPr marL="257175" indent="-257175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cs typeface="Calibri"/>
              </a:rPr>
              <a:t>Remember final electron quad Q0eF integrated in the BO magnet</a:t>
            </a:r>
          </a:p>
          <a:p>
            <a:r>
              <a:rPr lang="en-US" sz="2000" dirty="0"/>
              <a:t>Beams share magnet aperture:</a:t>
            </a:r>
          </a:p>
          <a:p>
            <a:pPr lvl="1"/>
            <a:r>
              <a:rPr lang="en-US" sz="2000" dirty="0"/>
              <a:t>Hadrons: 1.3T field        Electrons: 14T/m gradient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B1930-4B53-48D2-9CB6-18973A3E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4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Forward Side</a:t>
            </a:r>
            <a:r>
              <a:rPr lang="en-US"/>
              <a:t>, B0 - </a:t>
            </a:r>
            <a:r>
              <a:rPr lang="en-US" dirty="0"/>
              <a:t>Cryostat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72A081-35AD-469B-BE0F-BEF15346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" name="Picture 11" descr="A picture containing screenshot, light&#10;&#10;Description automatically generated">
            <a:extLst>
              <a:ext uri="{FF2B5EF4-FFF2-40B4-BE49-F238E27FC236}">
                <a16:creationId xmlns:a16="http://schemas.microsoft.com/office/drawing/2014/main" id="{5FDBD714-0556-4F9F-9588-A578B9F94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994"/>
            <a:ext cx="9144000" cy="16514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0367EF-FC1B-4B0B-823A-5757C43B52FE}"/>
              </a:ext>
            </a:extLst>
          </p:cNvPr>
          <p:cNvSpPr txBox="1"/>
          <p:nvPr/>
        </p:nvSpPr>
        <p:spPr>
          <a:xfrm>
            <a:off x="0" y="1617427"/>
            <a:ext cx="1283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Near IP End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DC8683-F99A-46B9-94D9-90958C536F5B}"/>
              </a:ext>
            </a:extLst>
          </p:cNvPr>
          <p:cNvSpPr txBox="1"/>
          <p:nvPr/>
        </p:nvSpPr>
        <p:spPr>
          <a:xfrm>
            <a:off x="11808" y="3168388"/>
            <a:ext cx="1133099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FF6699"/>
                </a:solidFill>
              </a:rPr>
              <a:t>Outgoing Hadron Beam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E27970-4EC3-4F76-B63A-7B633CE581B9}"/>
              </a:ext>
            </a:extLst>
          </p:cNvPr>
          <p:cNvCxnSpPr>
            <a:cxnSpLocks/>
          </p:cNvCxnSpPr>
          <p:nvPr/>
        </p:nvCxnSpPr>
        <p:spPr>
          <a:xfrm>
            <a:off x="722427" y="3294872"/>
            <a:ext cx="381663" cy="1"/>
          </a:xfrm>
          <a:prstGeom prst="straightConnector1">
            <a:avLst/>
          </a:prstGeom>
          <a:ln w="190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314C1F-46DD-4571-86F4-FEEF05BFC668}"/>
              </a:ext>
            </a:extLst>
          </p:cNvPr>
          <p:cNvSpPr txBox="1"/>
          <p:nvPr/>
        </p:nvSpPr>
        <p:spPr>
          <a:xfrm rot="21480000">
            <a:off x="-66661" y="1911948"/>
            <a:ext cx="1268561" cy="46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>
                <a:solidFill>
                  <a:srgbClr val="F8A67F"/>
                </a:solidFill>
              </a:rPr>
              <a:t>Incoming Electron Beam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8A3A13-1A12-428A-86A8-2669B9504850}"/>
              </a:ext>
            </a:extLst>
          </p:cNvPr>
          <p:cNvCxnSpPr>
            <a:cxnSpLocks/>
          </p:cNvCxnSpPr>
          <p:nvPr/>
        </p:nvCxnSpPr>
        <p:spPr>
          <a:xfrm rot="-120000" flipH="1">
            <a:off x="134539" y="2034437"/>
            <a:ext cx="367075" cy="0"/>
          </a:xfrm>
          <a:prstGeom prst="straightConnector1">
            <a:avLst/>
          </a:prstGeom>
          <a:ln w="19050">
            <a:solidFill>
              <a:srgbClr val="F8A6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CC5AE15-7695-4922-9D62-DC26802BB7E9}"/>
              </a:ext>
            </a:extLst>
          </p:cNvPr>
          <p:cNvCxnSpPr>
            <a:cxnSpLocks/>
          </p:cNvCxnSpPr>
          <p:nvPr/>
        </p:nvCxnSpPr>
        <p:spPr>
          <a:xfrm flipH="1">
            <a:off x="797023" y="1662895"/>
            <a:ext cx="781555" cy="968264"/>
          </a:xfrm>
          <a:prstGeom prst="straightConnector1">
            <a:avLst/>
          </a:pr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57E53D-1019-4D14-895A-74493AB9D7E1}"/>
              </a:ext>
            </a:extLst>
          </p:cNvPr>
          <p:cNvCxnSpPr>
            <a:cxnSpLocks/>
          </p:cNvCxnSpPr>
          <p:nvPr/>
        </p:nvCxnSpPr>
        <p:spPr>
          <a:xfrm flipH="1">
            <a:off x="2999666" y="1662895"/>
            <a:ext cx="737354" cy="9135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C828991-BDE6-4722-BB83-6FAEFE4BAC7C}"/>
              </a:ext>
            </a:extLst>
          </p:cNvPr>
          <p:cNvSpPr txBox="1"/>
          <p:nvPr/>
        </p:nvSpPr>
        <p:spPr>
          <a:xfrm>
            <a:off x="1510528" y="1440891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Q0EF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EE2F72-15C5-48DD-95F2-A8EF8C7C0ADA}"/>
              </a:ext>
            </a:extLst>
          </p:cNvPr>
          <p:cNvSpPr txBox="1"/>
          <p:nvPr/>
        </p:nvSpPr>
        <p:spPr>
          <a:xfrm>
            <a:off x="3659782" y="1440891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Q1EF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95F30CD-B9C3-45F2-AD61-DF94F98A86B4}"/>
              </a:ext>
            </a:extLst>
          </p:cNvPr>
          <p:cNvCxnSpPr>
            <a:cxnSpLocks/>
          </p:cNvCxnSpPr>
          <p:nvPr/>
        </p:nvCxnSpPr>
        <p:spPr>
          <a:xfrm flipH="1" flipV="1">
            <a:off x="797023" y="2782164"/>
            <a:ext cx="597312" cy="881845"/>
          </a:xfrm>
          <a:prstGeom prst="straightConnector1">
            <a:avLst/>
          </a:pr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6CCF22F-135F-4E42-8F4C-32F89DF53DBC}"/>
              </a:ext>
            </a:extLst>
          </p:cNvPr>
          <p:cNvSpPr txBox="1"/>
          <p:nvPr/>
        </p:nvSpPr>
        <p:spPr>
          <a:xfrm>
            <a:off x="1313503" y="356497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B0PF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081F37F-D099-40A7-A5EF-B18112BEBB0A}"/>
              </a:ext>
            </a:extLst>
          </p:cNvPr>
          <p:cNvCxnSpPr>
            <a:cxnSpLocks/>
          </p:cNvCxnSpPr>
          <p:nvPr/>
        </p:nvCxnSpPr>
        <p:spPr>
          <a:xfrm flipH="1" flipV="1">
            <a:off x="1631466" y="2782164"/>
            <a:ext cx="597312" cy="881845"/>
          </a:xfrm>
          <a:prstGeom prst="straightConnector1">
            <a:avLst/>
          </a:pr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7AECE9-6024-40F8-80EA-2CA67ABFB6B6}"/>
              </a:ext>
            </a:extLst>
          </p:cNvPr>
          <p:cNvCxnSpPr>
            <a:cxnSpLocks/>
          </p:cNvCxnSpPr>
          <p:nvPr/>
        </p:nvCxnSpPr>
        <p:spPr>
          <a:xfrm flipH="1" flipV="1">
            <a:off x="2399290" y="2782164"/>
            <a:ext cx="597312" cy="881845"/>
          </a:xfrm>
          <a:prstGeom prst="straightConnector1">
            <a:avLst/>
          </a:pr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69596D9-02D3-40CF-8C05-00AD5E0C435C}"/>
              </a:ext>
            </a:extLst>
          </p:cNvPr>
          <p:cNvCxnSpPr>
            <a:cxnSpLocks/>
          </p:cNvCxnSpPr>
          <p:nvPr/>
        </p:nvCxnSpPr>
        <p:spPr>
          <a:xfrm flipH="1" flipV="1">
            <a:off x="3261827" y="2782164"/>
            <a:ext cx="597312" cy="881845"/>
          </a:xfrm>
          <a:prstGeom prst="straightConnector1">
            <a:avLst/>
          </a:pr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CED250-B6E5-43C9-8101-07CE53795F81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782164"/>
            <a:ext cx="597312" cy="881845"/>
          </a:xfrm>
          <a:prstGeom prst="straightConnector1">
            <a:avLst/>
          </a:pr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F047764-0699-47DD-8FD2-BED72A8A451C}"/>
              </a:ext>
            </a:extLst>
          </p:cNvPr>
          <p:cNvCxnSpPr>
            <a:cxnSpLocks/>
          </p:cNvCxnSpPr>
          <p:nvPr/>
        </p:nvCxnSpPr>
        <p:spPr>
          <a:xfrm flipH="1" flipV="1">
            <a:off x="7946691" y="2782164"/>
            <a:ext cx="597312" cy="881845"/>
          </a:xfrm>
          <a:prstGeom prst="straightConnector1">
            <a:avLst/>
          </a:pr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D5F5C21-C8C3-42F3-B686-4265F1823CD6}"/>
              </a:ext>
            </a:extLst>
          </p:cNvPr>
          <p:cNvCxnSpPr>
            <a:cxnSpLocks/>
          </p:cNvCxnSpPr>
          <p:nvPr/>
        </p:nvCxnSpPr>
        <p:spPr>
          <a:xfrm flipH="1" flipV="1">
            <a:off x="6496786" y="2782164"/>
            <a:ext cx="597312" cy="881845"/>
          </a:xfrm>
          <a:prstGeom prst="straightConnector1">
            <a:avLst/>
          </a:pr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BAD08F7-4D7A-4818-961D-003D2793EC4E}"/>
              </a:ext>
            </a:extLst>
          </p:cNvPr>
          <p:cNvSpPr txBox="1"/>
          <p:nvPr/>
        </p:nvSpPr>
        <p:spPr>
          <a:xfrm>
            <a:off x="2124743" y="3564973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B0APF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302E47-2140-4394-8B37-4C8DA43E890F}"/>
              </a:ext>
            </a:extLst>
          </p:cNvPr>
          <p:cNvSpPr txBox="1"/>
          <p:nvPr/>
        </p:nvSpPr>
        <p:spPr>
          <a:xfrm>
            <a:off x="2898077" y="3564973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Q1APF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21F4F1-22AE-482D-BECE-D1723056B712}"/>
              </a:ext>
            </a:extLst>
          </p:cNvPr>
          <p:cNvSpPr txBox="1"/>
          <p:nvPr/>
        </p:nvSpPr>
        <p:spPr>
          <a:xfrm>
            <a:off x="3823640" y="3564973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Q1BPF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7AC05F-503F-4F4A-A583-D31174929E1B}"/>
              </a:ext>
            </a:extLst>
          </p:cNvPr>
          <p:cNvSpPr txBox="1"/>
          <p:nvPr/>
        </p:nvSpPr>
        <p:spPr>
          <a:xfrm>
            <a:off x="5118870" y="356497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Q2PF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465430-6AAF-4548-9FF4-D0028250B343}"/>
              </a:ext>
            </a:extLst>
          </p:cNvPr>
          <p:cNvSpPr txBox="1"/>
          <p:nvPr/>
        </p:nvSpPr>
        <p:spPr>
          <a:xfrm>
            <a:off x="7019257" y="356497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B1PF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54E2B7-3222-400C-9CBC-09DB03ACA74D}"/>
              </a:ext>
            </a:extLst>
          </p:cNvPr>
          <p:cNvSpPr txBox="1"/>
          <p:nvPr/>
        </p:nvSpPr>
        <p:spPr>
          <a:xfrm>
            <a:off x="8457011" y="3564973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B1APF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A3E720-4DA5-D844-8FDB-D5C45EB4BD8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999989" y="1326947"/>
            <a:ext cx="2729341" cy="1751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BDA2AA-F26C-204B-AE06-29793AEB6EE1}"/>
              </a:ext>
            </a:extLst>
          </p:cNvPr>
          <p:cNvSpPr txBox="1"/>
          <p:nvPr/>
        </p:nvSpPr>
        <p:spPr>
          <a:xfrm>
            <a:off x="5169312" y="1159795"/>
            <a:ext cx="83067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17.5 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101EA8-6AD0-B647-A581-851382C3A029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134650" y="1324413"/>
            <a:ext cx="5034662" cy="2004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4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B58-66DD-4839-AEDD-CF97FC6D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47"/>
            <a:ext cx="7886700" cy="650129"/>
          </a:xfrm>
        </p:spPr>
        <p:txBody>
          <a:bodyPr>
            <a:normAutofit fontScale="90000"/>
          </a:bodyPr>
          <a:lstStyle/>
          <a:p>
            <a:r>
              <a:rPr lang="en-US" dirty="0"/>
              <a:t>Forward Spectrometer (B0pF)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B1F02-45B3-4E94-9D86-2C25794D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F80854-D5BD-45AC-86CB-E3F4E933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0" y="791832"/>
            <a:ext cx="4664600" cy="327437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0BBA68-1EA0-3C49-A121-81A8D897F487}"/>
              </a:ext>
            </a:extLst>
          </p:cNvPr>
          <p:cNvSpPr txBox="1"/>
          <p:nvPr/>
        </p:nvSpPr>
        <p:spPr>
          <a:xfrm>
            <a:off x="4981903" y="687911"/>
            <a:ext cx="4162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Top view for B0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The acceptance along z changes due to the increasing proton beam pipe and the crossing angle as the B0 is aligned with the electron beam.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The B0 constitutes one of the most challenging EIC magnets: it needs to provide both field for the proton/ion beam and no field for the electron beam, in limited space.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A543B-187B-BB4A-BDAF-C069361E5DE1}"/>
              </a:ext>
            </a:extLst>
          </p:cNvPr>
          <p:cNvSpPr txBox="1"/>
          <p:nvPr/>
        </p:nvSpPr>
        <p:spPr>
          <a:xfrm>
            <a:off x="173615" y="4380691"/>
            <a:ext cx="8796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YR studies pointed to the need for accurate t measurement in the B0, with 4 Silicon planes separated by 30 cm each, indented by 10 cm from the surface of the B0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ym typeface="Wingdings" pitchFamily="2" charset="2"/>
              </a:rPr>
              <a:t>this would occupy 1 m of the 120 cm.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ym typeface="Wingdings" pitchFamily="2" charset="2"/>
              </a:rPr>
              <a:t>a passive absorber as pre-shower allows identification of </a:t>
            </a:r>
            <a:r>
              <a:rPr lang="en-US" sz="2000" dirty="0"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US" sz="2000" dirty="0">
                <a:sym typeface="Wingdings" pitchFamily="2" charset="2"/>
              </a:rPr>
              <a:t>’s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ym typeface="Wingdings" pitchFamily="2" charset="2"/>
              </a:rPr>
              <a:t>if one wants to integrate more than a pre-shower to measure the energy of the </a:t>
            </a:r>
            <a:r>
              <a:rPr lang="en-US" sz="2000" dirty="0"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US" sz="2000" dirty="0">
                <a:sym typeface="Wingdings" pitchFamily="2" charset="2"/>
              </a:rPr>
              <a:t>’s with higher resolution it will significantly impact the space for the tracking detectors and such their performance.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F0597-FB58-5B4B-B8AC-633DF2A35E84}"/>
              </a:ext>
            </a:extLst>
          </p:cNvPr>
          <p:cNvSpPr txBox="1"/>
          <p:nvPr/>
        </p:nvSpPr>
        <p:spPr>
          <a:xfrm>
            <a:off x="468630" y="3228945"/>
            <a:ext cx="87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IP-side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739C7-188B-4CEF-A88C-818068A90ACB}"/>
              </a:ext>
            </a:extLst>
          </p:cNvPr>
          <p:cNvSpPr txBox="1"/>
          <p:nvPr/>
        </p:nvSpPr>
        <p:spPr>
          <a:xfrm>
            <a:off x="628650" y="1019861"/>
            <a:ext cx="251645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End of warm bore region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3E0274-9F89-4D58-B6C3-668E0A12EE1F}"/>
              </a:ext>
            </a:extLst>
          </p:cNvPr>
          <p:cNvCxnSpPr>
            <a:stCxn id="3" idx="3"/>
          </p:cNvCxnSpPr>
          <p:nvPr/>
        </p:nvCxnSpPr>
        <p:spPr>
          <a:xfrm>
            <a:off x="3145108" y="120904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DF926B-D3C9-4C39-8A2B-1C4E0C66412E}"/>
              </a:ext>
            </a:extLst>
          </p:cNvPr>
          <p:cNvCxnSpPr>
            <a:cxnSpLocks/>
          </p:cNvCxnSpPr>
          <p:nvPr/>
        </p:nvCxnSpPr>
        <p:spPr>
          <a:xfrm>
            <a:off x="3145108" y="1209047"/>
            <a:ext cx="9144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7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 xmlns="8a7c6b63-6d84-4c9b-aa01-352a2f697213">A. Drees</Speaker>
    <_x0023_ xmlns="8a7c6b63-6d84-4c9b-aa01-352a2f697213">3</_x0023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014BAF895E94EA0C389E00FF4C786" ma:contentTypeVersion="4" ma:contentTypeDescription="Create a new document." ma:contentTypeScope="" ma:versionID="559b8ab3525a6a7295088f95521cc877">
  <xsd:schema xmlns:xsd="http://www.w3.org/2001/XMLSchema" xmlns:xs="http://www.w3.org/2001/XMLSchema" xmlns:p="http://schemas.microsoft.com/office/2006/metadata/properties" xmlns:ns2="8a7c6b63-6d84-4c9b-aa01-352a2f697213" targetNamespace="http://schemas.microsoft.com/office/2006/metadata/properties" ma:root="true" ma:fieldsID="7e0442ba25382625f05ce5b70c1a59ec" ns2:_="">
    <xsd:import namespace="8a7c6b63-6d84-4c9b-aa01-352a2f697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peaker" minOccurs="0"/>
                <xsd:element ref="ns2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c6b63-6d84-4c9b-aa01-352a2f697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peaker" ma:index="10" nillable="true" ma:displayName="Speaker" ma:format="Dropdown" ma:internalName="Speaker">
      <xsd:simpleType>
        <xsd:restriction base="dms:Text">
          <xsd:maxLength value="255"/>
        </xsd:restriction>
      </xsd:simpleType>
    </xsd:element>
    <xsd:element name="_x0023_" ma:index="11" nillable="true" ma:displayName="#" ma:format="Dropdown" ma:internalName="_x0023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DA1B35-C471-4724-8693-2F85206708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F8938-A1D4-4A65-B0A5-A96A7AAA58D4}">
  <ds:schemaRefs>
    <ds:schemaRef ds:uri="http://schemas.microsoft.com/office/2006/metadata/properties"/>
    <ds:schemaRef ds:uri="http://schemas.microsoft.com/office/infopath/2007/PartnerControls"/>
    <ds:schemaRef ds:uri="8a7c6b63-6d84-4c9b-aa01-352a2f697213"/>
  </ds:schemaRefs>
</ds:datastoreItem>
</file>

<file path=customXml/itemProps3.xml><?xml version="1.0" encoding="utf-8"?>
<ds:datastoreItem xmlns:ds="http://schemas.openxmlformats.org/officeDocument/2006/customXml" ds:itemID="{3A709993-A30B-44ED-99F6-06E991A9D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7c6b63-6d84-4c9b-aa01-352a2f697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10265</TotalTime>
  <Words>255</Words>
  <Application>Microsoft Macintosh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Symbol</vt:lpstr>
      <vt:lpstr>Wingdings</vt:lpstr>
      <vt:lpstr>Office Theme</vt:lpstr>
      <vt:lpstr>Forward Side, B0 - Cryostat Layout</vt:lpstr>
      <vt:lpstr>Forward Spectrometer (B0pF)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eRHIC Cost Estimate Status Review</dc:title>
  <dc:creator>Hatton, Diane</dc:creator>
  <cp:lastModifiedBy>Elke-Caroline Aschenauer</cp:lastModifiedBy>
  <cp:revision>680</cp:revision>
  <dcterms:created xsi:type="dcterms:W3CDTF">2018-09-19T20:21:39Z</dcterms:created>
  <dcterms:modified xsi:type="dcterms:W3CDTF">2021-10-12T03:04:17Z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0x010100EA4014BAF895E94EA0C389E00FF4C786</vt:lpwstr>
  </property>
</Properties>
</file>