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30" r:id="rId2"/>
    <p:sldId id="836" r:id="rId3"/>
    <p:sldId id="855" r:id="rId4"/>
    <p:sldId id="856" r:id="rId5"/>
    <p:sldId id="857" r:id="rId6"/>
    <p:sldId id="853" r:id="rId7"/>
    <p:sldId id="835" r:id="rId8"/>
    <p:sldId id="832" r:id="rId9"/>
    <p:sldId id="828" r:id="rId10"/>
    <p:sldId id="829" r:id="rId11"/>
    <p:sldId id="833" r:id="rId12"/>
    <p:sldId id="858" r:id="rId13"/>
    <p:sldId id="838" r:id="rId14"/>
    <p:sldId id="840" r:id="rId15"/>
    <p:sldId id="845" r:id="rId16"/>
    <p:sldId id="837" r:id="rId17"/>
    <p:sldId id="854" r:id="rId18"/>
    <p:sldId id="839" r:id="rId19"/>
    <p:sldId id="841" r:id="rId20"/>
    <p:sldId id="842" r:id="rId21"/>
    <p:sldId id="843" r:id="rId22"/>
    <p:sldId id="844" r:id="rId23"/>
    <p:sldId id="846" r:id="rId24"/>
    <p:sldId id="847" r:id="rId25"/>
    <p:sldId id="848" r:id="rId26"/>
    <p:sldId id="849" r:id="rId27"/>
    <p:sldId id="850" r:id="rId28"/>
    <p:sldId id="851" r:id="rId29"/>
    <p:sldId id="859" r:id="rId30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4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601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719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840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6960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108001"/>
    <a:srgbClr val="0080FF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87296" autoAdjust="0"/>
  </p:normalViewPr>
  <p:slideViewPr>
    <p:cSldViewPr>
      <p:cViewPr>
        <p:scale>
          <a:sx n="113" d="100"/>
          <a:sy n="113" d="100"/>
        </p:scale>
        <p:origin x="-1464" y="-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3/17/21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3/17/21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4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0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171">
              <a:defRPr/>
            </a:pPr>
            <a:fld id="{E0B0354B-7771-4630-B454-53C09215E4B9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07171">
                <a:defRPr/>
              </a:pPr>
              <a:t>29</a:t>
            </a:fld>
            <a:endParaRPr lang="en-US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944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8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7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1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1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3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1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1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1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8"/>
            <a:ext cx="2895600" cy="20716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5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2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23" indent="-28570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01" indent="-2285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920" indent="-2285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042" indent="-2285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159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1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PMG Agenda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8305800" cy="4191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MIE and I&amp;</a:t>
            </a:r>
            <a:r>
              <a:rPr lang="en-US" sz="1800" dirty="0"/>
              <a:t>F </a:t>
            </a:r>
            <a:r>
              <a:rPr lang="en-US" sz="1800" dirty="0" smtClean="0"/>
              <a:t>Status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COVID </a:t>
            </a:r>
            <a:r>
              <a:rPr lang="en-US" sz="1800" dirty="0" smtClean="0"/>
              <a:t>impact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High </a:t>
            </a:r>
            <a:r>
              <a:rPr lang="en-US" sz="1800" dirty="0"/>
              <a:t>priority </a:t>
            </a:r>
            <a:r>
              <a:rPr lang="en-US" sz="1800" dirty="0" smtClean="0"/>
              <a:t>issues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Production rate for EMCal sectors (#produced/time) compared to </a:t>
            </a:r>
            <a:r>
              <a:rPr lang="en-US" sz="1800" dirty="0" smtClean="0"/>
              <a:t>expectations.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Table that shows the float of MIE components to the due date for installation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Status of PEMP </a:t>
            </a:r>
            <a:r>
              <a:rPr lang="en-US" sz="1800" dirty="0" smtClean="0"/>
              <a:t>notables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Procurements </a:t>
            </a:r>
            <a:r>
              <a:rPr lang="en-US" sz="1800" dirty="0"/>
              <a:t>that will need attention or any issue to be raised at the POB 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CPI </a:t>
            </a:r>
            <a:r>
              <a:rPr lang="en-US" sz="1800" dirty="0"/>
              <a:t>&amp; SPI reports for the I&amp;F upgrade </a:t>
            </a:r>
            <a:r>
              <a:rPr lang="en-US" sz="1800" dirty="0" smtClean="0"/>
              <a:t> </a:t>
            </a:r>
            <a:r>
              <a:rPr lang="en-US" sz="1800" dirty="0"/>
              <a:t> 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Near </a:t>
            </a:r>
            <a:r>
              <a:rPr lang="en-US" sz="1800" dirty="0"/>
              <a:t>critical path activities (activities that have less than ~20 days float to the critical path for MIE and I&amp;F). The </a:t>
            </a:r>
            <a:r>
              <a:rPr lang="en-US" sz="1800" i="1" dirty="0"/>
              <a:t>near-critical path</a:t>
            </a:r>
            <a:r>
              <a:rPr lang="en-US" sz="1800" dirty="0"/>
              <a:t> report can be set up in P6 and run automatically every month. (Attached </a:t>
            </a:r>
            <a:r>
              <a:rPr lang="en-US" sz="1800" dirty="0" smtClean="0"/>
              <a:t>file to Indico meeting)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961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6808FF-2866-4FBC-9370-F2DD9EF1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and Electronics Installation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419A5D41-8218-4789-813B-9FCDA68F3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043908"/>
              </p:ext>
            </p:extLst>
          </p:nvPr>
        </p:nvGraphicFramePr>
        <p:xfrm>
          <a:off x="457200" y="66675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98493437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29741320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177562996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09814660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Fabrication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Installation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(</a:t>
                      </a:r>
                      <a:r>
                        <a:rPr lang="en-US" sz="1400" dirty="0" err="1"/>
                        <a:t>wk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99860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TPC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3, 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26,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236025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OHCal Cabling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43,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48,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18922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EMCal Cabling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43,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5, 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36969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Digitizers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43,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14,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512995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Trigger &amp; Timing Systems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4, 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14,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41984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Beampipe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32,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32,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326192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343A5-05B8-497F-B65B-0108003D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10E551-0B97-4373-9F37-E9182229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9ABA4B-D0DF-4D8D-8AE2-DA0EF5B6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9AC639-51E8-42D2-B106-9A0AFBD1CE49}"/>
              </a:ext>
            </a:extLst>
          </p:cNvPr>
          <p:cNvSpPr txBox="1"/>
          <p:nvPr/>
        </p:nvSpPr>
        <p:spPr>
          <a:xfrm>
            <a:off x="304800" y="4552950"/>
            <a:ext cx="8686800" cy="369330"/>
          </a:xfrm>
          <a:prstGeom prst="rect">
            <a:avLst/>
          </a:prstGeom>
          <a:solidFill>
            <a:srgbClr val="3399FF"/>
          </a:solidFill>
          <a:ln>
            <a:solidFill>
              <a:schemeClr val="accent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TPC, EMCal and OHCal on-detector electronics are installed as part of detector fabrication</a:t>
            </a:r>
          </a:p>
        </p:txBody>
      </p:sp>
    </p:spTree>
    <p:extLst>
      <p:ext uri="{BB962C8B-B14F-4D97-AF65-F5344CB8AC3E}">
        <p14:creationId xmlns:p14="http://schemas.microsoft.com/office/powerpoint/2010/main" val="361471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"/>
            <a:ext cx="8229600" cy="546497"/>
          </a:xfrm>
        </p:spPr>
        <p:txBody>
          <a:bodyPr/>
          <a:lstStyle/>
          <a:p>
            <a:r>
              <a:rPr lang="en-US" sz="4000" dirty="0"/>
              <a:t>sPHENIX 2 PEMP Notables in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42951"/>
            <a:ext cx="9067800" cy="4062470"/>
          </a:xfrm>
        </p:spPr>
        <p:txBody>
          <a:bodyPr/>
          <a:lstStyle/>
          <a:p>
            <a:r>
              <a:rPr lang="en-US" sz="1600" i="1" dirty="0"/>
              <a:t>NP: Complete infrastructure and facility upgrades in Building 1008 to enable the planned start of installation of the sPHENIX calorimeters.  (Objective 2.3)</a:t>
            </a:r>
          </a:p>
          <a:p>
            <a:pPr lvl="1"/>
            <a:r>
              <a:rPr lang="en-US" sz="1400" dirty="0"/>
              <a:t>Requires completion of 1008 Assembly Hall track reinforcement by the end of May 2021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Track reinforcement work started</a:t>
            </a:r>
            <a:r>
              <a:rPr lang="en-US" sz="1400" dirty="0"/>
              <a:t> </a:t>
            </a:r>
            <a:r>
              <a:rPr lang="en-US" sz="1400" dirty="0" smtClean="0"/>
              <a:t>Mar 1 and is </a:t>
            </a:r>
            <a:r>
              <a:rPr lang="en-US" sz="1400" dirty="0" smtClean="0"/>
              <a:t>scheduled to complete by </a:t>
            </a:r>
            <a:r>
              <a:rPr lang="en-US" sz="1400" dirty="0" smtClean="0"/>
              <a:t>1st </a:t>
            </a:r>
            <a:r>
              <a:rPr lang="en-US" sz="1400" dirty="0" smtClean="0"/>
              <a:t>week of May.</a:t>
            </a:r>
            <a:endParaRPr lang="en-US" sz="1400" i="1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i="1" dirty="0"/>
              <a:t>BHSO/SC: Effectively plan, execute, and successfully deliver SC projects equal to or less than $50 million that have been delegated to the Laboratory Director by SC under DOE O 413.3B [Super Pioneering High Energy Nuclear Interaction (sPHENIX)]. Clearly demonstrate successful accomplishment of key milestones in FY 2021 (adjusted for schedule impacts created by the COVID-19 pandemic) in accordance with SC guidance. (Objective 7.1) </a:t>
            </a:r>
          </a:p>
          <a:p>
            <a:pPr lvl="1"/>
            <a:r>
              <a:rPr lang="en-US" sz="1400" dirty="0"/>
              <a:t>EMCal Preproduction Blocks complete		1-Dec -2020   </a:t>
            </a:r>
            <a:r>
              <a:rPr lang="en-US" sz="1400" dirty="0" smtClean="0">
                <a:solidFill>
                  <a:srgbClr val="10800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400" dirty="0" smtClean="0">
                <a:solidFill>
                  <a:srgbClr val="108001"/>
                </a:solidFill>
              </a:rPr>
              <a:t>Completed </a:t>
            </a:r>
            <a:r>
              <a:rPr lang="en-US" sz="1400" dirty="0">
                <a:solidFill>
                  <a:srgbClr val="108001"/>
                </a:solidFill>
              </a:rPr>
              <a:t>ahead of schedule</a:t>
            </a:r>
          </a:p>
          <a:p>
            <a:pPr lvl="1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OHCal Sector ready to install		</a:t>
            </a:r>
            <a:r>
              <a:rPr lang="en-US" sz="1400" dirty="0" smtClean="0"/>
              <a:t>15</a:t>
            </a:r>
            <a:r>
              <a:rPr lang="en-US" sz="1400" dirty="0"/>
              <a:t>-Apr-</a:t>
            </a:r>
            <a:r>
              <a:rPr lang="en-US" sz="1400" dirty="0" smtClean="0"/>
              <a:t>2021  </a:t>
            </a:r>
            <a:r>
              <a:rPr lang="en-US" sz="1400" dirty="0" smtClean="0">
                <a:solidFill>
                  <a:srgbClr val="10800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400" dirty="0" smtClean="0">
                <a:solidFill>
                  <a:srgbClr val="008000"/>
                </a:solidFill>
              </a:rPr>
              <a:t>Completed </a:t>
            </a:r>
            <a:r>
              <a:rPr lang="en-US" sz="1400" dirty="0">
                <a:solidFill>
                  <a:srgbClr val="008000"/>
                </a:solidFill>
              </a:rPr>
              <a:t>ahead of </a:t>
            </a:r>
            <a:r>
              <a:rPr lang="en-US" sz="1400" dirty="0" smtClean="0">
                <a:solidFill>
                  <a:srgbClr val="008000"/>
                </a:solidFill>
              </a:rPr>
              <a:t>schedule</a:t>
            </a:r>
            <a:endParaRPr lang="en-US" sz="1400" dirty="0"/>
          </a:p>
          <a:p>
            <a:pPr lvl="1"/>
            <a:r>
              <a:rPr lang="en-US" sz="1400" dirty="0"/>
              <a:t>EMCal Scintillating Fiber Acquisition complete	31-May-</a:t>
            </a:r>
            <a:r>
              <a:rPr lang="en-US" sz="1400" dirty="0" smtClean="0"/>
              <a:t>2021 </a:t>
            </a:r>
            <a:r>
              <a:rPr lang="en-US" sz="1400" dirty="0" smtClean="0">
                <a:solidFill>
                  <a:srgbClr val="10800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400" dirty="0" smtClean="0">
                <a:solidFill>
                  <a:srgbClr val="008000"/>
                </a:solidFill>
              </a:rPr>
              <a:t>Completed ahead of schedule</a:t>
            </a:r>
            <a:endParaRPr lang="en-US" sz="1400" dirty="0">
              <a:solidFill>
                <a:srgbClr val="008000"/>
              </a:solidFill>
            </a:endParaRPr>
          </a:p>
          <a:p>
            <a:pPr lvl="1"/>
            <a:r>
              <a:rPr lang="en-US" sz="1400" dirty="0"/>
              <a:t>EMCal Sector Assembly 50% Complete		15- Aug-2021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1600" i="1" dirty="0"/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806" y="4869657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2128" y="4935764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4" y="4629150"/>
            <a:ext cx="9034633" cy="369332"/>
          </a:xfrm>
          <a:prstGeom prst="rect">
            <a:avLst/>
          </a:prstGeom>
          <a:solidFill>
            <a:srgbClr val="008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are on track to complete both PEMP notables in 2021, though COVID impacts are possible.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9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Procurements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6" name="Picture 5" descr="Screen Shot 2021-03-17 at 9.1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2388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019550"/>
            <a:ext cx="8534984" cy="369332"/>
          </a:xfrm>
          <a:prstGeom prst="rect">
            <a:avLst/>
          </a:prstGeom>
          <a:solidFill>
            <a:srgbClr val="008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 addition there will be a &gt;$1M calorimeter cable order </a:t>
            </a:r>
            <a:r>
              <a:rPr lang="en-US" dirty="0" smtClean="0">
                <a:solidFill>
                  <a:srgbClr val="FFFFFF"/>
                </a:solidFill>
              </a:rPr>
              <a:t>placed within </a:t>
            </a:r>
            <a:r>
              <a:rPr lang="en-US" dirty="0" smtClean="0">
                <a:solidFill>
                  <a:srgbClr val="FFFFFF"/>
                </a:solidFill>
              </a:rPr>
              <a:t>the next 4-6 weeks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sPHENIX 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8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2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5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1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64043"/>
              </p:ext>
            </p:extLst>
          </p:nvPr>
        </p:nvGraphicFramePr>
        <p:xfrm>
          <a:off x="511341" y="3122455"/>
          <a:ext cx="2431884" cy="3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1.02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83639"/>
              </p:ext>
            </p:extLst>
          </p:nvPr>
        </p:nvGraphicFramePr>
        <p:xfrm>
          <a:off x="5048294" y="3225146"/>
          <a:ext cx="2748171" cy="125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05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95966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394335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$19,852,872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$15,954,504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$15,658,993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8"/>
            <a:ext cx="126332" cy="75073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8"/>
            <a:ext cx="126332" cy="75073"/>
          </a:xfrm>
          <a:prstGeom prst="ellipse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="" xmlns:a16="http://schemas.microsoft.com/office/drawing/2014/main" id="{E0F9F878-5B26-4649-8D53-8DAA42B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80" y="4963113"/>
            <a:ext cx="7899495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="" xmlns:a16="http://schemas.microsoft.com/office/drawing/2014/main" id="{2B05DD12-8884-4E39-9E52-E131C7D9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234"/>
            <a:ext cx="9144000" cy="235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73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1008 Infra and Facility Upgrade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8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2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5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1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11831"/>
              </p:ext>
            </p:extLst>
          </p:nvPr>
        </p:nvGraphicFramePr>
        <p:xfrm>
          <a:off x="511341" y="3122455"/>
          <a:ext cx="2431884" cy="3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1.06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80762"/>
              </p:ext>
            </p:extLst>
          </p:nvPr>
        </p:nvGraphicFramePr>
        <p:xfrm>
          <a:off x="4779170" y="3275523"/>
          <a:ext cx="2431884" cy="111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41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68143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$19,356,581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$17,046,368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$16,025,736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8"/>
            <a:ext cx="126332" cy="75073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8"/>
            <a:ext cx="126332" cy="750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0516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8B44467-2FFC-4B16-9486-8796274BB846}"/>
              </a:ext>
            </a:extLst>
          </p:cNvPr>
          <p:cNvCxnSpPr/>
          <p:nvPr/>
        </p:nvCxnSpPr>
        <p:spPr>
          <a:xfrm>
            <a:off x="363955" y="490851"/>
            <a:ext cx="841609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Footer Placeholder 2">
            <a:extLst>
              <a:ext uri="{FF2B5EF4-FFF2-40B4-BE49-F238E27FC236}">
                <a16:creationId xmlns="" xmlns:a16="http://schemas.microsoft.com/office/drawing/2014/main" id="{F65CA21E-1AAC-4F53-B810-43BBD7CA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="" xmlns:a16="http://schemas.microsoft.com/office/drawing/2014/main" id="{BF0B1DA9-0C75-45C5-9EDC-AE4901333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378"/>
            <a:ext cx="9144000" cy="23449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6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2"/>
            <a:ext cx="8229600" cy="434309"/>
          </a:xfrm>
        </p:spPr>
        <p:txBody>
          <a:bodyPr/>
          <a:lstStyle/>
          <a:p>
            <a:r>
              <a:rPr lang="en-US" sz="2100" dirty="0"/>
              <a:t>Summary Schedule – sPHENIX MIE and 1008 Infra and Facility Upgrade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EA95CDE-3397-44D4-BD4F-72BE3296D1EE}"/>
              </a:ext>
            </a:extLst>
          </p:cNvPr>
          <p:cNvCxnSpPr/>
          <p:nvPr/>
        </p:nvCxnSpPr>
        <p:spPr>
          <a:xfrm>
            <a:off x="198522" y="459320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93681FF0-27A1-4A83-A9ED-B229082B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3390" y="4982748"/>
            <a:ext cx="2059536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="" xmlns:a16="http://schemas.microsoft.com/office/drawing/2014/main" id="{83C7C18E-C138-48BA-97DB-67700403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9320"/>
            <a:ext cx="8075612" cy="46410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5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8" y="633859"/>
            <a:ext cx="9079262" cy="4331642"/>
          </a:xfrm>
        </p:spPr>
        <p:txBody>
          <a:bodyPr/>
          <a:lstStyle/>
          <a:p>
            <a:r>
              <a:rPr lang="en-US" sz="1400" b="1" dirty="0" smtClean="0"/>
              <a:t>All long lead procurements at CD-3A have arrived</a:t>
            </a:r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First OHCal Sector is ready for installation.</a:t>
            </a:r>
            <a:endParaRPr lang="en-US" sz="1400" b="1" dirty="0" smtClean="0"/>
          </a:p>
          <a:p>
            <a:r>
              <a:rPr lang="en-US" sz="1400" b="1" dirty="0" smtClean="0"/>
              <a:t>Early completion dates remain unchanged for </a:t>
            </a:r>
            <a:r>
              <a:rPr lang="en-US" sz="1400" b="1" dirty="0" smtClean="0"/>
              <a:t>the </a:t>
            </a:r>
            <a:r>
              <a:rPr lang="en-US" sz="1400" b="1" dirty="0" smtClean="0"/>
              <a:t>1008 </a:t>
            </a:r>
            <a:r>
              <a:rPr lang="en-US" sz="1400" b="1" dirty="0" smtClean="0"/>
              <a:t>I&amp;F </a:t>
            </a:r>
            <a:r>
              <a:rPr lang="en-US" sz="1400" b="1" dirty="0" smtClean="0"/>
              <a:t>and slipped one week for the MIE in </a:t>
            </a:r>
            <a:r>
              <a:rPr lang="en-US" sz="1400" b="1" dirty="0" smtClean="0"/>
              <a:t>February</a:t>
            </a:r>
            <a:r>
              <a:rPr lang="en-US" sz="1400" b="1" dirty="0" smtClean="0"/>
              <a:t>.</a:t>
            </a:r>
            <a:endParaRPr lang="en-US" sz="1400" b="1" dirty="0" smtClean="0"/>
          </a:p>
          <a:p>
            <a:r>
              <a:rPr lang="en-US" sz="1400" dirty="0" smtClean="0"/>
              <a:t>Construction is proceeding on sPHENIX final detector components at a wide variety of sites.</a:t>
            </a:r>
          </a:p>
          <a:p>
            <a:r>
              <a:rPr lang="en-US" sz="1400" dirty="0"/>
              <a:t>Continued great progress in sPHENIX factories. </a:t>
            </a:r>
            <a:r>
              <a:rPr lang="en-US" sz="1400" b="1" dirty="0" smtClean="0"/>
              <a:t>88% </a:t>
            </a:r>
            <a:r>
              <a:rPr lang="en-US" sz="1400" b="1" dirty="0"/>
              <a:t>OHCal sectors </a:t>
            </a:r>
            <a:r>
              <a:rPr lang="en-US" sz="1400" dirty="0"/>
              <a:t>and </a:t>
            </a:r>
            <a:r>
              <a:rPr lang="en-US" sz="1400" b="1" dirty="0" smtClean="0"/>
              <a:t>40</a:t>
            </a:r>
            <a:r>
              <a:rPr lang="en-US" sz="1400" b="1" dirty="0" smtClean="0"/>
              <a:t>% </a:t>
            </a:r>
            <a:r>
              <a:rPr lang="en-US" sz="1400" b="1" dirty="0"/>
              <a:t>EMCal </a:t>
            </a:r>
            <a:r>
              <a:rPr lang="en-US" sz="1400" b="1" dirty="0" smtClean="0"/>
              <a:t>blocks</a:t>
            </a:r>
            <a:r>
              <a:rPr lang="en-US" sz="1400" b="1" dirty="0" smtClean="0"/>
              <a:t> </a:t>
            </a:r>
            <a:r>
              <a:rPr lang="en-US" sz="1400" dirty="0"/>
              <a:t>complete</a:t>
            </a:r>
            <a:r>
              <a:rPr lang="en-US" sz="1400" dirty="0" smtClean="0"/>
              <a:t>. </a:t>
            </a:r>
            <a:r>
              <a:rPr lang="en-US" sz="1400" dirty="0"/>
              <a:t>TPC, </a:t>
            </a:r>
            <a:r>
              <a:rPr lang="en-US" sz="1400" dirty="0" smtClean="0"/>
              <a:t>electronic, DAQ/Trigger </a:t>
            </a:r>
            <a:r>
              <a:rPr lang="en-US" sz="1400" dirty="0"/>
              <a:t>all making good progress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/>
              <a:t>Good technical progress continues to be made on all MIE subsystems. </a:t>
            </a:r>
            <a:endParaRPr lang="en-US" sz="1400" dirty="0" smtClean="0"/>
          </a:p>
          <a:p>
            <a:r>
              <a:rPr lang="en-US" sz="1400" dirty="0" smtClean="0"/>
              <a:t>Approximately 80% of the sPHENIX staff is authorized to work on site at BNL.  </a:t>
            </a:r>
            <a:r>
              <a:rPr lang="en-US" sz="1400" b="1" dirty="0" smtClean="0"/>
              <a:t>sPHENIX authorized to have 35 FTEs </a:t>
            </a:r>
            <a:r>
              <a:rPr lang="en-US" sz="1400" dirty="0" smtClean="0"/>
              <a:t>(including visitors) </a:t>
            </a:r>
            <a:r>
              <a:rPr lang="en-US" sz="1400" b="1" dirty="0" smtClean="0"/>
              <a:t>working on site</a:t>
            </a:r>
            <a:r>
              <a:rPr lang="en-US" sz="1400" dirty="0" smtClean="0"/>
              <a:t>. All sPHENIX institutions with major project roles in sPHENIX have reopened under low density work conditions. We typically have 25-</a:t>
            </a:r>
            <a:r>
              <a:rPr lang="en-US" sz="1400" dirty="0"/>
              <a:t>3</a:t>
            </a:r>
            <a:r>
              <a:rPr lang="en-US" sz="1400" dirty="0" smtClean="0"/>
              <a:t>0 people working at BNL on any one day</a:t>
            </a:r>
          </a:p>
          <a:p>
            <a:r>
              <a:rPr lang="en-US" sz="1400" dirty="0" smtClean="0"/>
              <a:t>sPHENIX Visitors to BNL approved to be on site for Mission Critical work (SBU, Baruch, Rutgers, ISU, Lehigh, U Colorado.. . )</a:t>
            </a:r>
          </a:p>
          <a:p>
            <a:r>
              <a:rPr lang="en-US" sz="1400" dirty="0"/>
              <a:t>We have a large team of engineers and designers working remotely, and effectively on the design of the sPHENIX MIE</a:t>
            </a:r>
            <a:r>
              <a:rPr lang="en-US" sz="1400" dirty="0" smtClean="0"/>
              <a:t>.</a:t>
            </a:r>
          </a:p>
          <a:p>
            <a:r>
              <a:rPr lang="en-US" sz="1400" b="1" dirty="0"/>
              <a:t>We have seen a recent slow down in vendor deliveries due to the pandemic. </a:t>
            </a:r>
            <a:r>
              <a:rPr lang="en-US" sz="1400" b="1" dirty="0" smtClean="0"/>
              <a:t>But the vendor performance seems to be back on track in March.</a:t>
            </a:r>
            <a:endParaRPr lang="en-US" sz="1400" dirty="0" smtClean="0"/>
          </a:p>
          <a:p>
            <a:r>
              <a:rPr lang="en-US" sz="1400" dirty="0" smtClean="0"/>
              <a:t>COVID </a:t>
            </a:r>
            <a:r>
              <a:rPr lang="en-US" sz="1400" dirty="0"/>
              <a:t>mitigation is </a:t>
            </a:r>
            <a:r>
              <a:rPr lang="en-US" sz="1400" dirty="0" smtClean="0"/>
              <a:t>a challenge but is working </a:t>
            </a:r>
            <a:r>
              <a:rPr lang="en-US" sz="1400" dirty="0"/>
              <a:t>at </a:t>
            </a:r>
            <a:r>
              <a:rPr lang="en-US" sz="1400" dirty="0" smtClean="0"/>
              <a:t>BNL and other sPHENIX institutions</a:t>
            </a:r>
            <a:endParaRPr lang="en-US" sz="1400" dirty="0" smtClean="0"/>
          </a:p>
          <a:p>
            <a:pPr marL="0" indent="0">
              <a:buNone/>
            </a:pPr>
            <a:endParaRPr lang="en-US" sz="1300" b="1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1300" b="1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4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61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B3EEB2EA-A6AF-446C-B59A-E8D2C651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"/>
            <a:ext cx="9144000" cy="3995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Performance Report (CPR) – sPHENIX MIE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="" xmlns:a16="http://schemas.microsoft.com/office/drawing/2014/main" id="{BC9F6491-7C19-44C3-B9D8-0064F367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3409950"/>
            <a:ext cx="1886595" cy="1338828"/>
            <a:chOff x="7086600" y="3409950"/>
            <a:chExt cx="1886595" cy="133882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86B556E-4F11-43E1-9E35-BE09EBA3995D}"/>
                </a:ext>
              </a:extLst>
            </p:cNvPr>
            <p:cNvSpPr txBox="1"/>
            <p:nvPr/>
          </p:nvSpPr>
          <p:spPr>
            <a:xfrm>
              <a:off x="7086600" y="3409950"/>
              <a:ext cx="1886595" cy="1338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u="sng" dirty="0"/>
                <a:t>DOE SPI or CPI Value Thresholds</a:t>
              </a:r>
            </a:p>
            <a:p>
              <a:pPr>
                <a:buClr>
                  <a:srgbClr val="00B050"/>
                </a:buClr>
                <a:buSzPct val="150000"/>
              </a:pPr>
              <a:r>
                <a:rPr lang="en-US" sz="1050" dirty="0"/>
                <a:t>      0.90 to 1.15</a:t>
              </a:r>
            </a:p>
            <a:p>
              <a:pPr>
                <a:buClr>
                  <a:srgbClr val="00B050"/>
                </a:buClr>
                <a:buSzPct val="150000"/>
              </a:pPr>
              <a:r>
                <a:rPr lang="en-US" sz="1050" dirty="0"/>
                <a:t>      0.85 to 0.89 or 1.16 to 1.25</a:t>
              </a:r>
            </a:p>
            <a:p>
              <a:pPr>
                <a:buClr>
                  <a:srgbClr val="00B050"/>
                </a:buClr>
                <a:buSzPct val="150000"/>
              </a:pPr>
              <a:r>
                <a:rPr lang="en-US" sz="1050" dirty="0"/>
                <a:t>      &lt;0.85 or &gt;1.25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350" dirty="0"/>
            </a:p>
            <a:p>
              <a:r>
                <a:rPr lang="en-US" sz="750" dirty="0"/>
                <a:t>*Highlights in table above takes variance $ into consideration, not just Indices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62800" y="3848056"/>
              <a:ext cx="126332" cy="323894"/>
              <a:chOff x="7039781" y="5250002"/>
              <a:chExt cx="126332" cy="323894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A603BB0E-C5D4-4D9D-9A0B-9C6ED4302350}"/>
                  </a:ext>
                </a:extLst>
              </p:cNvPr>
              <p:cNvSpPr/>
              <p:nvPr/>
            </p:nvSpPr>
            <p:spPr>
              <a:xfrm>
                <a:off x="7039781" y="5250002"/>
                <a:ext cx="126332" cy="7507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F16B8F53-657B-4EA6-8B18-9A57FCEF642B}"/>
                  </a:ext>
                </a:extLst>
              </p:cNvPr>
              <p:cNvSpPr/>
              <p:nvPr/>
            </p:nvSpPr>
            <p:spPr>
              <a:xfrm>
                <a:off x="7039781" y="5368799"/>
                <a:ext cx="126332" cy="7507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6FA953B8-B3C0-4651-A2E3-115D6ABDE3D4}"/>
                  </a:ext>
                </a:extLst>
              </p:cNvPr>
              <p:cNvSpPr/>
              <p:nvPr/>
            </p:nvSpPr>
            <p:spPr>
              <a:xfrm>
                <a:off x="7039781" y="5498823"/>
                <a:ext cx="126332" cy="750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210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184FB0E7-3B5D-4660-B64D-474946E9F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28"/>
            <a:ext cx="9144000" cy="3698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8" y="67202"/>
            <a:ext cx="8229600" cy="409873"/>
          </a:xfrm>
        </p:spPr>
        <p:txBody>
          <a:bodyPr/>
          <a:lstStyle/>
          <a:p>
            <a:r>
              <a:rPr lang="en-US" sz="2100" dirty="0"/>
              <a:t>Cost Performance Report (CPR) – 1008 Infra and Facility Upgrade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7149420" y="3257550"/>
            <a:ext cx="1886595" cy="124649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r>
              <a:rPr lang="en-US" sz="750" dirty="0"/>
              <a:t>*Highlights in table above takes variance $ into consideration, not just Indices</a:t>
            </a:r>
          </a:p>
          <a:p>
            <a:endParaRPr lang="en-US" sz="75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4DEBCEE-64AC-4883-911D-6C8B25D8385E}"/>
              </a:ext>
            </a:extLst>
          </p:cNvPr>
          <p:cNvCxnSpPr/>
          <p:nvPr/>
        </p:nvCxnSpPr>
        <p:spPr>
          <a:xfrm>
            <a:off x="305854" y="477074"/>
            <a:ext cx="873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="" xmlns:a16="http://schemas.microsoft.com/office/drawing/2014/main" id="{F289F0CC-CC89-4D29-89AB-39F3D430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65068" y="3720567"/>
            <a:ext cx="126332" cy="298983"/>
            <a:chOff x="7200900" y="3969885"/>
            <a:chExt cx="126332" cy="298983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603BB0E-C5D4-4D9D-9A0B-9C6ED4302350}"/>
                </a:ext>
              </a:extLst>
            </p:cNvPr>
            <p:cNvSpPr/>
            <p:nvPr/>
          </p:nvSpPr>
          <p:spPr>
            <a:xfrm>
              <a:off x="7200900" y="3969885"/>
              <a:ext cx="126332" cy="7507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16B8F53-657B-4EA6-8B18-9A57FCEF642B}"/>
                </a:ext>
              </a:extLst>
            </p:cNvPr>
            <p:cNvSpPr/>
            <p:nvPr/>
          </p:nvSpPr>
          <p:spPr>
            <a:xfrm>
              <a:off x="7200900" y="4086760"/>
              <a:ext cx="126332" cy="750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6FA953B8-B3C0-4651-A2E3-115D6ABDE3D4}"/>
                </a:ext>
              </a:extLst>
            </p:cNvPr>
            <p:cNvSpPr/>
            <p:nvPr/>
          </p:nvSpPr>
          <p:spPr>
            <a:xfrm>
              <a:off x="7200900" y="4193795"/>
              <a:ext cx="126332" cy="750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06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Calendar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3" y="666750"/>
            <a:ext cx="8915400" cy="4267200"/>
          </a:xfrm>
        </p:spPr>
        <p:txBody>
          <a:bodyPr/>
          <a:lstStyle/>
          <a:p>
            <a:r>
              <a:rPr lang="en-US" sz="1600" dirty="0" smtClean="0"/>
              <a:t>FDR </a:t>
            </a:r>
            <a:r>
              <a:rPr lang="en-US" sz="1600" dirty="0"/>
              <a:t>LL1 Trigger Electronics					</a:t>
            </a:r>
            <a:r>
              <a:rPr lang="en-US" sz="1600" dirty="0" smtClean="0"/>
              <a:t>	Mar </a:t>
            </a:r>
            <a:r>
              <a:rPr lang="en-US" sz="1600" dirty="0"/>
              <a:t>1</a:t>
            </a:r>
          </a:p>
          <a:p>
            <a:r>
              <a:rPr lang="en-US" sz="1600" dirty="0" smtClean="0"/>
              <a:t>FDR/PRR  INTT Staves					</a:t>
            </a:r>
            <a:r>
              <a:rPr lang="en-US" sz="1600" dirty="0" smtClean="0"/>
              <a:t>	Mar </a:t>
            </a:r>
            <a:r>
              <a:rPr lang="en-US" sz="1600" dirty="0" smtClean="0"/>
              <a:t>2</a:t>
            </a:r>
          </a:p>
          <a:p>
            <a:r>
              <a:rPr lang="en-US" sz="1600" dirty="0" smtClean="0"/>
              <a:t>ESRC Review of Carriage/Cradle/OHCal/Solenoid installation (Dry Run/Review)	</a:t>
            </a:r>
            <a:r>
              <a:rPr lang="en-US" sz="1600" dirty="0" smtClean="0"/>
              <a:t>Mar 15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0080FF"/>
                </a:solidFill>
              </a:rPr>
              <a:t>1008 I&amp;F Review practice						</a:t>
            </a:r>
            <a:r>
              <a:rPr lang="en-US" sz="1600" b="1" dirty="0" smtClean="0">
                <a:solidFill>
                  <a:srgbClr val="0080FF"/>
                </a:solidFill>
              </a:rPr>
              <a:t>Mar 30</a:t>
            </a:r>
            <a:endParaRPr lang="en-US" sz="1600" b="1" dirty="0">
              <a:solidFill>
                <a:srgbClr val="0080FF"/>
              </a:solidFill>
            </a:endParaRPr>
          </a:p>
          <a:p>
            <a:r>
              <a:rPr lang="en-US" sz="1600" b="1" dirty="0" smtClean="0">
                <a:solidFill>
                  <a:srgbClr val="0080FF"/>
                </a:solidFill>
              </a:rPr>
              <a:t>1008 I&amp;F Status Review						Apr 7-8</a:t>
            </a:r>
          </a:p>
          <a:p>
            <a:r>
              <a:rPr lang="en-US" sz="1600" dirty="0" smtClean="0"/>
              <a:t>ESRC Safety systems/electrical power distribution</a:t>
            </a:r>
            <a:r>
              <a:rPr lang="en-US" sz="1600" dirty="0"/>
              <a:t>(Dry Run/Review)</a:t>
            </a:r>
            <a:r>
              <a:rPr lang="en-US" sz="1600" dirty="0" smtClean="0"/>
              <a:t>		</a:t>
            </a:r>
            <a:r>
              <a:rPr lang="en-US" sz="1600" dirty="0" smtClean="0"/>
              <a:t>Apr </a:t>
            </a:r>
            <a:r>
              <a:rPr lang="en-US" sz="1600" dirty="0" smtClean="0"/>
              <a:t>12/19</a:t>
            </a:r>
          </a:p>
          <a:p>
            <a:r>
              <a:rPr lang="en-US" sz="1600" dirty="0" smtClean="0"/>
              <a:t>ESRC Magnet</a:t>
            </a:r>
            <a:r>
              <a:rPr lang="en-US" sz="1600" dirty="0"/>
              <a:t>(Dry Run/Review</a:t>
            </a:r>
            <a:r>
              <a:rPr lang="en-US" sz="1600" dirty="0" smtClean="0"/>
              <a:t>)					</a:t>
            </a:r>
            <a:r>
              <a:rPr lang="en-US" sz="1600" dirty="0" smtClean="0"/>
              <a:t>May </a:t>
            </a:r>
            <a:r>
              <a:rPr lang="en-US" sz="1600" dirty="0" smtClean="0"/>
              <a:t>3/17</a:t>
            </a:r>
          </a:p>
          <a:p>
            <a:r>
              <a:rPr lang="en-US" sz="1600" dirty="0" smtClean="0"/>
              <a:t>ESRC </a:t>
            </a:r>
            <a:r>
              <a:rPr lang="en-US" sz="1600" dirty="0"/>
              <a:t>TPC(Dry Run/Review</a:t>
            </a:r>
            <a:r>
              <a:rPr lang="en-US" sz="1600" dirty="0" smtClean="0"/>
              <a:t>)						Jun 7/21</a:t>
            </a:r>
          </a:p>
          <a:p>
            <a:r>
              <a:rPr lang="en-US" sz="1600" dirty="0"/>
              <a:t>ESRC Calorimeters(Dry Run/Review</a:t>
            </a:r>
            <a:r>
              <a:rPr lang="en-US" sz="1600" dirty="0" smtClean="0"/>
              <a:t>)					Jul 12/26</a:t>
            </a:r>
          </a:p>
          <a:p>
            <a:r>
              <a:rPr lang="en-US" sz="1600" dirty="0" smtClean="0"/>
              <a:t>ESRC IHCal/EMCal/TPC/MVTX/</a:t>
            </a:r>
            <a:r>
              <a:rPr lang="en-US" sz="1600" dirty="0"/>
              <a:t>INTT Installation(Dry Run/Review</a:t>
            </a:r>
            <a:r>
              <a:rPr lang="en-US" sz="1600" dirty="0" smtClean="0"/>
              <a:t>)		</a:t>
            </a:r>
            <a:r>
              <a:rPr lang="en-US" sz="1600" dirty="0" smtClean="0"/>
              <a:t>Sep </a:t>
            </a:r>
            <a:r>
              <a:rPr lang="en-US" sz="1600" dirty="0" smtClean="0"/>
              <a:t>13/27</a:t>
            </a:r>
          </a:p>
          <a:p>
            <a:r>
              <a:rPr lang="en-US" sz="1600" dirty="0" smtClean="0"/>
              <a:t>ESRC MBD and beam pipe</a:t>
            </a:r>
            <a:r>
              <a:rPr lang="en-US" sz="1600" dirty="0"/>
              <a:t>(Dry Run/Review</a:t>
            </a:r>
            <a:r>
              <a:rPr lang="en-US" sz="1600" dirty="0" smtClean="0"/>
              <a:t>)				</a:t>
            </a:r>
            <a:r>
              <a:rPr lang="en-US" sz="1600" dirty="0" smtClean="0"/>
              <a:t>Oct </a:t>
            </a:r>
            <a:r>
              <a:rPr lang="en-US" sz="1600" dirty="0" smtClean="0"/>
              <a:t>4/18</a:t>
            </a:r>
          </a:p>
          <a:p>
            <a:r>
              <a:rPr lang="en-US" sz="1600" dirty="0"/>
              <a:t>ESRC MVTX/INTT(Dry Run/Review</a:t>
            </a:r>
            <a:r>
              <a:rPr lang="en-US" sz="1600" dirty="0" smtClean="0"/>
              <a:t>)					Nov 1/</a:t>
            </a:r>
            <a:r>
              <a:rPr lang="en-US" sz="1600" dirty="0" smtClean="0"/>
              <a:t>15</a:t>
            </a:r>
          </a:p>
          <a:p>
            <a:r>
              <a:rPr lang="en-US" sz="1600" dirty="0" smtClean="0"/>
              <a:t>MIE Early completion						Jan 30,2022</a:t>
            </a:r>
          </a:p>
          <a:p>
            <a:r>
              <a:rPr lang="en-US" sz="1600" dirty="0" smtClean="0"/>
              <a:t>I&amp;F Early completion						Oct 2022</a:t>
            </a: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473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2730F8C-314B-4DE9-9F5B-B6AB0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510" y="4900545"/>
            <a:ext cx="1768979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1778BDDC-8320-41B4-9031-2DA90267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55371"/>
            <a:ext cx="8267700" cy="4400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54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816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1008 Infra and Facility Upgrade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670B067-67E8-41BA-BE06-21ADFCBF3854}"/>
              </a:ext>
            </a:extLst>
          </p:cNvPr>
          <p:cNvCxnSpPr/>
          <p:nvPr/>
        </p:nvCxnSpPr>
        <p:spPr>
          <a:xfrm>
            <a:off x="366358" y="551688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B3EFBABC-14F0-4AEB-8BB0-200481F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779" y="4963113"/>
            <a:ext cx="6716993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DB3B4A00-C11D-40FB-84F0-EAF3D67DB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56"/>
            <a:ext cx="9144000" cy="33913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48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7"/>
            <a:ext cx="8229600" cy="409873"/>
          </a:xfrm>
        </p:spPr>
        <p:txBody>
          <a:bodyPr/>
          <a:lstStyle/>
          <a:p>
            <a:r>
              <a:rPr lang="en-US" sz="2400" dirty="0"/>
              <a:t>Summary Schedule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94A588E-76FC-46B8-915D-9551A95D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="" xmlns:a16="http://schemas.microsoft.com/office/drawing/2014/main" id="{095DCC5D-84AE-4555-84F9-24DF86E71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081"/>
            <a:ext cx="9144000" cy="34113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010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EAC and Contingency Profile – sPHENIX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148875-9830-4005-9075-C7A1D289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45" y="4749641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="" xmlns:a16="http://schemas.microsoft.com/office/drawing/2014/main" id="{418DC63D-1D54-4D15-A724-35479817A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639366"/>
            <a:ext cx="8448675" cy="38647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33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Baseline/Contingency Log -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2C8243-708D-482A-A30D-09AC54D6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9398" y="4813486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="" xmlns:a16="http://schemas.microsoft.com/office/drawing/2014/main" id="{1F038C51-A800-4379-9FD0-408C1C98B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979"/>
            <a:ext cx="9144000" cy="211154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22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EAC and Contingency Profile – 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470AD2A-EA14-43B0-A898-782F8E026DEA}"/>
              </a:ext>
            </a:extLst>
          </p:cNvPr>
          <p:cNvCxnSpPr/>
          <p:nvPr/>
        </p:nvCxnSpPr>
        <p:spPr>
          <a:xfrm>
            <a:off x="275516" y="477892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87F027-F700-4C12-AA18-519652BD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85366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="" xmlns:a16="http://schemas.microsoft.com/office/drawing/2014/main" id="{4A509CAD-DAF7-4271-9BCE-BD18E38BB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603647"/>
            <a:ext cx="8010525" cy="3936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42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2"/>
            <a:ext cx="8229600" cy="476901"/>
          </a:xfrm>
        </p:spPr>
        <p:txBody>
          <a:bodyPr/>
          <a:lstStyle/>
          <a:p>
            <a:r>
              <a:rPr lang="en-US" sz="2400" dirty="0"/>
              <a:t>Baseline/Contingency Log - </a:t>
            </a:r>
            <a:r>
              <a:rPr lang="en-US" sz="2100" dirty="0"/>
              <a:t>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A62159B-AE89-4D4E-8F10-C625480F9557}"/>
              </a:ext>
            </a:extLst>
          </p:cNvPr>
          <p:cNvCxnSpPr/>
          <p:nvPr/>
        </p:nvCxnSpPr>
        <p:spPr>
          <a:xfrm>
            <a:off x="432197" y="501912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805D0B-EDE5-417B-92AB-1036AFCB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83363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992054-28E5-45D8-B2B0-1633DCE5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512"/>
            <a:ext cx="9144000" cy="158847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9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94F4F5-EA43-470D-9854-EF41C371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5574" y="4885050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="" xmlns:a16="http://schemas.microsoft.com/office/drawing/2014/main" id="{FF63783C-15C7-460E-9D9B-6CBC9D75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17"/>
            <a:ext cx="9144000" cy="4272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39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977F58-3A10-434C-99AC-50338FB7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7387" y="483363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BF729A78-7AAE-48BA-ADA1-6E6E79F57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126"/>
            <a:ext cx="9144000" cy="33272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58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0"/>
            <a:ext cx="8229600" cy="546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I&amp;F Installation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7" name="Picture 6" descr="Screen Shot 2021-03-17 at 12.00.0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66750"/>
            <a:ext cx="8153400" cy="41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54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3" y="33570"/>
            <a:ext cx="8229600" cy="546497"/>
          </a:xfrm>
        </p:spPr>
        <p:txBody>
          <a:bodyPr/>
          <a:lstStyle/>
          <a:p>
            <a:r>
              <a:rPr lang="en-US" sz="3200" dirty="0" smtClean="0"/>
              <a:t>sPHENIX/1008 I&amp;F Technical </a:t>
            </a:r>
            <a:r>
              <a:rPr lang="en-US" sz="3200" dirty="0"/>
              <a:t>Status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4572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1400" b="1" dirty="0" smtClean="0"/>
              <a:t>100% of long lead (CD-3A)  procurements </a:t>
            </a:r>
            <a:r>
              <a:rPr lang="en-US" sz="1400" b="1" dirty="0"/>
              <a:t>received: 100% of SiPMs, 100% of tungsten powder, 100% of scintillator tiles, </a:t>
            </a:r>
            <a:r>
              <a:rPr lang="en-US" sz="1400" b="1" dirty="0" smtClean="0"/>
              <a:t>100% </a:t>
            </a:r>
            <a:r>
              <a:rPr lang="en-US" sz="1400" b="1" dirty="0"/>
              <a:t>of scintillating </a:t>
            </a:r>
            <a:r>
              <a:rPr lang="en-US" sz="1400" b="1" dirty="0" smtClean="0"/>
              <a:t>fibers.</a:t>
            </a:r>
          </a:p>
          <a:p>
            <a:r>
              <a:rPr lang="en-US" sz="1400" dirty="0"/>
              <a:t>Test assembly of 3 OHCal sectors completed in building 912.</a:t>
            </a:r>
          </a:p>
          <a:p>
            <a:r>
              <a:rPr lang="en-US" sz="1400" dirty="0"/>
              <a:t>1st OHCal sectors prepped and ready to install on carriage as soon as tracks are reinforced and carriage is assembled</a:t>
            </a:r>
            <a:r>
              <a:rPr lang="en-US" sz="1400" b="1" dirty="0" smtClean="0">
                <a:solidFill>
                  <a:srgbClr val="3399FF"/>
                </a:solidFill>
              </a:rPr>
              <a:t> </a:t>
            </a:r>
            <a:endParaRPr lang="en-US" sz="1400" b="1" dirty="0" smtClean="0"/>
          </a:p>
          <a:p>
            <a:r>
              <a:rPr lang="en-US" sz="1400" b="1" dirty="0" smtClean="0"/>
              <a:t>28</a:t>
            </a:r>
            <a:r>
              <a:rPr lang="en-US" sz="1400" b="1" dirty="0" smtClean="0"/>
              <a:t>/</a:t>
            </a:r>
            <a:r>
              <a:rPr lang="en-US" sz="1400" b="1" dirty="0"/>
              <a:t>32</a:t>
            </a:r>
            <a:r>
              <a:rPr lang="en-US" sz="1400" dirty="0"/>
              <a:t> </a:t>
            </a:r>
            <a:r>
              <a:rPr lang="en-US" sz="1400" b="1" dirty="0"/>
              <a:t>OHCal sectors </a:t>
            </a:r>
            <a:r>
              <a:rPr lang="en-US" sz="1400" b="1" dirty="0" smtClean="0"/>
              <a:t>(</a:t>
            </a:r>
            <a:r>
              <a:rPr lang="en-US" sz="1400" b="1" dirty="0" smtClean="0"/>
              <a:t>88</a:t>
            </a:r>
            <a:r>
              <a:rPr lang="en-US" sz="1400" b="1" dirty="0" smtClean="0"/>
              <a:t>%</a:t>
            </a:r>
            <a:r>
              <a:rPr lang="en-US" sz="1400" b="1" dirty="0"/>
              <a:t>) </a:t>
            </a:r>
            <a:r>
              <a:rPr lang="en-US" sz="1400" b="1" dirty="0" smtClean="0"/>
              <a:t>complete, tested and calibrated.  </a:t>
            </a:r>
            <a:r>
              <a:rPr lang="en-US" sz="1400" b="1" dirty="0" smtClean="0"/>
              <a:t> Final four OHCal sectors being assembled over the next 3-4 weeks.</a:t>
            </a:r>
          </a:p>
          <a:p>
            <a:pPr lvl="1"/>
            <a:r>
              <a:rPr lang="en-US" sz="1400" dirty="0" smtClean="0"/>
              <a:t>All OHCAL joining plates (dog bones), pins and pucks at BNL.</a:t>
            </a:r>
            <a:endParaRPr lang="en-US" sz="1400" dirty="0" smtClean="0"/>
          </a:p>
          <a:p>
            <a:r>
              <a:rPr lang="en-US" sz="1400" b="1" dirty="0"/>
              <a:t>EMCal</a:t>
            </a:r>
            <a:r>
              <a:rPr lang="en-US" sz="1400" dirty="0"/>
              <a:t> </a:t>
            </a:r>
            <a:r>
              <a:rPr lang="en-US" sz="1400" b="1" dirty="0"/>
              <a:t>blocks</a:t>
            </a:r>
            <a:r>
              <a:rPr lang="en-US" sz="1400" dirty="0"/>
              <a:t> for </a:t>
            </a:r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</a:t>
            </a:r>
            <a:r>
              <a:rPr lang="en-US" sz="1400" b="1" dirty="0" smtClean="0"/>
              <a:t>24/</a:t>
            </a:r>
            <a:r>
              <a:rPr lang="en-US" sz="1400" b="1" dirty="0"/>
              <a:t>64 </a:t>
            </a:r>
            <a:r>
              <a:rPr lang="en-US" sz="1400" b="1" dirty="0" smtClean="0"/>
              <a:t>sectors complete </a:t>
            </a:r>
            <a:r>
              <a:rPr lang="en-US" sz="1400" b="1" dirty="0" smtClean="0"/>
              <a:t>at </a:t>
            </a:r>
            <a:r>
              <a:rPr lang="en-US" sz="1400" b="1" dirty="0" smtClean="0"/>
              <a:t>UIUC</a:t>
            </a:r>
            <a:r>
              <a:rPr lang="en-US" sz="1400" dirty="0" smtClean="0"/>
              <a:t>. All but final 20% </a:t>
            </a:r>
            <a:r>
              <a:rPr lang="en-US" sz="1400" dirty="0"/>
              <a:t>o</a:t>
            </a:r>
            <a:r>
              <a:rPr lang="en-US" sz="1400" dirty="0" smtClean="0"/>
              <a:t>f blocks at some stage of completion </a:t>
            </a:r>
            <a:r>
              <a:rPr lang="en-US" sz="1400" dirty="0" smtClean="0"/>
              <a:t> </a:t>
            </a:r>
            <a:r>
              <a:rPr lang="en-US" sz="1400" b="1" dirty="0"/>
              <a:t>EMCal  Sectors 1-</a:t>
            </a:r>
            <a:r>
              <a:rPr lang="en-US" sz="1400" b="1" dirty="0" smtClean="0"/>
              <a:t>15 assembled at BNL. </a:t>
            </a:r>
            <a:r>
              <a:rPr lang="en-US" sz="1400" b="1" dirty="0" smtClean="0"/>
              <a:t>T</a:t>
            </a:r>
            <a:r>
              <a:rPr lang="en-US" sz="1400" b="1" dirty="0" smtClean="0"/>
              <a:t>esting </a:t>
            </a:r>
            <a:r>
              <a:rPr lang="en-US" sz="1400" b="1" dirty="0" smtClean="0"/>
              <a:t>and </a:t>
            </a:r>
            <a:r>
              <a:rPr lang="en-US" sz="1400" b="1" dirty="0" smtClean="0"/>
              <a:t>calibration ongoing.</a:t>
            </a:r>
            <a:r>
              <a:rPr lang="en-US" sz="1400" dirty="0" smtClean="0"/>
              <a:t> </a:t>
            </a:r>
            <a:r>
              <a:rPr lang="en-US" sz="1400" dirty="0"/>
              <a:t>A</a:t>
            </a:r>
            <a:r>
              <a:rPr lang="en-US" sz="1400" dirty="0" smtClean="0"/>
              <a:t>ssembly </a:t>
            </a:r>
            <a:r>
              <a:rPr lang="en-US" sz="1400" dirty="0"/>
              <a:t>of </a:t>
            </a:r>
            <a:r>
              <a:rPr lang="en-US" sz="1400" b="1" dirty="0"/>
              <a:t>sectors </a:t>
            </a:r>
            <a:r>
              <a:rPr lang="en-US" sz="1400" b="1" dirty="0" smtClean="0"/>
              <a:t>16-19 </a:t>
            </a:r>
            <a:r>
              <a:rPr lang="en-US" sz="1400" b="1" dirty="0" smtClean="0"/>
              <a:t>underway</a:t>
            </a:r>
            <a:r>
              <a:rPr lang="en-US" sz="1400" dirty="0" smtClean="0"/>
              <a:t>. </a:t>
            </a:r>
            <a:r>
              <a:rPr lang="en-US" sz="1400" dirty="0"/>
              <a:t>High eta blocks from Fudan Univ continue to arrive at </a:t>
            </a:r>
            <a:r>
              <a:rPr lang="en-US" sz="1400" dirty="0" smtClean="0"/>
              <a:t>BNL on schedule to meet early completion. </a:t>
            </a:r>
            <a:endParaRPr lang="en-US" sz="1400" dirty="0" smtClean="0"/>
          </a:p>
          <a:p>
            <a:r>
              <a:rPr lang="en-US" sz="1400" b="1" dirty="0" smtClean="0"/>
              <a:t>TPC Inner field cage complete </a:t>
            </a:r>
            <a:r>
              <a:rPr lang="en-US" sz="1400" dirty="0" smtClean="0"/>
              <a:t>and tested. </a:t>
            </a:r>
            <a:r>
              <a:rPr lang="en-US" sz="1400" b="1" dirty="0" smtClean="0"/>
              <a:t>Outer field cage fab underway </a:t>
            </a:r>
            <a:r>
              <a:rPr lang="en-US" sz="1400" dirty="0" smtClean="0"/>
              <a:t>at SBU. </a:t>
            </a:r>
          </a:p>
          <a:p>
            <a:r>
              <a:rPr lang="en-US" sz="1400" b="1" dirty="0" smtClean="0"/>
              <a:t>GEM Modules for TPC under fab </a:t>
            </a:r>
            <a:r>
              <a:rPr lang="en-US" sz="1400" dirty="0" smtClean="0"/>
              <a:t>at WSU, Vanderbilt, Temple, Weizmann. </a:t>
            </a:r>
            <a:endParaRPr lang="en-US" sz="1400" dirty="0"/>
          </a:p>
          <a:p>
            <a:r>
              <a:rPr lang="en-US" sz="1400" b="1" dirty="0" smtClean="0"/>
              <a:t>30+</a:t>
            </a:r>
            <a:r>
              <a:rPr lang="en-US" sz="1400" dirty="0" smtClean="0"/>
              <a:t> </a:t>
            </a:r>
            <a:r>
              <a:rPr lang="en-US" sz="1400" b="1" dirty="0"/>
              <a:t>TPC Fee preproduction boards </a:t>
            </a:r>
            <a:r>
              <a:rPr lang="en-US" sz="1400" dirty="0"/>
              <a:t>at BNL for </a:t>
            </a:r>
            <a:r>
              <a:rPr lang="en-US" sz="1400" dirty="0" smtClean="0"/>
              <a:t>testing.  TPC Fee slice test  (26 board system test) will be performed  at BNL within the next 4 weeks. 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r>
              <a:rPr lang="en-US" sz="1400" dirty="0" smtClean="0"/>
              <a:t>All production </a:t>
            </a:r>
            <a:r>
              <a:rPr lang="en-US" sz="1400" b="1" dirty="0"/>
              <a:t>C</a:t>
            </a:r>
            <a:r>
              <a:rPr lang="en-US" sz="1400" b="1" dirty="0" smtClean="0"/>
              <a:t>alorimeter </a:t>
            </a:r>
            <a:r>
              <a:rPr lang="en-US" sz="1400" b="1" dirty="0"/>
              <a:t>E</a:t>
            </a:r>
            <a:r>
              <a:rPr lang="en-US" sz="1400" b="1" dirty="0" smtClean="0"/>
              <a:t>lectronics </a:t>
            </a:r>
            <a:r>
              <a:rPr lang="en-US" sz="1400" dirty="0" smtClean="0"/>
              <a:t>(except cables) exist or under contract for production.</a:t>
            </a:r>
            <a:endParaRPr lang="en-US" sz="1400" dirty="0"/>
          </a:p>
          <a:p>
            <a:r>
              <a:rPr lang="en-US" sz="1400" b="1" dirty="0" smtClean="0"/>
              <a:t> 1008 </a:t>
            </a:r>
            <a:r>
              <a:rPr lang="en-US" sz="1400" b="1" dirty="0"/>
              <a:t>Track reinforcement contract is awarded. </a:t>
            </a:r>
          </a:p>
          <a:p>
            <a:pPr lvl="1"/>
            <a:r>
              <a:rPr lang="en-US" sz="1400" dirty="0"/>
              <a:t>Work in 1008 Assembly Hall </a:t>
            </a:r>
            <a:r>
              <a:rPr lang="en-US" sz="1400" dirty="0" smtClean="0"/>
              <a:t>started </a:t>
            </a:r>
            <a:r>
              <a:rPr lang="en-US" sz="1400" dirty="0"/>
              <a:t>March </a:t>
            </a:r>
            <a:r>
              <a:rPr lang="en-US" sz="1400" dirty="0" smtClean="0"/>
              <a:t>2. </a:t>
            </a:r>
            <a:r>
              <a:rPr lang="en-US" sz="1400" dirty="0"/>
              <a:t>To be completed by May 3.</a:t>
            </a:r>
          </a:p>
          <a:p>
            <a:pPr lvl="1"/>
            <a:r>
              <a:rPr lang="en-US" sz="1400" dirty="0"/>
              <a:t>Work in the 1008 IR starts after the beginning of the 2021 shutdown in mid-</a:t>
            </a:r>
            <a:r>
              <a:rPr lang="en-US" sz="1400" dirty="0" smtClean="0"/>
              <a:t>July and ends Nov 1.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b="1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3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" y="0"/>
            <a:ext cx="8229600" cy="546497"/>
          </a:xfrm>
        </p:spPr>
        <p:txBody>
          <a:bodyPr>
            <a:noAutofit/>
          </a:bodyPr>
          <a:lstStyle/>
          <a:p>
            <a:r>
              <a:rPr lang="en-US" sz="3200" dirty="0" smtClean="0"/>
              <a:t>sPHENIX</a:t>
            </a:r>
            <a:r>
              <a:rPr lang="en-US" sz="3200" dirty="0" smtClean="0"/>
              <a:t>/</a:t>
            </a:r>
            <a:r>
              <a:rPr lang="en-US" sz="3200" dirty="0" smtClean="0"/>
              <a:t>1008 I&amp;F Status-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49"/>
            <a:ext cx="8915400" cy="41905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700" b="1" dirty="0" smtClean="0"/>
              <a:t>Magnet </a:t>
            </a:r>
            <a:r>
              <a:rPr lang="en-US" sz="1700" b="1" dirty="0"/>
              <a:t>flux return Pole tip/end cap awarded </a:t>
            </a:r>
            <a:r>
              <a:rPr lang="en-US" sz="1700" dirty="0"/>
              <a:t>to vendor.</a:t>
            </a:r>
            <a:endParaRPr lang="en-US" sz="1700" dirty="0">
              <a:solidFill>
                <a:srgbClr val="0080FF"/>
              </a:solidFill>
            </a:endParaRPr>
          </a:p>
          <a:p>
            <a:r>
              <a:rPr lang="en-US" sz="1700" b="1" dirty="0"/>
              <a:t>sPHENIX Beam Pipe </a:t>
            </a:r>
            <a:r>
              <a:rPr lang="en-US" sz="1700" dirty="0"/>
              <a:t>at vendor for modification. </a:t>
            </a:r>
            <a:r>
              <a:rPr lang="en-US" sz="1700" dirty="0">
                <a:solidFill>
                  <a:srgbClr val="0080FF"/>
                </a:solidFill>
              </a:rPr>
              <a:t> </a:t>
            </a:r>
            <a:endParaRPr lang="en-US" sz="1700" dirty="0"/>
          </a:p>
          <a:p>
            <a:r>
              <a:rPr lang="en-US" sz="1700" b="1" dirty="0"/>
              <a:t>LN2 piping, XY Carriage tables, Carriage </a:t>
            </a:r>
            <a:r>
              <a:rPr lang="en-US" sz="1700" b="1" dirty="0" smtClean="0"/>
              <a:t>Hydraulics</a:t>
            </a:r>
            <a:r>
              <a:rPr lang="en-US" sz="1700" b="1" dirty="0"/>
              <a:t> </a:t>
            </a:r>
            <a:r>
              <a:rPr lang="en-US" sz="1700" dirty="0" smtClean="0"/>
              <a:t>in production.</a:t>
            </a:r>
          </a:p>
          <a:p>
            <a:r>
              <a:rPr lang="en-US" sz="1700" b="1" dirty="0" smtClean="0"/>
              <a:t>Carriage </a:t>
            </a:r>
            <a:r>
              <a:rPr lang="en-US" sz="1700" b="1" dirty="0" smtClean="0"/>
              <a:t>Platform, Large Support Rings</a:t>
            </a:r>
            <a:r>
              <a:rPr lang="en-US" sz="1700" dirty="0" smtClean="0"/>
              <a:t> orders  </a:t>
            </a:r>
            <a:r>
              <a:rPr lang="en-US" sz="1700" dirty="0" smtClean="0"/>
              <a:t>at PPM</a:t>
            </a:r>
            <a:endParaRPr lang="en-US" sz="1700" dirty="0"/>
          </a:p>
          <a:p>
            <a:r>
              <a:rPr lang="en-US" sz="1700" dirty="0" smtClean="0"/>
              <a:t>Engineering </a:t>
            </a:r>
            <a:r>
              <a:rPr lang="en-US" sz="1700" dirty="0"/>
              <a:t>design work continues at a fast </a:t>
            </a:r>
            <a:r>
              <a:rPr lang="en-US" sz="1700" dirty="0" smtClean="0"/>
              <a:t>pace</a:t>
            </a:r>
          </a:p>
          <a:p>
            <a:r>
              <a:rPr lang="en-US" sz="1800" dirty="0" smtClean="0"/>
              <a:t>Meetings held </a:t>
            </a:r>
            <a:r>
              <a:rPr lang="en-US" sz="1800" dirty="0"/>
              <a:t>with </a:t>
            </a:r>
            <a:r>
              <a:rPr lang="en-US" sz="1800" b="1" dirty="0"/>
              <a:t>CERN group</a:t>
            </a:r>
            <a:r>
              <a:rPr lang="en-US" sz="1800" dirty="0"/>
              <a:t> that will be performing the </a:t>
            </a:r>
            <a:r>
              <a:rPr lang="en-US" sz="1800" b="1" dirty="0"/>
              <a:t>magnet mapping in 2022</a:t>
            </a:r>
            <a:r>
              <a:rPr lang="en-US" sz="1800" dirty="0"/>
              <a:t>.</a:t>
            </a:r>
          </a:p>
          <a:p>
            <a:r>
              <a:rPr lang="en-US" sz="1800" dirty="0"/>
              <a:t>Holding remote reviews for major orders</a:t>
            </a:r>
          </a:p>
          <a:p>
            <a:r>
              <a:rPr lang="en-US" sz="1800" dirty="0"/>
              <a:t>Continue monthly status, EV, PCR for  </a:t>
            </a:r>
            <a:r>
              <a:rPr lang="en-US" sz="1800" dirty="0" smtClean="0"/>
              <a:t>MIE/1008 </a:t>
            </a:r>
            <a:r>
              <a:rPr lang="en-US" sz="1800" dirty="0"/>
              <a:t>I&amp;</a:t>
            </a:r>
            <a:r>
              <a:rPr lang="en-US" sz="1800" dirty="0" smtClean="0"/>
              <a:t>F</a:t>
            </a:r>
            <a:endParaRPr lang="en-US" sz="1700" dirty="0" smtClean="0"/>
          </a:p>
          <a:p>
            <a:r>
              <a:rPr lang="en-US" sz="1700" b="1" dirty="0" smtClean="0">
                <a:effectLst>
                  <a:outerShdw sx="0" sy="0">
                    <a:srgbClr val="000000"/>
                  </a:outerShdw>
                </a:effectLst>
              </a:rPr>
              <a:t>11 months of float from PD-4 to sPHENIX MIE early completion</a:t>
            </a:r>
            <a:r>
              <a:rPr lang="en-US" sz="1700" dirty="0" smtClean="0">
                <a:effectLst>
                  <a:outerShdw sx="0" sy="0">
                    <a:srgbClr val="000000"/>
                  </a:outerShdw>
                </a:effectLst>
              </a:rPr>
              <a:t>. We have lost 3 months of schedule contingency since the pandemic began, 2.5 months Mar-Jul 2020 and in December 2020. </a:t>
            </a:r>
            <a:r>
              <a:rPr lang="en-US" sz="1700" dirty="0" smtClean="0">
                <a:effectLst>
                  <a:outerShdw sx="0" sy="0">
                    <a:srgbClr val="000000"/>
                  </a:outerShdw>
                </a:effectLst>
              </a:rPr>
              <a:t>We lost one week in the early completion in </a:t>
            </a:r>
            <a:r>
              <a:rPr lang="en-US" sz="1700" dirty="0" smtClean="0">
                <a:effectLst>
                  <a:outerShdw sx="0" sy="0">
                    <a:srgbClr val="000000"/>
                  </a:outerShdw>
                </a:effectLst>
              </a:rPr>
              <a:t>Febr</a:t>
            </a:r>
            <a:r>
              <a:rPr lang="en-US" sz="1700" dirty="0" smtClean="0">
                <a:effectLst>
                  <a:outerShdw sx="0" sy="0">
                    <a:srgbClr val="000000"/>
                  </a:outerShdw>
                </a:effectLst>
              </a:rPr>
              <a:t>uary </a:t>
            </a:r>
            <a:r>
              <a:rPr lang="en-US" sz="1700" dirty="0" smtClean="0">
                <a:effectLst>
                  <a:outerShdw sx="0" sy="0">
                    <a:srgbClr val="000000"/>
                  </a:outerShdw>
                </a:effectLst>
              </a:rPr>
              <a:t>2021.</a:t>
            </a:r>
          </a:p>
          <a:p>
            <a:r>
              <a:rPr lang="en-US" sz="1700" b="1" dirty="0" smtClean="0">
                <a:effectLst>
                  <a:outerShdw sx="0" sy="0">
                    <a:srgbClr val="000000"/>
                  </a:outerShdw>
                </a:effectLst>
              </a:rPr>
              <a:t>3.5 </a:t>
            </a:r>
            <a:r>
              <a:rPr lang="en-US" sz="1700" b="1" dirty="0">
                <a:effectLst>
                  <a:outerShdw sx="0" sy="0">
                    <a:srgbClr val="000000"/>
                  </a:outerShdw>
                </a:effectLst>
              </a:rPr>
              <a:t>months of float from </a:t>
            </a:r>
            <a:r>
              <a:rPr lang="en-US" sz="1700" b="1" dirty="0" smtClean="0">
                <a:effectLst>
                  <a:outerShdw sx="0" sy="0">
                    <a:srgbClr val="000000"/>
                  </a:outerShdw>
                </a:effectLst>
              </a:rPr>
              <a:t>RHIC Run 2023 start and I&amp;F early completion.  The </a:t>
            </a:r>
            <a:r>
              <a:rPr lang="en-US" sz="1700" b="1" dirty="0">
                <a:effectLst>
                  <a:outerShdw sx="0" sy="0">
                    <a:srgbClr val="000000"/>
                  </a:outerShdw>
                </a:effectLst>
              </a:rPr>
              <a:t>Early Completion date </a:t>
            </a:r>
            <a:r>
              <a:rPr lang="en-US" sz="1700" b="1" dirty="0" smtClean="0">
                <a:effectLst>
                  <a:outerShdw sx="0" sy="0">
                    <a:srgbClr val="000000"/>
                  </a:outerShdw>
                </a:effectLst>
              </a:rPr>
              <a:t>has been unchanged  throughout the pandemic.</a:t>
            </a:r>
          </a:p>
          <a:p>
            <a:r>
              <a:rPr lang="en-US" sz="1700" b="1" dirty="0" smtClean="0">
                <a:solidFill>
                  <a:srgbClr val="3399FF"/>
                </a:solidFill>
                <a:effectLst>
                  <a:outerShdw sx="0" sy="0">
                    <a:srgbClr val="000000"/>
                  </a:outerShdw>
                </a:effectLst>
              </a:rPr>
              <a:t>COVID mitigation plans are working but not perfectly</a:t>
            </a:r>
            <a:r>
              <a:rPr lang="en-US" sz="1700" b="1" dirty="0" smtClean="0">
                <a:effectLst>
                  <a:outerShdw sx="0" sy="0">
                    <a:srgbClr val="000000"/>
                  </a:outerShdw>
                </a:effectLst>
              </a:rPr>
              <a:t>. Vendor delays due to COVID have affected the SPI of the </a:t>
            </a:r>
            <a:r>
              <a:rPr lang="en-US" sz="1700" b="1" dirty="0" smtClean="0">
                <a:effectLst>
                  <a:outerShdw sx="0" sy="0">
                    <a:srgbClr val="000000"/>
                  </a:outerShdw>
                </a:effectLst>
              </a:rPr>
              <a:t>MIE (0.80) and the I&amp;F (0.88). The MIE CPI =1.02. I&amp;F CPI=1.06. Both very good.</a:t>
            </a:r>
            <a:endParaRPr lang="en-US" sz="1700" b="1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4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sPHENIX in Photos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2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3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5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5658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2788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99920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052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4926807"/>
            <a:ext cx="2895600" cy="216694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2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3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5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5658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2788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99920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052" algn="l" defTabSz="914264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Picture 6" descr="Screen Shot 2021-02-26 at 12.35.4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950"/>
            <a:ext cx="2353924" cy="3256880"/>
          </a:xfrm>
          <a:prstGeom prst="rect">
            <a:avLst/>
          </a:prstGeom>
          <a:ln w="57150" cmpd="sng">
            <a:noFill/>
          </a:ln>
        </p:spPr>
      </p:pic>
      <p:pic>
        <p:nvPicPr>
          <p:cNvPr id="9" name="Picture 8" descr="Screen Shot 2021-02-26 at 12.39.04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242" y="2038350"/>
            <a:ext cx="2190158" cy="3105211"/>
          </a:xfrm>
          <a:prstGeom prst="rect">
            <a:avLst/>
          </a:prstGeom>
        </p:spPr>
      </p:pic>
      <p:pic>
        <p:nvPicPr>
          <p:cNvPr id="14" name="Picture 13" descr="Screen Shot 2021-02-26 at 12.40.25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639" y="1809750"/>
            <a:ext cx="2098170" cy="3333750"/>
          </a:xfrm>
          <a:prstGeom prst="rect">
            <a:avLst/>
          </a:prstGeom>
        </p:spPr>
      </p:pic>
      <p:pic>
        <p:nvPicPr>
          <p:cNvPr id="25" name="Picture 24" descr="Screen Shot 2021-02-26 at 12.42.55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0" y="2038350"/>
            <a:ext cx="2362200" cy="3095799"/>
          </a:xfrm>
          <a:prstGeom prst="rect">
            <a:avLst/>
          </a:prstGeom>
        </p:spPr>
      </p:pic>
      <p:pic>
        <p:nvPicPr>
          <p:cNvPr id="27" name="Picture 26" descr="Screen Shot 2021-02-26 at 12.48.35 A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98" r="7298"/>
          <a:stretch/>
        </p:blipFill>
        <p:spPr>
          <a:xfrm>
            <a:off x="4800600" y="590550"/>
            <a:ext cx="2189805" cy="1451238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0" y="2038350"/>
            <a:ext cx="234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400" b="1" dirty="0" smtClean="0">
                <a:solidFill>
                  <a:schemeClr val="bg1"/>
                </a:solidFill>
              </a:rPr>
              <a:t> OHCal Ready to Install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1438930"/>
            <a:ext cx="236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Final Scintillating Fiber Delivery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9141" y="4576338"/>
            <a:ext cx="214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TPC R2,R3 Modules Prepped for Slice Test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52522" y="3012662"/>
            <a:ext cx="239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EMCal Completed Sectors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4482" y="2279362"/>
            <a:ext cx="20695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FFFF"/>
                </a:solidFill>
              </a:rPr>
              <a:t>Epoxying EMCal Sector 17</a:t>
            </a:r>
            <a:endParaRPr lang="en-US" sz="13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21-03-17 at 10.39.41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/>
          <a:stretch/>
        </p:blipFill>
        <p:spPr>
          <a:xfrm>
            <a:off x="2362200" y="590550"/>
            <a:ext cx="2394314" cy="1479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657350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3 OHCal Sector Assembly Test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6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" y="5"/>
            <a:ext cx="8229600" cy="546497"/>
          </a:xfrm>
        </p:spPr>
        <p:txBody>
          <a:bodyPr/>
          <a:lstStyle/>
          <a:p>
            <a:r>
              <a:rPr lang="en-US" sz="3200" dirty="0"/>
              <a:t>  Operations During the Pandemic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90550"/>
            <a:ext cx="8991600" cy="341631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 typeface="Arial"/>
              <a:buChar char="•"/>
            </a:pPr>
            <a:r>
              <a:rPr lang="en-US" dirty="0" smtClean="0"/>
              <a:t>BNL in minsafe mode from the end of March to mid-June 2020. </a:t>
            </a:r>
            <a:r>
              <a:rPr lang="en-US" dirty="0"/>
              <a:t>N</a:t>
            </a:r>
            <a:r>
              <a:rPr lang="en-US" dirty="0" smtClean="0"/>
              <a:t>o I&amp;F work done on site.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1008 I&amp;F restarted work at BNL-Phase-1B restart with </a:t>
            </a:r>
            <a:r>
              <a:rPr lang="en-US" b="1" dirty="0" smtClean="0"/>
              <a:t>5 FTEs </a:t>
            </a:r>
            <a:r>
              <a:rPr lang="en-US" dirty="0" smtClean="0"/>
              <a:t>for sPHENIX/I&amp;F</a:t>
            </a:r>
            <a:r>
              <a:rPr lang="en-US" b="1" dirty="0" smtClean="0"/>
              <a:t> </a:t>
            </a:r>
            <a:r>
              <a:rPr lang="en-US" dirty="0" smtClean="0"/>
              <a:t>on June 18</a:t>
            </a:r>
            <a:endParaRPr lang="en-US" b="1" dirty="0" smtClean="0"/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FTE </a:t>
            </a:r>
            <a:r>
              <a:rPr lang="en-US" dirty="0"/>
              <a:t>threshold increased to </a:t>
            </a:r>
            <a:r>
              <a:rPr lang="en-US" b="1" dirty="0"/>
              <a:t>30 FTEs </a:t>
            </a:r>
            <a:r>
              <a:rPr lang="en-US" dirty="0"/>
              <a:t>in late Sept with the total including  visitors. We have ~80% of our workforce approved to be on site. However managers, engineers and designers that can work remotely continue to do so.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FTE threshold has been increased to </a:t>
            </a:r>
            <a:r>
              <a:rPr lang="en-US" b="1" dirty="0" smtClean="0"/>
              <a:t>35 FTEs</a:t>
            </a:r>
            <a:r>
              <a:rPr lang="en-US" dirty="0" smtClean="0"/>
              <a:t> as of Feb 2021. </a:t>
            </a:r>
            <a:endParaRPr lang="en-US" dirty="0"/>
          </a:p>
          <a:p>
            <a:pPr marL="285743" indent="-285743">
              <a:buFont typeface="Arial"/>
              <a:buChar char="•"/>
            </a:pPr>
            <a:r>
              <a:rPr lang="en-US" dirty="0"/>
              <a:t>COVID mitigation plans continue to be </a:t>
            </a:r>
            <a:r>
              <a:rPr lang="en-US" dirty="0" smtClean="0"/>
              <a:t>implemented.</a:t>
            </a:r>
            <a:endParaRPr lang="en-US" dirty="0"/>
          </a:p>
          <a:p>
            <a:pPr marL="285743" indent="-285743">
              <a:buFont typeface="Arial"/>
              <a:buChar char="•"/>
            </a:pPr>
            <a:r>
              <a:rPr lang="en-US" dirty="0"/>
              <a:t>We have assigned a Task Coordinator to optimized the personnel on site and tasks performed each day.</a:t>
            </a:r>
          </a:p>
          <a:p>
            <a:pPr marL="285743" indent="-285743">
              <a:buFont typeface="Arial"/>
              <a:buChar char="•"/>
            </a:pPr>
            <a:r>
              <a:rPr lang="en-US" dirty="0"/>
              <a:t>We’re in daily communication with BNL safety personnel to make sure that all continues to go smoothly.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3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High Priority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83" y="590550"/>
            <a:ext cx="9067800" cy="4114800"/>
          </a:xfrm>
        </p:spPr>
        <p:txBody>
          <a:bodyPr/>
          <a:lstStyle/>
          <a:p>
            <a:r>
              <a:rPr lang="en-US" sz="2000" b="1" dirty="0" smtClean="0"/>
              <a:t>We need to keep the EMCal and OHCal on schedule.</a:t>
            </a:r>
          </a:p>
          <a:p>
            <a:r>
              <a:rPr lang="en-US" sz="2000" b="1" dirty="0" smtClean="0"/>
              <a:t>Prep for installation of the HCal sectors on the carriage in the late spring 2021.</a:t>
            </a:r>
          </a:p>
          <a:p>
            <a:r>
              <a:rPr lang="en-US" sz="2000" b="1" dirty="0" smtClean="0"/>
              <a:t>Complete track reinforcement  in the 1008 Assembly Hall.    </a:t>
            </a:r>
          </a:p>
          <a:p>
            <a:r>
              <a:rPr lang="en-US" sz="2000" b="1" dirty="0" smtClean="0"/>
              <a:t>Complete TPC Fee slice test and order the TPC Fee production boards.</a:t>
            </a:r>
            <a:endParaRPr lang="en-US" sz="1600" b="0" dirty="0" smtClean="0"/>
          </a:p>
          <a:p>
            <a:r>
              <a:rPr lang="en-US" sz="2000" b="1" dirty="0" smtClean="0"/>
              <a:t>Complete remaining  engineering design tasks  and order components</a:t>
            </a:r>
          </a:p>
          <a:p>
            <a:pPr lvl="1"/>
            <a:r>
              <a:rPr lang="en-US" sz="1600" b="0" dirty="0" smtClean="0"/>
              <a:t>We must finish the designs and move our attention to assembly, installation and testing.</a:t>
            </a:r>
          </a:p>
          <a:p>
            <a:pPr lvl="1"/>
            <a:r>
              <a:rPr lang="en-US" sz="1600" b="0" dirty="0" smtClean="0"/>
              <a:t>Can’t allow the final design tasks to get delayed</a:t>
            </a:r>
            <a:r>
              <a:rPr lang="en-US" sz="1600" dirty="0" smtClean="0"/>
              <a:t>.  </a:t>
            </a:r>
          </a:p>
          <a:p>
            <a:r>
              <a:rPr lang="en-US" sz="2000" dirty="0" smtClean="0"/>
              <a:t>Schedule </a:t>
            </a:r>
            <a:r>
              <a:rPr lang="en-US" sz="2000" dirty="0"/>
              <a:t>and hold remaining reviews</a:t>
            </a:r>
          </a:p>
          <a:p>
            <a:r>
              <a:rPr lang="en-US" sz="2000" b="0" dirty="0" smtClean="0"/>
              <a:t>Place Remaining procurements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73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D82466-2895-430A-A61B-C7D9802B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96" y="631387"/>
            <a:ext cx="5612404" cy="420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2195"/>
            <a:ext cx="8229600" cy="546497"/>
          </a:xfrm>
        </p:spPr>
        <p:txBody>
          <a:bodyPr/>
          <a:lstStyle/>
          <a:p>
            <a:r>
              <a:rPr lang="en-US" dirty="0" smtClean="0"/>
              <a:t>EMCal Sector Production Rate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10DBF4-E40A-4C12-8A1D-12C46168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EC8034-7E01-457E-902A-7E35EEEE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EFCD7AC-9794-460D-8F99-F2D7FB70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C3E738-762D-4CA5-941F-1B8A802C47A7}"/>
              </a:ext>
            </a:extLst>
          </p:cNvPr>
          <p:cNvSpPr txBox="1"/>
          <p:nvPr/>
        </p:nvSpPr>
        <p:spPr>
          <a:xfrm>
            <a:off x="5221618" y="935779"/>
            <a:ext cx="96399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900" dirty="0"/>
              <a:t>Sectors Complete</a:t>
            </a:r>
          </a:p>
          <a:p>
            <a:r>
              <a:rPr lang="en-US" sz="900" dirty="0"/>
              <a:t>10/22/2021 (BL)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AC38FA37-3531-4029-96EE-064797FA7B38}"/>
              </a:ext>
            </a:extLst>
          </p:cNvPr>
          <p:cNvCxnSpPr>
            <a:cxnSpLocks/>
          </p:cNvCxnSpPr>
          <p:nvPr/>
        </p:nvCxnSpPr>
        <p:spPr>
          <a:xfrm flipV="1">
            <a:off x="6400257" y="1211803"/>
            <a:ext cx="2004134" cy="266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C6C972-130F-4B9D-A153-CE5BFEF1BB1A}"/>
              </a:ext>
            </a:extLst>
          </p:cNvPr>
          <p:cNvSpPr txBox="1"/>
          <p:nvPr/>
        </p:nvSpPr>
        <p:spPr>
          <a:xfrm>
            <a:off x="152400" y="1123950"/>
            <a:ext cx="2895600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dirty="0"/>
              <a:t>Red line shows producing the 52 EMCal production sectors,  sectors 13-64, over the 1-year period</a:t>
            </a:r>
          </a:p>
          <a:p>
            <a:endParaRPr lang="en-US" sz="1600" dirty="0"/>
          </a:p>
          <a:p>
            <a:r>
              <a:rPr lang="en-US" sz="1600" dirty="0" smtClean="0"/>
              <a:t>From  2</a:t>
            </a:r>
            <a:r>
              <a:rPr lang="en-US" sz="1600" dirty="0"/>
              <a:t>/1/21 </a:t>
            </a:r>
            <a:r>
              <a:rPr lang="en-US" sz="1600" dirty="0" smtClean="0"/>
              <a:t> </a:t>
            </a:r>
            <a:r>
              <a:rPr lang="en-US" sz="1600" dirty="0" smtClean="0"/>
              <a:t>t</a:t>
            </a:r>
            <a:r>
              <a:rPr lang="en-US" sz="1600" dirty="0" smtClean="0"/>
              <a:t>o  2</a:t>
            </a:r>
            <a:r>
              <a:rPr lang="en-US" sz="1600" dirty="0"/>
              <a:t>/4/22</a:t>
            </a:r>
          </a:p>
          <a:p>
            <a:endParaRPr lang="en-US" sz="1600" dirty="0"/>
          </a:p>
          <a:p>
            <a:r>
              <a:rPr lang="en-US" sz="1600" dirty="0"/>
              <a:t>as in P6 progress file</a:t>
            </a:r>
          </a:p>
        </p:txBody>
      </p:sp>
    </p:spTree>
    <p:extLst>
      <p:ext uri="{BB962C8B-B14F-4D97-AF65-F5344CB8AC3E}">
        <p14:creationId xmlns:p14="http://schemas.microsoft.com/office/powerpoint/2010/main" val="112523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6808FF-2866-4FBC-9370-F2DD9EF1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OuterHCal</a:t>
            </a:r>
            <a:r>
              <a:rPr lang="en-US" dirty="0"/>
              <a:t> and EMCal Installation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419A5D41-8218-4789-813B-9FCDA68F3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450161"/>
              </p:ext>
            </p:extLst>
          </p:nvPr>
        </p:nvGraphicFramePr>
        <p:xfrm>
          <a:off x="304800" y="685800"/>
          <a:ext cx="8305800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222">
                  <a:extLst>
                    <a:ext uri="{9D8B030D-6E8A-4147-A177-3AD203B41FA5}">
                      <a16:colId xmlns="" xmlns:a16="http://schemas.microsoft.com/office/drawing/2014/main" val="984934370"/>
                    </a:ext>
                  </a:extLst>
                </a:gridCol>
                <a:gridCol w="2230261">
                  <a:extLst>
                    <a:ext uri="{9D8B030D-6E8A-4147-A177-3AD203B41FA5}">
                      <a16:colId xmlns="" xmlns:a16="http://schemas.microsoft.com/office/drawing/2014/main" val="2297413203"/>
                    </a:ext>
                  </a:extLst>
                </a:gridCol>
                <a:gridCol w="1768828">
                  <a:extLst>
                    <a:ext uri="{9D8B030D-6E8A-4147-A177-3AD203B41FA5}">
                      <a16:colId xmlns="" xmlns:a16="http://schemas.microsoft.com/office/drawing/2014/main" val="2177562996"/>
                    </a:ext>
                  </a:extLst>
                </a:gridCol>
                <a:gridCol w="1230489">
                  <a:extLst>
                    <a:ext uri="{9D8B030D-6E8A-4147-A177-3AD203B41FA5}">
                      <a16:colId xmlns="" xmlns:a16="http://schemas.microsoft.com/office/drawing/2014/main" val="3098146609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Fabrication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Installation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(</a:t>
                      </a:r>
                      <a:r>
                        <a:rPr lang="en-US" sz="1400" dirty="0" err="1"/>
                        <a:t>wk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998608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OHCal Sector 1 &amp; Splice Plates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Week 8, 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23,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2360254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OHCal Sector 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Week 5, 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34,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189222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SC Magnet Coil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2018 (testing at BNL)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37,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053554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OHCal Sector 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Week 5, 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41,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369695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OHCal Sector 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17,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46, 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5129950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EMCal Sector 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Week 14,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1, 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419846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EMCal Sector 32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25,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5, 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94236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EMCal Sector 59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52,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10,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91529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r>
                        <a:rPr lang="en-US" sz="1400" dirty="0"/>
                        <a:t>EMCal Sector 64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5, 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Week 11, 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366232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343A5-05B8-497F-B65B-0108003D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3/18/21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10E551-0B97-4373-9F37-E9182229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9ABA4B-D0DF-4D8D-8AE2-DA0EF5B6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40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52136</TotalTime>
  <Words>1976</Words>
  <Application>Microsoft Macintosh PowerPoint</Application>
  <PresentationFormat>On-screen Show (16:9)</PresentationFormat>
  <Paragraphs>342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PMG Agenda Items</vt:lpstr>
      <vt:lpstr>sPHENIX Calendar </vt:lpstr>
      <vt:lpstr>sPHENIX/1008 I&amp;F Technical Status  </vt:lpstr>
      <vt:lpstr>sPHENIX/1008 I&amp;F Status- continued</vt:lpstr>
      <vt:lpstr>sPHENIX in Photos</vt:lpstr>
      <vt:lpstr>  Operations During the Pandemic</vt:lpstr>
      <vt:lpstr> High Priority Issues</vt:lpstr>
      <vt:lpstr>EMCal Sector Production Rate</vt:lpstr>
      <vt:lpstr>OuterHCal and EMCal Installation</vt:lpstr>
      <vt:lpstr>TPC and Electronics Installation</vt:lpstr>
      <vt:lpstr>sPHENIX 2 PEMP Notables in 2021 </vt:lpstr>
      <vt:lpstr>Critical Procurements</vt:lpstr>
      <vt:lpstr>Performance Indices – sPHENIX MIE</vt:lpstr>
      <vt:lpstr>Performance Indices – 1008 Infra and Facility Upgrade</vt:lpstr>
      <vt:lpstr>Summary Schedule – sPHENIX MIE and 1008 Infra and Facility Upgrade</vt:lpstr>
      <vt:lpstr>Summary</vt:lpstr>
      <vt:lpstr>Back Up</vt:lpstr>
      <vt:lpstr>Cost Performance Report (CPR) – sPHENIX MIE</vt:lpstr>
      <vt:lpstr>Cost Performance Report (CPR) – 1008 Infra and Facility Upgrade</vt:lpstr>
      <vt:lpstr>Milestones Status – sPHENIX MIE</vt:lpstr>
      <vt:lpstr>Milestones Status – 1008 Infra and Facility Upgrade</vt:lpstr>
      <vt:lpstr>Summary Schedule – sPHENIX MIE</vt:lpstr>
      <vt:lpstr>EAC and Contingency Profile – sPHENIX MIE</vt:lpstr>
      <vt:lpstr>Baseline/Contingency Log - MIE</vt:lpstr>
      <vt:lpstr>EAC and Contingency Profile – 1008 Infra and Facility Upgrade </vt:lpstr>
      <vt:lpstr>Baseline/Contingency Log - 1008 Infra and Facility Upgrade </vt:lpstr>
      <vt:lpstr>Critical Path (1x, 2x and 3x Combined)</vt:lpstr>
      <vt:lpstr>Critical Path (1x, 2x and 3x Combined)</vt:lpstr>
      <vt:lpstr> I&amp;F Installation Schedule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957</cp:revision>
  <cp:lastPrinted>2017-10-23T16:33:50Z</cp:lastPrinted>
  <dcterms:created xsi:type="dcterms:W3CDTF">2015-10-24T00:32:43Z</dcterms:created>
  <dcterms:modified xsi:type="dcterms:W3CDTF">2021-03-18T03:30:43Z</dcterms:modified>
</cp:coreProperties>
</file>