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700" r:id="rId2"/>
    <p:sldMasterId id="2147483774" r:id="rId3"/>
    <p:sldMasterId id="2147483790" r:id="rId4"/>
  </p:sldMasterIdLst>
  <p:notesMasterIdLst>
    <p:notesMasterId r:id="rId25"/>
  </p:notesMasterIdLst>
  <p:handoutMasterIdLst>
    <p:handoutMasterId r:id="rId26"/>
  </p:handoutMasterIdLst>
  <p:sldIdLst>
    <p:sldId id="962" r:id="rId5"/>
    <p:sldId id="963" r:id="rId6"/>
    <p:sldId id="998" r:id="rId7"/>
    <p:sldId id="999" r:id="rId8"/>
    <p:sldId id="975" r:id="rId9"/>
    <p:sldId id="979" r:id="rId10"/>
    <p:sldId id="980" r:id="rId11"/>
    <p:sldId id="981" r:id="rId12"/>
    <p:sldId id="982" r:id="rId13"/>
    <p:sldId id="703" r:id="rId14"/>
    <p:sldId id="904" r:id="rId15"/>
    <p:sldId id="956" r:id="rId16"/>
    <p:sldId id="957" r:id="rId17"/>
    <p:sldId id="961" r:id="rId18"/>
    <p:sldId id="996" r:id="rId19"/>
    <p:sldId id="997" r:id="rId20"/>
    <p:sldId id="1000" r:id="rId21"/>
    <p:sldId id="1001" r:id="rId22"/>
    <p:sldId id="1002" r:id="rId23"/>
    <p:sldId id="1003" r:id="rId24"/>
  </p:sldIdLst>
  <p:sldSz cx="9144000" cy="6858000" type="screen4x3"/>
  <p:notesSz cx="6946900" cy="92202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178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355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533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71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5888" algn="l" defTabSz="457178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065" algn="l" defTabSz="457178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240" algn="l" defTabSz="457178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416" algn="l" defTabSz="457178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FF00FF"/>
    <a:srgbClr val="6666FF"/>
    <a:srgbClr val="004080"/>
    <a:srgbClr val="008000"/>
    <a:srgbClr val="FF8000"/>
    <a:srgbClr val="FFFF00"/>
    <a:srgbClr val="FFFAD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8129" autoAdjust="0"/>
  </p:normalViewPr>
  <p:slideViewPr>
    <p:cSldViewPr snapToGrid="0">
      <p:cViewPr varScale="1">
        <p:scale>
          <a:sx n="103" d="100"/>
          <a:sy n="103" d="100"/>
        </p:scale>
        <p:origin x="608" y="48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904"/>
        <p:guide pos="21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744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969" y="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379595"/>
            <a:ext cx="555752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73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178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355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533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71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5888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5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6" algn="l" defTabSz="457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199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8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34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blackWhite">
          <a:xfrm>
            <a:off x="20638" y="12704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378367" y="6248404"/>
            <a:ext cx="1728894" cy="330200"/>
          </a:xfrm>
        </p:spPr>
        <p:txBody>
          <a:bodyPr/>
          <a:lstStyle>
            <a:lvl1pPr>
              <a:defRPr sz="1400" b="1" i="0">
                <a:solidFill>
                  <a:srgbClr val="0000FF"/>
                </a:solidFill>
                <a:effectLst/>
              </a:defRPr>
            </a:lvl1pPr>
          </a:lstStyle>
          <a:p>
            <a:endParaRPr lang="en-US" altLang="ja-JP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2"/>
            <a:ext cx="4978400" cy="381000"/>
          </a:xfrm>
        </p:spPr>
        <p:txBody>
          <a:bodyPr/>
          <a:lstStyle>
            <a:lvl1pPr>
              <a:defRPr sz="1400" b="1" i="0">
                <a:solidFill>
                  <a:srgbClr val="FF00FF"/>
                </a:solidFill>
                <a:effectLst/>
              </a:defRPr>
            </a:lvl1pPr>
          </a:lstStyle>
          <a:p>
            <a:endParaRPr lang="en-US" altLang="ja-JP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>
                <a:solidFill>
                  <a:srgbClr val="0000FF"/>
                </a:solidFill>
                <a:effectLst/>
              </a:defRPr>
            </a:lvl1pPr>
          </a:lstStyle>
          <a:p>
            <a:fld id="{684DC042-DA42-6A4D-AE89-46F8D07AA4EE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95268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9225" name="Freeform 9"/>
            <p:cNvSpPr>
              <a:spLocks/>
            </p:cNvSpPr>
            <p:nvPr userDrawn="1"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Freeform 10"/>
            <p:cNvSpPr>
              <a:spLocks/>
            </p:cNvSpPr>
            <p:nvPr userDrawn="1"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Freeform 11"/>
            <p:cNvSpPr>
              <a:spLocks/>
            </p:cNvSpPr>
            <p:nvPr userDrawn="1"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28" name="Group 12"/>
            <p:cNvGrpSpPr>
              <a:grpSpLocks/>
            </p:cNvGrpSpPr>
            <p:nvPr userDrawn="1"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922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/>
          <p:cNvGrpSpPr/>
          <p:nvPr userDrawn="1"/>
        </p:nvGrpSpPr>
        <p:grpSpPr>
          <a:xfrm>
            <a:off x="7848600" y="4343403"/>
            <a:ext cx="742950" cy="1058863"/>
            <a:chOff x="7848600" y="4343400"/>
            <a:chExt cx="742950" cy="1058863"/>
          </a:xfrm>
        </p:grpSpPr>
        <p:sp>
          <p:nvSpPr>
            <p:cNvPr id="9235" name="Freeform 19"/>
            <p:cNvSpPr>
              <a:spLocks/>
            </p:cNvSpPr>
            <p:nvPr userDrawn="1"/>
          </p:nvSpPr>
          <p:spPr bwMode="auto">
            <a:xfrm rot="7320404">
              <a:off x="7793037" y="4660900"/>
              <a:ext cx="998538" cy="46513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Freeform 20"/>
            <p:cNvSpPr>
              <a:spLocks/>
            </p:cNvSpPr>
            <p:nvPr userDrawn="1"/>
          </p:nvSpPr>
          <p:spPr bwMode="auto">
            <a:xfrm rot="7320404">
              <a:off x="7767637" y="4640263"/>
              <a:ext cx="995363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 userDrawn="1"/>
          </p:nvSpPr>
          <p:spPr bwMode="auto">
            <a:xfrm rot="7320404">
              <a:off x="7937500" y="4622800"/>
              <a:ext cx="660400" cy="420688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238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923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244" name="Freeform 28"/>
          <p:cNvSpPr>
            <a:spLocks/>
          </p:cNvSpPr>
          <p:nvPr/>
        </p:nvSpPr>
        <p:spPr bwMode="auto">
          <a:xfrm>
            <a:off x="901700" y="5054605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3886200" y="1905002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endParaRPr lang="en-US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4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lIns="91436" tIns="45716" rIns="91436" bIns="45716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omic Sans MS"/>
              <a:ea typeface="ＭＳ Ｐゴシック"/>
              <a:cs typeface="Arial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268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</p:grpSp>
      </p:grpSp>
      <p:grpSp>
        <p:nvGrpSpPr>
          <p:cNvPr id="15" name="Group 70"/>
          <p:cNvGrpSpPr>
            <a:grpSpLocks/>
          </p:cNvGrpSpPr>
          <p:nvPr userDrawn="1"/>
        </p:nvGrpSpPr>
        <p:grpSpPr bwMode="auto">
          <a:xfrm>
            <a:off x="7848600" y="4343400"/>
            <a:ext cx="742950" cy="1058863"/>
            <a:chOff x="7848600" y="4343400"/>
            <a:chExt cx="742950" cy="1058863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7793038" y="4660900"/>
              <a:ext cx="998538" cy="46513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7766845" y="4641056"/>
              <a:ext cx="995362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7938295" y="4622006"/>
              <a:ext cx="658812" cy="42227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5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3886200" y="1905002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>
              <a:defRPr/>
            </a:pPr>
            <a:endParaRPr lang="en-US" dirty="0">
              <a:solidFill>
                <a:srgbClr val="FF00FF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7950" y="6248400"/>
            <a:ext cx="1728788" cy="330200"/>
          </a:xfrm>
        </p:spPr>
        <p:txBody>
          <a:bodyPr/>
          <a:lstStyle>
            <a:lvl1pPr>
              <a:defRPr sz="1400" b="1" i="0">
                <a:solidFill>
                  <a:srgbClr val="0000FF"/>
                </a:solidFill>
                <a:effectLst/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4978400" cy="381000"/>
          </a:xfrm>
        </p:spPr>
        <p:txBody>
          <a:bodyPr/>
          <a:lstStyle>
            <a:lvl1pPr>
              <a:defRPr sz="1400" b="1" i="0">
                <a:solidFill>
                  <a:srgbClr val="FF00FF"/>
                </a:solidFill>
                <a:effectLst/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>
                <a:solidFill>
                  <a:srgbClr val="0000FF"/>
                </a:solidFill>
                <a:effectLst/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9B80AB2-15A9-4089-B617-6247994805C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4810702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1B239CE-6488-4245-A9C1-75AF1582DE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64514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8638" y="6561138"/>
            <a:ext cx="1439862" cy="263525"/>
          </a:xfrm>
        </p:spPr>
        <p:txBody>
          <a:bodyPr/>
          <a:lstStyle>
            <a:lvl1pPr>
              <a:defRPr b="0">
                <a:solidFill>
                  <a:srgbClr val="0000FF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FF00FF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0000FF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882EEA9-9295-4E3B-B747-6FDEDB25589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90493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7463"/>
            <a:ext cx="14922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H="1">
              <a:off x="5506" y="1335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3" y="806454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138" y="6573838"/>
            <a:ext cx="1439862" cy="263525"/>
          </a:xfrm>
        </p:spPr>
        <p:txBody>
          <a:bodyPr/>
          <a:lstStyle>
            <a:lvl1pPr>
              <a:defRPr b="0">
                <a:solidFill>
                  <a:srgbClr val="0000FF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FF00FF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rgbClr val="0000FF"/>
                </a:solidFill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913E591-C417-4708-A8E8-386F75175D1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11978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E4BF92C-17FF-41BA-A7E4-FF59521CD1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078139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0"/>
            <a:ext cx="1492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5" name="Freeform 4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506" y="1335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76FFBFB-06A2-4796-80DE-45405F7054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9918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776CE3C-7FE9-4129-AC0A-DFE139F373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462766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5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8" y="692155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963" y="6565900"/>
            <a:ext cx="1506537" cy="274638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25" y="6578600"/>
            <a:ext cx="4237038" cy="22860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2CC56FE8-C15B-4A6C-8B7A-EF7042CC46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45735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BCB642E-D177-4F31-B598-1761AAFA0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435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4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lIns="91436" tIns="45716" rIns="91436" bIns="45716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omic Sans M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268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70"/>
          <p:cNvGrpSpPr>
            <a:grpSpLocks/>
          </p:cNvGrpSpPr>
          <p:nvPr userDrawn="1"/>
        </p:nvGrpSpPr>
        <p:grpSpPr bwMode="auto">
          <a:xfrm>
            <a:off x="7848600" y="4343403"/>
            <a:ext cx="742950" cy="1058863"/>
            <a:chOff x="7848600" y="4343400"/>
            <a:chExt cx="742950" cy="1058863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7793038" y="4660900"/>
              <a:ext cx="998538" cy="46513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7766845" y="4641056"/>
              <a:ext cx="995362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7938295" y="4622006"/>
              <a:ext cx="658812" cy="42227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5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3886200" y="1905002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>
              <a:defRPr/>
            </a:pP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7950" y="6248404"/>
            <a:ext cx="1728788" cy="330200"/>
          </a:xfrm>
        </p:spPr>
        <p:txBody>
          <a:bodyPr/>
          <a:lstStyle>
            <a:lvl1pPr>
              <a:defRPr sz="1400" b="1" i="0">
                <a:solidFill>
                  <a:srgbClr val="0000FF"/>
                </a:solidFill>
                <a:effectLst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2"/>
            <a:ext cx="4978400" cy="381000"/>
          </a:xfrm>
        </p:spPr>
        <p:txBody>
          <a:bodyPr/>
          <a:lstStyle>
            <a:lvl1pPr>
              <a:defRPr sz="1400" b="1" i="0">
                <a:solidFill>
                  <a:srgbClr val="FF00FF"/>
                </a:solidFill>
                <a:effectLst/>
              </a:defRPr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47096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B1A700-7212-524C-82CA-F704C367C37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4E76-14C4-4298-90D1-4C5CDEC8346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44372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8643" y="6561142"/>
            <a:ext cx="1439862" cy="2635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"/>
            <a:ext cx="533400" cy="252413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A55AEC68-F86A-49A5-8EEA-BA40E633313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86523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7468"/>
            <a:ext cx="14922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H="1">
              <a:off x="5506" y="1337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3" y="806454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139" y="6573841"/>
            <a:ext cx="1439862" cy="2635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4A91EABF-74E5-4455-99A4-2E127589F65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945057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ECC32-63D8-4D66-8044-E69967B9E4F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723406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0"/>
            <a:ext cx="1492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5" name="Freeform 4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506" y="1337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9D2EA-DEE7-4ADB-9336-A262EF65CF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517890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6AE81-4050-4830-8D41-35956819297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5941232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5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8" y="692155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964" y="6565904"/>
            <a:ext cx="1506537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25" y="6578600"/>
            <a:ext cx="4237038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C9758-4156-462C-8DBC-11F0E387E1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075561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2" y="6245228"/>
            <a:ext cx="2133600" cy="476250"/>
          </a:xfr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5" y="6245228"/>
            <a:ext cx="2895600" cy="476250"/>
          </a:xfr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2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2F7E1-2AD4-4E3F-8D06-E56FD743E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03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4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lIns="91436" tIns="45716" rIns="91436" bIns="45716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Comic Sans MS"/>
              <a:ea typeface="ＭＳ Ｐゴシック"/>
              <a:cs typeface="Arial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268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</p:grpSp>
      </p:grpSp>
      <p:grpSp>
        <p:nvGrpSpPr>
          <p:cNvPr id="15" name="Group 70"/>
          <p:cNvGrpSpPr>
            <a:grpSpLocks/>
          </p:cNvGrpSpPr>
          <p:nvPr userDrawn="1"/>
        </p:nvGrpSpPr>
        <p:grpSpPr bwMode="auto">
          <a:xfrm>
            <a:off x="7848600" y="4343403"/>
            <a:ext cx="742950" cy="1058863"/>
            <a:chOff x="7848600" y="4343400"/>
            <a:chExt cx="742950" cy="1058863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7793038" y="4660900"/>
              <a:ext cx="998538" cy="46513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7766845" y="4641056"/>
              <a:ext cx="995362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7938295" y="4622006"/>
              <a:ext cx="658812" cy="42227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5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3886200" y="1905002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 lIns="91436" tIns="45716" rIns="91436" bIns="45716"/>
          <a:lstStyle/>
          <a:p>
            <a:pPr>
              <a:defRPr/>
            </a:pPr>
            <a:endParaRPr lang="en-US" dirty="0">
              <a:solidFill>
                <a:srgbClr val="FF00FF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7950" y="6248404"/>
            <a:ext cx="1728788" cy="330200"/>
          </a:xfrm>
        </p:spPr>
        <p:txBody>
          <a:bodyPr/>
          <a:lstStyle>
            <a:lvl1pPr>
              <a:defRPr sz="1400" b="1" i="0" dirty="0">
                <a:solidFill>
                  <a:srgbClr val="0000FF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2"/>
            <a:ext cx="4978400" cy="381000"/>
          </a:xfrm>
        </p:spPr>
        <p:txBody>
          <a:bodyPr/>
          <a:lstStyle>
            <a:lvl1pPr>
              <a:defRPr sz="1400" b="1" i="0" dirty="0">
                <a:solidFill>
                  <a:srgbClr val="FF00FF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 smtClean="0">
                <a:solidFill>
                  <a:srgbClr val="0000FF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C43861F8-A632-43C1-88B9-178CECC7D38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4141837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3" indent="0">
              <a:buNone/>
              <a:defRPr sz="1400"/>
            </a:lvl4pPr>
            <a:lvl5pPr marL="1828710" indent="0">
              <a:buNone/>
              <a:defRPr sz="1400"/>
            </a:lvl5pPr>
            <a:lvl6pPr marL="2285888" indent="0">
              <a:buNone/>
              <a:defRPr sz="1400"/>
            </a:lvl6pPr>
            <a:lvl7pPr marL="2743065" indent="0">
              <a:buNone/>
              <a:defRPr sz="1400"/>
            </a:lvl7pPr>
            <a:lvl8pPr marL="3200240" indent="0">
              <a:buNone/>
              <a:defRPr sz="1400"/>
            </a:lvl8pPr>
            <a:lvl9pPr marL="365741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79EEFC3-546B-444E-9844-984C6B2F69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91004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9169" y="6561671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8643" y="6561142"/>
            <a:ext cx="1439862" cy="263525"/>
          </a:xfrm>
        </p:spPr>
        <p:txBody>
          <a:bodyPr/>
          <a:lstStyle>
            <a:lvl1pPr>
              <a:defRPr b="0" dirty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dirty="0">
                <a:solidFill>
                  <a:srgbClr val="FF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19EEC7B-26A3-455E-9580-FC4E3A2E4D9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80862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7468"/>
            <a:ext cx="14922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H="1">
              <a:off x="5506" y="1334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3" y="806454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139" y="6573841"/>
            <a:ext cx="1439862" cy="263525"/>
          </a:xfrm>
        </p:spPr>
        <p:txBody>
          <a:bodyPr/>
          <a:lstStyle>
            <a:lvl1pPr>
              <a:defRPr b="0" dirty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dirty="0">
                <a:solidFill>
                  <a:srgbClr val="FF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C383A1D-6FF5-421A-B046-BE13B4EB9B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772102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681DA88-904A-4CA8-B82F-0BC6730039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077747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0"/>
            <a:ext cx="1492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5" name="Freeform 4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506" y="1334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F6742C7-C6E7-49F6-BAE6-B648A5F55B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28598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A32F9CF-4F2F-4CBA-8844-EC7A9A2C22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28093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5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8" y="692155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964" y="6565904"/>
            <a:ext cx="1506537" cy="274638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25" y="6578600"/>
            <a:ext cx="4237038" cy="228600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DD54E8C-71C1-433D-B6E1-BB01B1E36A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770804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2" y="6245228"/>
            <a:ext cx="2133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5" y="6245228"/>
            <a:ext cx="2895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8"/>
            <a:ext cx="2133600" cy="476250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4E6D23A-9FE2-435E-9A47-9C390224E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800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.outloo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324" y="16704"/>
            <a:ext cx="1492758" cy="6889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3" y="806454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669" y="6574370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6" y="6565900"/>
            <a:ext cx="4902200" cy="228600"/>
          </a:xfrm>
        </p:spPr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10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11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6" name="Picture 5" descr="picture.outloo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924" y="0"/>
            <a:ext cx="1492758" cy="688942"/>
          </a:xfrm>
          <a:prstGeom prst="rect">
            <a:avLst/>
          </a:prstGeom>
        </p:spPr>
      </p:pic>
      <p:grpSp>
        <p:nvGrpSpPr>
          <p:cNvPr id="8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9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BD2CD6-BD71-9540-8FCE-C04CD30520C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5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8" y="692155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434" y="6565901"/>
            <a:ext cx="1507067" cy="275168"/>
          </a:xfrm>
        </p:spPr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36" y="6578600"/>
            <a:ext cx="4236508" cy="228600"/>
          </a:xfrm>
        </p:spPr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C92166-1194-2F48-BFD2-97EB8C06103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2" y="6245228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5" y="6245228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8"/>
            <a:ext cx="2133600" cy="476250"/>
          </a:xfrm>
          <a:prstGeom prst="rect">
            <a:avLst/>
          </a:prstGeom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32F8949-A4D7-1044-8DE4-2C17568E9D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5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434" y="6565901"/>
            <a:ext cx="1507067" cy="27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endParaRPr lang="en-US" altLang="ja-JP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6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i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endParaRPr lang="en-US" altLang="ja-JP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2" y="6553200"/>
            <a:ext cx="5334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9EA87294-3AFE-9D4E-921B-BEF8B3AF57E5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7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0" y="6156722"/>
            <a:ext cx="1003762" cy="701278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0560" y="5896380"/>
              <a:ext cx="1296590" cy="773043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8803" y="5988097"/>
              <a:ext cx="84534" cy="15365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5797" y="6216794"/>
              <a:ext cx="942975" cy="48836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5575" y="6257292"/>
              <a:ext cx="625078" cy="44548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438" y="5928540"/>
              <a:ext cx="160734" cy="14412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5175" y="6680143"/>
              <a:ext cx="90487" cy="133407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060" y="6017875"/>
              <a:ext cx="229791" cy="45620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322" y="5997626"/>
              <a:ext cx="433387" cy="207257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5132" y="6120312"/>
              <a:ext cx="185737" cy="79806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12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8213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220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8680453" y="1628776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 userDrawn="1"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 userDrawn="1"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 userDrawn="1"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7" name="Picture 56" descr="EIC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5" y="32780"/>
            <a:ext cx="458925" cy="424420"/>
          </a:xfrm>
          <a:prstGeom prst="rect">
            <a:avLst/>
          </a:prstGeom>
        </p:spPr>
      </p:pic>
      <p:grpSp>
        <p:nvGrpSpPr>
          <p:cNvPr id="8252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1" r:id="rId3"/>
    <p:sldLayoutId id="2147483657" r:id="rId4"/>
    <p:sldLayoutId id="2147483655" r:id="rId5"/>
    <p:sldLayoutId id="2147483658" r:id="rId6"/>
    <p:sldLayoutId id="2147483656" r:id="rId7"/>
    <p:sldLayoutId id="2147483653" r:id="rId8"/>
    <p:sldLayoutId id="2147483659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178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355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533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71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883" indent="-342883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12" indent="-285735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2pPr>
      <a:lvl3pPr marL="1142943" indent="-228588" algn="l" rtl="0" fontAlgn="base">
        <a:spcBef>
          <a:spcPct val="20000"/>
        </a:spcBef>
        <a:spcAft>
          <a:spcPct val="0"/>
        </a:spcAft>
        <a:buBlip>
          <a:blip r:embed="rId12"/>
        </a:buBlip>
        <a:defRPr kumimoji="1" sz="1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3pPr>
      <a:lvl4pPr marL="1600120" indent="-228588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4pPr>
      <a:lvl5pPr marL="2057297" indent="-228588" algn="l" rtl="0" fontAlgn="base">
        <a:spcBef>
          <a:spcPct val="20000"/>
        </a:spcBef>
        <a:spcAft>
          <a:spcPct val="0"/>
        </a:spcAft>
        <a:buSzPct val="120000"/>
        <a:buFontTx/>
        <a:buBlip>
          <a:blip r:embed="rId14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5pPr>
      <a:lvl6pPr marL="251447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8828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00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963" y="6565900"/>
            <a:ext cx="1506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1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1" i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5334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1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/>
                <a:cs typeface="Arial" pitchFamily="34" charset="0"/>
              </a:defRPr>
            </a:lvl1pPr>
          </a:lstStyle>
          <a:p>
            <a:pPr>
              <a:defRPr/>
            </a:pPr>
            <a:fld id="{BA0AFC6A-2E5F-4404-ABE4-6DC48C3C004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4102" name="Group 58"/>
          <p:cNvGrpSpPr>
            <a:grpSpLocks noChangeAspect="1"/>
          </p:cNvGrpSpPr>
          <p:nvPr/>
        </p:nvGrpSpPr>
        <p:grpSpPr bwMode="auto">
          <a:xfrm>
            <a:off x="0" y="6156325"/>
            <a:ext cx="1003300" cy="701675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1231" y="5895437"/>
              <a:ext cx="1295912" cy="774261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9150" y="5988517"/>
              <a:ext cx="84700" cy="15231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4878" y="6216988"/>
              <a:ext cx="944406" cy="488674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6163" y="6257182"/>
              <a:ext cx="624664" cy="44636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664" y="5929284"/>
              <a:ext cx="160930" cy="14385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6004" y="6680276"/>
              <a:ext cx="88935" cy="133274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957" y="6018134"/>
              <a:ext cx="228690" cy="4569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767" y="5996979"/>
              <a:ext cx="431971" cy="207316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4499" y="6119676"/>
              <a:ext cx="186340" cy="80388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4121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4122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9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6"/>
                  <a:ext cx="116" cy="131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5" y="3565"/>
                  <a:ext cx="44" cy="115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4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59" y="3886"/>
                <a:ext cx="245" cy="147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grpSp>
            <p:nvGrpSpPr>
              <p:cNvPr id="4126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8" y="4048"/>
                  <a:ext cx="76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1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1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50" y="3490"/>
                  <a:ext cx="322" cy="595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9" y="3630"/>
                  <a:ext cx="194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1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6" y="3605"/>
                  <a:ext cx="245" cy="87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4103" name="Group 37"/>
          <p:cNvGrpSpPr>
            <a:grpSpLocks/>
          </p:cNvGrpSpPr>
          <p:nvPr/>
        </p:nvGrpSpPr>
        <p:grpSpPr bwMode="auto">
          <a:xfrm>
            <a:off x="8680450" y="1628775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</p:grpSp>
      </p:grpSp>
      <p:pic>
        <p:nvPicPr>
          <p:cNvPr id="4105" name="Picture 56" descr="EIC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8"/>
            <a:ext cx="45878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5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0242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5pPr>
      <a:lvl6pPr marL="457178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355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533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71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anose="05000000000000000000" pitchFamily="2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anose="05000000000000000000" pitchFamily="2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SzPct val="120000"/>
        <a:buBlip>
          <a:blip r:embed="rId14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5pPr>
      <a:lvl6pPr marL="251447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8828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00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965" y="6565904"/>
            <a:ext cx="1506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i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3776" y="5"/>
            <a:ext cx="5334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2BDC8794-5FD1-4D9D-8CDC-C4B2F27B226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7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1030" name="Group 58"/>
          <p:cNvGrpSpPr>
            <a:grpSpLocks noChangeAspect="1"/>
          </p:cNvGrpSpPr>
          <p:nvPr/>
        </p:nvGrpSpPr>
        <p:grpSpPr bwMode="auto">
          <a:xfrm>
            <a:off x="0" y="6156330"/>
            <a:ext cx="1003300" cy="701675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1231" y="5895437"/>
              <a:ext cx="1295912" cy="774261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9150" y="5988517"/>
              <a:ext cx="84700" cy="15231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4878" y="6216988"/>
              <a:ext cx="944406" cy="488674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6163" y="6257182"/>
              <a:ext cx="624664" cy="44636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664" y="5929284"/>
              <a:ext cx="160930" cy="14385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6004" y="6680276"/>
              <a:ext cx="88935" cy="133274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957" y="6018134"/>
              <a:ext cx="228690" cy="4569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767" y="5996979"/>
              <a:ext cx="431971" cy="207316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4499" y="6119676"/>
              <a:ext cx="186340" cy="80388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49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1050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9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6"/>
                  <a:ext cx="116" cy="130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5" y="3566"/>
                  <a:ext cx="44" cy="114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4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59" y="3886"/>
                <a:ext cx="245" cy="147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54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8" y="4048"/>
                  <a:ext cx="76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1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1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50" y="3490"/>
                  <a:ext cx="322" cy="595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9" y="3630"/>
                  <a:ext cx="194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1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6" y="3605"/>
                  <a:ext cx="245" cy="87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1" name="Group 37"/>
          <p:cNvGrpSpPr>
            <a:grpSpLocks/>
          </p:cNvGrpSpPr>
          <p:nvPr/>
        </p:nvGrpSpPr>
        <p:grpSpPr bwMode="auto">
          <a:xfrm>
            <a:off x="8680453" y="1628776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1033" name="Picture 56" descr="EIC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8"/>
            <a:ext cx="45878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7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9707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5pPr>
      <a:lvl6pPr marL="457178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355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533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71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SzPct val="120000"/>
        <a:buBlip>
          <a:blip r:embed="rId14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5pPr>
      <a:lvl6pPr marL="251447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8828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00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965" y="6565904"/>
            <a:ext cx="1506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ja-JP">
              <a:ea typeface="ＭＳ Ｐゴシック"/>
              <a:cs typeface="Arial" pitchFamily="34" charset="0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ja-JP">
              <a:ea typeface="ＭＳ Ｐゴシック"/>
              <a:cs typeface="Arial" pitchFamily="34" charset="0"/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2" y="6553205"/>
            <a:ext cx="5334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fld id="{025F7487-A5F6-49D8-9848-BDE5E370DF6F}" type="slidenum">
              <a:rPr lang="en-US" altLang="ja-JP">
                <a:ea typeface="ＭＳ Ｐゴシック"/>
                <a:cs typeface="Arial" pitchFamily="34" charset="0"/>
              </a:rPr>
              <a:pPr>
                <a:defRPr/>
              </a:pPr>
              <a:t>‹#›</a:t>
            </a:fld>
            <a:endParaRPr lang="en-US" altLang="ja-JP" dirty="0">
              <a:ea typeface="ＭＳ Ｐゴシック"/>
              <a:cs typeface="Arial" pitchFamily="34" charset="0"/>
            </a:endParaRPr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7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2054" name="Group 58"/>
          <p:cNvGrpSpPr>
            <a:grpSpLocks noChangeAspect="1"/>
          </p:cNvGrpSpPr>
          <p:nvPr/>
        </p:nvGrpSpPr>
        <p:grpSpPr bwMode="auto">
          <a:xfrm>
            <a:off x="0" y="6156330"/>
            <a:ext cx="1003300" cy="701675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1231" y="5895437"/>
              <a:ext cx="1295912" cy="774261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9150" y="5988517"/>
              <a:ext cx="84700" cy="15231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4878" y="6216988"/>
              <a:ext cx="944406" cy="488674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6163" y="6257182"/>
              <a:ext cx="624664" cy="44636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664" y="5929284"/>
              <a:ext cx="160930" cy="14385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6004" y="6680276"/>
              <a:ext cx="88935" cy="133274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957" y="6018134"/>
              <a:ext cx="228690" cy="4569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767" y="5996979"/>
              <a:ext cx="431971" cy="207316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4499" y="6119676"/>
              <a:ext cx="186340" cy="80388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2073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2074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8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6"/>
                  <a:ext cx="116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5" y="3563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4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59" y="3886"/>
                <a:ext cx="245" cy="147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  <p:grpSp>
            <p:nvGrpSpPr>
              <p:cNvPr id="2078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8" y="4048"/>
                  <a:ext cx="76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1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1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50" y="3490"/>
                  <a:ext cx="322" cy="595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9" y="3630"/>
                  <a:ext cx="194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1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6" y="3605"/>
                  <a:ext cx="245" cy="87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2055" name="Group 37"/>
          <p:cNvGrpSpPr>
            <a:grpSpLocks/>
          </p:cNvGrpSpPr>
          <p:nvPr/>
        </p:nvGrpSpPr>
        <p:grpSpPr bwMode="auto">
          <a:xfrm>
            <a:off x="8680453" y="1628776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  <a:ea typeface="ＭＳ Ｐゴシック"/>
                    <a:cs typeface="Arial" pitchFamily="34" charset="0"/>
                  </a:endParaRPr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rgbClr val="000000"/>
                      </a:solidFill>
                      <a:ea typeface="ＭＳ Ｐゴシック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/>
                  <a:cs typeface="Arial" pitchFamily="34" charset="0"/>
                </a:endParaRPr>
              </a:p>
            </p:txBody>
          </p:sp>
        </p:grpSp>
      </p:grpSp>
      <p:pic>
        <p:nvPicPr>
          <p:cNvPr id="2057" name="Picture 56" descr="EIC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8"/>
            <a:ext cx="45878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4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6" rIns="91436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377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5pPr>
      <a:lvl6pPr marL="457178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355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533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71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  <a:cs typeface="+mn-cs"/>
        </a:defRPr>
      </a:lvl1pPr>
      <a:lvl2pPr marL="742912" indent="-285735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2pPr>
      <a:lvl3pPr marL="1142943" indent="-228588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3pPr>
      <a:lvl4pPr marL="1600120" indent="-228588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4pPr>
      <a:lvl5pPr marL="2057297" indent="-228588" algn="l" rtl="0" eaLnBrk="0" fontAlgn="base" hangingPunct="0">
        <a:spcBef>
          <a:spcPct val="20000"/>
        </a:spcBef>
        <a:spcAft>
          <a:spcPct val="0"/>
        </a:spcAft>
        <a:buSzPct val="120000"/>
        <a:buBlip>
          <a:blip r:embed="rId14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5pPr>
      <a:lvl6pPr marL="251447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652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8828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005" indent="-228588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3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132120" y="6095496"/>
            <a:ext cx="4042746" cy="76250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TK Hemmick </a:t>
            </a:r>
            <a:r>
              <a:rPr lang="en-US" dirty="0" smtClean="0"/>
              <a:t>for</a:t>
            </a:r>
            <a:r>
              <a:rPr lang="en-US" dirty="0"/>
              <a:t> </a:t>
            </a:r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EIC Tracking Consortium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 bwMode="auto">
          <a:xfrm>
            <a:off x="1090230" y="2304536"/>
            <a:ext cx="7762504" cy="232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36" tIns="45716" rIns="91436" bIns="45716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78"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6pPr>
            <a:lvl7pPr marL="914355"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7pPr>
            <a:lvl8pPr marL="1371533"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8pPr>
            <a:lvl9pPr marL="1828710" algn="l" rtl="0" fontAlgn="base">
              <a:spcBef>
                <a:spcPct val="0"/>
              </a:spcBef>
              <a:spcAft>
                <a:spcPct val="0"/>
              </a:spcAft>
              <a:defRPr kumimoji="1" sz="3200" b="1" i="1">
                <a:solidFill>
                  <a:srgbClr val="66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4800" kern="0" dirty="0" smtClean="0"/>
              <a:t>Plans for a Ring-</a:t>
            </a:r>
            <a:r>
              <a:rPr lang="en-US" sz="4800" u="sng" kern="0" dirty="0" smtClean="0">
                <a:solidFill>
                  <a:srgbClr val="FF0000"/>
                </a:solidFill>
              </a:rPr>
              <a:t>Imaging</a:t>
            </a:r>
            <a:r>
              <a:rPr lang="en-US" sz="4800" kern="0" dirty="0" smtClean="0"/>
              <a:t> Cherenkov Detector at the Electron-Ion Collider</a:t>
            </a:r>
            <a:endParaRPr lang="en-US" sz="4800" kern="0" dirty="0" smtClean="0"/>
          </a:p>
        </p:txBody>
      </p:sp>
    </p:spTree>
    <p:extLst>
      <p:ext uri="{BB962C8B-B14F-4D97-AF65-F5344CB8AC3E}">
        <p14:creationId xmlns:p14="http://schemas.microsoft.com/office/powerpoint/2010/main" val="652598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2913"/>
            <a:ext cx="6239107" cy="4660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5812" y="89729"/>
            <a:ext cx="6396526" cy="49138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Beam Studies </a:t>
            </a:r>
            <a:r>
              <a:rPr lang="en-US" dirty="0" smtClean="0"/>
              <a:t>(</a:t>
            </a:r>
            <a:r>
              <a:rPr lang="en-US" dirty="0" smtClean="0"/>
              <a:t>FLYSUB Consortium</a:t>
            </a:r>
            <a:r>
              <a:rPr lang="en-US" dirty="0" smtClean="0"/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272713" y="692158"/>
            <a:ext cx="1871287" cy="362764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TK Hemmick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" y="1882304"/>
            <a:ext cx="6239107" cy="926213"/>
            <a:chOff x="0" y="1784330"/>
            <a:chExt cx="5776734" cy="8692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784484"/>
              <a:ext cx="869069" cy="8690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8138" y="1792955"/>
              <a:ext cx="857250" cy="8572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6664" y="1784330"/>
              <a:ext cx="865875" cy="8658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1646" y="1792955"/>
              <a:ext cx="780193" cy="8572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31839" y="1792955"/>
              <a:ext cx="765595" cy="8572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2474" t="8092" r="18498" b="35367"/>
            <a:stretch/>
          </p:blipFill>
          <p:spPr>
            <a:xfrm>
              <a:off x="869069" y="1784484"/>
              <a:ext cx="845525" cy="865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/>
            <a:srcRect t="10485" b="12265"/>
            <a:stretch/>
          </p:blipFill>
          <p:spPr>
            <a:xfrm>
              <a:off x="4934870" y="1792955"/>
              <a:ext cx="841864" cy="85725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69314" y="3145394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 Crew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19125" y="1545002"/>
            <a:ext cx="1649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Shift Crew 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3640" y="1900345"/>
            <a:ext cx="2532869" cy="1990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3640" y="4001520"/>
            <a:ext cx="2618697" cy="17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9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</a:t>
            </a:r>
            <a:r>
              <a:rPr lang="en-US" u="sng" dirty="0" smtClean="0">
                <a:solidFill>
                  <a:schemeClr val="tx2"/>
                </a:solidFill>
              </a:rPr>
              <a:t>Imaging</a:t>
            </a:r>
            <a:r>
              <a:rPr lang="en-US" dirty="0" smtClean="0"/>
              <a:t> Cherenkov Detector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11</a:t>
            </a:fld>
            <a:endParaRPr lang="en-US" altLang="ja-JP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" y="2906488"/>
            <a:ext cx="4696850" cy="1889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8" y="4517567"/>
            <a:ext cx="4665816" cy="2345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73" y="877974"/>
            <a:ext cx="4463126" cy="1821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214" y="1186544"/>
            <a:ext cx="4012952" cy="2721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757" y="3986665"/>
            <a:ext cx="3972601" cy="2694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3514" y="453494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r>
              <a:rPr lang="en-US" dirty="0" smtClean="0"/>
              <a:t> Beam 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99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Pads Included in the Fit: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88" y="961847"/>
            <a:ext cx="3581151" cy="2465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433" y="912166"/>
            <a:ext cx="3580065" cy="2514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68" y="3484029"/>
            <a:ext cx="3508271" cy="2463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3738" y="186362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10471" y="1863624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91628" y="453121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433" y="3426863"/>
            <a:ext cx="3699705" cy="249399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4600575" y="4724400"/>
            <a:ext cx="3070225" cy="99377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10695" y="5947732"/>
                <a:ext cx="3979180" cy="862754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𝒅𝑵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𝒅𝑳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𝒔𝒊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0695" y="5947732"/>
                <a:ext cx="3979180" cy="862754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598221" y="324030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pads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17418" y="3228761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pads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63738" y="5763065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pads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786111" y="434654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pads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07266" y="373247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66568" y="161048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233118" y="425476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54178" y="159809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482211" y="576306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75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6" y="964470"/>
            <a:ext cx="3530104" cy="2429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Set of Radii </a:t>
            </a:r>
            <a:r>
              <a:rPr lang="en-US" dirty="0" smtClean="0"/>
              <a:t>Results: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366" y="3850545"/>
            <a:ext cx="4598126" cy="2037806"/>
          </a:xfrm>
        </p:spPr>
        <p:txBody>
          <a:bodyPr/>
          <a:lstStyle/>
          <a:p>
            <a:r>
              <a:rPr lang="en-US" dirty="0" smtClean="0"/>
              <a:t>Reasonable results at all measured energies.</a:t>
            </a:r>
          </a:p>
          <a:p>
            <a:r>
              <a:rPr lang="en-US" dirty="0" smtClean="0"/>
              <a:t>NOTE:  32 </a:t>
            </a:r>
            <a:r>
              <a:rPr lang="en-US" dirty="0" err="1" smtClean="0"/>
              <a:t>GeV</a:t>
            </a:r>
            <a:r>
              <a:rPr lang="en-US" dirty="0" smtClean="0"/>
              <a:t> is the highest available energy for </a:t>
            </a:r>
            <a:r>
              <a:rPr lang="en-US" dirty="0" err="1" smtClean="0"/>
              <a:t>Kaons</a:t>
            </a:r>
            <a:r>
              <a:rPr lang="en-US" dirty="0" smtClean="0"/>
              <a:t> at FTBF.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92" y="3643602"/>
            <a:ext cx="3648812" cy="2474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5632" y="427078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515" y="440037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Kaon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4720" y="527661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15733" y="2201711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Kaon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2304" y="175019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961" y="3886957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7728" y="1194013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988" y="894359"/>
            <a:ext cx="3586055" cy="24296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49850" y="154199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4733" y="1671587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Kaon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5179" y="115816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994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64" y="868182"/>
            <a:ext cx="7242676" cy="3853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of the Radius With Expectation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4905760"/>
            <a:ext cx="9026525" cy="1247212"/>
          </a:xfrm>
        </p:spPr>
        <p:txBody>
          <a:bodyPr/>
          <a:lstStyle/>
          <a:p>
            <a:r>
              <a:rPr lang="en-US" dirty="0" smtClean="0"/>
              <a:t>All data is used with equal weights.</a:t>
            </a:r>
          </a:p>
          <a:p>
            <a:r>
              <a:rPr lang="en-US" dirty="0" smtClean="0"/>
              <a:t>Index of Refraction is free parameter.</a:t>
            </a:r>
          </a:p>
          <a:p>
            <a:r>
              <a:rPr lang="en-US" dirty="0" smtClean="0"/>
              <a:t>Fitted result:  n = 1.000558  (as expected!).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529697" y="1367327"/>
            <a:ext cx="6187155" cy="27944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7904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</a:t>
            </a:r>
            <a:r>
              <a:rPr lang="en-US" dirty="0" smtClean="0"/>
              <a:t>widths.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75" y="4568674"/>
                <a:ext cx="4518025" cy="1946426"/>
              </a:xfrm>
            </p:spPr>
            <p:txBody>
              <a:bodyPr/>
              <a:lstStyle/>
              <a:p>
                <a:r>
                  <a:rPr lang="en-US" dirty="0" smtClean="0"/>
                  <a:t>Dispersion: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𝟎𝟐𝟓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𝒑𝒂𝒅𝒔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Segmentation: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skw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𝑾𝒊𝒅𝒕𝒉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𝟏𝟐</m:t>
                                </m:r>
                              </m:e>
                            </m:rad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𝒑𝒂𝒅𝒔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75" y="4568674"/>
                <a:ext cx="4518025" cy="1946426"/>
              </a:xfrm>
              <a:blipFill rotWithShape="0">
                <a:blip r:embed="rId2"/>
                <a:stretch>
                  <a:fillRect l="-1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8" y="1092191"/>
            <a:ext cx="4259872" cy="29622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4625975" y="4568674"/>
                <a:ext cx="4518025" cy="1946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36" tIns="45716" rIns="91436" bIns="45716" numCol="1" anchor="t" anchorCtr="0" compatLnSpc="1">
                <a:prstTxWarp prst="textNoShape">
                  <a:avLst/>
                </a:prstTxWarp>
              </a:bodyPr>
              <a:lstStyle>
                <a:lvl1pPr marL="341313" indent="-341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FF"/>
                  </a:buClr>
                  <a:buFont typeface="Wingdings" panose="05000000000000000000" pitchFamily="2" charset="2"/>
                  <a:buChar char="q"/>
                  <a:defRPr kumimoji="1" sz="22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MS PGothic" pitchFamily="34" charset="-128"/>
                    <a:cs typeface="+mn-cs"/>
                  </a:defRPr>
                </a:lvl1pPr>
                <a:lvl2pPr marL="741363" indent="-2841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FF"/>
                  </a:buClr>
                  <a:buFont typeface="Wingdings" panose="05000000000000000000" pitchFamily="2" charset="2"/>
                  <a:buChar char="Ø"/>
                  <a:defRPr kumimoji="1" sz="20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MS PGothic" pitchFamily="34" charset="-128"/>
                  </a:defRPr>
                </a:lvl2pPr>
                <a:lvl3pPr marL="11414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4"/>
                  </a:buBlip>
                  <a:defRPr kumimoji="1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MS PGothic" pitchFamily="34" charset="-128"/>
                  </a:defRPr>
                </a:lvl3pPr>
                <a:lvl4pPr marL="15986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Blip>
                    <a:blip r:embed="rId5"/>
                  </a:buBlip>
                  <a:defRPr kumimoji="1" sz="16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MS PGothic" pitchFamily="34" charset="-128"/>
                  </a:defRPr>
                </a:lvl4pPr>
                <a:lvl5pPr marL="2055813" indent="-2270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0000"/>
                  <a:buBlip>
                    <a:blip r:embed="rId6"/>
                  </a:buBlip>
                  <a:defRPr kumimoji="1" sz="14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MS PGothic" pitchFamily="34" charset="-128"/>
                  </a:defRPr>
                </a:lvl5pPr>
                <a:lvl6pPr marL="2514475" indent="-228588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kumimoji="1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+mn-ea"/>
                  </a:defRPr>
                </a:lvl6pPr>
                <a:lvl7pPr marL="2971652" indent="-228588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kumimoji="1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+mn-ea"/>
                  </a:defRPr>
                </a:lvl7pPr>
                <a:lvl8pPr marL="3428828" indent="-228588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kumimoji="1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+mn-ea"/>
                  </a:defRPr>
                </a:lvl8pPr>
                <a:lvl9pPr marL="3886005" indent="-228588" algn="l" rtl="0" fontAlgn="base">
                  <a:spcBef>
                    <a:spcPct val="20000"/>
                  </a:spcBef>
                  <a:spcAft>
                    <a:spcPct val="0"/>
                  </a:spcAft>
                  <a:buBlip>
                    <a:blip r:embed="rId7"/>
                  </a:buBlip>
                  <a:defRPr kumimoji="1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n-lt"/>
                    <a:ea typeface="+mn-ea"/>
                  </a:defRPr>
                </a:lvl9pPr>
              </a:lstStyle>
              <a:p>
                <a:r>
                  <a:rPr lang="en-US" kern="0" dirty="0" smtClean="0"/>
                  <a:t>“Prediction</a:t>
                </a:r>
                <a:r>
                  <a:rPr lang="en-US" kern="0" dirty="0" smtClean="0"/>
                  <a:t>”</a:t>
                </a:r>
                <a:endParaRPr lang="en-US" kern="0" dirty="0" smtClean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b="1" i="1" kern="0" smtClean="0"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kern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b="1" kern="0" dirty="0" smtClean="0"/>
              </a:p>
              <a:p>
                <a:pPr lvl="1"/>
                <a:r>
                  <a:rPr lang="en-US" kern="0" dirty="0" smtClean="0"/>
                  <a:t>Constant = 244 microns.</a:t>
                </a:r>
                <a:endParaRPr lang="en-US" kern="0" dirty="0"/>
              </a:p>
            </p:txBody>
          </p:sp>
        </mc:Choice>
        <mc:Fallback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975" y="4568674"/>
                <a:ext cx="4518025" cy="1946426"/>
              </a:xfrm>
              <a:prstGeom prst="rect">
                <a:avLst/>
              </a:prstGeom>
              <a:blipFill rotWithShape="0">
                <a:blip r:embed="rId8"/>
                <a:stretch>
                  <a:fillRect l="-1619" t="-25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096804"/>
            <a:ext cx="4253238" cy="29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8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</a:t>
            </a:r>
            <a:r>
              <a:rPr lang="en-US" dirty="0" smtClean="0"/>
              <a:t>FNAL Beam Spread…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4588474"/>
            <a:ext cx="9026525" cy="1738184"/>
          </a:xfrm>
        </p:spPr>
        <p:txBody>
          <a:bodyPr/>
          <a:lstStyle/>
          <a:p>
            <a:r>
              <a:rPr lang="en-US" dirty="0" smtClean="0"/>
              <a:t>Hexagon pads should NOT be used at EIC (too coarse).</a:t>
            </a:r>
          </a:p>
          <a:p>
            <a:r>
              <a:rPr lang="en-US" dirty="0" smtClean="0"/>
              <a:t>Dispersion becomes limiting factor.</a:t>
            </a:r>
          </a:p>
          <a:p>
            <a:r>
              <a:rPr lang="en-US" dirty="0" smtClean="0"/>
              <a:t>500 micron (sigma) photon position resolution is easy goal.</a:t>
            </a:r>
          </a:p>
          <a:p>
            <a:r>
              <a:rPr lang="en-US" dirty="0" smtClean="0"/>
              <a:t>2.5 sigma separation at 60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24" y="868383"/>
            <a:ext cx="6544111" cy="3656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2915" y="6484549"/>
            <a:ext cx="63866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Practical Limit:  Momentum Resolution more than RICH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24620" y="1186249"/>
            <a:ext cx="462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 Assumptions yield “worst case”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51919" y="3361038"/>
            <a:ext cx="2458995" cy="599303"/>
            <a:chOff x="1451919" y="3361038"/>
            <a:chExt cx="2458995" cy="599303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451919" y="3361038"/>
              <a:ext cx="2452816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3910914" y="3361038"/>
              <a:ext cx="0" cy="59930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25462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Charge Division Challenges.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2654" y="1086644"/>
                <a:ext cx="8611535" cy="397748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Charge spot on pad plane due to a single photon is SMALL.</a:t>
                </a:r>
              </a:p>
              <a:p>
                <a:pPr lvl="1"/>
                <a:r>
                  <a:rPr lang="en-US" dirty="0" smtClean="0"/>
                  <a:t>Low diffusion of gas during avalanche.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75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e>
                            </m:rad>
                          </m:den>
                        </m:f>
                      </m:e>
                    </m:d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=65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i="0" dirty="0" smtClean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 smtClean="0"/>
                  <a:t>Fortunately “hole mismatch” among 5 GEMS widens charge cloud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65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150 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Extreme challenge for </a:t>
                </a:r>
                <a:r>
                  <a:rPr lang="en-US" dirty="0"/>
                  <a:t>g</a:t>
                </a:r>
                <a:r>
                  <a:rPr lang="en-US" dirty="0" smtClean="0"/>
                  <a:t>eometrical charge division (pad size too small).</a:t>
                </a:r>
              </a:p>
              <a:p>
                <a:r>
                  <a:rPr lang="en-US" dirty="0" smtClean="0"/>
                  <a:t>Resistive charge division:</a:t>
                </a:r>
              </a:p>
              <a:p>
                <a:pPr lvl="1"/>
                <a:r>
                  <a:rPr lang="en-US" dirty="0" smtClean="0"/>
                  <a:t>DC-coupled (classical):  preamp inputs connected via resistive layer.  Dangerous.</a:t>
                </a:r>
              </a:p>
              <a:p>
                <a:pPr lvl="1"/>
                <a:r>
                  <a:rPr lang="en-US" dirty="0" smtClean="0"/>
                  <a:t>AC coupled (ATLAS/ILC):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2654" y="1086644"/>
                <a:ext cx="8611535" cy="3977481"/>
              </a:xfrm>
              <a:blipFill rotWithShape="0">
                <a:blip r:embed="rId2"/>
                <a:stretch>
                  <a:fillRect l="-850" t="-1991" r="-1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2422265" y="5254108"/>
            <a:ext cx="5527838" cy="1008688"/>
            <a:chOff x="4158246" y="4896935"/>
            <a:chExt cx="7370450" cy="1344916"/>
          </a:xfrm>
          <a:noFill/>
        </p:grpSpPr>
        <p:cxnSp>
          <p:nvCxnSpPr>
            <p:cNvPr id="6" name="Straight Connector 5"/>
            <p:cNvCxnSpPr/>
            <p:nvPr/>
          </p:nvCxnSpPr>
          <p:spPr>
            <a:xfrm>
              <a:off x="4876800" y="5715000"/>
              <a:ext cx="4067175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76800" y="5934075"/>
              <a:ext cx="4067175" cy="0"/>
            </a:xfrm>
            <a:prstGeom prst="line">
              <a:avLst/>
            </a:prstGeom>
            <a:grpFill/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762750" y="4943475"/>
              <a:ext cx="0" cy="771525"/>
            </a:xfrm>
            <a:prstGeom prst="straightConnector1">
              <a:avLst/>
            </a:prstGeom>
            <a:grp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904312" y="4896935"/>
              <a:ext cx="2655001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Charge injection</a:t>
              </a:r>
              <a:endParaRPr 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904313" y="5619750"/>
              <a:ext cx="333375" cy="0"/>
            </a:xfrm>
            <a:prstGeom prst="straightConnector1">
              <a:avLst/>
            </a:prstGeom>
            <a:grp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6312451" y="5619750"/>
              <a:ext cx="333375" cy="0"/>
            </a:xfrm>
            <a:prstGeom prst="straightConnector1">
              <a:avLst/>
            </a:prstGeom>
            <a:grpFill/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010484" y="5530335"/>
              <a:ext cx="2518212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Resistive Layer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58246" y="5749409"/>
              <a:ext cx="913071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pads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794959" y="5749409"/>
              <a:ext cx="4215525" cy="150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149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998" y="689920"/>
            <a:ext cx="3566116" cy="3789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269" y="4610170"/>
            <a:ext cx="3909923" cy="967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249" y="944316"/>
            <a:ext cx="496315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Dynamic Charge </a:t>
            </a:r>
            <a:r>
              <a:rPr lang="en-US" sz="1500" dirty="0"/>
              <a:t>D</a:t>
            </a:r>
            <a:r>
              <a:rPr lang="en-US" sz="1500" dirty="0"/>
              <a:t>ispersion Simulation (ala ILC):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All components have to be convoluted,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[[R*L]*A](t)=RLA can be “obtained” analytically</a:t>
            </a:r>
            <a:endParaRPr lang="en-US" sz="1500" dirty="0"/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/>
              <a:t>[RLA*Q](t) has to be solved numerically (working on).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Recent News: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 smtClean="0"/>
              <a:t>THREE(!!) students work under the direction of Klaus Dehmelt solving Telegraph Equation.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 smtClean="0"/>
              <a:t>Initial results show “challenging” narrow sweet spot for signal propagation.</a:t>
            </a:r>
            <a:endParaRPr lang="en-US" sz="1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Modeling Dynamic Signal Propagation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0986"/>
          <a:stretch/>
        </p:blipFill>
        <p:spPr>
          <a:xfrm>
            <a:off x="112802" y="3555977"/>
            <a:ext cx="4802098" cy="21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76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So…it works…you </a:t>
            </a:r>
            <a:r>
              <a:rPr lang="en-US" dirty="0" err="1" smtClean="0"/>
              <a:t>gonna</a:t>
            </a:r>
            <a:r>
              <a:rPr lang="en-US" dirty="0" smtClean="0"/>
              <a:t> build this for EIC?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1164"/>
            <a:ext cx="9026525" cy="5563630"/>
          </a:xfrm>
        </p:spPr>
        <p:txBody>
          <a:bodyPr/>
          <a:lstStyle/>
          <a:p>
            <a:r>
              <a:rPr lang="en-US" dirty="0" smtClean="0"/>
              <a:t>Maybe.</a:t>
            </a:r>
          </a:p>
          <a:p>
            <a:r>
              <a:rPr lang="en-US" dirty="0" smtClean="0"/>
              <a:t>Initial project has proved to be a 100% successful implementation of the conceptual design.</a:t>
            </a:r>
          </a:p>
          <a:p>
            <a:r>
              <a:rPr lang="en-US" dirty="0" smtClean="0"/>
              <a:t>It *WILL* be a viable choice for EIC, but will not be a unique solution to forward PID issues:</a:t>
            </a:r>
          </a:p>
          <a:p>
            <a:pPr lvl="1"/>
            <a:r>
              <a:rPr lang="en-US" dirty="0" smtClean="0"/>
              <a:t>ID’s the highest momentum hadrons (good!).</a:t>
            </a:r>
          </a:p>
          <a:p>
            <a:pPr lvl="1"/>
            <a:r>
              <a:rPr lang="en-US" dirty="0" smtClean="0"/>
              <a:t>ID’s *ONLY* the highest momentum hadrons (not so good).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TKH Personal opinion: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Today we’ve seen a cavalcade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of successful R&amp;D efforts/results.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Choices are coming since we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would not use all these techniques.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The Electron-Ion Collider is “getting real.”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871" y="3651709"/>
            <a:ext cx="2403389" cy="3206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6887" y="6232054"/>
            <a:ext cx="449995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must build </a:t>
            </a:r>
            <a:r>
              <a:rPr lang="en-US" sz="2400" u="sng" dirty="0" smtClean="0">
                <a:solidFill>
                  <a:schemeClr val="tx2"/>
                </a:solidFill>
              </a:rPr>
              <a:t>COMMUNITY</a:t>
            </a:r>
            <a:endParaRPr lang="en-US" sz="24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38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NSAC </a:t>
            </a:r>
            <a:r>
              <a:rPr lang="en-US" u="sng" dirty="0" smtClean="0">
                <a:solidFill>
                  <a:srgbClr val="FF0000"/>
                </a:solidFill>
              </a:rPr>
              <a:t>Rumors</a:t>
            </a:r>
            <a:r>
              <a:rPr lang="en-US" dirty="0" smtClean="0"/>
              <a:t> lead us to believe: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-284134" y="4241114"/>
            <a:ext cx="4927396" cy="2655619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n-US" dirty="0" smtClean="0"/>
              <a:t>What is the spatial mapping of quark and gluon fields in the nucleon AND nucleus.</a:t>
            </a:r>
          </a:p>
          <a:p>
            <a:pPr lvl="1"/>
            <a:r>
              <a:rPr lang="en-US" dirty="0" smtClean="0"/>
              <a:t>Is the missing spin to be found via quark orbital momentum?</a:t>
            </a:r>
          </a:p>
          <a:p>
            <a:pPr lvl="1"/>
            <a:r>
              <a:rPr lang="en-US" dirty="0" smtClean="0"/>
              <a:t>Are new phases of matter (Color-Glass Condensate) accessible at low x in nuclei?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23" y="1187153"/>
            <a:ext cx="3995438" cy="247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30647" y="682237"/>
            <a:ext cx="3764466" cy="2695043"/>
            <a:chOff x="130647" y="682237"/>
            <a:chExt cx="3764466" cy="2695043"/>
          </a:xfrm>
        </p:grpSpPr>
        <p:pic>
          <p:nvPicPr>
            <p:cNvPr id="98306" name="Picture 2" descr="http://gifrific.com/wp-content/uploads/2012/08/Donald-Trump-Bill-O-Reilly-Wave-Yankee-Stadium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459" y="1175671"/>
              <a:ext cx="3632654" cy="2201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0647" y="682237"/>
              <a:ext cx="787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You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8772" y="3762461"/>
            <a:ext cx="391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Will answer questions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6798" y="3762461"/>
            <a:ext cx="3661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Using these Devices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355" y="711433"/>
            <a:ext cx="378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 this </a:t>
            </a:r>
            <a:r>
              <a:rPr lang="en-US" sz="2800" dirty="0" smtClean="0">
                <a:solidFill>
                  <a:srgbClr val="FF0000"/>
                </a:solidFill>
              </a:rPr>
              <a:t>timeline (??)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2458" y="1983186"/>
            <a:ext cx="1720725" cy="1416024"/>
            <a:chOff x="416833" y="2220686"/>
            <a:chExt cx="1720725" cy="1416024"/>
          </a:xfrm>
        </p:grpSpPr>
        <p:sp>
          <p:nvSpPr>
            <p:cNvPr id="20" name="TextBox 19"/>
            <p:cNvSpPr txBox="1"/>
            <p:nvPr/>
          </p:nvSpPr>
          <p:spPr>
            <a:xfrm>
              <a:off x="416833" y="3175045"/>
              <a:ext cx="1533995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Not You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38151" y="2220686"/>
              <a:ext cx="1199407" cy="954359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" name="Content Placeholder 7"/>
          <p:cNvSpPr txBox="1">
            <a:spLocks/>
          </p:cNvSpPr>
          <p:nvPr/>
        </p:nvSpPr>
        <p:spPr bwMode="auto">
          <a:xfrm>
            <a:off x="4314444" y="4241113"/>
            <a:ext cx="4927396" cy="26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2883" indent="-34288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12" indent="-28573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2pPr>
            <a:lvl3pPr marL="1142943" indent="-228588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Blip>
                <a:blip r:embed="rId6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5pPr>
            <a:lvl6pPr marL="251447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8828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005" indent="-228588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lvl="1"/>
            <a:r>
              <a:rPr lang="en-US" kern="0" dirty="0" err="1" smtClean="0">
                <a:solidFill>
                  <a:srgbClr val="000000"/>
                </a:solidFill>
              </a:rPr>
              <a:t>eRHIC</a:t>
            </a:r>
            <a:r>
              <a:rPr lang="en-US" kern="0" dirty="0" smtClean="0">
                <a:solidFill>
                  <a:srgbClr val="000000"/>
                </a:solidFill>
              </a:rPr>
              <a:t> or MEIC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</a:rPr>
              <a:t>EM Calorimeters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</a:rPr>
              <a:t>Hadronic Calorimeters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</a:rPr>
              <a:t>Tracking (subject of workshop)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</a:rPr>
              <a:t>PID (subject of this talk)</a:t>
            </a:r>
            <a:endParaRPr lang="en-US" kern="0" dirty="0" smtClean="0">
              <a:solidFill>
                <a:srgbClr val="000000"/>
              </a:solidFill>
            </a:endParaRPr>
          </a:p>
          <a:p>
            <a:pPr marL="457177" lvl="1" indent="0">
              <a:buNone/>
            </a:pPr>
            <a:endParaRPr lang="en-US" kern="0" dirty="0" smtClean="0">
              <a:solidFill>
                <a:srgbClr val="00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698725" y="4241111"/>
            <a:ext cx="4358778" cy="2599532"/>
            <a:chOff x="6311913" y="4249177"/>
            <a:chExt cx="2748960" cy="2104122"/>
          </a:xfrm>
        </p:grpSpPr>
        <p:sp>
          <p:nvSpPr>
            <p:cNvPr id="21" name="Rectangle 20"/>
            <p:cNvSpPr/>
            <p:nvPr/>
          </p:nvSpPr>
          <p:spPr bwMode="auto">
            <a:xfrm>
              <a:off x="6365174" y="4249177"/>
              <a:ext cx="2695699" cy="2104122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11913" y="5721016"/>
              <a:ext cx="2705816" cy="523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dirty="0" smtClean="0">
                  <a:solidFill>
                    <a:srgbClr val="FF0000"/>
                  </a:solidFill>
                </a:rPr>
                <a:t>機</a:t>
              </a:r>
              <a:r>
                <a:rPr lang="ja-JP" altLang="en-US" sz="3600" dirty="0" smtClean="0">
                  <a:solidFill>
                    <a:srgbClr val="FF0000"/>
                  </a:solidFill>
                </a:rPr>
                <a:t>會 </a:t>
              </a:r>
              <a:r>
                <a:rPr lang="en-US" altLang="ja-JP" sz="3600" dirty="0" smtClean="0">
                  <a:solidFill>
                    <a:srgbClr val="FF0000"/>
                  </a:solidFill>
                </a:rPr>
                <a:t>(opportunity)</a:t>
              </a:r>
              <a:endParaRPr lang="en-US" sz="3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553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7" grpId="0"/>
      <p:bldP spid="18" grpId="0"/>
      <p:bldP spid="19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Committee Questions: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859" y="5714411"/>
            <a:ext cx="6128951" cy="719781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We </a:t>
            </a:r>
            <a:r>
              <a:rPr lang="en-US" dirty="0">
                <a:latin typeface="Arial Rounded MT Bold" panose="020F0704030504030204" pitchFamily="34" charset="0"/>
              </a:rPr>
              <a:t>must all hang together or most assuredly we will all hang </a:t>
            </a:r>
            <a:r>
              <a:rPr lang="en-US" dirty="0" smtClean="0">
                <a:latin typeface="Arial Rounded MT Bold" panose="020F0704030504030204" pitchFamily="34" charset="0"/>
              </a:rPr>
              <a:t>separately.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2EEA9-9295-4E3B-B747-6FDEDB255896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1"/>
            <a:ext cx="9144000" cy="513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338" y="5493043"/>
            <a:ext cx="1210962" cy="1364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6456" y="6434192"/>
            <a:ext cx="3834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Benjamin Franklin, Philadelphia Pennsylvania</a:t>
            </a:r>
            <a:endParaRPr lang="en-US" sz="20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00" y="619551"/>
            <a:ext cx="4247124" cy="4742471"/>
            <a:chOff x="3600" y="619551"/>
            <a:chExt cx="4247124" cy="4742471"/>
          </a:xfrm>
        </p:grpSpPr>
        <p:sp>
          <p:nvSpPr>
            <p:cNvPr id="9" name="TextBox 8"/>
            <p:cNvSpPr txBox="1"/>
            <p:nvPr/>
          </p:nvSpPr>
          <p:spPr>
            <a:xfrm>
              <a:off x="3600" y="619551"/>
              <a:ext cx="36231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Today = Party Planning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9" idx="2"/>
            </p:cNvCxnSpPr>
            <p:nvPr/>
          </p:nvCxnSpPr>
          <p:spPr bwMode="auto">
            <a:xfrm>
              <a:off x="1815154" y="1081216"/>
              <a:ext cx="1811554" cy="3966519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Oval 13"/>
            <p:cNvSpPr/>
            <p:nvPr/>
          </p:nvSpPr>
          <p:spPr bwMode="auto">
            <a:xfrm>
              <a:off x="3348175" y="5053103"/>
              <a:ext cx="902549" cy="308919"/>
            </a:xfrm>
            <a:prstGeom prst="ellipse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423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for </a:t>
            </a:r>
            <a:r>
              <a:rPr lang="en-US" u="sng" dirty="0" smtClean="0">
                <a:solidFill>
                  <a:schemeClr val="tx2"/>
                </a:solidFill>
              </a:rPr>
              <a:t>Images</a:t>
            </a:r>
            <a:r>
              <a:rPr lang="en-US" dirty="0" smtClean="0"/>
              <a:t> in this Talk: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717" y="5196016"/>
            <a:ext cx="9026525" cy="732138"/>
          </a:xfrm>
        </p:spPr>
        <p:txBody>
          <a:bodyPr/>
          <a:lstStyle/>
          <a:p>
            <a:r>
              <a:rPr lang="en-US" u="sng" dirty="0" smtClean="0">
                <a:solidFill>
                  <a:schemeClr val="tx2"/>
                </a:solidFill>
              </a:rPr>
              <a:t>Images</a:t>
            </a:r>
            <a:r>
              <a:rPr lang="en-US" dirty="0" smtClean="0"/>
              <a:t> enhanced by the Philadelphia community.</a:t>
            </a:r>
          </a:p>
          <a:p>
            <a:r>
              <a:rPr lang="en-US" dirty="0" smtClean="0"/>
              <a:t>DFTI: Chestnut Street, Downtown Philadelphia…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AEC68-F86A-49A5-8EEA-BA40E6333137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99" t="23398" b="21606"/>
          <a:stretch/>
        </p:blipFill>
        <p:spPr>
          <a:xfrm>
            <a:off x="783262" y="1252840"/>
            <a:ext cx="7431898" cy="3854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227" y="883508"/>
            <a:ext cx="747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Celebrating the opening of DFTI (Dress for the </a:t>
            </a:r>
            <a:r>
              <a:rPr lang="en-US" dirty="0" smtClean="0">
                <a:solidFill>
                  <a:schemeClr val="tx2"/>
                </a:solidFill>
              </a:rPr>
              <a:t>Image</a:t>
            </a:r>
            <a:r>
              <a:rPr lang="en-US" dirty="0" smtClean="0"/>
              <a:t>) Boutique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877" b="10959"/>
          <a:stretch/>
        </p:blipFill>
        <p:spPr>
          <a:xfrm>
            <a:off x="4325894" y="6044424"/>
            <a:ext cx="4144663" cy="81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4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 in proton-electron scattering: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7" y="5128579"/>
            <a:ext cx="4905112" cy="158114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Scattering from a high-x quark yields energetic hadronic debris in the “proton” direction.</a:t>
            </a:r>
          </a:p>
          <a:p>
            <a:r>
              <a:rPr lang="en-US" dirty="0" smtClean="0"/>
              <a:t>PID Challenging!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AEC68-F86A-49A5-8EEA-BA40E6333137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309" b="40544"/>
          <a:stretch/>
        </p:blipFill>
        <p:spPr>
          <a:xfrm>
            <a:off x="2472895" y="687173"/>
            <a:ext cx="4582813" cy="27101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062570" y="543810"/>
            <a:ext cx="4653974" cy="3045941"/>
            <a:chOff x="1062570" y="543810"/>
            <a:chExt cx="4653974" cy="3045941"/>
          </a:xfrm>
        </p:grpSpPr>
        <p:grpSp>
          <p:nvGrpSpPr>
            <p:cNvPr id="24" name="Group 23"/>
            <p:cNvGrpSpPr/>
            <p:nvPr/>
          </p:nvGrpSpPr>
          <p:grpSpPr>
            <a:xfrm>
              <a:off x="2559392" y="543810"/>
              <a:ext cx="3157152" cy="3045941"/>
              <a:chOff x="2559392" y="543810"/>
              <a:chExt cx="3157152" cy="3045941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2559392" y="543810"/>
                <a:ext cx="3157152" cy="3045941"/>
              </a:xfrm>
              <a:prstGeom prst="ellips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018170" y="1968843"/>
                <a:ext cx="4283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up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041341" y="1968843"/>
                <a:ext cx="4283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up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821657" y="1968843"/>
                <a:ext cx="7216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down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3040801" y="2540001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3492843" y="2535760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3684373" y="2123867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4440963" y="2527644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4543555" y="1151523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3666519" y="1085955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4982988" y="2597543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877614" y="2788448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2732902" y="1633151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5351157" y="1464790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3849811" y="703648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3397078" y="785057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3747994" y="1622725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4571556" y="1719648"/>
                <a:ext cx="191530" cy="172995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25" name="Right Arrow 24"/>
            <p:cNvSpPr/>
            <p:nvPr/>
          </p:nvSpPr>
          <p:spPr bwMode="auto">
            <a:xfrm>
              <a:off x="1062570" y="1705345"/>
              <a:ext cx="1451919" cy="72287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Proton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227472" y="820653"/>
            <a:ext cx="3622137" cy="1935272"/>
            <a:chOff x="5227472" y="820653"/>
            <a:chExt cx="3622137" cy="1935272"/>
          </a:xfrm>
        </p:grpSpPr>
        <p:sp>
          <p:nvSpPr>
            <p:cNvPr id="27" name="Oval 26"/>
            <p:cNvSpPr/>
            <p:nvPr/>
          </p:nvSpPr>
          <p:spPr bwMode="auto">
            <a:xfrm>
              <a:off x="5227472" y="820653"/>
              <a:ext cx="2026508" cy="1935272"/>
            </a:xfrm>
            <a:prstGeom prst="ellipse">
              <a:avLst/>
            </a:prstGeom>
            <a:noFill/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Left Arrow 29"/>
            <p:cNvSpPr/>
            <p:nvPr/>
          </p:nvSpPr>
          <p:spPr bwMode="auto">
            <a:xfrm>
              <a:off x="7268752" y="1346567"/>
              <a:ext cx="1580857" cy="777300"/>
            </a:xfrm>
            <a:prstGeom prst="leftArrow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electron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34501" y="3779754"/>
            <a:ext cx="5401168" cy="1649515"/>
            <a:chOff x="2823025" y="3822967"/>
            <a:chExt cx="5401168" cy="1649515"/>
          </a:xfrm>
        </p:grpSpPr>
        <p:sp>
          <p:nvSpPr>
            <p:cNvPr id="33" name="Left Arrow 32"/>
            <p:cNvSpPr/>
            <p:nvPr/>
          </p:nvSpPr>
          <p:spPr bwMode="auto">
            <a:xfrm rot="1487680">
              <a:off x="2823025" y="3822967"/>
              <a:ext cx="1580857" cy="777300"/>
            </a:xfrm>
            <a:prstGeom prst="leftArrow">
              <a:avLst/>
            </a:prstGeom>
            <a:solidFill>
              <a:srgbClr val="00B0F0"/>
            </a:solidFill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rPr>
                <a:t>electron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351157" y="4528312"/>
              <a:ext cx="2450986" cy="944170"/>
              <a:chOff x="5566704" y="4942761"/>
              <a:chExt cx="2450986" cy="944170"/>
            </a:xfrm>
          </p:grpSpPr>
          <p:sp>
            <p:nvSpPr>
              <p:cNvPr id="35" name="Right Arrow 34"/>
              <p:cNvSpPr/>
              <p:nvPr/>
            </p:nvSpPr>
            <p:spPr bwMode="auto">
              <a:xfrm rot="2467017">
                <a:off x="5566704" y="5660162"/>
                <a:ext cx="1348042" cy="226769"/>
              </a:xfrm>
              <a:prstGeom prst="rightArrow">
                <a:avLst>
                  <a:gd name="adj1" fmla="val 50000"/>
                  <a:gd name="adj2" fmla="val 169708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" name="Right Arrow 35"/>
              <p:cNvSpPr/>
              <p:nvPr/>
            </p:nvSpPr>
            <p:spPr bwMode="auto">
              <a:xfrm rot="20893335">
                <a:off x="5804972" y="4942761"/>
                <a:ext cx="1224650" cy="166722"/>
              </a:xfrm>
              <a:prstGeom prst="rightArrow">
                <a:avLst>
                  <a:gd name="adj1" fmla="val 50000"/>
                  <a:gd name="adj2" fmla="val 169708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 bwMode="auto">
              <a:xfrm rot="953216">
                <a:off x="5682502" y="5488747"/>
                <a:ext cx="1902259" cy="226719"/>
              </a:xfrm>
              <a:prstGeom prst="rightArrow">
                <a:avLst>
                  <a:gd name="adj1" fmla="val 50000"/>
                  <a:gd name="adj2" fmla="val 169708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Right Arrow 37"/>
              <p:cNvSpPr/>
              <p:nvPr/>
            </p:nvSpPr>
            <p:spPr bwMode="auto">
              <a:xfrm rot="246108">
                <a:off x="5806521" y="5125860"/>
                <a:ext cx="1902259" cy="226719"/>
              </a:xfrm>
              <a:prstGeom prst="rightArrow">
                <a:avLst>
                  <a:gd name="adj1" fmla="val 50000"/>
                  <a:gd name="adj2" fmla="val 169708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" name="Right Arrow 38"/>
              <p:cNvSpPr/>
              <p:nvPr/>
            </p:nvSpPr>
            <p:spPr bwMode="auto">
              <a:xfrm rot="703011">
                <a:off x="5745255" y="5369774"/>
                <a:ext cx="2272435" cy="235447"/>
              </a:xfrm>
              <a:prstGeom prst="rightArrow">
                <a:avLst>
                  <a:gd name="adj1" fmla="val 50000"/>
                  <a:gd name="adj2" fmla="val 169708"/>
                </a:avLst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412205" y="3920809"/>
              <a:ext cx="2811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Jet of Hadronic Debris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61426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Ejectile</a:t>
            </a:r>
            <a:r>
              <a:rPr lang="en-US" dirty="0" smtClean="0"/>
              <a:t> Spectra: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350" y="3699105"/>
            <a:ext cx="4266030" cy="2538375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p</a:t>
            </a:r>
            <a:r>
              <a:rPr lang="en-US" dirty="0" smtClean="0"/>
              <a:t> (</a:t>
            </a:r>
            <a:r>
              <a:rPr lang="en-US" dirty="0" err="1" smtClean="0"/>
              <a:t>eA</a:t>
            </a:r>
            <a:r>
              <a:rPr lang="en-US" dirty="0" smtClean="0"/>
              <a:t>) HIGHLY asymmetric.</a:t>
            </a:r>
          </a:p>
          <a:p>
            <a:r>
              <a:rPr lang="en-US" dirty="0" smtClean="0"/>
              <a:t>Moderate momenta for ALL species mid- and negative-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BAM!  Very large lab momenta at positive-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.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Fwd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Hadron ID challenging.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EC9758-4156-462C-8DBC-11F0E387E151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" y="979654"/>
            <a:ext cx="3817794" cy="25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45" y="3770355"/>
            <a:ext cx="4070886" cy="245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05" y="953241"/>
            <a:ext cx="3806351" cy="251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192116" y="4664676"/>
            <a:ext cx="3477234" cy="1991752"/>
            <a:chOff x="2192116" y="4664676"/>
            <a:chExt cx="3477234" cy="1991752"/>
          </a:xfrm>
        </p:grpSpPr>
        <p:sp>
          <p:nvSpPr>
            <p:cNvPr id="4" name="TextBox 3"/>
            <p:cNvSpPr txBox="1"/>
            <p:nvPr/>
          </p:nvSpPr>
          <p:spPr>
            <a:xfrm>
              <a:off x="2192116" y="6287096"/>
              <a:ext cx="34772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50-60 GeV/c Lab Momentum!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4" idx="0"/>
            </p:cNvCxnSpPr>
            <p:nvPr/>
          </p:nvCxnSpPr>
          <p:spPr bwMode="auto">
            <a:xfrm flipV="1">
              <a:off x="3930733" y="4664676"/>
              <a:ext cx="696872" cy="162242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09007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02" y="0"/>
            <a:ext cx="3800098" cy="35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tx2"/>
                </a:solidFill>
              </a:rPr>
              <a:t>Imaging</a:t>
            </a:r>
            <a:r>
              <a:rPr lang="en-US" dirty="0" smtClean="0"/>
              <a:t> Cherenkov </a:t>
            </a:r>
            <a:r>
              <a:rPr lang="en-US" dirty="0" smtClean="0"/>
              <a:t>Light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0227" y="2814473"/>
                <a:ext cx="9026525" cy="4061346"/>
              </a:xfrm>
            </p:spPr>
            <p:txBody>
              <a:bodyPr/>
              <a:lstStyle/>
              <a:p>
                <a:r>
                  <a:rPr lang="en-US" dirty="0" smtClean="0"/>
                  <a:t>Cherenkov Light – “Optical Boom”</a:t>
                </a:r>
              </a:p>
              <a:p>
                <a:r>
                  <a:rPr lang="en-US" dirty="0" smtClean="0"/>
                  <a:t>Cherenkov angle depends upon velocity &amp; index</a:t>
                </a:r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Low n distinguishes particles to high momentum.</a:t>
                </a:r>
              </a:p>
              <a:p>
                <a:pPr lvl="1"/>
                <a:r>
                  <a:rPr lang="en-US" dirty="0" smtClean="0">
                    <a:solidFill>
                      <a:srgbClr val="FF0000"/>
                    </a:solidFill>
                  </a:rPr>
                  <a:t>Low n yields less light!</a:t>
                </a:r>
              </a:p>
              <a:p>
                <a:r>
                  <a:rPr lang="en-US" dirty="0" smtClean="0"/>
                  <a:t>Go where the light is: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/>
                          </a:rPr>
                          <m:t>𝒅𝑵</m:t>
                        </m:r>
                      </m:num>
                      <m:den>
                        <m:r>
                          <a:rPr lang="en-US" sz="3200" b="1" i="1" smtClean="0">
                            <a:latin typeface="Cambria Math"/>
                          </a:rPr>
                          <m:t>𝒅𝑳</m:t>
                        </m:r>
                      </m:den>
                    </m:f>
                    <m:r>
                      <a:rPr lang="en-US" sz="3200" b="1" i="1" smtClean="0">
                        <a:latin typeface="Cambria Math"/>
                      </a:rPr>
                      <m:t>=</m:t>
                    </m:r>
                    <m:r>
                      <a:rPr lang="en-US" sz="3200" b="1" i="1" smtClean="0">
                        <a:latin typeface="Cambria Math"/>
                      </a:rPr>
                      <m:t>𝟐</m:t>
                    </m:r>
                    <m:r>
                      <a:rPr lang="en-US" sz="3200" b="1" i="1" smtClean="0">
                        <a:latin typeface="Cambria Math"/>
                        <a:ea typeface="Cambria Math"/>
                      </a:rPr>
                      <m:t>𝝅</m:t>
                    </m:r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𝜶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𝑬𝑴</m:t>
                        </m:r>
                      </m:sub>
                    </m:sSub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𝒔𝒊𝒏</m:t>
                        </m:r>
                      </m:e>
                      <m:sup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𝜽</m:t>
                        </m:r>
                      </m:e>
                      <m:sub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𝑪</m:t>
                        </m:r>
                      </m:sub>
                    </m:sSub>
                    <m:nary>
                      <m:nary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/>
                                <a:ea typeface="Cambria Math"/>
                              </a:rPr>
                              <m:t>𝝀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/>
                                <a:ea typeface="Cambria Math"/>
                              </a:rPr>
                              <m:t>𝑴𝑰𝑵</m:t>
                            </m:r>
                          </m:sub>
                        </m:sSub>
                      </m:sub>
                      <m:sup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𝜺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𝝀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)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𝑸𝑬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𝝀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)</m:t>
                        </m:r>
                        <m:f>
                          <m:f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/>
                                    <a:ea typeface="Cambria Math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sz="3200" b="1" i="1" smtClean="0"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𝒅</m:t>
                        </m:r>
                        <m:r>
                          <a:rPr lang="en-US" sz="3200" b="1" i="1" smtClean="0">
                            <a:latin typeface="Cambria Math"/>
                            <a:ea typeface="Cambria Math"/>
                          </a:rPr>
                          <m:t>𝝀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Deep UV Cherenkov yield is highest…how to get there?</a:t>
                </a:r>
              </a:p>
              <a:p>
                <a:pPr lvl="1"/>
                <a:r>
                  <a:rPr lang="en-US" dirty="0" smtClean="0"/>
                  <a:t>PHENIX HBD:  No Optics allows for VERY low </a:t>
                </a:r>
                <a:r>
                  <a:rPr lang="en-US" dirty="0" err="1" smtClean="0">
                    <a:latin typeface="Symbol" pitchFamily="18" charset="2"/>
                  </a:rPr>
                  <a:t>l</a:t>
                </a:r>
                <a:r>
                  <a:rPr lang="en-US" baseline="-25000" dirty="0" err="1" smtClean="0"/>
                  <a:t>min</a:t>
                </a:r>
                <a:endParaRPr lang="en-US" baseline="-25000" dirty="0" smtClean="0"/>
              </a:p>
              <a:p>
                <a:pPr lvl="1"/>
                <a:r>
                  <a:rPr lang="en-US" dirty="0" smtClean="0"/>
                  <a:t>But a RICH requires optics!  What to do?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0227" y="2814473"/>
                <a:ext cx="9026525" cy="4061346"/>
              </a:xfrm>
              <a:blipFill rotWithShape="0">
                <a:blip r:embed="rId3"/>
                <a:stretch>
                  <a:fillRect l="-810" t="-1351" b="-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EEC7B-26A3-455E-9580-FC4E3A2E4D96}" type="slidenum">
              <a:rPr lang="en-US" altLang="ja-JP"/>
              <a:pPr>
                <a:defRPr/>
              </a:pPr>
              <a:t>6</a:t>
            </a:fld>
            <a:endParaRPr lang="en-US" altLang="ja-JP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5" y="613094"/>
            <a:ext cx="4139045" cy="24130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2364983" y="801353"/>
            <a:ext cx="2052637" cy="64632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91436" tIns="45716" rIns="91436" bIns="45716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ea typeface="ＭＳ Ｐゴシック"/>
                <a:cs typeface="Arial" pitchFamily="34" charset="0"/>
              </a:rPr>
              <a:t>Cherenkov Angle </a:t>
            </a:r>
            <a:r>
              <a:rPr lang="en-US" dirty="0">
                <a:solidFill>
                  <a:srgbClr val="000000"/>
                </a:solidFill>
                <a:ea typeface="ＭＳ Ｐゴシック"/>
                <a:cs typeface="Arial" pitchFamily="34" charset="0"/>
              </a:rPr>
              <a:t>determines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  <a:ea typeface="ＭＳ Ｐゴシック"/>
                <a:cs typeface="Arial" pitchFamily="34" charset="0"/>
              </a:rPr>
              <a:t>b</a:t>
            </a:r>
            <a:endParaRPr lang="en-US" dirty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79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Commercial (small) mirror </a:t>
            </a:r>
            <a:r>
              <a:rPr lang="en-US" dirty="0" err="1" smtClean="0">
                <a:ea typeface="+mj-ea"/>
              </a:rPr>
              <a:t>Reflectivities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7" y="3327400"/>
            <a:ext cx="9026525" cy="31877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Bare aluminum mirrors no good (</a:t>
            </a:r>
            <a:r>
              <a:rPr lang="en-US" dirty="0" err="1" smtClean="0">
                <a:ea typeface="+mn-ea"/>
              </a:rPr>
              <a:t>AlO</a:t>
            </a:r>
            <a:r>
              <a:rPr lang="en-US" dirty="0" smtClean="0">
                <a:ea typeface="+mn-ea"/>
              </a:rPr>
              <a:t>…high cutoff).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Better has MgF</a:t>
            </a:r>
            <a:r>
              <a:rPr lang="en-US" baseline="-25000" dirty="0" smtClean="0">
                <a:ea typeface="+mn-ea"/>
              </a:rPr>
              <a:t>2</a:t>
            </a:r>
            <a:r>
              <a:rPr lang="en-US" dirty="0" smtClean="0">
                <a:ea typeface="+mn-ea"/>
              </a:rPr>
              <a:t> overcoat (right hand).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Exists and has been made to large scale.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Not good enough.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Thin Film Interference!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Tuned for peak at 120 nm.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Retrieves (most of) the lost light.</a:t>
            </a: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9BFAA-26EF-4358-B2B7-50A63A6D8631}" type="slidenum">
              <a:rPr lang="en-US" altLang="ja-JP"/>
              <a:pPr>
                <a:defRPr/>
              </a:pPr>
              <a:t>7</a:t>
            </a:fld>
            <a:endParaRPr lang="en-US" altLang="ja-JP" dirty="0"/>
          </a:p>
        </p:txBody>
      </p:sp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727079"/>
            <a:ext cx="3086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712788"/>
            <a:ext cx="30861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115813" y="5094508"/>
            <a:ext cx="2054431" cy="62939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115812" y="4904502"/>
            <a:ext cx="2054431" cy="19000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424571" y="4073230"/>
            <a:ext cx="534390" cy="8312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958961" y="3883225"/>
            <a:ext cx="593766" cy="10212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958961" y="4904502"/>
            <a:ext cx="36420" cy="190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6995381" y="4904502"/>
            <a:ext cx="30594" cy="1900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025975" y="3908697"/>
            <a:ext cx="608467" cy="995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321794" y="5723900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Thin Film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Interference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31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103043" y="3116118"/>
            <a:ext cx="4038889" cy="34271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sz="2000" kern="0" dirty="0">
                <a:solidFill>
                  <a:srgbClr val="000000"/>
                </a:solidFill>
              </a:rPr>
              <a:t>Two copper layers separated by insulating film with regular pitch of </a:t>
            </a:r>
            <a:r>
              <a:rPr lang="en-US" sz="2000" kern="0" dirty="0" smtClean="0">
                <a:solidFill>
                  <a:srgbClr val="000000"/>
                </a:solidFill>
              </a:rPr>
              <a:t>holes.</a:t>
            </a:r>
          </a:p>
          <a:p>
            <a:r>
              <a:rPr lang="en-US" sz="2000" kern="0" dirty="0">
                <a:solidFill>
                  <a:srgbClr val="000000"/>
                </a:solidFill>
              </a:rPr>
              <a:t>HV creates very strong field such that the avalanche develops inside the holes</a:t>
            </a:r>
          </a:p>
          <a:p>
            <a:r>
              <a:rPr lang="en-US" sz="2000" kern="0" dirty="0">
                <a:solidFill>
                  <a:srgbClr val="000000"/>
                </a:solidFill>
              </a:rPr>
              <a:t>Just add the </a:t>
            </a:r>
            <a:r>
              <a:rPr lang="en-US" sz="2000" kern="0" dirty="0" smtClean="0">
                <a:solidFill>
                  <a:srgbClr val="000000"/>
                </a:solidFill>
              </a:rPr>
              <a:t>photocathode</a:t>
            </a:r>
          </a:p>
          <a:p>
            <a:r>
              <a:rPr lang="en-US" sz="2000" kern="0" dirty="0">
                <a:solidFill>
                  <a:srgbClr val="000000"/>
                </a:solidFill>
              </a:rPr>
              <a:t>By the way: no photon feedback onto </a:t>
            </a:r>
            <a:r>
              <a:rPr lang="en-US" sz="2000" kern="0" dirty="0" smtClean="0">
                <a:solidFill>
                  <a:srgbClr val="000000"/>
                </a:solidFill>
              </a:rPr>
              <a:t>photocathode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3783414" y="807529"/>
            <a:ext cx="5372462" cy="13096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sz="1800" kern="0" dirty="0">
                <a:solidFill>
                  <a:srgbClr val="000000"/>
                </a:solidFill>
              </a:rPr>
              <a:t>The original idea by </a:t>
            </a:r>
            <a:r>
              <a:rPr lang="en-US" sz="1800" kern="0" dirty="0" err="1">
                <a:solidFill>
                  <a:srgbClr val="000000"/>
                </a:solidFill>
              </a:rPr>
              <a:t>F.Sauli</a:t>
            </a:r>
            <a:r>
              <a:rPr lang="en-US" sz="1800" kern="0" dirty="0">
                <a:solidFill>
                  <a:srgbClr val="000000"/>
                </a:solidFill>
              </a:rPr>
              <a:t> (mid 90s) US Patent 6,011,265</a:t>
            </a:r>
          </a:p>
          <a:p>
            <a:r>
              <a:rPr lang="en-US" sz="1800" kern="0" dirty="0">
                <a:solidFill>
                  <a:srgbClr val="000000"/>
                </a:solidFill>
              </a:rPr>
              <a:t> Traditionally CHARGED PARTICLE detectors (not photons)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579"/>
            <a:ext cx="8458200" cy="482600"/>
          </a:xfrm>
        </p:spPr>
        <p:txBody>
          <a:bodyPr/>
          <a:lstStyle/>
          <a:p>
            <a:r>
              <a:rPr lang="en-US" dirty="0" smtClean="0"/>
              <a:t>Gas Electron Multiplier for PHOTONs!</a:t>
            </a:r>
            <a:endParaRPr lang="en-US" dirty="0"/>
          </a:p>
        </p:txBody>
      </p:sp>
      <p:pic>
        <p:nvPicPr>
          <p:cNvPr id="21507" name="Picture 3" descr="gemfield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38" y="2140963"/>
            <a:ext cx="4800600" cy="443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gemfoi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125" y="825500"/>
            <a:ext cx="3644900" cy="217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8245" name="Group 5"/>
          <p:cNvGrpSpPr>
            <a:grpSpLocks/>
          </p:cNvGrpSpPr>
          <p:nvPr/>
        </p:nvGrpSpPr>
        <p:grpSpPr bwMode="auto">
          <a:xfrm>
            <a:off x="5051430" y="4232275"/>
            <a:ext cx="555625" cy="928688"/>
            <a:chOff x="3182" y="2666"/>
            <a:chExt cx="350" cy="585"/>
          </a:xfrm>
        </p:grpSpPr>
        <p:sp>
          <p:nvSpPr>
            <p:cNvPr id="21533" name="Oval 6"/>
            <p:cNvSpPr>
              <a:spLocks noChangeArrowheads="1"/>
            </p:cNvSpPr>
            <p:nvPr/>
          </p:nvSpPr>
          <p:spPr bwMode="auto">
            <a:xfrm>
              <a:off x="3301" y="2666"/>
              <a:ext cx="82" cy="8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534" name="Freeform 7"/>
            <p:cNvSpPr>
              <a:spLocks/>
            </p:cNvSpPr>
            <p:nvPr/>
          </p:nvSpPr>
          <p:spPr bwMode="auto">
            <a:xfrm rot="10800000">
              <a:off x="3182" y="2832"/>
              <a:ext cx="350" cy="419"/>
            </a:xfrm>
            <a:custGeom>
              <a:avLst/>
              <a:gdLst>
                <a:gd name="T0" fmla="*/ 181 w 651"/>
                <a:gd name="T1" fmla="*/ 418 h 1969"/>
                <a:gd name="T2" fmla="*/ 121 w 651"/>
                <a:gd name="T3" fmla="*/ 328 h 1969"/>
                <a:gd name="T4" fmla="*/ 61 w 651"/>
                <a:gd name="T5" fmla="*/ 216 h 1969"/>
                <a:gd name="T6" fmla="*/ 2 w 651"/>
                <a:gd name="T7" fmla="*/ 59 h 1969"/>
                <a:gd name="T8" fmla="*/ 70 w 651"/>
                <a:gd name="T9" fmla="*/ 10 h 1969"/>
                <a:gd name="T10" fmla="*/ 288 w 651"/>
                <a:gd name="T11" fmla="*/ 9 h 1969"/>
                <a:gd name="T12" fmla="*/ 347 w 651"/>
                <a:gd name="T13" fmla="*/ 63 h 1969"/>
                <a:gd name="T14" fmla="*/ 303 w 651"/>
                <a:gd name="T15" fmla="*/ 210 h 1969"/>
                <a:gd name="T16" fmla="*/ 252 w 651"/>
                <a:gd name="T17" fmla="*/ 331 h 1969"/>
                <a:gd name="T18" fmla="*/ 216 w 651"/>
                <a:gd name="T19" fmla="*/ 419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138248" name="Freeform 8"/>
          <p:cNvSpPr>
            <a:spLocks/>
          </p:cNvSpPr>
          <p:nvPr/>
        </p:nvSpPr>
        <p:spPr bwMode="auto">
          <a:xfrm>
            <a:off x="5272088" y="2957514"/>
            <a:ext cx="741362" cy="1177925"/>
          </a:xfrm>
          <a:custGeom>
            <a:avLst/>
            <a:gdLst>
              <a:gd name="T0" fmla="*/ 728469 w 460"/>
              <a:gd name="T1" fmla="*/ 588963 h 742"/>
              <a:gd name="T2" fmla="*/ 691401 w 460"/>
              <a:gd name="T3" fmla="*/ 161925 h 742"/>
              <a:gd name="T4" fmla="*/ 433536 w 460"/>
              <a:gd name="T5" fmla="*/ 9525 h 742"/>
              <a:gd name="T6" fmla="*/ 164389 w 460"/>
              <a:gd name="T7" fmla="*/ 101600 h 742"/>
              <a:gd name="T8" fmla="*/ 24175 w 460"/>
              <a:gd name="T9" fmla="*/ 274638 h 742"/>
              <a:gd name="T10" fmla="*/ 20952 w 460"/>
              <a:gd name="T11" fmla="*/ 660400 h 742"/>
              <a:gd name="T12" fmla="*/ 82194 w 460"/>
              <a:gd name="T13" fmla="*/ 1177925 h 7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742">
                <a:moveTo>
                  <a:pt x="452" y="371"/>
                </a:moveTo>
                <a:cubicBezTo>
                  <a:pt x="448" y="326"/>
                  <a:pt x="460" y="163"/>
                  <a:pt x="429" y="102"/>
                </a:cubicBezTo>
                <a:cubicBezTo>
                  <a:pt x="398" y="41"/>
                  <a:pt x="323" y="12"/>
                  <a:pt x="269" y="6"/>
                </a:cubicBezTo>
                <a:cubicBezTo>
                  <a:pt x="215" y="0"/>
                  <a:pt x="144" y="36"/>
                  <a:pt x="102" y="64"/>
                </a:cubicBezTo>
                <a:cubicBezTo>
                  <a:pt x="60" y="92"/>
                  <a:pt x="30" y="114"/>
                  <a:pt x="15" y="173"/>
                </a:cubicBezTo>
                <a:cubicBezTo>
                  <a:pt x="0" y="232"/>
                  <a:pt x="7" y="321"/>
                  <a:pt x="13" y="416"/>
                </a:cubicBezTo>
                <a:cubicBezTo>
                  <a:pt x="19" y="511"/>
                  <a:pt x="43" y="674"/>
                  <a:pt x="51" y="74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grpSp>
        <p:nvGrpSpPr>
          <p:cNvPr id="138249" name="Group 9"/>
          <p:cNvGrpSpPr>
            <a:grpSpLocks/>
          </p:cNvGrpSpPr>
          <p:nvPr/>
        </p:nvGrpSpPr>
        <p:grpSpPr bwMode="auto">
          <a:xfrm>
            <a:off x="4125913" y="3489325"/>
            <a:ext cx="4706937" cy="342900"/>
            <a:chOff x="2599" y="2198"/>
            <a:chExt cx="2965" cy="216"/>
          </a:xfrm>
        </p:grpSpPr>
        <p:sp>
          <p:nvSpPr>
            <p:cNvPr id="21530" name="Rectangle 10"/>
            <p:cNvSpPr>
              <a:spLocks noChangeArrowheads="1"/>
            </p:cNvSpPr>
            <p:nvPr/>
          </p:nvSpPr>
          <p:spPr bwMode="auto">
            <a:xfrm>
              <a:off x="3711" y="2198"/>
              <a:ext cx="700" cy="208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531" name="Rectangle 11"/>
            <p:cNvSpPr>
              <a:spLocks noChangeArrowheads="1"/>
            </p:cNvSpPr>
            <p:nvPr/>
          </p:nvSpPr>
          <p:spPr bwMode="auto">
            <a:xfrm>
              <a:off x="5158" y="2213"/>
              <a:ext cx="406" cy="2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532" name="Rectangle 12"/>
            <p:cNvSpPr>
              <a:spLocks noChangeArrowheads="1"/>
            </p:cNvSpPr>
            <p:nvPr/>
          </p:nvSpPr>
          <p:spPr bwMode="auto">
            <a:xfrm>
              <a:off x="2599" y="2208"/>
              <a:ext cx="406" cy="2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138257" name="Group 17"/>
          <p:cNvGrpSpPr>
            <a:grpSpLocks/>
          </p:cNvGrpSpPr>
          <p:nvPr/>
        </p:nvGrpSpPr>
        <p:grpSpPr bwMode="auto">
          <a:xfrm>
            <a:off x="4778375" y="3990980"/>
            <a:ext cx="1443038" cy="1112838"/>
            <a:chOff x="3010" y="2514"/>
            <a:chExt cx="909" cy="701"/>
          </a:xfrm>
        </p:grpSpPr>
        <p:sp>
          <p:nvSpPr>
            <p:cNvPr id="21526" name="Line 18"/>
            <p:cNvSpPr>
              <a:spLocks noChangeShapeType="1"/>
            </p:cNvSpPr>
            <p:nvPr/>
          </p:nvSpPr>
          <p:spPr bwMode="auto">
            <a:xfrm flipV="1">
              <a:off x="3429" y="2711"/>
              <a:ext cx="214" cy="4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527" name="Line 19"/>
            <p:cNvSpPr>
              <a:spLocks noChangeShapeType="1"/>
            </p:cNvSpPr>
            <p:nvPr/>
          </p:nvSpPr>
          <p:spPr bwMode="auto">
            <a:xfrm flipV="1">
              <a:off x="3482" y="2968"/>
              <a:ext cx="437" cy="2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528" name="Line 20"/>
            <p:cNvSpPr>
              <a:spLocks noChangeShapeType="1"/>
            </p:cNvSpPr>
            <p:nvPr/>
          </p:nvSpPr>
          <p:spPr bwMode="auto">
            <a:xfrm flipH="1" flipV="1">
              <a:off x="3024" y="2867"/>
              <a:ext cx="279" cy="34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21529" name="Line 21"/>
            <p:cNvSpPr>
              <a:spLocks noChangeShapeType="1"/>
            </p:cNvSpPr>
            <p:nvPr/>
          </p:nvSpPr>
          <p:spPr bwMode="auto">
            <a:xfrm flipH="1" flipV="1">
              <a:off x="3010" y="2514"/>
              <a:ext cx="344" cy="63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kumimoji="0" lang="en-US" b="0">
                <a:solidFill>
                  <a:srgbClr val="000000"/>
                </a:solidFill>
                <a:effectLst/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21517" name="Line 22"/>
          <p:cNvSpPr>
            <a:spLocks noChangeShapeType="1"/>
          </p:cNvSpPr>
          <p:nvPr/>
        </p:nvSpPr>
        <p:spPr bwMode="auto">
          <a:xfrm flipV="1">
            <a:off x="1204913" y="1236663"/>
            <a:ext cx="0" cy="284162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518" name="Line 23"/>
          <p:cNvSpPr>
            <a:spLocks noChangeShapeType="1"/>
          </p:cNvSpPr>
          <p:nvPr/>
        </p:nvSpPr>
        <p:spPr bwMode="auto">
          <a:xfrm flipV="1">
            <a:off x="2122488" y="1230313"/>
            <a:ext cx="0" cy="307975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519" name="Line 24"/>
          <p:cNvSpPr>
            <a:spLocks noChangeShapeType="1"/>
          </p:cNvSpPr>
          <p:nvPr/>
        </p:nvSpPr>
        <p:spPr bwMode="auto">
          <a:xfrm flipH="1">
            <a:off x="1219202" y="1371600"/>
            <a:ext cx="895350" cy="11113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520" name="Text Box 25"/>
          <p:cNvSpPr txBox="1">
            <a:spLocks noChangeArrowheads="1"/>
          </p:cNvSpPr>
          <p:nvPr/>
        </p:nvSpPr>
        <p:spPr bwMode="auto">
          <a:xfrm>
            <a:off x="1219200" y="914404"/>
            <a:ext cx="868363" cy="396875"/>
          </a:xfrm>
          <a:prstGeom prst="rect">
            <a:avLst/>
          </a:prstGeom>
          <a:solidFill>
            <a:schemeClr val="bg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0" lang="en-US" sz="2000">
                <a:solidFill>
                  <a:srgbClr val="FFFF66"/>
                </a:solidFill>
                <a:effectLst/>
                <a:ea typeface="ＭＳ Ｐゴシック"/>
                <a:cs typeface="Times New Roman" pitchFamily="18" charset="0"/>
              </a:rPr>
              <a:t>150</a:t>
            </a:r>
            <a:r>
              <a:rPr kumimoji="0" lang="el-GR" sz="2000">
                <a:solidFill>
                  <a:srgbClr val="FFFF66"/>
                </a:solidFill>
                <a:effectLst/>
                <a:ea typeface="ＭＳ Ｐゴシック"/>
              </a:rPr>
              <a:t>μ</a:t>
            </a:r>
          </a:p>
        </p:txBody>
      </p:sp>
      <p:sp>
        <p:nvSpPr>
          <p:cNvPr id="21521" name="Text Box 26"/>
          <p:cNvSpPr txBox="1">
            <a:spLocks noChangeArrowheads="1"/>
          </p:cNvSpPr>
          <p:nvPr/>
        </p:nvSpPr>
        <p:spPr bwMode="auto">
          <a:xfrm>
            <a:off x="4419600" y="762004"/>
            <a:ext cx="4114800" cy="36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kumimoji="0" lang="en-US" b="0" dirty="0">
                <a:solidFill>
                  <a:srgbClr val="000000"/>
                </a:solidFill>
                <a:effectLst/>
                <a:ea typeface="ＭＳ Ｐゴシック"/>
              </a:rPr>
              <a:t> </a:t>
            </a:r>
          </a:p>
        </p:txBody>
      </p:sp>
      <p:sp>
        <p:nvSpPr>
          <p:cNvPr id="21522" name="Line 27"/>
          <p:cNvSpPr>
            <a:spLocks noChangeShapeType="1"/>
          </p:cNvSpPr>
          <p:nvPr/>
        </p:nvSpPr>
        <p:spPr bwMode="auto">
          <a:xfrm flipV="1">
            <a:off x="2784413" y="1922463"/>
            <a:ext cx="0" cy="284162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523" name="Line 28"/>
          <p:cNvSpPr>
            <a:spLocks noChangeShapeType="1"/>
          </p:cNvSpPr>
          <p:nvPr/>
        </p:nvSpPr>
        <p:spPr bwMode="auto">
          <a:xfrm flipV="1">
            <a:off x="3195575" y="1916113"/>
            <a:ext cx="0" cy="307975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524" name="Line 29"/>
          <p:cNvSpPr>
            <a:spLocks noChangeShapeType="1"/>
          </p:cNvSpPr>
          <p:nvPr/>
        </p:nvSpPr>
        <p:spPr bwMode="auto">
          <a:xfrm flipH="1">
            <a:off x="2798701" y="2063750"/>
            <a:ext cx="381000" cy="4763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6" rIns="91436" bIns="45716"/>
          <a:lstStyle/>
          <a:p>
            <a:endParaRPr kumimoji="0" lang="en-US" b="0">
              <a:solidFill>
                <a:srgbClr val="000000"/>
              </a:solidFill>
              <a:effectLst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21525" name="Text Box 30"/>
          <p:cNvSpPr txBox="1">
            <a:spLocks noChangeArrowheads="1"/>
          </p:cNvSpPr>
          <p:nvPr/>
        </p:nvSpPr>
        <p:spPr bwMode="auto">
          <a:xfrm>
            <a:off x="2630425" y="1600204"/>
            <a:ext cx="725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6" rIns="91436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kumimoji="0" lang="en-US" sz="2000">
                <a:solidFill>
                  <a:srgbClr val="FFFF66"/>
                </a:solidFill>
                <a:effectLst/>
                <a:ea typeface="ＭＳ Ｐゴシック"/>
                <a:cs typeface="Times New Roman" pitchFamily="18" charset="0"/>
              </a:rPr>
              <a:t>80</a:t>
            </a:r>
            <a:r>
              <a:rPr kumimoji="0" lang="el-GR" sz="2000">
                <a:solidFill>
                  <a:srgbClr val="FFFF66"/>
                </a:solidFill>
                <a:effectLst/>
                <a:ea typeface="ＭＳ Ｐゴシック"/>
              </a:rPr>
              <a:t>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8800" y="6139540"/>
            <a:ext cx="446628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CAVEAT:  PHENIX HBD too low gain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(4000) to see single photons!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63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you get more 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75" y="4465122"/>
            <a:ext cx="9026525" cy="2392878"/>
          </a:xfrm>
        </p:spPr>
        <p:txBody>
          <a:bodyPr/>
          <a:lstStyle/>
          <a:p>
            <a:r>
              <a:rPr lang="en-US" dirty="0" smtClean="0"/>
              <a:t>5 GEMs in a stack.</a:t>
            </a:r>
          </a:p>
          <a:p>
            <a:r>
              <a:rPr lang="en-US" dirty="0" smtClean="0"/>
              <a:t>Highly segmented GEMs</a:t>
            </a:r>
          </a:p>
          <a:p>
            <a:pPr lvl="1"/>
            <a:r>
              <a:rPr lang="en-US" dirty="0" smtClean="0"/>
              <a:t>10x10 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baseline="30000" dirty="0" smtClean="0"/>
          </a:p>
          <a:p>
            <a:pPr lvl="1"/>
            <a:r>
              <a:rPr lang="en-US" dirty="0" smtClean="0"/>
              <a:t>Low R-divider chain.</a:t>
            </a:r>
          </a:p>
          <a:p>
            <a:pPr lvl="1"/>
            <a:r>
              <a:rPr lang="en-US" dirty="0" smtClean="0"/>
              <a:t>Capacitive spark sensor.</a:t>
            </a:r>
          </a:p>
          <a:p>
            <a:pPr lvl="1"/>
            <a:r>
              <a:rPr lang="en-US" dirty="0" smtClean="0"/>
              <a:t>Never Sparked once.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EEC7B-26A3-455E-9580-FC4E3A2E4D96}" type="slidenum">
              <a:rPr lang="en-US" altLang="ja-JP"/>
              <a:pPr>
                <a:defRPr/>
              </a:pPr>
              <a:t>9</a:t>
            </a:fld>
            <a:endParaRPr lang="en-US" altLang="ja-JP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9" y="900978"/>
            <a:ext cx="4806095" cy="320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" y="910869"/>
            <a:ext cx="4038889" cy="3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Harder than you think…</a:t>
            </a:r>
          </a:p>
          <a:p>
            <a:r>
              <a:rPr lang="en-US" kern="0" dirty="0" smtClean="0">
                <a:solidFill>
                  <a:srgbClr val="000000"/>
                </a:solidFill>
              </a:rPr>
              <a:t>10000 gain (staged)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</a:rPr>
              <a:t>N=1 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   Poisson(10000)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N=10 &gt;Poisson(100)</a:t>
            </a:r>
          </a:p>
          <a:p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Gain in a gas (</a:t>
            </a:r>
            <a:r>
              <a:rPr lang="en-US" kern="0" dirty="0" err="1" smtClean="0">
                <a:solidFill>
                  <a:srgbClr val="000000"/>
                </a:solidFill>
                <a:sym typeface="Wingdings" pitchFamily="2" charset="2"/>
              </a:rPr>
              <a:t>Ninf</a:t>
            </a:r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.)</a:t>
            </a:r>
          </a:p>
          <a:p>
            <a:pPr lvl="1"/>
            <a:r>
              <a:rPr lang="en-US" kern="0" dirty="0" smtClean="0">
                <a:solidFill>
                  <a:srgbClr val="000000"/>
                </a:solidFill>
                <a:sym typeface="Wingdings" pitchFamily="2" charset="2"/>
              </a:rPr>
              <a:t>Pulse height spectrum of single electron avalanche is EXPONENTIAL!</a:t>
            </a:r>
            <a:endParaRPr lang="en-US" kern="0" dirty="0" smtClean="0">
              <a:solidFill>
                <a:srgbClr val="000000"/>
              </a:solidFill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18" y="4300805"/>
            <a:ext cx="327342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34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35145</TotalTime>
  <Words>885</Words>
  <Application>Microsoft Office PowerPoint</Application>
  <PresentationFormat>On-screen Show (4:3)</PresentationFormat>
  <Paragraphs>184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MS PGothic</vt:lpstr>
      <vt:lpstr>MS PGothic</vt:lpstr>
      <vt:lpstr>ＭＳ Ｐ明朝</vt:lpstr>
      <vt:lpstr>Arial</vt:lpstr>
      <vt:lpstr>Arial Rounded MT Bold</vt:lpstr>
      <vt:lpstr>Browallia New</vt:lpstr>
      <vt:lpstr>Cambria Math</vt:lpstr>
      <vt:lpstr>Comic Sans MS</vt:lpstr>
      <vt:lpstr>Symbol</vt:lpstr>
      <vt:lpstr>Times New Roman</vt:lpstr>
      <vt:lpstr>Wingdings</vt:lpstr>
      <vt:lpstr>Crayons</vt:lpstr>
      <vt:lpstr>4_Crayons</vt:lpstr>
      <vt:lpstr>5_Crayons</vt:lpstr>
      <vt:lpstr>6_Crayons</vt:lpstr>
      <vt:lpstr>PowerPoint Presentation</vt:lpstr>
      <vt:lpstr>NSAC Rumors lead us to believe:</vt:lpstr>
      <vt:lpstr>Special Thanks for Images in this Talk:</vt:lpstr>
      <vt:lpstr>The challenge in proton-electron scattering:</vt:lpstr>
      <vt:lpstr>Ejectile Spectra:</vt:lpstr>
      <vt:lpstr>Imaging Cherenkov Light</vt:lpstr>
      <vt:lpstr>Commercial (small) mirror Reflectivities</vt:lpstr>
      <vt:lpstr>Gas Electron Multiplier for PHOTONs!</vt:lpstr>
      <vt:lpstr>Where do you get more gain?</vt:lpstr>
      <vt:lpstr>Beam Studies (FLYSUB Consortium)</vt:lpstr>
      <vt:lpstr>Ring Imaging Cherenkov Detector Prototype</vt:lpstr>
      <vt:lpstr>Number of Pads Included in the Fit:</vt:lpstr>
      <vt:lpstr>Complete Set of Radii Results:</vt:lpstr>
      <vt:lpstr>Scaling of the Radius With Expectation</vt:lpstr>
      <vt:lpstr>Understanding the widths.</vt:lpstr>
      <vt:lpstr>Removing FNAL Beam Spread…</vt:lpstr>
      <vt:lpstr>Charge Division Challenges.</vt:lpstr>
      <vt:lpstr>Modeling Dynamic Signal Propagation</vt:lpstr>
      <vt:lpstr>So…it works…you gonna build this for EIC?</vt:lpstr>
      <vt:lpstr>R&amp;D Committee Questions:</vt:lpstr>
    </vt:vector>
  </TitlesOfParts>
  <Company>京都大学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Microsoft account</cp:lastModifiedBy>
  <cp:revision>566</cp:revision>
  <cp:lastPrinted>2013-10-09T09:05:35Z</cp:lastPrinted>
  <dcterms:created xsi:type="dcterms:W3CDTF">2011-05-04T21:17:55Z</dcterms:created>
  <dcterms:modified xsi:type="dcterms:W3CDTF">2015-05-09T10:53:28Z</dcterms:modified>
</cp:coreProperties>
</file>