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9" r:id="rId5"/>
    <p:sldId id="266" r:id="rId6"/>
    <p:sldId id="265" r:id="rId7"/>
    <p:sldId id="261" r:id="rId8"/>
    <p:sldId id="262" r:id="rId9"/>
    <p:sldId id="272" r:id="rId10"/>
    <p:sldId id="271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75" d="100"/>
          <a:sy n="75" d="100"/>
        </p:scale>
        <p:origin x="-45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DD22-4EA0-49DC-84E7-D5484344533F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CF111-9539-4810-8321-2150A4A5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6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3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1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111-9539-4810-8321-2150A4A5EC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5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B1A6-EF6A-40D3-8F72-C764518FCBB3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6DC1-7269-45AB-8A1D-8E071ABF2682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C3F-7974-4CEF-8075-FA1096B19856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3BB-BC07-47AF-AD02-E82A5CC65AB3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CB5-092A-446D-8D7E-BF3890263622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FCB7-83F3-4E6F-A68A-64D33D5C51CE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02A-49B4-45F7-9C37-25079C0F91EA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8D3-5AFB-436B-855F-10B5103B5907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8DF-38C9-49ED-9F2B-75DF6DD47572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281D-1334-414D-B654-B3F1CC0F9F53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621B-B483-4DF2-960F-93EE4102968F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7994-F184-4C9D-BE4E-D3EADFF5D8B2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8F13-4CB6-4E8B-900E-D7B0DDACF81F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9-F869-44EF-9468-C031D349103A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2929-6713-4D56-84DD-F313D7A1AF45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E8F0-703D-4652-B961-55E172F38C29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F1D-C466-4B5E-BB2E-55E1BC4E26B3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98DEB3-5E4D-4184-B912-B4719FAB3EA0}" type="datetime1">
              <a:rPr lang="en-US" smtClean="0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0977"/>
            <a:ext cx="8825658" cy="3329581"/>
          </a:xfrm>
        </p:spPr>
        <p:txBody>
          <a:bodyPr/>
          <a:lstStyle/>
          <a:p>
            <a:r>
              <a:rPr lang="en-US" sz="4400" dirty="0" smtClean="0"/>
              <a:t>Understanding Systematics in the SRS: Timing, Saturation, and Calibration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970558"/>
            <a:ext cx="8825658" cy="8614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EIC Tracking Workshop, Temple university</a:t>
            </a:r>
          </a:p>
          <a:p>
            <a:r>
              <a:rPr lang="en-US" dirty="0" smtClean="0"/>
              <a:t>May 9, 2015</a:t>
            </a:r>
          </a:p>
          <a:p>
            <a:r>
              <a:rPr lang="en-US" dirty="0" smtClean="0"/>
              <a:t>Michael Phipps, BNL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7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2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 </a:t>
            </a:r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7025" y="1647825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range between ~400 - 3200 ADC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Since largest MUX5 signal is ~2700 ADC, MUX5 should be avoided with GEMs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MUX3 and MUX4 pedestals have to be carefully aligned within the FECs dynamic range (modify the IMUXIN of the preamp)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678180"/>
            <a:ext cx="4533899" cy="2626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0" y="3678180"/>
            <a:ext cx="4634970" cy="2579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525" y="39243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limit:</a:t>
            </a:r>
          </a:p>
          <a:p>
            <a:r>
              <a:rPr lang="en-US" dirty="0" smtClean="0"/>
              <a:t>3200 ADC</a:t>
            </a:r>
          </a:p>
          <a:p>
            <a:endParaRPr lang="en-US" dirty="0"/>
          </a:p>
          <a:p>
            <a:r>
              <a:rPr lang="en-US" dirty="0" smtClean="0"/>
              <a:t>Lower limit:</a:t>
            </a:r>
          </a:p>
          <a:p>
            <a:r>
              <a:rPr lang="en-US" dirty="0" smtClean="0"/>
              <a:t>400 ADC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00425" y="4182077"/>
            <a:ext cx="2486026" cy="3518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99470" y="5468303"/>
            <a:ext cx="2263530" cy="294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9498" y="3078501"/>
            <a:ext cx="120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Pedestal above threshold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0630" y="5615464"/>
            <a:ext cx="18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FEC Saturation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7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5" y="347438"/>
            <a:ext cx="8911687" cy="6911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Channel-to-channel </a:t>
            </a:r>
            <a:r>
              <a:rPr lang="en-US" dirty="0" smtClean="0"/>
              <a:t>calibration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2959947"/>
            <a:ext cx="3708036" cy="22470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895415" y="3187739"/>
            <a:ext cx="253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APV Internal Pulser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12</a:t>
            </a:fld>
            <a:endParaRPr lang="en-US"/>
          </a:p>
        </p:txBody>
      </p:sp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67" y="1876514"/>
            <a:ext cx="3966107" cy="2206964"/>
          </a:xfrm>
        </p:spPr>
      </p:pic>
      <p:sp>
        <p:nvSpPr>
          <p:cNvPr id="23" name="TextBox 22"/>
          <p:cNvSpPr txBox="1"/>
          <p:nvPr/>
        </p:nvSpPr>
        <p:spPr>
          <a:xfrm>
            <a:off x="9172287" y="2897420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Internal Pulser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Mux 2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63" y="4333964"/>
            <a:ext cx="3978234" cy="22137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72287" y="5303837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Internal Pulser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Mux 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8550" y="115290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dependent non-linearity curves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89247" y="2085016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response per channel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391150" y="3895725"/>
            <a:ext cx="1123950" cy="274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95" y="112516"/>
            <a:ext cx="9667875" cy="1280890"/>
          </a:xfrm>
        </p:spPr>
        <p:txBody>
          <a:bodyPr/>
          <a:lstStyle/>
          <a:p>
            <a:r>
              <a:rPr lang="en-US" dirty="0" smtClean="0"/>
              <a:t>MUXGAIN: 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3"/>
                </a:solidFill>
              </a:rPr>
              <a:t>*</a:t>
            </a:r>
            <a:r>
              <a:rPr lang="en-US" sz="1800" dirty="0">
                <a:solidFill>
                  <a:schemeClr val="accent3"/>
                </a:solidFill>
              </a:rPr>
              <a:t>R</a:t>
            </a:r>
            <a:r>
              <a:rPr lang="en-US" sz="1800" dirty="0" smtClean="0">
                <a:solidFill>
                  <a:schemeClr val="accent3"/>
                </a:solidFill>
              </a:rPr>
              <a:t>esistors for Mux3 and 4 appear to be switched in all APVs (</a:t>
            </a:r>
            <a:r>
              <a:rPr lang="en-US" sz="1800" dirty="0" err="1" smtClean="0">
                <a:solidFill>
                  <a:schemeClr val="accent3"/>
                </a:solidFill>
              </a:rPr>
              <a:t>ie</a:t>
            </a:r>
            <a:r>
              <a:rPr lang="en-US" sz="1800" dirty="0" smtClean="0">
                <a:solidFill>
                  <a:schemeClr val="accent3"/>
                </a:solidFill>
              </a:rPr>
              <a:t> Mux 4 is nominal Mux)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924800" y="4336042"/>
          <a:ext cx="4017963" cy="213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3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15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MUX</a:t>
                      </a:r>
                    </a:p>
                    <a:p>
                      <a:r>
                        <a:rPr lang="en-US" sz="1000" dirty="0" smtClean="0"/>
                        <a:t>GAIN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Approximate</a:t>
                      </a:r>
                      <a:r>
                        <a:rPr lang="en-US" sz="1000" baseline="0" dirty="0" smtClean="0"/>
                        <a:t> Hybrid Range (Pedestal-subtracted ADC)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Multiplexer</a:t>
                      </a:r>
                      <a:r>
                        <a:rPr lang="en-US" sz="1000" baseline="0" dirty="0" smtClean="0"/>
                        <a:t> Gain</a:t>
                      </a:r>
                    </a:p>
                    <a:p>
                      <a:r>
                        <a:rPr lang="en-US" sz="1000" baseline="0" dirty="0" smtClean="0"/>
                        <a:t>(mA/</a:t>
                      </a:r>
                      <a:r>
                        <a:rPr lang="en-US" sz="1000" baseline="0" dirty="0" err="1" smtClean="0"/>
                        <a:t>mip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2100</a:t>
                      </a:r>
                      <a:r>
                        <a:rPr lang="en-US" sz="1200" baseline="0" dirty="0" smtClean="0"/>
                        <a:t> (~11 bit)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1695" y="120874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MUXGAIN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15737" y="115997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MUXGAIN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15817" y="120874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MUXGAIN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1695" y="38890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MUXGAIN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15737" y="38919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MUXGAIN 5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7" y="1633906"/>
            <a:ext cx="3260378" cy="2220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11" y="1599191"/>
            <a:ext cx="3362325" cy="22898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1578072"/>
            <a:ext cx="3400425" cy="23158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7" y="4335335"/>
            <a:ext cx="3467100" cy="23612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23" y="4335335"/>
            <a:ext cx="3453813" cy="23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for our SRS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SRS used for our Mini-drift detector test beam data</a:t>
            </a:r>
          </a:p>
          <a:p>
            <a:r>
              <a:rPr lang="en-US" dirty="0" smtClean="0"/>
              <a:t>Mini-drift detector features:</a:t>
            </a:r>
          </a:p>
          <a:p>
            <a:pPr lvl="1"/>
            <a:r>
              <a:rPr lang="en-US" b="1" dirty="0" smtClean="0"/>
              <a:t>Extended drift gap </a:t>
            </a:r>
            <a:r>
              <a:rPr lang="en-US" dirty="0" smtClean="0"/>
              <a:t>(16.5 mm) to allow vector reconstruction of track</a:t>
            </a:r>
          </a:p>
          <a:p>
            <a:pPr lvl="1"/>
            <a:r>
              <a:rPr lang="en-US" b="1" dirty="0" smtClean="0"/>
              <a:t>Chevron-style readout pads </a:t>
            </a:r>
            <a:r>
              <a:rPr lang="en-US" dirty="0" smtClean="0"/>
              <a:t>to segment charge and minimize channel cost</a:t>
            </a:r>
          </a:p>
          <a:p>
            <a:r>
              <a:rPr lang="en-US" dirty="0" smtClean="0"/>
              <a:t>SRS not optimal for detectors with large charge/channel, since originally designed for silicon detectors at CMS</a:t>
            </a:r>
          </a:p>
          <a:p>
            <a:r>
              <a:rPr lang="en-US" dirty="0" smtClean="0"/>
              <a:t>To understand the performance of our mini-drift detector we have to be able to ascribe systematics to the readout system and calibrate it for optimal use within our dynamic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 Architecture: A Quick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3309" y="2466109"/>
            <a:ext cx="8699231" cy="146858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6401" y="2831068"/>
            <a:ext cx="108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APV25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3309" y="4603093"/>
            <a:ext cx="8699231" cy="146858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419" y="5227904"/>
            <a:ext cx="108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FEC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5684980" y="4081114"/>
            <a:ext cx="483280" cy="4495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45856" y="2521650"/>
            <a:ext cx="108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Preamp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8293" y="2521650"/>
            <a:ext cx="108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4497" y="2531009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Multiplexer Gain (MUX Gain)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9563" y="4687528"/>
            <a:ext cx="151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08768" y="4687528"/>
            <a:ext cx="151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22486" y="2521650"/>
            <a:ext cx="151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Multiplexer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17414" y="2493777"/>
            <a:ext cx="10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Pipeline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11346" y="2887755"/>
            <a:ext cx="310606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3"/>
                </a:solidFill>
              </a:rPr>
              <a:t>Preamp/shaper Gain: 100 mV/</a:t>
            </a:r>
            <a:r>
              <a:rPr lang="en-US" sz="1050" dirty="0" err="1" smtClean="0">
                <a:solidFill>
                  <a:schemeClr val="accent3"/>
                </a:solidFill>
              </a:rPr>
              <a:t>mip</a:t>
            </a:r>
            <a:r>
              <a:rPr lang="en-US" sz="105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050" dirty="0" smtClean="0">
                <a:solidFill>
                  <a:schemeClr val="accent3"/>
                </a:solidFill>
              </a:rPr>
              <a:t>(25,000 electrons)</a:t>
            </a:r>
          </a:p>
          <a:p>
            <a:endParaRPr lang="en-US" sz="1050" dirty="0">
              <a:solidFill>
                <a:schemeClr val="accent3"/>
              </a:solidFill>
            </a:endParaRPr>
          </a:p>
          <a:p>
            <a:r>
              <a:rPr lang="en-US" sz="1050" dirty="0">
                <a:solidFill>
                  <a:schemeClr val="accent3"/>
                </a:solidFill>
              </a:rPr>
              <a:t>Dynamic Range: ~5-6 </a:t>
            </a:r>
            <a:r>
              <a:rPr lang="en-US" sz="1050" dirty="0" err="1" smtClean="0">
                <a:solidFill>
                  <a:schemeClr val="accent3"/>
                </a:solidFill>
              </a:rPr>
              <a:t>mip</a:t>
            </a:r>
            <a:endParaRPr lang="en-US" sz="1050" dirty="0" smtClean="0">
              <a:solidFill>
                <a:schemeClr val="accent3"/>
              </a:solidFill>
            </a:endParaRPr>
          </a:p>
          <a:p>
            <a:endParaRPr lang="en-US" sz="1050" dirty="0">
              <a:solidFill>
                <a:schemeClr val="accent3"/>
              </a:solidFill>
            </a:endParaRPr>
          </a:p>
          <a:p>
            <a:r>
              <a:rPr lang="en-US" sz="1050" dirty="0" smtClean="0">
                <a:solidFill>
                  <a:schemeClr val="accent3"/>
                </a:solidFill>
              </a:rPr>
              <a:t>Shaping Time Constant: 50 ns</a:t>
            </a:r>
          </a:p>
          <a:p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8183" y="3314270"/>
            <a:ext cx="1686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Ring Buffer of 192 cells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96182" y="3314270"/>
                <a:ext cx="21167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3"/>
                    </a:solidFill>
                  </a:rPr>
                  <a:t>Analog gain: 100 m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1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1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𝑚𝑖𝑝</m:t>
                    </m:r>
                  </m:oMath>
                </a14:m>
                <a:endParaRPr lang="en-US" sz="1100" dirty="0" smtClean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82" y="3314270"/>
                <a:ext cx="2116753" cy="261610"/>
              </a:xfrm>
              <a:prstGeom prst="rect">
                <a:avLst/>
              </a:prstGeom>
              <a:blipFill rotWithShape="1">
                <a:blip r:embed="rId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112353" y="3314270"/>
            <a:ext cx="1787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128:1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8472" y="5289459"/>
            <a:ext cx="1686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10 bit at 40 MHz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7828" y="4693232"/>
            <a:ext cx="18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Clock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94684" y="5289459"/>
            <a:ext cx="1911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LHC clock: 40 MHz (25 ns)</a:t>
            </a:r>
          </a:p>
        </p:txBody>
      </p:sp>
    </p:spTree>
    <p:extLst>
      <p:ext uri="{BB962C8B-B14F-4D97-AF65-F5344CB8AC3E}">
        <p14:creationId xmlns:p14="http://schemas.microsoft.com/office/powerpoint/2010/main" val="398961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65595" y="399761"/>
                <a:ext cx="9404723" cy="140053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US" dirty="0" smtClean="0"/>
                  <a:t> Timing </a:t>
                </a:r>
                <a:r>
                  <a:rPr lang="en-US" dirty="0"/>
                  <a:t>Uncertainty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5595" y="399761"/>
                <a:ext cx="9404723" cy="1400530"/>
              </a:xfrm>
              <a:blipFill rotWithShape="0">
                <a:blip r:embed="rId3"/>
                <a:stretch>
                  <a:fillRect t="-10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33936" y="324433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151994" y="1777843"/>
            <a:ext cx="1246" cy="3682513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54880" y="3610956"/>
            <a:ext cx="5623435" cy="17441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46738" y="3445616"/>
            <a:ext cx="391174" cy="3351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063281" y="3459994"/>
            <a:ext cx="391174" cy="3351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50711" y="3431239"/>
            <a:ext cx="391174" cy="3351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952387" y="2390859"/>
            <a:ext cx="19932" cy="1232072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271515" y="2391685"/>
            <a:ext cx="19932" cy="1232072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020538" y="2393132"/>
            <a:ext cx="2243642" cy="1246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388899" y="3882070"/>
            <a:ext cx="244172" cy="748709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/>
          <p:cNvSpPr txBox="1"/>
          <p:nvPr/>
        </p:nvSpPr>
        <p:spPr>
          <a:xfrm>
            <a:off x="7860145" y="1372733"/>
            <a:ext cx="64468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D(t)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504832" y="2019414"/>
            <a:ext cx="599218" cy="895716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8991686" y="1413172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Trigger window: trigger equally </a:t>
            </a:r>
            <a:r>
              <a:rPr lang="en-US" dirty="0" smtClean="0"/>
              <a:t>anywhere within </a:t>
            </a:r>
            <a:r>
              <a:rPr lang="en-US" dirty="0"/>
              <a:t>this window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" y="2473028"/>
            <a:ext cx="3168344" cy="21577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332915" y="471774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25 ns t</a:t>
            </a:r>
            <a:r>
              <a:rPr lang="en-US" dirty="0" smtClean="0"/>
              <a:t>ime bins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546052" y="3759426"/>
            <a:ext cx="64468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59898" y="3780730"/>
                <a:ext cx="457689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98" y="3780730"/>
                <a:ext cx="457689" cy="5247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27628" y="3774719"/>
                <a:ext cx="284565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628" y="3774719"/>
                <a:ext cx="284565" cy="5247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28560" y="1790691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 smtClean="0"/>
              <a:t>Measured Uncertainty with External Pulser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755988" y="4158093"/>
            <a:ext cx="244172" cy="748709"/>
          </a:xfrm>
          <a:prstGeom prst="straightConnector1">
            <a:avLst/>
          </a:prstGeom>
          <a:ln w="28575">
            <a:solidFill>
              <a:schemeClr val="bg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8560" y="4956643"/>
                <a:ext cx="2743200" cy="1275286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60" y="4956643"/>
                <a:ext cx="2743200" cy="1275286"/>
              </a:xfrm>
              <a:prstGeom prst="rect">
                <a:avLst/>
              </a:prstGeom>
              <a:blipFill rotWithShape="0">
                <a:blip r:embed="rId7"/>
                <a:stretch>
                  <a:fillRect b="-27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1039" y="4872042"/>
                <a:ext cx="3787639" cy="75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039" y="4872042"/>
                <a:ext cx="3787639" cy="7549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4232" y="5633745"/>
                <a:ext cx="3307764" cy="578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=7.2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232" y="5633745"/>
                <a:ext cx="3307764" cy="5784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858000" y="5626992"/>
            <a:ext cx="713996" cy="60493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625893" y="5834074"/>
            <a:ext cx="1178548" cy="1709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TextBox 31"/>
          <p:cNvSpPr txBox="1"/>
          <p:nvPr/>
        </p:nvSpPr>
        <p:spPr>
          <a:xfrm>
            <a:off x="8544483" y="5460356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 smtClean="0"/>
              <a:t>At least 7.2 ns of “unfoldable”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4" y="303951"/>
            <a:ext cx="10651118" cy="1280890"/>
          </a:xfrm>
        </p:spPr>
        <p:txBody>
          <a:bodyPr/>
          <a:lstStyle/>
          <a:p>
            <a:r>
              <a:rPr lang="en-US" dirty="0" smtClean="0"/>
              <a:t>Hybrid </a:t>
            </a:r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650" y="2434432"/>
            <a:ext cx="5999162" cy="4066793"/>
          </a:xfrm>
        </p:spPr>
        <p:txBody>
          <a:bodyPr>
            <a:normAutofit/>
          </a:bodyPr>
          <a:lstStyle/>
          <a:p>
            <a:r>
              <a:rPr lang="en-US" dirty="0" smtClean="0"/>
              <a:t>SRS designed for </a:t>
            </a:r>
            <a:r>
              <a:rPr lang="en-US" dirty="0" smtClean="0"/>
              <a:t>silicon MIPs of 25k electrons</a:t>
            </a:r>
            <a:endParaRPr lang="en-US" dirty="0" smtClean="0"/>
          </a:p>
          <a:p>
            <a:r>
              <a:rPr lang="en-US" dirty="0" smtClean="0"/>
              <a:t>Shaper has narrow dynamic range with saturation around 175k electrons</a:t>
            </a:r>
            <a:endParaRPr lang="en-US" dirty="0" smtClean="0"/>
          </a:p>
          <a:p>
            <a:r>
              <a:rPr lang="en-US" dirty="0" smtClean="0"/>
              <a:t>Serious </a:t>
            </a:r>
            <a:r>
              <a:rPr lang="en-US" dirty="0" smtClean="0"/>
              <a:t>problem for wide readout strips (chevrons) or large drift detectors.</a:t>
            </a:r>
          </a:p>
          <a:p>
            <a:r>
              <a:rPr lang="en-US" dirty="0" smtClean="0"/>
              <a:t>Time bin centroid measurements can help minimize by using many unsaturated samples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0" y="2595975"/>
            <a:ext cx="4321697" cy="294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8487" y="3186526"/>
            <a:ext cx="20669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Clipping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5350" y="3009519"/>
            <a:ext cx="607356" cy="3675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8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366106"/>
            <a:ext cx="11324309" cy="6911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Nonlinear Response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1" y="1322095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MUX1 </a:t>
            </a:r>
            <a:r>
              <a:rPr lang="en-US" dirty="0" smtClean="0"/>
              <a:t>correction curve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0645" y="2092597"/>
            <a:ext cx="126905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Response Across All Channels Across all Input Values -&gt; measures response nonlinearity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93285" y="1199773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Nonlinearity as function of MUXGAIN and IMUXIN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91252" y="4939050"/>
            <a:ext cx="7910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Each MUXGAIN needs its own calibration curve</a:t>
            </a:r>
          </a:p>
          <a:p>
            <a:pPr marL="342900" indent="-342900">
              <a:buAutoNum type="arabicParenR"/>
            </a:pPr>
            <a:r>
              <a:rPr lang="en-US" dirty="0" smtClean="0"/>
              <a:t>IMUXIN is just an additive constant -&gt; nonlinearity is in the hybrid and independent of location in FEC range</a:t>
            </a:r>
          </a:p>
          <a:p>
            <a:pPr marL="342900" indent="-342900">
              <a:buAutoNum type="arabicParenR"/>
            </a:pPr>
            <a:r>
              <a:rPr lang="en-US" dirty="0" smtClean="0"/>
              <a:t>Correction applied AFTER pedestal </a:t>
            </a:r>
            <a:r>
              <a:rPr lang="en-US" dirty="0" smtClean="0"/>
              <a:t>subtraction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Nonlinearity around 70k electrons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72" y="1940410"/>
            <a:ext cx="4013915" cy="2844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5713" y="1594986"/>
            <a:ext cx="1581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FEC saturation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19725" y="1846104"/>
            <a:ext cx="695325" cy="411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67" y="1846104"/>
            <a:ext cx="4648482" cy="2938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19696" y="3800756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Convert from electrons to corrected ADC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5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48" y="169177"/>
            <a:ext cx="8458653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SRS Calibration: </a:t>
            </a:r>
            <a:r>
              <a:rPr lang="en-US" dirty="0" smtClean="0"/>
              <a:t>Signal/Noise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54" y="2472618"/>
            <a:ext cx="4192449" cy="275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3005" y="5615673"/>
            <a:ext cx="549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** For better signal to noise, use </a:t>
            </a:r>
            <a:r>
              <a:rPr lang="en-US" dirty="0" err="1" smtClean="0">
                <a:solidFill>
                  <a:schemeClr val="accent3"/>
                </a:solidFill>
              </a:rPr>
              <a:t>Muxgain</a:t>
            </a:r>
            <a:r>
              <a:rPr lang="en-US" dirty="0" smtClean="0">
                <a:solidFill>
                  <a:schemeClr val="accent3"/>
                </a:solidFill>
              </a:rPr>
              <a:t> 3 (which is really </a:t>
            </a:r>
            <a:r>
              <a:rPr lang="en-US" dirty="0" err="1" smtClean="0">
                <a:solidFill>
                  <a:schemeClr val="accent3"/>
                </a:solidFill>
              </a:rPr>
              <a:t>Muxgain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8" y="2104756"/>
            <a:ext cx="2559452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8338" y="163434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8338" y="382182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97480" y="162760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7481" y="382182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Mux 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1" y="4318247"/>
            <a:ext cx="2484639" cy="1692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37" y="2104756"/>
            <a:ext cx="2559452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37" y="4290255"/>
            <a:ext cx="2566841" cy="17481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0030" y="988009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Fe55 Spectrum: Peripheral pad from highly collimated </a:t>
            </a:r>
            <a:r>
              <a:rPr lang="en-US" dirty="0" err="1" smtClean="0">
                <a:solidFill>
                  <a:schemeClr val="accent3"/>
                </a:solidFill>
              </a:rPr>
              <a:t>xray</a:t>
            </a:r>
            <a:r>
              <a:rPr lang="en-US" dirty="0" smtClean="0">
                <a:solidFill>
                  <a:schemeClr val="accent3"/>
                </a:solidFill>
              </a:rPr>
              <a:t> gun 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62475" y="3455765"/>
            <a:ext cx="3190875" cy="15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8338" y="3609975"/>
            <a:ext cx="6145012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494242" y="3955655"/>
            <a:ext cx="6259108" cy="182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62475" y="4212505"/>
            <a:ext cx="3249779" cy="159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1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322307"/>
            <a:ext cx="7827672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SRS Calibration: </a:t>
            </a:r>
            <a:r>
              <a:rPr lang="en-US" dirty="0" smtClean="0"/>
              <a:t>Dynamic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82C1-9006-46DF-BCC8-0DFD0DE03E3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23" y="1806151"/>
            <a:ext cx="4938578" cy="3363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1423" y="5233586"/>
            <a:ext cx="851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** For better dynamic range, use </a:t>
            </a:r>
            <a:r>
              <a:rPr lang="en-US" dirty="0" err="1" smtClean="0">
                <a:solidFill>
                  <a:srgbClr val="FF0000"/>
                </a:solidFill>
              </a:rPr>
              <a:t>Muxgain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IMUXIN of 0x01 is safest location for pedestal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962" y="983108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Fe55 spectrum across all pads for scaled </a:t>
            </a:r>
            <a:r>
              <a:rPr lang="en-US" dirty="0" err="1" smtClean="0"/>
              <a:t>Muxgain</a:t>
            </a:r>
            <a:r>
              <a:rPr lang="en-US" dirty="0" err="1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0700" y="3399356"/>
            <a:ext cx="1647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Peripheral primary peak</a:t>
            </a:r>
          </a:p>
          <a:p>
            <a:r>
              <a:rPr lang="en-US" sz="1600" dirty="0" smtClean="0"/>
              <a:t>- Scale the spectrum for each </a:t>
            </a:r>
            <a:r>
              <a:rPr lang="en-US" sz="1600" dirty="0" err="1" smtClean="0"/>
              <a:t>Muxgain</a:t>
            </a:r>
            <a:r>
              <a:rPr lang="en-US" sz="1600" dirty="0" smtClean="0"/>
              <a:t> from the mean of this peak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20100" y="3209518"/>
            <a:ext cx="279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/>
              <a:t>P</a:t>
            </a:r>
            <a:r>
              <a:rPr lang="en-US" sz="1600" dirty="0" smtClean="0"/>
              <a:t>rimary Fe55 peak in center of cluster</a:t>
            </a:r>
          </a:p>
          <a:p>
            <a:r>
              <a:rPr lang="en-US" sz="1600" dirty="0" smtClean="0"/>
              <a:t>- Falls at edge of saturation, so convenient measure of dynamic range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277101" y="3543300"/>
            <a:ext cx="1066799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0662" y="3600450"/>
            <a:ext cx="1146538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2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7.2 ns timing uncertainty in SRS</a:t>
            </a:r>
          </a:p>
          <a:p>
            <a:r>
              <a:rPr lang="en-US" dirty="0" smtClean="0"/>
              <a:t>Saturation in the hybrid ~175k electrons</a:t>
            </a:r>
          </a:p>
          <a:p>
            <a:r>
              <a:rPr lang="en-US" dirty="0" smtClean="0"/>
              <a:t>Significant nonlinearity beyond 70k electrons</a:t>
            </a:r>
          </a:p>
          <a:p>
            <a:r>
              <a:rPr lang="en-US" dirty="0" smtClean="0"/>
              <a:t>Gain of multiplexer can be optimized to either improve signal/noise or dynamic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7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727</Words>
  <Application>Microsoft Office PowerPoint</Application>
  <PresentationFormat>Custom</PresentationFormat>
  <Paragraphs>157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Understanding Systematics in the SRS: Timing, Saturation, and Calibration</vt:lpstr>
      <vt:lpstr>Background for our SRS Studies</vt:lpstr>
      <vt:lpstr>SRS Architecture: A Quick Look</vt:lpstr>
      <vt:lpstr>25⁄√12  ns Timing Uncertainty</vt:lpstr>
      <vt:lpstr>Hybrid Saturation</vt:lpstr>
      <vt:lpstr>Nonlinear Response </vt:lpstr>
      <vt:lpstr>SRS Calibration: Signal/Noise</vt:lpstr>
      <vt:lpstr>SRS Calibration: Dynamic Range</vt:lpstr>
      <vt:lpstr>SUMMARY</vt:lpstr>
      <vt:lpstr>Backups</vt:lpstr>
      <vt:lpstr>FEC Saturation</vt:lpstr>
      <vt:lpstr>Channel-to-channel calibration </vt:lpstr>
      <vt:lpstr>MUXGAIN:  *Resistors for Mux3 and 4 appear to be switched in all APVs (ie Mux 4 is nominal Mux)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SRS Timing and Saturation: And its Relation to EIC R&amp;D</dc:title>
  <dc:creator>Lab User</dc:creator>
  <cp:lastModifiedBy>hepA</cp:lastModifiedBy>
  <cp:revision>16</cp:revision>
  <dcterms:created xsi:type="dcterms:W3CDTF">2015-05-08T06:27:02Z</dcterms:created>
  <dcterms:modified xsi:type="dcterms:W3CDTF">2015-05-09T18:32:47Z</dcterms:modified>
</cp:coreProperties>
</file>