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256" r:id="rId3"/>
    <p:sldId id="603" r:id="rId4"/>
    <p:sldId id="574" r:id="rId5"/>
    <p:sldId id="591" r:id="rId6"/>
    <p:sldId id="558" r:id="rId7"/>
    <p:sldId id="592" r:id="rId8"/>
    <p:sldId id="581" r:id="rId9"/>
    <p:sldId id="593" r:id="rId10"/>
    <p:sldId id="594" r:id="rId11"/>
    <p:sldId id="582" r:id="rId12"/>
    <p:sldId id="604" r:id="rId13"/>
    <p:sldId id="575" r:id="rId14"/>
    <p:sldId id="611" r:id="rId15"/>
    <p:sldId id="577" r:id="rId16"/>
    <p:sldId id="612" r:id="rId17"/>
    <p:sldId id="578" r:id="rId18"/>
    <p:sldId id="562" r:id="rId19"/>
    <p:sldId id="599" r:id="rId20"/>
    <p:sldId id="600" r:id="rId21"/>
    <p:sldId id="602" r:id="rId22"/>
    <p:sldId id="605" r:id="rId23"/>
    <p:sldId id="613" r:id="rId24"/>
    <p:sldId id="614" r:id="rId25"/>
    <p:sldId id="609" r:id="rId26"/>
  </p:sldIdLst>
  <p:sldSz cx="9144000" cy="6858000" type="screen4x3"/>
  <p:notesSz cx="6858000" cy="9144000"/>
  <p:defaultTextStyle>
    <a:defPPr>
      <a:defRPr lang="en-US"/>
    </a:defPPr>
    <a:lvl1pPr marL="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3F"/>
    <a:srgbClr val="F2FF5F"/>
    <a:srgbClr val="4BD7E1"/>
    <a:srgbClr val="E006D5"/>
    <a:srgbClr val="00E100"/>
    <a:srgbClr val="0C5209"/>
    <a:srgbClr val="11690C"/>
    <a:srgbClr val="80057A"/>
    <a:srgbClr val="CC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96" autoAdjust="0"/>
  </p:normalViewPr>
  <p:slideViewPr>
    <p:cSldViewPr>
      <p:cViewPr>
        <p:scale>
          <a:sx n="90" d="100"/>
          <a:sy n="90" d="100"/>
        </p:scale>
        <p:origin x="-140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6DDE5-F68F-F848-A8FC-E32180D6EAD4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8CD5-CECF-AC41-B90D-0F1D9F64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C4514-1F67-F248-AD2F-1A4C562A6D3F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CD6-3EDC-43A1-BFE6-556DB01E9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5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842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May,9 2015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A.Kiselev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-65" charset="0"/>
              </a:defRPr>
            </a:lvl1pPr>
          </a:lstStyle>
          <a:p>
            <a:pPr>
              <a:defRPr/>
            </a:pPr>
            <a:fld id="{BC346014-8CB8-304E-A5FA-922CBC1F60F3}" type="slidenum">
              <a:rPr lang="ru-RU"/>
              <a:pPr>
                <a:defRPr/>
              </a:pPr>
              <a:t>‹#›</a:t>
            </a:fld>
            <a:r>
              <a:rPr lang="en-US"/>
              <a:t>/16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May,9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60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2853" rtl="0" eaLnBrk="1" latinLnBrk="0" hangingPunct="1">
        <a:spcBef>
          <a:spcPct val="0"/>
        </a:spcBef>
        <a:buNone/>
        <a:defRPr sz="3600" b="1" kern="1200" baseline="0">
          <a:solidFill>
            <a:srgbClr val="FF0000"/>
          </a:solidFill>
          <a:latin typeface="Arial" pitchFamily="34" charset="0"/>
          <a:ea typeface="+mj-ea"/>
          <a:cs typeface="+mj-cs"/>
        </a:defRPr>
      </a:lvl1pPr>
    </p:titleStyle>
    <p:bodyStyle>
      <a:lvl1pPr marL="342328" indent="-342328" algn="l" defTabSz="912853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1696" indent="-285276" algn="l" defTabSz="912853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106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597495" indent="-228209" algn="l" defTabSz="912853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3935" indent="-228209" algn="l" defTabSz="912853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0359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4564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8" indent="-342328" algn="l" defTabSz="4564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96" indent="-285276" algn="l" defTabSz="4564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7" indent="-228209" algn="l" defTabSz="4564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95" indent="-228209" algn="l" defTabSz="4564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5" indent="-228209" algn="l" defTabSz="4564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59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Macintosh%20HD:Users:ayk:Downloads:eRHIC%20Magnet%20Design%20Report%202012.docx!OLE_LINK3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5.gif"/><Relationship Id="rId7" Type="http://schemas.openxmlformats.org/officeDocument/2006/relationships/image" Target="../media/image16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382000" cy="156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AAEAE"/>
                    </a:gs>
                    <a:gs pos="50000">
                      <a:srgbClr val="FFCCCC"/>
                    </a:gs>
                    <a:gs pos="100000">
                      <a:srgbClr val="DAAEA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83" tIns="45642" rIns="91283" bIns="45642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Requirements on EIC 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etector tracking system</a:t>
            </a:r>
            <a:endParaRPr lang="en-US" sz="48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0" y="838200"/>
            <a:ext cx="7848600" cy="152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3" tIns="45642" rIns="91283" bIns="45642" anchor="ctr"/>
          <a:lstStyle/>
          <a:p>
            <a:endParaRPr lang="en-US" dirty="0"/>
          </a:p>
        </p:txBody>
      </p:sp>
      <p:pic>
        <p:nvPicPr>
          <p:cNvPr id="12" name="Picture 11" descr="EIC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1556" cy="685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5029200"/>
            <a:ext cx="8610600" cy="1676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/>
                <a:ea typeface="Tahoma (Body)" charset="0"/>
                <a:cs typeface="Arial Narrow"/>
              </a:rPr>
              <a:t>Alexander </a:t>
            </a:r>
            <a:r>
              <a:rPr lang="en-US" sz="3200" dirty="0" smtClean="0">
                <a:solidFill>
                  <a:schemeClr val="tx2"/>
                </a:solidFill>
                <a:latin typeface="Arial Narrow"/>
                <a:ea typeface="Tahoma (Body)" charset="0"/>
                <a:cs typeface="Arial Narrow"/>
              </a:rPr>
              <a:t>Kiselev</a:t>
            </a:r>
            <a:endParaRPr lang="en-US" sz="3200" dirty="0" smtClean="0">
              <a:solidFill>
                <a:schemeClr val="tx2"/>
              </a:solidFill>
              <a:latin typeface="Arial Narrow"/>
              <a:ea typeface="Tahoma (Body)" charset="0"/>
              <a:cs typeface="Arial Narrow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EIC Tracking R&amp;D Workshop at Temple University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May,9 2015   </a:t>
            </a: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" name="Picture 1" descr="bn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8" y="0"/>
            <a:ext cx="218896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Material budget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10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6" name="Picture 5" descr="radl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5943600" cy="366198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5334000"/>
            <a:ext cx="4343400" cy="8382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On the </a:t>
            </a:r>
            <a:r>
              <a:rPr lang="en-US" sz="24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~</a:t>
            </a:r>
            <a:r>
              <a:rPr lang="en-US" sz="24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5% X/</a:t>
            </a:r>
            <a:r>
              <a:rPr lang="en-US" sz="24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level pretty much in the whole acceptance</a:t>
            </a:r>
            <a:r>
              <a:rPr lang="en-US" sz="2400" baseline="-250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400" baseline="-25000" dirty="0" smtClean="0">
              <a:solidFill>
                <a:srgbClr val="008000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838200"/>
            <a:ext cx="89154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“Core” part only (no TPC outer field cage &amp; </a:t>
            </a:r>
            <a:r>
              <a:rPr lang="en-US" sz="2400" noProof="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endcaps</a:t>
            </a:r>
            <a:r>
              <a:rPr lang="en-US" sz="2400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; no GEMs)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867400" y="5181600"/>
            <a:ext cx="3048000" cy="12192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283" tIns="45642" rIns="91283" bIns="45642" rtlCol="0">
            <a:normAutofit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Compare:</a:t>
            </a:r>
          </a:p>
          <a:p>
            <a:pPr marL="52120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sPHENIX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: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 ~10%</a:t>
            </a:r>
          </a:p>
          <a:p>
            <a:pPr marL="52120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CMS       :  ~50%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065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MAPS: present configuration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11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9812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~0.3% </a:t>
            </a: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in acceptance per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layer</a:t>
            </a: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digitization: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discrete 20x20 </a:t>
            </a:r>
            <a:r>
              <a:rPr lang="en-US" sz="2400" dirty="0" smtClean="0">
                <a:solidFill>
                  <a:srgbClr val="1F497D"/>
                </a:solidFill>
                <a:latin typeface="Symbol" charset="2"/>
                <a:ea typeface="ＭＳ Ｐゴシック" pitchFamily="-84" charset="-128"/>
                <a:cs typeface="Symbol" charset="2"/>
              </a:rPr>
              <a:t>m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baseline="30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pixels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0" y="37338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layers at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[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24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.160] mm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radius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[-1 .. 1] nominal 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pseudorapidity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coverage</a:t>
            </a:r>
            <a:endParaRPr lang="en-US" sz="24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762000" y="3048000"/>
            <a:ext cx="670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u="sng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u="sng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ertex </a:t>
            </a:r>
            <a:r>
              <a:rPr lang="en-US" sz="2400" u="sng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tracker:</a:t>
            </a:r>
            <a:endParaRPr lang="en-US" sz="2400" u="sng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762000" y="4876800"/>
            <a:ext cx="670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u="sng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forward/backward </a:t>
            </a:r>
            <a:r>
              <a:rPr lang="en-US" sz="2400" u="sng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trackers</a:t>
            </a:r>
            <a:r>
              <a:rPr lang="en-US" sz="2400" u="sng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457200" y="1066800"/>
            <a:ext cx="8229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Modeled according to ALICE ITS stave design</a:t>
            </a:r>
            <a:endParaRPr lang="en-US" sz="28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66800" y="5486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6 disks at [250 .. 1240] mm from the IP; 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baseline="-250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max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~195mm</a:t>
            </a:r>
            <a:endParaRPr lang="en-US" sz="24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" name="Picture 1" descr="radlen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b="4359"/>
          <a:stretch/>
        </p:blipFill>
        <p:spPr>
          <a:xfrm>
            <a:off x="5987322" y="1938528"/>
            <a:ext cx="3145389" cy="194767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553200" y="1676400"/>
            <a:ext cx="2895600" cy="3048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1200" u="sng" noProof="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Inner barrel radiation length scan </a:t>
            </a:r>
            <a:endParaRPr kumimoji="0" lang="en-US" sz="1200" b="0" i="0" u="sng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298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MAPS: possible R&amp;D topics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12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6" name="Picture 5" descr="dp-vs-pixel-siz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"/>
          <a:stretch/>
        </p:blipFill>
        <p:spPr>
          <a:xfrm>
            <a:off x="4038600" y="1295400"/>
            <a:ext cx="4992624" cy="3429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81800" y="1524000"/>
            <a:ext cx="914400" cy="533400"/>
          </a:xfrm>
          <a:prstGeom prst="rect">
            <a:avLst/>
          </a:prstGeom>
        </p:spPr>
        <p:txBody>
          <a:bodyPr vert="horz" lIns="91283" tIns="45642" rIns="91283" bIns="45642" rtlCol="0">
            <a:normAutofit fontScale="92500"/>
          </a:bodyPr>
          <a:lstStyle/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2000" u="sng" dirty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p</a:t>
            </a:r>
            <a:r>
              <a:rPr lang="en-US" sz="2000" u="sng" baseline="30000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+</a:t>
            </a:r>
            <a:r>
              <a:rPr lang="en-US" sz="2000" u="sng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; h</a:t>
            </a:r>
            <a:r>
              <a:rPr lang="en-US" sz="2000" u="sng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=3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914400"/>
            <a:ext cx="4343400" cy="2819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Reduce further 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material budget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Minimize dead area material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Optimize cooling system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Develop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forward disk setup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Minimize integration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5105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Basically need to adapt ALICE design to the EIC environment</a:t>
            </a:r>
            <a:endParaRPr lang="en-US" sz="2800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  <p:pic>
        <p:nvPicPr>
          <p:cNvPr id="11" name="Picture 10" descr="f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12829" r="16512" b="4323"/>
          <a:stretch/>
        </p:blipFill>
        <p:spPr>
          <a:xfrm>
            <a:off x="457200" y="3880307"/>
            <a:ext cx="3048000" cy="2515252"/>
          </a:xfrm>
          <a:prstGeom prst="rect">
            <a:avLst/>
          </a:prstGeom>
          <a:ln>
            <a:solidFill>
              <a:srgbClr val="1E1C11"/>
            </a:solidFill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0" y="838200"/>
            <a:ext cx="1828800" cy="381000"/>
          </a:xfrm>
          <a:prstGeom prst="rect">
            <a:avLst/>
          </a:prstGeom>
        </p:spPr>
        <p:txBody>
          <a:bodyPr vert="horz" lIns="91283" tIns="45642" rIns="91283" bIns="45642" rtlCol="0">
            <a:normAutofit lnSpcReduction="10000"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2000" u="sng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000" u="sng" noProof="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ixel</a:t>
            </a:r>
            <a:r>
              <a:rPr lang="en-US" sz="2000" u="sng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size effect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110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May,9 2015</a:t>
            </a:r>
            <a:endParaRPr lang="ru-RU">
              <a:latin typeface="Tahoma" pitchFamily="-84" charset="0"/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>
              <a:latin typeface="Tahoma" pitchFamily="-8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TPC: present configuration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56329" name="Rectangle 3"/>
          <p:cNvSpPr txBox="1">
            <a:spLocks noChangeArrowheads="1"/>
          </p:cNvSpPr>
          <p:nvPr/>
        </p:nvSpPr>
        <p:spPr bwMode="auto">
          <a:xfrm>
            <a:off x="584200" y="1219200"/>
            <a:ext cx="853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~2m long; gas volume radius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[200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..800]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mm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>
              <a:solidFill>
                <a:srgbClr val="1F497D"/>
              </a:solidFill>
              <a:latin typeface="Arial Narrow"/>
              <a:ea typeface="ＭＳ Ｐゴシック" pitchFamily="-84" charset="-128"/>
              <a:cs typeface="Arial Narrow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1.2% X</a:t>
            </a:r>
            <a:r>
              <a:rPr lang="en-US" sz="2400" baseline="-250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0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 IFC, 4.0% X</a:t>
            </a:r>
            <a:r>
              <a:rPr lang="en-US" sz="2400" baseline="-250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0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 OFC; 15.0% X</a:t>
            </a:r>
            <a:r>
              <a:rPr lang="en-US" sz="2400" baseline="-250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0 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end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-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caps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>
              <a:solidFill>
                <a:srgbClr val="1F497D"/>
              </a:solidFill>
              <a:latin typeface="Arial Narrow"/>
              <a:ea typeface="ＭＳ Ｐゴシック" pitchFamily="-84" charset="-128"/>
              <a:cs typeface="Arial Narrow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digitization: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idealized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, assume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5 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mm 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long GEM pads (so up to 120 space points per track)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assume (very) modest single point resolution (&gt;400 </a:t>
            </a:r>
            <a:r>
              <a:rPr lang="en-US" sz="2400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m</a:t>
            </a:r>
            <a:r>
              <a:rPr lang="en-US" sz="2400" dirty="0" smtClean="0">
                <a:solidFill>
                  <a:srgbClr val="1F497D"/>
                </a:solidFill>
                <a:latin typeface="Arial Narrow"/>
                <a:ea typeface="ＭＳ Ｐゴシック" pitchFamily="-84" charset="-128"/>
                <a:cs typeface="Arial Narrow"/>
              </a:rPr>
              <a:t> at the IP)  </a:t>
            </a:r>
            <a:endParaRPr lang="en-US" sz="2400" dirty="0">
              <a:solidFill>
                <a:srgbClr val="1F497D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13</a:t>
            </a:fld>
            <a:r>
              <a:rPr lang="en-US" dirty="0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76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TPC: possible R&amp;D topics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14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48768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Attain ILD design single point resolution level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Establish operation in rather inhomogeneous magnetic field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Reduce inner field cage and endplate material budget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Minimize ion back flow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Establish acceptable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/dx performance with GEM readout 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4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ttain higher drift velocities (?)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RICH-mode operation (?)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791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Need a high resolution medium size TPC</a:t>
            </a:r>
            <a:endParaRPr lang="en-US" sz="2800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66579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GEMs: present configuration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15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990600"/>
            <a:ext cx="708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3 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segmented disks </a:t>
            </a: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behind the TPC 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end-caps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SBS design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0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digitization: </a:t>
            </a: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5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ru-RU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 resolution in X&amp;Y; gaussian smearing</a:t>
            </a:r>
          </a:p>
        </p:txBody>
      </p:sp>
    </p:spTree>
    <p:extLst>
      <p:ext uri="{BB962C8B-B14F-4D97-AF65-F5344CB8AC3E}">
        <p14:creationId xmlns:p14="http://schemas.microsoft.com/office/powerpoint/2010/main" val="2477480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GEMs: possible R&amp;D topics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16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19200"/>
            <a:ext cx="5638800" cy="23622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Establish high resolution at large track slopes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Deliver reliable “vector” measurement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Improve shaper timing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4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Minimize material budget (?)</a:t>
            </a:r>
            <a:r>
              <a:rPr lang="en-US" sz="2400" strike="sngStrike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400" strike="sngStrike" dirty="0" smtClean="0">
              <a:solidFill>
                <a:srgbClr val="E006D5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Need high resolution medium size GEMs</a:t>
            </a:r>
            <a:endParaRPr lang="en-US" sz="2800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  <p:pic>
        <p:nvPicPr>
          <p:cNvPr id="2" name="Picture 1" descr="track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8" t="34661" r="8264" b="5341"/>
          <a:stretch/>
        </p:blipFill>
        <p:spPr>
          <a:xfrm>
            <a:off x="6400800" y="990600"/>
            <a:ext cx="2514600" cy="2111138"/>
          </a:xfrm>
          <a:prstGeom prst="rect">
            <a:avLst/>
          </a:prstGeom>
        </p:spPr>
      </p:pic>
      <p:pic>
        <p:nvPicPr>
          <p:cNvPr id="3" name="Picture 2" descr="dp-vs-eta-no-ge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97952"/>
            <a:ext cx="3810000" cy="225919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6400" y="3505200"/>
            <a:ext cx="3657600" cy="381000"/>
          </a:xfrm>
          <a:prstGeom prst="rect">
            <a:avLst/>
          </a:prstGeom>
        </p:spPr>
        <p:txBody>
          <a:bodyPr vert="horz" lIns="91283" tIns="45642" rIns="91283" bIns="45642" rtlCol="0">
            <a:normAutofit fontScale="77500" lnSpcReduction="20000"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2000" u="sng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With-GEM </a:t>
            </a:r>
            <a:r>
              <a:rPr lang="en-US" sz="2000" u="sng" noProof="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vs</a:t>
            </a:r>
            <a:r>
              <a:rPr lang="en-US" sz="2000" u="sng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no-GEM momentum resolution 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4000" y="6248400"/>
            <a:ext cx="2895600" cy="3048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12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NB: 50 micron spatial  resolution assumed!</a:t>
            </a:r>
            <a:r>
              <a:rPr lang="en-US" sz="1200" noProof="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kumimoji="0" lang="en-US" sz="1200" b="0" i="0" strike="noStrike" kern="1200" cap="none" spc="0" normalizeH="0" baseline="0" noProof="0" dirty="0" smtClean="0">
              <a:ln>
                <a:noFill/>
              </a:ln>
              <a:solidFill>
                <a:srgbClr val="E006D5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3962400"/>
            <a:ext cx="5638800" cy="10668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37609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Develop large-scale GEMs </a:t>
            </a:r>
            <a:endParaRPr lang="en-US" sz="2400" dirty="0">
              <a:solidFill>
                <a:srgbClr val="37609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37609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Be able to c</a:t>
            </a:r>
            <a:r>
              <a:rPr lang="en-US" sz="2400" dirty="0" smtClean="0">
                <a:solidFill>
                  <a:srgbClr val="37609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over close-to-beam-line area </a:t>
            </a:r>
            <a:endParaRPr lang="en-US" sz="2400" dirty="0" smtClean="0">
              <a:solidFill>
                <a:srgbClr val="37609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038600"/>
            <a:ext cx="480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81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17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4" name="Picture 3" descr="mumeg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20586" r="23001" b="5594"/>
          <a:stretch/>
        </p:blipFill>
        <p:spPr>
          <a:xfrm>
            <a:off x="4191000" y="2743200"/>
            <a:ext cx="4815108" cy="3597826"/>
          </a:xfrm>
          <a:prstGeom prst="rect">
            <a:avLst/>
          </a:prstGeom>
        </p:spPr>
      </p:pic>
      <p:sp useBgFill="1">
        <p:nvSpPr>
          <p:cNvPr id="17" name="Rectangular Callout 16"/>
          <p:cNvSpPr/>
          <p:nvPr/>
        </p:nvSpPr>
        <p:spPr>
          <a:xfrm>
            <a:off x="3200400" y="5029200"/>
            <a:ext cx="1676400" cy="1600200"/>
          </a:xfrm>
          <a:prstGeom prst="wedgeRectCallout">
            <a:avLst>
              <a:gd name="adj1" fmla="val 147693"/>
              <a:gd name="adj2" fmla="val 341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287" t="2873" r="6435" b="2848"/>
          <a:stretch/>
        </p:blipFill>
        <p:spPr>
          <a:xfrm rot="16200000">
            <a:off x="3326896" y="5055105"/>
            <a:ext cx="1408289" cy="1508878"/>
          </a:xfrm>
          <a:prstGeom prst="rect">
            <a:avLst/>
          </a:prstGeom>
        </p:spPr>
      </p:pic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MicroMegas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option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410200"/>
            <a:ext cx="13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EIC R&amp;D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(Temple, </a:t>
            </a:r>
            <a:r>
              <a:rPr lang="en-US" sz="1200" dirty="0" err="1" smtClean="0">
                <a:solidFill>
                  <a:schemeClr val="bg1"/>
                </a:solidFill>
              </a:rPr>
              <a:t>Saclay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1219200"/>
            <a:ext cx="7620000" cy="19050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Establish &lt;100 micron spatial resolution in a 3T field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Deliver reliable “vector” measurement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Develop large scale samples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Minimize material budget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May want to have a fast device providing “vector” track seeds between MAPS and the TPC </a:t>
            </a:r>
            <a:endParaRPr lang="en-US" sz="2800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56848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18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Auxiliary acceptance detectors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pic>
        <p:nvPicPr>
          <p:cNvPr id="36" name="Picture 35" descr="Screen Shot 2015-03-04 at 2.05.2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6" y="838863"/>
            <a:ext cx="7792500" cy="5257137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4114800" y="2286000"/>
            <a:ext cx="890926" cy="1050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3008217">
            <a:off x="4000780" y="2461681"/>
            <a:ext cx="142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4724400"/>
            <a:ext cx="356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Legend: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beam pipe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hadron magnet apertures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electron magnet apertures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111116" y="2979023"/>
            <a:ext cx="1002081" cy="394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623809" y="3426095"/>
            <a:ext cx="838954" cy="3666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625891" y="4347863"/>
            <a:ext cx="850605" cy="4085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800673" y="4484032"/>
            <a:ext cx="792344" cy="4189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26932" y="5227731"/>
            <a:ext cx="943822" cy="460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1378" y="2567176"/>
            <a:ext cx="862256" cy="335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07119" y="2085343"/>
            <a:ext cx="803997" cy="282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11116" y="2719059"/>
            <a:ext cx="838954" cy="3666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33378" y="2959973"/>
            <a:ext cx="58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2200" y="3276600"/>
            <a:ext cx="10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-4.5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57400" y="2743200"/>
            <a:ext cx="114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+4.5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4420" y="3687959"/>
            <a:ext cx="104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-15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5114" y="4630676"/>
            <a:ext cx="85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-31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126" y="4840169"/>
            <a:ext cx="9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-33m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68587" y="5552443"/>
            <a:ext cx="115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-45 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0" y="2209800"/>
            <a:ext cx="87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+18 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2000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Roman Pots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2200" y="403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low Q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tagger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34200" y="1676400"/>
            <a:ext cx="182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photon transport line with Al exit window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638800" y="2971800"/>
            <a:ext cx="1596339" cy="12662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3352800"/>
            <a:ext cx="189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dipole magnet for pair spectrometer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791201" y="3657600"/>
            <a:ext cx="914399" cy="7328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4724400"/>
            <a:ext cx="16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emcals</a:t>
            </a:r>
            <a:r>
              <a:rPr lang="en-US" dirty="0" smtClean="0">
                <a:solidFill>
                  <a:srgbClr val="FFFFFF"/>
                </a:solidFill>
              </a:rPr>
              <a:t> for </a:t>
            </a:r>
            <a:r>
              <a:rPr lang="en-US" dirty="0" err="1" smtClean="0">
                <a:solidFill>
                  <a:srgbClr val="FFFFFF"/>
                </a:solidFill>
              </a:rPr>
              <a:t>lumi</a:t>
            </a:r>
            <a:r>
              <a:rPr lang="en-US" dirty="0" smtClean="0">
                <a:solidFill>
                  <a:srgbClr val="FFFFFF"/>
                </a:solidFill>
              </a:rPr>
              <a:t> monitor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53200" y="4267200"/>
            <a:ext cx="152400" cy="16002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667000" y="1676400"/>
            <a:ext cx="1066800" cy="609600"/>
          </a:xfrm>
          <a:prstGeom prst="roundRect">
            <a:avLst/>
          </a:prstGeom>
          <a:solidFill>
            <a:schemeClr val="bg1">
              <a:alpha val="29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86200" y="3124200"/>
            <a:ext cx="1066800" cy="609600"/>
          </a:xfrm>
          <a:prstGeom prst="roundRect">
            <a:avLst/>
          </a:prstGeom>
          <a:solidFill>
            <a:schemeClr val="bg1">
              <a:alpha val="29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3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Other considerations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19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19200"/>
            <a:ext cx="8686800" cy="15240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Vertex resolution: with MAPS we get it better than 10 microns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Radiation hardness: not a problem?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Readout speed and FE -&gt; main DAQ throughput: acceptable?</a:t>
            </a:r>
          </a:p>
        </p:txBody>
      </p:sp>
    </p:spTree>
    <p:extLst>
      <p:ext uri="{BB962C8B-B14F-4D97-AF65-F5344CB8AC3E}">
        <p14:creationId xmlns:p14="http://schemas.microsoft.com/office/powerpoint/2010/main" val="3922950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Topics to be covered (or just touched)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40386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Acceptance</a:t>
            </a:r>
            <a:endParaRPr lang="en-US" sz="28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Resolutions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Material budget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8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Present configuration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Future R&amp;D wish list</a:t>
            </a:r>
          </a:p>
        </p:txBody>
      </p:sp>
    </p:spTree>
    <p:extLst>
      <p:ext uri="{BB962C8B-B14F-4D97-AF65-F5344CB8AC3E}">
        <p14:creationId xmlns:p14="http://schemas.microsoft.com/office/powerpoint/2010/main" val="4051936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cs typeface="Arial"/>
              </a:rPr>
              <a:t>Backup</a:t>
            </a:r>
            <a:endParaRPr lang="en-US" sz="5400" b="1" u="sng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May,9 2015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A.Kiselev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20</a:t>
            </a:fld>
            <a:r>
              <a:rPr lang="en-US" smtClean="0"/>
              <a:t>/16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00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mult.lep.had.pho.15x2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45"/>
            <a:ext cx="8866196" cy="6004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915" y="4611231"/>
            <a:ext cx="4442956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Lepton-PID:</a:t>
            </a:r>
          </a:p>
          <a:p>
            <a:r>
              <a:rPr lang="en-US" sz="1400" dirty="0" smtClean="0">
                <a:solidFill>
                  <a:srgbClr val="322F31"/>
                </a:solidFill>
              </a:rPr>
              <a:t>h</a:t>
            </a:r>
            <a:r>
              <a:rPr lang="en-US" sz="1400" baseline="30000" dirty="0" smtClean="0">
                <a:solidFill>
                  <a:srgbClr val="322F31"/>
                </a:solidFill>
              </a:rPr>
              <a:t>+/-</a:t>
            </a:r>
            <a:r>
              <a:rPr lang="en-US" sz="1400" dirty="0" smtClean="0">
                <a:solidFill>
                  <a:srgbClr val="322F31"/>
                </a:solidFill>
              </a:rPr>
              <a:t>, </a:t>
            </a:r>
            <a:r>
              <a:rPr lang="en-US" sz="1400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322F31"/>
                </a:solidFill>
              </a:rPr>
              <a:t> suppression: 1:1 </a:t>
            </a:r>
            <a:r>
              <a:rPr lang="en-US" sz="1400" dirty="0">
                <a:solidFill>
                  <a:srgbClr val="322F31"/>
                </a:solidFill>
                <a:latin typeface="Symbol" charset="2"/>
                <a:cs typeface="Symbol" charset="2"/>
              </a:rPr>
              <a:t>h </a:t>
            </a:r>
            <a:r>
              <a:rPr lang="en-US" sz="1400" dirty="0" smtClean="0">
                <a:solidFill>
                  <a:srgbClr val="322F31"/>
                </a:solidFill>
              </a:rPr>
              <a:t>&lt;4 to 10</a:t>
            </a:r>
            <a:r>
              <a:rPr lang="en-US" sz="1400" baseline="30000" dirty="0" smtClean="0">
                <a:solidFill>
                  <a:srgbClr val="322F31"/>
                </a:solidFill>
              </a:rPr>
              <a:t>4</a:t>
            </a:r>
            <a:r>
              <a:rPr lang="en-US" sz="1400" dirty="0" smtClean="0">
                <a:solidFill>
                  <a:srgbClr val="322F31"/>
                </a:solidFill>
              </a:rPr>
              <a:t>:1 </a:t>
            </a:r>
            <a:r>
              <a:rPr lang="en-US" sz="1400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h </a:t>
            </a:r>
            <a:r>
              <a:rPr lang="en-US" sz="1400" dirty="0" smtClean="0">
                <a:solidFill>
                  <a:srgbClr val="322F31"/>
                </a:solidFill>
              </a:rPr>
              <a:t>&gt;-1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Hadron-PID:  </a:t>
            </a:r>
          </a:p>
          <a:p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dirty="0" smtClean="0"/>
              <a:t>/K ratio 3-4 K/p ~ 1 independent of </a:t>
            </a:r>
            <a:r>
              <a:rPr lang="en-US" sz="1400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h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and</a:t>
            </a:r>
            <a:r>
              <a:rPr lang="en-US" sz="1400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  (</a:t>
            </a:r>
            <a:r>
              <a:rPr lang="en-US" sz="1400" dirty="0" smtClean="0"/>
              <a:t>√s)</a:t>
            </a:r>
          </a:p>
          <a:p>
            <a:pPr marL="285750" indent="-285750">
              <a:buFont typeface="Symbol" charset="0"/>
              <a:buChar char=" "/>
            </a:pPr>
            <a:r>
              <a:rPr lang="en-US" sz="1400" dirty="0" smtClean="0">
                <a:latin typeface="Symbol" charset="2"/>
                <a:cs typeface="Symbol" charset="2"/>
              </a:rPr>
              <a:t> h </a:t>
            </a:r>
            <a:r>
              <a:rPr lang="en-US" sz="1400" dirty="0" smtClean="0"/>
              <a:t>&lt;-3: 1 </a:t>
            </a:r>
            <a:r>
              <a:rPr lang="en-US" sz="1400" dirty="0" err="1"/>
              <a:t>GeV</a:t>
            </a:r>
            <a:r>
              <a:rPr lang="en-US" sz="1400" dirty="0"/>
              <a:t>&lt; p &lt; 10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-3&lt;</a:t>
            </a:r>
            <a:r>
              <a:rPr lang="en-US" sz="1400" dirty="0">
                <a:latin typeface="Symbol" charset="2"/>
                <a:cs typeface="Symbol" charset="2"/>
              </a:rPr>
              <a:t>h </a:t>
            </a:r>
            <a:r>
              <a:rPr lang="en-US" sz="1400" dirty="0"/>
              <a:t>&lt;</a:t>
            </a:r>
            <a:r>
              <a:rPr lang="en-US" sz="1400" dirty="0" smtClean="0"/>
              <a:t>-1: 0.1 </a:t>
            </a:r>
            <a:r>
              <a:rPr lang="en-US" sz="1400" dirty="0" err="1" smtClean="0"/>
              <a:t>GeV</a:t>
            </a:r>
            <a:r>
              <a:rPr lang="en-US" sz="1400" dirty="0" smtClean="0"/>
              <a:t> &lt; p &lt; 4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-1&lt;</a:t>
            </a:r>
            <a:r>
              <a:rPr lang="en-US" sz="1400" dirty="0" smtClean="0">
                <a:latin typeface="Symbol" charset="2"/>
                <a:cs typeface="Symbol" charset="2"/>
              </a:rPr>
              <a:t>h </a:t>
            </a:r>
            <a:r>
              <a:rPr lang="en-US" sz="1400" dirty="0" smtClean="0"/>
              <a:t>&lt; 1: 0.1 </a:t>
            </a:r>
            <a:r>
              <a:rPr lang="en-US" sz="1400" dirty="0" err="1" smtClean="0"/>
              <a:t>GeV</a:t>
            </a:r>
            <a:r>
              <a:rPr lang="en-US" sz="1400" dirty="0" smtClean="0"/>
              <a:t>&lt; p &lt; 4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 1&lt;</a:t>
            </a:r>
            <a:r>
              <a:rPr lang="en-US" sz="1400" dirty="0" smtClean="0">
                <a:latin typeface="Symbol" charset="2"/>
                <a:cs typeface="Symbol" charset="2"/>
              </a:rPr>
              <a:t>h </a:t>
            </a:r>
            <a:r>
              <a:rPr lang="en-US" sz="1400" dirty="0">
                <a:latin typeface="Comic Sans MS"/>
                <a:cs typeface="Comic Sans MS"/>
              </a:rPr>
              <a:t>&lt;</a:t>
            </a:r>
            <a:r>
              <a:rPr lang="en-US" sz="1400" dirty="0" smtClean="0">
                <a:latin typeface="Comic Sans MS"/>
                <a:cs typeface="Comic Sans MS"/>
              </a:rPr>
              <a:t> 3: </a:t>
            </a:r>
            <a:r>
              <a:rPr lang="en-US" sz="1400" dirty="0" smtClean="0"/>
              <a:t>0.1 </a:t>
            </a:r>
            <a:r>
              <a:rPr lang="en-US" sz="1400" dirty="0" err="1"/>
              <a:t>GeV</a:t>
            </a:r>
            <a:r>
              <a:rPr lang="en-US" sz="1400" dirty="0"/>
              <a:t>&lt; p &lt; </a:t>
            </a:r>
            <a:r>
              <a:rPr lang="en-US" sz="1400" dirty="0" smtClean="0"/>
              <a:t>30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 3&lt;</a:t>
            </a:r>
            <a:r>
              <a:rPr lang="en-US" sz="1400" dirty="0" smtClean="0">
                <a:latin typeface="Symbol" charset="2"/>
                <a:cs typeface="Symbol" charset="2"/>
              </a:rPr>
              <a:t>h               : </a:t>
            </a:r>
            <a:r>
              <a:rPr lang="en-US" sz="1400" dirty="0"/>
              <a:t> </a:t>
            </a:r>
            <a:r>
              <a:rPr lang="en-US" sz="1400" dirty="0" smtClean="0"/>
              <a:t>  1 </a:t>
            </a:r>
            <a:r>
              <a:rPr lang="en-US" sz="1400" dirty="0" err="1"/>
              <a:t>GeV</a:t>
            </a:r>
            <a:r>
              <a:rPr lang="en-US" sz="1400" dirty="0"/>
              <a:t>&lt; p &lt; </a:t>
            </a:r>
            <a:r>
              <a:rPr lang="en-US" sz="1400" dirty="0" smtClean="0"/>
              <a:t>100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pPr marL="285750" indent="-285750">
              <a:buFont typeface="Wingdings" charset="0"/>
              <a:buChar char="à"/>
            </a:pPr>
            <a:r>
              <a:rPr lang="en-US" sz="1400" dirty="0" smtClean="0">
                <a:sym typeface="Wingdings"/>
              </a:rPr>
              <a:t>impact on PID technology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0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21379" y="2986593"/>
            <a:ext cx="47112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                  important to </a:t>
            </a:r>
          </a:p>
          <a:p>
            <a:endParaRPr lang="en-US" sz="1000" dirty="0"/>
          </a:p>
          <a:p>
            <a:r>
              <a:rPr lang="en-US" dirty="0" smtClean="0"/>
              <a:t>unfold measured quantities to Born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6837" y="0"/>
            <a:ext cx="9590837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in Kinematics variables &amp; PID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May,9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0" t="47500" b="2179"/>
          <a:stretch/>
        </p:blipFill>
        <p:spPr bwMode="auto">
          <a:xfrm>
            <a:off x="509314" y="1136735"/>
            <a:ext cx="2277540" cy="182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216" y="763239"/>
            <a:ext cx="199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electron method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68773"/>
              </p:ext>
            </p:extLst>
          </p:nvPr>
        </p:nvGraphicFramePr>
        <p:xfrm>
          <a:off x="4193338" y="2947608"/>
          <a:ext cx="1823756" cy="52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1511300" imgH="431800" progId="Equation.3">
                  <p:embed/>
                </p:oleObj>
              </mc:Choice>
              <mc:Fallback>
                <p:oleObj name="Equation" r:id="rId4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338" y="2947608"/>
                        <a:ext cx="1823756" cy="521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jbKinematic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6" t="49687" r="1822" b="2285"/>
          <a:stretch/>
        </p:blipFill>
        <p:spPr>
          <a:xfrm>
            <a:off x="3421836" y="1152315"/>
            <a:ext cx="2229451" cy="1756672"/>
          </a:xfrm>
          <a:prstGeom prst="rect">
            <a:avLst/>
          </a:prstGeom>
        </p:spPr>
      </p:pic>
      <p:pic>
        <p:nvPicPr>
          <p:cNvPr id="11" name="Picture 10" descr="daKinematic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7" t="50072" r="1668" b="1899"/>
          <a:stretch/>
        </p:blipFill>
        <p:spPr>
          <a:xfrm>
            <a:off x="6420351" y="1152316"/>
            <a:ext cx="2215391" cy="17567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8302" y="762780"/>
            <a:ext cx="19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hadron method: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6592" y="762323"/>
            <a:ext cx="152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 method: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89634"/>
            <a:ext cx="219456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760" y="3989633"/>
            <a:ext cx="219456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58598" y="3503959"/>
            <a:ext cx="220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Electron PID: E/p</a:t>
            </a:r>
            <a:endParaRPr lang="en-US" u="sng" dirty="0"/>
          </a:p>
        </p:txBody>
      </p:sp>
      <p:pic>
        <p:nvPicPr>
          <p:cNvPr id="17" name="Picture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259" y="4399901"/>
            <a:ext cx="2617470" cy="2093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691329" y="3938557"/>
            <a:ext cx="22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Hadron PID: RICH</a:t>
            </a:r>
            <a:endParaRPr lang="en-US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121471" y="4691542"/>
            <a:ext cx="202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momentum resolution is critical for </a:t>
            </a:r>
          </a:p>
          <a:p>
            <a:r>
              <a:rPr lang="en-US" sz="1400" dirty="0" smtClean="0"/>
              <a:t>RICH performance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400" dirty="0" smtClean="0">
                <a:sym typeface="Wingdings"/>
              </a:rPr>
              <a:t>(no photon </a:t>
            </a:r>
          </a:p>
          <a:p>
            <a:r>
              <a:rPr lang="en-US" sz="1400" dirty="0" smtClean="0">
                <a:sym typeface="Wingdings"/>
              </a:rPr>
              <a:t>  detector resolution</a:t>
            </a:r>
          </a:p>
          <a:p>
            <a:r>
              <a:rPr lang="en-US" sz="1400" dirty="0" smtClean="0">
                <a:sym typeface="Wingdings"/>
              </a:rPr>
              <a:t>  accounted here)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71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SIDIS: Pion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A.Kiselev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9" name="TextBox 8"/>
          <p:cNvSpPr txBox="1"/>
          <p:nvPr/>
        </p:nvSpPr>
        <p:spPr>
          <a:xfrm>
            <a:off x="590300" y="524013"/>
            <a:ext cx="458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Cuts: Q</a:t>
            </a:r>
            <a:r>
              <a:rPr lang="en-US" u="sng" baseline="30000" dirty="0" smtClean="0"/>
              <a:t>2</a:t>
            </a:r>
            <a:r>
              <a:rPr lang="en-US" u="sng" dirty="0" smtClean="0"/>
              <a:t>&gt;1 GeV</a:t>
            </a:r>
            <a:r>
              <a:rPr lang="en-US" u="sng" baseline="30000" dirty="0" smtClean="0"/>
              <a:t>2</a:t>
            </a:r>
            <a:r>
              <a:rPr lang="en-US" u="sng" dirty="0" smtClean="0"/>
              <a:t>, 0.01&lt;y&lt;0.95, z&gt;0.1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512" y="5305325"/>
            <a:ext cx="563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Increasing </a:t>
            </a:r>
            <a:r>
              <a:rPr lang="en-US" sz="1400" b="0" dirty="0"/>
              <a:t>h</a:t>
            </a:r>
            <a:r>
              <a:rPr lang="en-US" sz="1400" b="0" dirty="0" smtClean="0"/>
              <a:t>adron </a:t>
            </a:r>
            <a:r>
              <a:rPr lang="en-US" sz="1400" b="0" dirty="0"/>
              <a:t>b</a:t>
            </a:r>
            <a:r>
              <a:rPr lang="en-US" sz="1400" b="0" dirty="0" smtClean="0"/>
              <a:t>eam energy influences max. </a:t>
            </a:r>
            <a:r>
              <a:rPr lang="en-US" sz="1400" b="0" dirty="0" err="1" smtClean="0"/>
              <a:t>hadron</a:t>
            </a:r>
            <a:r>
              <a:rPr lang="en-US" sz="1400" b="0" dirty="0" smtClean="0"/>
              <a:t> energy at fixed </a:t>
            </a:r>
            <a:r>
              <a:rPr lang="en-US" sz="1400" b="0" dirty="0" smtClean="0">
                <a:latin typeface="Symbol" charset="2"/>
                <a:cs typeface="Symbol" charset="2"/>
              </a:rPr>
              <a:t>h </a:t>
            </a:r>
            <a:r>
              <a:rPr lang="en-US" sz="1400" b="0" dirty="0" smtClean="0"/>
              <a:t>(and </a:t>
            </a:r>
            <a:r>
              <a:rPr lang="en-US" sz="1400" b="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400" b="0" baseline="30000" dirty="0" smtClean="0">
                <a:latin typeface="Symbol" charset="2"/>
                <a:cs typeface="Symbol" charset="2"/>
                <a:sym typeface="Wingdings"/>
              </a:rPr>
              <a:t>±</a:t>
            </a:r>
            <a:r>
              <a:rPr lang="en-US" sz="1400" b="0" dirty="0" smtClean="0">
                <a:sym typeface="Wingdings"/>
              </a:rPr>
              <a:t>, K</a:t>
            </a:r>
            <a:r>
              <a:rPr lang="en-US" sz="1400" b="0" baseline="30000" dirty="0" smtClean="0">
                <a:sym typeface="Wingdings"/>
              </a:rPr>
              <a:t>±</a:t>
            </a:r>
            <a:r>
              <a:rPr lang="en-US" sz="1400" b="0" dirty="0" smtClean="0">
                <a:sym typeface="Wingdings"/>
              </a:rPr>
              <a:t>, p</a:t>
            </a:r>
            <a:r>
              <a:rPr lang="en-US" sz="1400" b="0" baseline="30000" dirty="0" smtClean="0">
                <a:sym typeface="Wingdings"/>
              </a:rPr>
              <a:t>± </a:t>
            </a:r>
            <a:r>
              <a:rPr lang="en-US" sz="1400" b="0" dirty="0" smtClean="0"/>
              <a:t>look the same)</a:t>
            </a:r>
            <a:endParaRPr lang="en-US" sz="1400" b="0" baseline="30000" dirty="0" smtClean="0">
              <a:sym typeface="Wingding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 2014 Warsaw</a:t>
            </a:r>
            <a:endParaRPr lang="en-US" dirty="0"/>
          </a:p>
        </p:txBody>
      </p:sp>
      <p:pic>
        <p:nvPicPr>
          <p:cNvPr id="22" name="Picture 21" descr="EtaVsp.50.100.250GeV.SIDIS.P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621"/>
            <a:ext cx="5773611" cy="1822710"/>
          </a:xfrm>
          <a:prstGeom prst="rect">
            <a:avLst/>
          </a:prstGeom>
        </p:spPr>
      </p:pic>
      <p:pic>
        <p:nvPicPr>
          <p:cNvPr id="20" name="Picture 19" descr="EtaVsp.10.15.20GeV.SIDIS.P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14"/>
            <a:ext cx="5761852" cy="1818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84" y="2857255"/>
            <a:ext cx="545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Increasing lepton beam</a:t>
            </a:r>
            <a:r>
              <a:rPr lang="en-US" sz="1400" b="0" dirty="0" smtClean="0"/>
              <a:t> energy </a:t>
            </a:r>
            <a:r>
              <a:rPr lang="en-US" sz="1400" b="0" dirty="0"/>
              <a:t>boosts hadrons </a:t>
            </a:r>
            <a:endParaRPr lang="en-US" sz="1400" b="0" dirty="0" smtClean="0"/>
          </a:p>
          <a:p>
            <a:pPr algn="ctr"/>
            <a:r>
              <a:rPr lang="en-US" sz="1400" b="0" dirty="0" smtClean="0"/>
              <a:t>more </a:t>
            </a:r>
            <a:r>
              <a:rPr lang="en-US" sz="1400" b="0" dirty="0"/>
              <a:t>to negative rapidity </a:t>
            </a:r>
          </a:p>
        </p:txBody>
      </p:sp>
      <p:pic>
        <p:nvPicPr>
          <p:cNvPr id="12" name="Picture 11" descr="RapidityVsz.1GeV.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8" t="46503" b="1604"/>
          <a:stretch>
            <a:fillRect/>
          </a:stretch>
        </p:blipFill>
        <p:spPr>
          <a:xfrm>
            <a:off x="6404652" y="748675"/>
            <a:ext cx="2554628" cy="2219321"/>
          </a:xfrm>
          <a:prstGeom prst="rect">
            <a:avLst/>
          </a:prstGeom>
        </p:spPr>
      </p:pic>
      <p:pic>
        <p:nvPicPr>
          <p:cNvPr id="19" name="Picture 18" descr="RapidityVsz.1GeV.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7" r="95238" b="7216"/>
          <a:stretch>
            <a:fillRect/>
          </a:stretch>
        </p:blipFill>
        <p:spPr>
          <a:xfrm>
            <a:off x="6105220" y="816151"/>
            <a:ext cx="257180" cy="1910711"/>
          </a:xfrm>
          <a:prstGeom prst="rect">
            <a:avLst/>
          </a:prstGeom>
        </p:spPr>
      </p:pic>
      <p:pic>
        <p:nvPicPr>
          <p:cNvPr id="32" name="Picture 31" descr="RapidityVspt.1GeV.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8" t="46503" b="1604"/>
          <a:stretch>
            <a:fillRect/>
          </a:stretch>
        </p:blipFill>
        <p:spPr>
          <a:xfrm>
            <a:off x="6401620" y="3288775"/>
            <a:ext cx="2554628" cy="2219321"/>
          </a:xfrm>
          <a:prstGeom prst="rect">
            <a:avLst/>
          </a:prstGeom>
        </p:spPr>
      </p:pic>
      <p:pic>
        <p:nvPicPr>
          <p:cNvPr id="33" name="Picture 32" descr="RapidityVsz.1GeV.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7" r="95238" b="7216"/>
          <a:stretch>
            <a:fillRect/>
          </a:stretch>
        </p:blipFill>
        <p:spPr>
          <a:xfrm>
            <a:off x="6104755" y="3355476"/>
            <a:ext cx="257180" cy="19107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3267" y="5937967"/>
            <a:ext cx="804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FF"/>
                </a:solidFill>
              </a:rPr>
              <a:t>-3&lt;</a:t>
            </a:r>
            <a:r>
              <a:rPr lang="en-US" sz="2000" u="sng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sz="2000" u="sng" dirty="0" smtClean="0">
                <a:solidFill>
                  <a:srgbClr val="FF00FF"/>
                </a:solidFill>
              </a:rPr>
              <a:t>&lt;3 covers entire p</a:t>
            </a:r>
            <a:r>
              <a:rPr lang="en-US" sz="2000" u="sng" baseline="-25000" dirty="0" smtClean="0">
                <a:solidFill>
                  <a:srgbClr val="FF00FF"/>
                </a:solidFill>
              </a:rPr>
              <a:t>t</a:t>
            </a:r>
            <a:r>
              <a:rPr lang="en-US" sz="2000" u="sng" dirty="0" smtClean="0">
                <a:solidFill>
                  <a:srgbClr val="FF00FF"/>
                </a:solidFill>
              </a:rPr>
              <a:t> &amp; </a:t>
            </a:r>
            <a:r>
              <a:rPr lang="en-US" sz="2000" u="sng" dirty="0" err="1" smtClean="0">
                <a:solidFill>
                  <a:srgbClr val="FF00FF"/>
                </a:solidFill>
              </a:rPr>
              <a:t>z</a:t>
            </a:r>
            <a:r>
              <a:rPr lang="en-US" sz="2000" u="sng" dirty="0" smtClean="0">
                <a:solidFill>
                  <a:srgbClr val="FF00FF"/>
                </a:solidFill>
              </a:rPr>
              <a:t> region important for physics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38136" y="2739673"/>
            <a:ext cx="329249" cy="2586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5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May,9 2015</a:t>
            </a:r>
            <a:endParaRPr lang="ru-RU">
              <a:latin typeface="Tahoma" pitchFamily="-84" charset="0"/>
            </a:endParaRP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>
              <a:latin typeface="Tahoma" pitchFamily="-8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9303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EIC solenoid modeling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Char char="n"/>
              <a:defRPr/>
            </a:pPr>
            <a:r>
              <a:rPr lang="en-US" sz="20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Yield large enough bending for charged tracks at large </a:t>
            </a:r>
            <a:r>
              <a:rPr lang="en-US" sz="2000" dirty="0">
                <a:solidFill>
                  <a:srgbClr val="1F497D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</a:rPr>
              <a:t>h</a:t>
            </a:r>
            <a:endParaRPr lang="en-US" sz="2000" kern="0" dirty="0">
              <a:solidFill>
                <a:srgbClr val="1F497D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Char char="n"/>
              <a:defRPr/>
            </a:pPr>
            <a:r>
              <a:rPr lang="en-US" sz="20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Keep field inside TPC volume as homogeneous as possible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Char char="n"/>
              <a:defRPr/>
            </a:pPr>
            <a:r>
              <a:rPr lang="en-US" sz="20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Keep magnetic field inside RICH </a:t>
            </a:r>
            <a:r>
              <a:rPr lang="en-US" sz="2000" kern="0" dirty="0" err="1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volume(s</a:t>
            </a:r>
            <a:r>
              <a:rPr lang="en-US" sz="20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) small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2951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Tahoma" pitchFamily="-65" charset="0"/>
              </a:rPr>
              <a:t>main requirements:</a:t>
            </a:r>
          </a:p>
        </p:txBody>
      </p:sp>
      <p:pic>
        <p:nvPicPr>
          <p:cNvPr id="75784" name="Picture 7" descr="Macintosh HD:Users:Rick:Desktop:MultiRingSol_wAx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495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715000" y="4724400"/>
          <a:ext cx="2401888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4" imgW="5486400" imgH="952500" progId="Word.Document.12">
                  <p:link updateAutomatic="1"/>
                </p:oleObj>
              </mc:Choice>
              <mc:Fallback>
                <p:oleObj name="Document" r:id="rId4" imgW="5486400" imgH="9525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599" r="79167" b="14400"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2401888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4114800"/>
            <a:ext cx="3700463" cy="4000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Tahoma" pitchFamily="-65" charset="0"/>
              </a:rPr>
              <a:t>Presently used design: MRS-B1</a:t>
            </a:r>
          </a:p>
        </p:txBody>
      </p:sp>
      <p:sp>
        <p:nvSpPr>
          <p:cNvPr id="75786" name="TextBox 13"/>
          <p:cNvSpPr txBox="1">
            <a:spLocks noChangeArrowheads="1"/>
          </p:cNvSpPr>
          <p:nvPr/>
        </p:nvSpPr>
        <p:spPr bwMode="auto">
          <a:xfrm>
            <a:off x="5562600" y="2895600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solidFill>
                  <a:srgbClr val="008000"/>
                </a:solidFill>
              </a:rPr>
              <a:t>-&gt; use OPERA-3D/2D</a:t>
            </a:r>
          </a:p>
          <a:p>
            <a:pPr algn="ctr"/>
            <a:r>
              <a:rPr lang="en-US" u="sng">
                <a:solidFill>
                  <a:srgbClr val="008000"/>
                </a:solidFill>
              </a:rPr>
              <a:t>software</a:t>
            </a:r>
          </a:p>
        </p:txBody>
      </p:sp>
      <p:pic>
        <p:nvPicPr>
          <p:cNvPr id="15" name="Picture 14" descr="MRS_B1_BzVSz.jpg"/>
          <p:cNvPicPr>
            <a:picLocks noChangeAspect="1"/>
          </p:cNvPicPr>
          <p:nvPr/>
        </p:nvPicPr>
        <p:blipFill>
          <a:blip r:embed="rId6"/>
          <a:srcRect r="471"/>
          <a:stretch>
            <a:fillRect/>
          </a:stretch>
        </p:blipFill>
        <p:spPr bwMode="auto">
          <a:xfrm>
            <a:off x="304800" y="2722563"/>
            <a:ext cx="47783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MRS_B1_BrVSz.jpg"/>
          <p:cNvPicPr>
            <a:picLocks noChangeAspect="1"/>
          </p:cNvPicPr>
          <p:nvPr/>
        </p:nvPicPr>
        <p:blipFill>
          <a:blip r:embed="rId7"/>
          <a:srcRect r="471"/>
          <a:stretch>
            <a:fillRect/>
          </a:stretch>
        </p:blipFill>
        <p:spPr bwMode="auto">
          <a:xfrm>
            <a:off x="304800" y="2743200"/>
            <a:ext cx="47021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24</a:t>
            </a:fld>
            <a:r>
              <a:rPr lang="en-US" smtClean="0"/>
              <a:t>/16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58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Acceptance: electrons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3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600200"/>
            <a:ext cx="8930725" cy="2819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5257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Q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2</a:t>
            </a: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 &gt; 1.0 GeV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2</a:t>
            </a: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: rapidity coverage -4 &lt; </a:t>
            </a:r>
            <a:r>
              <a:rPr lang="en-US" sz="28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&lt; 1 is </a:t>
            </a:r>
            <a:r>
              <a:rPr lang="en-US" sz="2800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sufficient</a:t>
            </a:r>
            <a:endParaRPr lang="en-US" sz="2800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4419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 Narrow"/>
                <a:cs typeface="Arial Narrow"/>
              </a:rPr>
              <a:t>Increasing lepton beam </a:t>
            </a:r>
            <a:r>
              <a:rPr lang="en-US" sz="2000" dirty="0" smtClean="0">
                <a:solidFill>
                  <a:srgbClr val="0000FF"/>
                </a:solidFill>
                <a:latin typeface="Arial Narrow"/>
                <a:cs typeface="Arial Narrow"/>
              </a:rPr>
              <a:t>energy</a:t>
            </a:r>
            <a:r>
              <a:rPr lang="en-US" sz="2000" dirty="0">
                <a:solidFill>
                  <a:srgbClr val="0000FF"/>
                </a:solidFill>
                <a:latin typeface="Arial Narrow"/>
                <a:cs typeface="Arial Narrow"/>
              </a:rPr>
              <a:t>: scattered lepton </a:t>
            </a:r>
            <a:r>
              <a:rPr lang="en-US" sz="2000" dirty="0" smtClean="0">
                <a:solidFill>
                  <a:srgbClr val="0000FF"/>
                </a:solidFill>
                <a:latin typeface="Arial Narrow"/>
                <a:cs typeface="Arial Narrow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Arial Narrow"/>
                <a:cs typeface="Arial Narrow"/>
              </a:rPr>
              <a:t>boosted </a:t>
            </a:r>
            <a:r>
              <a:rPr lang="en-US" sz="2000" dirty="0">
                <a:solidFill>
                  <a:srgbClr val="0000FF"/>
                </a:solidFill>
                <a:latin typeface="Arial Narrow"/>
                <a:cs typeface="Arial Narrow"/>
              </a:rPr>
              <a:t>to negative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endParaRPr lang="en-US" sz="20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57200" y="762000"/>
            <a:ext cx="57150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{PYTHIA </a:t>
            </a: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events at different electron energy</a:t>
            </a: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}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836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Acceptance: hadrons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4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8" name="Picture 7" descr="EtaVsp.10.15.20GeV.SIDIS.P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" y="1295400"/>
            <a:ext cx="6758388" cy="2133600"/>
          </a:xfrm>
          <a:prstGeom prst="rect">
            <a:avLst/>
          </a:prstGeom>
        </p:spPr>
      </p:pic>
      <p:pic>
        <p:nvPicPr>
          <p:cNvPr id="9" name="Picture 8" descr="EtaVsp.50.100.250GeV.SIDIS.P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3657600"/>
            <a:ext cx="6739095" cy="2127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0400" y="16002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Arial Narrow"/>
                <a:cs typeface="Arial Narrow"/>
              </a:rPr>
              <a:t>Increasing lepton beam</a:t>
            </a:r>
            <a:r>
              <a:rPr lang="en-US" sz="1600" b="0" dirty="0" smtClean="0">
                <a:latin typeface="Arial Narrow"/>
                <a:cs typeface="Arial Narrow"/>
              </a:rPr>
              <a:t> energy </a:t>
            </a:r>
            <a:r>
              <a:rPr lang="en-US" sz="1600" b="0" dirty="0">
                <a:latin typeface="Arial Narrow"/>
                <a:cs typeface="Arial Narrow"/>
              </a:rPr>
              <a:t>boosts hadrons </a:t>
            </a:r>
            <a:r>
              <a:rPr lang="en-US" sz="1600" b="0" dirty="0" smtClean="0">
                <a:latin typeface="Arial Narrow"/>
                <a:cs typeface="Arial Narrow"/>
              </a:rPr>
              <a:t>more </a:t>
            </a:r>
            <a:r>
              <a:rPr lang="en-US" sz="1600" b="0" dirty="0">
                <a:latin typeface="Arial Narrow"/>
                <a:cs typeface="Arial Narrow"/>
              </a:rPr>
              <a:t>to negative </a:t>
            </a:r>
            <a:r>
              <a:rPr lang="en-US" sz="1600" b="0" dirty="0" err="1" smtClean="0">
                <a:latin typeface="Arial Narrow"/>
                <a:cs typeface="Arial Narrow"/>
              </a:rPr>
              <a:t>pseudorapidity</a:t>
            </a:r>
            <a:r>
              <a:rPr lang="en-US" sz="1600" b="0" dirty="0" smtClean="0">
                <a:latin typeface="Arial Narrow"/>
                <a:cs typeface="Arial Narrow"/>
              </a:rPr>
              <a:t> </a:t>
            </a:r>
            <a:endParaRPr lang="en-US" sz="1600" b="0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8100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Arial Narrow"/>
                <a:cs typeface="Arial Narrow"/>
              </a:rPr>
              <a:t>Increasing </a:t>
            </a:r>
            <a:r>
              <a:rPr lang="en-US" sz="1600" b="0" dirty="0">
                <a:latin typeface="Arial Narrow"/>
                <a:cs typeface="Arial Narrow"/>
              </a:rPr>
              <a:t>h</a:t>
            </a:r>
            <a:r>
              <a:rPr lang="en-US" sz="1600" b="0" dirty="0" smtClean="0">
                <a:latin typeface="Arial Narrow"/>
                <a:cs typeface="Arial Narrow"/>
              </a:rPr>
              <a:t>adron </a:t>
            </a:r>
            <a:r>
              <a:rPr lang="en-US" sz="1600" b="0" dirty="0">
                <a:latin typeface="Arial Narrow"/>
                <a:cs typeface="Arial Narrow"/>
              </a:rPr>
              <a:t>b</a:t>
            </a:r>
            <a:r>
              <a:rPr lang="en-US" sz="1600" b="0" dirty="0" smtClean="0">
                <a:latin typeface="Arial Narrow"/>
                <a:cs typeface="Arial Narrow"/>
              </a:rPr>
              <a:t>eam energy influences max. hadron energy at fixed </a:t>
            </a:r>
            <a:r>
              <a:rPr lang="en-US" sz="1600" dirty="0" err="1" smtClean="0">
                <a:latin typeface="Arial Narrow"/>
                <a:cs typeface="Arial Narrow"/>
              </a:rPr>
              <a:t>pseudorapidity</a:t>
            </a:r>
            <a:endParaRPr lang="en-US" sz="1600" b="0" dirty="0" smtClean="0">
              <a:latin typeface="Arial Narrow"/>
              <a:cs typeface="Arial Narrow"/>
            </a:endParaRPr>
          </a:p>
          <a:p>
            <a:pPr algn="ctr"/>
            <a:r>
              <a:rPr lang="en-US" sz="1600" b="0" dirty="0" smtClean="0">
                <a:latin typeface="Arial Narrow"/>
                <a:cs typeface="Arial Narrow"/>
              </a:rPr>
              <a:t> </a:t>
            </a:r>
            <a:r>
              <a:rPr lang="en-US" sz="1600" b="0" dirty="0" smtClean="0">
                <a:latin typeface="Arial Narrow"/>
                <a:cs typeface="Arial Narrow"/>
              </a:rPr>
              <a:t>(and </a:t>
            </a:r>
            <a:r>
              <a:rPr lang="en-US" sz="1600" b="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600" b="0" baseline="30000" dirty="0" smtClean="0">
                <a:latin typeface="Symbol" charset="2"/>
                <a:cs typeface="Symbol" charset="2"/>
                <a:sym typeface="Wingdings"/>
              </a:rPr>
              <a:t>±</a:t>
            </a:r>
            <a:r>
              <a:rPr lang="en-US" sz="1600" b="0" dirty="0" smtClean="0">
                <a:latin typeface="Arial Narrow"/>
                <a:cs typeface="Arial Narrow"/>
                <a:sym typeface="Wingdings"/>
              </a:rPr>
              <a:t>, K</a:t>
            </a:r>
            <a:r>
              <a:rPr lang="en-US" sz="1600" b="0" baseline="30000" dirty="0" smtClean="0">
                <a:latin typeface="Arial Narrow"/>
                <a:cs typeface="Arial Narrow"/>
                <a:sym typeface="Wingdings"/>
              </a:rPr>
              <a:t>±</a:t>
            </a:r>
            <a:r>
              <a:rPr lang="en-US" sz="1600" b="0" dirty="0" smtClean="0">
                <a:latin typeface="Arial Narrow"/>
                <a:cs typeface="Arial Narrow"/>
                <a:sym typeface="Wingdings"/>
              </a:rPr>
              <a:t>, p</a:t>
            </a:r>
            <a:r>
              <a:rPr lang="en-US" sz="1600" b="0" baseline="30000" dirty="0" smtClean="0">
                <a:latin typeface="Arial Narrow"/>
                <a:cs typeface="Arial Narrow"/>
                <a:sym typeface="Wingdings"/>
              </a:rPr>
              <a:t>± </a:t>
            </a:r>
            <a:r>
              <a:rPr lang="en-US" sz="1600" b="0" dirty="0" smtClean="0">
                <a:latin typeface="Arial Narrow"/>
                <a:cs typeface="Arial Narrow"/>
              </a:rPr>
              <a:t>look </a:t>
            </a:r>
            <a:endParaRPr lang="en-US" sz="1600" b="0" dirty="0" smtClean="0">
              <a:latin typeface="Arial Narrow"/>
              <a:cs typeface="Arial Narrow"/>
            </a:endParaRPr>
          </a:p>
          <a:p>
            <a:pPr algn="ctr"/>
            <a:r>
              <a:rPr lang="en-US" sz="1600" b="0" dirty="0" smtClean="0">
                <a:latin typeface="Arial Narrow"/>
                <a:cs typeface="Arial Narrow"/>
              </a:rPr>
              <a:t>the </a:t>
            </a:r>
            <a:r>
              <a:rPr lang="en-US" sz="1600" b="0" dirty="0" smtClean="0">
                <a:latin typeface="Arial Narrow"/>
                <a:cs typeface="Arial Narrow"/>
              </a:rPr>
              <a:t>same)</a:t>
            </a:r>
            <a:endParaRPr lang="en-US" sz="1600" b="0" baseline="30000" dirty="0" smtClean="0">
              <a:latin typeface="Arial Narrow"/>
              <a:cs typeface="Arial Narrow"/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316" y="5867400"/>
            <a:ext cx="849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8000"/>
                </a:solidFill>
                <a:latin typeface="Arial Narrow"/>
                <a:cs typeface="Arial Narrow"/>
              </a:rPr>
              <a:t>r</a:t>
            </a:r>
            <a:r>
              <a:rPr lang="en-US" sz="2800" u="sng" dirty="0" smtClean="0">
                <a:solidFill>
                  <a:srgbClr val="008000"/>
                </a:solidFill>
                <a:latin typeface="Arial Narrow"/>
                <a:cs typeface="Arial Narrow"/>
              </a:rPr>
              <a:t>ange -</a:t>
            </a:r>
            <a:r>
              <a:rPr lang="en-US" sz="2800" u="sng" dirty="0" smtClean="0">
                <a:solidFill>
                  <a:srgbClr val="008000"/>
                </a:solidFill>
                <a:latin typeface="Arial Narrow"/>
                <a:cs typeface="Arial Narrow"/>
              </a:rPr>
              <a:t>3&lt;</a:t>
            </a:r>
            <a:r>
              <a:rPr lang="en-US" sz="2800" u="sng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2800" u="sng" dirty="0" smtClean="0">
                <a:solidFill>
                  <a:srgbClr val="008000"/>
                </a:solidFill>
                <a:latin typeface="Arial Narrow"/>
                <a:cs typeface="Arial Narrow"/>
              </a:rPr>
              <a:t>&lt;3 covers entire p</a:t>
            </a:r>
            <a:r>
              <a:rPr lang="en-US" sz="2800" u="sng" baseline="-25000" dirty="0" smtClean="0">
                <a:solidFill>
                  <a:srgbClr val="008000"/>
                </a:solidFill>
                <a:latin typeface="Arial Narrow"/>
                <a:cs typeface="Arial Narrow"/>
              </a:rPr>
              <a:t>t</a:t>
            </a:r>
            <a:r>
              <a:rPr lang="en-US" sz="2800" u="sng" dirty="0" smtClean="0">
                <a:solidFill>
                  <a:srgbClr val="008000"/>
                </a:solidFill>
                <a:latin typeface="Arial Narrow"/>
                <a:cs typeface="Arial Narrow"/>
              </a:rPr>
              <a:t> &amp; z region important for physics</a:t>
            </a:r>
            <a:endParaRPr lang="en-US" sz="2800" u="sng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762000"/>
            <a:ext cx="86868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{same set of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ＭＳ Ｐゴシック" pitchFamily="-84" charset="-128"/>
                <a:cs typeface="Arial Narrow"/>
              </a:rPr>
              <a:t>PYTHIA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ＭＳ Ｐゴシック" pitchFamily="-84" charset="-128"/>
                <a:cs typeface="Arial Narrow"/>
              </a:rPr>
              <a:t>events;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Q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&gt;1 GeV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, 0.01&lt;y&lt;0.95, z&gt;0.1 cuts applied</a:t>
            </a: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}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179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5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2" name="Picture 1" descr="BeAST-2014-11-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1020" r="2001" b="4027"/>
          <a:stretch/>
        </p:blipFill>
        <p:spPr>
          <a:xfrm>
            <a:off x="762000" y="1295400"/>
            <a:ext cx="7919027" cy="5106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1659429" cy="276999"/>
          </a:xfrm>
          <a:prstGeom prst="rect">
            <a:avLst/>
          </a:prstGeom>
          <a:solidFill>
            <a:srgbClr val="00E100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</a:rPr>
              <a:t>h</a:t>
            </a:r>
            <a:r>
              <a:rPr lang="en-US" sz="1200" dirty="0" err="1" smtClean="0">
                <a:solidFill>
                  <a:srgbClr val="FFFFFF"/>
                </a:solidFill>
              </a:rPr>
              <a:t>adronic</a:t>
            </a:r>
            <a:r>
              <a:rPr lang="en-US" sz="1200" dirty="0" smtClean="0">
                <a:solidFill>
                  <a:srgbClr val="FFFFFF"/>
                </a:solidFill>
              </a:rPr>
              <a:t> calorimeters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6096000"/>
            <a:ext cx="492443" cy="276999"/>
          </a:xfrm>
          <a:prstGeom prst="rect">
            <a:avLst/>
          </a:prstGeom>
          <a:solidFill>
            <a:srgbClr val="4BD7E1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TPC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7400" y="1600200"/>
            <a:ext cx="1447800" cy="276999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e/m calorimeters         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1600200"/>
            <a:ext cx="1295400" cy="276999"/>
          </a:xfrm>
          <a:prstGeom prst="rect">
            <a:avLst/>
          </a:prstGeom>
          <a:solidFill>
            <a:srgbClr val="E006D5">
              <a:alpha val="64000"/>
            </a:srgbClr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RICH detectors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6096000"/>
            <a:ext cx="1202297" cy="276999"/>
          </a:xfrm>
          <a:prstGeom prst="rect">
            <a:avLst/>
          </a:prstGeom>
          <a:solidFill>
            <a:srgbClr val="F2FF5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1C11"/>
                </a:solidFill>
              </a:rPr>
              <a:t>s</a:t>
            </a:r>
            <a:r>
              <a:rPr lang="en-US" sz="1200" dirty="0" smtClean="0">
                <a:solidFill>
                  <a:srgbClr val="1E1C11"/>
                </a:solidFill>
              </a:rPr>
              <a:t>ilicon trackers</a:t>
            </a:r>
            <a:endParaRPr lang="en-US" sz="1200" dirty="0">
              <a:solidFill>
                <a:srgbClr val="1E1C1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8400" y="6096000"/>
            <a:ext cx="1125203" cy="276999"/>
          </a:xfrm>
          <a:prstGeom prst="rect">
            <a:avLst/>
          </a:prstGeom>
          <a:solidFill>
            <a:srgbClr val="FFD63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E1C11"/>
                </a:solidFill>
              </a:rPr>
              <a:t>GEM trackers</a:t>
            </a:r>
            <a:endParaRPr lang="en-US" sz="1200" dirty="0">
              <a:solidFill>
                <a:srgbClr val="1E1C1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6096000"/>
            <a:ext cx="132808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E1C11"/>
                </a:solidFill>
              </a:rPr>
              <a:t>3T solenoid coils</a:t>
            </a:r>
            <a:endParaRPr lang="en-US" sz="1200" dirty="0">
              <a:solidFill>
                <a:srgbClr val="1E1C1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Configuration: whole detector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" y="838200"/>
            <a:ext cx="85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8000"/>
                </a:solidFill>
              </a:rPr>
              <a:t>-4&lt;</a:t>
            </a:r>
            <a:r>
              <a:rPr lang="en-US" sz="2000" u="sng" dirty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2000" u="sng" dirty="0" smtClean="0">
                <a:solidFill>
                  <a:srgbClr val="008000"/>
                </a:solidFill>
              </a:rPr>
              <a:t>&lt;4: Tracking &amp; e/m </a:t>
            </a:r>
            <a:r>
              <a:rPr lang="en-US" sz="2000" u="sng" dirty="0" err="1" smtClean="0">
                <a:solidFill>
                  <a:srgbClr val="008000"/>
                </a:solidFill>
              </a:rPr>
              <a:t>Calorimetry</a:t>
            </a:r>
            <a:r>
              <a:rPr lang="en-US" sz="2000" u="sng" dirty="0" smtClean="0">
                <a:solidFill>
                  <a:srgbClr val="008000"/>
                </a:solidFill>
              </a:rPr>
              <a:t> (hermetic </a:t>
            </a:r>
            <a:r>
              <a:rPr lang="en-US" sz="2000" u="sng" dirty="0" smtClean="0">
                <a:solidFill>
                  <a:srgbClr val="008000"/>
                </a:solidFill>
              </a:rPr>
              <a:t>coverage; symmetric layout) </a:t>
            </a:r>
            <a:endParaRPr lang="en-US" sz="2000" u="sng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76600" y="5791200"/>
            <a:ext cx="1447800" cy="45720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43600" y="4876800"/>
            <a:ext cx="1676400" cy="53340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20549015">
            <a:off x="6731830" y="4953201"/>
            <a:ext cx="106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549015">
            <a:off x="3152542" y="6082495"/>
            <a:ext cx="9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hadrons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990600" y="1219200"/>
            <a:ext cx="6096000" cy="1600200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20659179">
            <a:off x="1709316" y="2220515"/>
            <a:ext cx="68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.0m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3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6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638800" y="6096000"/>
            <a:ext cx="492443" cy="276999"/>
          </a:xfrm>
          <a:prstGeom prst="rect">
            <a:avLst/>
          </a:prstGeom>
          <a:solidFill>
            <a:srgbClr val="4BD7E1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TPC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6096000"/>
            <a:ext cx="1202297" cy="276999"/>
          </a:xfrm>
          <a:prstGeom prst="rect">
            <a:avLst/>
          </a:prstGeom>
          <a:solidFill>
            <a:srgbClr val="F2FF5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1C11"/>
                </a:solidFill>
              </a:rPr>
              <a:t>s</a:t>
            </a:r>
            <a:r>
              <a:rPr lang="en-US" sz="1200" dirty="0" smtClean="0">
                <a:solidFill>
                  <a:srgbClr val="1E1C11"/>
                </a:solidFill>
              </a:rPr>
              <a:t>ilicon trackers</a:t>
            </a:r>
            <a:endParaRPr lang="en-US" sz="1200" dirty="0">
              <a:solidFill>
                <a:srgbClr val="1E1C1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8400" y="6096000"/>
            <a:ext cx="1125203" cy="276999"/>
          </a:xfrm>
          <a:prstGeom prst="rect">
            <a:avLst/>
          </a:prstGeom>
          <a:solidFill>
            <a:srgbClr val="FFD63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E1C11"/>
                </a:solidFill>
              </a:rPr>
              <a:t>GEM trackers</a:t>
            </a:r>
            <a:endParaRPr lang="en-US" sz="1200" dirty="0">
              <a:solidFill>
                <a:srgbClr val="1E1C1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6096000"/>
            <a:ext cx="132808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E1C11"/>
                </a:solidFill>
              </a:rPr>
              <a:t>3T solenoid coils</a:t>
            </a:r>
            <a:endParaRPr lang="en-US" sz="1200" dirty="0">
              <a:solidFill>
                <a:srgbClr val="1E1C11"/>
              </a:solidFill>
            </a:endParaRPr>
          </a:p>
        </p:txBody>
      </p:sp>
      <p:pic>
        <p:nvPicPr>
          <p:cNvPr id="4" name="Picture 3" descr="tracker-2015-05-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5994" r="6583" b="6669"/>
          <a:stretch/>
        </p:blipFill>
        <p:spPr>
          <a:xfrm>
            <a:off x="1143000" y="1143000"/>
            <a:ext cx="6679456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84516">
            <a:off x="5978583" y="1004570"/>
            <a:ext cx="68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1.6m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9000" y="3733800"/>
            <a:ext cx="4114800" cy="2286000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38800" y="914400"/>
            <a:ext cx="2590800" cy="1752600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9860000">
            <a:off x="6515824" y="4184584"/>
            <a:ext cx="68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2.0m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57" name="Rectangular Callout 56"/>
          <p:cNvSpPr/>
          <p:nvPr/>
        </p:nvSpPr>
        <p:spPr>
          <a:xfrm>
            <a:off x="7162800" y="1219200"/>
            <a:ext cx="1524000" cy="1295400"/>
          </a:xfrm>
          <a:prstGeom prst="wedgeRectCallout">
            <a:avLst>
              <a:gd name="adj1" fmla="val -151658"/>
              <a:gd name="adj2" fmla="val 47503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f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12829" r="16512" b="4323"/>
          <a:stretch/>
        </p:blipFill>
        <p:spPr>
          <a:xfrm>
            <a:off x="7239000" y="1295400"/>
            <a:ext cx="1387739" cy="1145182"/>
          </a:xfrm>
          <a:prstGeom prst="rect">
            <a:avLst/>
          </a:prstGeom>
          <a:ln>
            <a:solidFill>
              <a:srgbClr val="1E1C11"/>
            </a:solidFill>
          </a:ln>
        </p:spPr>
      </p:pic>
      <p:sp useBgFill="1">
        <p:nvSpPr>
          <p:cNvPr id="56" name="Rectangular Callout 55"/>
          <p:cNvSpPr/>
          <p:nvPr/>
        </p:nvSpPr>
        <p:spPr>
          <a:xfrm>
            <a:off x="4876800" y="4800600"/>
            <a:ext cx="1905000" cy="1219200"/>
          </a:xfrm>
          <a:prstGeom prst="wedgeRectCallout">
            <a:avLst>
              <a:gd name="adj1" fmla="val -70576"/>
              <a:gd name="adj2" fmla="val -174769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vst-inner-laye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12255" r="13581" b="2597"/>
          <a:stretch/>
        </p:blipFill>
        <p:spPr>
          <a:xfrm>
            <a:off x="4876800" y="4778090"/>
            <a:ext cx="1905000" cy="1233873"/>
          </a:xfrm>
          <a:prstGeom prst="rect">
            <a:avLst/>
          </a:prstGeom>
          <a:ln>
            <a:solidFill>
              <a:srgbClr val="1E1C11"/>
            </a:solidFill>
          </a:ln>
        </p:spPr>
      </p:pic>
      <p:sp useBgFill="1">
        <p:nvSpPr>
          <p:cNvPr id="51" name="Rectangular Callout 50"/>
          <p:cNvSpPr/>
          <p:nvPr/>
        </p:nvSpPr>
        <p:spPr>
          <a:xfrm>
            <a:off x="152400" y="1828800"/>
            <a:ext cx="1905000" cy="1143000"/>
          </a:xfrm>
          <a:prstGeom prst="wedgeRectCallout">
            <a:avLst>
              <a:gd name="adj1" fmla="val 55179"/>
              <a:gd name="adj2" fmla="val 171142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sb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21547" r="14660" b="8787"/>
          <a:stretch/>
        </p:blipFill>
        <p:spPr>
          <a:xfrm>
            <a:off x="152400" y="1828800"/>
            <a:ext cx="1905000" cy="1147097"/>
          </a:xfrm>
          <a:prstGeom prst="rect">
            <a:avLst/>
          </a:prstGeom>
          <a:ln>
            <a:solidFill>
              <a:schemeClr val="bg2">
                <a:lumMod val="10000"/>
                <a:alpha val="94000"/>
              </a:schemeClr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4953000" y="5715000"/>
            <a:ext cx="642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ALICE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2400" y="1905000"/>
            <a:ext cx="49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SBS</a:t>
            </a:r>
          </a:p>
        </p:txBody>
      </p:sp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Configuration: tracker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62746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1" grpId="0" animBg="1"/>
      <p:bldP spid="61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7</a:t>
            </a:fld>
            <a:r>
              <a:rPr lang="en-US" dirty="0" smtClean="0"/>
              <a:t>/19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43000" y="5715000"/>
            <a:ext cx="7239000" cy="524933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8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esolution of a few percent up </a:t>
            </a:r>
            <a:r>
              <a:rPr lang="en-US" sz="28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to (at least</a:t>
            </a:r>
            <a:r>
              <a:rPr lang="en-US" sz="2800" dirty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) |</a:t>
            </a:r>
            <a:r>
              <a:rPr lang="en-US" sz="2800" dirty="0">
                <a:solidFill>
                  <a:srgbClr val="008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h</a:t>
            </a:r>
            <a:r>
              <a:rPr lang="en-US" sz="2800" dirty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|~</a:t>
            </a:r>
            <a:r>
              <a:rPr lang="en-US" sz="2800" dirty="0" smtClean="0">
                <a:solidFill>
                  <a:srgbClr val="008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3</a:t>
            </a:r>
            <a:endParaRPr lang="en-US" sz="2800" dirty="0" smtClean="0">
              <a:solidFill>
                <a:srgbClr val="008000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“Raw” momentum 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resolution</a:t>
            </a:r>
          </a:p>
        </p:txBody>
      </p:sp>
      <p:pic>
        <p:nvPicPr>
          <p:cNvPr id="2" name="Picture 1" descr="dp-vs-eta-7p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086600" cy="4202104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28800" y="1600200"/>
            <a:ext cx="685800" cy="533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2400" u="sng" dirty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+</a:t>
            </a:r>
            <a:endParaRPr lang="en-US" sz="24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04800" y="762000"/>
            <a:ext cx="86868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{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ＭＳ Ｐゴシック" pitchFamily="-84" charset="-128"/>
                <a:cs typeface="Arial Narrow"/>
              </a:rPr>
              <a:t>Box generator at fixed momentum and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ＭＳ Ｐゴシック" pitchFamily="-84" charset="-128"/>
                <a:cs typeface="Arial Narrow"/>
              </a:rPr>
              <a:t>pseudorapidity</a:t>
            </a: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}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14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>
                <a:latin typeface="Arial Narrow"/>
                <a:ea typeface="ＭＳ Ｐゴシック" pitchFamily="-84" charset="-128"/>
                <a:cs typeface="Arial Narrow"/>
              </a:rPr>
              <a:t>S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mearing 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in kinematic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8</a:t>
            </a:fld>
            <a:r>
              <a:rPr lang="en-US" dirty="0" smtClean="0"/>
              <a:t>/19</a:t>
            </a:r>
            <a:endParaRPr lang="ru-RU" dirty="0"/>
          </a:p>
        </p:txBody>
      </p:sp>
      <p:pic>
        <p:nvPicPr>
          <p:cNvPr id="2" name="Picture 1" descr="smearing-no-bremsstrahlu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1066800"/>
            <a:ext cx="9144000" cy="2436653"/>
          </a:xfrm>
          <a:prstGeom prst="rect">
            <a:avLst/>
          </a:prstGeom>
        </p:spPr>
      </p:pic>
      <p:pic>
        <p:nvPicPr>
          <p:cNvPr id="3" name="Picture 2" descr="smearing-with-bremsstrahlung-and-pip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9144000" cy="243665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838200"/>
            <a:ext cx="8915400" cy="609600"/>
          </a:xfrm>
          <a:prstGeom prst="rect">
            <a:avLst/>
          </a:prstGeom>
        </p:spPr>
        <p:txBody>
          <a:bodyPr vert="horz" lIns="91283" tIns="45642" rIns="91283" bIns="45642" rtlCol="0">
            <a:normAutofit fontScale="92500"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{PYTHIA 20x250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GeV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NO bremsstrahlung} -&gt; {GEANT} -&gt; {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Kalman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filter track fit}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3505200"/>
            <a:ext cx="84582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same procedure; simulation WITH bremsstrahlung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096000"/>
            <a:ext cx="8153400" cy="369174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-&gt; looks good despite poor resolution at low Y and long bremsstrahlung tails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8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May,9 2015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“</a:t>
            </a:r>
            <a:r>
              <a:rPr lang="en-US" sz="4800" b="0" dirty="0">
                <a:latin typeface="Arial Narrow"/>
                <a:ea typeface="ＭＳ Ｐゴシック" pitchFamily="-84" charset="-128"/>
                <a:cs typeface="Arial Narrow"/>
              </a:rPr>
              <a:t>P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urity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” in (x,Q</a:t>
            </a:r>
            <a:r>
              <a:rPr lang="en-US" sz="4800" b="0" baseline="30000" dirty="0" smtClean="0">
                <a:latin typeface="Arial Narrow"/>
                <a:ea typeface="ＭＳ Ｐゴシック" pitchFamily="-84" charset="-128"/>
                <a:cs typeface="Arial Narrow"/>
              </a:rPr>
              <a:t>2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) kinematic bins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9</a:t>
            </a:fld>
            <a:r>
              <a:rPr lang="en-US" dirty="0" smtClean="0"/>
              <a:t>/19</a:t>
            </a:r>
            <a:endParaRPr lang="ru-R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7989"/>
              </p:ext>
            </p:extLst>
          </p:nvPr>
        </p:nvGraphicFramePr>
        <p:xfrm>
          <a:off x="381000" y="914400"/>
          <a:ext cx="21336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1511300" imgH="431800" progId="Equation.3">
                  <p:embed/>
                </p:oleObj>
              </mc:Choice>
              <mc:Fallback>
                <p:oleObj name="Equation" r:id="rId4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2133601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purity-no-bremsstrahlun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419600" cy="2679700"/>
          </a:xfrm>
          <a:prstGeom prst="rect">
            <a:avLst/>
          </a:prstGeom>
        </p:spPr>
      </p:pic>
      <p:pic>
        <p:nvPicPr>
          <p:cNvPr id="3" name="Picture 2" descr="purity-with-bremsstrahlung-and-pip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419600" cy="26797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743200" y="838200"/>
            <a:ext cx="6172200" cy="7620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Describes migration between kinematic bins</a:t>
            </a:r>
          </a:p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000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Important to keep it close to 1.0 for successful unfolding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43000" y="1752600"/>
            <a:ext cx="25908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2400" u="sng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u="sng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remsstrahlung OFF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562600" y="1752600"/>
            <a:ext cx="2590800" cy="6096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R="0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2400" u="sng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u="sng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remsstrahlung ON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5257800"/>
            <a:ext cx="8153400" cy="8382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Bremsstrahlung matters even for </a:t>
            </a:r>
            <a:r>
              <a:rPr lang="en-US" sz="24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“almost transparent” detector </a:t>
            </a:r>
            <a:endParaRPr lang="en-US" sz="2400" baseline="-25000" dirty="0" smtClean="0">
              <a:solidFill>
                <a:srgbClr val="E006D5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“Straightforward” tracking can hardly help at Y&lt;0.1</a:t>
            </a:r>
          </a:p>
        </p:txBody>
      </p:sp>
    </p:spTree>
    <p:extLst>
      <p:ext uri="{BB962C8B-B14F-4D97-AF65-F5344CB8AC3E}">
        <p14:creationId xmlns:p14="http://schemas.microsoft.com/office/powerpoint/2010/main" val="644126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99"/>
      </a:accent2>
      <a:accent3>
        <a:srgbClr val="000099"/>
      </a:accent3>
      <a:accent4>
        <a:srgbClr val="8064A2"/>
      </a:accent4>
      <a:accent5>
        <a:srgbClr val="4BACC6"/>
      </a:accent5>
      <a:accent6>
        <a:srgbClr val="0000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44926</TotalTime>
  <Words>1357</Words>
  <Application>Microsoft Macintosh PowerPoint</Application>
  <PresentationFormat>On-screen Show (4:3)</PresentationFormat>
  <Paragraphs>260</Paragraphs>
  <Slides>24</Slides>
  <Notes>19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Office Theme</vt:lpstr>
      <vt:lpstr>Macintosh HD:Users:ayk:Downloads:eRHIC Magnet Design Report 2012.docx!OLE_LINK3</vt:lpstr>
      <vt:lpstr>Equation</vt:lpstr>
      <vt:lpstr>Microsoft Equation</vt:lpstr>
      <vt:lpstr>PowerPoint Presentation</vt:lpstr>
      <vt:lpstr>Topics to be covered (or just touched)</vt:lpstr>
      <vt:lpstr>Acceptance: electrons</vt:lpstr>
      <vt:lpstr>Acceptance: hadrons</vt:lpstr>
      <vt:lpstr>Configuration: whole detector</vt:lpstr>
      <vt:lpstr>Configuration: tracker</vt:lpstr>
      <vt:lpstr>“Raw” momentum resolution</vt:lpstr>
      <vt:lpstr>Smearing in kinematic variables</vt:lpstr>
      <vt:lpstr>“Purity” in (x,Q2) kinematic bins</vt:lpstr>
      <vt:lpstr>Material budget</vt:lpstr>
      <vt:lpstr>MAPS: present configuration</vt:lpstr>
      <vt:lpstr>MAPS: possible R&amp;D topics</vt:lpstr>
      <vt:lpstr>TPC: present configuration</vt:lpstr>
      <vt:lpstr>TPC: possible R&amp;D topics</vt:lpstr>
      <vt:lpstr>GEMs: present configuration</vt:lpstr>
      <vt:lpstr>GEMs: possible R&amp;D topics</vt:lpstr>
      <vt:lpstr>MicroMegas option</vt:lpstr>
      <vt:lpstr>Auxiliary acceptance detectors</vt:lpstr>
      <vt:lpstr>Other considerations</vt:lpstr>
      <vt:lpstr>PowerPoint Presentation</vt:lpstr>
      <vt:lpstr>PID requirements</vt:lpstr>
      <vt:lpstr>Resolution in Kinematics variables &amp; PID</vt:lpstr>
      <vt:lpstr>SIDIS: Pion Kinematics</vt:lpstr>
      <vt:lpstr>EIC solenoid modeling</vt:lpstr>
    </vt:vector>
  </TitlesOfParts>
  <Manager/>
  <Company>BNL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Alexander Kiselev</dc:creator>
  <cp:keywords/>
  <dc:description/>
  <cp:lastModifiedBy>Alexander Kiselev</cp:lastModifiedBy>
  <cp:revision>808</cp:revision>
  <dcterms:created xsi:type="dcterms:W3CDTF">2014-09-08T12:49:29Z</dcterms:created>
  <dcterms:modified xsi:type="dcterms:W3CDTF">2015-05-09T11:52:03Z</dcterms:modified>
  <cp:category/>
</cp:coreProperties>
</file>