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0"/>
  </p:notesMasterIdLst>
  <p:sldIdLst>
    <p:sldId id="256" r:id="rId2"/>
    <p:sldId id="258" r:id="rId3"/>
    <p:sldId id="259" r:id="rId4"/>
    <p:sldId id="260" r:id="rId5"/>
    <p:sldId id="276" r:id="rId6"/>
    <p:sldId id="272" r:id="rId7"/>
    <p:sldId id="261" r:id="rId8"/>
    <p:sldId id="267" r:id="rId9"/>
    <p:sldId id="266" r:id="rId10"/>
    <p:sldId id="268" r:id="rId11"/>
    <p:sldId id="264" r:id="rId12"/>
    <p:sldId id="263" r:id="rId13"/>
    <p:sldId id="269" r:id="rId14"/>
    <p:sldId id="273" r:id="rId15"/>
    <p:sldId id="270" r:id="rId16"/>
    <p:sldId id="274" r:id="rId17"/>
    <p:sldId id="271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CC"/>
    <a:srgbClr val="1F893B"/>
    <a:srgbClr val="00FF00"/>
    <a:srgbClr val="D09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D4E7C-D586-4659-B8EB-720960EEF793}" type="datetimeFigureOut">
              <a:rPr lang="en-US" smtClean="0"/>
              <a:t>5/8/2015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369ED6-712D-4684-BC74-D0E60CCF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132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585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5/9/2015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669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5450" y="168275"/>
            <a:ext cx="2189163" cy="6413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4788" y="168275"/>
            <a:ext cx="6418262" cy="6413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5/9/2015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440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6225" y="168275"/>
            <a:ext cx="6251575" cy="8270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04788" y="1176338"/>
            <a:ext cx="4303712" cy="5405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0900" y="1176338"/>
            <a:ext cx="4303713" cy="5405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5/9/2015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172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543" y="1176338"/>
            <a:ext cx="8864600" cy="5405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-2" y="6640513"/>
            <a:ext cx="1485901" cy="217487"/>
          </a:xfrm>
        </p:spPr>
        <p:txBody>
          <a:bodyPr/>
          <a:lstStyle/>
          <a:p>
            <a:r>
              <a:rPr lang="en-US" smtClean="0"/>
              <a:t>5/9/2015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570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5/9/2015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547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4788" y="1176338"/>
            <a:ext cx="4303712" cy="540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0900" y="1176338"/>
            <a:ext cx="4303713" cy="540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5/9/2015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460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5/9/2015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169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-1" y="6640513"/>
            <a:ext cx="1446964" cy="217487"/>
          </a:xfrm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5/9/2015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997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5/9/2015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880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5/9/2015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39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5/9/2015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565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2579" y="66675"/>
            <a:ext cx="7110496" cy="831850"/>
          </a:xfrm>
          <a:prstGeom prst="rect">
            <a:avLst/>
          </a:prstGeom>
          <a:gradFill>
            <a:gsLst>
              <a:gs pos="0">
                <a:srgbClr val="DE5A00"/>
              </a:gs>
              <a:gs pos="100000">
                <a:srgbClr val="FFC000">
                  <a:alpha val="66000"/>
                </a:srgbClr>
              </a:gs>
            </a:gsLst>
            <a:lin ang="0" scaled="1"/>
          </a:gra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0013" y="1176338"/>
            <a:ext cx="8864600" cy="540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40513"/>
            <a:ext cx="927100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r>
              <a:rPr lang="en-US" smtClean="0"/>
              <a:t>5/9/2015</a:t>
            </a:r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08113" y="6629400"/>
            <a:ext cx="63150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 i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91400" y="6642100"/>
            <a:ext cx="17526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31" name="Picture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688" y="42863"/>
            <a:ext cx="8270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5"/>
          <a:srcRect l="1686" t="14479" r="83456" b="65244"/>
          <a:stretch/>
        </p:blipFill>
        <p:spPr>
          <a:xfrm>
            <a:off x="100012" y="66675"/>
            <a:ext cx="827087" cy="8318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research.fit.edu/hep_labA/index.ht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GEM R&amp;D at Florida Tech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Aiwu Zhang</a:t>
            </a:r>
          </a:p>
          <a:p>
            <a:r>
              <a:rPr lang="en-US" dirty="0" smtClean="0"/>
              <a:t>2015-05-09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6046113"/>
            <a:ext cx="6705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EIC Tracking R&amp;D workshop @ Temple Univ.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55318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743200"/>
            <a:ext cx="89916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82579" y="66675"/>
            <a:ext cx="7110496" cy="831850"/>
          </a:xfrm>
        </p:spPr>
        <p:txBody>
          <a:bodyPr/>
          <a:lstStyle/>
          <a:p>
            <a:r>
              <a:rPr lang="en-US" sz="2600" dirty="0" smtClean="0"/>
              <a:t>A design suitable for FIT</a:t>
            </a:r>
            <a:endParaRPr lang="en-US" sz="26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5/9/2015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" y="1219200"/>
            <a:ext cx="8762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 HV pads outside, instead, </a:t>
            </a:r>
            <a:r>
              <a:rPr lang="en-US" sz="2000" dirty="0" smtClean="0">
                <a:solidFill>
                  <a:srgbClr val="0000FF"/>
                </a:solidFill>
              </a:rPr>
              <a:t>HV pads </a:t>
            </a:r>
            <a:r>
              <a:rPr lang="en-US" sz="2000" dirty="0" smtClean="0"/>
              <a:t>are in between assembly holes</a:t>
            </a:r>
            <a:endParaRPr lang="en-US" sz="2000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3886200" y="1600200"/>
            <a:ext cx="1676400" cy="1295400"/>
          </a:xfrm>
          <a:prstGeom prst="straightConnector1">
            <a:avLst/>
          </a:prstGeom>
          <a:ln w="25400">
            <a:solidFill>
              <a:srgbClr val="0000FF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1828800"/>
            <a:ext cx="5715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Need some </a:t>
            </a:r>
            <a:r>
              <a:rPr lang="en-US" sz="2000" dirty="0" smtClean="0">
                <a:solidFill>
                  <a:srgbClr val="FF33CC"/>
                </a:solidFill>
              </a:rPr>
              <a:t>cross shaped holes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for stretching</a:t>
            </a:r>
            <a:endParaRPr lang="en-US" sz="2000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2362200" y="2182743"/>
            <a:ext cx="0" cy="712857"/>
          </a:xfrm>
          <a:prstGeom prst="straightConnector1">
            <a:avLst/>
          </a:prstGeom>
          <a:ln w="25400">
            <a:solidFill>
              <a:srgbClr val="FF33CC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181600" y="198120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Protective resistors</a:t>
            </a:r>
            <a:endParaRPr lang="en-US" sz="2000" dirty="0">
              <a:solidFill>
                <a:srgbClr val="C0000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6477000" y="2381310"/>
            <a:ext cx="152400" cy="895290"/>
          </a:xfrm>
          <a:prstGeom prst="straightConnector1">
            <a:avLst/>
          </a:prstGeom>
          <a:ln w="25400">
            <a:solidFill>
              <a:srgbClr val="C0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1219200" y="3657600"/>
            <a:ext cx="76200" cy="16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2209800" y="3657600"/>
            <a:ext cx="76200" cy="16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3124200" y="3657600"/>
            <a:ext cx="228600" cy="16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4114800" y="3657600"/>
            <a:ext cx="266700" cy="16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5105400" y="3657600"/>
            <a:ext cx="228600" cy="16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6096000" y="3657600"/>
            <a:ext cx="304800" cy="16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7086600" y="3657600"/>
            <a:ext cx="304800" cy="16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086600" y="2526268"/>
            <a:ext cx="1903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33CC"/>
                </a:solidFill>
              </a:rPr>
              <a:t>thin inner frames</a:t>
            </a:r>
            <a:endParaRPr lang="en-US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96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66800"/>
            <a:ext cx="8915400" cy="38412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525780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HV connection solution for FIT</a:t>
            </a:r>
            <a:r>
              <a:rPr lang="en-US" sz="2200" dirty="0" smtClean="0"/>
              <a:t>: put </a:t>
            </a:r>
            <a:r>
              <a:rPr lang="en-US" sz="2200" u="sng" dirty="0" smtClean="0"/>
              <a:t>array of small holes</a:t>
            </a:r>
            <a:r>
              <a:rPr lang="en-US" sz="2200" dirty="0" smtClean="0"/>
              <a:t> in a pad, and use </a:t>
            </a:r>
            <a:r>
              <a:rPr lang="en-US" sz="2200" u="sng" dirty="0" smtClean="0"/>
              <a:t>conductive glue (</a:t>
            </a:r>
            <a:r>
              <a:rPr lang="en-US" sz="2200" u="sng" dirty="0"/>
              <a:t>H20E from EPOTEK</a:t>
            </a:r>
            <a:r>
              <a:rPr lang="en-US" sz="2200" u="sng" dirty="0" smtClean="0"/>
              <a:t>)</a:t>
            </a:r>
            <a:r>
              <a:rPr lang="en-US" sz="2200" dirty="0" smtClean="0"/>
              <a:t> to establish connection between front and back of foil. </a:t>
            </a:r>
            <a:r>
              <a:rPr lang="en-US" sz="2200" dirty="0"/>
              <a:t>O</a:t>
            </a:r>
            <a:r>
              <a:rPr lang="en-US" sz="2200" dirty="0" smtClean="0"/>
              <a:t>riginal solution was to use (metalized) </a:t>
            </a:r>
            <a:r>
              <a:rPr lang="en-US" sz="2200" dirty="0" err="1" smtClean="0"/>
              <a:t>vias</a:t>
            </a:r>
            <a:r>
              <a:rPr lang="en-US" sz="2200" dirty="0" smtClean="0"/>
              <a:t>, but per </a:t>
            </a:r>
            <a:r>
              <a:rPr lang="en-US" sz="2200" dirty="0" err="1" smtClean="0"/>
              <a:t>TechEtch</a:t>
            </a:r>
            <a:r>
              <a:rPr lang="en-US" sz="2200" dirty="0" smtClean="0"/>
              <a:t> </a:t>
            </a:r>
            <a:r>
              <a:rPr lang="en-US" sz="2200" dirty="0" err="1" smtClean="0"/>
              <a:t>vias</a:t>
            </a:r>
            <a:r>
              <a:rPr lang="en-US" sz="2200" dirty="0" smtClean="0"/>
              <a:t> can’t be produced easily on the thin foil.</a:t>
            </a:r>
            <a:endParaRPr lang="en-US" sz="2200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28600" y="1615803"/>
            <a:ext cx="0" cy="1295400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rot="16200000">
            <a:off x="-336527" y="2089128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56 mm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6200" y="4663803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A</a:t>
            </a:r>
            <a:r>
              <a:rPr lang="en-US" sz="2400" b="1" dirty="0" smtClean="0">
                <a:solidFill>
                  <a:srgbClr val="0000FF"/>
                </a:solidFill>
              </a:rPr>
              <a:t> common design for the three groups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982579" y="66675"/>
            <a:ext cx="7110496" cy="831850"/>
          </a:xfrm>
        </p:spPr>
        <p:txBody>
          <a:bodyPr/>
          <a:lstStyle/>
          <a:p>
            <a:r>
              <a:rPr lang="en-US" sz="2600" dirty="0" smtClean="0"/>
              <a:t>The common 3-in-1 design </a:t>
            </a:r>
            <a:br>
              <a:rPr lang="en-US" sz="2600" dirty="0" smtClean="0"/>
            </a:br>
            <a:r>
              <a:rPr lang="en-US" sz="2600" dirty="0" smtClean="0"/>
              <a:t>&amp; HV connection solution for FIT</a:t>
            </a:r>
            <a:endParaRPr lang="en-US" sz="2600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5/9/2015</a:t>
            </a:r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648200" y="1122027"/>
            <a:ext cx="25785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on both surfaces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2390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35" y="895730"/>
            <a:ext cx="7611165" cy="5733670"/>
          </a:xfrm>
          <a:prstGeom prst="rect">
            <a:avLst/>
          </a:prstGeom>
        </p:spPr>
      </p:pic>
      <p:sp>
        <p:nvSpPr>
          <p:cNvPr id="51" name="Title 1"/>
          <p:cNvSpPr>
            <a:spLocks noGrp="1"/>
          </p:cNvSpPr>
          <p:nvPr>
            <p:ph type="title"/>
          </p:nvPr>
        </p:nvSpPr>
        <p:spPr>
          <a:xfrm>
            <a:off x="982579" y="66675"/>
            <a:ext cx="7110496" cy="831850"/>
          </a:xfrm>
        </p:spPr>
        <p:txBody>
          <a:bodyPr/>
          <a:lstStyle/>
          <a:p>
            <a:r>
              <a:rPr lang="en-US" sz="2600" dirty="0" smtClean="0"/>
              <a:t>A big-picture view of the foil design</a:t>
            </a:r>
            <a:br>
              <a:rPr lang="en-US" sz="2600" dirty="0" smtClean="0"/>
            </a:br>
            <a:r>
              <a:rPr lang="en-US" sz="2600" dirty="0" smtClean="0"/>
              <a:t>&amp; a closer view of the small end </a:t>
            </a:r>
            <a:endParaRPr lang="en-US" sz="2600" dirty="0"/>
          </a:p>
        </p:txBody>
      </p:sp>
      <p:sp>
        <p:nvSpPr>
          <p:cNvPr id="50" name="Date Placeholder 4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5/9/2015</a:t>
            </a:r>
            <a:endParaRPr lang="en-US"/>
          </a:p>
        </p:txBody>
      </p:sp>
      <p:sp>
        <p:nvSpPr>
          <p:cNvPr id="53" name="Slide Number Placeholder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0" y="5921514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Units:</a:t>
            </a:r>
          </a:p>
          <a:p>
            <a:pPr algn="ctr"/>
            <a:r>
              <a:rPr lang="en-US" sz="2000" b="1" dirty="0" smtClean="0"/>
              <a:t>mm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19408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9906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Several smaller inner frames with 6 mm width are good for FIT design; this way we can reduce the material budget.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err="1" smtClean="0"/>
              <a:t>U.Va</a:t>
            </a:r>
            <a:r>
              <a:rPr lang="en-US" sz="2400" dirty="0" smtClean="0"/>
              <a:t> and TU can use wider frames up to 15mm (a single frame for each GEM layer). </a:t>
            </a:r>
            <a:endParaRPr lang="en-US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406" y="2590800"/>
            <a:ext cx="2933700" cy="3352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3063374" y="5943599"/>
            <a:ext cx="685800" cy="152400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81625" y="5943600"/>
            <a:ext cx="301877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1 mm pitch / 0.5 mm space </a:t>
            </a:r>
          </a:p>
          <a:p>
            <a:r>
              <a:rPr lang="en-US" dirty="0"/>
              <a:t>b</a:t>
            </a:r>
            <a:r>
              <a:rPr lang="en-US" dirty="0" smtClean="0"/>
              <a:t>etween the 4 HV traces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876800" y="3530788"/>
            <a:ext cx="0" cy="279212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968374" y="3429000"/>
            <a:ext cx="8990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6 mm</a:t>
            </a:r>
            <a:endParaRPr lang="en-US" sz="2200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3934691" y="5638800"/>
            <a:ext cx="180109" cy="7619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657600" y="6046113"/>
            <a:ext cx="12038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~3 mm</a:t>
            </a:r>
            <a:endParaRPr lang="en-US" sz="2200" dirty="0"/>
          </a:p>
        </p:txBody>
      </p:sp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982579" y="66675"/>
            <a:ext cx="7110496" cy="831850"/>
          </a:xfrm>
        </p:spPr>
        <p:txBody>
          <a:bodyPr/>
          <a:lstStyle/>
          <a:p>
            <a:r>
              <a:rPr lang="en-US" sz="2600" dirty="0" smtClean="0"/>
              <a:t>Discussions on the foil design</a:t>
            </a:r>
            <a:br>
              <a:rPr lang="en-US" sz="2600" dirty="0" smtClean="0"/>
            </a:br>
            <a:r>
              <a:rPr lang="en-US" sz="2600" dirty="0" smtClean="0"/>
              <a:t>-- </a:t>
            </a:r>
            <a:r>
              <a:rPr lang="en-US" sz="2600" dirty="0"/>
              <a:t>F</a:t>
            </a:r>
            <a:r>
              <a:rPr lang="en-US" sz="2600" dirty="0" smtClean="0"/>
              <a:t>rames --</a:t>
            </a:r>
            <a:endParaRPr lang="en-US" sz="2600" dirty="0"/>
          </a:p>
        </p:txBody>
      </p:sp>
      <p:sp>
        <p:nvSpPr>
          <p:cNvPr id="8198" name="Date Placeholder 819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5/9/2015</a:t>
            </a:r>
            <a:endParaRPr lang="en-US"/>
          </a:p>
        </p:txBody>
      </p:sp>
      <p:sp>
        <p:nvSpPr>
          <p:cNvPr id="8200" name="Slide Number Placeholder 819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cxnSp>
        <p:nvCxnSpPr>
          <p:cNvPr id="8206" name="Straight Arrow Connector 8205"/>
          <p:cNvCxnSpPr/>
          <p:nvPr/>
        </p:nvCxnSpPr>
        <p:spPr>
          <a:xfrm flipV="1">
            <a:off x="4739774" y="3810001"/>
            <a:ext cx="228600" cy="38099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13" name="TextBox 8212"/>
          <p:cNvSpPr txBox="1"/>
          <p:nvPr/>
        </p:nvSpPr>
        <p:spPr>
          <a:xfrm>
            <a:off x="4932452" y="4800600"/>
            <a:ext cx="41756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It’s possible to reduce some dead area by pushing frames/holes a little closer to the sides if</a:t>
            </a:r>
            <a:r>
              <a:rPr lang="en-US" sz="2400" dirty="0"/>
              <a:t> </a:t>
            </a:r>
            <a:r>
              <a:rPr lang="en-US" sz="2400" dirty="0" smtClean="0"/>
              <a:t>needed.</a:t>
            </a:r>
          </a:p>
        </p:txBody>
      </p:sp>
    </p:spTree>
    <p:extLst>
      <p:ext uri="{BB962C8B-B14F-4D97-AF65-F5344CB8AC3E}">
        <p14:creationId xmlns:p14="http://schemas.microsoft.com/office/powerpoint/2010/main" val="391581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9906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</a:t>
            </a:r>
            <a:r>
              <a:rPr lang="en-US" sz="2400" dirty="0" smtClean="0"/>
              <a:t>he FIT cross holes need to be in between two assembly holes. The first assembly hole is pushed a little downward, to place the first cross hole closer to the corner.</a:t>
            </a:r>
            <a:endParaRPr lang="en-US" sz="2400" dirty="0"/>
          </a:p>
        </p:txBody>
      </p:sp>
      <p:grpSp>
        <p:nvGrpSpPr>
          <p:cNvPr id="8196" name="Group 8195"/>
          <p:cNvGrpSpPr/>
          <p:nvPr/>
        </p:nvGrpSpPr>
        <p:grpSpPr>
          <a:xfrm>
            <a:off x="457200" y="2438400"/>
            <a:ext cx="4648200" cy="3200400"/>
            <a:chOff x="2286000" y="3879273"/>
            <a:chExt cx="4401485" cy="2507159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3879273"/>
              <a:ext cx="3579742" cy="2507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31" name="Straight Connector 30"/>
            <p:cNvCxnSpPr/>
            <p:nvPr/>
          </p:nvCxnSpPr>
          <p:spPr>
            <a:xfrm>
              <a:off x="5181600" y="6172200"/>
              <a:ext cx="457200" cy="762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5181600" y="5943600"/>
              <a:ext cx="457200" cy="762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5638800" y="5936159"/>
              <a:ext cx="89159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/>
                <a:t>8 mm</a:t>
              </a:r>
              <a:endParaRPr lang="en-US" sz="2200" dirty="0"/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5334000" y="5638800"/>
              <a:ext cx="457200" cy="762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5638800" y="5638800"/>
              <a:ext cx="104868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/>
                <a:t>10 mm</a:t>
              </a:r>
              <a:endParaRPr lang="en-US" sz="2200" dirty="0"/>
            </a:p>
          </p:txBody>
        </p:sp>
      </p:grpSp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982579" y="66675"/>
            <a:ext cx="7110496" cy="831850"/>
          </a:xfrm>
        </p:spPr>
        <p:txBody>
          <a:bodyPr/>
          <a:lstStyle/>
          <a:p>
            <a:r>
              <a:rPr lang="en-US" sz="2600" dirty="0" smtClean="0"/>
              <a:t>Discussions on the foil design </a:t>
            </a:r>
            <a:br>
              <a:rPr lang="en-US" sz="2600" dirty="0" smtClean="0"/>
            </a:br>
            <a:r>
              <a:rPr lang="en-US" sz="2600" dirty="0" smtClean="0"/>
              <a:t>-- Arrangement of holes --</a:t>
            </a:r>
            <a:endParaRPr lang="en-US" sz="2600" dirty="0"/>
          </a:p>
        </p:txBody>
      </p:sp>
      <p:sp>
        <p:nvSpPr>
          <p:cNvPr id="8198" name="Date Placeholder 819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5/9/2015</a:t>
            </a:r>
            <a:endParaRPr lang="en-US"/>
          </a:p>
        </p:txBody>
      </p:sp>
      <p:sp>
        <p:nvSpPr>
          <p:cNvPr id="8200" name="Slide Number Placeholder 819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3756519" y="5170793"/>
            <a:ext cx="80471" cy="243174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3836990" y="4733079"/>
            <a:ext cx="160943" cy="416513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57775" y="2238375"/>
            <a:ext cx="4038600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867400" y="4318337"/>
            <a:ext cx="236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For comparison: CMS GEM </a:t>
            </a:r>
          </a:p>
          <a:p>
            <a:pPr algn="ctr"/>
            <a:r>
              <a:rPr lang="en-US" sz="2000" b="1" dirty="0" smtClean="0"/>
              <a:t>foil design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91019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914400"/>
            <a:ext cx="8991600" cy="6370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GEM holes themselves are not implemented in this foil design. Tech-Etch will take care of them.</a:t>
            </a:r>
          </a:p>
          <a:p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The FIT group will need Tech-Etch or another company to mount protective resistors (in a cleanroom environment)</a:t>
            </a:r>
            <a:r>
              <a:rPr lang="en-US" sz="2400" dirty="0"/>
              <a:t> </a:t>
            </a:r>
            <a:r>
              <a:rPr lang="en-US" sz="2400" dirty="0" smtClean="0"/>
              <a:t>and the conductive glue before foils are being sent out.</a:t>
            </a:r>
          </a:p>
          <a:p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T</a:t>
            </a:r>
            <a:r>
              <a:rPr lang="en-US" sz="2400" dirty="0" smtClean="0"/>
              <a:t>he FIT plans to assemble triple-GEM detector(s) with 3/1/2/1 gas gaps (based on experience from CMS).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W</a:t>
            </a:r>
            <a:r>
              <a:rPr lang="en-US" sz="2400" dirty="0" smtClean="0"/>
              <a:t>e are going to design and test a new r/o board. Our current thinking is to mix regular straight strips at small radius (high angular </a:t>
            </a:r>
            <a:r>
              <a:rPr lang="en-US" sz="2400" dirty="0" err="1" smtClean="0"/>
              <a:t>resol</a:t>
            </a:r>
            <a:r>
              <a:rPr lang="en-US" sz="2400" dirty="0" smtClean="0"/>
              <a:t>.) with optimized zigzag strips at larger radius (cost-effective). It will be useful if the FIT readout board fits also the U. </a:t>
            </a:r>
            <a:r>
              <a:rPr lang="en-US" sz="2400" dirty="0" err="1" smtClean="0"/>
              <a:t>Va</a:t>
            </a:r>
            <a:r>
              <a:rPr lang="en-US" sz="2400" dirty="0" smtClean="0"/>
              <a:t>/ TU </a:t>
            </a:r>
            <a:r>
              <a:rPr lang="en-US" sz="2400" dirty="0" err="1" smtClean="0"/>
              <a:t>detecto</a:t>
            </a:r>
            <a:r>
              <a:rPr lang="en-US" sz="2400" dirty="0" smtClean="0"/>
              <a:t>, so we can test it with 3/2/2/2 gaps.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982579" y="66675"/>
            <a:ext cx="7110496" cy="831850"/>
          </a:xfrm>
        </p:spPr>
        <p:txBody>
          <a:bodyPr/>
          <a:lstStyle/>
          <a:p>
            <a:r>
              <a:rPr lang="en-US" sz="2600" dirty="0"/>
              <a:t>Discussions on the foil design </a:t>
            </a:r>
            <a:br>
              <a:rPr lang="en-US" sz="2600" dirty="0"/>
            </a:br>
            <a:r>
              <a:rPr lang="en-US" sz="2600" dirty="0" smtClean="0"/>
              <a:t>-- </a:t>
            </a:r>
            <a:r>
              <a:rPr lang="en-US" sz="2600" dirty="0"/>
              <a:t>O</a:t>
            </a:r>
            <a:r>
              <a:rPr lang="en-US" sz="2600" dirty="0" smtClean="0"/>
              <a:t>ther issues --</a:t>
            </a:r>
            <a:endParaRPr lang="en-US" sz="26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5/9/2015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24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990600"/>
            <a:ext cx="89916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May 2015, finalize the common GEM foil design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1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June 2015, prepare semi-annual progress report in which we’ll also ask for funding for this project in FY2016 (with U. </a:t>
            </a:r>
            <a:r>
              <a:rPr lang="en-US" sz="2400" dirty="0" err="1" smtClean="0"/>
              <a:t>Va</a:t>
            </a:r>
            <a:r>
              <a:rPr lang="en-US" sz="2400" dirty="0" smtClean="0"/>
              <a:t>/TU)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1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Dec. 2015, place order to Tech-Etch if we get funded; and hopefully by then all the components (include readout board) for assembling a prototype are designed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1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Spring 2016, expect to get foils from Tech-Etch and components from various companies, so that a real detector can be assembled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1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Summer/Fall 2016, a beam test?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982579" y="66675"/>
            <a:ext cx="7110496" cy="831850"/>
          </a:xfrm>
        </p:spPr>
        <p:txBody>
          <a:bodyPr/>
          <a:lstStyle/>
          <a:p>
            <a:r>
              <a:rPr lang="en-US" sz="2600" dirty="0" smtClean="0"/>
              <a:t>A rough time schedule for the R&amp;D</a:t>
            </a:r>
            <a:endParaRPr lang="en-US" sz="26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5/9/2015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75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Summary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914400"/>
            <a:ext cx="89916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Hope to finish the common GEM foil design soon, then we can move to design of other components.</a:t>
            </a:r>
          </a:p>
          <a:p>
            <a:endParaRPr lang="en-US" sz="1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Minimization of material budget will be considered. </a:t>
            </a:r>
            <a:endParaRPr lang="en-US" sz="2400" dirty="0"/>
          </a:p>
          <a:p>
            <a:endParaRPr lang="en-US" sz="1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Zigzag strips are cost effective for large-area GEMs. We have room to optimize their structure to achieve the EIC-FT required resolution. </a:t>
            </a:r>
          </a:p>
          <a:p>
            <a:endParaRPr lang="en-US" sz="2400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5/9/2015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 rot="16200000">
            <a:off x="1159779" y="2878823"/>
            <a:ext cx="2337954" cy="4352710"/>
            <a:chOff x="685800" y="1663097"/>
            <a:chExt cx="2819400" cy="3962400"/>
          </a:xfrm>
        </p:grpSpPr>
        <p:sp>
          <p:nvSpPr>
            <p:cNvPr id="10" name="Trapezoid 9"/>
            <p:cNvSpPr/>
            <p:nvPr/>
          </p:nvSpPr>
          <p:spPr>
            <a:xfrm flipV="1">
              <a:off x="1110343" y="2039259"/>
              <a:ext cx="2013857" cy="3205238"/>
            </a:xfrm>
            <a:prstGeom prst="trapezoi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rapezoid 10"/>
            <p:cNvSpPr/>
            <p:nvPr/>
          </p:nvSpPr>
          <p:spPr>
            <a:xfrm flipV="1">
              <a:off x="914400" y="1891696"/>
              <a:ext cx="2416629" cy="3505201"/>
            </a:xfrm>
            <a:prstGeom prst="trapezoi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85800" y="1663097"/>
              <a:ext cx="2819400" cy="3962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2" name="Straight Connector 21"/>
          <p:cNvCxnSpPr/>
          <p:nvPr/>
        </p:nvCxnSpPr>
        <p:spPr>
          <a:xfrm>
            <a:off x="2971800" y="4495800"/>
            <a:ext cx="0" cy="1143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048000" y="457200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Radial </a:t>
            </a:r>
            <a:r>
              <a:rPr lang="en-US" b="1" dirty="0" smtClean="0">
                <a:solidFill>
                  <a:srgbClr val="FF0000"/>
                </a:solidFill>
              </a:rPr>
              <a:t>straight</a:t>
            </a:r>
            <a:r>
              <a:rPr lang="en-US" b="1" dirty="0" smtClean="0"/>
              <a:t> strips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923711" y="4495800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Radial </a:t>
            </a:r>
            <a:r>
              <a:rPr lang="en-US" sz="2000" b="1" dirty="0" smtClean="0">
                <a:solidFill>
                  <a:srgbClr val="0000FF"/>
                </a:solidFill>
              </a:rPr>
              <a:t>zigzag </a:t>
            </a:r>
            <a:r>
              <a:rPr lang="en-US" sz="2000" b="1" dirty="0" smtClean="0"/>
              <a:t>strips</a:t>
            </a:r>
            <a:endParaRPr lang="en-US" sz="2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505111" y="3538478"/>
            <a:ext cx="463888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As an idea of reading out a detector, we’ll investigate combining straight strips and zigzag strips, so that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(1) close to beam we have very good resolution and not too many channels since the area is small;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(2) with zigzag strips at higher radius we save channels, electronics cost while resolution also will be reasonable.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8404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43550" y="2559784"/>
            <a:ext cx="6056917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Thanks!</a:t>
            </a:r>
          </a:p>
          <a:p>
            <a:pPr algn="ctr"/>
            <a:r>
              <a:rPr lang="en-US" sz="5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Wish the workshop </a:t>
            </a:r>
          </a:p>
          <a:p>
            <a:pPr algn="ctr"/>
            <a:r>
              <a:rPr lang="en-US" sz="5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much success!</a:t>
            </a:r>
            <a:endParaRPr lang="en-US" sz="5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6467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The FIT HEPA group - </a:t>
            </a:r>
            <a:r>
              <a:rPr lang="en-US" sz="3000" dirty="0" smtClean="0">
                <a:solidFill>
                  <a:srgbClr val="1F893B"/>
                </a:solidFill>
              </a:rPr>
              <a:t>People</a:t>
            </a:r>
            <a:endParaRPr lang="en-US" sz="3000" dirty="0">
              <a:solidFill>
                <a:srgbClr val="1F893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Faculty:    Dr. Marcus </a:t>
            </a:r>
            <a:r>
              <a:rPr lang="en-US" dirty="0" err="1" smtClean="0"/>
              <a:t>Hohlmann</a:t>
            </a:r>
            <a:endParaRPr lang="en-US" dirty="0" smtClean="0"/>
          </a:p>
          <a:p>
            <a:r>
              <a:rPr lang="en-US" dirty="0" smtClean="0"/>
              <a:t>Post-doc: Dr. Aiwu Zhang (dedicated to EIC)</a:t>
            </a:r>
          </a:p>
          <a:p>
            <a:r>
              <a:rPr lang="en-US" dirty="0" smtClean="0"/>
              <a:t>Students: Vallary Bhopatkar (PhD);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Elizabeth Starling (graduate);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Ankit Mohapatra (graduating);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and several undergraduates.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-&gt; </a:t>
            </a:r>
            <a:r>
              <a:rPr lang="en-US" dirty="0"/>
              <a:t>more information: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research.fit.edu/hep_labA/index.htm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5/9/2015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88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The FIT HEPA group – </a:t>
            </a:r>
            <a:r>
              <a:rPr lang="en-US" sz="3000" dirty="0" smtClean="0">
                <a:solidFill>
                  <a:srgbClr val="1F893B"/>
                </a:solidFill>
              </a:rPr>
              <a:t>Lab.</a:t>
            </a:r>
            <a:endParaRPr lang="en-US" sz="3000" dirty="0">
              <a:solidFill>
                <a:srgbClr val="1F893B"/>
              </a:solidFill>
            </a:endParaRPr>
          </a:p>
        </p:txBody>
      </p:sp>
      <p:pic>
        <p:nvPicPr>
          <p:cNvPr id="1026" name="Picture 2" descr="E:\DropBox_gmail\Dropbox\Camera Uploads\2015-05-04 10.09.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33450"/>
            <a:ext cx="4419600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0" y="3200400"/>
            <a:ext cx="29718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 class 1000 cleanroom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90760" y="933451"/>
            <a:ext cx="4377038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90760" y="2895600"/>
            <a:ext cx="4377040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 work area w/ a large lead shielding box for X-ray radiation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E:\DropBox_gmail\Dropbox\Camera Uploads\2015-05-04 10.07.3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733800"/>
            <a:ext cx="44196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6200" y="5906869"/>
            <a:ext cx="4419600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 work area for assembling small GEM detectors.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9" name="Picture 5" descr="E:\DropBox_gmail\Dropbox\Camera Uploads\2015-05-04 10.07.4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657600"/>
            <a:ext cx="4419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648199" y="5906869"/>
            <a:ext cx="4419599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 </a:t>
            </a:r>
            <a:r>
              <a:rPr lang="en-US" b="1" dirty="0" err="1" smtClean="0">
                <a:solidFill>
                  <a:srgbClr val="FF0000"/>
                </a:solidFill>
              </a:rPr>
              <a:t>Muon</a:t>
            </a:r>
            <a:r>
              <a:rPr lang="en-US" b="1" dirty="0" smtClean="0">
                <a:solidFill>
                  <a:srgbClr val="FF0000"/>
                </a:solidFill>
              </a:rPr>
              <a:t> Tomography Station (MTS) with GEMs snapping cosmic </a:t>
            </a:r>
            <a:r>
              <a:rPr lang="en-US" b="1" dirty="0" err="1" smtClean="0">
                <a:solidFill>
                  <a:srgbClr val="FF0000"/>
                </a:solidFill>
              </a:rPr>
              <a:t>muons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0069" y="990600"/>
            <a:ext cx="490840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</a:rPr>
              <a:t>①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690760" y="1002268"/>
            <a:ext cx="490840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Calibri"/>
              </a:rPr>
              <a:t>②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20069" y="3669268"/>
            <a:ext cx="490840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Calibri"/>
              </a:rPr>
              <a:t>③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690760" y="3669268"/>
            <a:ext cx="490840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</a:rPr>
              <a:t>④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5/9/2015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90600" y="4355068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Flow hood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12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Test of a large-area GEM with zigzag r/o</a:t>
            </a:r>
            <a:endParaRPr lang="en-US" sz="2800" dirty="0"/>
          </a:p>
        </p:txBody>
      </p:sp>
      <p:pic>
        <p:nvPicPr>
          <p:cNvPr id="4" name="Picture 2" descr="E:\FIT\Group Meeting and Reports\NIMA_paper_2014\FNAL_BeamTest_zigzag\figures\fig4_zigzag_strip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3733800"/>
            <a:ext cx="4388427" cy="213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E:\FIT\Group Meeting and Reports\NIMA_paper_2014\FNAL_BeamTest_zigzag\figures\fig2_right_ZigzagDetector_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9" r="6140" b="9091"/>
          <a:stretch/>
        </p:blipFill>
        <p:spPr bwMode="auto">
          <a:xfrm>
            <a:off x="65808" y="1039091"/>
            <a:ext cx="4076701" cy="202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533400" y="3124200"/>
            <a:ext cx="3429000" cy="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752600" y="3048000"/>
            <a:ext cx="7745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~1 m</a:t>
            </a:r>
            <a:endParaRPr lang="en-US" sz="2000" b="1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114800" y="1676400"/>
            <a:ext cx="0" cy="1143000"/>
          </a:xfrm>
          <a:prstGeom prst="straightConnector1">
            <a:avLst/>
          </a:prstGeom>
          <a:ln w="25400">
            <a:solidFill>
              <a:srgbClr val="FF33CC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581400" y="1905000"/>
            <a:ext cx="6190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33CC"/>
                </a:solidFill>
              </a:rPr>
              <a:t>~24</a:t>
            </a:r>
          </a:p>
          <a:p>
            <a:r>
              <a:rPr lang="en-US" sz="2000" b="1" dirty="0" smtClean="0">
                <a:solidFill>
                  <a:srgbClr val="FF33CC"/>
                </a:solidFill>
              </a:rPr>
              <a:t>cm</a:t>
            </a:r>
            <a:endParaRPr lang="en-US" sz="2000" b="1" dirty="0">
              <a:solidFill>
                <a:srgbClr val="FF33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571500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We have successfully tested a 1-m long prototype read out with radial zigzag strips at FTBF. Final results: </a:t>
            </a:r>
            <a:r>
              <a:rPr lang="en-US" sz="2200" u="sng" dirty="0" smtClean="0">
                <a:solidFill>
                  <a:srgbClr val="0000FF"/>
                </a:solidFill>
              </a:rPr>
              <a:t>detection efficiency is &gt;98%</a:t>
            </a:r>
            <a:r>
              <a:rPr lang="en-US" sz="2200" dirty="0"/>
              <a:t>;</a:t>
            </a:r>
            <a:r>
              <a:rPr lang="en-US" sz="2200" dirty="0" smtClean="0"/>
              <a:t> </a:t>
            </a:r>
            <a:r>
              <a:rPr lang="en-US" sz="2200" u="sng" dirty="0" smtClean="0">
                <a:solidFill>
                  <a:srgbClr val="0000FF"/>
                </a:solidFill>
              </a:rPr>
              <a:t>angular resolution ~190 </a:t>
            </a:r>
            <a:r>
              <a:rPr lang="el-GR" sz="2200" u="sng" dirty="0" smtClean="0">
                <a:solidFill>
                  <a:srgbClr val="0000FF"/>
                </a:solidFill>
              </a:rPr>
              <a:t>μ</a:t>
            </a:r>
            <a:r>
              <a:rPr lang="en-US" sz="2200" u="sng" dirty="0" smtClean="0">
                <a:solidFill>
                  <a:srgbClr val="0000FF"/>
                </a:solidFill>
              </a:rPr>
              <a:t>rad</a:t>
            </a:r>
            <a:r>
              <a:rPr lang="en-US" sz="2200" dirty="0" smtClean="0"/>
              <a:t> (</a:t>
            </a:r>
            <a:r>
              <a:rPr lang="en-US" sz="2200" u="sng" dirty="0" smtClean="0">
                <a:solidFill>
                  <a:srgbClr val="0000FF"/>
                </a:solidFill>
              </a:rPr>
              <a:t>~14% strip pitch</a:t>
            </a:r>
            <a:r>
              <a:rPr lang="en-US" sz="2200" dirty="0" smtClean="0"/>
              <a:t>).</a:t>
            </a:r>
            <a:endParaRPr lang="en-US" sz="2200" dirty="0"/>
          </a:p>
        </p:txBody>
      </p:sp>
      <p:pic>
        <p:nvPicPr>
          <p:cNvPr id="14" name="Content Placeholder 5"/>
          <p:cNvPicPr>
            <a:picLocks noGrp="1"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45"/>
          <a:stretch/>
        </p:blipFill>
        <p:spPr bwMode="auto">
          <a:xfrm>
            <a:off x="4200481" y="914401"/>
            <a:ext cx="4714919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0" y="5267980"/>
            <a:ext cx="1066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Strip pitch 1.37 </a:t>
            </a:r>
            <a:r>
              <a:rPr lang="en-US" sz="1400" b="1" dirty="0" err="1" smtClean="0">
                <a:solidFill>
                  <a:srgbClr val="FF0000"/>
                </a:solidFill>
              </a:rPr>
              <a:t>mrad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10200" y="3061855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E</a:t>
            </a:r>
            <a:r>
              <a:rPr lang="en-US" b="1" dirty="0" smtClean="0">
                <a:solidFill>
                  <a:srgbClr val="0000FF"/>
                </a:solidFill>
              </a:rPr>
              <a:t>fficiency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17" name="Picture 4" descr="E:\FIT\Group Meeting and Reports\NIMA_paper_2014\FNAL_BeamTest_zigzag\figures\fig24_zigzagHV_resolution_allStrip_corrected23strip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30" r="6570"/>
          <a:stretch/>
        </p:blipFill>
        <p:spPr bwMode="auto">
          <a:xfrm>
            <a:off x="4734791" y="3810000"/>
            <a:ext cx="4409209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l 17"/>
          <p:cNvSpPr/>
          <p:nvPr/>
        </p:nvSpPr>
        <p:spPr>
          <a:xfrm>
            <a:off x="8458200" y="5344180"/>
            <a:ext cx="381000" cy="3708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33400" y="3352800"/>
            <a:ext cx="3429000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Trapezoidal opening angle 10°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0200" y="49530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Angular resolution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5/9/2015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89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2">
            <a:lum bright="20000"/>
          </a:blip>
          <a:srcRect b="32820"/>
          <a:stretch/>
        </p:blipFill>
        <p:spPr>
          <a:xfrm>
            <a:off x="118137" y="3962400"/>
            <a:ext cx="4149063" cy="2819400"/>
          </a:xfrm>
          <a:prstGeom prst="rect">
            <a:avLst/>
          </a:prstGeom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990601"/>
            <a:ext cx="4191001" cy="281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982579" y="66675"/>
            <a:ext cx="7110496" cy="831850"/>
          </a:xfrm>
        </p:spPr>
        <p:txBody>
          <a:bodyPr/>
          <a:lstStyle/>
          <a:p>
            <a:r>
              <a:rPr lang="en-US" altLang="zh-CN" sz="2600" dirty="0" smtClean="0"/>
              <a:t>Design approach</a:t>
            </a:r>
            <a:r>
              <a:rPr lang="en-US" sz="2600" dirty="0" smtClean="0"/>
              <a:t> </a:t>
            </a:r>
            <a:r>
              <a:rPr lang="en-US" sz="2600" dirty="0" smtClean="0"/>
              <a:t>by FIT </a:t>
            </a:r>
            <a:br>
              <a:rPr lang="en-US" sz="2600" dirty="0" smtClean="0"/>
            </a:br>
            <a:r>
              <a:rPr lang="en-US" sz="2600" dirty="0" smtClean="0"/>
              <a:t>- </a:t>
            </a:r>
            <a:r>
              <a:rPr lang="en-US" sz="2400" dirty="0" smtClean="0"/>
              <a:t>mechanical stretching </a:t>
            </a:r>
            <a:r>
              <a:rPr lang="en-US" sz="2400" dirty="0" smtClean="0"/>
              <a:t>(as pioneered by </a:t>
            </a:r>
            <a:r>
              <a:rPr lang="en-US" sz="2400" dirty="0" smtClean="0"/>
              <a:t>CMS)</a:t>
            </a:r>
            <a:endParaRPr lang="en-US" sz="2400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5/9/2015</a:t>
            </a: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>
          <a:xfrm>
            <a:off x="7467600" y="6553200"/>
            <a:ext cx="1752600" cy="215900"/>
          </a:xfrm>
        </p:spPr>
        <p:txBody>
          <a:bodyPr/>
          <a:lstStyle/>
          <a:p>
            <a:fld id="{B6F15528-21DE-4FAA-801E-634DDDAF4B2B}" type="slidenum">
              <a:rPr lang="en-US" b="1" smtClean="0"/>
              <a:pPr/>
              <a:t>5</a:t>
            </a:fld>
            <a:endParaRPr lang="en-US" b="1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962400"/>
            <a:ext cx="4453862" cy="274319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18" t="27557" r="10404" b="31213"/>
          <a:stretch/>
        </p:blipFill>
        <p:spPr>
          <a:xfrm>
            <a:off x="4419600" y="990600"/>
            <a:ext cx="4453862" cy="2819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38200" y="1905000"/>
            <a:ext cx="9144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600200" y="2819400"/>
            <a:ext cx="19812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626505" y="1066800"/>
            <a:ext cx="1907895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Brass pull-out</a:t>
            </a:r>
            <a:endParaRPr lang="en-US" sz="2000" b="1" dirty="0">
              <a:solidFill>
                <a:schemeClr val="bg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7409726" y="1513076"/>
            <a:ext cx="170726" cy="286434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3" idx="1"/>
          </p:cNvCxnSpPr>
          <p:nvPr/>
        </p:nvCxnSpPr>
        <p:spPr>
          <a:xfrm flipH="1">
            <a:off x="5486401" y="1266855"/>
            <a:ext cx="1140104" cy="409545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433455" y="114374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O-ring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72400" y="1676400"/>
            <a:ext cx="11641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C00000"/>
                </a:solidFill>
              </a:rPr>
              <a:t>Outer gas frame</a:t>
            </a:r>
            <a:endParaRPr lang="en-US" sz="1000" b="1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39000" y="3411379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Drift cathode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572000" y="2743200"/>
            <a:ext cx="4224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</a:t>
            </a:r>
            <a:r>
              <a:rPr lang="en-US" b="1" dirty="0" smtClean="0"/>
              <a:t>pring-loaded HV pins on drift board</a:t>
            </a:r>
            <a:endParaRPr lang="en-US" b="1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6400800" y="2400300"/>
            <a:ext cx="283316" cy="3429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6684116" y="2400300"/>
            <a:ext cx="1240684" cy="304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62000" y="4959926"/>
            <a:ext cx="2364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The embedded nuts</a:t>
            </a:r>
            <a:endParaRPr lang="en-US" b="1" dirty="0"/>
          </a:p>
        </p:txBody>
      </p:sp>
      <p:cxnSp>
        <p:nvCxnSpPr>
          <p:cNvPr id="15" name="Straight Arrow Connector 14"/>
          <p:cNvCxnSpPr>
            <a:stCxn id="28" idx="2"/>
          </p:cNvCxnSpPr>
          <p:nvPr/>
        </p:nvCxnSpPr>
        <p:spPr>
          <a:xfrm>
            <a:off x="1944375" y="5329258"/>
            <a:ext cx="1408425" cy="38574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1524000" y="5334000"/>
            <a:ext cx="381000" cy="38574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765805" y="6031468"/>
            <a:ext cx="392099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Stretching from the side of frames</a:t>
            </a:r>
            <a:endParaRPr lang="en-US" b="1" dirty="0"/>
          </a:p>
        </p:txBody>
      </p:sp>
      <p:cxnSp>
        <p:nvCxnSpPr>
          <p:cNvPr id="34" name="Straight Arrow Connector 33"/>
          <p:cNvCxnSpPr/>
          <p:nvPr/>
        </p:nvCxnSpPr>
        <p:spPr>
          <a:xfrm flipH="1" flipV="1">
            <a:off x="5943600" y="5526871"/>
            <a:ext cx="572775" cy="48818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6668776" y="5715000"/>
            <a:ext cx="285112" cy="30006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20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990600"/>
            <a:ext cx="9144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Use </a:t>
            </a:r>
            <a:r>
              <a:rPr lang="en-US" sz="2200" dirty="0" smtClean="0">
                <a:solidFill>
                  <a:srgbClr val="0000FF"/>
                </a:solidFill>
              </a:rPr>
              <a:t>glue (TU) / screws (</a:t>
            </a:r>
            <a:r>
              <a:rPr lang="en-US" sz="2200" dirty="0" err="1" smtClean="0">
                <a:solidFill>
                  <a:srgbClr val="0000FF"/>
                </a:solidFill>
              </a:rPr>
              <a:t>U.Va</a:t>
            </a:r>
            <a:r>
              <a:rPr lang="en-US" sz="2200" dirty="0" smtClean="0">
                <a:solidFill>
                  <a:srgbClr val="0000FF"/>
                </a:solidFill>
              </a:rPr>
              <a:t>)</a:t>
            </a:r>
            <a:r>
              <a:rPr lang="en-US" sz="2200" dirty="0" smtClean="0"/>
              <a:t> to assemble a triple-GEM detector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/>
              <a:t>R</a:t>
            </a:r>
            <a:r>
              <a:rPr lang="en-US" sz="2200" dirty="0" smtClean="0"/>
              <a:t>etain access to </a:t>
            </a:r>
            <a:r>
              <a:rPr lang="en-US" sz="2200" dirty="0"/>
              <a:t>each </a:t>
            </a:r>
            <a:r>
              <a:rPr lang="en-US" sz="2200" dirty="0" smtClean="0"/>
              <a:t>HV sector when the detector is closed; </a:t>
            </a:r>
          </a:p>
          <a:p>
            <a:r>
              <a:rPr lang="en-US" sz="2200" dirty="0" smtClean="0">
                <a:solidFill>
                  <a:srgbClr val="0000FF"/>
                </a:solidFill>
              </a:rPr>
              <a:t>    HV traces go directly from foil sectors to outside (frame) region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>
                <a:solidFill>
                  <a:srgbClr val="0000FF"/>
                </a:solidFill>
              </a:rPr>
              <a:t>P</a:t>
            </a:r>
            <a:r>
              <a:rPr lang="en-US" sz="2200" dirty="0" smtClean="0">
                <a:solidFill>
                  <a:srgbClr val="0000FF"/>
                </a:solidFill>
              </a:rPr>
              <a:t>rotective resistors</a:t>
            </a:r>
            <a:r>
              <a:rPr lang="en-US" sz="2200" dirty="0" smtClean="0"/>
              <a:t> can be soldered after detector is closed, so they will not be considered in the common foil design.</a:t>
            </a:r>
            <a:endParaRPr lang="en-US" sz="2200" dirty="0"/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982579" y="66675"/>
            <a:ext cx="7110496" cy="831850"/>
          </a:xfrm>
        </p:spPr>
        <p:txBody>
          <a:bodyPr/>
          <a:lstStyle/>
          <a:p>
            <a:r>
              <a:rPr lang="en-US" sz="2600" dirty="0" smtClean="0"/>
              <a:t>Design approach by </a:t>
            </a:r>
            <a:r>
              <a:rPr lang="en-US" sz="2600" dirty="0" err="1" smtClean="0"/>
              <a:t>U.Va</a:t>
            </a:r>
            <a:r>
              <a:rPr lang="en-US" sz="2600" dirty="0" smtClean="0"/>
              <a:t> and TU</a:t>
            </a:r>
            <a:endParaRPr lang="en-US" sz="2600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5/9/2015</a:t>
            </a: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800600" y="2971800"/>
            <a:ext cx="4267200" cy="2971800"/>
            <a:chOff x="4125987" y="2971800"/>
            <a:chExt cx="4941813" cy="3449598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5987" y="2971800"/>
              <a:ext cx="4941813" cy="34259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4125987" y="5867400"/>
              <a:ext cx="1600200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500" dirty="0" smtClean="0"/>
                <a:t>To power supply connector</a:t>
              </a:r>
              <a:endParaRPr lang="en-US" sz="1500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0" y="5486400"/>
            <a:ext cx="510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Glue foils to frames;</a:t>
            </a:r>
          </a:p>
          <a:p>
            <a:r>
              <a:rPr lang="en-US" sz="2000" dirty="0" smtClean="0"/>
              <a:t>Frames then can be screwed (</a:t>
            </a:r>
            <a:r>
              <a:rPr lang="en-US" altLang="zh-CN" sz="2000" dirty="0" smtClean="0"/>
              <a:t>chamber</a:t>
            </a:r>
          </a:p>
          <a:p>
            <a:r>
              <a:rPr lang="en-US" altLang="zh-CN" sz="2000" dirty="0" smtClean="0"/>
              <a:t>can be </a:t>
            </a:r>
            <a:r>
              <a:rPr lang="en-US" sz="2000" dirty="0" smtClean="0"/>
              <a:t>reopened) or glued (can’t reopen).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791200" y="594360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HV connection outside a detector (</a:t>
            </a:r>
            <a:r>
              <a:rPr lang="en-US" sz="2000" dirty="0" err="1" smtClean="0"/>
              <a:t>U.Va</a:t>
            </a:r>
            <a:r>
              <a:rPr lang="en-US" sz="2000" dirty="0" smtClean="0"/>
              <a:t> example)</a:t>
            </a:r>
            <a:endParaRPr lang="en-US" sz="2000" dirty="0"/>
          </a:p>
        </p:txBody>
      </p:sp>
      <p:pic>
        <p:nvPicPr>
          <p:cNvPr id="9219" name="Picture 3" descr="C:\Users\hepA\AppData\Local\Microsoft\Windows\Temporary Internet Files\Content.Outlook\ZBNOAUQI\EIC-FT-GEM_desig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1800"/>
            <a:ext cx="4800600" cy="256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56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 smtClean="0"/>
              <a:t>Designing a EIC-FT targeted GEM prototype</a:t>
            </a:r>
            <a:br>
              <a:rPr lang="en-US" sz="2600" dirty="0" smtClean="0"/>
            </a:br>
            <a:r>
              <a:rPr lang="en-US" sz="2600" dirty="0" smtClean="0">
                <a:solidFill>
                  <a:srgbClr val="1F893B"/>
                </a:solidFill>
              </a:rPr>
              <a:t>-- Foil Dimensions--</a:t>
            </a:r>
            <a:endParaRPr lang="en-US" sz="2600" dirty="0">
              <a:solidFill>
                <a:srgbClr val="1F893B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2387" y="57912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30.1° opening angle</a:t>
            </a:r>
            <a:endParaRPr lang="en-US" b="1" dirty="0"/>
          </a:p>
          <a:p>
            <a:pPr algn="ctr"/>
            <a:endParaRPr lang="en-US" b="1" dirty="0"/>
          </a:p>
          <a:p>
            <a:pPr algn="ctr"/>
            <a:r>
              <a:rPr lang="en-US" b="1" dirty="0" smtClean="0"/>
              <a:t>(not to scale)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733800" y="914400"/>
            <a:ext cx="5334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A </a:t>
            </a:r>
            <a:r>
              <a:rPr lang="en-US" sz="2000" dirty="0">
                <a:solidFill>
                  <a:srgbClr val="0000FF"/>
                </a:solidFill>
              </a:rPr>
              <a:t>common</a:t>
            </a:r>
            <a:r>
              <a:rPr lang="en-US" sz="2000" dirty="0" smtClean="0"/>
              <a:t> foil design will minimize mask production costs for manufacturing foils.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In order to </a:t>
            </a:r>
            <a:r>
              <a:rPr lang="en-US" sz="2000" dirty="0"/>
              <a:t>go as close as possible to </a:t>
            </a:r>
            <a:r>
              <a:rPr lang="en-US" sz="2000" dirty="0" smtClean="0"/>
              <a:t>the beam pipe as possible, the </a:t>
            </a:r>
            <a:r>
              <a:rPr lang="en-US" sz="2000" dirty="0" smtClean="0">
                <a:solidFill>
                  <a:srgbClr val="0000FF"/>
                </a:solidFill>
              </a:rPr>
              <a:t>distance from the copper edge at the small end to the beam center is set to 80 mm</a:t>
            </a:r>
            <a:r>
              <a:rPr lang="en-US" sz="2000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Raw apical material width is limited to     610 mm; 25 mm on each side are reserved for framing during production.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Chamber </a:t>
            </a:r>
            <a:r>
              <a:rPr lang="en-US" sz="2000" dirty="0"/>
              <a:t>f</a:t>
            </a:r>
            <a:r>
              <a:rPr lang="en-US" sz="2000" dirty="0" smtClean="0"/>
              <a:t>rames with a width of 15 mm are expected. </a:t>
            </a:r>
            <a:r>
              <a:rPr lang="en-US" sz="2000" dirty="0"/>
              <a:t>f</a:t>
            </a:r>
            <a:r>
              <a:rPr lang="en-US" sz="2000" dirty="0" smtClean="0"/>
              <a:t>inal </a:t>
            </a:r>
            <a:r>
              <a:rPr lang="en-US" sz="2000" dirty="0" smtClean="0">
                <a:solidFill>
                  <a:srgbClr val="0000FF"/>
                </a:solidFill>
              </a:rPr>
              <a:t>active length is  ~904 mm</a:t>
            </a:r>
            <a:r>
              <a:rPr lang="en-US" sz="2000" dirty="0" smtClean="0"/>
              <a:t>, the </a:t>
            </a:r>
            <a:r>
              <a:rPr lang="en-US" sz="2000" dirty="0" smtClean="0">
                <a:solidFill>
                  <a:srgbClr val="0000FF"/>
                </a:solidFill>
              </a:rPr>
              <a:t>widths</a:t>
            </a:r>
            <a:r>
              <a:rPr lang="en-US" sz="2000" dirty="0" smtClean="0"/>
              <a:t> at small end and wide end are </a:t>
            </a:r>
            <a:r>
              <a:rPr lang="en-US" sz="2000" dirty="0" smtClean="0">
                <a:solidFill>
                  <a:srgbClr val="0000FF"/>
                </a:solidFill>
              </a:rPr>
              <a:t> ~43 and ~529 mm</a:t>
            </a:r>
            <a:r>
              <a:rPr lang="en-US" sz="2000" dirty="0" smtClean="0"/>
              <a:t>, respectively.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Total </a:t>
            </a:r>
            <a:r>
              <a:rPr lang="en-US" sz="2000" dirty="0" smtClean="0">
                <a:solidFill>
                  <a:srgbClr val="0000FF"/>
                </a:solidFill>
              </a:rPr>
              <a:t>active area is 2584 cm</a:t>
            </a:r>
            <a:r>
              <a:rPr lang="en-US" sz="2000" baseline="30000" dirty="0" smtClean="0">
                <a:solidFill>
                  <a:srgbClr val="0000FF"/>
                </a:solidFill>
              </a:rPr>
              <a:t>2</a:t>
            </a:r>
            <a:r>
              <a:rPr lang="en-US" sz="2000" dirty="0" smtClean="0"/>
              <a:t>, which will be </a:t>
            </a:r>
            <a:r>
              <a:rPr lang="en-US" sz="2000" dirty="0" smtClean="0">
                <a:solidFill>
                  <a:srgbClr val="0000FF"/>
                </a:solidFill>
              </a:rPr>
              <a:t>divided into 24 HV sectors</a:t>
            </a:r>
            <a:r>
              <a:rPr lang="en-US" sz="2000" dirty="0" smtClean="0"/>
              <a:t> with ~107 cm</a:t>
            </a:r>
            <a:r>
              <a:rPr lang="en-US" sz="2000" baseline="30000" dirty="0"/>
              <a:t>2</a:t>
            </a:r>
            <a:r>
              <a:rPr lang="en-US" sz="2000" dirty="0" smtClean="0"/>
              <a:t> each to reduce energy of discharges.</a:t>
            </a:r>
          </a:p>
          <a:p>
            <a:endParaRPr lang="en-US" sz="2000" dirty="0"/>
          </a:p>
        </p:txBody>
      </p:sp>
      <p:grpSp>
        <p:nvGrpSpPr>
          <p:cNvPr id="43" name="Group 42"/>
          <p:cNvGrpSpPr/>
          <p:nvPr/>
        </p:nvGrpSpPr>
        <p:grpSpPr>
          <a:xfrm>
            <a:off x="0" y="914400"/>
            <a:ext cx="3505200" cy="5080429"/>
            <a:chOff x="152400" y="1369965"/>
            <a:chExt cx="3352800" cy="4624864"/>
          </a:xfrm>
        </p:grpSpPr>
        <p:sp>
          <p:nvSpPr>
            <p:cNvPr id="4" name="Trapezoid 3"/>
            <p:cNvSpPr/>
            <p:nvPr/>
          </p:nvSpPr>
          <p:spPr>
            <a:xfrm flipV="1">
              <a:off x="1110343" y="2039259"/>
              <a:ext cx="2013857" cy="3205238"/>
            </a:xfrm>
            <a:prstGeom prst="trapezoi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rapezoid 4"/>
            <p:cNvSpPr/>
            <p:nvPr/>
          </p:nvSpPr>
          <p:spPr>
            <a:xfrm flipV="1">
              <a:off x="914400" y="1891696"/>
              <a:ext cx="2416629" cy="3505201"/>
            </a:xfrm>
            <a:prstGeom prst="trapezoi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85800" y="1663097"/>
              <a:ext cx="2819400" cy="3962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699324" y="1369965"/>
              <a:ext cx="1043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610 mm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>
              <a:off x="597393" y="5396897"/>
              <a:ext cx="926607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52400" y="5625497"/>
              <a:ext cx="8899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25 mm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914400" y="1663097"/>
              <a:ext cx="0" cy="3962400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4" idx="2"/>
              <a:endCxn id="4" idx="0"/>
            </p:cNvCxnSpPr>
            <p:nvPr/>
          </p:nvCxnSpPr>
          <p:spPr>
            <a:xfrm>
              <a:off x="2117272" y="2039259"/>
              <a:ext cx="0" cy="3205238"/>
            </a:xfrm>
            <a:prstGeom prst="straightConnector1">
              <a:avLst/>
            </a:prstGeom>
            <a:ln w="25400">
              <a:solidFill>
                <a:srgbClr val="0000FF"/>
              </a:solidFill>
              <a:prstDash val="sysDot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2133600" y="3491897"/>
              <a:ext cx="5950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904</a:t>
              </a:r>
            </a:p>
            <a:p>
              <a:r>
                <a:rPr lang="en-US" b="1" dirty="0" smtClean="0">
                  <a:solidFill>
                    <a:srgbClr val="0000FF"/>
                  </a:solidFill>
                </a:rPr>
                <a:t>mm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091201" y="4939697"/>
              <a:ext cx="5757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~43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243601" y="2044097"/>
              <a:ext cx="673967" cy="3362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~529 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40" name="Date Placeholder 3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5/9/2015</a:t>
            </a:r>
            <a:endParaRPr lang="en-US"/>
          </a:p>
        </p:txBody>
      </p:sp>
      <p:sp>
        <p:nvSpPr>
          <p:cNvPr id="42" name="Slide Number Placeholder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05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9738"/>
            <a:ext cx="8991600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982579" y="66675"/>
            <a:ext cx="7110496" cy="831850"/>
          </a:xfrm>
        </p:spPr>
        <p:txBody>
          <a:bodyPr/>
          <a:lstStyle/>
          <a:p>
            <a:r>
              <a:rPr lang="en-US" sz="2600" dirty="0" smtClean="0"/>
              <a:t>A design suitable for TU</a:t>
            </a:r>
            <a:endParaRPr lang="en-US" sz="26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5/9/2015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1219200" y="3657600"/>
            <a:ext cx="76200" cy="14906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2209800" y="3657600"/>
            <a:ext cx="76200" cy="14906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170529" y="3686861"/>
            <a:ext cx="182271" cy="14614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114800" y="3657600"/>
            <a:ext cx="228600" cy="14906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105400" y="3657600"/>
            <a:ext cx="228600" cy="14906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6096000" y="3657600"/>
            <a:ext cx="304800" cy="14906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7086600" y="3657600"/>
            <a:ext cx="304800" cy="152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85800" y="5334000"/>
            <a:ext cx="426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HV sectors on top surface of a foil</a:t>
            </a:r>
            <a:endParaRPr lang="en-US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0" y="1383268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HV pads outside</a:t>
            </a:r>
            <a:endParaRPr lang="en-US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6248400" y="533400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Need some holes for alignment</a:t>
            </a:r>
            <a:endParaRPr lang="en-US" sz="2000" dirty="0"/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8153400" y="4572000"/>
            <a:ext cx="381000" cy="762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309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1175"/>
            <a:ext cx="8991600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82579" y="66675"/>
            <a:ext cx="7110496" cy="831850"/>
          </a:xfrm>
        </p:spPr>
        <p:txBody>
          <a:bodyPr/>
          <a:lstStyle/>
          <a:p>
            <a:r>
              <a:rPr lang="en-US" sz="2600" dirty="0" smtClean="0"/>
              <a:t>A design suitable for U. </a:t>
            </a:r>
            <a:r>
              <a:rPr lang="en-US" sz="2600" dirty="0" err="1" smtClean="0"/>
              <a:t>Va</a:t>
            </a:r>
            <a:endParaRPr lang="en-US" sz="26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5/9/2015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600200" y="1295400"/>
            <a:ext cx="64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Add holes for assembling</a:t>
            </a:r>
            <a:endParaRPr lang="en-US" sz="2000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4267200" y="1695510"/>
            <a:ext cx="381000" cy="1200090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219200" y="3657600"/>
            <a:ext cx="76200" cy="14906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2209800" y="3657600"/>
            <a:ext cx="76200" cy="14906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3200400" y="3657600"/>
            <a:ext cx="114300" cy="14906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4114800" y="3657600"/>
            <a:ext cx="228600" cy="14906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5105400" y="3657600"/>
            <a:ext cx="228600" cy="14906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6096000" y="3657600"/>
            <a:ext cx="228600" cy="14906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7010400" y="3657600"/>
            <a:ext cx="381000" cy="14906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684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H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FIT_EIC_template</Template>
  <TotalTime>5819</TotalTime>
  <Words>1156</Words>
  <Application>Microsoft Office PowerPoint</Application>
  <PresentationFormat>On-screen Show (4:3)</PresentationFormat>
  <Paragraphs>166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MH design</vt:lpstr>
      <vt:lpstr>GEM R&amp;D at Florida Tech</vt:lpstr>
      <vt:lpstr>The FIT HEPA group - People</vt:lpstr>
      <vt:lpstr>The FIT HEPA group – Lab.</vt:lpstr>
      <vt:lpstr>Test of a large-area GEM with zigzag r/o</vt:lpstr>
      <vt:lpstr>Design approach by FIT  - mechanical stretching (as pioneered by CMS)</vt:lpstr>
      <vt:lpstr>Design approach by U.Va and TU</vt:lpstr>
      <vt:lpstr>Designing a EIC-FT targeted GEM prototype -- Foil Dimensions--</vt:lpstr>
      <vt:lpstr>A design suitable for TU</vt:lpstr>
      <vt:lpstr>A design suitable for U. Va</vt:lpstr>
      <vt:lpstr>A design suitable for FIT</vt:lpstr>
      <vt:lpstr>The common 3-in-1 design  &amp; HV connection solution for FIT</vt:lpstr>
      <vt:lpstr>A big-picture view of the foil design &amp; a closer view of the small end </vt:lpstr>
      <vt:lpstr>Discussions on the foil design -- Frames --</vt:lpstr>
      <vt:lpstr>Discussions on the foil design  -- Arrangement of holes --</vt:lpstr>
      <vt:lpstr>Discussions on the foil design  -- Other issues --</vt:lpstr>
      <vt:lpstr>A rough time schedule for the R&amp;D</vt:lpstr>
      <vt:lpstr>Summary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 R&amp;D at Florida Tech</dc:title>
  <dc:creator>hepA</dc:creator>
  <cp:lastModifiedBy>hepA</cp:lastModifiedBy>
  <cp:revision>164</cp:revision>
  <dcterms:created xsi:type="dcterms:W3CDTF">2006-08-16T00:00:00Z</dcterms:created>
  <dcterms:modified xsi:type="dcterms:W3CDTF">2015-05-09T11:44:15Z</dcterms:modified>
</cp:coreProperties>
</file>