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29"/>
  </p:notesMasterIdLst>
  <p:sldIdLst>
    <p:sldId id="357" r:id="rId2"/>
    <p:sldId id="767" r:id="rId3"/>
    <p:sldId id="739" r:id="rId4"/>
    <p:sldId id="745" r:id="rId5"/>
    <p:sldId id="765" r:id="rId6"/>
    <p:sldId id="773" r:id="rId7"/>
    <p:sldId id="756" r:id="rId8"/>
    <p:sldId id="775" r:id="rId9"/>
    <p:sldId id="747" r:id="rId10"/>
    <p:sldId id="758" r:id="rId11"/>
    <p:sldId id="772" r:id="rId12"/>
    <p:sldId id="777" r:id="rId13"/>
    <p:sldId id="749" r:id="rId14"/>
    <p:sldId id="725" r:id="rId15"/>
    <p:sldId id="751" r:id="rId16"/>
    <p:sldId id="729" r:id="rId17"/>
    <p:sldId id="766" r:id="rId18"/>
    <p:sldId id="753" r:id="rId19"/>
    <p:sldId id="770" r:id="rId20"/>
    <p:sldId id="778" r:id="rId21"/>
    <p:sldId id="668" r:id="rId22"/>
    <p:sldId id="769" r:id="rId23"/>
    <p:sldId id="754" r:id="rId24"/>
    <p:sldId id="774" r:id="rId25"/>
    <p:sldId id="781" r:id="rId26"/>
    <p:sldId id="750" r:id="rId27"/>
    <p:sldId id="7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iwang Yu" initials="H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0F8"/>
    <a:srgbClr val="D2DFEF"/>
    <a:srgbClr val="2F0000"/>
    <a:srgbClr val="A4FFFF"/>
    <a:srgbClr val="C998A2"/>
    <a:srgbClr val="001174"/>
    <a:srgbClr val="694DA3"/>
    <a:srgbClr val="ED7D31"/>
    <a:srgbClr val="01B051"/>
    <a:srgbClr val="339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70740" autoAdjust="0"/>
  </p:normalViewPr>
  <p:slideViewPr>
    <p:cSldViewPr snapToGrid="0">
      <p:cViewPr varScale="1">
        <p:scale>
          <a:sx n="109" d="100"/>
          <a:sy n="109" d="100"/>
        </p:scale>
        <p:origin x="31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1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AD976-917B-4C14-BC98-A1F0A528B86D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1CD9A-1769-4774-8499-73E34E27A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8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Good afternoon, I am Haiwang from BNL.</a:t>
            </a:r>
          </a:p>
          <a:p>
            <a:r>
              <a:rPr lang="en-US" baseline="0" dirty="0"/>
              <a:t>The title of this talk is ...</a:t>
            </a:r>
          </a:p>
          <a:p>
            <a:r>
              <a:rPr lang="en-US" baseline="0" dirty="0"/>
              <a:t>It is software effort trying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0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my opinion, one important factor to consider for a practical ML algorithms is its efficiency.</a:t>
            </a:r>
          </a:p>
          <a:p>
            <a:r>
              <a:rPr lang="en-US" dirty="0"/>
              <a:t>In principle, if we have infinite amount of data and computing resource, a FC network with enough nodes and layers could do any thing.</a:t>
            </a:r>
          </a:p>
          <a:p>
            <a:r>
              <a:rPr lang="en-US" dirty="0"/>
              <a:t>But it is unpractical.</a:t>
            </a:r>
          </a:p>
          <a:p>
            <a:endParaRPr lang="en-US" dirty="0"/>
          </a:p>
          <a:p>
            <a:r>
              <a:rPr lang="en-US" dirty="0"/>
              <a:t>In this study, our network design + input engineering is pretty efficient.</a:t>
            </a:r>
          </a:p>
          <a:p>
            <a:r>
              <a:rPr lang="en-US" dirty="0"/>
              <a:t>With only 500 samples in the training, we already got pretty good performance, which we will show later.</a:t>
            </a:r>
          </a:p>
          <a:p>
            <a:r>
              <a:rPr lang="en-US" dirty="0"/>
              <a:t>And this leads to a low training time of 6 min/epoch.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9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trained model was first evaluated with simulations of tracks at large angles:</a:t>
            </a:r>
          </a:p>
          <a:p>
            <a:endParaRPr lang="en-US" dirty="0"/>
          </a:p>
          <a:p>
            <a:r>
              <a:rPr lang="en-US" dirty="0"/>
              <a:t>These plots show the eff. and purity for 3 ROI finding algorithms: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tested the DNN ROI finding with </a:t>
            </a:r>
            <a:r>
              <a:rPr lang="en-US" dirty="0" err="1"/>
              <a:t>pDUNE</a:t>
            </a:r>
            <a:r>
              <a:rPr lang="en-US" dirty="0"/>
              <a:t> data</a:t>
            </a:r>
          </a:p>
          <a:p>
            <a:r>
              <a:rPr lang="en-US" dirty="0"/>
              <a:t>And I circled out some interesting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3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less noisier than the reference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DNN ROI finding is implemented in wct. </a:t>
            </a:r>
          </a:p>
          <a:p>
            <a:r>
              <a:rPr lang="en-US" dirty="0"/>
              <a:t>We also established the machineries for data preparing/training and production with the wct.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0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one example inputs from </a:t>
            </a:r>
            <a:r>
              <a:rPr lang="en-US" dirty="0" err="1"/>
              <a:t>pDUNE</a:t>
            </a:r>
            <a:r>
              <a:rPr lang="en-US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LArTPC is the next ...</a:t>
            </a:r>
          </a:p>
          <a:p>
            <a:endParaRPr lang="en-US" dirty="0"/>
          </a:p>
          <a:p>
            <a:r>
              <a:rPr lang="en-US" dirty="0"/>
              <a:t>Due to heat and cost concerns it is most common to use wire-readout in large scale </a:t>
            </a:r>
          </a:p>
          <a:p>
            <a:endParaRPr lang="en-US" dirty="0"/>
          </a:p>
          <a:p>
            <a:r>
              <a:rPr lang="en-US" dirty="0"/>
              <a:t>This animation illustrated how signal is formed for a 3 plane wire-readout of a LArTPC.</a:t>
            </a:r>
          </a:p>
          <a:p>
            <a:r>
              <a:rPr lang="en-US" dirty="0"/>
              <a:t>electrons  drift towards to the anode wire planes and induce current on the wires according to some detector/field response following this equation.</a:t>
            </a:r>
          </a:p>
          <a:p>
            <a:endParaRPr lang="en-US" dirty="0"/>
          </a:p>
          <a:p>
            <a:r>
              <a:rPr lang="en-US" dirty="0"/>
              <a:t>So a very upstream step of LArTPC reconstruction is to resolve the original charge distribution from the measurement.</a:t>
            </a:r>
          </a:p>
          <a:p>
            <a:endParaRPr lang="en-US" dirty="0"/>
          </a:p>
          <a:p>
            <a:r>
              <a:rPr lang="en-US" dirty="0"/>
              <a:t>The current Current state of the art SP algorithm based on 2D deconvolution is introduced in this paper.</a:t>
            </a:r>
          </a:p>
          <a:p>
            <a:r>
              <a:rPr lang="en-US" dirty="0"/>
              <a:t>2D here includes both time and space or long-range induction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3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there still some remaining challenges  in the LArTPC SP. I listed 3 here:</a:t>
            </a:r>
          </a:p>
          <a:p>
            <a:r>
              <a:rPr lang="en-US" dirty="0"/>
              <a:t>1, </a:t>
            </a:r>
          </a:p>
          <a:p>
            <a:r>
              <a:rPr lang="en-US" dirty="0"/>
              <a:t>2, </a:t>
            </a:r>
          </a:p>
          <a:p>
            <a:r>
              <a:rPr lang="en-US" dirty="0"/>
              <a:t>3,</a:t>
            </a:r>
          </a:p>
          <a:p>
            <a:endParaRPr lang="en-US" dirty="0"/>
          </a:p>
          <a:p>
            <a:r>
              <a:rPr lang="en-US" dirty="0"/>
              <a:t>The first one is most concerning as with gaps like this, the topology information would be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degradated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talk we try to further improve the SP with software effort based on the current hardware setup.</a:t>
            </a:r>
          </a:p>
          <a:p>
            <a:endParaRPr lang="en-US" dirty="0"/>
          </a:p>
          <a:p>
            <a:r>
              <a:rPr lang="en-US" dirty="0"/>
              <a:t>The SP essentially does two things: ...</a:t>
            </a:r>
          </a:p>
          <a:p>
            <a:r>
              <a:rPr lang="en-US" dirty="0"/>
              <a:t>which corresponds to the two major steps, Deconvolution and ROI finding</a:t>
            </a:r>
          </a:p>
          <a:p>
            <a:endParaRPr lang="en-US" dirty="0"/>
          </a:p>
          <a:p>
            <a:r>
              <a:rPr lang="en-US" dirty="0"/>
              <a:t>In this study, we focus on improving the ROI finding by</a:t>
            </a:r>
          </a:p>
          <a:p>
            <a:r>
              <a:rPr lang="en-US" dirty="0"/>
              <a:t>1, utilizing more information, specifically  ...</a:t>
            </a:r>
          </a:p>
          <a:p>
            <a:r>
              <a:rPr lang="en-US" dirty="0"/>
              <a:t>2, substitute the current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3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ROI finding </a:t>
            </a:r>
            <a:r>
              <a:rPr lang="en-US" dirty="0" err="1"/>
              <a:t>alg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We treat this as 2D semantic segmentation.</a:t>
            </a:r>
          </a:p>
          <a:p>
            <a:r>
              <a:rPr lang="en-US" dirty="0"/>
              <a:t>And used the UNet which showed good performance in segmentation in other domains.</a:t>
            </a:r>
          </a:p>
          <a:p>
            <a:endParaRPr lang="en-US" dirty="0"/>
          </a:p>
          <a:p>
            <a:r>
              <a:rPr lang="en-US" dirty="0"/>
              <a:t>The U-Net contains a auto-encoder-decoder + </a:t>
            </a:r>
            <a:r>
              <a:rPr lang="en-US"/>
              <a:t>skip connections.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However, we do not want to feed the raw ...</a:t>
            </a:r>
          </a:p>
          <a:p>
            <a:r>
              <a:rPr lang="en-US" dirty="0"/>
              <a:t>But engineer the input first with our domain knowledge on the LArTPC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34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 is quite simple: when the info on one plane is not enough, we use other plane info to help.</a:t>
            </a:r>
          </a:p>
          <a:p>
            <a:r>
              <a:rPr lang="en-US" dirty="0"/>
              <a:t>This is possible when we have redundant planes, meaning 3 or more.</a:t>
            </a:r>
          </a:p>
          <a:p>
            <a:r>
              <a:rPr lang="en-US" dirty="0"/>
              <a:t>And we can use geometry information to link them together.</a:t>
            </a:r>
          </a:p>
          <a:p>
            <a:endParaRPr lang="en-US" dirty="0"/>
          </a:p>
          <a:p>
            <a:r>
              <a:rPr lang="en-US" dirty="0"/>
              <a:t>Specifically are 3 steps:</a:t>
            </a:r>
          </a:p>
          <a:p>
            <a:r>
              <a:rPr lang="en-US" dirty="0"/>
              <a:t>1,</a:t>
            </a:r>
          </a:p>
          <a:p>
            <a:r>
              <a:rPr lang="en-US" dirty="0"/>
              <a:t>2,</a:t>
            </a:r>
          </a:p>
          <a:p>
            <a:r>
              <a:rPr lang="en-US" dirty="0"/>
              <a:t>3,</a:t>
            </a:r>
          </a:p>
          <a:p>
            <a:endParaRPr lang="en-US" dirty="0"/>
          </a:p>
          <a:p>
            <a:r>
              <a:rPr lang="en-US" dirty="0"/>
              <a:t>This idea is inspired by the Wire-Cell ‘3D Imaging’.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7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one example showing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Speaking of ProtoDUNE, it is a full scale ...</a:t>
            </a:r>
          </a:p>
          <a:p>
            <a:endParaRPr lang="en-US" dirty="0"/>
          </a:p>
          <a:p>
            <a:r>
              <a:rPr lang="en-US" dirty="0"/>
              <a:t>This plot shows the major ...</a:t>
            </a:r>
          </a:p>
          <a:p>
            <a:r>
              <a:rPr lang="en-US" dirty="0"/>
              <a:t>And this plot shows the wire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critical factor for a ML algorithms to really work in physics analysis is to have a good simulation that represent data features correctly.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used 2D convolution based simulation for LArTPC which is available in the LArSoft + Wire-Cell software stack.</a:t>
            </a:r>
          </a:p>
          <a:p>
            <a:endParaRPr lang="en-US" dirty="0"/>
          </a:p>
          <a:p>
            <a:r>
              <a:rPr lang="en-US" dirty="0"/>
              <a:t>These plots show good consistency between simulation and data.</a:t>
            </a:r>
          </a:p>
          <a:p>
            <a:r>
              <a:rPr lang="en-US" dirty="0"/>
              <a:t>This is really important if we want to use our algorithms on real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1CD9A-1769-4774-8499-73E34E27A5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6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0" y="6635470"/>
            <a:ext cx="12192000" cy="260349"/>
          </a:xfrm>
          <a:prstGeom prst="rect">
            <a:avLst/>
          </a:prstGeom>
          <a:gradFill flip="none" rotWithShape="1">
            <a:gsLst>
              <a:gs pos="0">
                <a:srgbClr val="8C1341">
                  <a:tint val="66000"/>
                  <a:satMod val="160000"/>
                </a:srgbClr>
              </a:gs>
              <a:gs pos="50000">
                <a:srgbClr val="8C1341">
                  <a:tint val="44500"/>
                  <a:satMod val="160000"/>
                </a:srgbClr>
              </a:gs>
              <a:gs pos="100000">
                <a:srgbClr val="8C1341">
                  <a:tint val="23500"/>
                  <a:satMod val="1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520699"/>
          </a:xfrm>
          <a:gradFill flip="none" rotWithShape="1">
            <a:gsLst>
              <a:gs pos="0">
                <a:srgbClr val="8C1341">
                  <a:tint val="66000"/>
                  <a:satMod val="160000"/>
                </a:srgbClr>
              </a:gs>
              <a:gs pos="50000">
                <a:srgbClr val="8C1341">
                  <a:tint val="44500"/>
                  <a:satMod val="160000"/>
                </a:srgbClr>
              </a:gs>
              <a:gs pos="100000">
                <a:srgbClr val="8C134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684022"/>
            <a:ext cx="2743200" cy="174907"/>
          </a:xfrm>
        </p:spPr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684022"/>
            <a:ext cx="4114800" cy="174907"/>
          </a:xfrm>
        </p:spPr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684022"/>
            <a:ext cx="2743200" cy="174907"/>
          </a:xfrm>
        </p:spPr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86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8254"/>
            <a:ext cx="10515600" cy="5231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3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rizontal_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86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472" y="995542"/>
            <a:ext cx="5074085" cy="5231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73558" y="995542"/>
            <a:ext cx="5074085" cy="5231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orizontal_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86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932" y="1701581"/>
            <a:ext cx="3745064" cy="358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991060" y="1701580"/>
            <a:ext cx="3745064" cy="358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245996" y="1701580"/>
            <a:ext cx="3745064" cy="358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y2_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86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36104" y="1321546"/>
            <a:ext cx="5430741" cy="2289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074135" y="1321545"/>
            <a:ext cx="5430741" cy="2289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36106" y="3611521"/>
            <a:ext cx="5430741" cy="2289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066846" y="3611521"/>
            <a:ext cx="5430741" cy="2289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1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Haiwang for CPAD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4478-1F02-C748-A0BD-5BE0EECC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75" r:id="rId3"/>
    <p:sldLayoutId id="2147483974" r:id="rId4"/>
    <p:sldLayoutId id="2147483972" r:id="rId5"/>
    <p:sldLayoutId id="2147483973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reCell/wire-cell-toolki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HaiwangYu/Pytorch-UNet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reCell/wire-cell-docs/blob/master/presentations/updates/20190321/latexmk-out/img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777122"/>
            <a:ext cx="12192000" cy="249299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73000">
                <a:srgbClr val="C998A2"/>
              </a:gs>
              <a:gs pos="83000">
                <a:srgbClr val="C998A2"/>
              </a:gs>
              <a:gs pos="100000">
                <a:srgbClr val="C998A2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Augmented Signal Processing in Liquid Argon Time Projection Chambers</a:t>
            </a:r>
          </a:p>
          <a:p>
            <a:r>
              <a:rPr lang="en-US" sz="2400" dirty="0"/>
              <a:t>with a Deep Neural Network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Software Effort to Improve LArTPC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JINST</a:t>
            </a:r>
            <a:r>
              <a:rPr lang="en-US" dirty="0"/>
              <a:t> 16 (2021) 01, P01036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4307501"/>
            <a:ext cx="12192001" cy="1045414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73000">
                <a:srgbClr val="C998A2"/>
              </a:gs>
              <a:gs pos="83000">
                <a:srgbClr val="C998A2"/>
              </a:gs>
              <a:gs pos="100000">
                <a:srgbClr val="C998A2"/>
              </a:gs>
            </a:gsLst>
            <a:lin ang="0" scaled="0"/>
          </a:gradFill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prstClr val="black"/>
                </a:solidFill>
              </a:rPr>
              <a:t>Haiwang Yu (BNL)</a:t>
            </a:r>
          </a:p>
          <a:p>
            <a:pPr algn="r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prstClr val="black"/>
                </a:solidFill>
              </a:rPr>
              <a:t>CPAD Instrumentation Frontier Workshop 2021 </a:t>
            </a:r>
          </a:p>
          <a:p>
            <a:pPr algn="r" defTabSz="685800"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solidFill>
                  <a:prstClr val="black"/>
                </a:solidFill>
              </a:rPr>
              <a:t>18-22 March 2021</a:t>
            </a:r>
            <a:endParaRPr lang="en-US" altLang="zh-CN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10006-983C-7F4D-80EA-77A04F78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1" y="5803378"/>
            <a:ext cx="2715828" cy="994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2939E5-EAB5-2741-9A6B-621008D8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" y="5683433"/>
            <a:ext cx="1086125" cy="111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8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7798A-9D92-1B46-A946-CB2B7ACF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E2116-AB97-864B-AF08-566463D38316}"/>
              </a:ext>
            </a:extLst>
          </p:cNvPr>
          <p:cNvSpPr txBox="1"/>
          <p:nvPr/>
        </p:nvSpPr>
        <p:spPr>
          <a:xfrm>
            <a:off x="1385821" y="950243"/>
            <a:ext cx="100173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Efficient network – 500 samples already provide good performance – 6 min/epoch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Platform: I9-9900K, 32 GB memory, Nvidia GTX 2080 </a:t>
            </a:r>
            <a:r>
              <a:rPr lang="en-US" dirty="0" err="1"/>
              <a:t>Ti</a:t>
            </a:r>
            <a:r>
              <a:rPr lang="en-US" dirty="0"/>
              <a:t> 11GB, Samsung 970 500GB </a:t>
            </a:r>
            <a:r>
              <a:rPr lang="en-US" dirty="0" err="1"/>
              <a:t>NVMe</a:t>
            </a:r>
            <a:r>
              <a:rPr lang="en-US" dirty="0"/>
              <a:t> 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Sample: 500 APA Planes using cosmic generator (450 training, 50 validation)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Loss: cross entropy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Optimizer: Stochastic Gradient Descent with momentum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5A150-DE2A-0144-ABFE-072097D6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10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DAEB893-52D9-6B4D-A800-A8C9FC31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F32118-3C95-1045-A973-A38D8C22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1FFF1-799F-0C4C-9A48-E61216899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74" y="2887890"/>
            <a:ext cx="4587394" cy="31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8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2186-08AF-1D45-A140-E7BB4884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with simulation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29241-275B-A349-B38B-C91EC6D7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6314CA-FE3D-CB45-B9A9-61E77DEC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48FEE-4FF5-C54B-AB47-0F9E6D1EA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E848F-E44F-E54E-A0EC-2FFDD10F4411}"/>
              </a:ext>
            </a:extLst>
          </p:cNvPr>
          <p:cNvSpPr txBox="1"/>
          <p:nvPr/>
        </p:nvSpPr>
        <p:spPr>
          <a:xfrm>
            <a:off x="699336" y="959917"/>
            <a:ext cx="5332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DNN ROI finding has higher efficiency and purity than the reference ROI finding especially at large angles.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effective on tracks have asymmetric angles induction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DNN w/o MP information performs slightly better than Ref. but much worse than DNN w/ MP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C16DE-A40E-D244-8028-0EDCC46FB211}"/>
              </a:ext>
            </a:extLst>
          </p:cNvPr>
          <p:cNvSpPr txBox="1"/>
          <p:nvPr/>
        </p:nvSpPr>
        <p:spPr>
          <a:xfrm>
            <a:off x="8227299" y="590585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ROI finding on V plane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FEDFD-E57D-4B4F-8728-054DCF904A20}"/>
              </a:ext>
            </a:extLst>
          </p:cNvPr>
          <p:cNvSpPr/>
          <p:nvPr/>
        </p:nvSpPr>
        <p:spPr>
          <a:xfrm rot="5400000">
            <a:off x="1435881" y="6096500"/>
            <a:ext cx="174908" cy="174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5D179-4639-9E4A-AC3A-B71CCF44495F}"/>
              </a:ext>
            </a:extLst>
          </p:cNvPr>
          <p:cNvSpPr/>
          <p:nvPr/>
        </p:nvSpPr>
        <p:spPr>
          <a:xfrm rot="5400000">
            <a:off x="250403" y="5746684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FEC57B-D4F8-9145-860E-6F340A29ADBB}"/>
              </a:ext>
            </a:extLst>
          </p:cNvPr>
          <p:cNvSpPr/>
          <p:nvPr/>
        </p:nvSpPr>
        <p:spPr>
          <a:xfrm rot="5400000">
            <a:off x="250403" y="5921593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47ACB-88E3-394B-A504-AB3A2BB3B922}"/>
              </a:ext>
            </a:extLst>
          </p:cNvPr>
          <p:cNvSpPr/>
          <p:nvPr/>
        </p:nvSpPr>
        <p:spPr>
          <a:xfrm rot="5400000">
            <a:off x="252299" y="6096502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8EE8CE-890B-774E-92FA-BB58B87457B4}"/>
              </a:ext>
            </a:extLst>
          </p:cNvPr>
          <p:cNvSpPr/>
          <p:nvPr/>
        </p:nvSpPr>
        <p:spPr>
          <a:xfrm rot="5400000">
            <a:off x="823887" y="5746683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57A8EB-4F8B-BA43-B007-A87E87E8D2DD}"/>
              </a:ext>
            </a:extLst>
          </p:cNvPr>
          <p:cNvSpPr/>
          <p:nvPr/>
        </p:nvSpPr>
        <p:spPr>
          <a:xfrm rot="5400000">
            <a:off x="823887" y="5921592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C388CE-1320-1F4B-8350-B9E4976AA6DC}"/>
              </a:ext>
            </a:extLst>
          </p:cNvPr>
          <p:cNvSpPr/>
          <p:nvPr/>
        </p:nvSpPr>
        <p:spPr>
          <a:xfrm rot="5400000">
            <a:off x="825783" y="6096501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2899F2-F67E-2648-8B2B-C695EADD0275}"/>
              </a:ext>
            </a:extLst>
          </p:cNvPr>
          <p:cNvSpPr/>
          <p:nvPr/>
        </p:nvSpPr>
        <p:spPr>
          <a:xfrm rot="5400000">
            <a:off x="825783" y="6271410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0DF816-E14A-9843-BE76-90D1832D966B}"/>
              </a:ext>
            </a:extLst>
          </p:cNvPr>
          <p:cNvSpPr/>
          <p:nvPr/>
        </p:nvSpPr>
        <p:spPr>
          <a:xfrm rot="5400000">
            <a:off x="567456" y="5840070"/>
            <a:ext cx="687769" cy="174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7154BB-D7B4-2E4C-B5C9-EFDCFB037F22}"/>
              </a:ext>
            </a:extLst>
          </p:cNvPr>
          <p:cNvSpPr txBox="1"/>
          <p:nvPr/>
        </p:nvSpPr>
        <p:spPr>
          <a:xfrm>
            <a:off x="175484" y="521837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BF0CB-A1FF-CC4E-951C-CFB2A41D5644}"/>
              </a:ext>
            </a:extLst>
          </p:cNvPr>
          <p:cNvSpPr txBox="1"/>
          <p:nvPr/>
        </p:nvSpPr>
        <p:spPr>
          <a:xfrm>
            <a:off x="763703" y="52172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D3A7A-CF32-324D-865A-F1EF517ECF36}"/>
              </a:ext>
            </a:extLst>
          </p:cNvPr>
          <p:cNvSpPr txBox="1"/>
          <p:nvPr/>
        </p:nvSpPr>
        <p:spPr>
          <a:xfrm>
            <a:off x="1402386" y="520244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33CB76-D03B-8E49-AC56-1CFFBF47CAB7}"/>
              </a:ext>
            </a:extLst>
          </p:cNvPr>
          <p:cNvSpPr txBox="1"/>
          <p:nvPr/>
        </p:nvSpPr>
        <p:spPr>
          <a:xfrm>
            <a:off x="56826" y="4274609"/>
            <a:ext cx="3256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based evaluation:</a:t>
            </a:r>
          </a:p>
          <a:p>
            <a:r>
              <a:rPr lang="en-US" dirty="0"/>
              <a:t>eff = (0 + 3 + 0)/(0+3+4) = 3/7</a:t>
            </a:r>
          </a:p>
          <a:p>
            <a:r>
              <a:rPr lang="en-US" dirty="0"/>
              <a:t>purity = (0 + 3 + 0)/(0+4+1) = 3/5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BB3394-7750-614D-80A9-F116149E6E6D}"/>
              </a:ext>
            </a:extLst>
          </p:cNvPr>
          <p:cNvSpPr/>
          <p:nvPr/>
        </p:nvSpPr>
        <p:spPr>
          <a:xfrm rot="5400000">
            <a:off x="2390487" y="5760089"/>
            <a:ext cx="174908" cy="1749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7AF36F-CCDD-B14C-AD5A-BF3D5A2EB013}"/>
              </a:ext>
            </a:extLst>
          </p:cNvPr>
          <p:cNvSpPr/>
          <p:nvPr/>
        </p:nvSpPr>
        <p:spPr>
          <a:xfrm rot="5400000">
            <a:off x="2396524" y="6203240"/>
            <a:ext cx="174908" cy="174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AD47B4-0117-2846-89B2-AE1728F761A8}"/>
              </a:ext>
            </a:extLst>
          </p:cNvPr>
          <p:cNvSpPr txBox="1"/>
          <p:nvPr/>
        </p:nvSpPr>
        <p:spPr>
          <a:xfrm>
            <a:off x="2696265" y="5633823"/>
            <a:ext cx="30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labeled as ROI from truth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15DEAD-72A1-F145-B85D-706A9CB38F50}"/>
              </a:ext>
            </a:extLst>
          </p:cNvPr>
          <p:cNvSpPr txBox="1"/>
          <p:nvPr/>
        </p:nvSpPr>
        <p:spPr>
          <a:xfrm>
            <a:off x="2696265" y="6076985"/>
            <a:ext cx="303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labeled as ROI from reco.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806EDD-4AF6-F447-9CB7-082B780688AF}"/>
              </a:ext>
            </a:extLst>
          </p:cNvPr>
          <p:cNvSpPr/>
          <p:nvPr/>
        </p:nvSpPr>
        <p:spPr>
          <a:xfrm>
            <a:off x="2184272" y="5571772"/>
            <a:ext cx="3690546" cy="93422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E0EE79-053A-6343-8146-378756B2D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81" y="1019478"/>
            <a:ext cx="5092655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A0108D-7332-A04C-A05B-2F1E9C565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80" y="3762678"/>
            <a:ext cx="509265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0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2C04F-D0D1-E342-AF44-EC33FEF5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520699"/>
          </a:xfrm>
        </p:spPr>
        <p:txBody>
          <a:bodyPr/>
          <a:lstStyle/>
          <a:p>
            <a:r>
              <a:rPr lang="en-US" dirty="0"/>
              <a:t>Example ROI finding event displays on simulated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5FABB-D2ED-E743-9A8D-0AD0AE23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3A5DF-A6EC-954A-9574-AE725BA5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88015-8670-1549-BAB6-FAECFC68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C557D-92BC-8149-9F8C-32D4933E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1" y="1193981"/>
            <a:ext cx="5728444" cy="5411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B9495D-058E-F647-B340-DDC6CF1D37B8}"/>
              </a:ext>
            </a:extLst>
          </p:cNvPr>
          <p:cNvSpPr txBox="1"/>
          <p:nvPr/>
        </p:nvSpPr>
        <p:spPr>
          <a:xfrm>
            <a:off x="5470667" y="809465"/>
            <a:ext cx="68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AA3F7-3B12-2648-9650-9A428EDBC621}"/>
              </a:ext>
            </a:extLst>
          </p:cNvPr>
          <p:cNvSpPr txBox="1"/>
          <p:nvPr/>
        </p:nvSpPr>
        <p:spPr>
          <a:xfrm>
            <a:off x="7029836" y="786856"/>
            <a:ext cx="5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9CF57-6556-F34D-A521-CCFE5F0285CE}"/>
              </a:ext>
            </a:extLst>
          </p:cNvPr>
          <p:cNvSpPr txBox="1"/>
          <p:nvPr/>
        </p:nvSpPr>
        <p:spPr>
          <a:xfrm>
            <a:off x="8017503" y="547650"/>
            <a:ext cx="1425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DNN-ROI</a:t>
            </a:r>
          </a:p>
          <a:p>
            <a:r>
              <a:rPr lang="en-US" dirty="0"/>
              <a:t>no Geometry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D5EB5-541C-9443-9FA7-0881D174A60C}"/>
              </a:ext>
            </a:extLst>
          </p:cNvPr>
          <p:cNvSpPr txBox="1"/>
          <p:nvPr/>
        </p:nvSpPr>
        <p:spPr>
          <a:xfrm>
            <a:off x="9546527" y="520701"/>
            <a:ext cx="1598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DNN-ROI</a:t>
            </a:r>
          </a:p>
          <a:p>
            <a:r>
              <a:rPr lang="en-US" dirty="0"/>
              <a:t>with Geometry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B8DC5-F100-7142-95F2-39FD740A0F2C}"/>
              </a:ext>
            </a:extLst>
          </p:cNvPr>
          <p:cNvSpPr txBox="1"/>
          <p:nvPr/>
        </p:nvSpPr>
        <p:spPr>
          <a:xfrm>
            <a:off x="1962779" y="1985082"/>
            <a:ext cx="291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straight-line prolonged tracks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6196B6-FB2D-4640-8DBA-E52A2DD393B2}"/>
              </a:ext>
            </a:extLst>
          </p:cNvPr>
          <p:cNvSpPr txBox="1"/>
          <p:nvPr/>
        </p:nvSpPr>
        <p:spPr>
          <a:xfrm>
            <a:off x="1923396" y="3620450"/>
            <a:ext cx="322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track with a section featuring a large projection angle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75DC44-8BE3-E44C-9665-4958BE3D8CA0}"/>
              </a:ext>
            </a:extLst>
          </p:cNvPr>
          <p:cNvSpPr/>
          <p:nvPr/>
        </p:nvSpPr>
        <p:spPr>
          <a:xfrm>
            <a:off x="1923396" y="5501361"/>
            <a:ext cx="3080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interaction vertex of a charged pion with many activities</a:t>
            </a:r>
          </a:p>
        </p:txBody>
      </p:sp>
    </p:spTree>
    <p:extLst>
      <p:ext uri="{BB962C8B-B14F-4D97-AF65-F5344CB8AC3E}">
        <p14:creationId xmlns:p14="http://schemas.microsoft.com/office/powerpoint/2010/main" val="222969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B85C2-E410-A840-B0AF-36AF56A6C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78" y="0"/>
            <a:ext cx="94420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8F25F-A391-1C48-B112-9CD45994558F}"/>
              </a:ext>
            </a:extLst>
          </p:cNvPr>
          <p:cNvSpPr txBox="1"/>
          <p:nvPr/>
        </p:nvSpPr>
        <p:spPr>
          <a:xfrm>
            <a:off x="0" y="464059"/>
            <a:ext cx="14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SP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550796-538D-CB44-86D8-22607B2A88BE}"/>
              </a:ext>
            </a:extLst>
          </p:cNvPr>
          <p:cNvSpPr/>
          <p:nvPr/>
        </p:nvSpPr>
        <p:spPr>
          <a:xfrm>
            <a:off x="8253876" y="2201034"/>
            <a:ext cx="1448474" cy="2953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693859-BEB7-9A4C-9A0A-3723FADDFC9E}"/>
              </a:ext>
            </a:extLst>
          </p:cNvPr>
          <p:cNvSpPr/>
          <p:nvPr/>
        </p:nvSpPr>
        <p:spPr>
          <a:xfrm>
            <a:off x="2373104" y="648725"/>
            <a:ext cx="344571" cy="47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EB52E9-40C1-BC41-878C-20CD2070C834}"/>
              </a:ext>
            </a:extLst>
          </p:cNvPr>
          <p:cNvSpPr/>
          <p:nvPr/>
        </p:nvSpPr>
        <p:spPr>
          <a:xfrm>
            <a:off x="6511554" y="550717"/>
            <a:ext cx="344571" cy="47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2E08DD-3CDE-A14C-B1BA-53D0F9A5579D}"/>
              </a:ext>
            </a:extLst>
          </p:cNvPr>
          <p:cNvSpPr/>
          <p:nvPr/>
        </p:nvSpPr>
        <p:spPr>
          <a:xfrm>
            <a:off x="8796184" y="671029"/>
            <a:ext cx="344571" cy="47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080F4-553C-CF46-A75C-0FCAE76CBD39}"/>
              </a:ext>
            </a:extLst>
          </p:cNvPr>
          <p:cNvSpPr/>
          <p:nvPr/>
        </p:nvSpPr>
        <p:spPr>
          <a:xfrm>
            <a:off x="7072439" y="5154627"/>
            <a:ext cx="846901" cy="595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7E0E39-1023-9A43-8D2F-D95A36F8DC77}"/>
              </a:ext>
            </a:extLst>
          </p:cNvPr>
          <p:cNvSpPr/>
          <p:nvPr/>
        </p:nvSpPr>
        <p:spPr>
          <a:xfrm>
            <a:off x="2273862" y="1350022"/>
            <a:ext cx="443814" cy="595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65353-CB1C-3647-A016-9915276CAB13}"/>
              </a:ext>
            </a:extLst>
          </p:cNvPr>
          <p:cNvSpPr txBox="1"/>
          <p:nvPr/>
        </p:nvSpPr>
        <p:spPr>
          <a:xfrm>
            <a:off x="0" y="1323871"/>
            <a:ext cx="1851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 DATA</a:t>
            </a:r>
          </a:p>
          <a:p>
            <a:r>
              <a:rPr lang="en-US" dirty="0"/>
              <a:t>run: 5145</a:t>
            </a:r>
          </a:p>
          <a:p>
            <a:r>
              <a:rPr lang="en-US" dirty="0" err="1"/>
              <a:t>subRun</a:t>
            </a:r>
            <a:r>
              <a:rPr lang="en-US" dirty="0"/>
              <a:t>: 1</a:t>
            </a:r>
          </a:p>
          <a:p>
            <a:r>
              <a:rPr lang="en-US" dirty="0"/>
              <a:t>event: 26918</a:t>
            </a:r>
          </a:p>
          <a:p>
            <a:r>
              <a:rPr lang="en-US" dirty="0"/>
              <a:t>V plane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1CFD53-0FF9-834F-96B1-D5322BD6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13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6E533C1-0F5E-A143-B687-31D422E6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A67714A-0675-2849-B76D-A627CE2B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</p:spTree>
    <p:extLst>
      <p:ext uri="{BB962C8B-B14F-4D97-AF65-F5344CB8AC3E}">
        <p14:creationId xmlns:p14="http://schemas.microsoft.com/office/powerpoint/2010/main" val="4214690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E99D34-990C-0E41-9E73-C7E3F8A34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78" y="0"/>
            <a:ext cx="9442044" cy="68580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232332D-B39D-3C4D-9702-74A920A55003}"/>
              </a:ext>
            </a:extLst>
          </p:cNvPr>
          <p:cNvSpPr/>
          <p:nvPr/>
        </p:nvSpPr>
        <p:spPr>
          <a:xfrm>
            <a:off x="8253876" y="2201034"/>
            <a:ext cx="1448474" cy="2953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7482E4-99C5-1A4E-A8FB-FDA70C4F3153}"/>
              </a:ext>
            </a:extLst>
          </p:cNvPr>
          <p:cNvSpPr/>
          <p:nvPr/>
        </p:nvSpPr>
        <p:spPr>
          <a:xfrm>
            <a:off x="2373104" y="648725"/>
            <a:ext cx="344571" cy="47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094525-0AE7-EB44-9C87-9426A5D271FE}"/>
              </a:ext>
            </a:extLst>
          </p:cNvPr>
          <p:cNvSpPr/>
          <p:nvPr/>
        </p:nvSpPr>
        <p:spPr>
          <a:xfrm>
            <a:off x="6511554" y="550717"/>
            <a:ext cx="344571" cy="47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A4E6A7-BE9D-C84E-832F-61256BB6F27E}"/>
              </a:ext>
            </a:extLst>
          </p:cNvPr>
          <p:cNvSpPr/>
          <p:nvPr/>
        </p:nvSpPr>
        <p:spPr>
          <a:xfrm>
            <a:off x="8796184" y="671029"/>
            <a:ext cx="344571" cy="47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381BCC-A63D-7C40-9974-435608D232C6}"/>
              </a:ext>
            </a:extLst>
          </p:cNvPr>
          <p:cNvSpPr/>
          <p:nvPr/>
        </p:nvSpPr>
        <p:spPr>
          <a:xfrm>
            <a:off x="7072439" y="5154627"/>
            <a:ext cx="846901" cy="595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3FF4DA0-7DC9-784A-AB00-C2A272ABE1FB}"/>
              </a:ext>
            </a:extLst>
          </p:cNvPr>
          <p:cNvSpPr/>
          <p:nvPr/>
        </p:nvSpPr>
        <p:spPr>
          <a:xfrm>
            <a:off x="2273862" y="1350022"/>
            <a:ext cx="443814" cy="595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477DA4-7C68-2B40-BB41-2F95C1D2F5F4}"/>
              </a:ext>
            </a:extLst>
          </p:cNvPr>
          <p:cNvSpPr txBox="1"/>
          <p:nvPr/>
        </p:nvSpPr>
        <p:spPr>
          <a:xfrm>
            <a:off x="0" y="464059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DNN-SP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1429B-4A03-8743-9154-3696FA524EF6}"/>
              </a:ext>
            </a:extLst>
          </p:cNvPr>
          <p:cNvSpPr txBox="1"/>
          <p:nvPr/>
        </p:nvSpPr>
        <p:spPr>
          <a:xfrm>
            <a:off x="0" y="1323871"/>
            <a:ext cx="17839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 DATA</a:t>
            </a:r>
          </a:p>
          <a:p>
            <a:r>
              <a:rPr lang="en-US" dirty="0"/>
              <a:t>run: 5145</a:t>
            </a:r>
          </a:p>
          <a:p>
            <a:r>
              <a:rPr lang="en-US" dirty="0" err="1"/>
              <a:t>subRun</a:t>
            </a:r>
            <a:r>
              <a:rPr lang="en-US" dirty="0"/>
              <a:t>: 1</a:t>
            </a:r>
          </a:p>
          <a:p>
            <a:r>
              <a:rPr lang="en-US" dirty="0"/>
              <a:t>event: 26918</a:t>
            </a:r>
          </a:p>
          <a:p>
            <a:r>
              <a:rPr lang="en-US" dirty="0"/>
              <a:t>V plane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C91B-F95C-5F4D-ADEC-FA05C20B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B10ECB-9CFA-3947-8E73-40D66E083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D28691-6AE0-EF42-B804-37C7A3FA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</p:spTree>
    <p:extLst>
      <p:ext uri="{BB962C8B-B14F-4D97-AF65-F5344CB8AC3E}">
        <p14:creationId xmlns:p14="http://schemas.microsoft.com/office/powerpoint/2010/main" val="383340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BD907-85E6-3C47-8F9A-25A32F4D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956" y="0"/>
            <a:ext cx="9442044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B67696-722A-734E-98FD-ADAA72376C94}"/>
              </a:ext>
            </a:extLst>
          </p:cNvPr>
          <p:cNvSpPr/>
          <p:nvPr/>
        </p:nvSpPr>
        <p:spPr>
          <a:xfrm rot="303069">
            <a:off x="10304028" y="896025"/>
            <a:ext cx="1167034" cy="5477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B91BBB-44EC-A249-A184-B3B64B404688}"/>
              </a:ext>
            </a:extLst>
          </p:cNvPr>
          <p:cNvSpPr/>
          <p:nvPr/>
        </p:nvSpPr>
        <p:spPr>
          <a:xfrm>
            <a:off x="9977785" y="104539"/>
            <a:ext cx="909760" cy="5375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E173D-B511-6E43-90B3-9BA476B1E500}"/>
              </a:ext>
            </a:extLst>
          </p:cNvPr>
          <p:cNvSpPr txBox="1"/>
          <p:nvPr/>
        </p:nvSpPr>
        <p:spPr>
          <a:xfrm>
            <a:off x="0" y="1323871"/>
            <a:ext cx="20302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ProtoDUNE-SP Data</a:t>
            </a:r>
          </a:p>
          <a:p>
            <a:r>
              <a:rPr lang="en-US" dirty="0"/>
              <a:t>run: 5145</a:t>
            </a:r>
          </a:p>
          <a:p>
            <a:r>
              <a:rPr lang="en-US" dirty="0" err="1"/>
              <a:t>subRun</a:t>
            </a:r>
            <a:r>
              <a:rPr lang="en-US" dirty="0"/>
              <a:t>: 1</a:t>
            </a:r>
          </a:p>
          <a:p>
            <a:r>
              <a:rPr lang="en-US" dirty="0"/>
              <a:t>event: 26945</a:t>
            </a:r>
          </a:p>
          <a:p>
            <a:r>
              <a:rPr lang="en-US" dirty="0"/>
              <a:t>V plane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328ED-AB2C-8E4B-AA62-80DA70927C2C}"/>
              </a:ext>
            </a:extLst>
          </p:cNvPr>
          <p:cNvSpPr txBox="1"/>
          <p:nvPr/>
        </p:nvSpPr>
        <p:spPr>
          <a:xfrm>
            <a:off x="0" y="464059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ABBD0F-6049-AC4A-B68A-27552802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15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7F82B8-FA36-CB45-BBBB-D66F2B4F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4227E8B-086A-D640-B683-88D2F74C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9AEF28-C637-344D-948F-C245C5282C37}"/>
              </a:ext>
            </a:extLst>
          </p:cNvPr>
          <p:cNvSpPr txBox="1"/>
          <p:nvPr/>
        </p:nvSpPr>
        <p:spPr>
          <a:xfrm>
            <a:off x="19020" y="3803073"/>
            <a:ext cx="27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ProtoDUNE: how and why</a:t>
            </a:r>
          </a:p>
          <a:p>
            <a:r>
              <a:rPr lang="en-US" i="1" dirty="0"/>
              <a:t>L. </a:t>
            </a:r>
            <a:r>
              <a:rPr lang="en-US" i="1" dirty="0" err="1"/>
              <a:t>Manenti</a:t>
            </a:r>
            <a:r>
              <a:rPr lang="en-US" i="1" dirty="0"/>
              <a:t>: X02.00001</a:t>
            </a:r>
          </a:p>
          <a:p>
            <a:r>
              <a:rPr lang="en-US" i="1" dirty="0"/>
              <a:t>and other ProtoDUNE Talks</a:t>
            </a:r>
          </a:p>
        </p:txBody>
      </p:sp>
    </p:spTree>
    <p:extLst>
      <p:ext uri="{BB962C8B-B14F-4D97-AF65-F5344CB8AC3E}">
        <p14:creationId xmlns:p14="http://schemas.microsoft.com/office/powerpoint/2010/main" val="988873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A7DE38-7C96-EF44-ADE7-44F16939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956" y="0"/>
            <a:ext cx="9442044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BE64C7-669B-2142-A2FA-CDCC195F169C}"/>
              </a:ext>
            </a:extLst>
          </p:cNvPr>
          <p:cNvSpPr txBox="1"/>
          <p:nvPr/>
        </p:nvSpPr>
        <p:spPr>
          <a:xfrm>
            <a:off x="0" y="1323871"/>
            <a:ext cx="20302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ProtoDUNE-SP Data</a:t>
            </a:r>
          </a:p>
          <a:p>
            <a:r>
              <a:rPr lang="en-US" dirty="0"/>
              <a:t>run: 5145</a:t>
            </a:r>
          </a:p>
          <a:p>
            <a:r>
              <a:rPr lang="en-US" dirty="0" err="1"/>
              <a:t>subRun</a:t>
            </a:r>
            <a:r>
              <a:rPr lang="en-US" dirty="0"/>
              <a:t>: 1</a:t>
            </a:r>
          </a:p>
          <a:p>
            <a:r>
              <a:rPr lang="en-US" dirty="0"/>
              <a:t>event: 26945</a:t>
            </a:r>
          </a:p>
          <a:p>
            <a:r>
              <a:rPr lang="en-US" dirty="0"/>
              <a:t>V plane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6A5BB-068D-0C40-BB64-798A8E46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48F5E9-AB73-184D-ADC2-61D506DA6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E8E7F6-A3B6-664F-B643-B755A0C4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FBB13-4E03-704C-8906-188753AA4C56}"/>
              </a:ext>
            </a:extLst>
          </p:cNvPr>
          <p:cNvSpPr txBox="1"/>
          <p:nvPr/>
        </p:nvSpPr>
        <p:spPr>
          <a:xfrm>
            <a:off x="0" y="464059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DNN-SP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8C7535-C809-304F-881C-37042F1049B9}"/>
              </a:ext>
            </a:extLst>
          </p:cNvPr>
          <p:cNvSpPr/>
          <p:nvPr/>
        </p:nvSpPr>
        <p:spPr>
          <a:xfrm rot="303069">
            <a:off x="10304028" y="896025"/>
            <a:ext cx="1167034" cy="5477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2FFF31-F61B-DC49-9E9D-705824B41F37}"/>
              </a:ext>
            </a:extLst>
          </p:cNvPr>
          <p:cNvSpPr/>
          <p:nvPr/>
        </p:nvSpPr>
        <p:spPr>
          <a:xfrm>
            <a:off x="9977785" y="104539"/>
            <a:ext cx="909760" cy="5375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91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F633-67F3-1E4C-B2C6-0F91636D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Deep-Learning in Wire-Cell Toolkit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921AF-E7B8-0E49-9D10-58364D50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307DF-6DDE-7C43-8B92-CE19BB8F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A98FD-E2F4-B040-A939-FFA5F84B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B81079-8A7C-3848-B0E1-20B47BC95713}"/>
              </a:ext>
            </a:extLst>
          </p:cNvPr>
          <p:cNvSpPr txBox="1"/>
          <p:nvPr/>
        </p:nvSpPr>
        <p:spPr>
          <a:xfrm>
            <a:off x="667952" y="1278160"/>
            <a:ext cx="204042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LarSoft Simulation</a:t>
            </a:r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A59D26C2-AC1C-B04B-AAED-3646EAAC2B79}"/>
              </a:ext>
            </a:extLst>
          </p:cNvPr>
          <p:cNvSpPr/>
          <p:nvPr/>
        </p:nvSpPr>
        <p:spPr>
          <a:xfrm>
            <a:off x="815910" y="1879502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Energy Depos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C8600-5BE8-5B40-B9DE-3C1C6D19F5A2}"/>
              </a:ext>
            </a:extLst>
          </p:cNvPr>
          <p:cNvSpPr txBox="1"/>
          <p:nvPr/>
        </p:nvSpPr>
        <p:spPr>
          <a:xfrm>
            <a:off x="763782" y="2480844"/>
            <a:ext cx="184876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WireCell Response</a:t>
            </a:r>
          </a:p>
          <a:p>
            <a:pPr algn="ctr"/>
            <a:r>
              <a:rPr lang="en-US" sz="1600" dirty="0"/>
              <a:t>Add Noise</a:t>
            </a:r>
          </a:p>
        </p:txBody>
      </p:sp>
      <p:sp>
        <p:nvSpPr>
          <p:cNvPr id="15" name="Snip Single Corner Rectangle 14">
            <a:extLst>
              <a:ext uri="{FF2B5EF4-FFF2-40B4-BE49-F238E27FC236}">
                <a16:creationId xmlns:a16="http://schemas.microsoft.com/office/drawing/2014/main" id="{78AC8D98-9338-2F42-8D9D-5FD661A4EB68}"/>
              </a:ext>
            </a:extLst>
          </p:cNvPr>
          <p:cNvSpPr/>
          <p:nvPr/>
        </p:nvSpPr>
        <p:spPr>
          <a:xfrm>
            <a:off x="815910" y="3328407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Raw waveform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EDA7F-2D0D-8C41-AA99-F85756DB0DA0}"/>
              </a:ext>
            </a:extLst>
          </p:cNvPr>
          <p:cNvSpPr txBox="1"/>
          <p:nvPr/>
        </p:nvSpPr>
        <p:spPr>
          <a:xfrm>
            <a:off x="416132" y="3929749"/>
            <a:ext cx="25440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WireCell</a:t>
            </a:r>
          </a:p>
          <a:p>
            <a:pPr algn="ctr"/>
            <a:r>
              <a:rPr lang="en-US" sz="1600" b="1" dirty="0"/>
              <a:t>preprocessing for DNN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304DCB31-BDA3-8043-8D6F-50A4F09E1C5E}"/>
              </a:ext>
            </a:extLst>
          </p:cNvPr>
          <p:cNvSpPr/>
          <p:nvPr/>
        </p:nvSpPr>
        <p:spPr>
          <a:xfrm>
            <a:off x="815910" y="4777310"/>
            <a:ext cx="1744505" cy="514538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DNN Input</a:t>
            </a:r>
          </a:p>
          <a:p>
            <a:pPr algn="ctr"/>
            <a:r>
              <a:rPr lang="en-US" sz="1400" b="1" dirty="0"/>
              <a:t>hdf5</a:t>
            </a: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545F3171-C4D5-AB47-958B-1E1C03634A4F}"/>
              </a:ext>
            </a:extLst>
          </p:cNvPr>
          <p:cNvSpPr/>
          <p:nvPr/>
        </p:nvSpPr>
        <p:spPr>
          <a:xfrm>
            <a:off x="3267295" y="4777311"/>
            <a:ext cx="1744505" cy="514537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Truth Tags</a:t>
            </a:r>
          </a:p>
          <a:p>
            <a:pPr algn="ctr"/>
            <a:r>
              <a:rPr lang="en-US" sz="1400" b="1" dirty="0"/>
              <a:t>hdf5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CAD9A9-CBA8-D64B-A0E5-D75624888FC3}"/>
              </a:ext>
            </a:extLst>
          </p:cNvPr>
          <p:cNvSpPr txBox="1"/>
          <p:nvPr/>
        </p:nvSpPr>
        <p:spPr>
          <a:xfrm>
            <a:off x="3424287" y="3509962"/>
            <a:ext cx="14305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WireCell</a:t>
            </a:r>
          </a:p>
          <a:p>
            <a:pPr algn="ctr"/>
            <a:r>
              <a:rPr lang="en-US" sz="1600" b="1" dirty="0"/>
              <a:t>Truth Tagging</a:t>
            </a: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97D1EE4-2985-764B-8250-E9EC08A6A8A5}"/>
              </a:ext>
            </a:extLst>
          </p:cNvPr>
          <p:cNvCxnSpPr>
            <a:cxnSpLocks/>
            <a:stCxn id="13" idx="0"/>
            <a:endCxn id="19" idx="0"/>
          </p:cNvCxnSpPr>
          <p:nvPr/>
        </p:nvCxnSpPr>
        <p:spPr>
          <a:xfrm>
            <a:off x="2560415" y="2048779"/>
            <a:ext cx="1579132" cy="146118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D47022-0965-1F4F-9B41-02A322959BA5}"/>
              </a:ext>
            </a:extLst>
          </p:cNvPr>
          <p:cNvCxnSpPr>
            <a:cxnSpLocks/>
            <a:stCxn id="12" idx="2"/>
            <a:endCxn id="13" idx="3"/>
          </p:cNvCxnSpPr>
          <p:nvPr/>
        </p:nvCxnSpPr>
        <p:spPr>
          <a:xfrm>
            <a:off x="1688163" y="1616714"/>
            <a:ext cx="0" cy="262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C1D2BE-C6C3-3B42-A842-D855A3948B62}"/>
              </a:ext>
            </a:extLst>
          </p:cNvPr>
          <p:cNvCxnSpPr>
            <a:cxnSpLocks/>
            <a:stCxn id="13" idx="1"/>
            <a:endCxn id="14" idx="0"/>
          </p:cNvCxnSpPr>
          <p:nvPr/>
        </p:nvCxnSpPr>
        <p:spPr>
          <a:xfrm>
            <a:off x="1688163" y="2218056"/>
            <a:ext cx="0" cy="262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F2491EA-8FF8-CB4A-AAB5-E075A440129E}"/>
              </a:ext>
            </a:extLst>
          </p:cNvPr>
          <p:cNvCxnSpPr>
            <a:cxnSpLocks/>
            <a:stCxn id="14" idx="2"/>
            <a:endCxn id="15" idx="3"/>
          </p:cNvCxnSpPr>
          <p:nvPr/>
        </p:nvCxnSpPr>
        <p:spPr>
          <a:xfrm>
            <a:off x="1688163" y="3065619"/>
            <a:ext cx="0" cy="262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3F66E4-C74D-B146-AA96-4281967E9D59}"/>
              </a:ext>
            </a:extLst>
          </p:cNvPr>
          <p:cNvCxnSpPr>
            <a:cxnSpLocks/>
            <a:stCxn id="15" idx="1"/>
            <a:endCxn id="16" idx="0"/>
          </p:cNvCxnSpPr>
          <p:nvPr/>
        </p:nvCxnSpPr>
        <p:spPr>
          <a:xfrm flipH="1">
            <a:off x="1688162" y="3666961"/>
            <a:ext cx="1" cy="262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8D1E50-2B77-B346-94BD-3C969E653F19}"/>
              </a:ext>
            </a:extLst>
          </p:cNvPr>
          <p:cNvCxnSpPr>
            <a:cxnSpLocks/>
            <a:stCxn id="16" idx="2"/>
            <a:endCxn id="17" idx="3"/>
          </p:cNvCxnSpPr>
          <p:nvPr/>
        </p:nvCxnSpPr>
        <p:spPr>
          <a:xfrm>
            <a:off x="1688162" y="4514524"/>
            <a:ext cx="1" cy="262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6EF5D9-6512-F848-97A8-EAE5E67844B9}"/>
              </a:ext>
            </a:extLst>
          </p:cNvPr>
          <p:cNvCxnSpPr>
            <a:cxnSpLocks/>
            <a:stCxn id="19" idx="2"/>
            <a:endCxn id="18" idx="3"/>
          </p:cNvCxnSpPr>
          <p:nvPr/>
        </p:nvCxnSpPr>
        <p:spPr>
          <a:xfrm>
            <a:off x="4139547" y="4094737"/>
            <a:ext cx="1" cy="682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BDB48B6-0F0C-DA4D-8798-7FE5FF7A2CB2}"/>
              </a:ext>
            </a:extLst>
          </p:cNvPr>
          <p:cNvSpPr txBox="1"/>
          <p:nvPr/>
        </p:nvSpPr>
        <p:spPr>
          <a:xfrm>
            <a:off x="1802578" y="5812502"/>
            <a:ext cx="2315228" cy="5847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Model Training/Testing with Python API</a:t>
            </a: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BCA4273-1B02-8543-A416-A9238C973B21}"/>
              </a:ext>
            </a:extLst>
          </p:cNvPr>
          <p:cNvCxnSpPr>
            <a:cxnSpLocks/>
            <a:stCxn id="17" idx="1"/>
            <a:endCxn id="45" idx="0"/>
          </p:cNvCxnSpPr>
          <p:nvPr/>
        </p:nvCxnSpPr>
        <p:spPr>
          <a:xfrm rot="16200000" flipH="1">
            <a:off x="2063850" y="4916160"/>
            <a:ext cx="520654" cy="127202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DDFEFE64-CFF2-D845-ACF5-1D4574D52920}"/>
              </a:ext>
            </a:extLst>
          </p:cNvPr>
          <p:cNvCxnSpPr>
            <a:cxnSpLocks/>
            <a:stCxn id="18" idx="1"/>
            <a:endCxn id="45" idx="0"/>
          </p:cNvCxnSpPr>
          <p:nvPr/>
        </p:nvCxnSpPr>
        <p:spPr>
          <a:xfrm rot="5400000">
            <a:off x="3289543" y="4962497"/>
            <a:ext cx="520654" cy="117935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Snip Single Corner Rectangle 51">
            <a:extLst>
              <a:ext uri="{FF2B5EF4-FFF2-40B4-BE49-F238E27FC236}">
                <a16:creationId xmlns:a16="http://schemas.microsoft.com/office/drawing/2014/main" id="{9A912148-1DA2-204C-8437-97178A065A80}"/>
              </a:ext>
            </a:extLst>
          </p:cNvPr>
          <p:cNvSpPr/>
          <p:nvPr/>
        </p:nvSpPr>
        <p:spPr>
          <a:xfrm>
            <a:off x="5329415" y="5855398"/>
            <a:ext cx="2038681" cy="514537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TorchScrip Model in File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530C0F9-440F-D347-9F2A-A8024C560A12}"/>
              </a:ext>
            </a:extLst>
          </p:cNvPr>
          <p:cNvCxnSpPr>
            <a:cxnSpLocks/>
            <a:stCxn id="45" idx="3"/>
            <a:endCxn id="52" idx="2"/>
          </p:cNvCxnSpPr>
          <p:nvPr/>
        </p:nvCxnSpPr>
        <p:spPr>
          <a:xfrm>
            <a:off x="4117806" y="6104890"/>
            <a:ext cx="1211609" cy="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Snip Single Corner Rectangle 55">
            <a:extLst>
              <a:ext uri="{FF2B5EF4-FFF2-40B4-BE49-F238E27FC236}">
                <a16:creationId xmlns:a16="http://schemas.microsoft.com/office/drawing/2014/main" id="{C79812AF-997B-9B49-ABF5-55BFA4762E14}"/>
              </a:ext>
            </a:extLst>
          </p:cNvPr>
          <p:cNvSpPr/>
          <p:nvPr/>
        </p:nvSpPr>
        <p:spPr>
          <a:xfrm>
            <a:off x="8359555" y="3021250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Raw waveform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3E618-E6C0-E148-9C6F-A78DD989929B}"/>
              </a:ext>
            </a:extLst>
          </p:cNvPr>
          <p:cNvSpPr txBox="1"/>
          <p:nvPr/>
        </p:nvSpPr>
        <p:spPr>
          <a:xfrm>
            <a:off x="7959777" y="3603004"/>
            <a:ext cx="25440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WireCell</a:t>
            </a:r>
          </a:p>
          <a:p>
            <a:pPr algn="ctr"/>
            <a:r>
              <a:rPr lang="en-US" sz="1600" b="1" dirty="0"/>
              <a:t>preprocessing for DNN</a:t>
            </a:r>
          </a:p>
        </p:txBody>
      </p:sp>
      <p:sp>
        <p:nvSpPr>
          <p:cNvPr id="58" name="Snip Single Corner Rectangle 57">
            <a:extLst>
              <a:ext uri="{FF2B5EF4-FFF2-40B4-BE49-F238E27FC236}">
                <a16:creationId xmlns:a16="http://schemas.microsoft.com/office/drawing/2014/main" id="{405C0787-5647-344B-B900-983A27F1B9DB}"/>
              </a:ext>
            </a:extLst>
          </p:cNvPr>
          <p:cNvSpPr/>
          <p:nvPr/>
        </p:nvSpPr>
        <p:spPr>
          <a:xfrm>
            <a:off x="8359555" y="4430979"/>
            <a:ext cx="1744505" cy="514538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DNN Input</a:t>
            </a:r>
          </a:p>
          <a:p>
            <a:pPr algn="ctr"/>
            <a:r>
              <a:rPr lang="en-US" sz="1400" b="1" dirty="0"/>
              <a:t>in memory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EC5001D-2976-2941-AB37-602D2DB2E5E9}"/>
              </a:ext>
            </a:extLst>
          </p:cNvPr>
          <p:cNvCxnSpPr>
            <a:cxnSpLocks/>
            <a:stCxn id="56" idx="1"/>
            <a:endCxn id="57" idx="0"/>
          </p:cNvCxnSpPr>
          <p:nvPr/>
        </p:nvCxnSpPr>
        <p:spPr>
          <a:xfrm flipH="1">
            <a:off x="9231807" y="3359804"/>
            <a:ext cx="1" cy="243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1D9418-0BA2-4F45-B0AE-E00C0B60922C}"/>
              </a:ext>
            </a:extLst>
          </p:cNvPr>
          <p:cNvCxnSpPr>
            <a:cxnSpLocks/>
            <a:stCxn id="57" idx="2"/>
            <a:endCxn id="58" idx="3"/>
          </p:cNvCxnSpPr>
          <p:nvPr/>
        </p:nvCxnSpPr>
        <p:spPr>
          <a:xfrm>
            <a:off x="9231807" y="4187779"/>
            <a:ext cx="1" cy="243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1DB455E-DA7E-5448-B516-4627E3F09815}"/>
              </a:ext>
            </a:extLst>
          </p:cNvPr>
          <p:cNvSpPr txBox="1"/>
          <p:nvPr/>
        </p:nvSpPr>
        <p:spPr>
          <a:xfrm>
            <a:off x="7959777" y="5188717"/>
            <a:ext cx="25440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DNN ROI Finding</a:t>
            </a:r>
          </a:p>
          <a:p>
            <a:pPr algn="ctr"/>
            <a:r>
              <a:rPr lang="en-US" sz="1600" b="1" dirty="0"/>
              <a:t>GPU/CPU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697E64-A73A-0740-B908-D8C043A7B4A2}"/>
              </a:ext>
            </a:extLst>
          </p:cNvPr>
          <p:cNvCxnSpPr>
            <a:cxnSpLocks/>
            <a:stCxn id="58" idx="1"/>
            <a:endCxn id="61" idx="0"/>
          </p:cNvCxnSpPr>
          <p:nvPr/>
        </p:nvCxnSpPr>
        <p:spPr>
          <a:xfrm flipH="1">
            <a:off x="9231807" y="4945517"/>
            <a:ext cx="1" cy="243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Snip Single Corner Rectangle 64">
            <a:extLst>
              <a:ext uri="{FF2B5EF4-FFF2-40B4-BE49-F238E27FC236}">
                <a16:creationId xmlns:a16="http://schemas.microsoft.com/office/drawing/2014/main" id="{A34E782D-4370-8C4E-B3BE-629C0EB6DC3A}"/>
              </a:ext>
            </a:extLst>
          </p:cNvPr>
          <p:cNvSpPr/>
          <p:nvPr/>
        </p:nvSpPr>
        <p:spPr>
          <a:xfrm>
            <a:off x="8359555" y="6016694"/>
            <a:ext cx="1744505" cy="514538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ROI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9F4802-E7D0-374F-BEB5-4EA652B34A84}"/>
              </a:ext>
            </a:extLst>
          </p:cNvPr>
          <p:cNvCxnSpPr>
            <a:cxnSpLocks/>
            <a:stCxn id="61" idx="2"/>
            <a:endCxn id="65" idx="3"/>
          </p:cNvCxnSpPr>
          <p:nvPr/>
        </p:nvCxnSpPr>
        <p:spPr>
          <a:xfrm>
            <a:off x="9231807" y="5773492"/>
            <a:ext cx="1" cy="243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urved Connector 68">
            <a:extLst>
              <a:ext uri="{FF2B5EF4-FFF2-40B4-BE49-F238E27FC236}">
                <a16:creationId xmlns:a16="http://schemas.microsoft.com/office/drawing/2014/main" id="{BE841FA3-4953-784E-9ED0-A2A8C27F0757}"/>
              </a:ext>
            </a:extLst>
          </p:cNvPr>
          <p:cNvCxnSpPr>
            <a:cxnSpLocks/>
            <a:stCxn id="52" idx="0"/>
            <a:endCxn id="61" idx="1"/>
          </p:cNvCxnSpPr>
          <p:nvPr/>
        </p:nvCxnSpPr>
        <p:spPr>
          <a:xfrm flipV="1">
            <a:off x="7368096" y="5481105"/>
            <a:ext cx="591681" cy="63156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324266B-8989-DA45-A374-BDF48CA4806E}"/>
              </a:ext>
            </a:extLst>
          </p:cNvPr>
          <p:cNvSpPr txBox="1"/>
          <p:nvPr/>
        </p:nvSpPr>
        <p:spPr>
          <a:xfrm>
            <a:off x="1793674" y="640118"/>
            <a:ext cx="185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workflow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46935EE-7DBB-5E4F-8C9C-B17B614E80BE}"/>
              </a:ext>
            </a:extLst>
          </p:cNvPr>
          <p:cNvSpPr txBox="1"/>
          <p:nvPr/>
        </p:nvSpPr>
        <p:spPr>
          <a:xfrm>
            <a:off x="8261285" y="2580049"/>
            <a:ext cx="21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Production workflow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8B7FD6-0D29-8F47-B2A0-77CF12684F4C}"/>
              </a:ext>
            </a:extLst>
          </p:cNvPr>
          <p:cNvSpPr txBox="1"/>
          <p:nvPr/>
        </p:nvSpPr>
        <p:spPr>
          <a:xfrm>
            <a:off x="5468049" y="841306"/>
            <a:ext cx="6796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Established initial machinery for Deep-Learning in Wire-Cell Toolkit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/WireCell/wire-cell-toolkit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preparing in LarSoft/Wire-Cell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with 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Production with C++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A8D22-D92C-204D-9E52-6A90A6FF2755}"/>
              </a:ext>
            </a:extLst>
          </p:cNvPr>
          <p:cNvSpPr/>
          <p:nvPr/>
        </p:nvSpPr>
        <p:spPr>
          <a:xfrm>
            <a:off x="307497" y="601622"/>
            <a:ext cx="4830941" cy="592961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36133"/>
                      <a:gd name="connsiteY0" fmla="*/ 0 h 5489876"/>
                      <a:gd name="connsiteX1" fmla="*/ 499098 w 4936133"/>
                      <a:gd name="connsiteY1" fmla="*/ 0 h 5489876"/>
                      <a:gd name="connsiteX2" fmla="*/ 899473 w 4936133"/>
                      <a:gd name="connsiteY2" fmla="*/ 0 h 5489876"/>
                      <a:gd name="connsiteX3" fmla="*/ 1546655 w 4936133"/>
                      <a:gd name="connsiteY3" fmla="*/ 0 h 5489876"/>
                      <a:gd name="connsiteX4" fmla="*/ 2045753 w 4936133"/>
                      <a:gd name="connsiteY4" fmla="*/ 0 h 5489876"/>
                      <a:gd name="connsiteX5" fmla="*/ 2544851 w 4936133"/>
                      <a:gd name="connsiteY5" fmla="*/ 0 h 5489876"/>
                      <a:gd name="connsiteX6" fmla="*/ 3192033 w 4936133"/>
                      <a:gd name="connsiteY6" fmla="*/ 0 h 5489876"/>
                      <a:gd name="connsiteX7" fmla="*/ 3641769 w 4936133"/>
                      <a:gd name="connsiteY7" fmla="*/ 0 h 5489876"/>
                      <a:gd name="connsiteX8" fmla="*/ 4288951 w 4936133"/>
                      <a:gd name="connsiteY8" fmla="*/ 0 h 5489876"/>
                      <a:gd name="connsiteX9" fmla="*/ 4936133 w 4936133"/>
                      <a:gd name="connsiteY9" fmla="*/ 0 h 5489876"/>
                      <a:gd name="connsiteX10" fmla="*/ 4936133 w 4936133"/>
                      <a:gd name="connsiteY10" fmla="*/ 548988 h 5489876"/>
                      <a:gd name="connsiteX11" fmla="*/ 4936133 w 4936133"/>
                      <a:gd name="connsiteY11" fmla="*/ 1097975 h 5489876"/>
                      <a:gd name="connsiteX12" fmla="*/ 4936133 w 4936133"/>
                      <a:gd name="connsiteY12" fmla="*/ 1701862 h 5489876"/>
                      <a:gd name="connsiteX13" fmla="*/ 4936133 w 4936133"/>
                      <a:gd name="connsiteY13" fmla="*/ 2086153 h 5489876"/>
                      <a:gd name="connsiteX14" fmla="*/ 4936133 w 4936133"/>
                      <a:gd name="connsiteY14" fmla="*/ 2635140 h 5489876"/>
                      <a:gd name="connsiteX15" fmla="*/ 4936133 w 4936133"/>
                      <a:gd name="connsiteY15" fmla="*/ 3184128 h 5489876"/>
                      <a:gd name="connsiteX16" fmla="*/ 4936133 w 4936133"/>
                      <a:gd name="connsiteY16" fmla="*/ 3733116 h 5489876"/>
                      <a:gd name="connsiteX17" fmla="*/ 4936133 w 4936133"/>
                      <a:gd name="connsiteY17" fmla="*/ 4337002 h 5489876"/>
                      <a:gd name="connsiteX18" fmla="*/ 4936133 w 4936133"/>
                      <a:gd name="connsiteY18" fmla="*/ 4940888 h 5489876"/>
                      <a:gd name="connsiteX19" fmla="*/ 4936133 w 4936133"/>
                      <a:gd name="connsiteY19" fmla="*/ 5489876 h 5489876"/>
                      <a:gd name="connsiteX20" fmla="*/ 4535758 w 4936133"/>
                      <a:gd name="connsiteY20" fmla="*/ 5489876 h 5489876"/>
                      <a:gd name="connsiteX21" fmla="*/ 3888576 w 4936133"/>
                      <a:gd name="connsiteY21" fmla="*/ 5489876 h 5489876"/>
                      <a:gd name="connsiteX22" fmla="*/ 3340117 w 4936133"/>
                      <a:gd name="connsiteY22" fmla="*/ 5489876 h 5489876"/>
                      <a:gd name="connsiteX23" fmla="*/ 2890380 w 4936133"/>
                      <a:gd name="connsiteY23" fmla="*/ 5489876 h 5489876"/>
                      <a:gd name="connsiteX24" fmla="*/ 2341921 w 4936133"/>
                      <a:gd name="connsiteY24" fmla="*/ 5489876 h 5489876"/>
                      <a:gd name="connsiteX25" fmla="*/ 1941546 w 4936133"/>
                      <a:gd name="connsiteY25" fmla="*/ 5489876 h 5489876"/>
                      <a:gd name="connsiteX26" fmla="*/ 1541170 w 4936133"/>
                      <a:gd name="connsiteY26" fmla="*/ 5489876 h 5489876"/>
                      <a:gd name="connsiteX27" fmla="*/ 992711 w 4936133"/>
                      <a:gd name="connsiteY27" fmla="*/ 5489876 h 5489876"/>
                      <a:gd name="connsiteX28" fmla="*/ 542975 w 4936133"/>
                      <a:gd name="connsiteY28" fmla="*/ 5489876 h 5489876"/>
                      <a:gd name="connsiteX29" fmla="*/ 0 w 4936133"/>
                      <a:gd name="connsiteY29" fmla="*/ 5489876 h 5489876"/>
                      <a:gd name="connsiteX30" fmla="*/ 0 w 4936133"/>
                      <a:gd name="connsiteY30" fmla="*/ 5050686 h 5489876"/>
                      <a:gd name="connsiteX31" fmla="*/ 0 w 4936133"/>
                      <a:gd name="connsiteY31" fmla="*/ 4666395 h 5489876"/>
                      <a:gd name="connsiteX32" fmla="*/ 0 w 4936133"/>
                      <a:gd name="connsiteY32" fmla="*/ 4062508 h 5489876"/>
                      <a:gd name="connsiteX33" fmla="*/ 0 w 4936133"/>
                      <a:gd name="connsiteY33" fmla="*/ 3623318 h 5489876"/>
                      <a:gd name="connsiteX34" fmla="*/ 0 w 4936133"/>
                      <a:gd name="connsiteY34" fmla="*/ 3019432 h 5489876"/>
                      <a:gd name="connsiteX35" fmla="*/ 0 w 4936133"/>
                      <a:gd name="connsiteY35" fmla="*/ 2360647 h 5489876"/>
                      <a:gd name="connsiteX36" fmla="*/ 0 w 4936133"/>
                      <a:gd name="connsiteY36" fmla="*/ 1866558 h 5489876"/>
                      <a:gd name="connsiteX37" fmla="*/ 0 w 4936133"/>
                      <a:gd name="connsiteY37" fmla="*/ 1207773 h 5489876"/>
                      <a:gd name="connsiteX38" fmla="*/ 0 w 4936133"/>
                      <a:gd name="connsiteY38" fmla="*/ 768583 h 5489876"/>
                      <a:gd name="connsiteX39" fmla="*/ 0 w 4936133"/>
                      <a:gd name="connsiteY39" fmla="*/ 0 h 5489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4936133" h="5489876" extrusionOk="0">
                        <a:moveTo>
                          <a:pt x="0" y="0"/>
                        </a:moveTo>
                        <a:cubicBezTo>
                          <a:pt x="145041" y="-38043"/>
                          <a:pt x="309398" y="13218"/>
                          <a:pt x="499098" y="0"/>
                        </a:cubicBezTo>
                        <a:cubicBezTo>
                          <a:pt x="688798" y="-13218"/>
                          <a:pt x="778281" y="15179"/>
                          <a:pt x="899473" y="0"/>
                        </a:cubicBezTo>
                        <a:cubicBezTo>
                          <a:pt x="1020666" y="-15179"/>
                          <a:pt x="1409869" y="50747"/>
                          <a:pt x="1546655" y="0"/>
                        </a:cubicBezTo>
                        <a:cubicBezTo>
                          <a:pt x="1683441" y="-50747"/>
                          <a:pt x="1864130" y="29080"/>
                          <a:pt x="2045753" y="0"/>
                        </a:cubicBezTo>
                        <a:cubicBezTo>
                          <a:pt x="2227376" y="-29080"/>
                          <a:pt x="2361764" y="6613"/>
                          <a:pt x="2544851" y="0"/>
                        </a:cubicBezTo>
                        <a:cubicBezTo>
                          <a:pt x="2727938" y="-6613"/>
                          <a:pt x="2967239" y="14470"/>
                          <a:pt x="3192033" y="0"/>
                        </a:cubicBezTo>
                        <a:cubicBezTo>
                          <a:pt x="3416827" y="-14470"/>
                          <a:pt x="3550302" y="7086"/>
                          <a:pt x="3641769" y="0"/>
                        </a:cubicBezTo>
                        <a:cubicBezTo>
                          <a:pt x="3733236" y="-7086"/>
                          <a:pt x="4057480" y="548"/>
                          <a:pt x="4288951" y="0"/>
                        </a:cubicBezTo>
                        <a:cubicBezTo>
                          <a:pt x="4520422" y="-548"/>
                          <a:pt x="4753897" y="25047"/>
                          <a:pt x="4936133" y="0"/>
                        </a:cubicBezTo>
                        <a:cubicBezTo>
                          <a:pt x="4964924" y="248367"/>
                          <a:pt x="4909870" y="279000"/>
                          <a:pt x="4936133" y="548988"/>
                        </a:cubicBezTo>
                        <a:cubicBezTo>
                          <a:pt x="4962396" y="818976"/>
                          <a:pt x="4912941" y="828524"/>
                          <a:pt x="4936133" y="1097975"/>
                        </a:cubicBezTo>
                        <a:cubicBezTo>
                          <a:pt x="4959325" y="1367426"/>
                          <a:pt x="4901371" y="1439684"/>
                          <a:pt x="4936133" y="1701862"/>
                        </a:cubicBezTo>
                        <a:cubicBezTo>
                          <a:pt x="4970895" y="1964040"/>
                          <a:pt x="4909308" y="1978289"/>
                          <a:pt x="4936133" y="2086153"/>
                        </a:cubicBezTo>
                        <a:cubicBezTo>
                          <a:pt x="4962958" y="2194017"/>
                          <a:pt x="4904705" y="2379265"/>
                          <a:pt x="4936133" y="2635140"/>
                        </a:cubicBezTo>
                        <a:cubicBezTo>
                          <a:pt x="4967561" y="2891015"/>
                          <a:pt x="4925948" y="2958907"/>
                          <a:pt x="4936133" y="3184128"/>
                        </a:cubicBezTo>
                        <a:cubicBezTo>
                          <a:pt x="4946318" y="3409349"/>
                          <a:pt x="4913758" y="3561603"/>
                          <a:pt x="4936133" y="3733116"/>
                        </a:cubicBezTo>
                        <a:cubicBezTo>
                          <a:pt x="4958508" y="3904629"/>
                          <a:pt x="4926539" y="4184829"/>
                          <a:pt x="4936133" y="4337002"/>
                        </a:cubicBezTo>
                        <a:cubicBezTo>
                          <a:pt x="4945727" y="4489175"/>
                          <a:pt x="4869777" y="4703195"/>
                          <a:pt x="4936133" y="4940888"/>
                        </a:cubicBezTo>
                        <a:cubicBezTo>
                          <a:pt x="5002489" y="5178581"/>
                          <a:pt x="4929148" y="5316585"/>
                          <a:pt x="4936133" y="5489876"/>
                        </a:cubicBezTo>
                        <a:cubicBezTo>
                          <a:pt x="4752443" y="5493343"/>
                          <a:pt x="4687107" y="5466478"/>
                          <a:pt x="4535758" y="5489876"/>
                        </a:cubicBezTo>
                        <a:cubicBezTo>
                          <a:pt x="4384410" y="5513274"/>
                          <a:pt x="4178713" y="5461370"/>
                          <a:pt x="3888576" y="5489876"/>
                        </a:cubicBezTo>
                        <a:cubicBezTo>
                          <a:pt x="3598439" y="5518382"/>
                          <a:pt x="3490354" y="5480798"/>
                          <a:pt x="3340117" y="5489876"/>
                        </a:cubicBezTo>
                        <a:cubicBezTo>
                          <a:pt x="3189880" y="5498954"/>
                          <a:pt x="2995531" y="5445808"/>
                          <a:pt x="2890380" y="5489876"/>
                        </a:cubicBezTo>
                        <a:cubicBezTo>
                          <a:pt x="2785229" y="5533944"/>
                          <a:pt x="2538246" y="5468843"/>
                          <a:pt x="2341921" y="5489876"/>
                        </a:cubicBezTo>
                        <a:cubicBezTo>
                          <a:pt x="2145596" y="5510909"/>
                          <a:pt x="2043443" y="5486957"/>
                          <a:pt x="1941546" y="5489876"/>
                        </a:cubicBezTo>
                        <a:cubicBezTo>
                          <a:pt x="1839650" y="5492795"/>
                          <a:pt x="1722733" y="5450508"/>
                          <a:pt x="1541170" y="5489876"/>
                        </a:cubicBezTo>
                        <a:cubicBezTo>
                          <a:pt x="1359607" y="5529244"/>
                          <a:pt x="1240111" y="5460791"/>
                          <a:pt x="992711" y="5489876"/>
                        </a:cubicBezTo>
                        <a:cubicBezTo>
                          <a:pt x="745311" y="5518961"/>
                          <a:pt x="669907" y="5483443"/>
                          <a:pt x="542975" y="5489876"/>
                        </a:cubicBezTo>
                        <a:cubicBezTo>
                          <a:pt x="416043" y="5496309"/>
                          <a:pt x="261054" y="5432553"/>
                          <a:pt x="0" y="5489876"/>
                        </a:cubicBezTo>
                        <a:cubicBezTo>
                          <a:pt x="-29892" y="5390452"/>
                          <a:pt x="51448" y="5193357"/>
                          <a:pt x="0" y="5050686"/>
                        </a:cubicBezTo>
                        <a:cubicBezTo>
                          <a:pt x="-51448" y="4908015"/>
                          <a:pt x="33351" y="4754580"/>
                          <a:pt x="0" y="4666395"/>
                        </a:cubicBezTo>
                        <a:cubicBezTo>
                          <a:pt x="-33351" y="4578210"/>
                          <a:pt x="15992" y="4315831"/>
                          <a:pt x="0" y="4062508"/>
                        </a:cubicBezTo>
                        <a:cubicBezTo>
                          <a:pt x="-15992" y="3809185"/>
                          <a:pt x="26652" y="3733164"/>
                          <a:pt x="0" y="3623318"/>
                        </a:cubicBezTo>
                        <a:cubicBezTo>
                          <a:pt x="-26652" y="3513472"/>
                          <a:pt x="64790" y="3155348"/>
                          <a:pt x="0" y="3019432"/>
                        </a:cubicBezTo>
                        <a:cubicBezTo>
                          <a:pt x="-64790" y="2883516"/>
                          <a:pt x="25672" y="2536475"/>
                          <a:pt x="0" y="2360647"/>
                        </a:cubicBezTo>
                        <a:cubicBezTo>
                          <a:pt x="-25672" y="2184820"/>
                          <a:pt x="38428" y="2099691"/>
                          <a:pt x="0" y="1866558"/>
                        </a:cubicBezTo>
                        <a:cubicBezTo>
                          <a:pt x="-38428" y="1633425"/>
                          <a:pt x="76679" y="1462709"/>
                          <a:pt x="0" y="1207773"/>
                        </a:cubicBezTo>
                        <a:cubicBezTo>
                          <a:pt x="-76679" y="952838"/>
                          <a:pt x="36767" y="985322"/>
                          <a:pt x="0" y="768583"/>
                        </a:cubicBezTo>
                        <a:cubicBezTo>
                          <a:pt x="-36767" y="551844"/>
                          <a:pt x="75222" y="2176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569744-7C62-EF4B-9569-7A4A22694893}"/>
              </a:ext>
            </a:extLst>
          </p:cNvPr>
          <p:cNvSpPr/>
          <p:nvPr/>
        </p:nvSpPr>
        <p:spPr>
          <a:xfrm>
            <a:off x="7651331" y="2582824"/>
            <a:ext cx="3162544" cy="402027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36133"/>
                      <a:gd name="connsiteY0" fmla="*/ 0 h 5489876"/>
                      <a:gd name="connsiteX1" fmla="*/ 499098 w 4936133"/>
                      <a:gd name="connsiteY1" fmla="*/ 0 h 5489876"/>
                      <a:gd name="connsiteX2" fmla="*/ 899473 w 4936133"/>
                      <a:gd name="connsiteY2" fmla="*/ 0 h 5489876"/>
                      <a:gd name="connsiteX3" fmla="*/ 1546655 w 4936133"/>
                      <a:gd name="connsiteY3" fmla="*/ 0 h 5489876"/>
                      <a:gd name="connsiteX4" fmla="*/ 2045753 w 4936133"/>
                      <a:gd name="connsiteY4" fmla="*/ 0 h 5489876"/>
                      <a:gd name="connsiteX5" fmla="*/ 2544851 w 4936133"/>
                      <a:gd name="connsiteY5" fmla="*/ 0 h 5489876"/>
                      <a:gd name="connsiteX6" fmla="*/ 3192033 w 4936133"/>
                      <a:gd name="connsiteY6" fmla="*/ 0 h 5489876"/>
                      <a:gd name="connsiteX7" fmla="*/ 3641769 w 4936133"/>
                      <a:gd name="connsiteY7" fmla="*/ 0 h 5489876"/>
                      <a:gd name="connsiteX8" fmla="*/ 4288951 w 4936133"/>
                      <a:gd name="connsiteY8" fmla="*/ 0 h 5489876"/>
                      <a:gd name="connsiteX9" fmla="*/ 4936133 w 4936133"/>
                      <a:gd name="connsiteY9" fmla="*/ 0 h 5489876"/>
                      <a:gd name="connsiteX10" fmla="*/ 4936133 w 4936133"/>
                      <a:gd name="connsiteY10" fmla="*/ 548988 h 5489876"/>
                      <a:gd name="connsiteX11" fmla="*/ 4936133 w 4936133"/>
                      <a:gd name="connsiteY11" fmla="*/ 1097975 h 5489876"/>
                      <a:gd name="connsiteX12" fmla="*/ 4936133 w 4936133"/>
                      <a:gd name="connsiteY12" fmla="*/ 1701862 h 5489876"/>
                      <a:gd name="connsiteX13" fmla="*/ 4936133 w 4936133"/>
                      <a:gd name="connsiteY13" fmla="*/ 2086153 h 5489876"/>
                      <a:gd name="connsiteX14" fmla="*/ 4936133 w 4936133"/>
                      <a:gd name="connsiteY14" fmla="*/ 2635140 h 5489876"/>
                      <a:gd name="connsiteX15" fmla="*/ 4936133 w 4936133"/>
                      <a:gd name="connsiteY15" fmla="*/ 3184128 h 5489876"/>
                      <a:gd name="connsiteX16" fmla="*/ 4936133 w 4936133"/>
                      <a:gd name="connsiteY16" fmla="*/ 3733116 h 5489876"/>
                      <a:gd name="connsiteX17" fmla="*/ 4936133 w 4936133"/>
                      <a:gd name="connsiteY17" fmla="*/ 4337002 h 5489876"/>
                      <a:gd name="connsiteX18" fmla="*/ 4936133 w 4936133"/>
                      <a:gd name="connsiteY18" fmla="*/ 4940888 h 5489876"/>
                      <a:gd name="connsiteX19" fmla="*/ 4936133 w 4936133"/>
                      <a:gd name="connsiteY19" fmla="*/ 5489876 h 5489876"/>
                      <a:gd name="connsiteX20" fmla="*/ 4535758 w 4936133"/>
                      <a:gd name="connsiteY20" fmla="*/ 5489876 h 5489876"/>
                      <a:gd name="connsiteX21" fmla="*/ 3888576 w 4936133"/>
                      <a:gd name="connsiteY21" fmla="*/ 5489876 h 5489876"/>
                      <a:gd name="connsiteX22" fmla="*/ 3340117 w 4936133"/>
                      <a:gd name="connsiteY22" fmla="*/ 5489876 h 5489876"/>
                      <a:gd name="connsiteX23" fmla="*/ 2890380 w 4936133"/>
                      <a:gd name="connsiteY23" fmla="*/ 5489876 h 5489876"/>
                      <a:gd name="connsiteX24" fmla="*/ 2341921 w 4936133"/>
                      <a:gd name="connsiteY24" fmla="*/ 5489876 h 5489876"/>
                      <a:gd name="connsiteX25" fmla="*/ 1941546 w 4936133"/>
                      <a:gd name="connsiteY25" fmla="*/ 5489876 h 5489876"/>
                      <a:gd name="connsiteX26" fmla="*/ 1541170 w 4936133"/>
                      <a:gd name="connsiteY26" fmla="*/ 5489876 h 5489876"/>
                      <a:gd name="connsiteX27" fmla="*/ 992711 w 4936133"/>
                      <a:gd name="connsiteY27" fmla="*/ 5489876 h 5489876"/>
                      <a:gd name="connsiteX28" fmla="*/ 542975 w 4936133"/>
                      <a:gd name="connsiteY28" fmla="*/ 5489876 h 5489876"/>
                      <a:gd name="connsiteX29" fmla="*/ 0 w 4936133"/>
                      <a:gd name="connsiteY29" fmla="*/ 5489876 h 5489876"/>
                      <a:gd name="connsiteX30" fmla="*/ 0 w 4936133"/>
                      <a:gd name="connsiteY30" fmla="*/ 5050686 h 5489876"/>
                      <a:gd name="connsiteX31" fmla="*/ 0 w 4936133"/>
                      <a:gd name="connsiteY31" fmla="*/ 4666395 h 5489876"/>
                      <a:gd name="connsiteX32" fmla="*/ 0 w 4936133"/>
                      <a:gd name="connsiteY32" fmla="*/ 4062508 h 5489876"/>
                      <a:gd name="connsiteX33" fmla="*/ 0 w 4936133"/>
                      <a:gd name="connsiteY33" fmla="*/ 3623318 h 5489876"/>
                      <a:gd name="connsiteX34" fmla="*/ 0 w 4936133"/>
                      <a:gd name="connsiteY34" fmla="*/ 3019432 h 5489876"/>
                      <a:gd name="connsiteX35" fmla="*/ 0 w 4936133"/>
                      <a:gd name="connsiteY35" fmla="*/ 2360647 h 5489876"/>
                      <a:gd name="connsiteX36" fmla="*/ 0 w 4936133"/>
                      <a:gd name="connsiteY36" fmla="*/ 1866558 h 5489876"/>
                      <a:gd name="connsiteX37" fmla="*/ 0 w 4936133"/>
                      <a:gd name="connsiteY37" fmla="*/ 1207773 h 5489876"/>
                      <a:gd name="connsiteX38" fmla="*/ 0 w 4936133"/>
                      <a:gd name="connsiteY38" fmla="*/ 768583 h 5489876"/>
                      <a:gd name="connsiteX39" fmla="*/ 0 w 4936133"/>
                      <a:gd name="connsiteY39" fmla="*/ 0 h 5489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4936133" h="5489876" extrusionOk="0">
                        <a:moveTo>
                          <a:pt x="0" y="0"/>
                        </a:moveTo>
                        <a:cubicBezTo>
                          <a:pt x="145041" y="-38043"/>
                          <a:pt x="309398" y="13218"/>
                          <a:pt x="499098" y="0"/>
                        </a:cubicBezTo>
                        <a:cubicBezTo>
                          <a:pt x="688798" y="-13218"/>
                          <a:pt x="778281" y="15179"/>
                          <a:pt x="899473" y="0"/>
                        </a:cubicBezTo>
                        <a:cubicBezTo>
                          <a:pt x="1020666" y="-15179"/>
                          <a:pt x="1409869" y="50747"/>
                          <a:pt x="1546655" y="0"/>
                        </a:cubicBezTo>
                        <a:cubicBezTo>
                          <a:pt x="1683441" y="-50747"/>
                          <a:pt x="1864130" y="29080"/>
                          <a:pt x="2045753" y="0"/>
                        </a:cubicBezTo>
                        <a:cubicBezTo>
                          <a:pt x="2227376" y="-29080"/>
                          <a:pt x="2361764" y="6613"/>
                          <a:pt x="2544851" y="0"/>
                        </a:cubicBezTo>
                        <a:cubicBezTo>
                          <a:pt x="2727938" y="-6613"/>
                          <a:pt x="2967239" y="14470"/>
                          <a:pt x="3192033" y="0"/>
                        </a:cubicBezTo>
                        <a:cubicBezTo>
                          <a:pt x="3416827" y="-14470"/>
                          <a:pt x="3550302" y="7086"/>
                          <a:pt x="3641769" y="0"/>
                        </a:cubicBezTo>
                        <a:cubicBezTo>
                          <a:pt x="3733236" y="-7086"/>
                          <a:pt x="4057480" y="548"/>
                          <a:pt x="4288951" y="0"/>
                        </a:cubicBezTo>
                        <a:cubicBezTo>
                          <a:pt x="4520422" y="-548"/>
                          <a:pt x="4753897" y="25047"/>
                          <a:pt x="4936133" y="0"/>
                        </a:cubicBezTo>
                        <a:cubicBezTo>
                          <a:pt x="4964924" y="248367"/>
                          <a:pt x="4909870" y="279000"/>
                          <a:pt x="4936133" y="548988"/>
                        </a:cubicBezTo>
                        <a:cubicBezTo>
                          <a:pt x="4962396" y="818976"/>
                          <a:pt x="4912941" y="828524"/>
                          <a:pt x="4936133" y="1097975"/>
                        </a:cubicBezTo>
                        <a:cubicBezTo>
                          <a:pt x="4959325" y="1367426"/>
                          <a:pt x="4901371" y="1439684"/>
                          <a:pt x="4936133" y="1701862"/>
                        </a:cubicBezTo>
                        <a:cubicBezTo>
                          <a:pt x="4970895" y="1964040"/>
                          <a:pt x="4909308" y="1978289"/>
                          <a:pt x="4936133" y="2086153"/>
                        </a:cubicBezTo>
                        <a:cubicBezTo>
                          <a:pt x="4962958" y="2194017"/>
                          <a:pt x="4904705" y="2379265"/>
                          <a:pt x="4936133" y="2635140"/>
                        </a:cubicBezTo>
                        <a:cubicBezTo>
                          <a:pt x="4967561" y="2891015"/>
                          <a:pt x="4925948" y="2958907"/>
                          <a:pt x="4936133" y="3184128"/>
                        </a:cubicBezTo>
                        <a:cubicBezTo>
                          <a:pt x="4946318" y="3409349"/>
                          <a:pt x="4913758" y="3561603"/>
                          <a:pt x="4936133" y="3733116"/>
                        </a:cubicBezTo>
                        <a:cubicBezTo>
                          <a:pt x="4958508" y="3904629"/>
                          <a:pt x="4926539" y="4184829"/>
                          <a:pt x="4936133" y="4337002"/>
                        </a:cubicBezTo>
                        <a:cubicBezTo>
                          <a:pt x="4945727" y="4489175"/>
                          <a:pt x="4869777" y="4703195"/>
                          <a:pt x="4936133" y="4940888"/>
                        </a:cubicBezTo>
                        <a:cubicBezTo>
                          <a:pt x="5002489" y="5178581"/>
                          <a:pt x="4929148" y="5316585"/>
                          <a:pt x="4936133" y="5489876"/>
                        </a:cubicBezTo>
                        <a:cubicBezTo>
                          <a:pt x="4752443" y="5493343"/>
                          <a:pt x="4687107" y="5466478"/>
                          <a:pt x="4535758" y="5489876"/>
                        </a:cubicBezTo>
                        <a:cubicBezTo>
                          <a:pt x="4384410" y="5513274"/>
                          <a:pt x="4178713" y="5461370"/>
                          <a:pt x="3888576" y="5489876"/>
                        </a:cubicBezTo>
                        <a:cubicBezTo>
                          <a:pt x="3598439" y="5518382"/>
                          <a:pt x="3490354" y="5480798"/>
                          <a:pt x="3340117" y="5489876"/>
                        </a:cubicBezTo>
                        <a:cubicBezTo>
                          <a:pt x="3189880" y="5498954"/>
                          <a:pt x="2995531" y="5445808"/>
                          <a:pt x="2890380" y="5489876"/>
                        </a:cubicBezTo>
                        <a:cubicBezTo>
                          <a:pt x="2785229" y="5533944"/>
                          <a:pt x="2538246" y="5468843"/>
                          <a:pt x="2341921" y="5489876"/>
                        </a:cubicBezTo>
                        <a:cubicBezTo>
                          <a:pt x="2145596" y="5510909"/>
                          <a:pt x="2043443" y="5486957"/>
                          <a:pt x="1941546" y="5489876"/>
                        </a:cubicBezTo>
                        <a:cubicBezTo>
                          <a:pt x="1839650" y="5492795"/>
                          <a:pt x="1722733" y="5450508"/>
                          <a:pt x="1541170" y="5489876"/>
                        </a:cubicBezTo>
                        <a:cubicBezTo>
                          <a:pt x="1359607" y="5529244"/>
                          <a:pt x="1240111" y="5460791"/>
                          <a:pt x="992711" y="5489876"/>
                        </a:cubicBezTo>
                        <a:cubicBezTo>
                          <a:pt x="745311" y="5518961"/>
                          <a:pt x="669907" y="5483443"/>
                          <a:pt x="542975" y="5489876"/>
                        </a:cubicBezTo>
                        <a:cubicBezTo>
                          <a:pt x="416043" y="5496309"/>
                          <a:pt x="261054" y="5432553"/>
                          <a:pt x="0" y="5489876"/>
                        </a:cubicBezTo>
                        <a:cubicBezTo>
                          <a:pt x="-29892" y="5390452"/>
                          <a:pt x="51448" y="5193357"/>
                          <a:pt x="0" y="5050686"/>
                        </a:cubicBezTo>
                        <a:cubicBezTo>
                          <a:pt x="-51448" y="4908015"/>
                          <a:pt x="33351" y="4754580"/>
                          <a:pt x="0" y="4666395"/>
                        </a:cubicBezTo>
                        <a:cubicBezTo>
                          <a:pt x="-33351" y="4578210"/>
                          <a:pt x="15992" y="4315831"/>
                          <a:pt x="0" y="4062508"/>
                        </a:cubicBezTo>
                        <a:cubicBezTo>
                          <a:pt x="-15992" y="3809185"/>
                          <a:pt x="26652" y="3733164"/>
                          <a:pt x="0" y="3623318"/>
                        </a:cubicBezTo>
                        <a:cubicBezTo>
                          <a:pt x="-26652" y="3513472"/>
                          <a:pt x="64790" y="3155348"/>
                          <a:pt x="0" y="3019432"/>
                        </a:cubicBezTo>
                        <a:cubicBezTo>
                          <a:pt x="-64790" y="2883516"/>
                          <a:pt x="25672" y="2536475"/>
                          <a:pt x="0" y="2360647"/>
                        </a:cubicBezTo>
                        <a:cubicBezTo>
                          <a:pt x="-25672" y="2184820"/>
                          <a:pt x="38428" y="2099691"/>
                          <a:pt x="0" y="1866558"/>
                        </a:cubicBezTo>
                        <a:cubicBezTo>
                          <a:pt x="-38428" y="1633425"/>
                          <a:pt x="76679" y="1462709"/>
                          <a:pt x="0" y="1207773"/>
                        </a:cubicBezTo>
                        <a:cubicBezTo>
                          <a:pt x="-76679" y="952838"/>
                          <a:pt x="36767" y="985322"/>
                          <a:pt x="0" y="768583"/>
                        </a:cubicBezTo>
                        <a:cubicBezTo>
                          <a:pt x="-36767" y="551844"/>
                          <a:pt x="75222" y="2176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94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D648-92BE-A541-99E5-11995886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1693B-B326-9B43-A8C3-702E21BB167E}"/>
              </a:ext>
            </a:extLst>
          </p:cNvPr>
          <p:cNvSpPr txBox="1"/>
          <p:nvPr/>
        </p:nvSpPr>
        <p:spPr>
          <a:xfrm>
            <a:off x="838200" y="1997839"/>
            <a:ext cx="10502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DNN ROI finding algorithm provides a software improvement on LArTPC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 the the hardware feature - redundant wire plane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combines domain knowledge with machine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significant improvement on both simulation and ProtoDUNE-SP data</a:t>
            </a:r>
          </a:p>
          <a:p>
            <a:endParaRPr lang="en-US" sz="2000" dirty="0"/>
          </a:p>
          <a:p>
            <a:r>
              <a:rPr lang="en-US" sz="2000" dirty="0"/>
              <a:t>Ref. </a:t>
            </a:r>
            <a:r>
              <a:rPr lang="en-US" sz="2000" i="1" dirty="0"/>
              <a:t>JINST 16 (2021) 01, P01036 </a:t>
            </a:r>
            <a:r>
              <a:rPr lang="en-US" sz="2000" dirty="0"/>
              <a:t>for 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Wire-Cell: https://</a:t>
            </a:r>
            <a:r>
              <a:rPr lang="en-US" sz="2000" dirty="0" err="1"/>
              <a:t>lar.bnl.gov</a:t>
            </a:r>
            <a:r>
              <a:rPr lang="en-US" sz="2000" dirty="0"/>
              <a:t>/wire-cell/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83461-FFF6-B74C-BDD9-7A3BE1D2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18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4D1CAE2-DE18-A64E-9DEA-CA1FF968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AEC348D-FCB5-C948-B22A-E1188AF95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</p:spTree>
    <p:extLst>
      <p:ext uri="{BB962C8B-B14F-4D97-AF65-F5344CB8AC3E}">
        <p14:creationId xmlns:p14="http://schemas.microsoft.com/office/powerpoint/2010/main" val="139775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5D27A-5347-2349-81D3-4683D070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7978"/>
            <a:ext cx="12192000" cy="2708341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5626-D949-4748-9420-DBDAA0F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ACC2E-2126-8742-A7B9-87927C43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78BFF-087B-BE46-A069-4BB0B204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8B32-7000-CD4A-ACD2-4140B97F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Processing (SP) of Liquid Argon TPC (LArTPC)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47209-A68E-7049-8D34-2E5C691EE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E2702-15DA-B74C-B813-B3B8FC70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13F2D-3D9A-E54A-A0B2-84CC28BB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FBECE-0F7C-E445-A67E-5B681B14B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59" y="745041"/>
            <a:ext cx="3187651" cy="2682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F99C69-5255-1E46-8C00-8FEEEAA41D9A}"/>
              </a:ext>
            </a:extLst>
          </p:cNvPr>
          <p:cNvSpPr txBox="1"/>
          <p:nvPr/>
        </p:nvSpPr>
        <p:spPr>
          <a:xfrm>
            <a:off x="7385000" y="520701"/>
            <a:ext cx="493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Signal formation in a 3 plane LArTPC “Single-Phase” wire-readout, from Bo Yu (BNL), https://</a:t>
            </a:r>
            <a:r>
              <a:rPr lang="en-US" sz="1600" dirty="0" err="1"/>
              <a:t>lar.bnl.gov</a:t>
            </a:r>
            <a:r>
              <a:rPr lang="en-US" sz="1600" dirty="0"/>
              <a:t>/wire-cell/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F2FF7-0317-864E-BC08-19FA72B693AF}"/>
              </a:ext>
            </a:extLst>
          </p:cNvPr>
          <p:cNvSpPr txBox="1"/>
          <p:nvPr/>
        </p:nvSpPr>
        <p:spPr>
          <a:xfrm>
            <a:off x="236974" y="940582"/>
            <a:ext cx="68815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LArTPC is the central detector in many next-gen neutrino experiments, e.g. DUNE, SBN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Calorimetry and rich topology information</a:t>
            </a:r>
          </a:p>
          <a:p>
            <a:endParaRPr lang="en-US" dirty="0"/>
          </a:p>
          <a:p>
            <a:r>
              <a:rPr lang="en-US" dirty="0"/>
              <a:t>LArTPC wire-readout measures induced charge ⊗ response</a:t>
            </a:r>
          </a:p>
          <a:p>
            <a:r>
              <a:rPr lang="en-US" dirty="0"/>
              <a:t>Signal Processing (SP) of LArTPC resolves charge from the original measurement: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147B19-AA23-2643-8040-B627992B6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74" y="3592461"/>
            <a:ext cx="5372607" cy="7315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B8920D-CADA-F849-976E-B60DDDB029CC}"/>
              </a:ext>
            </a:extLst>
          </p:cNvPr>
          <p:cNvSpPr txBox="1"/>
          <p:nvPr/>
        </p:nvSpPr>
        <p:spPr>
          <a:xfrm>
            <a:off x="199467" y="4677765"/>
            <a:ext cx="678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state of the art SP algorithm based on 2D deconvolution:</a:t>
            </a:r>
          </a:p>
          <a:p>
            <a:r>
              <a:rPr lang="en-US" i="1" dirty="0"/>
              <a:t>JINST 13 P07006 (2018)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2840E-3486-8949-AA05-0E15FC404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59" y="3584797"/>
            <a:ext cx="3524867" cy="30090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A32B3A-962A-2549-8279-CAA0C7C507CF}"/>
              </a:ext>
            </a:extLst>
          </p:cNvPr>
          <p:cNvSpPr txBox="1"/>
          <p:nvPr/>
        </p:nvSpPr>
        <p:spPr>
          <a:xfrm>
            <a:off x="9254037" y="3415520"/>
            <a:ext cx="2142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JINST 13 P07006 (2018)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E868A-3EFE-B34F-A4F9-C08DBEC38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4" y="2947719"/>
            <a:ext cx="5639186" cy="640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287DAF-7AC5-5F43-AE1D-284EEE0D6FF0}"/>
              </a:ext>
            </a:extLst>
          </p:cNvPr>
          <p:cNvSpPr/>
          <p:nvPr/>
        </p:nvSpPr>
        <p:spPr>
          <a:xfrm>
            <a:off x="8888605" y="3030026"/>
            <a:ext cx="493520" cy="103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E0528-3873-224F-83B8-7C2DDDAA6946}"/>
              </a:ext>
            </a:extLst>
          </p:cNvPr>
          <p:cNvSpPr/>
          <p:nvPr/>
        </p:nvSpPr>
        <p:spPr>
          <a:xfrm>
            <a:off x="9285480" y="1509201"/>
            <a:ext cx="461770" cy="151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59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4C7A-E97F-DE44-825A-845FA46C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RayGrid fast projection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907AA-531E-C946-987D-61FB10FD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D8449-81BD-414F-8D03-91145C09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E24A8-5D49-5646-9923-1635D048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480B97-0F4F-C146-86CF-6174561A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3" y="1725231"/>
            <a:ext cx="3379247" cy="640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D6EB1C-C5D6-F94C-8054-724CD46D1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3" y="3525985"/>
            <a:ext cx="3125096" cy="640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6A97A3-71AA-924D-9AFD-F61AFB4FE058}"/>
              </a:ext>
            </a:extLst>
          </p:cNvPr>
          <p:cNvSpPr txBox="1"/>
          <p:nvPr/>
        </p:nvSpPr>
        <p:spPr>
          <a:xfrm>
            <a:off x="532563" y="1326382"/>
            <a:ext cx="345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Non-orthogonal coordinate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2E42C-A6E7-F14A-BA72-01883CE04C99}"/>
              </a:ext>
            </a:extLst>
          </p:cNvPr>
          <p:cNvSpPr txBox="1"/>
          <p:nvPr/>
        </p:nvSpPr>
        <p:spPr>
          <a:xfrm>
            <a:off x="532563" y="3070291"/>
            <a:ext cx="274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 on the “n” plane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3A7EA7-840B-8A46-B619-A98C6E4CB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33" y="890805"/>
            <a:ext cx="5666917" cy="52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12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F0FE1C-EF0B-4941-9B72-9BD0535D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5" y="4571667"/>
            <a:ext cx="2824715" cy="2033663"/>
          </a:xfrm>
          <a:prstGeom prst="rect">
            <a:avLst/>
          </a:prstGeom>
        </p:spPr>
      </p:pic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id="{5DD0620B-013A-9A4B-8F54-29B98DCF4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426" y="6472354"/>
            <a:ext cx="2212574" cy="404758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507E9D1B-BCF0-4E4C-8ED2-8FFEDDC1C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482" y="-126698"/>
            <a:ext cx="995518" cy="99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8A19D-9FE4-A641-AF5A-82B8AF00921C}"/>
              </a:ext>
            </a:extLst>
          </p:cNvPr>
          <p:cNvSpPr txBox="1"/>
          <p:nvPr/>
        </p:nvSpPr>
        <p:spPr>
          <a:xfrm>
            <a:off x="112500" y="66905"/>
            <a:ext cx="38564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WireCell Detector Response Simulation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4BCB9-4250-954D-B632-61A44DEA271F}"/>
              </a:ext>
            </a:extLst>
          </p:cNvPr>
          <p:cNvSpPr txBox="1"/>
          <p:nvPr/>
        </p:nvSpPr>
        <p:spPr>
          <a:xfrm>
            <a:off x="3960455" y="2535766"/>
            <a:ext cx="82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2D Conv.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3C7AE-BCFE-9D4F-B153-E86827E42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43" y="1269501"/>
            <a:ext cx="2621363" cy="2630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F246A-C5AC-E84C-BF0F-415D1BC5B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455" y="3429000"/>
            <a:ext cx="3608666" cy="307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84A91C-CEE3-A54A-8BEC-D8F34DD49A67}"/>
                  </a:ext>
                </a:extLst>
              </p:cNvPr>
              <p:cNvSpPr/>
              <p:nvPr/>
            </p:nvSpPr>
            <p:spPr>
              <a:xfrm>
                <a:off x="468062" y="536979"/>
                <a:ext cx="2272802" cy="61472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600" i="1" dirty="0">
                    <a:solidFill>
                      <a:srgbClr val="000000"/>
                    </a:solidFill>
                  </a:rPr>
                  <a:t>Ramo’s theorem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𝑒</m:t>
                    </m:r>
                    <m:acc>
                      <m:accPr>
                        <m:chr m:val="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𝑒</m:t>
                    </m:r>
                    <m:acc>
                      <m:accPr>
                        <m:chr m:val="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(−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84A91C-CEE3-A54A-8BEC-D8F34DD49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62" y="536979"/>
                <a:ext cx="2272802" cy="614720"/>
              </a:xfrm>
              <a:prstGeom prst="rect">
                <a:avLst/>
              </a:prstGeom>
              <a:blipFill>
                <a:blip r:embed="rId8"/>
                <a:stretch>
                  <a:fillRect l="-1105" t="-1961" b="-78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53E43B-01BE-544B-8220-2B3069606433}"/>
              </a:ext>
            </a:extLst>
          </p:cNvPr>
          <p:cNvCxnSpPr>
            <a:cxnSpLocks/>
          </p:cNvCxnSpPr>
          <p:nvPr/>
        </p:nvCxnSpPr>
        <p:spPr>
          <a:xfrm flipH="1">
            <a:off x="1494025" y="1100197"/>
            <a:ext cx="900512" cy="8552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5D8E38C-9C2C-334C-97FD-3FB98982C97C}"/>
              </a:ext>
            </a:extLst>
          </p:cNvPr>
          <p:cNvSpPr/>
          <p:nvPr/>
        </p:nvSpPr>
        <p:spPr>
          <a:xfrm>
            <a:off x="226238" y="3793072"/>
            <a:ext cx="2756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222222"/>
                </a:solidFill>
                <a:latin typeface="+mj-lt"/>
              </a:rPr>
              <a:t>Garfield, a drift-chamber simulation program User’s Guide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</a:t>
            </a:r>
            <a:r>
              <a:rPr lang="en-US" sz="1200" dirty="0" err="1">
                <a:solidFill>
                  <a:srgbClr val="222222"/>
                </a:solidFill>
              </a:rPr>
              <a:t>Veenhof</a:t>
            </a:r>
            <a:r>
              <a:rPr lang="en-US" sz="1200" dirty="0">
                <a:solidFill>
                  <a:srgbClr val="222222"/>
                </a:solidFill>
              </a:rPr>
              <a:t>, R. (1993)</a:t>
            </a:r>
            <a:endParaRPr lang="en-US" sz="1200" b="1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E3310-4052-A74A-8C51-EFBFA22D3CF3}"/>
              </a:ext>
            </a:extLst>
          </p:cNvPr>
          <p:cNvSpPr txBox="1"/>
          <p:nvPr/>
        </p:nvSpPr>
        <p:spPr>
          <a:xfrm>
            <a:off x="5444595" y="202509"/>
            <a:ext cx="43633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Response matrix: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Field response from Garfield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Electronic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2D convolution – realized by FFT and IFFT</a:t>
            </a:r>
          </a:p>
          <a:p>
            <a:endParaRPr lang="en-US" sz="1400" dirty="0"/>
          </a:p>
          <a:p>
            <a:r>
              <a:rPr lang="en-US" sz="1400" dirty="0"/>
              <a:t>Add inherent electronics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M. Diwan. </a:t>
            </a:r>
            <a:r>
              <a:rPr lang="en-US" sz="1400" i="1" dirty="0"/>
              <a:t>Basic mathematics of random noise part ½</a:t>
            </a:r>
          </a:p>
          <a:p>
            <a:endParaRPr lang="en-US" sz="1400" dirty="0"/>
          </a:p>
          <a:p>
            <a:r>
              <a:rPr lang="en-US" sz="1400" dirty="0"/>
              <a:t>Refer: </a:t>
            </a:r>
            <a:r>
              <a:rPr lang="en-US" sz="1400" i="1" dirty="0"/>
              <a:t>JINST 13 P07006 (2018)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DDB2EE-D591-8E43-A409-6C5628468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7801" y="3429000"/>
            <a:ext cx="2932518" cy="27937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AD202E-A8F6-6748-B4C5-BE50B5BE748C}"/>
              </a:ext>
            </a:extLst>
          </p:cNvPr>
          <p:cNvSpPr txBox="1"/>
          <p:nvPr/>
        </p:nvSpPr>
        <p:spPr>
          <a:xfrm>
            <a:off x="82633" y="6546039"/>
            <a:ext cx="328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Hanyu Wei’ talk, DUNE collab. meeting May 2019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9D6F7-59EC-FA47-AC79-94CDE03758B2}"/>
              </a:ext>
            </a:extLst>
          </p:cNvPr>
          <p:cNvSpPr txBox="1"/>
          <p:nvPr/>
        </p:nvSpPr>
        <p:spPr>
          <a:xfrm>
            <a:off x="8971079" y="2967335"/>
            <a:ext cx="322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Inherent electronic noise spectrum for different lengths of wires, </a:t>
            </a:r>
            <a:r>
              <a:rPr lang="en-US" sz="1200" i="1" dirty="0"/>
              <a:t>JINST 13 P07006 (2018)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A31EB1-252C-8844-A231-57B78904307A}"/>
              </a:ext>
            </a:extLst>
          </p:cNvPr>
          <p:cNvSpPr txBox="1"/>
          <p:nvPr/>
        </p:nvSpPr>
        <p:spPr>
          <a:xfrm>
            <a:off x="4476238" y="6537221"/>
            <a:ext cx="3284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Hanyu Wei’ talk, DUNE collab. meeting May 2019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20CD41-3DC9-F348-A13E-307F7E5C17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40" y="2843543"/>
            <a:ext cx="402799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5C374-577E-F046-9350-7267B3CA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A3BAC5-E2B8-2E44-988B-5B371EC3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98EAE3-04C9-D84A-9272-D61F2F68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70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2865-4034-1845-849F-05D29358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vs. track angle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0C9C4-99CE-7A45-8470-2B429859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B0549-ACB8-DD4E-84BF-F29929D4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DD1BD-71BE-1648-8D37-796563C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5B547-F521-F344-910E-81C307C67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43" y="555028"/>
            <a:ext cx="6291268" cy="60946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456833-CAEC-5E44-8D3F-E935AE3B58C8}"/>
              </a:ext>
            </a:extLst>
          </p:cNvPr>
          <p:cNvSpPr txBox="1"/>
          <p:nvPr/>
        </p:nvSpPr>
        <p:spPr>
          <a:xfrm>
            <a:off x="1286190" y="2934119"/>
            <a:ext cx="3245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of a minimum ionizing particle (MIP) track on one induction plane</a:t>
            </a:r>
          </a:p>
        </p:txBody>
      </p:sp>
    </p:spTree>
    <p:extLst>
      <p:ext uri="{BB962C8B-B14F-4D97-AF65-F5344CB8AC3E}">
        <p14:creationId xmlns:p14="http://schemas.microsoft.com/office/powerpoint/2010/main" val="2090038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10446-C626-C34E-9F66-9061376B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Candidates for DNN - ProtoDUNE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00584-C7F8-CF4F-9CDD-5391A61C3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16" y="859161"/>
            <a:ext cx="3659915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EEADA-41CA-194A-9B32-36D90D556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2361"/>
            <a:ext cx="3659915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FF368-BD20-064F-809D-BF04717E9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916" y="3602361"/>
            <a:ext cx="3659915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FAB81-31F6-1945-9444-C5635306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859161"/>
            <a:ext cx="3659915" cy="2743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2A4DBCD-2E04-4E46-A965-B0EE35D92366}"/>
              </a:ext>
            </a:extLst>
          </p:cNvPr>
          <p:cNvSpPr/>
          <p:nvPr/>
        </p:nvSpPr>
        <p:spPr>
          <a:xfrm>
            <a:off x="6352248" y="1739788"/>
            <a:ext cx="412694" cy="134919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9F7DCE-C223-974C-B5DA-B6121B74DA85}"/>
              </a:ext>
            </a:extLst>
          </p:cNvPr>
          <p:cNvSpPr/>
          <p:nvPr/>
        </p:nvSpPr>
        <p:spPr>
          <a:xfrm>
            <a:off x="6352248" y="4435199"/>
            <a:ext cx="412694" cy="134919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CCD68-A889-3C46-9E1E-04B44D4B0ACD}"/>
              </a:ext>
            </a:extLst>
          </p:cNvPr>
          <p:cNvSpPr txBox="1"/>
          <p:nvPr/>
        </p:nvSpPr>
        <p:spPr>
          <a:xfrm>
            <a:off x="1846315" y="406586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loose_lf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08AF6-FF01-6F42-9FB8-CB0426359523}"/>
              </a:ext>
            </a:extLst>
          </p:cNvPr>
          <p:cNvSpPr txBox="1"/>
          <p:nvPr/>
        </p:nvSpPr>
        <p:spPr>
          <a:xfrm>
            <a:off x="1846314" y="1370456"/>
            <a:ext cx="85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tight_lf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7C1904-B572-5A4B-AE46-062BC22650EF}"/>
              </a:ext>
            </a:extLst>
          </p:cNvPr>
          <p:cNvSpPr txBox="1"/>
          <p:nvPr/>
        </p:nvSpPr>
        <p:spPr>
          <a:xfrm>
            <a:off x="5881055" y="366705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MP3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F24431-1C0D-5643-B985-89E9B2B9F22D}"/>
              </a:ext>
            </a:extLst>
          </p:cNvPr>
          <p:cNvSpPr txBox="1"/>
          <p:nvPr/>
        </p:nvSpPr>
        <p:spPr>
          <a:xfrm>
            <a:off x="5841836" y="884467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MP2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05605-8D01-0247-B089-6F096D41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23</a:t>
            </a:fld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D8E174B-D9FC-D545-8E84-3B754500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23F57A8-432D-AE49-97C4-080AE7ED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</p:spTree>
    <p:extLst>
      <p:ext uri="{BB962C8B-B14F-4D97-AF65-F5344CB8AC3E}">
        <p14:creationId xmlns:p14="http://schemas.microsoft.com/office/powerpoint/2010/main" val="1490182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F530-6E45-ED4B-B60D-AA4BC19C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48C03-E828-B44D-8564-1275C07C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D8119-1158-F546-A4BB-4A137C67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7EF72-9127-8D4A-B611-26CD8C1E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60960F-0883-114F-A91C-4894F0D7F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748222"/>
              </p:ext>
            </p:extLst>
          </p:nvPr>
        </p:nvGraphicFramePr>
        <p:xfrm>
          <a:off x="1539398" y="2254891"/>
          <a:ext cx="7866294" cy="269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2098">
                  <a:extLst>
                    <a:ext uri="{9D8B030D-6E8A-4147-A177-3AD203B41FA5}">
                      <a16:colId xmlns:a16="http://schemas.microsoft.com/office/drawing/2014/main" val="2474077047"/>
                    </a:ext>
                  </a:extLst>
                </a:gridCol>
                <a:gridCol w="2622098">
                  <a:extLst>
                    <a:ext uri="{9D8B030D-6E8A-4147-A177-3AD203B41FA5}">
                      <a16:colId xmlns:a16="http://schemas.microsoft.com/office/drawing/2014/main" val="3740377133"/>
                    </a:ext>
                  </a:extLst>
                </a:gridCol>
                <a:gridCol w="2622098">
                  <a:extLst>
                    <a:ext uri="{9D8B030D-6E8A-4147-A177-3AD203B41FA5}">
                      <a16:colId xmlns:a16="http://schemas.microsoft.com/office/drawing/2014/main" val="1650863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7648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sec/event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 hour/500events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2770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 sec/event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 hour/500events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552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detector response, truth tagging and waveform preprocessing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 sec/APA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 hour/500 APA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770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Network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min/epoch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(1 epoch: 1 iteration of 500 APA sample)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hour/50epoch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59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17.9 hour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0125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163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5841-A5C5-0940-95CC-688364BC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loss of image samples are also expected to vary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5B7EB-C7E2-D047-BCB9-91F03211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70AB0-CF5D-8F4C-9E33-6AEA4C42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E6517-DCC5-1148-BE2F-06E7451B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FB582F-91DE-B147-BFDC-B9BC07B36EEB}"/>
              </a:ext>
            </a:extLst>
          </p:cNvPr>
          <p:cNvSpPr/>
          <p:nvPr/>
        </p:nvSpPr>
        <p:spPr>
          <a:xfrm>
            <a:off x="616299" y="2111888"/>
            <a:ext cx="47093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We validated this hypothesis using a bootstrapping method. 1000 test samples (each sample contains 50 images) were random chosen from a test data set. Mean loss value was calculated for each sample and the distribution is shown below. We can see that the sample mean loss has a Gaussian like distribution that varies from 0.0055 to 0.0075.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5678F8-9309-744C-833C-494FC54C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088" y="1213799"/>
            <a:ext cx="54356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98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E334-9F30-3946-A423-5DF3A0BD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78" y="0"/>
            <a:ext cx="944204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6B9ED3-E8AE-9144-8D37-E408B1513FDA}"/>
              </a:ext>
            </a:extLst>
          </p:cNvPr>
          <p:cNvSpPr/>
          <p:nvPr/>
        </p:nvSpPr>
        <p:spPr>
          <a:xfrm>
            <a:off x="4669105" y="60905"/>
            <a:ext cx="739075" cy="20106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C848F4-22D7-3A45-BBEE-E7C544BAEB9B}"/>
              </a:ext>
            </a:extLst>
          </p:cNvPr>
          <p:cNvSpPr/>
          <p:nvPr/>
        </p:nvSpPr>
        <p:spPr>
          <a:xfrm>
            <a:off x="3439115" y="4155688"/>
            <a:ext cx="267037" cy="649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89DBCC-D390-1947-B857-BFE1398E007F}"/>
              </a:ext>
            </a:extLst>
          </p:cNvPr>
          <p:cNvSpPr/>
          <p:nvPr/>
        </p:nvSpPr>
        <p:spPr>
          <a:xfrm>
            <a:off x="4265292" y="6316174"/>
            <a:ext cx="403814" cy="365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B82703-2E1C-3D4F-A653-21908EFF69C8}"/>
              </a:ext>
            </a:extLst>
          </p:cNvPr>
          <p:cNvSpPr/>
          <p:nvPr/>
        </p:nvSpPr>
        <p:spPr>
          <a:xfrm>
            <a:off x="2128205" y="1003412"/>
            <a:ext cx="299406" cy="339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A55C8-B572-EC4A-A7E5-C7FE8072A6D2}"/>
              </a:ext>
            </a:extLst>
          </p:cNvPr>
          <p:cNvSpPr txBox="1"/>
          <p:nvPr/>
        </p:nvSpPr>
        <p:spPr>
          <a:xfrm>
            <a:off x="0" y="1323871"/>
            <a:ext cx="17382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 Data</a:t>
            </a:r>
          </a:p>
          <a:p>
            <a:r>
              <a:rPr lang="en-US" dirty="0"/>
              <a:t>run: 5145</a:t>
            </a:r>
          </a:p>
          <a:p>
            <a:r>
              <a:rPr lang="en-US" dirty="0" err="1"/>
              <a:t>subRun</a:t>
            </a:r>
            <a:r>
              <a:rPr lang="en-US" dirty="0"/>
              <a:t>: 1</a:t>
            </a:r>
          </a:p>
          <a:p>
            <a:r>
              <a:rPr lang="en-US" dirty="0"/>
              <a:t>event: 26925</a:t>
            </a:r>
          </a:p>
          <a:p>
            <a:r>
              <a:rPr lang="en-US" dirty="0"/>
              <a:t>V 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EF3B2-54A1-B049-9824-CEB016F5BF55}"/>
              </a:ext>
            </a:extLst>
          </p:cNvPr>
          <p:cNvSpPr txBox="1"/>
          <p:nvPr/>
        </p:nvSpPr>
        <p:spPr>
          <a:xfrm>
            <a:off x="0" y="464059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65FC8-C6D0-9142-8C7E-01944187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26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D142B1D-B7B9-A844-82E6-D6BB79FF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6E5634F-30FB-4448-9553-D72A1445B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</p:spTree>
    <p:extLst>
      <p:ext uri="{BB962C8B-B14F-4D97-AF65-F5344CB8AC3E}">
        <p14:creationId xmlns:p14="http://schemas.microsoft.com/office/powerpoint/2010/main" val="2064632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20502C4-865D-894A-B21D-907C5CCC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78" y="0"/>
            <a:ext cx="9442044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1910D23-6370-E948-BDB4-C694AB139965}"/>
              </a:ext>
            </a:extLst>
          </p:cNvPr>
          <p:cNvSpPr/>
          <p:nvPr/>
        </p:nvSpPr>
        <p:spPr>
          <a:xfrm>
            <a:off x="4669105" y="60905"/>
            <a:ext cx="739075" cy="20106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D3D90F-543D-224E-AF35-40CFFCFE8FAF}"/>
              </a:ext>
            </a:extLst>
          </p:cNvPr>
          <p:cNvSpPr/>
          <p:nvPr/>
        </p:nvSpPr>
        <p:spPr>
          <a:xfrm>
            <a:off x="3439115" y="4155688"/>
            <a:ext cx="267037" cy="649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65748E-CC80-F646-96F8-5A87964B4223}"/>
              </a:ext>
            </a:extLst>
          </p:cNvPr>
          <p:cNvSpPr/>
          <p:nvPr/>
        </p:nvSpPr>
        <p:spPr>
          <a:xfrm>
            <a:off x="4265292" y="6316174"/>
            <a:ext cx="403814" cy="365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AB41D0-FB16-4640-A1D1-6B92CCFBF0B4}"/>
              </a:ext>
            </a:extLst>
          </p:cNvPr>
          <p:cNvSpPr/>
          <p:nvPr/>
        </p:nvSpPr>
        <p:spPr>
          <a:xfrm>
            <a:off x="2128205" y="1003412"/>
            <a:ext cx="299406" cy="339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E88B6D-9AE6-3945-8448-D3FCBC547EAF}"/>
              </a:ext>
            </a:extLst>
          </p:cNvPr>
          <p:cNvSpPr txBox="1"/>
          <p:nvPr/>
        </p:nvSpPr>
        <p:spPr>
          <a:xfrm>
            <a:off x="0" y="1323871"/>
            <a:ext cx="17382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 Data</a:t>
            </a:r>
          </a:p>
          <a:p>
            <a:r>
              <a:rPr lang="en-US" dirty="0"/>
              <a:t>run: 5145</a:t>
            </a:r>
          </a:p>
          <a:p>
            <a:r>
              <a:rPr lang="en-US" dirty="0" err="1"/>
              <a:t>subRun</a:t>
            </a:r>
            <a:r>
              <a:rPr lang="en-US" dirty="0"/>
              <a:t>: 1</a:t>
            </a:r>
          </a:p>
          <a:p>
            <a:r>
              <a:rPr lang="en-US" dirty="0"/>
              <a:t>event: 26925</a:t>
            </a:r>
          </a:p>
          <a:p>
            <a:r>
              <a:rPr lang="en-US" dirty="0"/>
              <a:t>V plane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51E23-9E05-8149-AD6A-E344BACF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27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2C1E14-DD84-744C-AD67-BD0421062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662440-E97C-9548-BC5D-016A6EE60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D13214-1E3D-2044-A715-159DC8234686}"/>
              </a:ext>
            </a:extLst>
          </p:cNvPr>
          <p:cNvSpPr txBox="1"/>
          <p:nvPr/>
        </p:nvSpPr>
        <p:spPr>
          <a:xfrm>
            <a:off x="0" y="464059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DNN-SP</a:t>
            </a:r>
          </a:p>
        </p:txBody>
      </p:sp>
    </p:spTree>
    <p:extLst>
      <p:ext uri="{BB962C8B-B14F-4D97-AF65-F5344CB8AC3E}">
        <p14:creationId xmlns:p14="http://schemas.microsoft.com/office/powerpoint/2010/main" val="374143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D9FD-D823-AC4B-9E74-61CA2EF0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Challenges in Current Signal Processing (SP)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8D7177-970A-0F45-AD58-1D8A7432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DFEA8-C2DA-5E4A-8AD9-FDCCBFC75D1D}"/>
              </a:ext>
            </a:extLst>
          </p:cNvPr>
          <p:cNvSpPr txBox="1"/>
          <p:nvPr/>
        </p:nvSpPr>
        <p:spPr>
          <a:xfrm>
            <a:off x="619843" y="609760"/>
            <a:ext cx="3605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dirty="0"/>
              <a:t>“Prolonged Track” – weak signal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dirty="0"/>
              <a:t>“Tear Drop” - distorted waveform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dirty="0"/>
              <a:t>Noisy dots - noise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6D3784-DF70-5442-9523-B1B692B0AB1D}"/>
              </a:ext>
            </a:extLst>
          </p:cNvPr>
          <p:cNvGrpSpPr/>
          <p:nvPr/>
        </p:nvGrpSpPr>
        <p:grpSpPr>
          <a:xfrm>
            <a:off x="6126151" y="706379"/>
            <a:ext cx="5930283" cy="1958627"/>
            <a:chOff x="6126151" y="706379"/>
            <a:chExt cx="5930283" cy="19586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4DDA1C-97B8-A24D-808A-1F14B5ED8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151" y="706380"/>
              <a:ext cx="5930283" cy="195862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2ED6ED-A833-B446-A6EF-FA8501DCC8DE}"/>
                </a:ext>
              </a:extLst>
            </p:cNvPr>
            <p:cNvSpPr/>
            <p:nvPr/>
          </p:nvSpPr>
          <p:spPr>
            <a:xfrm>
              <a:off x="9473556" y="706379"/>
              <a:ext cx="2092086" cy="15122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FC1029-8E2F-BB42-B9A6-8CF26AC45F94}"/>
                </a:ext>
              </a:extLst>
            </p:cNvPr>
            <p:cNvSpPr txBox="1"/>
            <p:nvPr/>
          </p:nvSpPr>
          <p:spPr>
            <a:xfrm>
              <a:off x="6850436" y="1093183"/>
              <a:ext cx="2385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JINST 13 P07006 (2018)</a:t>
              </a:r>
              <a:endParaRPr lang="en-US" dirty="0"/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4AF0299-798A-F944-A5D4-C960052DE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4531070-F679-E54D-98F2-655552675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8D33A0-1BB9-C44A-AFA5-7AD31FDB44A5}"/>
              </a:ext>
            </a:extLst>
          </p:cNvPr>
          <p:cNvGrpSpPr/>
          <p:nvPr/>
        </p:nvGrpSpPr>
        <p:grpSpPr>
          <a:xfrm>
            <a:off x="7024708" y="3170255"/>
            <a:ext cx="3876864" cy="3383280"/>
            <a:chOff x="6672168" y="3170255"/>
            <a:chExt cx="3876864" cy="33832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AB6915-3EE4-8A42-A54A-7A3FE0AC1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8" t="7794" r="12763" b="-52"/>
            <a:stretch/>
          </p:blipFill>
          <p:spPr>
            <a:xfrm>
              <a:off x="6672168" y="3170255"/>
              <a:ext cx="3876864" cy="338328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F4E338-0B20-0646-844B-6125D1CFFD5F}"/>
                </a:ext>
              </a:extLst>
            </p:cNvPr>
            <p:cNvSpPr/>
            <p:nvPr/>
          </p:nvSpPr>
          <p:spPr>
            <a:xfrm>
              <a:off x="7221657" y="3523158"/>
              <a:ext cx="123056" cy="1944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777C913-206E-FC4C-B7BA-8C2B697E82C0}"/>
                </a:ext>
              </a:extLst>
            </p:cNvPr>
            <p:cNvSpPr/>
            <p:nvPr/>
          </p:nvSpPr>
          <p:spPr>
            <a:xfrm>
              <a:off x="9671118" y="4153546"/>
              <a:ext cx="406400" cy="15331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57A0B52-2F9F-0A47-BC0F-91998CEFF0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"/>
          <a:stretch/>
        </p:blipFill>
        <p:spPr>
          <a:xfrm>
            <a:off x="3502462" y="1862988"/>
            <a:ext cx="1899974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B0F2F-2C8E-D84F-BBEE-834CE64992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/>
          <a:stretch/>
        </p:blipFill>
        <p:spPr>
          <a:xfrm>
            <a:off x="1367518" y="1862988"/>
            <a:ext cx="1946795" cy="12801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0D5C395-B224-144D-A357-B71C75FA4A21}"/>
              </a:ext>
            </a:extLst>
          </p:cNvPr>
          <p:cNvSpPr txBox="1"/>
          <p:nvPr/>
        </p:nvSpPr>
        <p:spPr>
          <a:xfrm>
            <a:off x="2263427" y="2316631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unipolar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B6729C-FBDA-1E45-9E61-FC66823271E4}"/>
              </a:ext>
            </a:extLst>
          </p:cNvPr>
          <p:cNvSpPr txBox="1"/>
          <p:nvPr/>
        </p:nvSpPr>
        <p:spPr>
          <a:xfrm>
            <a:off x="4511672" y="1890095"/>
            <a:ext cx="67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C3B8FC-E26B-2849-83E1-20C3B24CE1A4}"/>
              </a:ext>
            </a:extLst>
          </p:cNvPr>
          <p:cNvGrpSpPr/>
          <p:nvPr/>
        </p:nvGrpSpPr>
        <p:grpSpPr>
          <a:xfrm>
            <a:off x="1091815" y="3170255"/>
            <a:ext cx="4280294" cy="3383280"/>
            <a:chOff x="1091815" y="3170255"/>
            <a:chExt cx="4280294" cy="33832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780395-857D-1645-9F70-198B9E861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815" y="3170255"/>
              <a:ext cx="4280294" cy="338328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E35A63E-246E-0344-8A71-FE3D7F09B94B}"/>
                </a:ext>
              </a:extLst>
            </p:cNvPr>
            <p:cNvSpPr/>
            <p:nvPr/>
          </p:nvSpPr>
          <p:spPr>
            <a:xfrm>
              <a:off x="1684770" y="3541239"/>
              <a:ext cx="123056" cy="1944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A93FF6-60FA-F547-93B4-996B91E5C9CC}"/>
                </a:ext>
              </a:extLst>
            </p:cNvPr>
            <p:cNvSpPr/>
            <p:nvPr/>
          </p:nvSpPr>
          <p:spPr>
            <a:xfrm>
              <a:off x="4402206" y="4142430"/>
              <a:ext cx="406400" cy="15331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0CD801B-2792-B549-8C5A-AD38075F5B5E}"/>
              </a:ext>
            </a:extLst>
          </p:cNvPr>
          <p:cNvSpPr/>
          <p:nvPr/>
        </p:nvSpPr>
        <p:spPr>
          <a:xfrm>
            <a:off x="5790784" y="4700806"/>
            <a:ext cx="815248" cy="32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75F9C2-B1E5-C64A-95E9-F24C7DE9A201}"/>
              </a:ext>
            </a:extLst>
          </p:cNvPr>
          <p:cNvSpPr txBox="1"/>
          <p:nvPr/>
        </p:nvSpPr>
        <p:spPr>
          <a:xfrm>
            <a:off x="6004193" y="4428781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1B1785-ED88-9244-85E2-B0B14FC7EBFD}"/>
              </a:ext>
            </a:extLst>
          </p:cNvPr>
          <p:cNvSpPr txBox="1"/>
          <p:nvPr/>
        </p:nvSpPr>
        <p:spPr>
          <a:xfrm>
            <a:off x="5114769" y="6341779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channel</a:t>
            </a:r>
            <a:endParaRPr lang="en-US" sz="24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B9DC0B-D622-6F46-9320-748BD77A0E1F}"/>
              </a:ext>
            </a:extLst>
          </p:cNvPr>
          <p:cNvSpPr txBox="1"/>
          <p:nvPr/>
        </p:nvSpPr>
        <p:spPr>
          <a:xfrm>
            <a:off x="10761791" y="6344569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channel</a:t>
            </a:r>
            <a:endParaRPr lang="en-US" sz="24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F76412-F80C-694A-A497-75651AE9F457}"/>
              </a:ext>
            </a:extLst>
          </p:cNvPr>
          <p:cNvSpPr txBox="1"/>
          <p:nvPr/>
        </p:nvSpPr>
        <p:spPr>
          <a:xfrm rot="16200000">
            <a:off x="728250" y="4330192"/>
            <a:ext cx="47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tick</a:t>
            </a:r>
            <a:endParaRPr lang="en-US" sz="2400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A531A2-D26F-6846-8AA6-3EE223BFF6FF}"/>
              </a:ext>
            </a:extLst>
          </p:cNvPr>
          <p:cNvSpPr txBox="1"/>
          <p:nvPr/>
        </p:nvSpPr>
        <p:spPr>
          <a:xfrm rot="16200000">
            <a:off x="6858782" y="4309167"/>
            <a:ext cx="47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tick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29F8C-9128-AA47-AD23-89E7F6AB954B}"/>
              </a:ext>
            </a:extLst>
          </p:cNvPr>
          <p:cNvSpPr txBox="1"/>
          <p:nvPr/>
        </p:nvSpPr>
        <p:spPr>
          <a:xfrm>
            <a:off x="4021592" y="327363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245CD1-79EB-DB45-896D-11B53820D561}"/>
              </a:ext>
            </a:extLst>
          </p:cNvPr>
          <p:cNvSpPr txBox="1"/>
          <p:nvPr/>
        </p:nvSpPr>
        <p:spPr>
          <a:xfrm>
            <a:off x="9615146" y="3224205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SP</a:t>
            </a:r>
          </a:p>
        </p:txBody>
      </p:sp>
    </p:spTree>
    <p:extLst>
      <p:ext uri="{BB962C8B-B14F-4D97-AF65-F5344CB8AC3E}">
        <p14:creationId xmlns:p14="http://schemas.microsoft.com/office/powerpoint/2010/main" val="2902608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F003-A2E9-7A43-8894-C660C4B6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improve “ROI” (Region of Interest) finding</a:t>
            </a:r>
          </a:p>
        </p:txBody>
      </p:sp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ABB869F4-C6B7-CC46-B966-2FBED79ED8EF}"/>
              </a:ext>
            </a:extLst>
          </p:cNvPr>
          <p:cNvSpPr/>
          <p:nvPr/>
        </p:nvSpPr>
        <p:spPr>
          <a:xfrm>
            <a:off x="4473886" y="3936036"/>
            <a:ext cx="1744504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Decon. w/ Tight LF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B98AF5E0-390E-A549-B518-790C86462D9A}"/>
              </a:ext>
            </a:extLst>
          </p:cNvPr>
          <p:cNvSpPr/>
          <p:nvPr/>
        </p:nvSpPr>
        <p:spPr>
          <a:xfrm>
            <a:off x="4473886" y="4451222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Decon. w/ Loose 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FE91B-0185-6540-9B35-81183D7808EB}"/>
              </a:ext>
            </a:extLst>
          </p:cNvPr>
          <p:cNvSpPr txBox="1"/>
          <p:nvPr/>
        </p:nvSpPr>
        <p:spPr>
          <a:xfrm>
            <a:off x="6807615" y="4166807"/>
            <a:ext cx="1591999" cy="33855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ROI Finding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B29EE877-70ED-364A-AF0A-AF07644FCDE8}"/>
              </a:ext>
            </a:extLst>
          </p:cNvPr>
          <p:cNvCxnSpPr>
            <a:cxnSpLocks/>
            <a:stCxn id="4" idx="0"/>
            <a:endCxn id="6" idx="1"/>
          </p:cNvCxnSpPr>
          <p:nvPr/>
        </p:nvCxnSpPr>
        <p:spPr>
          <a:xfrm>
            <a:off x="6218390" y="4105313"/>
            <a:ext cx="589225" cy="23077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3B83B274-551B-E84F-83FA-5067B001B257}"/>
              </a:ext>
            </a:extLst>
          </p:cNvPr>
          <p:cNvCxnSpPr>
            <a:cxnSpLocks/>
            <a:stCxn id="5" idx="0"/>
            <a:endCxn id="6" idx="1"/>
          </p:cNvCxnSpPr>
          <p:nvPr/>
        </p:nvCxnSpPr>
        <p:spPr>
          <a:xfrm flipV="1">
            <a:off x="6218391" y="4336084"/>
            <a:ext cx="589224" cy="28441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F2A2C25F-5002-FD4E-BE38-DCBA7A170A6E}"/>
              </a:ext>
            </a:extLst>
          </p:cNvPr>
          <p:cNvSpPr/>
          <p:nvPr/>
        </p:nvSpPr>
        <p:spPr>
          <a:xfrm>
            <a:off x="8687700" y="4166807"/>
            <a:ext cx="654899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ROI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DFCC5-6583-EE4E-A03B-6F4B1AF199D2}"/>
              </a:ext>
            </a:extLst>
          </p:cNvPr>
          <p:cNvCxnSpPr>
            <a:cxnSpLocks/>
            <a:stCxn id="6" idx="3"/>
            <a:endCxn id="9" idx="2"/>
          </p:cNvCxnSpPr>
          <p:nvPr/>
        </p:nvCxnSpPr>
        <p:spPr>
          <a:xfrm>
            <a:off x="8399614" y="4336084"/>
            <a:ext cx="2880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109717-2ED4-D04F-B627-25F48E63A43D}"/>
              </a:ext>
            </a:extLst>
          </p:cNvPr>
          <p:cNvSpPr txBox="1"/>
          <p:nvPr/>
        </p:nvSpPr>
        <p:spPr>
          <a:xfrm>
            <a:off x="2654307" y="4054421"/>
            <a:ext cx="14305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Noise Filtering</a:t>
            </a:r>
          </a:p>
          <a:p>
            <a:pPr algn="ctr"/>
            <a:r>
              <a:rPr lang="en-US" sz="1600" dirty="0"/>
              <a:t>+ 2D decon.</a:t>
            </a:r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56C734AD-A498-D945-A97E-FDCC65863140}"/>
              </a:ext>
            </a:extLst>
          </p:cNvPr>
          <p:cNvSpPr/>
          <p:nvPr/>
        </p:nvSpPr>
        <p:spPr>
          <a:xfrm>
            <a:off x="554683" y="4177532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Waveform 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2A0ADC-ECB8-7841-ADB0-59066EA6B95B}"/>
              </a:ext>
            </a:extLst>
          </p:cNvPr>
          <p:cNvCxnSpPr>
            <a:cxnSpLocks/>
            <a:stCxn id="12" idx="0"/>
            <a:endCxn id="11" idx="1"/>
          </p:cNvCxnSpPr>
          <p:nvPr/>
        </p:nvCxnSpPr>
        <p:spPr>
          <a:xfrm>
            <a:off x="2299188" y="4346809"/>
            <a:ext cx="3551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E38D71AC-1F89-034E-A18D-D604B0C5484A}"/>
              </a:ext>
            </a:extLst>
          </p:cNvPr>
          <p:cNvCxnSpPr>
            <a:cxnSpLocks/>
            <a:stCxn id="11" idx="3"/>
            <a:endCxn id="4" idx="2"/>
          </p:cNvCxnSpPr>
          <p:nvPr/>
        </p:nvCxnSpPr>
        <p:spPr>
          <a:xfrm flipV="1">
            <a:off x="4084827" y="4105313"/>
            <a:ext cx="389059" cy="24149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12B10B33-2141-9140-9BB5-14411920EBD7}"/>
              </a:ext>
            </a:extLst>
          </p:cNvPr>
          <p:cNvCxnSpPr>
            <a:cxnSpLocks/>
            <a:stCxn id="11" idx="3"/>
            <a:endCxn id="5" idx="2"/>
          </p:cNvCxnSpPr>
          <p:nvPr/>
        </p:nvCxnSpPr>
        <p:spPr>
          <a:xfrm>
            <a:off x="4084827" y="4346809"/>
            <a:ext cx="389059" cy="27369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nip Single Corner Rectangle 20">
            <a:extLst>
              <a:ext uri="{FF2B5EF4-FFF2-40B4-BE49-F238E27FC236}">
                <a16:creationId xmlns:a16="http://schemas.microsoft.com/office/drawing/2014/main" id="{B57754BF-8F9E-3541-AF75-41BC71072CD8}"/>
              </a:ext>
            </a:extLst>
          </p:cNvPr>
          <p:cNvSpPr/>
          <p:nvPr/>
        </p:nvSpPr>
        <p:spPr>
          <a:xfrm>
            <a:off x="7603614" y="3547827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Decon. Waveform</a:t>
            </a:r>
          </a:p>
        </p:txBody>
      </p:sp>
      <p:sp>
        <p:nvSpPr>
          <p:cNvPr id="25" name="Snip Single Corner Rectangle 24">
            <a:extLst>
              <a:ext uri="{FF2B5EF4-FFF2-40B4-BE49-F238E27FC236}">
                <a16:creationId xmlns:a16="http://schemas.microsoft.com/office/drawing/2014/main" id="{60FA6690-47FA-4A43-9D5D-C888C2441BB1}"/>
              </a:ext>
            </a:extLst>
          </p:cNvPr>
          <p:cNvSpPr/>
          <p:nvPr/>
        </p:nvSpPr>
        <p:spPr>
          <a:xfrm>
            <a:off x="9812393" y="3927995"/>
            <a:ext cx="1744505" cy="338554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SP Result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DA7584A5-5826-9A47-9E6E-5564CFCCF2BA}"/>
              </a:ext>
            </a:extLst>
          </p:cNvPr>
          <p:cNvCxnSpPr>
            <a:cxnSpLocks/>
            <a:stCxn id="9" idx="0"/>
            <a:endCxn id="25" idx="2"/>
          </p:cNvCxnSpPr>
          <p:nvPr/>
        </p:nvCxnSpPr>
        <p:spPr>
          <a:xfrm flipV="1">
            <a:off x="9342599" y="4097272"/>
            <a:ext cx="469794" cy="23881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5B174C8C-0617-DE4B-92D2-598F092A73DD}"/>
              </a:ext>
            </a:extLst>
          </p:cNvPr>
          <p:cNvCxnSpPr>
            <a:cxnSpLocks/>
            <a:stCxn id="21" idx="0"/>
            <a:endCxn id="25" idx="2"/>
          </p:cNvCxnSpPr>
          <p:nvPr/>
        </p:nvCxnSpPr>
        <p:spPr>
          <a:xfrm>
            <a:off x="9348119" y="3717104"/>
            <a:ext cx="464274" cy="38016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nip Single Corner Rectangle 21">
            <a:extLst>
              <a:ext uri="{FF2B5EF4-FFF2-40B4-BE49-F238E27FC236}">
                <a16:creationId xmlns:a16="http://schemas.microsoft.com/office/drawing/2014/main" id="{7B7E5055-B237-DC40-BC13-B46ADA209FB5}"/>
              </a:ext>
            </a:extLst>
          </p:cNvPr>
          <p:cNvSpPr/>
          <p:nvPr/>
        </p:nvSpPr>
        <p:spPr>
          <a:xfrm>
            <a:off x="3244905" y="5074438"/>
            <a:ext cx="2973486" cy="1207254"/>
          </a:xfrm>
          <a:prstGeom prst="snip1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Information from Other Planes:</a:t>
            </a:r>
          </a:p>
          <a:p>
            <a:pPr algn="ctr"/>
            <a:r>
              <a:rPr lang="en-US" sz="1400" dirty="0"/>
              <a:t>Utilizing plane redundency linked by geometry information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871A2B-1664-9D48-AB55-DED6D5CEF2F8}"/>
              </a:ext>
            </a:extLst>
          </p:cNvPr>
          <p:cNvSpPr txBox="1"/>
          <p:nvPr/>
        </p:nvSpPr>
        <p:spPr>
          <a:xfrm>
            <a:off x="6616948" y="5021580"/>
            <a:ext cx="2574929" cy="95410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/>
              <a:t>Machine Learning:</a:t>
            </a:r>
          </a:p>
          <a:p>
            <a:r>
              <a:rPr lang="en-US" sz="1400" dirty="0"/>
              <a:t>Quickly cover more phase space; Utilizing more complicated correlations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7472931E-28E5-084E-BE2F-94E96D39A557}"/>
              </a:ext>
            </a:extLst>
          </p:cNvPr>
          <p:cNvSpPr/>
          <p:nvPr/>
        </p:nvSpPr>
        <p:spPr>
          <a:xfrm>
            <a:off x="7520671" y="4562867"/>
            <a:ext cx="165886" cy="30883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70404B6A-ABF8-2544-B1E9-FB6FC488CD17}"/>
              </a:ext>
            </a:extLst>
          </p:cNvPr>
          <p:cNvCxnSpPr>
            <a:cxnSpLocks/>
            <a:stCxn id="22" idx="0"/>
            <a:endCxn id="6" idx="1"/>
          </p:cNvCxnSpPr>
          <p:nvPr/>
        </p:nvCxnSpPr>
        <p:spPr>
          <a:xfrm flipV="1">
            <a:off x="6218391" y="4336084"/>
            <a:ext cx="589224" cy="134198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8A12C9-C4F4-C84A-8C24-743D2FFA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4</a:t>
            </a:fld>
            <a:endParaRPr 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ADB5120-E882-A840-8313-D2BB2150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B2CA1C1-7A94-DA40-9C6A-2AADCAE0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BF73C8B-343E-CD47-8B80-D54B57A1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34" y="1264419"/>
            <a:ext cx="2615674" cy="21031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E6E36E-91B7-7C45-9119-A01D857FE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r="14619"/>
          <a:stretch/>
        </p:blipFill>
        <p:spPr>
          <a:xfrm>
            <a:off x="1149205" y="1264419"/>
            <a:ext cx="2487697" cy="2103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3ECF63B-4370-4D4F-B07D-E027DA6DCA3B}"/>
              </a:ext>
            </a:extLst>
          </p:cNvPr>
          <p:cNvSpPr txBox="1"/>
          <p:nvPr/>
        </p:nvSpPr>
        <p:spPr>
          <a:xfrm>
            <a:off x="1149205" y="604378"/>
            <a:ext cx="28387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Decon for charge</a:t>
            </a:r>
          </a:p>
          <a:p>
            <a:r>
              <a:rPr lang="en-US" dirty="0"/>
              <a:t>Waveform ⟶ charge, dense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3481717-C364-1444-A439-C1085CFEE8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3" r="12436"/>
          <a:stretch/>
        </p:blipFill>
        <p:spPr>
          <a:xfrm>
            <a:off x="8610600" y="1264419"/>
            <a:ext cx="2401787" cy="21031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46FDC28-F391-4543-B478-3F153E3AA426}"/>
              </a:ext>
            </a:extLst>
          </p:cNvPr>
          <p:cNvSpPr txBox="1"/>
          <p:nvPr/>
        </p:nvSpPr>
        <p:spPr>
          <a:xfrm>
            <a:off x="5097072" y="604378"/>
            <a:ext cx="19925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ROI:</a:t>
            </a:r>
          </a:p>
          <a:p>
            <a:r>
              <a:rPr lang="en-US" dirty="0"/>
              <a:t>Hit finding, sparsify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03CC0E-29C4-3043-AE3C-FAEFC884E605}"/>
              </a:ext>
            </a:extLst>
          </p:cNvPr>
          <p:cNvSpPr txBox="1"/>
          <p:nvPr/>
        </p:nvSpPr>
        <p:spPr>
          <a:xfrm>
            <a:off x="9140055" y="645653"/>
            <a:ext cx="15445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 result:</a:t>
            </a:r>
          </a:p>
          <a:p>
            <a:r>
              <a:rPr lang="en-US" dirty="0"/>
              <a:t>Sparse, charge</a:t>
            </a: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222860B4-281B-994C-BB6B-E9557A1CB00E}"/>
              </a:ext>
            </a:extLst>
          </p:cNvPr>
          <p:cNvSpPr/>
          <p:nvPr/>
        </p:nvSpPr>
        <p:spPr>
          <a:xfrm>
            <a:off x="4021152" y="2131313"/>
            <a:ext cx="369332" cy="369332"/>
          </a:xfrm>
          <a:prstGeom prst="plus">
            <a:avLst>
              <a:gd name="adj" fmla="val 408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87FC7EA4-FE8D-3D4F-B62E-5BAA549DCF45}"/>
              </a:ext>
            </a:extLst>
          </p:cNvPr>
          <p:cNvSpPr/>
          <p:nvPr/>
        </p:nvSpPr>
        <p:spPr>
          <a:xfrm>
            <a:off x="7774658" y="2204111"/>
            <a:ext cx="451693" cy="22373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04F38EC1-E625-114D-86C5-D302A46F1279}"/>
              </a:ext>
            </a:extLst>
          </p:cNvPr>
          <p:cNvCxnSpPr>
            <a:cxnSpLocks/>
            <a:stCxn id="11" idx="0"/>
            <a:endCxn id="21" idx="2"/>
          </p:cNvCxnSpPr>
          <p:nvPr/>
        </p:nvCxnSpPr>
        <p:spPr>
          <a:xfrm rot="5400000" flipH="1" flipV="1">
            <a:off x="5317932" y="1768740"/>
            <a:ext cx="337317" cy="423404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52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B7021A-9C75-F94F-8F1A-225A53FCE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89" y="3717796"/>
            <a:ext cx="7705139" cy="2670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CA91BE-6A16-0345-93FE-3BB8B3F2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finding as semantic segmentation</a:t>
            </a:r>
          </a:p>
        </p:txBody>
      </p:sp>
      <p:sp>
        <p:nvSpPr>
          <p:cNvPr id="136" name="Slide Number Placeholder 135">
            <a:extLst>
              <a:ext uri="{FF2B5EF4-FFF2-40B4-BE49-F238E27FC236}">
                <a16:creationId xmlns:a16="http://schemas.microsoft.com/office/drawing/2014/main" id="{3EA302B6-DB97-804D-9B65-E200B1EC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5</a:t>
            </a:fld>
            <a:endParaRPr lang="en-US"/>
          </a:p>
        </p:txBody>
      </p:sp>
      <p:sp>
        <p:nvSpPr>
          <p:cNvPr id="137" name="Date Placeholder 136">
            <a:extLst>
              <a:ext uri="{FF2B5EF4-FFF2-40B4-BE49-F238E27FC236}">
                <a16:creationId xmlns:a16="http://schemas.microsoft.com/office/drawing/2014/main" id="{D5DC5C3D-7DA3-B947-A9E9-541FB9A4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38" name="Footer Placeholder 137">
            <a:extLst>
              <a:ext uri="{FF2B5EF4-FFF2-40B4-BE49-F238E27FC236}">
                <a16:creationId xmlns:a16="http://schemas.microsoft.com/office/drawing/2014/main" id="{76A179A0-8F31-1D4A-A33D-7AF9F11C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4482977F-D8F5-0842-944B-9B535CA8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50" r="9846"/>
          <a:stretch/>
        </p:blipFill>
        <p:spPr>
          <a:xfrm>
            <a:off x="4464778" y="655031"/>
            <a:ext cx="2720412" cy="185779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62E2B4C-08D5-D749-A1D8-8D74C8077F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50" r="10098"/>
          <a:stretch/>
        </p:blipFill>
        <p:spPr>
          <a:xfrm>
            <a:off x="9270285" y="761568"/>
            <a:ext cx="2712822" cy="1857791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75480167-E7C1-E543-BB10-D00A97E20FEE}"/>
              </a:ext>
            </a:extLst>
          </p:cNvPr>
          <p:cNvSpPr txBox="1"/>
          <p:nvPr/>
        </p:nvSpPr>
        <p:spPr>
          <a:xfrm>
            <a:off x="4750167" y="834458"/>
            <a:ext cx="177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waveform vs channels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34C6022-9FE9-A347-BC7D-96AF91D47197}"/>
              </a:ext>
            </a:extLst>
          </p:cNvPr>
          <p:cNvSpPr txBox="1"/>
          <p:nvPr/>
        </p:nvSpPr>
        <p:spPr>
          <a:xfrm>
            <a:off x="9702858" y="908689"/>
            <a:ext cx="17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Tagged ROI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0FD46B9-57F4-DB4B-A222-E3EB3AD9696A}"/>
              </a:ext>
            </a:extLst>
          </p:cNvPr>
          <p:cNvSpPr txBox="1"/>
          <p:nvPr/>
        </p:nvSpPr>
        <p:spPr>
          <a:xfrm>
            <a:off x="6647633" y="2397306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channel</a:t>
            </a:r>
            <a:endParaRPr lang="en-US" dirty="0">
              <a:latin typeface="+mj-lt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CAF5564-744D-2F4B-BD08-0F1C3E602BE1}"/>
              </a:ext>
            </a:extLst>
          </p:cNvPr>
          <p:cNvSpPr txBox="1"/>
          <p:nvPr/>
        </p:nvSpPr>
        <p:spPr>
          <a:xfrm rot="16200000">
            <a:off x="4215331" y="1345409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tick</a:t>
            </a:r>
            <a:endParaRPr lang="en-US" dirty="0">
              <a:latin typeface="+mj-lt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13D3B8E-B054-164D-8723-AE87A12121B7}"/>
              </a:ext>
            </a:extLst>
          </p:cNvPr>
          <p:cNvSpPr txBox="1"/>
          <p:nvPr/>
        </p:nvSpPr>
        <p:spPr>
          <a:xfrm>
            <a:off x="-43248" y="1344635"/>
            <a:ext cx="45997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semantic segmentation – UNet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arXiv:1505.04597</a:t>
            </a:r>
          </a:p>
          <a:p>
            <a:endParaRPr lang="en-US" dirty="0"/>
          </a:p>
          <a:p>
            <a:r>
              <a:rPr lang="en-US" dirty="0"/>
              <a:t>UNet: auto encoder-decoder + skip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 is sparsely connected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and output are similar at leading order</a:t>
            </a:r>
          </a:p>
          <a:p>
            <a:endParaRPr lang="en-US" dirty="0"/>
          </a:p>
          <a:p>
            <a:r>
              <a:rPr lang="en-US" dirty="0"/>
              <a:t>Forked a Pytorch implementation: </a:t>
            </a:r>
            <a:r>
              <a:rPr lang="en-US" dirty="0">
                <a:hlinkClick r:id="rId6"/>
              </a:rPr>
              <a:t>https://github.com/HaiwangYu/Pytorch-UNet</a:t>
            </a:r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8FB9BE4-3E01-0646-AC7E-FB9D8D7E75CF}"/>
              </a:ext>
            </a:extLst>
          </p:cNvPr>
          <p:cNvSpPr/>
          <p:nvPr/>
        </p:nvSpPr>
        <p:spPr>
          <a:xfrm>
            <a:off x="4562542" y="2801835"/>
            <a:ext cx="535440" cy="475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603B8D4-E984-B848-87AD-CCE7773BC7BE}"/>
              </a:ext>
            </a:extLst>
          </p:cNvPr>
          <p:cNvSpPr/>
          <p:nvPr/>
        </p:nvSpPr>
        <p:spPr>
          <a:xfrm>
            <a:off x="5232832" y="2801834"/>
            <a:ext cx="535440" cy="475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295A63F5-9C44-384A-A992-3ACDAA7E8A75}"/>
              </a:ext>
            </a:extLst>
          </p:cNvPr>
          <p:cNvSpPr/>
          <p:nvPr/>
        </p:nvSpPr>
        <p:spPr>
          <a:xfrm>
            <a:off x="6168047" y="2801833"/>
            <a:ext cx="535440" cy="475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1616B527-C802-2F49-89FC-06D9292D8BEA}"/>
              </a:ext>
            </a:extLst>
          </p:cNvPr>
          <p:cNvCxnSpPr>
            <a:cxnSpLocks/>
            <a:stCxn id="150" idx="2"/>
          </p:cNvCxnSpPr>
          <p:nvPr/>
        </p:nvCxnSpPr>
        <p:spPr>
          <a:xfrm flipH="1">
            <a:off x="4562542" y="3277274"/>
            <a:ext cx="267720" cy="475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3F78FC1-BA4E-7B4E-9B70-A6D8C57B569E}"/>
              </a:ext>
            </a:extLst>
          </p:cNvPr>
          <p:cNvCxnSpPr>
            <a:cxnSpLocks/>
            <a:stCxn id="151" idx="2"/>
          </p:cNvCxnSpPr>
          <p:nvPr/>
        </p:nvCxnSpPr>
        <p:spPr>
          <a:xfrm flipH="1">
            <a:off x="4539458" y="3277273"/>
            <a:ext cx="961094" cy="475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C5FF5E85-D13F-0C49-B078-B9FF14DCA6E4}"/>
              </a:ext>
            </a:extLst>
          </p:cNvPr>
          <p:cNvCxnSpPr>
            <a:cxnSpLocks/>
            <a:stCxn id="152" idx="2"/>
          </p:cNvCxnSpPr>
          <p:nvPr/>
        </p:nvCxnSpPr>
        <p:spPr>
          <a:xfrm flipH="1">
            <a:off x="4539458" y="3277272"/>
            <a:ext cx="1896309" cy="475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BFE2E0D3-7A57-A344-B08D-484BAAF78D9A}"/>
              </a:ext>
            </a:extLst>
          </p:cNvPr>
          <p:cNvCxnSpPr>
            <a:cxnSpLocks/>
            <a:stCxn id="139" idx="2"/>
            <a:endCxn id="150" idx="0"/>
          </p:cNvCxnSpPr>
          <p:nvPr/>
        </p:nvCxnSpPr>
        <p:spPr>
          <a:xfrm flipH="1">
            <a:off x="4830262" y="2512823"/>
            <a:ext cx="994722" cy="289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CDAB9E1-757C-FC4C-A18E-C1999A77D78D}"/>
              </a:ext>
            </a:extLst>
          </p:cNvPr>
          <p:cNvCxnSpPr>
            <a:cxnSpLocks/>
            <a:stCxn id="139" idx="2"/>
            <a:endCxn id="151" idx="0"/>
          </p:cNvCxnSpPr>
          <p:nvPr/>
        </p:nvCxnSpPr>
        <p:spPr>
          <a:xfrm flipH="1">
            <a:off x="5500552" y="2512823"/>
            <a:ext cx="324432" cy="28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252A9DE0-E60B-464C-A2FA-254452F59865}"/>
              </a:ext>
            </a:extLst>
          </p:cNvPr>
          <p:cNvCxnSpPr>
            <a:cxnSpLocks/>
            <a:stCxn id="139" idx="2"/>
            <a:endCxn id="152" idx="0"/>
          </p:cNvCxnSpPr>
          <p:nvPr/>
        </p:nvCxnSpPr>
        <p:spPr>
          <a:xfrm>
            <a:off x="5824984" y="2512823"/>
            <a:ext cx="610783" cy="289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2EF0D2C7-4F2A-1146-BF05-DE15A25EE466}"/>
              </a:ext>
            </a:extLst>
          </p:cNvPr>
          <p:cNvCxnSpPr>
            <a:cxnSpLocks/>
            <a:endCxn id="140" idx="2"/>
          </p:cNvCxnSpPr>
          <p:nvPr/>
        </p:nvCxnSpPr>
        <p:spPr>
          <a:xfrm flipH="1" flipV="1">
            <a:off x="10626696" y="2619359"/>
            <a:ext cx="1293634" cy="108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D8DE335D-DDD6-214E-9244-8F7A8E0FBCA7}"/>
              </a:ext>
            </a:extLst>
          </p:cNvPr>
          <p:cNvSpPr txBox="1"/>
          <p:nvPr/>
        </p:nvSpPr>
        <p:spPr>
          <a:xfrm>
            <a:off x="6879196" y="2747731"/>
            <a:ext cx="2283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intermediate images</a:t>
            </a:r>
          </a:p>
          <a:p>
            <a:r>
              <a:rPr lang="en-US" dirty="0"/>
              <a:t>w/ domain knowledge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69EF5DA-66D1-EB45-8BF8-E12848FE15E6}"/>
              </a:ext>
            </a:extLst>
          </p:cNvPr>
          <p:cNvSpPr txBox="1"/>
          <p:nvPr/>
        </p:nvSpPr>
        <p:spPr>
          <a:xfrm>
            <a:off x="11438118" y="2516354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channel</a:t>
            </a:r>
            <a:endParaRPr lang="en-US" dirty="0">
              <a:latin typeface="+mj-lt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76765F8-B573-C741-A3B6-D4263BF7FA8B}"/>
              </a:ext>
            </a:extLst>
          </p:cNvPr>
          <p:cNvSpPr txBox="1"/>
          <p:nvPr/>
        </p:nvSpPr>
        <p:spPr>
          <a:xfrm rot="16200000">
            <a:off x="9005816" y="146445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tick</a:t>
            </a:r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4CECE-7CF3-1C4D-AFD7-AEF9879005ED}"/>
              </a:ext>
            </a:extLst>
          </p:cNvPr>
          <p:cNvSpPr txBox="1"/>
          <p:nvPr/>
        </p:nvSpPr>
        <p:spPr>
          <a:xfrm>
            <a:off x="5789264" y="284847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5026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F1A5D8-4189-404B-9963-86DD0E0DC313}"/>
              </a:ext>
            </a:extLst>
          </p:cNvPr>
          <p:cNvSpPr/>
          <p:nvPr/>
        </p:nvSpPr>
        <p:spPr>
          <a:xfrm>
            <a:off x="550269" y="1446564"/>
            <a:ext cx="1566450" cy="1516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885264-5F63-D641-B8C4-DAF3633CFB5A}"/>
              </a:ext>
            </a:extLst>
          </p:cNvPr>
          <p:cNvCxnSpPr>
            <a:cxnSpLocks/>
          </p:cNvCxnSpPr>
          <p:nvPr/>
        </p:nvCxnSpPr>
        <p:spPr>
          <a:xfrm>
            <a:off x="938718" y="1836244"/>
            <a:ext cx="397426" cy="774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7EDA83-0187-E74D-82EC-D68BC54C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520699"/>
          </a:xfrm>
        </p:spPr>
        <p:txBody>
          <a:bodyPr/>
          <a:lstStyle/>
          <a:p>
            <a:r>
              <a:rPr lang="en-US" dirty="0" err="1"/>
              <a:t>Muti</a:t>
            </a:r>
            <a:r>
              <a:rPr lang="en-US" dirty="0"/>
              <a:t>-Plane Information – Geometry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4B64E8-2F32-4544-AE9E-56D1FA8B237E}"/>
              </a:ext>
            </a:extLst>
          </p:cNvPr>
          <p:cNvCxnSpPr/>
          <p:nvPr/>
        </p:nvCxnSpPr>
        <p:spPr>
          <a:xfrm>
            <a:off x="4055733" y="3896135"/>
            <a:ext cx="0" cy="240453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0B663F8-2359-F74C-A049-410693F09DFB}"/>
              </a:ext>
            </a:extLst>
          </p:cNvPr>
          <p:cNvCxnSpPr>
            <a:cxnSpLocks/>
          </p:cNvCxnSpPr>
          <p:nvPr/>
        </p:nvCxnSpPr>
        <p:spPr>
          <a:xfrm>
            <a:off x="3745075" y="3896135"/>
            <a:ext cx="697601" cy="2455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EE057B-6C4E-4041-9C73-C87E1B39875A}"/>
              </a:ext>
            </a:extLst>
          </p:cNvPr>
          <p:cNvCxnSpPr>
            <a:cxnSpLocks/>
          </p:cNvCxnSpPr>
          <p:nvPr/>
        </p:nvCxnSpPr>
        <p:spPr>
          <a:xfrm flipH="1">
            <a:off x="3745075" y="3896096"/>
            <a:ext cx="728452" cy="2372327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35CE99-23C7-DA43-AC29-4BDA5C034B31}"/>
              </a:ext>
            </a:extLst>
          </p:cNvPr>
          <p:cNvCxnSpPr>
            <a:cxnSpLocks/>
          </p:cNvCxnSpPr>
          <p:nvPr/>
        </p:nvCxnSpPr>
        <p:spPr>
          <a:xfrm flipH="1">
            <a:off x="3575742" y="3885632"/>
            <a:ext cx="728452" cy="237232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6B193D-B5D7-D849-919A-130BD90E6D35}"/>
              </a:ext>
            </a:extLst>
          </p:cNvPr>
          <p:cNvCxnSpPr>
            <a:cxnSpLocks/>
          </p:cNvCxnSpPr>
          <p:nvPr/>
        </p:nvCxnSpPr>
        <p:spPr>
          <a:xfrm flipH="1">
            <a:off x="3365423" y="3906560"/>
            <a:ext cx="728452" cy="237232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D263E4-9F22-8642-8447-7534EC1DFDB7}"/>
              </a:ext>
            </a:extLst>
          </p:cNvPr>
          <p:cNvCxnSpPr>
            <a:cxnSpLocks/>
          </p:cNvCxnSpPr>
          <p:nvPr/>
        </p:nvCxnSpPr>
        <p:spPr>
          <a:xfrm flipH="1">
            <a:off x="3941228" y="3916985"/>
            <a:ext cx="728452" cy="237232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30721D-9557-C440-83A0-BE13C06C3A5B}"/>
              </a:ext>
            </a:extLst>
          </p:cNvPr>
          <p:cNvCxnSpPr>
            <a:cxnSpLocks/>
          </p:cNvCxnSpPr>
          <p:nvPr/>
        </p:nvCxnSpPr>
        <p:spPr>
          <a:xfrm flipH="1">
            <a:off x="4150287" y="3927410"/>
            <a:ext cx="728452" cy="237232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5EECA8B4-2811-3549-A21F-AC7528650530}"/>
              </a:ext>
            </a:extLst>
          </p:cNvPr>
          <p:cNvSpPr/>
          <p:nvPr/>
        </p:nvSpPr>
        <p:spPr>
          <a:xfrm>
            <a:off x="3403512" y="3792161"/>
            <a:ext cx="1233800" cy="2559308"/>
          </a:xfrm>
          <a:prstGeom prst="parallelogram">
            <a:avLst>
              <a:gd name="adj" fmla="val 65308"/>
            </a:avLst>
          </a:prstGeom>
          <a:noFill/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065515-1411-5E41-9864-E95B13D0188C}"/>
              </a:ext>
            </a:extLst>
          </p:cNvPr>
          <p:cNvSpPr txBox="1"/>
          <p:nvPr/>
        </p:nvSpPr>
        <p:spPr>
          <a:xfrm>
            <a:off x="395692" y="757687"/>
            <a:ext cx="195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make time slices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B86C3B-CFF9-6441-ABB6-38BA94C26746}"/>
              </a:ext>
            </a:extLst>
          </p:cNvPr>
          <p:cNvSpPr txBox="1"/>
          <p:nvPr/>
        </p:nvSpPr>
        <p:spPr>
          <a:xfrm>
            <a:off x="202956" y="3551690"/>
            <a:ext cx="340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 Matching active wires (with initial ROI) from multiple planes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61F3A1-65C2-5241-827E-4CB97D72A1FE}"/>
              </a:ext>
            </a:extLst>
          </p:cNvPr>
          <p:cNvSpPr txBox="1"/>
          <p:nvPr/>
        </p:nvSpPr>
        <p:spPr>
          <a:xfrm>
            <a:off x="4698776" y="5355557"/>
            <a:ext cx="311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 On target plane, tag 3-Plane matched ROIs (MP3) or 2-Plane matched ROIs (MP2)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3B20E30-A22E-BC4B-81DC-68E4DAB11513}"/>
              </a:ext>
            </a:extLst>
          </p:cNvPr>
          <p:cNvCxnSpPr/>
          <p:nvPr/>
        </p:nvCxnSpPr>
        <p:spPr>
          <a:xfrm>
            <a:off x="4473527" y="3450402"/>
            <a:ext cx="0" cy="41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FBAF7F2-94F1-4547-88F6-83F0635F023D}"/>
              </a:ext>
            </a:extLst>
          </p:cNvPr>
          <p:cNvSpPr txBox="1"/>
          <p:nvPr/>
        </p:nvSpPr>
        <p:spPr>
          <a:xfrm>
            <a:off x="4360941" y="317511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MP3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797D8C-68B0-2244-9C2B-DA4A1D8D8AB4}"/>
              </a:ext>
            </a:extLst>
          </p:cNvPr>
          <p:cNvSpPr txBox="1"/>
          <p:nvPr/>
        </p:nvSpPr>
        <p:spPr>
          <a:xfrm>
            <a:off x="6962935" y="1743951"/>
            <a:ext cx="50261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other plane information projected to the target plane: utilizing plane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Inspired by Wire-Cell ‘3D Imaging’.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arxiv:1803.04850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algorithm “Fast projection” realized using “RayGrid” tools: </a:t>
            </a:r>
            <a:r>
              <a:rPr lang="en-US" dirty="0">
                <a:hlinkClick r:id="rId3"/>
              </a:rPr>
              <a:t>https://github.com/WireCell/wire-cell-docs/blob/master/presentations/updates/20190321/latexmk-out/img.pdf</a:t>
            </a:r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6D8D7D-A192-4948-B9E7-8F255B38F7F8}"/>
              </a:ext>
            </a:extLst>
          </p:cNvPr>
          <p:cNvCxnSpPr>
            <a:cxnSpLocks/>
          </p:cNvCxnSpPr>
          <p:nvPr/>
        </p:nvCxnSpPr>
        <p:spPr>
          <a:xfrm flipH="1">
            <a:off x="522683" y="5610666"/>
            <a:ext cx="3207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FA44A3B-1B31-2440-8324-B91ECA72AA6D}"/>
              </a:ext>
            </a:extLst>
          </p:cNvPr>
          <p:cNvSpPr txBox="1"/>
          <p:nvPr/>
        </p:nvSpPr>
        <p:spPr>
          <a:xfrm>
            <a:off x="938718" y="5433155"/>
            <a:ext cx="197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active wire in the time-slice :</a:t>
            </a:r>
          </a:p>
          <a:p>
            <a:r>
              <a:rPr lang="en-US" sz="1200" dirty="0"/>
              <a:t>ref. plane, </a:t>
            </a:r>
            <a:r>
              <a:rPr lang="en-US" sz="1200" dirty="0">
                <a:solidFill>
                  <a:srgbClr val="FF0000"/>
                </a:solidFill>
              </a:rPr>
              <a:t>target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CAEB77-D7A1-C745-8727-F05FA699EE21}"/>
              </a:ext>
            </a:extLst>
          </p:cNvPr>
          <p:cNvCxnSpPr>
            <a:cxnSpLocks/>
          </p:cNvCxnSpPr>
          <p:nvPr/>
        </p:nvCxnSpPr>
        <p:spPr>
          <a:xfrm flipH="1">
            <a:off x="522683" y="5731117"/>
            <a:ext cx="320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3FFA200-67CF-5D4F-88CC-2B0EAC91AA48}"/>
              </a:ext>
            </a:extLst>
          </p:cNvPr>
          <p:cNvCxnSpPr>
            <a:cxnSpLocks/>
          </p:cNvCxnSpPr>
          <p:nvPr/>
        </p:nvCxnSpPr>
        <p:spPr>
          <a:xfrm flipH="1">
            <a:off x="513772" y="6021082"/>
            <a:ext cx="320784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5BE98FB-C8CF-FF4F-B811-08AE7A7AE78A}"/>
              </a:ext>
            </a:extLst>
          </p:cNvPr>
          <p:cNvSpPr txBox="1"/>
          <p:nvPr/>
        </p:nvSpPr>
        <p:spPr>
          <a:xfrm>
            <a:off x="924216" y="5893086"/>
            <a:ext cx="2063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in-active wire in the time-slice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546F7-13FE-F641-AA9D-C53D6243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6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B4BF7-B896-A74A-A1F6-6C11923B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E7CDB-15D4-7344-8E70-340F99B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FD69493-2A94-3240-8B29-4FF841C4D4F9}"/>
              </a:ext>
            </a:extLst>
          </p:cNvPr>
          <p:cNvCxnSpPr/>
          <p:nvPr/>
        </p:nvCxnSpPr>
        <p:spPr>
          <a:xfrm>
            <a:off x="4304194" y="3450401"/>
            <a:ext cx="0" cy="41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A93F10F-FCFC-C046-900D-57086F9651FC}"/>
              </a:ext>
            </a:extLst>
          </p:cNvPr>
          <p:cNvSpPr txBox="1"/>
          <p:nvPr/>
        </p:nvSpPr>
        <p:spPr>
          <a:xfrm>
            <a:off x="3817758" y="317511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MP2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352853-BF78-604A-ACAE-DD7F41C29E65}"/>
              </a:ext>
            </a:extLst>
          </p:cNvPr>
          <p:cNvSpPr/>
          <p:nvPr/>
        </p:nvSpPr>
        <p:spPr>
          <a:xfrm>
            <a:off x="2418887" y="1452141"/>
            <a:ext cx="1566450" cy="1516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EDA8398-A0D6-414A-BB1B-5FD8D84E06FC}"/>
              </a:ext>
            </a:extLst>
          </p:cNvPr>
          <p:cNvCxnSpPr>
            <a:cxnSpLocks/>
          </p:cNvCxnSpPr>
          <p:nvPr/>
        </p:nvCxnSpPr>
        <p:spPr>
          <a:xfrm>
            <a:off x="2794491" y="1840559"/>
            <a:ext cx="71873" cy="769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7E90A43-6796-0945-9D6F-7D87D8221112}"/>
              </a:ext>
            </a:extLst>
          </p:cNvPr>
          <p:cNvSpPr/>
          <p:nvPr/>
        </p:nvSpPr>
        <p:spPr>
          <a:xfrm>
            <a:off x="4360941" y="1446564"/>
            <a:ext cx="1566450" cy="1516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A29916-ACA7-C74E-B255-C1AC0DA36A66}"/>
              </a:ext>
            </a:extLst>
          </p:cNvPr>
          <p:cNvCxnSpPr>
            <a:cxnSpLocks/>
          </p:cNvCxnSpPr>
          <p:nvPr/>
        </p:nvCxnSpPr>
        <p:spPr>
          <a:xfrm flipH="1">
            <a:off x="5147691" y="1836244"/>
            <a:ext cx="389850" cy="774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8C5FD6-DBDF-8943-862D-FC859CA3EBE6}"/>
              </a:ext>
            </a:extLst>
          </p:cNvPr>
          <p:cNvSpPr txBox="1"/>
          <p:nvPr/>
        </p:nvSpPr>
        <p:spPr>
          <a:xfrm>
            <a:off x="1743631" y="140788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121F35-0C20-CC43-B5EB-4008A21FFB57}"/>
              </a:ext>
            </a:extLst>
          </p:cNvPr>
          <p:cNvSpPr txBox="1"/>
          <p:nvPr/>
        </p:nvSpPr>
        <p:spPr>
          <a:xfrm>
            <a:off x="3606593" y="143765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65DB2C-B519-594E-AC0E-0084E507FE92}"/>
              </a:ext>
            </a:extLst>
          </p:cNvPr>
          <p:cNvSpPr txBox="1"/>
          <p:nvPr/>
        </p:nvSpPr>
        <p:spPr>
          <a:xfrm>
            <a:off x="5537541" y="144076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57592F-C50B-FE42-A2C6-54BE68E62FCD}"/>
              </a:ext>
            </a:extLst>
          </p:cNvPr>
          <p:cNvSpPr/>
          <p:nvPr/>
        </p:nvSpPr>
        <p:spPr>
          <a:xfrm>
            <a:off x="2703509" y="1958098"/>
            <a:ext cx="267037" cy="164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7E6D0B-6CC0-724F-9512-7D0DBF716CC1}"/>
              </a:ext>
            </a:extLst>
          </p:cNvPr>
          <p:cNvSpPr/>
          <p:nvPr/>
        </p:nvSpPr>
        <p:spPr>
          <a:xfrm>
            <a:off x="2720244" y="2160194"/>
            <a:ext cx="267037" cy="92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DEE194D-B250-DC47-8BB5-76A8AF9336B6}"/>
              </a:ext>
            </a:extLst>
          </p:cNvPr>
          <p:cNvSpPr/>
          <p:nvPr/>
        </p:nvSpPr>
        <p:spPr>
          <a:xfrm>
            <a:off x="2747794" y="2329103"/>
            <a:ext cx="267037" cy="18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8306E9-CF09-C64B-B8B7-E2221C96C6E2}"/>
              </a:ext>
            </a:extLst>
          </p:cNvPr>
          <p:cNvSpPr/>
          <p:nvPr/>
        </p:nvSpPr>
        <p:spPr>
          <a:xfrm>
            <a:off x="466366" y="2024405"/>
            <a:ext cx="5629634" cy="45719"/>
          </a:xfrm>
          <a:prstGeom prst="rect">
            <a:avLst/>
          </a:prstGeom>
          <a:solidFill>
            <a:srgbClr val="FF0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7198DB-3128-664F-832D-A87C43E8A06D}"/>
              </a:ext>
            </a:extLst>
          </p:cNvPr>
          <p:cNvSpPr txBox="1"/>
          <p:nvPr/>
        </p:nvSpPr>
        <p:spPr>
          <a:xfrm>
            <a:off x="1289458" y="290636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0CF365-BAD0-3D4A-8ECF-319B1E8F4DE5}"/>
              </a:ext>
            </a:extLst>
          </p:cNvPr>
          <p:cNvSpPr txBox="1"/>
          <p:nvPr/>
        </p:nvSpPr>
        <p:spPr>
          <a:xfrm>
            <a:off x="3152291" y="2897970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BC837C1-CA1E-FD49-8A40-2AE3552B55AB}"/>
              </a:ext>
            </a:extLst>
          </p:cNvPr>
          <p:cNvSpPr txBox="1"/>
          <p:nvPr/>
        </p:nvSpPr>
        <p:spPr>
          <a:xfrm>
            <a:off x="5169143" y="290636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0C61675-A63D-3045-93ED-AF70C8F2AD56}"/>
              </a:ext>
            </a:extLst>
          </p:cNvPr>
          <p:cNvSpPr txBox="1"/>
          <p:nvPr/>
        </p:nvSpPr>
        <p:spPr>
          <a:xfrm rot="16200000">
            <a:off x="88557" y="143405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8DB37-5D5C-6148-874B-ADEE3742A4A6}"/>
              </a:ext>
            </a:extLst>
          </p:cNvPr>
          <p:cNvSpPr txBox="1"/>
          <p:nvPr/>
        </p:nvSpPr>
        <p:spPr>
          <a:xfrm>
            <a:off x="3528955" y="3611417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1E27FA-E27E-7B48-8391-322A6BE9CD2C}"/>
              </a:ext>
            </a:extLst>
          </p:cNvPr>
          <p:cNvSpPr txBox="1"/>
          <p:nvPr/>
        </p:nvSpPr>
        <p:spPr>
          <a:xfrm>
            <a:off x="3870584" y="620886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AD0BD-4A1C-4846-91DC-4B14A1FF6AE5}"/>
              </a:ext>
            </a:extLst>
          </p:cNvPr>
          <p:cNvSpPr txBox="1"/>
          <p:nvPr/>
        </p:nvSpPr>
        <p:spPr>
          <a:xfrm>
            <a:off x="4740324" y="363737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1082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1642-5D24-894A-ADAE-294B17C5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label for DNN - ProtoDUNE Single-Phase simulation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87A75-A2DF-AC47-A4DB-B33617F5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15" y="859161"/>
            <a:ext cx="3659915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70898-18EA-5341-BAC4-52D91B20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9161"/>
            <a:ext cx="3659915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92DA88-FF24-6D42-9C89-C2D51AB2B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2361"/>
            <a:ext cx="3659915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D40C0-7023-DD48-A62D-1011A3F4B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915" y="3602361"/>
            <a:ext cx="365991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BDD45-4CB2-724E-B7FB-027DB097A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370" y="3609766"/>
            <a:ext cx="3659915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D31942-C344-844C-AFAB-87F3F869437C}"/>
              </a:ext>
            </a:extLst>
          </p:cNvPr>
          <p:cNvSpPr txBox="1"/>
          <p:nvPr/>
        </p:nvSpPr>
        <p:spPr>
          <a:xfrm>
            <a:off x="9400727" y="337322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A6E98-5393-884D-8B08-B415CC5CADBD}"/>
              </a:ext>
            </a:extLst>
          </p:cNvPr>
          <p:cNvSpPr txBox="1"/>
          <p:nvPr/>
        </p:nvSpPr>
        <p:spPr>
          <a:xfrm>
            <a:off x="189866" y="442681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loose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8FC70-21D3-4445-B9A5-63BA025B5EF3}"/>
              </a:ext>
            </a:extLst>
          </p:cNvPr>
          <p:cNvSpPr txBox="1"/>
          <p:nvPr/>
        </p:nvSpPr>
        <p:spPr>
          <a:xfrm>
            <a:off x="189865" y="1731399"/>
            <a:ext cx="62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C66140-FD18-7B44-897D-103C5C06023C}"/>
              </a:ext>
            </a:extLst>
          </p:cNvPr>
          <p:cNvSpPr txBox="1"/>
          <p:nvPr/>
        </p:nvSpPr>
        <p:spPr>
          <a:xfrm>
            <a:off x="3849780" y="4459645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MP3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E0036-D736-574F-8558-3C968ECC117F}"/>
              </a:ext>
            </a:extLst>
          </p:cNvPr>
          <p:cNvSpPr txBox="1"/>
          <p:nvPr/>
        </p:nvSpPr>
        <p:spPr>
          <a:xfrm>
            <a:off x="3810561" y="167705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MP2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715FE2-C3DF-6143-879A-2F218558DD87}"/>
              </a:ext>
            </a:extLst>
          </p:cNvPr>
          <p:cNvSpPr/>
          <p:nvPr/>
        </p:nvSpPr>
        <p:spPr>
          <a:xfrm>
            <a:off x="5889653" y="2100731"/>
            <a:ext cx="412694" cy="9251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AA5502-7E36-A141-AC58-C2AF4EB3A1B7}"/>
              </a:ext>
            </a:extLst>
          </p:cNvPr>
          <p:cNvSpPr/>
          <p:nvPr/>
        </p:nvSpPr>
        <p:spPr>
          <a:xfrm>
            <a:off x="5889653" y="4796142"/>
            <a:ext cx="412694" cy="9251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E9152-1B67-E543-ACA7-0BAB7DD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7</a:t>
            </a:fld>
            <a:endParaRPr 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ED11D60-D28C-214F-B329-59F8701B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9652279-B5D6-FE49-BDAB-507136524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216CB-7612-A84E-8C56-F25B36525FE2}"/>
              </a:ext>
            </a:extLst>
          </p:cNvPr>
          <p:cNvSpPr txBox="1"/>
          <p:nvPr/>
        </p:nvSpPr>
        <p:spPr>
          <a:xfrm>
            <a:off x="3194114" y="556907"/>
            <a:ext cx="175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candidates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A2AC1-79DB-1948-BE22-6E1E74F307EB}"/>
              </a:ext>
            </a:extLst>
          </p:cNvPr>
          <p:cNvSpPr txBox="1"/>
          <p:nvPr/>
        </p:nvSpPr>
        <p:spPr>
          <a:xfrm>
            <a:off x="7820909" y="992735"/>
            <a:ext cx="4229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tight/loose: deconvolution with tight/loose low frequency filter</a:t>
            </a:r>
          </a:p>
          <a:p>
            <a:endParaRPr lang="en-US" dirty="0"/>
          </a:p>
          <a:p>
            <a:r>
              <a:rPr lang="en-US" dirty="0"/>
              <a:t>label was made by rasterization of charge depos – 2D gaussian response</a:t>
            </a:r>
          </a:p>
        </p:txBody>
      </p:sp>
    </p:spTree>
    <p:extLst>
      <p:ext uri="{BB962C8B-B14F-4D97-AF65-F5344CB8AC3E}">
        <p14:creationId xmlns:p14="http://schemas.microsoft.com/office/powerpoint/2010/main" val="58008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81DF-A38C-EF46-A725-769D22CB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ProtoDUNE Single-Phase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6CBCF-CFAC-6D43-A2C0-1F35A523C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B02DB-481B-A340-BA31-572B042F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A719A-EA96-C44A-80DD-72867083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F2DCD-8060-4744-93D1-8F0962CD2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35" y="1109778"/>
            <a:ext cx="4613031" cy="5019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33830-1E99-0C45-BC4A-BDDEC00BB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68" y="1408138"/>
            <a:ext cx="2191764" cy="4909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8787D-2FB1-3745-8836-219DB5186D2D}"/>
              </a:ext>
            </a:extLst>
          </p:cNvPr>
          <p:cNvSpPr txBox="1"/>
          <p:nvPr/>
        </p:nvSpPr>
        <p:spPr>
          <a:xfrm>
            <a:off x="8922936" y="713433"/>
            <a:ext cx="3034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Sketch of a ProtoDUNE-SP APA</a:t>
            </a:r>
          </a:p>
          <a:p>
            <a:r>
              <a:rPr lang="en-US" dirty="0"/>
              <a:t>from arxiv:1706.07081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01BE1-612E-D546-8E80-B435A8A544AB}"/>
              </a:ext>
            </a:extLst>
          </p:cNvPr>
          <p:cNvSpPr txBox="1"/>
          <p:nvPr/>
        </p:nvSpPr>
        <p:spPr>
          <a:xfrm>
            <a:off x="4148731" y="5994526"/>
            <a:ext cx="492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components of the ProtoDUNE-SP TPC</a:t>
            </a:r>
          </a:p>
          <a:p>
            <a:r>
              <a:rPr lang="en-US" dirty="0"/>
              <a:t>from arxiv:1706.07081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C5E2D-A41F-B341-B9EF-928D20D7D920}"/>
              </a:ext>
            </a:extLst>
          </p:cNvPr>
          <p:cNvSpPr txBox="1"/>
          <p:nvPr/>
        </p:nvSpPr>
        <p:spPr>
          <a:xfrm>
            <a:off x="183936" y="2863697"/>
            <a:ext cx="3617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ProtoDUNE Single-Phase (the NP04 experiment at CERN) is designed as a test bed and full-scale prototype for the elements of the first far detector module of DUNE (next-generation, long-baseline neutrino oscillation experiment).</a:t>
            </a:r>
          </a:p>
        </p:txBody>
      </p:sp>
    </p:spTree>
    <p:extLst>
      <p:ext uri="{BB962C8B-B14F-4D97-AF65-F5344CB8AC3E}">
        <p14:creationId xmlns:p14="http://schemas.microsoft.com/office/powerpoint/2010/main" val="314066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D707-F3DE-ED4D-AFB6-F135CDC0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Simulation Validation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00D1F-E056-CF40-A0C6-00488D2AECC0}"/>
              </a:ext>
            </a:extLst>
          </p:cNvPr>
          <p:cNvSpPr txBox="1"/>
          <p:nvPr/>
        </p:nvSpPr>
        <p:spPr>
          <a:xfrm>
            <a:off x="337624" y="5355372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 plane</a:t>
            </a:r>
          </a:p>
          <a:p>
            <a:r>
              <a:rPr lang="en-US" dirty="0"/>
              <a:t>MC scaling: 1.6</a:t>
            </a:r>
          </a:p>
          <a:p>
            <a:r>
              <a:rPr lang="en-US" dirty="0"/>
              <a:t>Tick: [570, 970]</a:t>
            </a:r>
          </a:p>
          <a:p>
            <a:r>
              <a:rPr lang="en-US" dirty="0"/>
              <a:t>Ch: [8050, 8200]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D6A68C-8643-9847-9267-3B6D4C6B5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1" y="2694503"/>
            <a:ext cx="3878916" cy="2743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F56810-C509-CE45-B79A-C515832012E6}"/>
              </a:ext>
            </a:extLst>
          </p:cNvPr>
          <p:cNvSpPr txBox="1"/>
          <p:nvPr/>
        </p:nvSpPr>
        <p:spPr>
          <a:xfrm>
            <a:off x="4604824" y="5358685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plane</a:t>
            </a:r>
          </a:p>
          <a:p>
            <a:r>
              <a:rPr lang="en-US" dirty="0"/>
              <a:t>MC scaling: 1.6</a:t>
            </a:r>
          </a:p>
          <a:p>
            <a:r>
              <a:rPr lang="en-US" dirty="0"/>
              <a:t>Tick: [570, 970]</a:t>
            </a:r>
          </a:p>
          <a:p>
            <a:r>
              <a:rPr lang="en-US" dirty="0"/>
              <a:t>Ch: [8950, 9200]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2522F69-2D09-5140-84AB-1AC001CEC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89" y="2746275"/>
            <a:ext cx="3749365" cy="2720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089953-FB6E-6147-A494-6E0D4F083363}"/>
              </a:ext>
            </a:extLst>
          </p:cNvPr>
          <p:cNvSpPr txBox="1"/>
          <p:nvPr/>
        </p:nvSpPr>
        <p:spPr>
          <a:xfrm>
            <a:off x="2454092" y="2875280"/>
            <a:ext cx="149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 (black)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A8432336-16B0-A247-8E4E-564A53E36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41" y="2759721"/>
            <a:ext cx="3825572" cy="2720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C94768-97CC-B540-B944-9DAA60C89B9D}"/>
              </a:ext>
            </a:extLst>
          </p:cNvPr>
          <p:cNvSpPr txBox="1"/>
          <p:nvPr/>
        </p:nvSpPr>
        <p:spPr>
          <a:xfrm>
            <a:off x="6572205" y="2848775"/>
            <a:ext cx="149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 (black)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D6451-992A-9044-883B-DF31D519E691}"/>
              </a:ext>
            </a:extLst>
          </p:cNvPr>
          <p:cNvSpPr txBox="1"/>
          <p:nvPr/>
        </p:nvSpPr>
        <p:spPr>
          <a:xfrm>
            <a:off x="10531292" y="2891845"/>
            <a:ext cx="149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 (black)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82731-BA02-6244-9DD7-683EF2547F04}"/>
              </a:ext>
            </a:extLst>
          </p:cNvPr>
          <p:cNvSpPr txBox="1"/>
          <p:nvPr/>
        </p:nvSpPr>
        <p:spPr>
          <a:xfrm>
            <a:off x="8484398" y="5411694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 plane</a:t>
            </a:r>
          </a:p>
          <a:p>
            <a:r>
              <a:rPr lang="en-US" dirty="0"/>
              <a:t>MC scaling: 1.6</a:t>
            </a:r>
          </a:p>
          <a:p>
            <a:r>
              <a:rPr lang="en-US" dirty="0"/>
              <a:t>Tick: [570, 970]</a:t>
            </a:r>
          </a:p>
          <a:p>
            <a:r>
              <a:rPr lang="en-US" dirty="0"/>
              <a:t>Ch: [9500, 9750]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1DEAF-49FD-5149-AF31-2EC03C9A89F4}"/>
              </a:ext>
            </a:extLst>
          </p:cNvPr>
          <p:cNvSpPr txBox="1"/>
          <p:nvPr/>
        </p:nvSpPr>
        <p:spPr>
          <a:xfrm>
            <a:off x="337624" y="2390389"/>
            <a:ext cx="313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waveform: data vs. MC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5DBF7E7-2AD6-1342-86D0-F5D6B3D4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E4478-1F02-C748-A0BD-5BE0EECC434C}" type="slidenum">
              <a:rPr lang="en-US" smtClean="0"/>
              <a:t>9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0DDF5EB-73BA-264C-B17F-6211E78B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3/19/21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3752B6F-FFB4-4340-BDA5-622BC5B0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Haiwang for CPAD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E1F32-5564-A049-952B-9E4D4761D09C}"/>
              </a:ext>
            </a:extLst>
          </p:cNvPr>
          <p:cNvSpPr txBox="1"/>
          <p:nvPr/>
        </p:nvSpPr>
        <p:spPr>
          <a:xfrm>
            <a:off x="220104" y="635515"/>
            <a:ext cx="54538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convolution based simulation for LArTPC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JINST 13 P07006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 stack: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LArSoft for the generator and Geant4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Wire-Cell Toolkit for the detector response</a:t>
            </a:r>
          </a:p>
        </p:txBody>
      </p:sp>
    </p:spTree>
    <p:extLst>
      <p:ext uri="{BB962C8B-B14F-4D97-AF65-F5344CB8AC3E}">
        <p14:creationId xmlns:p14="http://schemas.microsoft.com/office/powerpoint/2010/main" val="23055319"/>
      </p:ext>
    </p:extLst>
  </p:cSld>
  <p:clrMapOvr>
    <a:masterClrMapping/>
  </p:clrMapOvr>
</p:sld>
</file>

<file path=ppt/theme/theme1.xml><?xml version="1.0" encoding="utf-8"?>
<a:theme xmlns:a="http://schemas.openxmlformats.org/drawingml/2006/main" name="test0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g180_status" id="{66D71EB4-1A51-E943-9B2B-B5EC9A9FB102}" vid="{86D9CDAD-697F-D348-8E02-428B68E0A85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ppg180_status</Template>
  <TotalTime>138993</TotalTime>
  <Words>2233</Words>
  <Application>Microsoft Macintosh PowerPoint</Application>
  <PresentationFormat>Widescreen</PresentationFormat>
  <Paragraphs>460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test00</vt:lpstr>
      <vt:lpstr>PowerPoint Presentation</vt:lpstr>
      <vt:lpstr>Signal Processing (SP) of Liquid Argon TPC (LArTPC)</vt:lpstr>
      <vt:lpstr>Remaining Challenges in Current Signal Processing (SP)</vt:lpstr>
      <vt:lpstr>Need to improve “ROI” (Region of Interest) finding</vt:lpstr>
      <vt:lpstr>ROI finding as semantic segmentation</vt:lpstr>
      <vt:lpstr>Muti-Plane Information – Geometry</vt:lpstr>
      <vt:lpstr>Input and label for DNN - ProtoDUNE Single-Phase simulation</vt:lpstr>
      <vt:lpstr>ProtoDUNE Single-Phase</vt:lpstr>
      <vt:lpstr>Signal Simulation Validation</vt:lpstr>
      <vt:lpstr>Training</vt:lpstr>
      <vt:lpstr>Evaluation with simulation</vt:lpstr>
      <vt:lpstr>Example ROI finding event displays on simulated data</vt:lpstr>
      <vt:lpstr>PowerPoint Presentation</vt:lpstr>
      <vt:lpstr>PowerPoint Presentation</vt:lpstr>
      <vt:lpstr>PowerPoint Presentation</vt:lpstr>
      <vt:lpstr>PowerPoint Presentation</vt:lpstr>
      <vt:lpstr>Deep-Learning in Wire-Cell Toolkit</vt:lpstr>
      <vt:lpstr>Summary</vt:lpstr>
      <vt:lpstr>Backup</vt:lpstr>
      <vt:lpstr>RayGrid fast projection</vt:lpstr>
      <vt:lpstr>PowerPoint Presentation</vt:lpstr>
      <vt:lpstr>Signal vs. track angle</vt:lpstr>
      <vt:lpstr>Input Candidates for DNN - ProtoDUNE data</vt:lpstr>
      <vt:lpstr>Training</vt:lpstr>
      <vt:lpstr>Mean loss of image samples are also expected to vary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Haiwang Yu</dc:creator>
  <cp:lastModifiedBy>Haiwang Yu</cp:lastModifiedBy>
  <cp:revision>8765</cp:revision>
  <cp:lastPrinted>2020-04-15T15:54:07Z</cp:lastPrinted>
  <dcterms:created xsi:type="dcterms:W3CDTF">2016-01-15T06:20:05Z</dcterms:created>
  <dcterms:modified xsi:type="dcterms:W3CDTF">2021-03-16T17:51:02Z</dcterms:modified>
</cp:coreProperties>
</file>